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handoutMasterIdLst>
    <p:handoutMasterId r:id="rId107"/>
  </p:handoutMasterIdLst>
  <p:sldIdLst>
    <p:sldId id="333" r:id="rId2"/>
    <p:sldId id="332" r:id="rId3"/>
    <p:sldId id="391" r:id="rId4"/>
    <p:sldId id="544" r:id="rId5"/>
    <p:sldId id="550" r:id="rId6"/>
    <p:sldId id="545" r:id="rId7"/>
    <p:sldId id="558" r:id="rId8"/>
    <p:sldId id="546" r:id="rId9"/>
    <p:sldId id="551" r:id="rId10"/>
    <p:sldId id="553" r:id="rId11"/>
    <p:sldId id="552" r:id="rId12"/>
    <p:sldId id="554" r:id="rId13"/>
    <p:sldId id="555" r:id="rId14"/>
    <p:sldId id="556" r:id="rId15"/>
    <p:sldId id="557" r:id="rId16"/>
    <p:sldId id="559" r:id="rId17"/>
    <p:sldId id="560" r:id="rId18"/>
    <p:sldId id="561" r:id="rId19"/>
    <p:sldId id="566" r:id="rId20"/>
    <p:sldId id="562" r:id="rId21"/>
    <p:sldId id="563" r:id="rId22"/>
    <p:sldId id="564" r:id="rId23"/>
    <p:sldId id="565" r:id="rId24"/>
    <p:sldId id="567" r:id="rId25"/>
    <p:sldId id="569" r:id="rId26"/>
    <p:sldId id="568" r:id="rId27"/>
    <p:sldId id="570" r:id="rId28"/>
    <p:sldId id="573" r:id="rId29"/>
    <p:sldId id="572" r:id="rId30"/>
    <p:sldId id="571" r:id="rId31"/>
    <p:sldId id="579" r:id="rId32"/>
    <p:sldId id="661" r:id="rId33"/>
    <p:sldId id="574" r:id="rId34"/>
    <p:sldId id="580" r:id="rId35"/>
    <p:sldId id="577" r:id="rId36"/>
    <p:sldId id="581" r:id="rId37"/>
    <p:sldId id="582" r:id="rId38"/>
    <p:sldId id="583" r:id="rId39"/>
    <p:sldId id="588" r:id="rId40"/>
    <p:sldId id="589" r:id="rId41"/>
    <p:sldId id="590" r:id="rId42"/>
    <p:sldId id="584" r:id="rId43"/>
    <p:sldId id="585" r:id="rId44"/>
    <p:sldId id="586" r:id="rId45"/>
    <p:sldId id="587" r:id="rId46"/>
    <p:sldId id="591" r:id="rId47"/>
    <p:sldId id="592" r:id="rId48"/>
    <p:sldId id="593" r:id="rId49"/>
    <p:sldId id="594" r:id="rId50"/>
    <p:sldId id="410" r:id="rId51"/>
    <p:sldId id="660" r:id="rId52"/>
    <p:sldId id="606" r:id="rId53"/>
    <p:sldId id="622" r:id="rId54"/>
    <p:sldId id="625" r:id="rId55"/>
    <p:sldId id="605" r:id="rId56"/>
    <p:sldId id="654" r:id="rId57"/>
    <p:sldId id="632" r:id="rId58"/>
    <p:sldId id="641" r:id="rId59"/>
    <p:sldId id="633" r:id="rId60"/>
    <p:sldId id="618" r:id="rId61"/>
    <p:sldId id="635" r:id="rId62"/>
    <p:sldId id="627" r:id="rId63"/>
    <p:sldId id="647" r:id="rId64"/>
    <p:sldId id="637" r:id="rId65"/>
    <p:sldId id="598" r:id="rId66"/>
    <p:sldId id="646" r:id="rId67"/>
    <p:sldId id="624" r:id="rId68"/>
    <p:sldId id="617" r:id="rId69"/>
    <p:sldId id="655" r:id="rId70"/>
    <p:sldId id="636" r:id="rId71"/>
    <p:sldId id="541" r:id="rId72"/>
    <p:sldId id="651" r:id="rId73"/>
    <p:sldId id="597" r:id="rId74"/>
    <p:sldId id="600" r:id="rId75"/>
    <p:sldId id="653" r:id="rId76"/>
    <p:sldId id="626" r:id="rId77"/>
    <p:sldId id="649" r:id="rId78"/>
    <p:sldId id="595" r:id="rId79"/>
    <p:sldId id="599" r:id="rId80"/>
    <p:sldId id="643" r:id="rId81"/>
    <p:sldId id="619" r:id="rId82"/>
    <p:sldId id="644" r:id="rId83"/>
    <p:sldId id="601" r:id="rId84"/>
    <p:sldId id="639" r:id="rId85"/>
    <p:sldId id="640" r:id="rId86"/>
    <p:sldId id="648" r:id="rId87"/>
    <p:sldId id="642" r:id="rId88"/>
    <p:sldId id="629" r:id="rId89"/>
    <p:sldId id="602" r:id="rId90"/>
    <p:sldId id="603" r:id="rId91"/>
    <p:sldId id="638" r:id="rId92"/>
    <p:sldId id="631" r:id="rId93"/>
    <p:sldId id="658" r:id="rId94"/>
    <p:sldId id="623" r:id="rId95"/>
    <p:sldId id="645" r:id="rId96"/>
    <p:sldId id="634" r:id="rId97"/>
    <p:sldId id="621" r:id="rId98"/>
    <p:sldId id="630" r:id="rId99"/>
    <p:sldId id="604" r:id="rId100"/>
    <p:sldId id="659" r:id="rId101"/>
    <p:sldId id="596" r:id="rId102"/>
    <p:sldId id="650" r:id="rId103"/>
    <p:sldId id="620" r:id="rId104"/>
    <p:sldId id="652" r:id="rId10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k"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0000"/>
    <a:srgbClr val="E46C0A"/>
    <a:srgbClr val="820000"/>
    <a:srgbClr val="996600"/>
    <a:srgbClr val="BA5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31" autoAdjust="0"/>
    <p:restoredTop sz="96405" autoAdjust="0"/>
  </p:normalViewPr>
  <p:slideViewPr>
    <p:cSldViewPr>
      <p:cViewPr varScale="1">
        <p:scale>
          <a:sx n="111" d="100"/>
          <a:sy n="111" d="100"/>
        </p:scale>
        <p:origin x="1938" y="108"/>
      </p:cViewPr>
      <p:guideLst>
        <p:guide orient="horz" pos="2160"/>
        <p:guide pos="2880"/>
      </p:guideLst>
    </p:cSldViewPr>
  </p:slideViewPr>
  <p:outlineViewPr>
    <p:cViewPr>
      <p:scale>
        <a:sx n="100" d="100"/>
        <a:sy n="100" d="100"/>
      </p:scale>
      <p:origin x="564" y="7134"/>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8" d="100"/>
          <a:sy n="78" d="100"/>
        </p:scale>
        <p:origin x="-198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17EAD9D1-4FB8-41D4-A3A9-B2148DFF0436}" type="datetimeFigureOut">
              <a:rPr lang="en-US"/>
              <a:pPr>
                <a:defRPr/>
              </a:pPr>
              <a:t>7/31/2020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B4E5C313-DADB-433D-A23C-995F06E434E9}" type="slidenum">
              <a:rPr lang="en-US"/>
              <a:pPr>
                <a:defRPr/>
              </a:pPr>
              <a:t>‹#›</a:t>
            </a:fld>
            <a:endParaRPr lang="en-US"/>
          </a:p>
        </p:txBody>
      </p:sp>
    </p:spTree>
    <p:extLst>
      <p:ext uri="{BB962C8B-B14F-4D97-AF65-F5344CB8AC3E}">
        <p14:creationId xmlns:p14="http://schemas.microsoft.com/office/powerpoint/2010/main" val="2242155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5917FDF3-1C3C-431E-9896-CE79F6FDEFF0}" type="datetimeFigureOut">
              <a:rPr lang="en-US"/>
              <a:pPr>
                <a:defRPr/>
              </a:pPr>
              <a:t>7/31/2020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8A5CD272-1E90-49EA-9C4C-1788DE7B4D8A}" type="slidenum">
              <a:rPr lang="en-US"/>
              <a:pPr>
                <a:defRPr/>
              </a:pPr>
              <a:t>‹#›</a:t>
            </a:fld>
            <a:endParaRPr lang="en-US" dirty="0"/>
          </a:p>
        </p:txBody>
      </p:sp>
    </p:spTree>
    <p:extLst>
      <p:ext uri="{BB962C8B-B14F-4D97-AF65-F5344CB8AC3E}">
        <p14:creationId xmlns:p14="http://schemas.microsoft.com/office/powerpoint/2010/main" val="39762053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28235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207524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908949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029521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110815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695749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792667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485328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33902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55723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511654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442424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446787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26075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975921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421171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601550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BCC953-B18E-487F-B8E5-F99FC9BB272C}"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8821E-D9D4-411B-9C71-EC570628408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D12162-BED4-419F-8736-A179AA9BF9D3}"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2E9E56-A4AD-4B48-9EB3-0D6FB0BE649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92194-513E-429F-85AB-AB4A88A015A5}"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B1C63A-66C9-4F80-91A7-AF414B0C765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4D69F-B2DE-4D0C-9987-DD51A3DC6294}"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22B0A0-6A73-48CF-BBDC-12985FFE3C5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71FB7F-7B40-475B-A494-D788614262B7}"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93BA3B-32D2-4E59-9E77-E1777A0E8A3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52B4447-A77F-4BF2-AB36-50FDC742192B}" type="datetimeFigureOut">
              <a:rPr lang="en-US"/>
              <a:pPr>
                <a:defRPr/>
              </a:pPr>
              <a:t>7/31/2020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DA9153-F8D3-4772-B947-F8933B31748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E8953B-FA54-413F-895C-BA5BAE469B7F}" type="datetimeFigureOut">
              <a:rPr lang="en-US"/>
              <a:pPr>
                <a:defRPr/>
              </a:pPr>
              <a:t>7/31/2020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410873-5E3A-4A41-BEA1-3B8B6995477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0A741C-9C32-40EB-9736-502530EE8BCA}" type="datetimeFigureOut">
              <a:rPr lang="en-US"/>
              <a:pPr>
                <a:defRPr/>
              </a:pPr>
              <a:t>7/31/2020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B4D3A9-B08A-441A-A667-AB44C7449DA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F8D98A-4848-45EA-B15B-D228D8844EA0}" type="datetimeFigureOut">
              <a:rPr lang="en-US"/>
              <a:pPr>
                <a:defRPr/>
              </a:pPr>
              <a:t>7/31/2020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5EAE663-191C-46BB-A9EE-EACF656CF00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1F8FE4-74A1-41B5-85DF-CB58BB787B0D}" type="datetimeFigureOut">
              <a:rPr lang="en-US"/>
              <a:pPr>
                <a:defRPr/>
              </a:pPr>
              <a:t>7/31/2020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5FEF7E-9B18-498C-96F6-41E8EC4BA32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43D7C3-6180-45E5-A503-918204DD92D4}" type="datetimeFigureOut">
              <a:rPr lang="en-US"/>
              <a:pPr>
                <a:defRPr/>
              </a:pPr>
              <a:t>7/31/2020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1FD454-F596-4790-BDD2-F816C3595ED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6202D1B-5426-444E-8207-E3A071FA0CB8}" type="datetimeFigureOut">
              <a:rPr lang="en-US"/>
              <a:pPr>
                <a:defRPr/>
              </a:pPr>
              <a:t>7/31/2020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4613888-89A0-4720-9940-988109F0B20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ravelblog.org/Photos/964948"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ebslideserver.uc.edu:82/@186/view.apml?u=guest2&amp;p=guest"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med2.uc.edu/labmanuals/ma/virtuallabs/ovary/ovaryoverviewSL137_xvid.mp4.mp4"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ebslideserver.uc.edu:82/@185/view.apml?u=guest2&amp;p=guest"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med2.uc.edu/labmanuals/ma/virtuallabs/ovary/follicleoverviewSL136_xvid.mp4.mp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ebslideserver.uc.edu:82/@185/view.apml?u=guest2&amp;p=guest"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med2.uc.edu/labmanuals/ma/virtuallabs/ovary/primordialfollicleSL136_xvid.mp4.mp4"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ebslideserver.uc.edu:82/@185/view.apml?u=guest2&amp;p=guest"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med2.uc.edu/labmanuals/ma/virtuallabs/ovary/primaryfollicleSL136_xvid.mp4.mp4"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ebslideserver.uc.edu:82/@185/view.apml?u=guest2&amp;p=guest"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med2.uc.edu/labmanuals/ma/virtuallabs/ovary/secondaryfollicleSL136_xvid.mp4.mp4"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med2.uc.edu/labmanuals/ma/virtuallabs/ovary/GraafianfollicleSL136_xvid.mp4.mp4"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webslideserver.uc.edu:82/@185/view.apml?u=guest2&amp;p=guest"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ebslideserver.uc.edu:82/@185/view.apml?u=guest2&amp;p=guest" TargetMode="External"/><Relationship Id="rId2" Type="http://schemas.openxmlformats.org/officeDocument/2006/relationships/hyperlink" Target="http://webslideserver.uc.edu:82/@72/view.apml?u=guest2&amp;p=guest" TargetMode="Externa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hyperlink" Target="http://webslideserver.uc.edu:82/@181/view.apml?u=guest2&amp;p=guest" TargetMode="External"/><Relationship Id="rId4" Type="http://schemas.openxmlformats.org/officeDocument/2006/relationships/hyperlink" Target="http://webslideserver.uc.edu:82/@186/view.apml?u=guest2&amp;p=guest"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med2.uc.edu/labmanuals/ma/virtuallabs/ovary/corpusluteumSL129_xvid.mp4.mp4"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med2.uc.edu/labmanuals/ma/virtuallabs/ovary/corpusluteumSL130_xvid.mp4.mp4" TargetMode="External"/><Relationship Id="rId5" Type="http://schemas.openxmlformats.org/officeDocument/2006/relationships/hyperlink" Target="http://webslideserver.uc.edu:82/@178/view.apml?u=guest2&amp;p=guest" TargetMode="External"/><Relationship Id="rId4" Type="http://schemas.openxmlformats.org/officeDocument/2006/relationships/hyperlink" Target="http://webslideserver.uc.edu:82/@177/view.apml?u=guest2&amp;p=guest"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hyperlink" Target="http://webslideserver.uc.edu:82/@234/view.apml?u=guest2&amp;p=guest" TargetMode="External"/><Relationship Id="rId3" Type="http://schemas.openxmlformats.org/officeDocument/2006/relationships/hyperlink" Target="http://med2.uc.edu/labmanuals/ma/virtuallabs/ovary/corpusalbicansSL132_xvid.mp4.mp4" TargetMode="External"/><Relationship Id="rId7" Type="http://schemas.openxmlformats.org/officeDocument/2006/relationships/hyperlink" Target="http://webslideserver.uc.edu:82/@179/view.apml?u=guest2&amp;p=guest"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10.97.106.250/activex/slide138.html" TargetMode="External"/><Relationship Id="rId5" Type="http://schemas.openxmlformats.org/officeDocument/2006/relationships/hyperlink" Target="http://webslideserver.uc.edu:82/@178/view.apml?u=guest2&amp;p=guest" TargetMode="External"/><Relationship Id="rId4" Type="http://schemas.openxmlformats.org/officeDocument/2006/relationships/hyperlink" Target="http://webslideserver.uc.edu:82/@181/view.apml?u=guest2&amp;p=guest"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med2.uc.edu/labmanuals/ma/virtuallabs/ovary/atresiaSL137_xvid.mp4.mp4"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webslideserver.uc.edu:82/@186/view.apml?u=guest2&amp;p=guest"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med2.uc.edu/labmanuals/ma/virtuallabs/ovary/interstitialglandsSL136_xvid.mp4.mp4"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webslideserver.uc.edu:82/@185/view.apml?u=guest2&amp;p=guest"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med2.uc.edu/labmanuals/ma/virtuallabs/ovary/eosinophilicbandsSL137_xvid.mp4.mp4"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webslideserver.uc.edu:82/@186/view.apml?u=guest2&amp;p=guest"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med2.uc.edu/labmanuals/ma/virtuallabs/ovary/glassymembranesSL129_xvid.mp4.mp4"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webslideserver.uc.edu:82/@177/view.apml?u=guest2&amp;p=guest"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med2.uc.edu/labmanuals/ma/virtuallabs/ovary/corporafibrosaSL132_xvid.mp4.mp4"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webslideserver.uc.edu:82/@181/view.apml?u=guest2&amp;p=gues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ebslideserver.uc.edu:82/@72/view.apml?u=guest2&amp;p=guest"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med2.uc.edu/labmanuals/ma/virtuallabs/ovary/broadligamentoverviewSL13_xvid.mp4.mp4"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1219200"/>
            <a:ext cx="5943600" cy="1323439"/>
          </a:xfrm>
          <a:prstGeom prst="rect">
            <a:avLst/>
          </a:prstGeom>
          <a:noFill/>
        </p:spPr>
        <p:txBody>
          <a:bodyPr>
            <a:spAutoFit/>
          </a:bodyPr>
          <a:lstStyle/>
          <a:p>
            <a:pPr algn="ctr" fontAlgn="auto">
              <a:spcBef>
                <a:spcPts val="0"/>
              </a:spcBef>
              <a:spcAft>
                <a:spcPts val="0"/>
              </a:spcAft>
              <a:defRPr/>
            </a:pPr>
            <a:r>
              <a:rPr lang="en-US" sz="4000" dirty="0">
                <a:solidFill>
                  <a:schemeClr val="accent6">
                    <a:lumMod val="50000"/>
                  </a:schemeClr>
                </a:solidFill>
                <a:latin typeface="+mn-lt"/>
              </a:rPr>
              <a:t>Ovary</a:t>
            </a:r>
          </a:p>
          <a:p>
            <a:pPr algn="ctr" fontAlgn="auto">
              <a:spcBef>
                <a:spcPts val="0"/>
              </a:spcBef>
              <a:spcAft>
                <a:spcPts val="0"/>
              </a:spcAft>
              <a:defRPr/>
            </a:pPr>
            <a:r>
              <a:rPr lang="en-US" sz="4000" dirty="0">
                <a:solidFill>
                  <a:srgbClr val="36174D"/>
                </a:solidFill>
                <a:latin typeface="Chiller" pitchFamily="82" charset="0"/>
              </a:rPr>
              <a:t>Digital Laboratory</a:t>
            </a:r>
          </a:p>
        </p:txBody>
      </p:sp>
      <p:sp>
        <p:nvSpPr>
          <p:cNvPr id="15362" name="TextBox 2"/>
          <p:cNvSpPr txBox="1">
            <a:spLocks noChangeArrowheads="1"/>
          </p:cNvSpPr>
          <p:nvPr/>
        </p:nvSpPr>
        <p:spPr bwMode="auto">
          <a:xfrm>
            <a:off x="152400" y="3429000"/>
            <a:ext cx="8839200" cy="461963"/>
          </a:xfrm>
          <a:prstGeom prst="rect">
            <a:avLst/>
          </a:prstGeom>
          <a:noFill/>
          <a:ln w="9525">
            <a:noFill/>
            <a:miter lim="800000"/>
            <a:headEnd/>
            <a:tailEnd/>
          </a:ln>
        </p:spPr>
        <p:txBody>
          <a:bodyPr>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sp>
        <p:nvSpPr>
          <p:cNvPr id="2" name="TextBox 1"/>
          <p:cNvSpPr txBox="1"/>
          <p:nvPr/>
        </p:nvSpPr>
        <p:spPr>
          <a:xfrm>
            <a:off x="304800" y="4800600"/>
            <a:ext cx="5638800" cy="954107"/>
          </a:xfrm>
          <a:prstGeom prst="rect">
            <a:avLst/>
          </a:prstGeom>
          <a:noFill/>
        </p:spPr>
        <p:txBody>
          <a:bodyPr wrap="square" rtlCol="0">
            <a:spAutoFit/>
          </a:bodyPr>
          <a:lstStyle/>
          <a:p>
            <a:r>
              <a:rPr lang="en-US" sz="2800" b="1" dirty="0">
                <a:solidFill>
                  <a:schemeClr val="accent3">
                    <a:lumMod val="50000"/>
                  </a:schemeClr>
                </a:solidFill>
                <a:latin typeface="Bradley Hand ITC" pitchFamily="66" charset="0"/>
              </a:rPr>
              <a:t>This module will take approximately 90 minutes to complete.</a:t>
            </a:r>
          </a:p>
        </p:txBody>
      </p:sp>
      <p:pic>
        <p:nvPicPr>
          <p:cNvPr id="1026" name="Picture 2" descr="Preparing Sheep Testicl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15240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marinebiodiversity.ca/shark/english/264cm_FL_female_ovary_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3829853"/>
            <a:ext cx="1939194"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810000"/>
            <a:ext cx="7848600" cy="830997"/>
          </a:xfrm>
          <a:prstGeom prst="rect">
            <a:avLst/>
          </a:prstGeom>
          <a:noFill/>
        </p:spPr>
        <p:txBody>
          <a:bodyPr wrap="square">
            <a:spAutoFit/>
          </a:bodyPr>
          <a:lstStyle/>
          <a:p>
            <a:r>
              <a:rPr lang="en-US" sz="1600" b="1" dirty="0">
                <a:solidFill>
                  <a:srgbClr val="002060"/>
                </a:solidFill>
                <a:latin typeface="Calibri" pitchFamily="34" charset="0"/>
              </a:rPr>
              <a:t>In this image that shows a monkey ovary, the </a:t>
            </a:r>
            <a:r>
              <a:rPr lang="en-US" sz="1600" b="1" dirty="0" err="1">
                <a:solidFill>
                  <a:schemeClr val="accent5">
                    <a:lumMod val="75000"/>
                  </a:schemeClr>
                </a:solidFill>
                <a:latin typeface="Calibri" pitchFamily="34" charset="0"/>
              </a:rPr>
              <a:t>mesovarium</a:t>
            </a:r>
            <a:r>
              <a:rPr lang="en-US" sz="1600" b="1" dirty="0">
                <a:solidFill>
                  <a:srgbClr val="002060"/>
                </a:solidFill>
                <a:latin typeface="Calibri" pitchFamily="34" charset="0"/>
              </a:rPr>
              <a:t>, </a:t>
            </a:r>
            <a:r>
              <a:rPr lang="en-US" sz="1600" b="1" dirty="0">
                <a:solidFill>
                  <a:schemeClr val="accent5">
                    <a:lumMod val="75000"/>
                  </a:schemeClr>
                </a:solidFill>
                <a:latin typeface="Calibri" pitchFamily="34" charset="0"/>
              </a:rPr>
              <a:t>cortex</a:t>
            </a:r>
            <a:r>
              <a:rPr lang="en-US" sz="1600" b="1" dirty="0">
                <a:solidFill>
                  <a:srgbClr val="002060"/>
                </a:solidFill>
                <a:latin typeface="Calibri" pitchFamily="34" charset="0"/>
              </a:rPr>
              <a:t>, and </a:t>
            </a:r>
            <a:r>
              <a:rPr lang="en-US" sz="1600" b="1" dirty="0">
                <a:solidFill>
                  <a:schemeClr val="accent5">
                    <a:lumMod val="75000"/>
                  </a:schemeClr>
                </a:solidFill>
                <a:latin typeface="Calibri" pitchFamily="34" charset="0"/>
              </a:rPr>
              <a:t>medulla</a:t>
            </a:r>
            <a:r>
              <a:rPr lang="en-US" sz="1600" b="1" dirty="0">
                <a:solidFill>
                  <a:srgbClr val="002060"/>
                </a:solidFill>
                <a:latin typeface="Calibri" pitchFamily="34" charset="0"/>
              </a:rPr>
              <a:t> are indicated.  The outer region of the cortex includes the </a:t>
            </a:r>
            <a:r>
              <a:rPr lang="en-US" sz="1600" b="1" dirty="0">
                <a:solidFill>
                  <a:schemeClr val="accent5">
                    <a:lumMod val="75000"/>
                  </a:schemeClr>
                </a:solidFill>
                <a:latin typeface="Calibri" pitchFamily="34" charset="0"/>
              </a:rPr>
              <a:t>tunica </a:t>
            </a:r>
            <a:r>
              <a:rPr lang="en-US" sz="1600" b="1" dirty="0" err="1">
                <a:solidFill>
                  <a:schemeClr val="accent5">
                    <a:lumMod val="75000"/>
                  </a:schemeClr>
                </a:solidFill>
                <a:latin typeface="Calibri" pitchFamily="34" charset="0"/>
              </a:rPr>
              <a:t>albuginea</a:t>
            </a:r>
            <a:r>
              <a:rPr lang="en-US" sz="1600" b="1" dirty="0">
                <a:solidFill>
                  <a:schemeClr val="accent5">
                    <a:lumMod val="75000"/>
                  </a:schemeClr>
                </a:solidFill>
                <a:latin typeface="Calibri" pitchFamily="34" charset="0"/>
              </a:rPr>
              <a:t> </a:t>
            </a:r>
            <a:r>
              <a:rPr lang="en-US" sz="1600" b="1" dirty="0">
                <a:solidFill>
                  <a:srgbClr val="002060"/>
                </a:solidFill>
                <a:latin typeface="Calibri" pitchFamily="34" charset="0"/>
              </a:rPr>
              <a:t>and </a:t>
            </a:r>
            <a:r>
              <a:rPr lang="en-US" sz="1600" b="1" dirty="0">
                <a:solidFill>
                  <a:schemeClr val="accent5">
                    <a:lumMod val="75000"/>
                  </a:schemeClr>
                </a:solidFill>
                <a:latin typeface="Calibri" pitchFamily="34" charset="0"/>
              </a:rPr>
              <a:t>germinal epithelium</a:t>
            </a:r>
            <a:r>
              <a:rPr lang="en-US" sz="1600" b="1" dirty="0">
                <a:solidFill>
                  <a:srgbClr val="002060"/>
                </a:solidFill>
                <a:latin typeface="Calibri" pitchFamily="34" charset="0"/>
              </a:rPr>
              <a:t> (not labeled). </a:t>
            </a:r>
          </a:p>
        </p:txBody>
      </p:sp>
      <p:sp>
        <p:nvSpPr>
          <p:cNvPr id="7" name="Rectangle 6"/>
          <p:cNvSpPr/>
          <p:nvPr/>
        </p:nvSpPr>
        <p:spPr>
          <a:xfrm>
            <a:off x="474193" y="21491"/>
            <a:ext cx="819570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OVARY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98" y="762000"/>
            <a:ext cx="8486775" cy="2752725"/>
          </a:xfrm>
          <a:prstGeom prst="rect">
            <a:avLst/>
          </a:prstGeom>
        </p:spPr>
      </p:pic>
      <p:sp>
        <p:nvSpPr>
          <p:cNvPr id="3" name="TextBox 2"/>
          <p:cNvSpPr txBox="1"/>
          <p:nvPr/>
        </p:nvSpPr>
        <p:spPr>
          <a:xfrm>
            <a:off x="1295400" y="1600200"/>
            <a:ext cx="1616438" cy="369332"/>
          </a:xfrm>
          <a:prstGeom prst="rect">
            <a:avLst/>
          </a:prstGeom>
          <a:noFill/>
        </p:spPr>
        <p:txBody>
          <a:bodyPr wrap="square" rtlCol="0">
            <a:spAutoFit/>
          </a:bodyPr>
          <a:lstStyle/>
          <a:p>
            <a:r>
              <a:rPr lang="en-US" b="1" dirty="0" err="1"/>
              <a:t>mesovarium</a:t>
            </a:r>
            <a:endParaRPr lang="en-US" b="1" dirty="0"/>
          </a:p>
        </p:txBody>
      </p:sp>
      <p:sp>
        <p:nvSpPr>
          <p:cNvPr id="9" name="TextBox 8"/>
          <p:cNvSpPr txBox="1"/>
          <p:nvPr/>
        </p:nvSpPr>
        <p:spPr>
          <a:xfrm>
            <a:off x="5105400" y="2895600"/>
            <a:ext cx="1066800" cy="369332"/>
          </a:xfrm>
          <a:prstGeom prst="rect">
            <a:avLst/>
          </a:prstGeom>
          <a:noFill/>
        </p:spPr>
        <p:txBody>
          <a:bodyPr wrap="square" rtlCol="0">
            <a:spAutoFit/>
          </a:bodyPr>
          <a:lstStyle/>
          <a:p>
            <a:r>
              <a:rPr lang="en-US" b="1" dirty="0"/>
              <a:t>cortex</a:t>
            </a:r>
          </a:p>
        </p:txBody>
      </p:sp>
      <p:sp>
        <p:nvSpPr>
          <p:cNvPr id="10" name="TextBox 9"/>
          <p:cNvSpPr txBox="1"/>
          <p:nvPr/>
        </p:nvSpPr>
        <p:spPr>
          <a:xfrm>
            <a:off x="5123329" y="2209800"/>
            <a:ext cx="1066800" cy="369332"/>
          </a:xfrm>
          <a:prstGeom prst="rect">
            <a:avLst/>
          </a:prstGeom>
          <a:noFill/>
        </p:spPr>
        <p:txBody>
          <a:bodyPr wrap="square" rtlCol="0">
            <a:spAutoFit/>
          </a:bodyPr>
          <a:lstStyle/>
          <a:p>
            <a:r>
              <a:rPr lang="en-US" b="1" dirty="0"/>
              <a:t>medulla</a:t>
            </a:r>
          </a:p>
        </p:txBody>
      </p:sp>
      <p:sp>
        <p:nvSpPr>
          <p:cNvPr id="11" name="TextBox 10"/>
          <p:cNvSpPr txBox="1"/>
          <p:nvPr/>
        </p:nvSpPr>
        <p:spPr>
          <a:xfrm>
            <a:off x="5872779" y="1554480"/>
            <a:ext cx="1066800" cy="369332"/>
          </a:xfrm>
          <a:prstGeom prst="rect">
            <a:avLst/>
          </a:prstGeom>
          <a:noFill/>
        </p:spPr>
        <p:txBody>
          <a:bodyPr wrap="square" rtlCol="0">
            <a:spAutoFit/>
          </a:bodyPr>
          <a:lstStyle/>
          <a:p>
            <a:r>
              <a:rPr lang="en-US" b="1" dirty="0"/>
              <a:t>cortex</a:t>
            </a:r>
          </a:p>
        </p:txBody>
      </p:sp>
    </p:spTree>
    <p:extLst>
      <p:ext uri="{BB962C8B-B14F-4D97-AF65-F5344CB8AC3E}">
        <p14:creationId xmlns:p14="http://schemas.microsoft.com/office/powerpoint/2010/main" val="34003072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57364"/>
            <a:ext cx="8928062" cy="4810036"/>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838199" y="4495800"/>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rgbClr val="FFC000"/>
                </a:solidFill>
                <a:effectLst>
                  <a:outerShdw blurRad="76200" dist="50800" dir="5400000" algn="tl" rotWithShape="0">
                    <a:srgbClr val="000000">
                      <a:alpha val="65000"/>
                    </a:srgbClr>
                  </a:outerShdw>
                </a:effectLst>
                <a:latin typeface="+mn-lt"/>
              </a:rPr>
              <a:t>Granulosa</a:t>
            </a:r>
            <a:r>
              <a:rPr lang="en-US" sz="3600" b="1" spc="50" dirty="0">
                <a:ln w="11430"/>
                <a:solidFill>
                  <a:srgbClr val="FFC000"/>
                </a:solidFill>
                <a:effectLst>
                  <a:outerShdw blurRad="76200" dist="50800" dir="5400000" algn="tl" rotWithShape="0">
                    <a:srgbClr val="000000">
                      <a:alpha val="65000"/>
                    </a:srgbClr>
                  </a:outerShdw>
                </a:effectLst>
                <a:latin typeface="+mn-lt"/>
              </a:rPr>
              <a:t> luteal cells</a:t>
            </a:r>
          </a:p>
        </p:txBody>
      </p:sp>
      <p:sp>
        <p:nvSpPr>
          <p:cNvPr id="8" name="TextBox 7"/>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cells. (advance slide for answers)</a:t>
            </a:r>
          </a:p>
        </p:txBody>
      </p:sp>
      <p:sp>
        <p:nvSpPr>
          <p:cNvPr id="5" name="Freeform 4"/>
          <p:cNvSpPr/>
          <p:nvPr/>
        </p:nvSpPr>
        <p:spPr>
          <a:xfrm>
            <a:off x="1393371" y="1110343"/>
            <a:ext cx="5486400" cy="2177143"/>
          </a:xfrm>
          <a:custGeom>
            <a:avLst/>
            <a:gdLst>
              <a:gd name="connsiteX0" fmla="*/ 4876800 w 5486400"/>
              <a:gd name="connsiteY0" fmla="*/ 1709057 h 2177143"/>
              <a:gd name="connsiteX1" fmla="*/ 4953000 w 5486400"/>
              <a:gd name="connsiteY1" fmla="*/ 1687286 h 2177143"/>
              <a:gd name="connsiteX2" fmla="*/ 5018315 w 5486400"/>
              <a:gd name="connsiteY2" fmla="*/ 1643743 h 2177143"/>
              <a:gd name="connsiteX3" fmla="*/ 5094515 w 5486400"/>
              <a:gd name="connsiteY3" fmla="*/ 1589314 h 2177143"/>
              <a:gd name="connsiteX4" fmla="*/ 5127172 w 5486400"/>
              <a:gd name="connsiteY4" fmla="*/ 1567543 h 2177143"/>
              <a:gd name="connsiteX5" fmla="*/ 5159829 w 5486400"/>
              <a:gd name="connsiteY5" fmla="*/ 1556657 h 2177143"/>
              <a:gd name="connsiteX6" fmla="*/ 5192486 w 5486400"/>
              <a:gd name="connsiteY6" fmla="*/ 1513114 h 2177143"/>
              <a:gd name="connsiteX7" fmla="*/ 5236029 w 5486400"/>
              <a:gd name="connsiteY7" fmla="*/ 1491343 h 2177143"/>
              <a:gd name="connsiteX8" fmla="*/ 5257800 w 5486400"/>
              <a:gd name="connsiteY8" fmla="*/ 1469571 h 2177143"/>
              <a:gd name="connsiteX9" fmla="*/ 5290458 w 5486400"/>
              <a:gd name="connsiteY9" fmla="*/ 1447800 h 2177143"/>
              <a:gd name="connsiteX10" fmla="*/ 5344886 w 5486400"/>
              <a:gd name="connsiteY10" fmla="*/ 1393371 h 2177143"/>
              <a:gd name="connsiteX11" fmla="*/ 5366658 w 5486400"/>
              <a:gd name="connsiteY11" fmla="*/ 1371600 h 2177143"/>
              <a:gd name="connsiteX12" fmla="*/ 5399315 w 5486400"/>
              <a:gd name="connsiteY12" fmla="*/ 1360714 h 2177143"/>
              <a:gd name="connsiteX13" fmla="*/ 5421086 w 5486400"/>
              <a:gd name="connsiteY13" fmla="*/ 1328057 h 2177143"/>
              <a:gd name="connsiteX14" fmla="*/ 5453743 w 5486400"/>
              <a:gd name="connsiteY14" fmla="*/ 1306286 h 2177143"/>
              <a:gd name="connsiteX15" fmla="*/ 5464629 w 5486400"/>
              <a:gd name="connsiteY15" fmla="*/ 1273628 h 2177143"/>
              <a:gd name="connsiteX16" fmla="*/ 5486400 w 5486400"/>
              <a:gd name="connsiteY16" fmla="*/ 1240971 h 2177143"/>
              <a:gd name="connsiteX17" fmla="*/ 5464629 w 5486400"/>
              <a:gd name="connsiteY17" fmla="*/ 1023257 h 2177143"/>
              <a:gd name="connsiteX18" fmla="*/ 5421086 w 5486400"/>
              <a:gd name="connsiteY18" fmla="*/ 914400 h 2177143"/>
              <a:gd name="connsiteX19" fmla="*/ 5377543 w 5486400"/>
              <a:gd name="connsiteY19" fmla="*/ 838200 h 2177143"/>
              <a:gd name="connsiteX20" fmla="*/ 5366658 w 5486400"/>
              <a:gd name="connsiteY20" fmla="*/ 805543 h 2177143"/>
              <a:gd name="connsiteX21" fmla="*/ 5312229 w 5486400"/>
              <a:gd name="connsiteY21" fmla="*/ 751114 h 2177143"/>
              <a:gd name="connsiteX22" fmla="*/ 5257800 w 5486400"/>
              <a:gd name="connsiteY22" fmla="*/ 696686 h 2177143"/>
              <a:gd name="connsiteX23" fmla="*/ 5236029 w 5486400"/>
              <a:gd name="connsiteY23" fmla="*/ 674914 h 2177143"/>
              <a:gd name="connsiteX24" fmla="*/ 5170715 w 5486400"/>
              <a:gd name="connsiteY24" fmla="*/ 598714 h 2177143"/>
              <a:gd name="connsiteX25" fmla="*/ 5127172 w 5486400"/>
              <a:gd name="connsiteY25" fmla="*/ 576943 h 2177143"/>
              <a:gd name="connsiteX26" fmla="*/ 5072743 w 5486400"/>
              <a:gd name="connsiteY26" fmla="*/ 533400 h 2177143"/>
              <a:gd name="connsiteX27" fmla="*/ 5029200 w 5486400"/>
              <a:gd name="connsiteY27" fmla="*/ 489857 h 2177143"/>
              <a:gd name="connsiteX28" fmla="*/ 4920343 w 5486400"/>
              <a:gd name="connsiteY28" fmla="*/ 435428 h 2177143"/>
              <a:gd name="connsiteX29" fmla="*/ 4887686 w 5486400"/>
              <a:gd name="connsiteY29" fmla="*/ 413657 h 2177143"/>
              <a:gd name="connsiteX30" fmla="*/ 4833258 w 5486400"/>
              <a:gd name="connsiteY30" fmla="*/ 391886 h 2177143"/>
              <a:gd name="connsiteX31" fmla="*/ 4800600 w 5486400"/>
              <a:gd name="connsiteY31" fmla="*/ 370114 h 2177143"/>
              <a:gd name="connsiteX32" fmla="*/ 4724400 w 5486400"/>
              <a:gd name="connsiteY32" fmla="*/ 337457 h 2177143"/>
              <a:gd name="connsiteX33" fmla="*/ 4648200 w 5486400"/>
              <a:gd name="connsiteY33" fmla="*/ 304800 h 2177143"/>
              <a:gd name="connsiteX34" fmla="*/ 4539343 w 5486400"/>
              <a:gd name="connsiteY34" fmla="*/ 261257 h 2177143"/>
              <a:gd name="connsiteX35" fmla="*/ 4474029 w 5486400"/>
              <a:gd name="connsiteY35" fmla="*/ 217714 h 2177143"/>
              <a:gd name="connsiteX36" fmla="*/ 4441372 w 5486400"/>
              <a:gd name="connsiteY36" fmla="*/ 195943 h 2177143"/>
              <a:gd name="connsiteX37" fmla="*/ 4376058 w 5486400"/>
              <a:gd name="connsiteY37" fmla="*/ 174171 h 2177143"/>
              <a:gd name="connsiteX38" fmla="*/ 4354286 w 5486400"/>
              <a:gd name="connsiteY38" fmla="*/ 152400 h 2177143"/>
              <a:gd name="connsiteX39" fmla="*/ 4234543 w 5486400"/>
              <a:gd name="connsiteY39" fmla="*/ 130628 h 2177143"/>
              <a:gd name="connsiteX40" fmla="*/ 4191000 w 5486400"/>
              <a:gd name="connsiteY40" fmla="*/ 119743 h 2177143"/>
              <a:gd name="connsiteX41" fmla="*/ 4049486 w 5486400"/>
              <a:gd name="connsiteY41" fmla="*/ 97971 h 2177143"/>
              <a:gd name="connsiteX42" fmla="*/ 4005943 w 5486400"/>
              <a:gd name="connsiteY42" fmla="*/ 87086 h 2177143"/>
              <a:gd name="connsiteX43" fmla="*/ 3918858 w 5486400"/>
              <a:gd name="connsiteY43" fmla="*/ 76200 h 2177143"/>
              <a:gd name="connsiteX44" fmla="*/ 3657600 w 5486400"/>
              <a:gd name="connsiteY44" fmla="*/ 43543 h 2177143"/>
              <a:gd name="connsiteX45" fmla="*/ 3526972 w 5486400"/>
              <a:gd name="connsiteY45" fmla="*/ 32657 h 2177143"/>
              <a:gd name="connsiteX46" fmla="*/ 3461658 w 5486400"/>
              <a:gd name="connsiteY46" fmla="*/ 21771 h 2177143"/>
              <a:gd name="connsiteX47" fmla="*/ 3058886 w 5486400"/>
              <a:gd name="connsiteY47" fmla="*/ 10886 h 2177143"/>
              <a:gd name="connsiteX48" fmla="*/ 2939143 w 5486400"/>
              <a:gd name="connsiteY48" fmla="*/ 0 h 2177143"/>
              <a:gd name="connsiteX49" fmla="*/ 2438400 w 5486400"/>
              <a:gd name="connsiteY49" fmla="*/ 21771 h 2177143"/>
              <a:gd name="connsiteX50" fmla="*/ 2155372 w 5486400"/>
              <a:gd name="connsiteY50" fmla="*/ 32657 h 2177143"/>
              <a:gd name="connsiteX51" fmla="*/ 1807029 w 5486400"/>
              <a:gd name="connsiteY51" fmla="*/ 21771 h 2177143"/>
              <a:gd name="connsiteX52" fmla="*/ 1687286 w 5486400"/>
              <a:gd name="connsiteY52" fmla="*/ 10886 h 2177143"/>
              <a:gd name="connsiteX53" fmla="*/ 1175658 w 5486400"/>
              <a:gd name="connsiteY53" fmla="*/ 0 h 2177143"/>
              <a:gd name="connsiteX54" fmla="*/ 816429 w 5486400"/>
              <a:gd name="connsiteY54" fmla="*/ 10886 h 2177143"/>
              <a:gd name="connsiteX55" fmla="*/ 642258 w 5486400"/>
              <a:gd name="connsiteY55" fmla="*/ 32657 h 2177143"/>
              <a:gd name="connsiteX56" fmla="*/ 566058 w 5486400"/>
              <a:gd name="connsiteY56" fmla="*/ 54428 h 2177143"/>
              <a:gd name="connsiteX57" fmla="*/ 500743 w 5486400"/>
              <a:gd name="connsiteY57" fmla="*/ 76200 h 2177143"/>
              <a:gd name="connsiteX58" fmla="*/ 468086 w 5486400"/>
              <a:gd name="connsiteY58" fmla="*/ 97971 h 2177143"/>
              <a:gd name="connsiteX59" fmla="*/ 424543 w 5486400"/>
              <a:gd name="connsiteY59" fmla="*/ 152400 h 2177143"/>
              <a:gd name="connsiteX60" fmla="*/ 402772 w 5486400"/>
              <a:gd name="connsiteY60" fmla="*/ 185057 h 2177143"/>
              <a:gd name="connsiteX61" fmla="*/ 359229 w 5486400"/>
              <a:gd name="connsiteY61" fmla="*/ 228600 h 2177143"/>
              <a:gd name="connsiteX62" fmla="*/ 337458 w 5486400"/>
              <a:gd name="connsiteY62" fmla="*/ 272143 h 2177143"/>
              <a:gd name="connsiteX63" fmla="*/ 293915 w 5486400"/>
              <a:gd name="connsiteY63" fmla="*/ 315686 h 2177143"/>
              <a:gd name="connsiteX64" fmla="*/ 228600 w 5486400"/>
              <a:gd name="connsiteY64" fmla="*/ 402771 h 2177143"/>
              <a:gd name="connsiteX65" fmla="*/ 206829 w 5486400"/>
              <a:gd name="connsiteY65" fmla="*/ 435428 h 2177143"/>
              <a:gd name="connsiteX66" fmla="*/ 185058 w 5486400"/>
              <a:gd name="connsiteY66" fmla="*/ 457200 h 2177143"/>
              <a:gd name="connsiteX67" fmla="*/ 163286 w 5486400"/>
              <a:gd name="connsiteY67" fmla="*/ 500743 h 2177143"/>
              <a:gd name="connsiteX68" fmla="*/ 130629 w 5486400"/>
              <a:gd name="connsiteY68" fmla="*/ 544286 h 2177143"/>
              <a:gd name="connsiteX69" fmla="*/ 108858 w 5486400"/>
              <a:gd name="connsiteY69" fmla="*/ 576943 h 2177143"/>
              <a:gd name="connsiteX70" fmla="*/ 97972 w 5486400"/>
              <a:gd name="connsiteY70" fmla="*/ 620486 h 2177143"/>
              <a:gd name="connsiteX71" fmla="*/ 76200 w 5486400"/>
              <a:gd name="connsiteY71" fmla="*/ 642257 h 2177143"/>
              <a:gd name="connsiteX72" fmla="*/ 54429 w 5486400"/>
              <a:gd name="connsiteY72" fmla="*/ 707571 h 2177143"/>
              <a:gd name="connsiteX73" fmla="*/ 32658 w 5486400"/>
              <a:gd name="connsiteY73" fmla="*/ 772886 h 2177143"/>
              <a:gd name="connsiteX74" fmla="*/ 21772 w 5486400"/>
              <a:gd name="connsiteY74" fmla="*/ 805543 h 2177143"/>
              <a:gd name="connsiteX75" fmla="*/ 0 w 5486400"/>
              <a:gd name="connsiteY75" fmla="*/ 936171 h 2177143"/>
              <a:gd name="connsiteX76" fmla="*/ 21772 w 5486400"/>
              <a:gd name="connsiteY76" fmla="*/ 1295400 h 2177143"/>
              <a:gd name="connsiteX77" fmla="*/ 32658 w 5486400"/>
              <a:gd name="connsiteY77" fmla="*/ 1382486 h 2177143"/>
              <a:gd name="connsiteX78" fmla="*/ 43543 w 5486400"/>
              <a:gd name="connsiteY78" fmla="*/ 1415143 h 2177143"/>
              <a:gd name="connsiteX79" fmla="*/ 76200 w 5486400"/>
              <a:gd name="connsiteY79" fmla="*/ 1534886 h 2177143"/>
              <a:gd name="connsiteX80" fmla="*/ 87086 w 5486400"/>
              <a:gd name="connsiteY80" fmla="*/ 1567543 h 2177143"/>
              <a:gd name="connsiteX81" fmla="*/ 108858 w 5486400"/>
              <a:gd name="connsiteY81" fmla="*/ 1589314 h 2177143"/>
              <a:gd name="connsiteX82" fmla="*/ 119743 w 5486400"/>
              <a:gd name="connsiteY82" fmla="*/ 1621971 h 2177143"/>
              <a:gd name="connsiteX83" fmla="*/ 185058 w 5486400"/>
              <a:gd name="connsiteY83" fmla="*/ 1676400 h 2177143"/>
              <a:gd name="connsiteX84" fmla="*/ 217715 w 5486400"/>
              <a:gd name="connsiteY84" fmla="*/ 1709057 h 2177143"/>
              <a:gd name="connsiteX85" fmla="*/ 261258 w 5486400"/>
              <a:gd name="connsiteY85" fmla="*/ 1719943 h 2177143"/>
              <a:gd name="connsiteX86" fmla="*/ 348343 w 5486400"/>
              <a:gd name="connsiteY86" fmla="*/ 1763486 h 2177143"/>
              <a:gd name="connsiteX87" fmla="*/ 381000 w 5486400"/>
              <a:gd name="connsiteY87" fmla="*/ 1785257 h 2177143"/>
              <a:gd name="connsiteX88" fmla="*/ 446315 w 5486400"/>
              <a:gd name="connsiteY88" fmla="*/ 1796143 h 2177143"/>
              <a:gd name="connsiteX89" fmla="*/ 522515 w 5486400"/>
              <a:gd name="connsiteY89" fmla="*/ 1817914 h 2177143"/>
              <a:gd name="connsiteX90" fmla="*/ 576943 w 5486400"/>
              <a:gd name="connsiteY90" fmla="*/ 1828800 h 2177143"/>
              <a:gd name="connsiteX91" fmla="*/ 620486 w 5486400"/>
              <a:gd name="connsiteY91" fmla="*/ 1850571 h 2177143"/>
              <a:gd name="connsiteX92" fmla="*/ 772886 w 5486400"/>
              <a:gd name="connsiteY92" fmla="*/ 1894114 h 2177143"/>
              <a:gd name="connsiteX93" fmla="*/ 936172 w 5486400"/>
              <a:gd name="connsiteY93" fmla="*/ 1926771 h 2177143"/>
              <a:gd name="connsiteX94" fmla="*/ 1023258 w 5486400"/>
              <a:gd name="connsiteY94" fmla="*/ 1948543 h 2177143"/>
              <a:gd name="connsiteX95" fmla="*/ 1055915 w 5486400"/>
              <a:gd name="connsiteY95" fmla="*/ 1959428 h 2177143"/>
              <a:gd name="connsiteX96" fmla="*/ 1143000 w 5486400"/>
              <a:gd name="connsiteY96" fmla="*/ 1981200 h 2177143"/>
              <a:gd name="connsiteX97" fmla="*/ 1186543 w 5486400"/>
              <a:gd name="connsiteY97" fmla="*/ 1992086 h 2177143"/>
              <a:gd name="connsiteX98" fmla="*/ 1295400 w 5486400"/>
              <a:gd name="connsiteY98" fmla="*/ 2024743 h 2177143"/>
              <a:gd name="connsiteX99" fmla="*/ 1360715 w 5486400"/>
              <a:gd name="connsiteY99" fmla="*/ 2035628 h 2177143"/>
              <a:gd name="connsiteX100" fmla="*/ 1524000 w 5486400"/>
              <a:gd name="connsiteY100" fmla="*/ 2068286 h 2177143"/>
              <a:gd name="connsiteX101" fmla="*/ 1719943 w 5486400"/>
              <a:gd name="connsiteY101" fmla="*/ 2090057 h 2177143"/>
              <a:gd name="connsiteX102" fmla="*/ 1785258 w 5486400"/>
              <a:gd name="connsiteY102" fmla="*/ 2100943 h 2177143"/>
              <a:gd name="connsiteX103" fmla="*/ 1883229 w 5486400"/>
              <a:gd name="connsiteY103" fmla="*/ 2111828 h 2177143"/>
              <a:gd name="connsiteX104" fmla="*/ 2046515 w 5486400"/>
              <a:gd name="connsiteY104" fmla="*/ 2122714 h 2177143"/>
              <a:gd name="connsiteX105" fmla="*/ 2264229 w 5486400"/>
              <a:gd name="connsiteY105" fmla="*/ 2144486 h 2177143"/>
              <a:gd name="connsiteX106" fmla="*/ 2373086 w 5486400"/>
              <a:gd name="connsiteY106" fmla="*/ 2155371 h 2177143"/>
              <a:gd name="connsiteX107" fmla="*/ 2699658 w 5486400"/>
              <a:gd name="connsiteY107" fmla="*/ 2177143 h 2177143"/>
              <a:gd name="connsiteX108" fmla="*/ 2939143 w 5486400"/>
              <a:gd name="connsiteY108" fmla="*/ 2166257 h 2177143"/>
              <a:gd name="connsiteX109" fmla="*/ 3265715 w 5486400"/>
              <a:gd name="connsiteY109" fmla="*/ 2155371 h 2177143"/>
              <a:gd name="connsiteX110" fmla="*/ 3341915 w 5486400"/>
              <a:gd name="connsiteY110" fmla="*/ 2144486 h 2177143"/>
              <a:gd name="connsiteX111" fmla="*/ 3526972 w 5486400"/>
              <a:gd name="connsiteY111" fmla="*/ 2133600 h 2177143"/>
              <a:gd name="connsiteX112" fmla="*/ 3592286 w 5486400"/>
              <a:gd name="connsiteY112" fmla="*/ 2122714 h 2177143"/>
              <a:gd name="connsiteX113" fmla="*/ 3624943 w 5486400"/>
              <a:gd name="connsiteY113" fmla="*/ 2111828 h 2177143"/>
              <a:gd name="connsiteX114" fmla="*/ 3766458 w 5486400"/>
              <a:gd name="connsiteY114" fmla="*/ 2100943 h 2177143"/>
              <a:gd name="connsiteX115" fmla="*/ 3973286 w 5486400"/>
              <a:gd name="connsiteY115" fmla="*/ 2068286 h 2177143"/>
              <a:gd name="connsiteX116" fmla="*/ 4027715 w 5486400"/>
              <a:gd name="connsiteY116" fmla="*/ 2057400 h 2177143"/>
              <a:gd name="connsiteX117" fmla="*/ 4212772 w 5486400"/>
              <a:gd name="connsiteY117" fmla="*/ 2013857 h 2177143"/>
              <a:gd name="connsiteX118" fmla="*/ 4288972 w 5486400"/>
              <a:gd name="connsiteY118" fmla="*/ 2002971 h 2177143"/>
              <a:gd name="connsiteX119" fmla="*/ 4332515 w 5486400"/>
              <a:gd name="connsiteY119" fmla="*/ 1992086 h 2177143"/>
              <a:gd name="connsiteX120" fmla="*/ 4386943 w 5486400"/>
              <a:gd name="connsiteY120" fmla="*/ 1981200 h 2177143"/>
              <a:gd name="connsiteX121" fmla="*/ 4561115 w 5486400"/>
              <a:gd name="connsiteY121" fmla="*/ 1959428 h 2177143"/>
              <a:gd name="connsiteX122" fmla="*/ 4626429 w 5486400"/>
              <a:gd name="connsiteY122" fmla="*/ 1937657 h 2177143"/>
              <a:gd name="connsiteX123" fmla="*/ 4659086 w 5486400"/>
              <a:gd name="connsiteY123" fmla="*/ 1915886 h 2177143"/>
              <a:gd name="connsiteX124" fmla="*/ 4680858 w 5486400"/>
              <a:gd name="connsiteY124" fmla="*/ 1894114 h 2177143"/>
              <a:gd name="connsiteX125" fmla="*/ 4713515 w 5486400"/>
              <a:gd name="connsiteY125" fmla="*/ 1883228 h 2177143"/>
              <a:gd name="connsiteX126" fmla="*/ 4811486 w 5486400"/>
              <a:gd name="connsiteY126" fmla="*/ 1785257 h 2177143"/>
              <a:gd name="connsiteX127" fmla="*/ 4833258 w 5486400"/>
              <a:gd name="connsiteY127" fmla="*/ 1763486 h 2177143"/>
              <a:gd name="connsiteX128" fmla="*/ 4855029 w 5486400"/>
              <a:gd name="connsiteY128" fmla="*/ 1741714 h 2177143"/>
              <a:gd name="connsiteX129" fmla="*/ 4876800 w 5486400"/>
              <a:gd name="connsiteY129" fmla="*/ 1709057 h 217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5486400" h="2177143">
                <a:moveTo>
                  <a:pt x="4876800" y="1709057"/>
                </a:moveTo>
                <a:cubicBezTo>
                  <a:pt x="4893128" y="1699986"/>
                  <a:pt x="4929015" y="1698356"/>
                  <a:pt x="4953000" y="1687286"/>
                </a:cubicBezTo>
                <a:cubicBezTo>
                  <a:pt x="4976758" y="1676321"/>
                  <a:pt x="4996543" y="1658257"/>
                  <a:pt x="5018315" y="1643743"/>
                </a:cubicBezTo>
                <a:cubicBezTo>
                  <a:pt x="5095269" y="1592440"/>
                  <a:pt x="5000011" y="1656816"/>
                  <a:pt x="5094515" y="1589314"/>
                </a:cubicBezTo>
                <a:cubicBezTo>
                  <a:pt x="5105161" y="1581710"/>
                  <a:pt x="5115470" y="1573394"/>
                  <a:pt x="5127172" y="1567543"/>
                </a:cubicBezTo>
                <a:cubicBezTo>
                  <a:pt x="5137435" y="1562411"/>
                  <a:pt x="5148943" y="1560286"/>
                  <a:pt x="5159829" y="1556657"/>
                </a:cubicBezTo>
                <a:cubicBezTo>
                  <a:pt x="5170715" y="1542143"/>
                  <a:pt x="5178711" y="1524921"/>
                  <a:pt x="5192486" y="1513114"/>
                </a:cubicBezTo>
                <a:cubicBezTo>
                  <a:pt x="5204807" y="1502553"/>
                  <a:pt x="5222527" y="1500344"/>
                  <a:pt x="5236029" y="1491343"/>
                </a:cubicBezTo>
                <a:cubicBezTo>
                  <a:pt x="5244568" y="1485650"/>
                  <a:pt x="5249786" y="1475982"/>
                  <a:pt x="5257800" y="1469571"/>
                </a:cubicBezTo>
                <a:cubicBezTo>
                  <a:pt x="5268016" y="1461398"/>
                  <a:pt x="5280612" y="1456415"/>
                  <a:pt x="5290458" y="1447800"/>
                </a:cubicBezTo>
                <a:cubicBezTo>
                  <a:pt x="5309768" y="1430904"/>
                  <a:pt x="5326743" y="1411514"/>
                  <a:pt x="5344886" y="1393371"/>
                </a:cubicBezTo>
                <a:cubicBezTo>
                  <a:pt x="5352143" y="1386114"/>
                  <a:pt x="5356922" y="1374846"/>
                  <a:pt x="5366658" y="1371600"/>
                </a:cubicBezTo>
                <a:lnTo>
                  <a:pt x="5399315" y="1360714"/>
                </a:lnTo>
                <a:cubicBezTo>
                  <a:pt x="5406572" y="1349828"/>
                  <a:pt x="5411835" y="1337308"/>
                  <a:pt x="5421086" y="1328057"/>
                </a:cubicBezTo>
                <a:cubicBezTo>
                  <a:pt x="5430337" y="1318806"/>
                  <a:pt x="5445570" y="1316502"/>
                  <a:pt x="5453743" y="1306286"/>
                </a:cubicBezTo>
                <a:cubicBezTo>
                  <a:pt x="5460911" y="1297326"/>
                  <a:pt x="5459497" y="1283891"/>
                  <a:pt x="5464629" y="1273628"/>
                </a:cubicBezTo>
                <a:cubicBezTo>
                  <a:pt x="5470480" y="1261926"/>
                  <a:pt x="5479143" y="1251857"/>
                  <a:pt x="5486400" y="1240971"/>
                </a:cubicBezTo>
                <a:cubicBezTo>
                  <a:pt x="5478260" y="1118869"/>
                  <a:pt x="5484865" y="1110945"/>
                  <a:pt x="5464629" y="1023257"/>
                </a:cubicBezTo>
                <a:cubicBezTo>
                  <a:pt x="5442794" y="928640"/>
                  <a:pt x="5463185" y="956497"/>
                  <a:pt x="5421086" y="914400"/>
                </a:cubicBezTo>
                <a:cubicBezTo>
                  <a:pt x="5396125" y="839520"/>
                  <a:pt x="5430267" y="930469"/>
                  <a:pt x="5377543" y="838200"/>
                </a:cubicBezTo>
                <a:cubicBezTo>
                  <a:pt x="5371850" y="828237"/>
                  <a:pt x="5373543" y="814723"/>
                  <a:pt x="5366658" y="805543"/>
                </a:cubicBezTo>
                <a:cubicBezTo>
                  <a:pt x="5351263" y="785016"/>
                  <a:pt x="5330372" y="769257"/>
                  <a:pt x="5312229" y="751114"/>
                </a:cubicBezTo>
                <a:lnTo>
                  <a:pt x="5257800" y="696686"/>
                </a:lnTo>
                <a:cubicBezTo>
                  <a:pt x="5250543" y="689429"/>
                  <a:pt x="5242187" y="683125"/>
                  <a:pt x="5236029" y="674914"/>
                </a:cubicBezTo>
                <a:cubicBezTo>
                  <a:pt x="5218876" y="652044"/>
                  <a:pt x="5195207" y="616208"/>
                  <a:pt x="5170715" y="598714"/>
                </a:cubicBezTo>
                <a:cubicBezTo>
                  <a:pt x="5157510" y="589282"/>
                  <a:pt x="5141686" y="584200"/>
                  <a:pt x="5127172" y="576943"/>
                </a:cubicBezTo>
                <a:cubicBezTo>
                  <a:pt x="5053057" y="502828"/>
                  <a:pt x="5168869" y="615793"/>
                  <a:pt x="5072743" y="533400"/>
                </a:cubicBezTo>
                <a:cubicBezTo>
                  <a:pt x="5057158" y="520042"/>
                  <a:pt x="5048673" y="496348"/>
                  <a:pt x="5029200" y="489857"/>
                </a:cubicBezTo>
                <a:cubicBezTo>
                  <a:pt x="4972410" y="470927"/>
                  <a:pt x="4997275" y="481587"/>
                  <a:pt x="4920343" y="435428"/>
                </a:cubicBezTo>
                <a:cubicBezTo>
                  <a:pt x="4909125" y="428697"/>
                  <a:pt x="4899388" y="419508"/>
                  <a:pt x="4887686" y="413657"/>
                </a:cubicBezTo>
                <a:cubicBezTo>
                  <a:pt x="4870209" y="404918"/>
                  <a:pt x="4850735" y="400625"/>
                  <a:pt x="4833258" y="391886"/>
                </a:cubicBezTo>
                <a:cubicBezTo>
                  <a:pt x="4821556" y="386035"/>
                  <a:pt x="4812302" y="375965"/>
                  <a:pt x="4800600" y="370114"/>
                </a:cubicBezTo>
                <a:cubicBezTo>
                  <a:pt x="4678457" y="309041"/>
                  <a:pt x="4882988" y="428077"/>
                  <a:pt x="4724400" y="337457"/>
                </a:cubicBezTo>
                <a:cubicBezTo>
                  <a:pt x="4634657" y="286177"/>
                  <a:pt x="4755480" y="343115"/>
                  <a:pt x="4648200" y="304800"/>
                </a:cubicBezTo>
                <a:cubicBezTo>
                  <a:pt x="4611396" y="291656"/>
                  <a:pt x="4539343" y="261257"/>
                  <a:pt x="4539343" y="261257"/>
                </a:cubicBezTo>
                <a:cubicBezTo>
                  <a:pt x="4501078" y="203858"/>
                  <a:pt x="4539636" y="245831"/>
                  <a:pt x="4474029" y="217714"/>
                </a:cubicBezTo>
                <a:cubicBezTo>
                  <a:pt x="4462004" y="212560"/>
                  <a:pt x="4453327" y="201256"/>
                  <a:pt x="4441372" y="195943"/>
                </a:cubicBezTo>
                <a:cubicBezTo>
                  <a:pt x="4420401" y="186622"/>
                  <a:pt x="4376058" y="174171"/>
                  <a:pt x="4376058" y="174171"/>
                </a:cubicBezTo>
                <a:cubicBezTo>
                  <a:pt x="4368801" y="166914"/>
                  <a:pt x="4363087" y="157680"/>
                  <a:pt x="4354286" y="152400"/>
                </a:cubicBezTo>
                <a:cubicBezTo>
                  <a:pt x="4327336" y="136230"/>
                  <a:pt x="4247708" y="132822"/>
                  <a:pt x="4234543" y="130628"/>
                </a:cubicBezTo>
                <a:cubicBezTo>
                  <a:pt x="4219786" y="128168"/>
                  <a:pt x="4205670" y="122677"/>
                  <a:pt x="4191000" y="119743"/>
                </a:cubicBezTo>
                <a:cubicBezTo>
                  <a:pt x="4085770" y="98697"/>
                  <a:pt x="4164516" y="118885"/>
                  <a:pt x="4049486" y="97971"/>
                </a:cubicBezTo>
                <a:cubicBezTo>
                  <a:pt x="4034766" y="95295"/>
                  <a:pt x="4020700" y="89546"/>
                  <a:pt x="4005943" y="87086"/>
                </a:cubicBezTo>
                <a:cubicBezTo>
                  <a:pt x="3977087" y="82277"/>
                  <a:pt x="3947818" y="80337"/>
                  <a:pt x="3918858" y="76200"/>
                </a:cubicBezTo>
                <a:cubicBezTo>
                  <a:pt x="3770813" y="55050"/>
                  <a:pt x="3928797" y="66143"/>
                  <a:pt x="3657600" y="43543"/>
                </a:cubicBezTo>
                <a:cubicBezTo>
                  <a:pt x="3614057" y="39914"/>
                  <a:pt x="3570398" y="37482"/>
                  <a:pt x="3526972" y="32657"/>
                </a:cubicBezTo>
                <a:cubicBezTo>
                  <a:pt x="3505035" y="30220"/>
                  <a:pt x="3483706" y="22796"/>
                  <a:pt x="3461658" y="21771"/>
                </a:cubicBezTo>
                <a:cubicBezTo>
                  <a:pt x="3327497" y="15531"/>
                  <a:pt x="3193143" y="14514"/>
                  <a:pt x="3058886" y="10886"/>
                </a:cubicBezTo>
                <a:cubicBezTo>
                  <a:pt x="3018972" y="7257"/>
                  <a:pt x="2979222" y="0"/>
                  <a:pt x="2939143" y="0"/>
                </a:cubicBezTo>
                <a:cubicBezTo>
                  <a:pt x="2710696" y="0"/>
                  <a:pt x="2641126" y="12342"/>
                  <a:pt x="2438400" y="21771"/>
                </a:cubicBezTo>
                <a:lnTo>
                  <a:pt x="2155372" y="32657"/>
                </a:lnTo>
                <a:lnTo>
                  <a:pt x="1807029" y="21771"/>
                </a:lnTo>
                <a:cubicBezTo>
                  <a:pt x="1766993" y="19909"/>
                  <a:pt x="1727341" y="12267"/>
                  <a:pt x="1687286" y="10886"/>
                </a:cubicBezTo>
                <a:cubicBezTo>
                  <a:pt x="1516806" y="5007"/>
                  <a:pt x="1346201" y="3629"/>
                  <a:pt x="1175658" y="0"/>
                </a:cubicBezTo>
                <a:lnTo>
                  <a:pt x="816429" y="10886"/>
                </a:lnTo>
                <a:cubicBezTo>
                  <a:pt x="775260" y="12846"/>
                  <a:pt x="686717" y="26305"/>
                  <a:pt x="642258" y="32657"/>
                </a:cubicBezTo>
                <a:cubicBezTo>
                  <a:pt x="532493" y="69245"/>
                  <a:pt x="702759" y="13418"/>
                  <a:pt x="566058" y="54428"/>
                </a:cubicBezTo>
                <a:cubicBezTo>
                  <a:pt x="544076" y="61022"/>
                  <a:pt x="519838" y="63470"/>
                  <a:pt x="500743" y="76200"/>
                </a:cubicBezTo>
                <a:lnTo>
                  <a:pt x="468086" y="97971"/>
                </a:lnTo>
                <a:cubicBezTo>
                  <a:pt x="401078" y="198484"/>
                  <a:pt x="486588" y="74844"/>
                  <a:pt x="424543" y="152400"/>
                </a:cubicBezTo>
                <a:cubicBezTo>
                  <a:pt x="416370" y="162616"/>
                  <a:pt x="411286" y="175124"/>
                  <a:pt x="402772" y="185057"/>
                </a:cubicBezTo>
                <a:cubicBezTo>
                  <a:pt x="389414" y="200642"/>
                  <a:pt x="368409" y="210241"/>
                  <a:pt x="359229" y="228600"/>
                </a:cubicBezTo>
                <a:cubicBezTo>
                  <a:pt x="351972" y="243114"/>
                  <a:pt x="347194" y="259161"/>
                  <a:pt x="337458" y="272143"/>
                </a:cubicBezTo>
                <a:cubicBezTo>
                  <a:pt x="325142" y="288564"/>
                  <a:pt x="293915" y="315686"/>
                  <a:pt x="293915" y="315686"/>
                </a:cubicBezTo>
                <a:cubicBezTo>
                  <a:pt x="265590" y="400658"/>
                  <a:pt x="311994" y="277679"/>
                  <a:pt x="228600" y="402771"/>
                </a:cubicBezTo>
                <a:cubicBezTo>
                  <a:pt x="221343" y="413657"/>
                  <a:pt x="215002" y="425212"/>
                  <a:pt x="206829" y="435428"/>
                </a:cubicBezTo>
                <a:cubicBezTo>
                  <a:pt x="200418" y="443442"/>
                  <a:pt x="190751" y="448660"/>
                  <a:pt x="185058" y="457200"/>
                </a:cubicBezTo>
                <a:cubicBezTo>
                  <a:pt x="176057" y="470702"/>
                  <a:pt x="171887" y="486982"/>
                  <a:pt x="163286" y="500743"/>
                </a:cubicBezTo>
                <a:cubicBezTo>
                  <a:pt x="153670" y="516128"/>
                  <a:pt x="141174" y="529522"/>
                  <a:pt x="130629" y="544286"/>
                </a:cubicBezTo>
                <a:cubicBezTo>
                  <a:pt x="123025" y="554932"/>
                  <a:pt x="116115" y="566057"/>
                  <a:pt x="108858" y="576943"/>
                </a:cubicBezTo>
                <a:cubicBezTo>
                  <a:pt x="105229" y="591457"/>
                  <a:pt x="104663" y="607105"/>
                  <a:pt x="97972" y="620486"/>
                </a:cubicBezTo>
                <a:cubicBezTo>
                  <a:pt x="93382" y="629666"/>
                  <a:pt x="80790" y="633077"/>
                  <a:pt x="76200" y="642257"/>
                </a:cubicBezTo>
                <a:cubicBezTo>
                  <a:pt x="65937" y="662783"/>
                  <a:pt x="61686" y="685800"/>
                  <a:pt x="54429" y="707571"/>
                </a:cubicBezTo>
                <a:lnTo>
                  <a:pt x="32658" y="772886"/>
                </a:lnTo>
                <a:cubicBezTo>
                  <a:pt x="29030" y="783772"/>
                  <a:pt x="23658" y="794225"/>
                  <a:pt x="21772" y="805543"/>
                </a:cubicBezTo>
                <a:lnTo>
                  <a:pt x="0" y="936171"/>
                </a:lnTo>
                <a:cubicBezTo>
                  <a:pt x="8370" y="1120313"/>
                  <a:pt x="5826" y="1143912"/>
                  <a:pt x="21772" y="1295400"/>
                </a:cubicBezTo>
                <a:cubicBezTo>
                  <a:pt x="24835" y="1324494"/>
                  <a:pt x="27425" y="1353703"/>
                  <a:pt x="32658" y="1382486"/>
                </a:cubicBezTo>
                <a:cubicBezTo>
                  <a:pt x="34711" y="1393775"/>
                  <a:pt x="40760" y="1404011"/>
                  <a:pt x="43543" y="1415143"/>
                </a:cubicBezTo>
                <a:cubicBezTo>
                  <a:pt x="74312" y="1538219"/>
                  <a:pt x="29499" y="1394782"/>
                  <a:pt x="76200" y="1534886"/>
                </a:cubicBezTo>
                <a:cubicBezTo>
                  <a:pt x="79829" y="1545772"/>
                  <a:pt x="78972" y="1559429"/>
                  <a:pt x="87086" y="1567543"/>
                </a:cubicBezTo>
                <a:lnTo>
                  <a:pt x="108858" y="1589314"/>
                </a:lnTo>
                <a:cubicBezTo>
                  <a:pt x="112486" y="1600200"/>
                  <a:pt x="113840" y="1612132"/>
                  <a:pt x="119743" y="1621971"/>
                </a:cubicBezTo>
                <a:cubicBezTo>
                  <a:pt x="129724" y="1638606"/>
                  <a:pt x="176826" y="1669344"/>
                  <a:pt x="185058" y="1676400"/>
                </a:cubicBezTo>
                <a:cubicBezTo>
                  <a:pt x="196747" y="1686419"/>
                  <a:pt x="204349" y="1701419"/>
                  <a:pt x="217715" y="1709057"/>
                </a:cubicBezTo>
                <a:cubicBezTo>
                  <a:pt x="230705" y="1716480"/>
                  <a:pt x="247448" y="1714189"/>
                  <a:pt x="261258" y="1719943"/>
                </a:cubicBezTo>
                <a:cubicBezTo>
                  <a:pt x="291216" y="1732426"/>
                  <a:pt x="321339" y="1745484"/>
                  <a:pt x="348343" y="1763486"/>
                </a:cubicBezTo>
                <a:cubicBezTo>
                  <a:pt x="359229" y="1770743"/>
                  <a:pt x="368588" y="1781120"/>
                  <a:pt x="381000" y="1785257"/>
                </a:cubicBezTo>
                <a:cubicBezTo>
                  <a:pt x="401939" y="1792237"/>
                  <a:pt x="424808" y="1791180"/>
                  <a:pt x="446315" y="1796143"/>
                </a:cubicBezTo>
                <a:cubicBezTo>
                  <a:pt x="472055" y="1802083"/>
                  <a:pt x="496887" y="1811507"/>
                  <a:pt x="522515" y="1817914"/>
                </a:cubicBezTo>
                <a:cubicBezTo>
                  <a:pt x="540465" y="1822401"/>
                  <a:pt x="558800" y="1825171"/>
                  <a:pt x="576943" y="1828800"/>
                </a:cubicBezTo>
                <a:cubicBezTo>
                  <a:pt x="591457" y="1836057"/>
                  <a:pt x="605419" y="1844544"/>
                  <a:pt x="620486" y="1850571"/>
                </a:cubicBezTo>
                <a:cubicBezTo>
                  <a:pt x="661993" y="1867174"/>
                  <a:pt x="731589" y="1885855"/>
                  <a:pt x="772886" y="1894114"/>
                </a:cubicBezTo>
                <a:cubicBezTo>
                  <a:pt x="864033" y="1912343"/>
                  <a:pt x="841308" y="1895149"/>
                  <a:pt x="936172" y="1926771"/>
                </a:cubicBezTo>
                <a:cubicBezTo>
                  <a:pt x="1010812" y="1951652"/>
                  <a:pt x="918184" y="1922275"/>
                  <a:pt x="1023258" y="1948543"/>
                </a:cubicBezTo>
                <a:cubicBezTo>
                  <a:pt x="1034390" y="1951326"/>
                  <a:pt x="1044845" y="1956409"/>
                  <a:pt x="1055915" y="1959428"/>
                </a:cubicBezTo>
                <a:cubicBezTo>
                  <a:pt x="1084782" y="1967301"/>
                  <a:pt x="1113972" y="1973943"/>
                  <a:pt x="1143000" y="1981200"/>
                </a:cubicBezTo>
                <a:cubicBezTo>
                  <a:pt x="1157514" y="1984829"/>
                  <a:pt x="1172350" y="1987355"/>
                  <a:pt x="1186543" y="1992086"/>
                </a:cubicBezTo>
                <a:cubicBezTo>
                  <a:pt x="1228184" y="2005966"/>
                  <a:pt x="1254280" y="2016519"/>
                  <a:pt x="1295400" y="2024743"/>
                </a:cubicBezTo>
                <a:cubicBezTo>
                  <a:pt x="1317043" y="2029072"/>
                  <a:pt x="1338943" y="2032000"/>
                  <a:pt x="1360715" y="2035628"/>
                </a:cubicBezTo>
                <a:cubicBezTo>
                  <a:pt x="1457201" y="2067791"/>
                  <a:pt x="1403220" y="2054866"/>
                  <a:pt x="1524000" y="2068286"/>
                </a:cubicBezTo>
                <a:cubicBezTo>
                  <a:pt x="1612820" y="2097890"/>
                  <a:pt x="1524237" y="2071418"/>
                  <a:pt x="1719943" y="2090057"/>
                </a:cubicBezTo>
                <a:cubicBezTo>
                  <a:pt x="1741916" y="2092150"/>
                  <a:pt x="1763380" y="2098026"/>
                  <a:pt x="1785258" y="2100943"/>
                </a:cubicBezTo>
                <a:cubicBezTo>
                  <a:pt x="1817828" y="2105286"/>
                  <a:pt x="1850485" y="2109099"/>
                  <a:pt x="1883229" y="2111828"/>
                </a:cubicBezTo>
                <a:cubicBezTo>
                  <a:pt x="1937590" y="2116358"/>
                  <a:pt x="1992086" y="2119085"/>
                  <a:pt x="2046515" y="2122714"/>
                </a:cubicBezTo>
                <a:cubicBezTo>
                  <a:pt x="2172860" y="2143772"/>
                  <a:pt x="2064906" y="2127876"/>
                  <a:pt x="2264229" y="2144486"/>
                </a:cubicBezTo>
                <a:cubicBezTo>
                  <a:pt x="2300570" y="2147514"/>
                  <a:pt x="2336745" y="2152343"/>
                  <a:pt x="2373086" y="2155371"/>
                </a:cubicBezTo>
                <a:cubicBezTo>
                  <a:pt x="2463285" y="2162887"/>
                  <a:pt x="2611973" y="2171663"/>
                  <a:pt x="2699658" y="2177143"/>
                </a:cubicBezTo>
                <a:lnTo>
                  <a:pt x="2939143" y="2166257"/>
                </a:lnTo>
                <a:cubicBezTo>
                  <a:pt x="3047980" y="2162071"/>
                  <a:pt x="3156956" y="2161250"/>
                  <a:pt x="3265715" y="2155371"/>
                </a:cubicBezTo>
                <a:cubicBezTo>
                  <a:pt x="3291335" y="2153986"/>
                  <a:pt x="3316346" y="2146617"/>
                  <a:pt x="3341915" y="2144486"/>
                </a:cubicBezTo>
                <a:cubicBezTo>
                  <a:pt x="3403494" y="2139355"/>
                  <a:pt x="3465286" y="2137229"/>
                  <a:pt x="3526972" y="2133600"/>
                </a:cubicBezTo>
                <a:cubicBezTo>
                  <a:pt x="3548743" y="2129971"/>
                  <a:pt x="3570740" y="2127502"/>
                  <a:pt x="3592286" y="2122714"/>
                </a:cubicBezTo>
                <a:cubicBezTo>
                  <a:pt x="3603487" y="2120225"/>
                  <a:pt x="3613557" y="2113251"/>
                  <a:pt x="3624943" y="2111828"/>
                </a:cubicBezTo>
                <a:cubicBezTo>
                  <a:pt x="3671889" y="2105960"/>
                  <a:pt x="3719286" y="2104571"/>
                  <a:pt x="3766458" y="2100943"/>
                </a:cubicBezTo>
                <a:cubicBezTo>
                  <a:pt x="3892425" y="2069450"/>
                  <a:pt x="3823744" y="2081880"/>
                  <a:pt x="3973286" y="2068286"/>
                </a:cubicBezTo>
                <a:cubicBezTo>
                  <a:pt x="3991429" y="2064657"/>
                  <a:pt x="4009687" y="2061561"/>
                  <a:pt x="4027715" y="2057400"/>
                </a:cubicBezTo>
                <a:cubicBezTo>
                  <a:pt x="4109124" y="2038613"/>
                  <a:pt x="4128222" y="2029710"/>
                  <a:pt x="4212772" y="2013857"/>
                </a:cubicBezTo>
                <a:cubicBezTo>
                  <a:pt x="4237990" y="2009129"/>
                  <a:pt x="4263728" y="2007561"/>
                  <a:pt x="4288972" y="2002971"/>
                </a:cubicBezTo>
                <a:cubicBezTo>
                  <a:pt x="4303692" y="2000295"/>
                  <a:pt x="4317910" y="1995331"/>
                  <a:pt x="4332515" y="1992086"/>
                </a:cubicBezTo>
                <a:cubicBezTo>
                  <a:pt x="4350576" y="1988072"/>
                  <a:pt x="4368739" y="1984510"/>
                  <a:pt x="4386943" y="1981200"/>
                </a:cubicBezTo>
                <a:cubicBezTo>
                  <a:pt x="4469470" y="1966195"/>
                  <a:pt x="4461288" y="1969411"/>
                  <a:pt x="4561115" y="1959428"/>
                </a:cubicBezTo>
                <a:cubicBezTo>
                  <a:pt x="4582886" y="1952171"/>
                  <a:pt x="4607334" y="1950387"/>
                  <a:pt x="4626429" y="1937657"/>
                </a:cubicBezTo>
                <a:cubicBezTo>
                  <a:pt x="4637315" y="1930400"/>
                  <a:pt x="4648870" y="1924059"/>
                  <a:pt x="4659086" y="1915886"/>
                </a:cubicBezTo>
                <a:cubicBezTo>
                  <a:pt x="4667100" y="1909475"/>
                  <a:pt x="4672057" y="1899395"/>
                  <a:pt x="4680858" y="1894114"/>
                </a:cubicBezTo>
                <a:cubicBezTo>
                  <a:pt x="4690697" y="1888210"/>
                  <a:pt x="4702629" y="1886857"/>
                  <a:pt x="4713515" y="1883228"/>
                </a:cubicBezTo>
                <a:lnTo>
                  <a:pt x="4811486" y="1785257"/>
                </a:lnTo>
                <a:lnTo>
                  <a:pt x="4833258" y="1763486"/>
                </a:lnTo>
                <a:cubicBezTo>
                  <a:pt x="4840515" y="1756229"/>
                  <a:pt x="4846489" y="1747407"/>
                  <a:pt x="4855029" y="1741714"/>
                </a:cubicBezTo>
                <a:cubicBezTo>
                  <a:pt x="4890705" y="1717930"/>
                  <a:pt x="4860472" y="1718128"/>
                  <a:pt x="4876800" y="1709057"/>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954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My Documents\Histology course director\digital labs\Endocrine Reproduction\Ovary\SL129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257" y="1364397"/>
            <a:ext cx="7053243" cy="52899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288121" y="1564642"/>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Atretic</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follicle</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on this slide. (advance slide for answers)</a:t>
            </a:r>
          </a:p>
        </p:txBody>
      </p:sp>
      <p:sp>
        <p:nvSpPr>
          <p:cNvPr id="3" name="Freeform 2"/>
          <p:cNvSpPr/>
          <p:nvPr/>
        </p:nvSpPr>
        <p:spPr>
          <a:xfrm>
            <a:off x="1415143" y="1872343"/>
            <a:ext cx="6945086" cy="4038600"/>
          </a:xfrm>
          <a:custGeom>
            <a:avLst/>
            <a:gdLst>
              <a:gd name="connsiteX0" fmla="*/ 1948543 w 6945086"/>
              <a:gd name="connsiteY0" fmla="*/ 206828 h 4038600"/>
              <a:gd name="connsiteX1" fmla="*/ 1883228 w 6945086"/>
              <a:gd name="connsiteY1" fmla="*/ 283028 h 4038600"/>
              <a:gd name="connsiteX2" fmla="*/ 1861457 w 6945086"/>
              <a:gd name="connsiteY2" fmla="*/ 304800 h 4038600"/>
              <a:gd name="connsiteX3" fmla="*/ 1807028 w 6945086"/>
              <a:gd name="connsiteY3" fmla="*/ 370114 h 4038600"/>
              <a:gd name="connsiteX4" fmla="*/ 1796143 w 6945086"/>
              <a:gd name="connsiteY4" fmla="*/ 402771 h 4038600"/>
              <a:gd name="connsiteX5" fmla="*/ 1763486 w 6945086"/>
              <a:gd name="connsiteY5" fmla="*/ 435428 h 4038600"/>
              <a:gd name="connsiteX6" fmla="*/ 1719943 w 6945086"/>
              <a:gd name="connsiteY6" fmla="*/ 489857 h 4038600"/>
              <a:gd name="connsiteX7" fmla="*/ 1676400 w 6945086"/>
              <a:gd name="connsiteY7" fmla="*/ 576943 h 4038600"/>
              <a:gd name="connsiteX8" fmla="*/ 1654628 w 6945086"/>
              <a:gd name="connsiteY8" fmla="*/ 620486 h 4038600"/>
              <a:gd name="connsiteX9" fmla="*/ 1632857 w 6945086"/>
              <a:gd name="connsiteY9" fmla="*/ 664028 h 4038600"/>
              <a:gd name="connsiteX10" fmla="*/ 1621971 w 6945086"/>
              <a:gd name="connsiteY10" fmla="*/ 794657 h 4038600"/>
              <a:gd name="connsiteX11" fmla="*/ 1600200 w 6945086"/>
              <a:gd name="connsiteY11" fmla="*/ 881743 h 4038600"/>
              <a:gd name="connsiteX12" fmla="*/ 1611086 w 6945086"/>
              <a:gd name="connsiteY12" fmla="*/ 1219200 h 4038600"/>
              <a:gd name="connsiteX13" fmla="*/ 1632857 w 6945086"/>
              <a:gd name="connsiteY13" fmla="*/ 1338943 h 4038600"/>
              <a:gd name="connsiteX14" fmla="*/ 1643743 w 6945086"/>
              <a:gd name="connsiteY14" fmla="*/ 1371600 h 4038600"/>
              <a:gd name="connsiteX15" fmla="*/ 1654628 w 6945086"/>
              <a:gd name="connsiteY15" fmla="*/ 1415143 h 4038600"/>
              <a:gd name="connsiteX16" fmla="*/ 1654628 w 6945086"/>
              <a:gd name="connsiteY16" fmla="*/ 1665514 h 4038600"/>
              <a:gd name="connsiteX17" fmla="*/ 1621971 w 6945086"/>
              <a:gd name="connsiteY17" fmla="*/ 1730828 h 4038600"/>
              <a:gd name="connsiteX18" fmla="*/ 1578428 w 6945086"/>
              <a:gd name="connsiteY18" fmla="*/ 1828800 h 4038600"/>
              <a:gd name="connsiteX19" fmla="*/ 1556657 w 6945086"/>
              <a:gd name="connsiteY19" fmla="*/ 1861457 h 4038600"/>
              <a:gd name="connsiteX20" fmla="*/ 1534886 w 6945086"/>
              <a:gd name="connsiteY20" fmla="*/ 1905000 h 4038600"/>
              <a:gd name="connsiteX21" fmla="*/ 1469571 w 6945086"/>
              <a:gd name="connsiteY21" fmla="*/ 1970314 h 4038600"/>
              <a:gd name="connsiteX22" fmla="*/ 1436914 w 6945086"/>
              <a:gd name="connsiteY22" fmla="*/ 2002971 h 4038600"/>
              <a:gd name="connsiteX23" fmla="*/ 1382486 w 6945086"/>
              <a:gd name="connsiteY23" fmla="*/ 2057400 h 4038600"/>
              <a:gd name="connsiteX24" fmla="*/ 1360714 w 6945086"/>
              <a:gd name="connsiteY24" fmla="*/ 2100943 h 4038600"/>
              <a:gd name="connsiteX25" fmla="*/ 1328057 w 6945086"/>
              <a:gd name="connsiteY25" fmla="*/ 2133600 h 4038600"/>
              <a:gd name="connsiteX26" fmla="*/ 1273628 w 6945086"/>
              <a:gd name="connsiteY26" fmla="*/ 2198914 h 4038600"/>
              <a:gd name="connsiteX27" fmla="*/ 1208314 w 6945086"/>
              <a:gd name="connsiteY27" fmla="*/ 2264228 h 4038600"/>
              <a:gd name="connsiteX28" fmla="*/ 1175657 w 6945086"/>
              <a:gd name="connsiteY28" fmla="*/ 2296886 h 4038600"/>
              <a:gd name="connsiteX29" fmla="*/ 1088571 w 6945086"/>
              <a:gd name="connsiteY29" fmla="*/ 2394857 h 4038600"/>
              <a:gd name="connsiteX30" fmla="*/ 1055914 w 6945086"/>
              <a:gd name="connsiteY30" fmla="*/ 2416628 h 4038600"/>
              <a:gd name="connsiteX31" fmla="*/ 1034143 w 6945086"/>
              <a:gd name="connsiteY31" fmla="*/ 2460171 h 4038600"/>
              <a:gd name="connsiteX32" fmla="*/ 1001486 w 6945086"/>
              <a:gd name="connsiteY32" fmla="*/ 2471057 h 4038600"/>
              <a:gd name="connsiteX33" fmla="*/ 990600 w 6945086"/>
              <a:gd name="connsiteY33" fmla="*/ 2503714 h 4038600"/>
              <a:gd name="connsiteX34" fmla="*/ 936171 w 6945086"/>
              <a:gd name="connsiteY34" fmla="*/ 2547257 h 4038600"/>
              <a:gd name="connsiteX35" fmla="*/ 892628 w 6945086"/>
              <a:gd name="connsiteY35" fmla="*/ 2612571 h 4038600"/>
              <a:gd name="connsiteX36" fmla="*/ 859971 w 6945086"/>
              <a:gd name="connsiteY36" fmla="*/ 2645228 h 4038600"/>
              <a:gd name="connsiteX37" fmla="*/ 783771 w 6945086"/>
              <a:gd name="connsiteY37" fmla="*/ 2743200 h 4038600"/>
              <a:gd name="connsiteX38" fmla="*/ 751114 w 6945086"/>
              <a:gd name="connsiteY38" fmla="*/ 2764971 h 4038600"/>
              <a:gd name="connsiteX39" fmla="*/ 729343 w 6945086"/>
              <a:gd name="connsiteY39" fmla="*/ 2786743 h 4038600"/>
              <a:gd name="connsiteX40" fmla="*/ 685800 w 6945086"/>
              <a:gd name="connsiteY40" fmla="*/ 2797628 h 4038600"/>
              <a:gd name="connsiteX41" fmla="*/ 620486 w 6945086"/>
              <a:gd name="connsiteY41" fmla="*/ 2841171 h 4038600"/>
              <a:gd name="connsiteX42" fmla="*/ 587828 w 6945086"/>
              <a:gd name="connsiteY42" fmla="*/ 2852057 h 4038600"/>
              <a:gd name="connsiteX43" fmla="*/ 435428 w 6945086"/>
              <a:gd name="connsiteY43" fmla="*/ 2939143 h 4038600"/>
              <a:gd name="connsiteX44" fmla="*/ 391886 w 6945086"/>
              <a:gd name="connsiteY44" fmla="*/ 2971800 h 4038600"/>
              <a:gd name="connsiteX45" fmla="*/ 326571 w 6945086"/>
              <a:gd name="connsiteY45" fmla="*/ 2993571 h 4038600"/>
              <a:gd name="connsiteX46" fmla="*/ 239486 w 6945086"/>
              <a:gd name="connsiteY46" fmla="*/ 3037114 h 4038600"/>
              <a:gd name="connsiteX47" fmla="*/ 195943 w 6945086"/>
              <a:gd name="connsiteY47" fmla="*/ 3069771 h 4038600"/>
              <a:gd name="connsiteX48" fmla="*/ 108857 w 6945086"/>
              <a:gd name="connsiteY48" fmla="*/ 3156857 h 4038600"/>
              <a:gd name="connsiteX49" fmla="*/ 76200 w 6945086"/>
              <a:gd name="connsiteY49" fmla="*/ 3189514 h 4038600"/>
              <a:gd name="connsiteX50" fmla="*/ 54428 w 6945086"/>
              <a:gd name="connsiteY50" fmla="*/ 3211286 h 4038600"/>
              <a:gd name="connsiteX51" fmla="*/ 10886 w 6945086"/>
              <a:gd name="connsiteY51" fmla="*/ 3309257 h 4038600"/>
              <a:gd name="connsiteX52" fmla="*/ 0 w 6945086"/>
              <a:gd name="connsiteY52" fmla="*/ 3341914 h 4038600"/>
              <a:gd name="connsiteX53" fmla="*/ 10886 w 6945086"/>
              <a:gd name="connsiteY53" fmla="*/ 3494314 h 4038600"/>
              <a:gd name="connsiteX54" fmla="*/ 54428 w 6945086"/>
              <a:gd name="connsiteY54" fmla="*/ 3603171 h 4038600"/>
              <a:gd name="connsiteX55" fmla="*/ 76200 w 6945086"/>
              <a:gd name="connsiteY55" fmla="*/ 3624943 h 4038600"/>
              <a:gd name="connsiteX56" fmla="*/ 141514 w 6945086"/>
              <a:gd name="connsiteY56" fmla="*/ 3701143 h 4038600"/>
              <a:gd name="connsiteX57" fmla="*/ 185057 w 6945086"/>
              <a:gd name="connsiteY57" fmla="*/ 3722914 h 4038600"/>
              <a:gd name="connsiteX58" fmla="*/ 272143 w 6945086"/>
              <a:gd name="connsiteY58" fmla="*/ 3766457 h 4038600"/>
              <a:gd name="connsiteX59" fmla="*/ 304800 w 6945086"/>
              <a:gd name="connsiteY59" fmla="*/ 3777343 h 4038600"/>
              <a:gd name="connsiteX60" fmla="*/ 348343 w 6945086"/>
              <a:gd name="connsiteY60" fmla="*/ 3799114 h 4038600"/>
              <a:gd name="connsiteX61" fmla="*/ 457200 w 6945086"/>
              <a:gd name="connsiteY61" fmla="*/ 3810000 h 4038600"/>
              <a:gd name="connsiteX62" fmla="*/ 544286 w 6945086"/>
              <a:gd name="connsiteY62" fmla="*/ 3820886 h 4038600"/>
              <a:gd name="connsiteX63" fmla="*/ 576943 w 6945086"/>
              <a:gd name="connsiteY63" fmla="*/ 3831771 h 4038600"/>
              <a:gd name="connsiteX64" fmla="*/ 1099457 w 6945086"/>
              <a:gd name="connsiteY64" fmla="*/ 3864428 h 4038600"/>
              <a:gd name="connsiteX65" fmla="*/ 1611086 w 6945086"/>
              <a:gd name="connsiteY65" fmla="*/ 3886200 h 4038600"/>
              <a:gd name="connsiteX66" fmla="*/ 1796143 w 6945086"/>
              <a:gd name="connsiteY66" fmla="*/ 3907971 h 4038600"/>
              <a:gd name="connsiteX67" fmla="*/ 1883228 w 6945086"/>
              <a:gd name="connsiteY67" fmla="*/ 3918857 h 4038600"/>
              <a:gd name="connsiteX68" fmla="*/ 1981200 w 6945086"/>
              <a:gd name="connsiteY68" fmla="*/ 3929743 h 4038600"/>
              <a:gd name="connsiteX69" fmla="*/ 2209800 w 6945086"/>
              <a:gd name="connsiteY69" fmla="*/ 3973286 h 4038600"/>
              <a:gd name="connsiteX70" fmla="*/ 2253343 w 6945086"/>
              <a:gd name="connsiteY70" fmla="*/ 3984171 h 4038600"/>
              <a:gd name="connsiteX71" fmla="*/ 2416628 w 6945086"/>
              <a:gd name="connsiteY71" fmla="*/ 3995057 h 4038600"/>
              <a:gd name="connsiteX72" fmla="*/ 2623457 w 6945086"/>
              <a:gd name="connsiteY72" fmla="*/ 4016828 h 4038600"/>
              <a:gd name="connsiteX73" fmla="*/ 2699657 w 6945086"/>
              <a:gd name="connsiteY73" fmla="*/ 4027714 h 4038600"/>
              <a:gd name="connsiteX74" fmla="*/ 2884714 w 6945086"/>
              <a:gd name="connsiteY74" fmla="*/ 4038600 h 4038600"/>
              <a:gd name="connsiteX75" fmla="*/ 3396343 w 6945086"/>
              <a:gd name="connsiteY75" fmla="*/ 4016828 h 4038600"/>
              <a:gd name="connsiteX76" fmla="*/ 3450771 w 6945086"/>
              <a:gd name="connsiteY76" fmla="*/ 4005943 h 4038600"/>
              <a:gd name="connsiteX77" fmla="*/ 3624943 w 6945086"/>
              <a:gd name="connsiteY77" fmla="*/ 3995057 h 4038600"/>
              <a:gd name="connsiteX78" fmla="*/ 3951514 w 6945086"/>
              <a:gd name="connsiteY78" fmla="*/ 3973286 h 4038600"/>
              <a:gd name="connsiteX79" fmla="*/ 4147457 w 6945086"/>
              <a:gd name="connsiteY79" fmla="*/ 3951514 h 4038600"/>
              <a:gd name="connsiteX80" fmla="*/ 4865914 w 6945086"/>
              <a:gd name="connsiteY80" fmla="*/ 3929743 h 4038600"/>
              <a:gd name="connsiteX81" fmla="*/ 4963886 w 6945086"/>
              <a:gd name="connsiteY81" fmla="*/ 3918857 h 4038600"/>
              <a:gd name="connsiteX82" fmla="*/ 5072743 w 6945086"/>
              <a:gd name="connsiteY82" fmla="*/ 3897086 h 4038600"/>
              <a:gd name="connsiteX83" fmla="*/ 5116286 w 6945086"/>
              <a:gd name="connsiteY83" fmla="*/ 3886200 h 4038600"/>
              <a:gd name="connsiteX84" fmla="*/ 5301343 w 6945086"/>
              <a:gd name="connsiteY84" fmla="*/ 3875314 h 4038600"/>
              <a:gd name="connsiteX85" fmla="*/ 5377543 w 6945086"/>
              <a:gd name="connsiteY85" fmla="*/ 3864428 h 4038600"/>
              <a:gd name="connsiteX86" fmla="*/ 5431971 w 6945086"/>
              <a:gd name="connsiteY86" fmla="*/ 3853543 h 4038600"/>
              <a:gd name="connsiteX87" fmla="*/ 5551714 w 6945086"/>
              <a:gd name="connsiteY87" fmla="*/ 3842657 h 4038600"/>
              <a:gd name="connsiteX88" fmla="*/ 5595257 w 6945086"/>
              <a:gd name="connsiteY88" fmla="*/ 3831771 h 4038600"/>
              <a:gd name="connsiteX89" fmla="*/ 5693228 w 6945086"/>
              <a:gd name="connsiteY89" fmla="*/ 3820886 h 4038600"/>
              <a:gd name="connsiteX90" fmla="*/ 5758543 w 6945086"/>
              <a:gd name="connsiteY90" fmla="*/ 3799114 h 4038600"/>
              <a:gd name="connsiteX91" fmla="*/ 5834743 w 6945086"/>
              <a:gd name="connsiteY91" fmla="*/ 3788228 h 4038600"/>
              <a:gd name="connsiteX92" fmla="*/ 5932714 w 6945086"/>
              <a:gd name="connsiteY92" fmla="*/ 3766457 h 4038600"/>
              <a:gd name="connsiteX93" fmla="*/ 6052457 w 6945086"/>
              <a:gd name="connsiteY93" fmla="*/ 3722914 h 4038600"/>
              <a:gd name="connsiteX94" fmla="*/ 6172200 w 6945086"/>
              <a:gd name="connsiteY94" fmla="*/ 3679371 h 4038600"/>
              <a:gd name="connsiteX95" fmla="*/ 6215743 w 6945086"/>
              <a:gd name="connsiteY95" fmla="*/ 3646714 h 4038600"/>
              <a:gd name="connsiteX96" fmla="*/ 6248400 w 6945086"/>
              <a:gd name="connsiteY96" fmla="*/ 3635828 h 4038600"/>
              <a:gd name="connsiteX97" fmla="*/ 6291943 w 6945086"/>
              <a:gd name="connsiteY97" fmla="*/ 3614057 h 4038600"/>
              <a:gd name="connsiteX98" fmla="*/ 6368143 w 6945086"/>
              <a:gd name="connsiteY98" fmla="*/ 3581400 h 4038600"/>
              <a:gd name="connsiteX99" fmla="*/ 6422571 w 6945086"/>
              <a:gd name="connsiteY99" fmla="*/ 3548743 h 4038600"/>
              <a:gd name="connsiteX100" fmla="*/ 6487886 w 6945086"/>
              <a:gd name="connsiteY100" fmla="*/ 3483428 h 4038600"/>
              <a:gd name="connsiteX101" fmla="*/ 6520543 w 6945086"/>
              <a:gd name="connsiteY101" fmla="*/ 3450771 h 4038600"/>
              <a:gd name="connsiteX102" fmla="*/ 6564086 w 6945086"/>
              <a:gd name="connsiteY102" fmla="*/ 3407228 h 4038600"/>
              <a:gd name="connsiteX103" fmla="*/ 6596743 w 6945086"/>
              <a:gd name="connsiteY103" fmla="*/ 3396343 h 4038600"/>
              <a:gd name="connsiteX104" fmla="*/ 6629400 w 6945086"/>
              <a:gd name="connsiteY104" fmla="*/ 3341914 h 4038600"/>
              <a:gd name="connsiteX105" fmla="*/ 6727371 w 6945086"/>
              <a:gd name="connsiteY105" fmla="*/ 3233057 h 4038600"/>
              <a:gd name="connsiteX106" fmla="*/ 6738257 w 6945086"/>
              <a:gd name="connsiteY106" fmla="*/ 3200400 h 4038600"/>
              <a:gd name="connsiteX107" fmla="*/ 6760028 w 6945086"/>
              <a:gd name="connsiteY107" fmla="*/ 3156857 h 4038600"/>
              <a:gd name="connsiteX108" fmla="*/ 6803571 w 6945086"/>
              <a:gd name="connsiteY108" fmla="*/ 3058886 h 4038600"/>
              <a:gd name="connsiteX109" fmla="*/ 6814457 w 6945086"/>
              <a:gd name="connsiteY109" fmla="*/ 3015343 h 4038600"/>
              <a:gd name="connsiteX110" fmla="*/ 6836228 w 6945086"/>
              <a:gd name="connsiteY110" fmla="*/ 2982686 h 4038600"/>
              <a:gd name="connsiteX111" fmla="*/ 6858000 w 6945086"/>
              <a:gd name="connsiteY111" fmla="*/ 2928257 h 4038600"/>
              <a:gd name="connsiteX112" fmla="*/ 6879771 w 6945086"/>
              <a:gd name="connsiteY112" fmla="*/ 2884714 h 4038600"/>
              <a:gd name="connsiteX113" fmla="*/ 6901543 w 6945086"/>
              <a:gd name="connsiteY113" fmla="*/ 2819400 h 4038600"/>
              <a:gd name="connsiteX114" fmla="*/ 6912428 w 6945086"/>
              <a:gd name="connsiteY114" fmla="*/ 2786743 h 4038600"/>
              <a:gd name="connsiteX115" fmla="*/ 6945086 w 6945086"/>
              <a:gd name="connsiteY115" fmla="*/ 2601686 h 4038600"/>
              <a:gd name="connsiteX116" fmla="*/ 6923314 w 6945086"/>
              <a:gd name="connsiteY116" fmla="*/ 2340428 h 4038600"/>
              <a:gd name="connsiteX117" fmla="*/ 6912428 w 6945086"/>
              <a:gd name="connsiteY117" fmla="*/ 2286000 h 4038600"/>
              <a:gd name="connsiteX118" fmla="*/ 6890657 w 6945086"/>
              <a:gd name="connsiteY118" fmla="*/ 2242457 h 4038600"/>
              <a:gd name="connsiteX119" fmla="*/ 6879771 w 6945086"/>
              <a:gd name="connsiteY119" fmla="*/ 2209800 h 4038600"/>
              <a:gd name="connsiteX120" fmla="*/ 6836228 w 6945086"/>
              <a:gd name="connsiteY120" fmla="*/ 2133600 h 4038600"/>
              <a:gd name="connsiteX121" fmla="*/ 6770914 w 6945086"/>
              <a:gd name="connsiteY121" fmla="*/ 2046514 h 4038600"/>
              <a:gd name="connsiteX122" fmla="*/ 6749143 w 6945086"/>
              <a:gd name="connsiteY122" fmla="*/ 2013857 h 4038600"/>
              <a:gd name="connsiteX123" fmla="*/ 6716486 w 6945086"/>
              <a:gd name="connsiteY123" fmla="*/ 2002971 h 4038600"/>
              <a:gd name="connsiteX124" fmla="*/ 6618514 w 6945086"/>
              <a:gd name="connsiteY124" fmla="*/ 1883228 h 4038600"/>
              <a:gd name="connsiteX125" fmla="*/ 6574971 w 6945086"/>
              <a:gd name="connsiteY125" fmla="*/ 1839686 h 4038600"/>
              <a:gd name="connsiteX126" fmla="*/ 6509657 w 6945086"/>
              <a:gd name="connsiteY126" fmla="*/ 1817914 h 4038600"/>
              <a:gd name="connsiteX127" fmla="*/ 6477000 w 6945086"/>
              <a:gd name="connsiteY127" fmla="*/ 1796143 h 4038600"/>
              <a:gd name="connsiteX128" fmla="*/ 6411686 w 6945086"/>
              <a:gd name="connsiteY128" fmla="*/ 1774371 h 4038600"/>
              <a:gd name="connsiteX129" fmla="*/ 6379028 w 6945086"/>
              <a:gd name="connsiteY129" fmla="*/ 1752600 h 4038600"/>
              <a:gd name="connsiteX130" fmla="*/ 6281057 w 6945086"/>
              <a:gd name="connsiteY130" fmla="*/ 1719943 h 4038600"/>
              <a:gd name="connsiteX131" fmla="*/ 6193971 w 6945086"/>
              <a:gd name="connsiteY131" fmla="*/ 1687286 h 4038600"/>
              <a:gd name="connsiteX132" fmla="*/ 6161314 w 6945086"/>
              <a:gd name="connsiteY132" fmla="*/ 1676400 h 4038600"/>
              <a:gd name="connsiteX133" fmla="*/ 6074228 w 6945086"/>
              <a:gd name="connsiteY133" fmla="*/ 1632857 h 4038600"/>
              <a:gd name="connsiteX134" fmla="*/ 6041571 w 6945086"/>
              <a:gd name="connsiteY134" fmla="*/ 1621971 h 4038600"/>
              <a:gd name="connsiteX135" fmla="*/ 6008914 w 6945086"/>
              <a:gd name="connsiteY135" fmla="*/ 1600200 h 4038600"/>
              <a:gd name="connsiteX136" fmla="*/ 5932714 w 6945086"/>
              <a:gd name="connsiteY136" fmla="*/ 1578428 h 4038600"/>
              <a:gd name="connsiteX137" fmla="*/ 5823857 w 6945086"/>
              <a:gd name="connsiteY137" fmla="*/ 1545771 h 4038600"/>
              <a:gd name="connsiteX138" fmla="*/ 5693228 w 6945086"/>
              <a:gd name="connsiteY138" fmla="*/ 1491343 h 4038600"/>
              <a:gd name="connsiteX139" fmla="*/ 5584371 w 6945086"/>
              <a:gd name="connsiteY139" fmla="*/ 1436914 h 4038600"/>
              <a:gd name="connsiteX140" fmla="*/ 5562600 w 6945086"/>
              <a:gd name="connsiteY140" fmla="*/ 1404257 h 4038600"/>
              <a:gd name="connsiteX141" fmla="*/ 5508171 w 6945086"/>
              <a:gd name="connsiteY141" fmla="*/ 1393371 h 4038600"/>
              <a:gd name="connsiteX142" fmla="*/ 5464628 w 6945086"/>
              <a:gd name="connsiteY142" fmla="*/ 1371600 h 4038600"/>
              <a:gd name="connsiteX143" fmla="*/ 5399314 w 6945086"/>
              <a:gd name="connsiteY143" fmla="*/ 1317171 h 4038600"/>
              <a:gd name="connsiteX144" fmla="*/ 5366657 w 6945086"/>
              <a:gd name="connsiteY144" fmla="*/ 1284514 h 4038600"/>
              <a:gd name="connsiteX145" fmla="*/ 5334000 w 6945086"/>
              <a:gd name="connsiteY145" fmla="*/ 1262743 h 4038600"/>
              <a:gd name="connsiteX146" fmla="*/ 5257800 w 6945086"/>
              <a:gd name="connsiteY146" fmla="*/ 1197428 h 4038600"/>
              <a:gd name="connsiteX147" fmla="*/ 5214257 w 6945086"/>
              <a:gd name="connsiteY147" fmla="*/ 1121228 h 4038600"/>
              <a:gd name="connsiteX148" fmla="*/ 5181600 w 6945086"/>
              <a:gd name="connsiteY148" fmla="*/ 1088571 h 4038600"/>
              <a:gd name="connsiteX149" fmla="*/ 5127171 w 6945086"/>
              <a:gd name="connsiteY149" fmla="*/ 1012371 h 4038600"/>
              <a:gd name="connsiteX150" fmla="*/ 5094514 w 6945086"/>
              <a:gd name="connsiteY150" fmla="*/ 947057 h 4038600"/>
              <a:gd name="connsiteX151" fmla="*/ 5072743 w 6945086"/>
              <a:gd name="connsiteY151" fmla="*/ 870857 h 4038600"/>
              <a:gd name="connsiteX152" fmla="*/ 5040086 w 6945086"/>
              <a:gd name="connsiteY152" fmla="*/ 838200 h 4038600"/>
              <a:gd name="connsiteX153" fmla="*/ 5007428 w 6945086"/>
              <a:gd name="connsiteY153" fmla="*/ 783771 h 4038600"/>
              <a:gd name="connsiteX154" fmla="*/ 4942114 w 6945086"/>
              <a:gd name="connsiteY154" fmla="*/ 696686 h 4038600"/>
              <a:gd name="connsiteX155" fmla="*/ 4931228 w 6945086"/>
              <a:gd name="connsiteY155" fmla="*/ 664028 h 4038600"/>
              <a:gd name="connsiteX156" fmla="*/ 4865914 w 6945086"/>
              <a:gd name="connsiteY156" fmla="*/ 576943 h 4038600"/>
              <a:gd name="connsiteX157" fmla="*/ 4778828 w 6945086"/>
              <a:gd name="connsiteY157" fmla="*/ 489857 h 4038600"/>
              <a:gd name="connsiteX158" fmla="*/ 4691743 w 6945086"/>
              <a:gd name="connsiteY158" fmla="*/ 413657 h 4038600"/>
              <a:gd name="connsiteX159" fmla="*/ 4659086 w 6945086"/>
              <a:gd name="connsiteY159" fmla="*/ 381000 h 4038600"/>
              <a:gd name="connsiteX160" fmla="*/ 4626428 w 6945086"/>
              <a:gd name="connsiteY160" fmla="*/ 359228 h 4038600"/>
              <a:gd name="connsiteX161" fmla="*/ 4582886 w 6945086"/>
              <a:gd name="connsiteY161" fmla="*/ 326571 h 4038600"/>
              <a:gd name="connsiteX162" fmla="*/ 4528457 w 6945086"/>
              <a:gd name="connsiteY162" fmla="*/ 304800 h 4038600"/>
              <a:gd name="connsiteX163" fmla="*/ 4484914 w 6945086"/>
              <a:gd name="connsiteY163" fmla="*/ 283028 h 4038600"/>
              <a:gd name="connsiteX164" fmla="*/ 4419600 w 6945086"/>
              <a:gd name="connsiteY164" fmla="*/ 239486 h 4038600"/>
              <a:gd name="connsiteX165" fmla="*/ 4332514 w 6945086"/>
              <a:gd name="connsiteY165" fmla="*/ 195943 h 4038600"/>
              <a:gd name="connsiteX166" fmla="*/ 4256314 w 6945086"/>
              <a:gd name="connsiteY166" fmla="*/ 163286 h 4038600"/>
              <a:gd name="connsiteX167" fmla="*/ 4191000 w 6945086"/>
              <a:gd name="connsiteY167" fmla="*/ 141514 h 4038600"/>
              <a:gd name="connsiteX168" fmla="*/ 4125686 w 6945086"/>
              <a:gd name="connsiteY168" fmla="*/ 119743 h 4038600"/>
              <a:gd name="connsiteX169" fmla="*/ 4027714 w 6945086"/>
              <a:gd name="connsiteY169" fmla="*/ 97971 h 4038600"/>
              <a:gd name="connsiteX170" fmla="*/ 3995057 w 6945086"/>
              <a:gd name="connsiteY170" fmla="*/ 87086 h 4038600"/>
              <a:gd name="connsiteX171" fmla="*/ 3864428 w 6945086"/>
              <a:gd name="connsiteY171" fmla="*/ 65314 h 4038600"/>
              <a:gd name="connsiteX172" fmla="*/ 3799114 w 6945086"/>
              <a:gd name="connsiteY172" fmla="*/ 54428 h 4038600"/>
              <a:gd name="connsiteX173" fmla="*/ 3559628 w 6945086"/>
              <a:gd name="connsiteY173" fmla="*/ 32657 h 4038600"/>
              <a:gd name="connsiteX174" fmla="*/ 3483428 w 6945086"/>
              <a:gd name="connsiteY174" fmla="*/ 21771 h 4038600"/>
              <a:gd name="connsiteX175" fmla="*/ 3178628 w 6945086"/>
              <a:gd name="connsiteY175" fmla="*/ 0 h 4038600"/>
              <a:gd name="connsiteX176" fmla="*/ 2721428 w 6945086"/>
              <a:gd name="connsiteY176" fmla="*/ 21771 h 4038600"/>
              <a:gd name="connsiteX177" fmla="*/ 2667000 w 6945086"/>
              <a:gd name="connsiteY177" fmla="*/ 32657 h 4038600"/>
              <a:gd name="connsiteX178" fmla="*/ 2514600 w 6945086"/>
              <a:gd name="connsiteY178" fmla="*/ 54428 h 4038600"/>
              <a:gd name="connsiteX179" fmla="*/ 2460171 w 6945086"/>
              <a:gd name="connsiteY179" fmla="*/ 65314 h 4038600"/>
              <a:gd name="connsiteX180" fmla="*/ 2394857 w 6945086"/>
              <a:gd name="connsiteY180" fmla="*/ 87086 h 4038600"/>
              <a:gd name="connsiteX181" fmla="*/ 2340428 w 6945086"/>
              <a:gd name="connsiteY181" fmla="*/ 97971 h 4038600"/>
              <a:gd name="connsiteX182" fmla="*/ 2307771 w 6945086"/>
              <a:gd name="connsiteY182" fmla="*/ 108857 h 4038600"/>
              <a:gd name="connsiteX183" fmla="*/ 2220686 w 6945086"/>
              <a:gd name="connsiteY183" fmla="*/ 119743 h 4038600"/>
              <a:gd name="connsiteX184" fmla="*/ 2144486 w 6945086"/>
              <a:gd name="connsiteY184" fmla="*/ 141514 h 4038600"/>
              <a:gd name="connsiteX185" fmla="*/ 2013857 w 6945086"/>
              <a:gd name="connsiteY185" fmla="*/ 163286 h 4038600"/>
              <a:gd name="connsiteX186" fmla="*/ 1959428 w 6945086"/>
              <a:gd name="connsiteY186" fmla="*/ 195943 h 4038600"/>
              <a:gd name="connsiteX187" fmla="*/ 1948543 w 6945086"/>
              <a:gd name="connsiteY187" fmla="*/ 206828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6945086" h="4038600">
                <a:moveTo>
                  <a:pt x="1948543" y="206828"/>
                </a:moveTo>
                <a:cubicBezTo>
                  <a:pt x="1935843" y="221342"/>
                  <a:pt x="1905454" y="258024"/>
                  <a:pt x="1883228" y="283028"/>
                </a:cubicBezTo>
                <a:cubicBezTo>
                  <a:pt x="1876410" y="290699"/>
                  <a:pt x="1867868" y="296786"/>
                  <a:pt x="1861457" y="304800"/>
                </a:cubicBezTo>
                <a:cubicBezTo>
                  <a:pt x="1800845" y="380567"/>
                  <a:pt x="1884593" y="292551"/>
                  <a:pt x="1807028" y="370114"/>
                </a:cubicBezTo>
                <a:cubicBezTo>
                  <a:pt x="1803400" y="381000"/>
                  <a:pt x="1802508" y="393224"/>
                  <a:pt x="1796143" y="402771"/>
                </a:cubicBezTo>
                <a:cubicBezTo>
                  <a:pt x="1787604" y="415580"/>
                  <a:pt x="1773623" y="423842"/>
                  <a:pt x="1763486" y="435428"/>
                </a:cubicBezTo>
                <a:cubicBezTo>
                  <a:pt x="1748186" y="452914"/>
                  <a:pt x="1732120" y="470069"/>
                  <a:pt x="1719943" y="489857"/>
                </a:cubicBezTo>
                <a:cubicBezTo>
                  <a:pt x="1702933" y="517498"/>
                  <a:pt x="1690914" y="547914"/>
                  <a:pt x="1676400" y="576943"/>
                </a:cubicBezTo>
                <a:lnTo>
                  <a:pt x="1654628" y="620486"/>
                </a:lnTo>
                <a:lnTo>
                  <a:pt x="1632857" y="664028"/>
                </a:lnTo>
                <a:cubicBezTo>
                  <a:pt x="1629228" y="707571"/>
                  <a:pt x="1628453" y="751446"/>
                  <a:pt x="1621971" y="794657"/>
                </a:cubicBezTo>
                <a:cubicBezTo>
                  <a:pt x="1617532" y="824248"/>
                  <a:pt x="1600200" y="881743"/>
                  <a:pt x="1600200" y="881743"/>
                </a:cubicBezTo>
                <a:cubicBezTo>
                  <a:pt x="1603829" y="994229"/>
                  <a:pt x="1603068" y="1106942"/>
                  <a:pt x="1611086" y="1219200"/>
                </a:cubicBezTo>
                <a:cubicBezTo>
                  <a:pt x="1613976" y="1259666"/>
                  <a:pt x="1624357" y="1299275"/>
                  <a:pt x="1632857" y="1338943"/>
                </a:cubicBezTo>
                <a:cubicBezTo>
                  <a:pt x="1635261" y="1350163"/>
                  <a:pt x="1640591" y="1360567"/>
                  <a:pt x="1643743" y="1371600"/>
                </a:cubicBezTo>
                <a:cubicBezTo>
                  <a:pt x="1647853" y="1385985"/>
                  <a:pt x="1651000" y="1400629"/>
                  <a:pt x="1654628" y="1415143"/>
                </a:cubicBezTo>
                <a:cubicBezTo>
                  <a:pt x="1666725" y="1548210"/>
                  <a:pt x="1671835" y="1527859"/>
                  <a:pt x="1654628" y="1665514"/>
                </a:cubicBezTo>
                <a:cubicBezTo>
                  <a:pt x="1648896" y="1711372"/>
                  <a:pt x="1649080" y="1703720"/>
                  <a:pt x="1621971" y="1730828"/>
                </a:cubicBezTo>
                <a:cubicBezTo>
                  <a:pt x="1606417" y="1769715"/>
                  <a:pt x="1598771" y="1793199"/>
                  <a:pt x="1578428" y="1828800"/>
                </a:cubicBezTo>
                <a:cubicBezTo>
                  <a:pt x="1571937" y="1840159"/>
                  <a:pt x="1563148" y="1850098"/>
                  <a:pt x="1556657" y="1861457"/>
                </a:cubicBezTo>
                <a:cubicBezTo>
                  <a:pt x="1548606" y="1875546"/>
                  <a:pt x="1544622" y="1892018"/>
                  <a:pt x="1534886" y="1905000"/>
                </a:cubicBezTo>
                <a:cubicBezTo>
                  <a:pt x="1534877" y="1905012"/>
                  <a:pt x="1480462" y="1959423"/>
                  <a:pt x="1469571" y="1970314"/>
                </a:cubicBezTo>
                <a:lnTo>
                  <a:pt x="1436914" y="2002971"/>
                </a:lnTo>
                <a:cubicBezTo>
                  <a:pt x="1411384" y="2079557"/>
                  <a:pt x="1449743" y="1990142"/>
                  <a:pt x="1382486" y="2057400"/>
                </a:cubicBezTo>
                <a:cubicBezTo>
                  <a:pt x="1371011" y="2068875"/>
                  <a:pt x="1370146" y="2087738"/>
                  <a:pt x="1360714" y="2100943"/>
                </a:cubicBezTo>
                <a:cubicBezTo>
                  <a:pt x="1351766" y="2113470"/>
                  <a:pt x="1338285" y="2122094"/>
                  <a:pt x="1328057" y="2133600"/>
                </a:cubicBezTo>
                <a:cubicBezTo>
                  <a:pt x="1309229" y="2154782"/>
                  <a:pt x="1292778" y="2178023"/>
                  <a:pt x="1273628" y="2198914"/>
                </a:cubicBezTo>
                <a:cubicBezTo>
                  <a:pt x="1252823" y="2221610"/>
                  <a:pt x="1230085" y="2242457"/>
                  <a:pt x="1208314" y="2264228"/>
                </a:cubicBezTo>
                <a:cubicBezTo>
                  <a:pt x="1197428" y="2275114"/>
                  <a:pt x="1184894" y="2284570"/>
                  <a:pt x="1175657" y="2296886"/>
                </a:cubicBezTo>
                <a:cubicBezTo>
                  <a:pt x="1140576" y="2343660"/>
                  <a:pt x="1137485" y="2352058"/>
                  <a:pt x="1088571" y="2394857"/>
                </a:cubicBezTo>
                <a:cubicBezTo>
                  <a:pt x="1078725" y="2403472"/>
                  <a:pt x="1066800" y="2409371"/>
                  <a:pt x="1055914" y="2416628"/>
                </a:cubicBezTo>
                <a:cubicBezTo>
                  <a:pt x="1048657" y="2431142"/>
                  <a:pt x="1045617" y="2448696"/>
                  <a:pt x="1034143" y="2460171"/>
                </a:cubicBezTo>
                <a:cubicBezTo>
                  <a:pt x="1026029" y="2468285"/>
                  <a:pt x="1009600" y="2462943"/>
                  <a:pt x="1001486" y="2471057"/>
                </a:cubicBezTo>
                <a:cubicBezTo>
                  <a:pt x="993372" y="2479171"/>
                  <a:pt x="996504" y="2493875"/>
                  <a:pt x="990600" y="2503714"/>
                </a:cubicBezTo>
                <a:cubicBezTo>
                  <a:pt x="980258" y="2520950"/>
                  <a:pt x="951005" y="2537368"/>
                  <a:pt x="936171" y="2547257"/>
                </a:cubicBezTo>
                <a:cubicBezTo>
                  <a:pt x="921657" y="2569028"/>
                  <a:pt x="911130" y="2594069"/>
                  <a:pt x="892628" y="2612571"/>
                </a:cubicBezTo>
                <a:cubicBezTo>
                  <a:pt x="881742" y="2623457"/>
                  <a:pt x="869422" y="2633076"/>
                  <a:pt x="859971" y="2645228"/>
                </a:cubicBezTo>
                <a:cubicBezTo>
                  <a:pt x="815254" y="2702721"/>
                  <a:pt x="830597" y="2704179"/>
                  <a:pt x="783771" y="2743200"/>
                </a:cubicBezTo>
                <a:cubicBezTo>
                  <a:pt x="773720" y="2751575"/>
                  <a:pt x="761330" y="2756798"/>
                  <a:pt x="751114" y="2764971"/>
                </a:cubicBezTo>
                <a:cubicBezTo>
                  <a:pt x="743100" y="2771382"/>
                  <a:pt x="738523" y="2782153"/>
                  <a:pt x="729343" y="2786743"/>
                </a:cubicBezTo>
                <a:cubicBezTo>
                  <a:pt x="715962" y="2793434"/>
                  <a:pt x="700314" y="2794000"/>
                  <a:pt x="685800" y="2797628"/>
                </a:cubicBezTo>
                <a:cubicBezTo>
                  <a:pt x="656722" y="2826706"/>
                  <a:pt x="666617" y="2821400"/>
                  <a:pt x="620486" y="2841171"/>
                </a:cubicBezTo>
                <a:cubicBezTo>
                  <a:pt x="609939" y="2845691"/>
                  <a:pt x="597791" y="2846364"/>
                  <a:pt x="587828" y="2852057"/>
                </a:cubicBezTo>
                <a:cubicBezTo>
                  <a:pt x="423107" y="2946184"/>
                  <a:pt x="521530" y="2910442"/>
                  <a:pt x="435428" y="2939143"/>
                </a:cubicBezTo>
                <a:cubicBezTo>
                  <a:pt x="420914" y="2950029"/>
                  <a:pt x="408113" y="2963686"/>
                  <a:pt x="391886" y="2971800"/>
                </a:cubicBezTo>
                <a:cubicBezTo>
                  <a:pt x="371360" y="2982063"/>
                  <a:pt x="326571" y="2993571"/>
                  <a:pt x="326571" y="2993571"/>
                </a:cubicBezTo>
                <a:cubicBezTo>
                  <a:pt x="215264" y="3067778"/>
                  <a:pt x="399247" y="2948358"/>
                  <a:pt x="239486" y="3037114"/>
                </a:cubicBezTo>
                <a:cubicBezTo>
                  <a:pt x="223626" y="3045925"/>
                  <a:pt x="209503" y="3057718"/>
                  <a:pt x="195943" y="3069771"/>
                </a:cubicBezTo>
                <a:lnTo>
                  <a:pt x="108857" y="3156857"/>
                </a:lnTo>
                <a:lnTo>
                  <a:pt x="76200" y="3189514"/>
                </a:lnTo>
                <a:cubicBezTo>
                  <a:pt x="68943" y="3196771"/>
                  <a:pt x="60121" y="3202746"/>
                  <a:pt x="54428" y="3211286"/>
                </a:cubicBezTo>
                <a:cubicBezTo>
                  <a:pt x="19927" y="3263038"/>
                  <a:pt x="36795" y="3231530"/>
                  <a:pt x="10886" y="3309257"/>
                </a:cubicBezTo>
                <a:lnTo>
                  <a:pt x="0" y="3341914"/>
                </a:lnTo>
                <a:cubicBezTo>
                  <a:pt x="3629" y="3392714"/>
                  <a:pt x="3331" y="3443948"/>
                  <a:pt x="10886" y="3494314"/>
                </a:cubicBezTo>
                <a:cubicBezTo>
                  <a:pt x="14312" y="3517155"/>
                  <a:pt x="38994" y="3580021"/>
                  <a:pt x="54428" y="3603171"/>
                </a:cubicBezTo>
                <a:cubicBezTo>
                  <a:pt x="60121" y="3611711"/>
                  <a:pt x="69630" y="3617058"/>
                  <a:pt x="76200" y="3624943"/>
                </a:cubicBezTo>
                <a:cubicBezTo>
                  <a:pt x="98061" y="3651177"/>
                  <a:pt x="113026" y="3680795"/>
                  <a:pt x="141514" y="3701143"/>
                </a:cubicBezTo>
                <a:cubicBezTo>
                  <a:pt x="154719" y="3710575"/>
                  <a:pt x="170543" y="3715657"/>
                  <a:pt x="185057" y="3722914"/>
                </a:cubicBezTo>
                <a:cubicBezTo>
                  <a:pt x="223056" y="3760914"/>
                  <a:pt x="197091" y="3741440"/>
                  <a:pt x="272143" y="3766457"/>
                </a:cubicBezTo>
                <a:cubicBezTo>
                  <a:pt x="283029" y="3770086"/>
                  <a:pt x="294537" y="3772212"/>
                  <a:pt x="304800" y="3777343"/>
                </a:cubicBezTo>
                <a:cubicBezTo>
                  <a:pt x="319314" y="3784600"/>
                  <a:pt x="332476" y="3795714"/>
                  <a:pt x="348343" y="3799114"/>
                </a:cubicBezTo>
                <a:cubicBezTo>
                  <a:pt x="384000" y="3806755"/>
                  <a:pt x="420956" y="3805973"/>
                  <a:pt x="457200" y="3810000"/>
                </a:cubicBezTo>
                <a:cubicBezTo>
                  <a:pt x="486276" y="3813231"/>
                  <a:pt x="515257" y="3817257"/>
                  <a:pt x="544286" y="3820886"/>
                </a:cubicBezTo>
                <a:cubicBezTo>
                  <a:pt x="555172" y="3824514"/>
                  <a:pt x="565811" y="3828988"/>
                  <a:pt x="576943" y="3831771"/>
                </a:cubicBezTo>
                <a:cubicBezTo>
                  <a:pt x="733102" y="3870810"/>
                  <a:pt x="1047094" y="3862739"/>
                  <a:pt x="1099457" y="3864428"/>
                </a:cubicBezTo>
                <a:cubicBezTo>
                  <a:pt x="1495054" y="3877190"/>
                  <a:pt x="1324589" y="3868294"/>
                  <a:pt x="1611086" y="3886200"/>
                </a:cubicBezTo>
                <a:cubicBezTo>
                  <a:pt x="1718881" y="3907760"/>
                  <a:pt x="1622228" y="3890580"/>
                  <a:pt x="1796143" y="3907971"/>
                </a:cubicBezTo>
                <a:cubicBezTo>
                  <a:pt x="1825252" y="3910882"/>
                  <a:pt x="1854174" y="3915439"/>
                  <a:pt x="1883228" y="3918857"/>
                </a:cubicBezTo>
                <a:lnTo>
                  <a:pt x="1981200" y="3929743"/>
                </a:lnTo>
                <a:cubicBezTo>
                  <a:pt x="2090836" y="3995525"/>
                  <a:pt x="1999866" y="3952293"/>
                  <a:pt x="2209800" y="3973286"/>
                </a:cubicBezTo>
                <a:cubicBezTo>
                  <a:pt x="2224687" y="3974775"/>
                  <a:pt x="2238464" y="3982605"/>
                  <a:pt x="2253343" y="3984171"/>
                </a:cubicBezTo>
                <a:cubicBezTo>
                  <a:pt x="2307592" y="3989881"/>
                  <a:pt x="2362200" y="3991428"/>
                  <a:pt x="2416628" y="3995057"/>
                </a:cubicBezTo>
                <a:cubicBezTo>
                  <a:pt x="2589587" y="4019766"/>
                  <a:pt x="2376143" y="3990796"/>
                  <a:pt x="2623457" y="4016828"/>
                </a:cubicBezTo>
                <a:cubicBezTo>
                  <a:pt x="2648974" y="4019514"/>
                  <a:pt x="2674088" y="4025583"/>
                  <a:pt x="2699657" y="4027714"/>
                </a:cubicBezTo>
                <a:cubicBezTo>
                  <a:pt x="2761236" y="4032846"/>
                  <a:pt x="2823028" y="4034971"/>
                  <a:pt x="2884714" y="4038600"/>
                </a:cubicBezTo>
                <a:lnTo>
                  <a:pt x="3396343" y="4016828"/>
                </a:lnTo>
                <a:cubicBezTo>
                  <a:pt x="3414790" y="4015409"/>
                  <a:pt x="3432352" y="4007697"/>
                  <a:pt x="3450771" y="4005943"/>
                </a:cubicBezTo>
                <a:cubicBezTo>
                  <a:pt x="3508680" y="4000428"/>
                  <a:pt x="3566901" y="3998927"/>
                  <a:pt x="3624943" y="3995057"/>
                </a:cubicBezTo>
                <a:cubicBezTo>
                  <a:pt x="4075539" y="3965017"/>
                  <a:pt x="3452193" y="4004492"/>
                  <a:pt x="3951514" y="3973286"/>
                </a:cubicBezTo>
                <a:cubicBezTo>
                  <a:pt x="4067637" y="3953932"/>
                  <a:pt x="3979570" y="3966777"/>
                  <a:pt x="4147457" y="3951514"/>
                </a:cubicBezTo>
                <a:cubicBezTo>
                  <a:pt x="4497250" y="3919714"/>
                  <a:pt x="4004105" y="3945131"/>
                  <a:pt x="4865914" y="3929743"/>
                </a:cubicBezTo>
                <a:cubicBezTo>
                  <a:pt x="4898571" y="3926114"/>
                  <a:pt x="4931430" y="3923982"/>
                  <a:pt x="4963886" y="3918857"/>
                </a:cubicBezTo>
                <a:cubicBezTo>
                  <a:pt x="5000437" y="3913086"/>
                  <a:pt x="5036844" y="3906061"/>
                  <a:pt x="5072743" y="3897086"/>
                </a:cubicBezTo>
                <a:cubicBezTo>
                  <a:pt x="5087257" y="3893457"/>
                  <a:pt x="5101392" y="3887618"/>
                  <a:pt x="5116286" y="3886200"/>
                </a:cubicBezTo>
                <a:cubicBezTo>
                  <a:pt x="5177800" y="3880341"/>
                  <a:pt x="5239657" y="3878943"/>
                  <a:pt x="5301343" y="3875314"/>
                </a:cubicBezTo>
                <a:cubicBezTo>
                  <a:pt x="5326743" y="3871685"/>
                  <a:pt x="5352234" y="3868646"/>
                  <a:pt x="5377543" y="3864428"/>
                </a:cubicBezTo>
                <a:cubicBezTo>
                  <a:pt x="5395793" y="3861386"/>
                  <a:pt x="5413612" y="3855838"/>
                  <a:pt x="5431971" y="3853543"/>
                </a:cubicBezTo>
                <a:cubicBezTo>
                  <a:pt x="5471740" y="3848572"/>
                  <a:pt x="5511800" y="3846286"/>
                  <a:pt x="5551714" y="3842657"/>
                </a:cubicBezTo>
                <a:cubicBezTo>
                  <a:pt x="5566228" y="3839028"/>
                  <a:pt x="5580470" y="3834046"/>
                  <a:pt x="5595257" y="3831771"/>
                </a:cubicBezTo>
                <a:cubicBezTo>
                  <a:pt x="5627733" y="3826775"/>
                  <a:pt x="5661008" y="3827330"/>
                  <a:pt x="5693228" y="3820886"/>
                </a:cubicBezTo>
                <a:cubicBezTo>
                  <a:pt x="5715732" y="3816385"/>
                  <a:pt x="5736181" y="3804274"/>
                  <a:pt x="5758543" y="3799114"/>
                </a:cubicBezTo>
                <a:cubicBezTo>
                  <a:pt x="5783544" y="3793344"/>
                  <a:pt x="5809434" y="3792446"/>
                  <a:pt x="5834743" y="3788228"/>
                </a:cubicBezTo>
                <a:cubicBezTo>
                  <a:pt x="5876212" y="3781317"/>
                  <a:pt x="5893563" y="3776245"/>
                  <a:pt x="5932714" y="3766457"/>
                </a:cubicBezTo>
                <a:cubicBezTo>
                  <a:pt x="6001174" y="3720818"/>
                  <a:pt x="5927734" y="3764488"/>
                  <a:pt x="6052457" y="3722914"/>
                </a:cubicBezTo>
                <a:cubicBezTo>
                  <a:pt x="6245210" y="3658663"/>
                  <a:pt x="6046192" y="3710874"/>
                  <a:pt x="6172200" y="3679371"/>
                </a:cubicBezTo>
                <a:cubicBezTo>
                  <a:pt x="6186714" y="3668485"/>
                  <a:pt x="6199991" y="3655715"/>
                  <a:pt x="6215743" y="3646714"/>
                </a:cubicBezTo>
                <a:cubicBezTo>
                  <a:pt x="6225706" y="3641021"/>
                  <a:pt x="6237853" y="3640348"/>
                  <a:pt x="6248400" y="3635828"/>
                </a:cubicBezTo>
                <a:cubicBezTo>
                  <a:pt x="6263315" y="3629436"/>
                  <a:pt x="6277854" y="3622108"/>
                  <a:pt x="6291943" y="3614057"/>
                </a:cubicBezTo>
                <a:cubicBezTo>
                  <a:pt x="6350414" y="3580646"/>
                  <a:pt x="6296624" y="3599280"/>
                  <a:pt x="6368143" y="3581400"/>
                </a:cubicBezTo>
                <a:cubicBezTo>
                  <a:pt x="6473850" y="3475688"/>
                  <a:pt x="6295407" y="3647648"/>
                  <a:pt x="6422571" y="3548743"/>
                </a:cubicBezTo>
                <a:cubicBezTo>
                  <a:pt x="6446875" y="3529840"/>
                  <a:pt x="6466114" y="3505200"/>
                  <a:pt x="6487886" y="3483428"/>
                </a:cubicBezTo>
                <a:lnTo>
                  <a:pt x="6520543" y="3450771"/>
                </a:lnTo>
                <a:cubicBezTo>
                  <a:pt x="6535057" y="3436257"/>
                  <a:pt x="6544613" y="3413719"/>
                  <a:pt x="6564086" y="3407228"/>
                </a:cubicBezTo>
                <a:lnTo>
                  <a:pt x="6596743" y="3396343"/>
                </a:lnTo>
                <a:cubicBezTo>
                  <a:pt x="6607629" y="3378200"/>
                  <a:pt x="6615855" y="3358168"/>
                  <a:pt x="6629400" y="3341914"/>
                </a:cubicBezTo>
                <a:cubicBezTo>
                  <a:pt x="6664665" y="3299595"/>
                  <a:pt x="6703953" y="3279893"/>
                  <a:pt x="6727371" y="3233057"/>
                </a:cubicBezTo>
                <a:cubicBezTo>
                  <a:pt x="6732503" y="3222794"/>
                  <a:pt x="6733737" y="3210947"/>
                  <a:pt x="6738257" y="3200400"/>
                </a:cubicBezTo>
                <a:cubicBezTo>
                  <a:pt x="6744649" y="3185485"/>
                  <a:pt x="6754001" y="3171924"/>
                  <a:pt x="6760028" y="3156857"/>
                </a:cubicBezTo>
                <a:cubicBezTo>
                  <a:pt x="6798890" y="3059702"/>
                  <a:pt x="6761686" y="3121714"/>
                  <a:pt x="6803571" y="3058886"/>
                </a:cubicBezTo>
                <a:cubicBezTo>
                  <a:pt x="6807200" y="3044372"/>
                  <a:pt x="6808564" y="3029094"/>
                  <a:pt x="6814457" y="3015343"/>
                </a:cubicBezTo>
                <a:cubicBezTo>
                  <a:pt x="6819611" y="3003318"/>
                  <a:pt x="6830377" y="2994388"/>
                  <a:pt x="6836228" y="2982686"/>
                </a:cubicBezTo>
                <a:cubicBezTo>
                  <a:pt x="6844967" y="2965208"/>
                  <a:pt x="6850064" y="2946113"/>
                  <a:pt x="6858000" y="2928257"/>
                </a:cubicBezTo>
                <a:cubicBezTo>
                  <a:pt x="6864591" y="2913428"/>
                  <a:pt x="6873744" y="2899781"/>
                  <a:pt x="6879771" y="2884714"/>
                </a:cubicBezTo>
                <a:cubicBezTo>
                  <a:pt x="6888294" y="2863406"/>
                  <a:pt x="6894286" y="2841171"/>
                  <a:pt x="6901543" y="2819400"/>
                </a:cubicBezTo>
                <a:cubicBezTo>
                  <a:pt x="6905172" y="2808514"/>
                  <a:pt x="6910178" y="2797995"/>
                  <a:pt x="6912428" y="2786743"/>
                </a:cubicBezTo>
                <a:cubicBezTo>
                  <a:pt x="6939232" y="2652726"/>
                  <a:pt x="6928967" y="2714518"/>
                  <a:pt x="6945086" y="2601686"/>
                </a:cubicBezTo>
                <a:cubicBezTo>
                  <a:pt x="6937829" y="2514600"/>
                  <a:pt x="6932306" y="2427352"/>
                  <a:pt x="6923314" y="2340428"/>
                </a:cubicBezTo>
                <a:cubicBezTo>
                  <a:pt x="6921410" y="2322024"/>
                  <a:pt x="6918279" y="2303553"/>
                  <a:pt x="6912428" y="2286000"/>
                </a:cubicBezTo>
                <a:cubicBezTo>
                  <a:pt x="6907296" y="2270605"/>
                  <a:pt x="6897049" y="2257372"/>
                  <a:pt x="6890657" y="2242457"/>
                </a:cubicBezTo>
                <a:cubicBezTo>
                  <a:pt x="6886137" y="2231910"/>
                  <a:pt x="6884291" y="2220347"/>
                  <a:pt x="6879771" y="2209800"/>
                </a:cubicBezTo>
                <a:cubicBezTo>
                  <a:pt x="6866732" y="2179377"/>
                  <a:pt x="6855244" y="2159747"/>
                  <a:pt x="6836228" y="2133600"/>
                </a:cubicBezTo>
                <a:cubicBezTo>
                  <a:pt x="6814886" y="2104254"/>
                  <a:pt x="6791041" y="2076706"/>
                  <a:pt x="6770914" y="2046514"/>
                </a:cubicBezTo>
                <a:cubicBezTo>
                  <a:pt x="6763657" y="2035628"/>
                  <a:pt x="6759359" y="2022030"/>
                  <a:pt x="6749143" y="2013857"/>
                </a:cubicBezTo>
                <a:cubicBezTo>
                  <a:pt x="6740183" y="2006689"/>
                  <a:pt x="6727372" y="2006600"/>
                  <a:pt x="6716486" y="2002971"/>
                </a:cubicBezTo>
                <a:cubicBezTo>
                  <a:pt x="6678650" y="1927300"/>
                  <a:pt x="6706188" y="1970901"/>
                  <a:pt x="6618514" y="1883228"/>
                </a:cubicBezTo>
                <a:cubicBezTo>
                  <a:pt x="6604000" y="1868714"/>
                  <a:pt x="6594444" y="1846177"/>
                  <a:pt x="6574971" y="1839686"/>
                </a:cubicBezTo>
                <a:cubicBezTo>
                  <a:pt x="6553200" y="1832429"/>
                  <a:pt x="6528752" y="1830644"/>
                  <a:pt x="6509657" y="1817914"/>
                </a:cubicBezTo>
                <a:cubicBezTo>
                  <a:pt x="6498771" y="1810657"/>
                  <a:pt x="6488955" y="1801456"/>
                  <a:pt x="6477000" y="1796143"/>
                </a:cubicBezTo>
                <a:cubicBezTo>
                  <a:pt x="6456029" y="1786822"/>
                  <a:pt x="6432657" y="1783691"/>
                  <a:pt x="6411686" y="1774371"/>
                </a:cubicBezTo>
                <a:cubicBezTo>
                  <a:pt x="6399730" y="1769057"/>
                  <a:pt x="6391105" y="1757632"/>
                  <a:pt x="6379028" y="1752600"/>
                </a:cubicBezTo>
                <a:cubicBezTo>
                  <a:pt x="6347252" y="1739360"/>
                  <a:pt x="6313714" y="1730829"/>
                  <a:pt x="6281057" y="1719943"/>
                </a:cubicBezTo>
                <a:cubicBezTo>
                  <a:pt x="6206946" y="1695239"/>
                  <a:pt x="6298080" y="1726327"/>
                  <a:pt x="6193971" y="1687286"/>
                </a:cubicBezTo>
                <a:cubicBezTo>
                  <a:pt x="6183227" y="1683257"/>
                  <a:pt x="6171760" y="1681148"/>
                  <a:pt x="6161314" y="1676400"/>
                </a:cubicBezTo>
                <a:cubicBezTo>
                  <a:pt x="6131768" y="1662970"/>
                  <a:pt x="6105017" y="1643120"/>
                  <a:pt x="6074228" y="1632857"/>
                </a:cubicBezTo>
                <a:cubicBezTo>
                  <a:pt x="6063342" y="1629228"/>
                  <a:pt x="6051834" y="1627103"/>
                  <a:pt x="6041571" y="1621971"/>
                </a:cubicBezTo>
                <a:cubicBezTo>
                  <a:pt x="6029869" y="1616120"/>
                  <a:pt x="6020616" y="1606051"/>
                  <a:pt x="6008914" y="1600200"/>
                </a:cubicBezTo>
                <a:cubicBezTo>
                  <a:pt x="5987946" y="1589716"/>
                  <a:pt x="5953643" y="1585404"/>
                  <a:pt x="5932714" y="1578428"/>
                </a:cubicBezTo>
                <a:cubicBezTo>
                  <a:pt x="5825305" y="1542625"/>
                  <a:pt x="5931348" y="1567270"/>
                  <a:pt x="5823857" y="1545771"/>
                </a:cubicBezTo>
                <a:cubicBezTo>
                  <a:pt x="5723390" y="1495537"/>
                  <a:pt x="5768257" y="1510099"/>
                  <a:pt x="5693228" y="1491343"/>
                </a:cubicBezTo>
                <a:cubicBezTo>
                  <a:pt x="5615466" y="1439501"/>
                  <a:pt x="5653299" y="1454146"/>
                  <a:pt x="5584371" y="1436914"/>
                </a:cubicBezTo>
                <a:cubicBezTo>
                  <a:pt x="5577114" y="1426028"/>
                  <a:pt x="5573959" y="1410748"/>
                  <a:pt x="5562600" y="1404257"/>
                </a:cubicBezTo>
                <a:cubicBezTo>
                  <a:pt x="5546536" y="1395077"/>
                  <a:pt x="5525724" y="1399222"/>
                  <a:pt x="5508171" y="1393371"/>
                </a:cubicBezTo>
                <a:cubicBezTo>
                  <a:pt x="5492776" y="1388239"/>
                  <a:pt x="5479142" y="1378857"/>
                  <a:pt x="5464628" y="1371600"/>
                </a:cubicBezTo>
                <a:cubicBezTo>
                  <a:pt x="5369221" y="1276193"/>
                  <a:pt x="5490246" y="1392949"/>
                  <a:pt x="5399314" y="1317171"/>
                </a:cubicBezTo>
                <a:cubicBezTo>
                  <a:pt x="5387488" y="1307316"/>
                  <a:pt x="5378484" y="1294369"/>
                  <a:pt x="5366657" y="1284514"/>
                </a:cubicBezTo>
                <a:cubicBezTo>
                  <a:pt x="5356606" y="1276139"/>
                  <a:pt x="5343933" y="1271257"/>
                  <a:pt x="5334000" y="1262743"/>
                </a:cubicBezTo>
                <a:cubicBezTo>
                  <a:pt x="5241604" y="1183547"/>
                  <a:pt x="5332777" y="1247414"/>
                  <a:pt x="5257800" y="1197428"/>
                </a:cubicBezTo>
                <a:cubicBezTo>
                  <a:pt x="5244494" y="1170817"/>
                  <a:pt x="5233486" y="1144303"/>
                  <a:pt x="5214257" y="1121228"/>
                </a:cubicBezTo>
                <a:cubicBezTo>
                  <a:pt x="5204402" y="1109401"/>
                  <a:pt x="5190837" y="1100887"/>
                  <a:pt x="5181600" y="1088571"/>
                </a:cubicBezTo>
                <a:cubicBezTo>
                  <a:pt x="5105725" y="987405"/>
                  <a:pt x="5182307" y="1067507"/>
                  <a:pt x="5127171" y="1012371"/>
                </a:cubicBezTo>
                <a:cubicBezTo>
                  <a:pt x="5100325" y="904980"/>
                  <a:pt x="5136107" y="1016376"/>
                  <a:pt x="5094514" y="947057"/>
                </a:cubicBezTo>
                <a:cubicBezTo>
                  <a:pt x="5045741" y="865771"/>
                  <a:pt x="5129641" y="970431"/>
                  <a:pt x="5072743" y="870857"/>
                </a:cubicBezTo>
                <a:cubicBezTo>
                  <a:pt x="5065105" y="857491"/>
                  <a:pt x="5050972" y="849086"/>
                  <a:pt x="5040086" y="838200"/>
                </a:cubicBezTo>
                <a:cubicBezTo>
                  <a:pt x="5014816" y="762392"/>
                  <a:pt x="5047277" y="843544"/>
                  <a:pt x="5007428" y="783771"/>
                </a:cubicBezTo>
                <a:cubicBezTo>
                  <a:pt x="4945527" y="690919"/>
                  <a:pt x="5036281" y="790851"/>
                  <a:pt x="4942114" y="696686"/>
                </a:cubicBezTo>
                <a:cubicBezTo>
                  <a:pt x="4938485" y="685800"/>
                  <a:pt x="4936360" y="674291"/>
                  <a:pt x="4931228" y="664028"/>
                </a:cubicBezTo>
                <a:cubicBezTo>
                  <a:pt x="4918471" y="638513"/>
                  <a:pt x="4878735" y="594571"/>
                  <a:pt x="4865914" y="576943"/>
                </a:cubicBezTo>
                <a:cubicBezTo>
                  <a:pt x="4805863" y="494372"/>
                  <a:pt x="4850431" y="525657"/>
                  <a:pt x="4778828" y="489857"/>
                </a:cubicBezTo>
                <a:cubicBezTo>
                  <a:pt x="4736682" y="426637"/>
                  <a:pt x="4779665" y="482041"/>
                  <a:pt x="4691743" y="413657"/>
                </a:cubicBezTo>
                <a:cubicBezTo>
                  <a:pt x="4679591" y="404206"/>
                  <a:pt x="4670913" y="390855"/>
                  <a:pt x="4659086" y="381000"/>
                </a:cubicBezTo>
                <a:cubicBezTo>
                  <a:pt x="4649035" y="372624"/>
                  <a:pt x="4637074" y="366833"/>
                  <a:pt x="4626428" y="359228"/>
                </a:cubicBezTo>
                <a:cubicBezTo>
                  <a:pt x="4611665" y="348683"/>
                  <a:pt x="4598746" y="335382"/>
                  <a:pt x="4582886" y="326571"/>
                </a:cubicBezTo>
                <a:cubicBezTo>
                  <a:pt x="4565804" y="317081"/>
                  <a:pt x="4546313" y="312736"/>
                  <a:pt x="4528457" y="304800"/>
                </a:cubicBezTo>
                <a:cubicBezTo>
                  <a:pt x="4513628" y="298209"/>
                  <a:pt x="4499428" y="290285"/>
                  <a:pt x="4484914" y="283028"/>
                </a:cubicBezTo>
                <a:cubicBezTo>
                  <a:pt x="4447278" y="226574"/>
                  <a:pt x="4484487" y="266522"/>
                  <a:pt x="4419600" y="239486"/>
                </a:cubicBezTo>
                <a:cubicBezTo>
                  <a:pt x="4389641" y="227003"/>
                  <a:pt x="4363303" y="206206"/>
                  <a:pt x="4332514" y="195943"/>
                </a:cubicBezTo>
                <a:cubicBezTo>
                  <a:pt x="4227393" y="160901"/>
                  <a:pt x="4390829" y="217092"/>
                  <a:pt x="4256314" y="163286"/>
                </a:cubicBezTo>
                <a:cubicBezTo>
                  <a:pt x="4235006" y="154763"/>
                  <a:pt x="4212771" y="148771"/>
                  <a:pt x="4191000" y="141514"/>
                </a:cubicBezTo>
                <a:lnTo>
                  <a:pt x="4125686" y="119743"/>
                </a:lnTo>
                <a:cubicBezTo>
                  <a:pt x="4088267" y="112259"/>
                  <a:pt x="4063590" y="108221"/>
                  <a:pt x="4027714" y="97971"/>
                </a:cubicBezTo>
                <a:cubicBezTo>
                  <a:pt x="4016681" y="94819"/>
                  <a:pt x="4006189" y="89869"/>
                  <a:pt x="3995057" y="87086"/>
                </a:cubicBezTo>
                <a:cubicBezTo>
                  <a:pt x="3949060" y="75587"/>
                  <a:pt x="3912361" y="72689"/>
                  <a:pt x="3864428" y="65314"/>
                </a:cubicBezTo>
                <a:cubicBezTo>
                  <a:pt x="3842613" y="61958"/>
                  <a:pt x="3821060" y="56779"/>
                  <a:pt x="3799114" y="54428"/>
                </a:cubicBezTo>
                <a:cubicBezTo>
                  <a:pt x="3719412" y="45889"/>
                  <a:pt x="3638980" y="43993"/>
                  <a:pt x="3559628" y="32657"/>
                </a:cubicBezTo>
                <a:cubicBezTo>
                  <a:pt x="3534228" y="29028"/>
                  <a:pt x="3508959" y="24324"/>
                  <a:pt x="3483428" y="21771"/>
                </a:cubicBezTo>
                <a:cubicBezTo>
                  <a:pt x="3423182" y="15747"/>
                  <a:pt x="3232706" y="3605"/>
                  <a:pt x="3178628" y="0"/>
                </a:cubicBezTo>
                <a:cubicBezTo>
                  <a:pt x="3078671" y="3702"/>
                  <a:pt x="2844285" y="9486"/>
                  <a:pt x="2721428" y="21771"/>
                </a:cubicBezTo>
                <a:cubicBezTo>
                  <a:pt x="2703018" y="23612"/>
                  <a:pt x="2685287" y="29844"/>
                  <a:pt x="2667000" y="32657"/>
                </a:cubicBezTo>
                <a:cubicBezTo>
                  <a:pt x="2513239" y="56313"/>
                  <a:pt x="2642551" y="31165"/>
                  <a:pt x="2514600" y="54428"/>
                </a:cubicBezTo>
                <a:cubicBezTo>
                  <a:pt x="2496396" y="57738"/>
                  <a:pt x="2478021" y="60446"/>
                  <a:pt x="2460171" y="65314"/>
                </a:cubicBezTo>
                <a:cubicBezTo>
                  <a:pt x="2438031" y="71352"/>
                  <a:pt x="2417360" y="82586"/>
                  <a:pt x="2394857" y="87086"/>
                </a:cubicBezTo>
                <a:cubicBezTo>
                  <a:pt x="2376714" y="90714"/>
                  <a:pt x="2358378" y="93484"/>
                  <a:pt x="2340428" y="97971"/>
                </a:cubicBezTo>
                <a:cubicBezTo>
                  <a:pt x="2329296" y="100754"/>
                  <a:pt x="2319060" y="106804"/>
                  <a:pt x="2307771" y="108857"/>
                </a:cubicBezTo>
                <a:cubicBezTo>
                  <a:pt x="2278989" y="114090"/>
                  <a:pt x="2249542" y="114934"/>
                  <a:pt x="2220686" y="119743"/>
                </a:cubicBezTo>
                <a:cubicBezTo>
                  <a:pt x="2159589" y="129926"/>
                  <a:pt x="2196262" y="128570"/>
                  <a:pt x="2144486" y="141514"/>
                </a:cubicBezTo>
                <a:cubicBezTo>
                  <a:pt x="2102040" y="152126"/>
                  <a:pt x="2056867" y="157142"/>
                  <a:pt x="2013857" y="163286"/>
                </a:cubicBezTo>
                <a:cubicBezTo>
                  <a:pt x="1938054" y="188552"/>
                  <a:pt x="2019197" y="156097"/>
                  <a:pt x="1959428" y="195943"/>
                </a:cubicBezTo>
                <a:cubicBezTo>
                  <a:pt x="1912640" y="227135"/>
                  <a:pt x="1961243" y="192314"/>
                  <a:pt x="1948543" y="206828"/>
                </a:cubicBezTo>
                <a:close/>
              </a:path>
            </a:pathLst>
          </a:custGeom>
          <a:no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3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6890"/>
          <a:stretch/>
        </p:blipFill>
        <p:spPr>
          <a:xfrm>
            <a:off x="271443" y="1438275"/>
            <a:ext cx="8779429" cy="426584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Point to the zona pellucida in each follicle. (advance slide for answers)</a:t>
            </a:r>
          </a:p>
        </p:txBody>
      </p:sp>
      <p:grpSp>
        <p:nvGrpSpPr>
          <p:cNvPr id="22" name="Group 21"/>
          <p:cNvGrpSpPr/>
          <p:nvPr/>
        </p:nvGrpSpPr>
        <p:grpSpPr>
          <a:xfrm>
            <a:off x="696686" y="1338943"/>
            <a:ext cx="7935685" cy="3875314"/>
            <a:chOff x="696686" y="1338943"/>
            <a:chExt cx="7935685" cy="3875314"/>
          </a:xfrm>
        </p:grpSpPr>
        <p:cxnSp>
          <p:nvCxnSpPr>
            <p:cNvPr id="4" name="Straight Arrow Connector 3"/>
            <p:cNvCxnSpPr/>
            <p:nvPr/>
          </p:nvCxnSpPr>
          <p:spPr>
            <a:xfrm>
              <a:off x="2590800" y="2362200"/>
              <a:ext cx="0" cy="990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96686" y="4561115"/>
              <a:ext cx="870856" cy="65314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331028" y="4550229"/>
              <a:ext cx="936172" cy="52251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985657" y="4278086"/>
              <a:ext cx="555172" cy="71845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7707086" y="3679371"/>
              <a:ext cx="925285" cy="54428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574972" y="1338943"/>
              <a:ext cx="0" cy="990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70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My Documents\Histology course director\digital labs\Endocrine Reproduction\Ovary\SL132b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31740"/>
            <a:ext cx="7162800" cy="53721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1143000" y="1364397"/>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Corpus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albicans</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a:t>
            </a:r>
            <a:r>
              <a:rPr lang="en-US" sz="2400" b="1" dirty="0" err="1">
                <a:solidFill>
                  <a:schemeClr val="accent3">
                    <a:lumMod val="50000"/>
                  </a:schemeClr>
                </a:solidFill>
                <a:latin typeface="Script MT Bold" pitchFamily="66" charset="0"/>
              </a:rPr>
              <a:t>sructure</a:t>
            </a:r>
            <a:r>
              <a:rPr lang="en-US" sz="2400" b="1" dirty="0">
                <a:solidFill>
                  <a:schemeClr val="accent3">
                    <a:lumMod val="50000"/>
                  </a:schemeClr>
                </a:solidFill>
                <a:latin typeface="Script MT Bold" pitchFamily="66" charset="0"/>
              </a:rPr>
              <a:t> on this slide. (advance slide for answers)</a:t>
            </a:r>
          </a:p>
        </p:txBody>
      </p:sp>
      <p:sp>
        <p:nvSpPr>
          <p:cNvPr id="2" name="Freeform 1"/>
          <p:cNvSpPr/>
          <p:nvPr/>
        </p:nvSpPr>
        <p:spPr>
          <a:xfrm>
            <a:off x="1360714" y="1828800"/>
            <a:ext cx="6237515" cy="3668486"/>
          </a:xfrm>
          <a:custGeom>
            <a:avLst/>
            <a:gdLst>
              <a:gd name="connsiteX0" fmla="*/ 2939143 w 6237515"/>
              <a:gd name="connsiteY0" fmla="*/ 827314 h 3668486"/>
              <a:gd name="connsiteX1" fmla="*/ 2884715 w 6237515"/>
              <a:gd name="connsiteY1" fmla="*/ 859971 h 3668486"/>
              <a:gd name="connsiteX2" fmla="*/ 2819400 w 6237515"/>
              <a:gd name="connsiteY2" fmla="*/ 881743 h 3668486"/>
              <a:gd name="connsiteX3" fmla="*/ 2786743 w 6237515"/>
              <a:gd name="connsiteY3" fmla="*/ 892629 h 3668486"/>
              <a:gd name="connsiteX4" fmla="*/ 2754086 w 6237515"/>
              <a:gd name="connsiteY4" fmla="*/ 914400 h 3668486"/>
              <a:gd name="connsiteX5" fmla="*/ 2677886 w 6237515"/>
              <a:gd name="connsiteY5" fmla="*/ 925286 h 3668486"/>
              <a:gd name="connsiteX6" fmla="*/ 2449286 w 6237515"/>
              <a:gd name="connsiteY6" fmla="*/ 947057 h 3668486"/>
              <a:gd name="connsiteX7" fmla="*/ 2231572 w 6237515"/>
              <a:gd name="connsiteY7" fmla="*/ 968829 h 3668486"/>
              <a:gd name="connsiteX8" fmla="*/ 2035629 w 6237515"/>
              <a:gd name="connsiteY8" fmla="*/ 990600 h 3668486"/>
              <a:gd name="connsiteX9" fmla="*/ 1959429 w 6237515"/>
              <a:gd name="connsiteY9" fmla="*/ 1001486 h 3668486"/>
              <a:gd name="connsiteX10" fmla="*/ 1828800 w 6237515"/>
              <a:gd name="connsiteY10" fmla="*/ 1012371 h 3668486"/>
              <a:gd name="connsiteX11" fmla="*/ 1774372 w 6237515"/>
              <a:gd name="connsiteY11" fmla="*/ 1023257 h 3668486"/>
              <a:gd name="connsiteX12" fmla="*/ 1687286 w 6237515"/>
              <a:gd name="connsiteY12" fmla="*/ 1034143 h 3668486"/>
              <a:gd name="connsiteX13" fmla="*/ 1621972 w 6237515"/>
              <a:gd name="connsiteY13" fmla="*/ 1055914 h 3668486"/>
              <a:gd name="connsiteX14" fmla="*/ 1578429 w 6237515"/>
              <a:gd name="connsiteY14" fmla="*/ 1066800 h 3668486"/>
              <a:gd name="connsiteX15" fmla="*/ 1513115 w 6237515"/>
              <a:gd name="connsiteY15" fmla="*/ 1088571 h 3668486"/>
              <a:gd name="connsiteX16" fmla="*/ 1480457 w 6237515"/>
              <a:gd name="connsiteY16" fmla="*/ 1099457 h 3668486"/>
              <a:gd name="connsiteX17" fmla="*/ 1382486 w 6237515"/>
              <a:gd name="connsiteY17" fmla="*/ 1132114 h 3668486"/>
              <a:gd name="connsiteX18" fmla="*/ 1349829 w 6237515"/>
              <a:gd name="connsiteY18" fmla="*/ 1153886 h 3668486"/>
              <a:gd name="connsiteX19" fmla="*/ 1273629 w 6237515"/>
              <a:gd name="connsiteY19" fmla="*/ 1175657 h 3668486"/>
              <a:gd name="connsiteX20" fmla="*/ 1208315 w 6237515"/>
              <a:gd name="connsiteY20" fmla="*/ 1208314 h 3668486"/>
              <a:gd name="connsiteX21" fmla="*/ 1186543 w 6237515"/>
              <a:gd name="connsiteY21" fmla="*/ 1240971 h 3668486"/>
              <a:gd name="connsiteX22" fmla="*/ 1110343 w 6237515"/>
              <a:gd name="connsiteY22" fmla="*/ 1262743 h 3668486"/>
              <a:gd name="connsiteX23" fmla="*/ 1077686 w 6237515"/>
              <a:gd name="connsiteY23" fmla="*/ 1284514 h 3668486"/>
              <a:gd name="connsiteX24" fmla="*/ 990600 w 6237515"/>
              <a:gd name="connsiteY24" fmla="*/ 1317171 h 3668486"/>
              <a:gd name="connsiteX25" fmla="*/ 957943 w 6237515"/>
              <a:gd name="connsiteY25" fmla="*/ 1338943 h 3668486"/>
              <a:gd name="connsiteX26" fmla="*/ 881743 w 6237515"/>
              <a:gd name="connsiteY26" fmla="*/ 1360714 h 3668486"/>
              <a:gd name="connsiteX27" fmla="*/ 772886 w 6237515"/>
              <a:gd name="connsiteY27" fmla="*/ 1404257 h 3668486"/>
              <a:gd name="connsiteX28" fmla="*/ 740229 w 6237515"/>
              <a:gd name="connsiteY28" fmla="*/ 1426029 h 3668486"/>
              <a:gd name="connsiteX29" fmla="*/ 707572 w 6237515"/>
              <a:gd name="connsiteY29" fmla="*/ 1436914 h 3668486"/>
              <a:gd name="connsiteX30" fmla="*/ 598715 w 6237515"/>
              <a:gd name="connsiteY30" fmla="*/ 1480457 h 3668486"/>
              <a:gd name="connsiteX31" fmla="*/ 544286 w 6237515"/>
              <a:gd name="connsiteY31" fmla="*/ 1491343 h 3668486"/>
              <a:gd name="connsiteX32" fmla="*/ 478972 w 6237515"/>
              <a:gd name="connsiteY32" fmla="*/ 1513114 h 3668486"/>
              <a:gd name="connsiteX33" fmla="*/ 446315 w 6237515"/>
              <a:gd name="connsiteY33" fmla="*/ 1534886 h 3668486"/>
              <a:gd name="connsiteX34" fmla="*/ 381000 w 6237515"/>
              <a:gd name="connsiteY34" fmla="*/ 1567543 h 3668486"/>
              <a:gd name="connsiteX35" fmla="*/ 315686 w 6237515"/>
              <a:gd name="connsiteY35" fmla="*/ 1632857 h 3668486"/>
              <a:gd name="connsiteX36" fmla="*/ 239486 w 6237515"/>
              <a:gd name="connsiteY36" fmla="*/ 1741714 h 3668486"/>
              <a:gd name="connsiteX37" fmla="*/ 217715 w 6237515"/>
              <a:gd name="connsiteY37" fmla="*/ 1774371 h 3668486"/>
              <a:gd name="connsiteX38" fmla="*/ 119743 w 6237515"/>
              <a:gd name="connsiteY38" fmla="*/ 1894114 h 3668486"/>
              <a:gd name="connsiteX39" fmla="*/ 97972 w 6237515"/>
              <a:gd name="connsiteY39" fmla="*/ 1926771 h 3668486"/>
              <a:gd name="connsiteX40" fmla="*/ 87086 w 6237515"/>
              <a:gd name="connsiteY40" fmla="*/ 1959429 h 3668486"/>
              <a:gd name="connsiteX41" fmla="*/ 43543 w 6237515"/>
              <a:gd name="connsiteY41" fmla="*/ 2046514 h 3668486"/>
              <a:gd name="connsiteX42" fmla="*/ 0 w 6237515"/>
              <a:gd name="connsiteY42" fmla="*/ 2133600 h 3668486"/>
              <a:gd name="connsiteX43" fmla="*/ 10886 w 6237515"/>
              <a:gd name="connsiteY43" fmla="*/ 2492829 h 3668486"/>
              <a:gd name="connsiteX44" fmla="*/ 21772 w 6237515"/>
              <a:gd name="connsiteY44" fmla="*/ 2547257 h 3668486"/>
              <a:gd name="connsiteX45" fmla="*/ 32657 w 6237515"/>
              <a:gd name="connsiteY45" fmla="*/ 2721429 h 3668486"/>
              <a:gd name="connsiteX46" fmla="*/ 43543 w 6237515"/>
              <a:gd name="connsiteY46" fmla="*/ 2775857 h 3668486"/>
              <a:gd name="connsiteX47" fmla="*/ 76200 w 6237515"/>
              <a:gd name="connsiteY47" fmla="*/ 2906486 h 3668486"/>
              <a:gd name="connsiteX48" fmla="*/ 97972 w 6237515"/>
              <a:gd name="connsiteY48" fmla="*/ 3015343 h 3668486"/>
              <a:gd name="connsiteX49" fmla="*/ 119743 w 6237515"/>
              <a:gd name="connsiteY49" fmla="*/ 3102429 h 3668486"/>
              <a:gd name="connsiteX50" fmla="*/ 141515 w 6237515"/>
              <a:gd name="connsiteY50" fmla="*/ 3145971 h 3668486"/>
              <a:gd name="connsiteX51" fmla="*/ 174172 w 6237515"/>
              <a:gd name="connsiteY51" fmla="*/ 3298371 h 3668486"/>
              <a:gd name="connsiteX52" fmla="*/ 185057 w 6237515"/>
              <a:gd name="connsiteY52" fmla="*/ 3331029 h 3668486"/>
              <a:gd name="connsiteX53" fmla="*/ 206829 w 6237515"/>
              <a:gd name="connsiteY53" fmla="*/ 3352800 h 3668486"/>
              <a:gd name="connsiteX54" fmla="*/ 261257 w 6237515"/>
              <a:gd name="connsiteY54" fmla="*/ 3418114 h 3668486"/>
              <a:gd name="connsiteX55" fmla="*/ 293915 w 6237515"/>
              <a:gd name="connsiteY55" fmla="*/ 3450771 h 3668486"/>
              <a:gd name="connsiteX56" fmla="*/ 391886 w 6237515"/>
              <a:gd name="connsiteY56" fmla="*/ 3483429 h 3668486"/>
              <a:gd name="connsiteX57" fmla="*/ 424543 w 6237515"/>
              <a:gd name="connsiteY57" fmla="*/ 3494314 h 3668486"/>
              <a:gd name="connsiteX58" fmla="*/ 468086 w 6237515"/>
              <a:gd name="connsiteY58" fmla="*/ 3526971 h 3668486"/>
              <a:gd name="connsiteX59" fmla="*/ 500743 w 6237515"/>
              <a:gd name="connsiteY59" fmla="*/ 3537857 h 3668486"/>
              <a:gd name="connsiteX60" fmla="*/ 620486 w 6237515"/>
              <a:gd name="connsiteY60" fmla="*/ 3559629 h 3668486"/>
              <a:gd name="connsiteX61" fmla="*/ 664029 w 6237515"/>
              <a:gd name="connsiteY61" fmla="*/ 3581400 h 3668486"/>
              <a:gd name="connsiteX62" fmla="*/ 707572 w 6237515"/>
              <a:gd name="connsiteY62" fmla="*/ 3592286 h 3668486"/>
              <a:gd name="connsiteX63" fmla="*/ 805543 w 6237515"/>
              <a:gd name="connsiteY63" fmla="*/ 3624943 h 3668486"/>
              <a:gd name="connsiteX64" fmla="*/ 979715 w 6237515"/>
              <a:gd name="connsiteY64" fmla="*/ 3646714 h 3668486"/>
              <a:gd name="connsiteX65" fmla="*/ 1034143 w 6237515"/>
              <a:gd name="connsiteY65" fmla="*/ 3657600 h 3668486"/>
              <a:gd name="connsiteX66" fmla="*/ 1230086 w 6237515"/>
              <a:gd name="connsiteY66" fmla="*/ 3668486 h 3668486"/>
              <a:gd name="connsiteX67" fmla="*/ 1458686 w 6237515"/>
              <a:gd name="connsiteY67" fmla="*/ 3657600 h 3668486"/>
              <a:gd name="connsiteX68" fmla="*/ 1556657 w 6237515"/>
              <a:gd name="connsiteY68" fmla="*/ 3646714 h 3668486"/>
              <a:gd name="connsiteX69" fmla="*/ 1785257 w 6237515"/>
              <a:gd name="connsiteY69" fmla="*/ 3635829 h 3668486"/>
              <a:gd name="connsiteX70" fmla="*/ 1992086 w 6237515"/>
              <a:gd name="connsiteY70" fmla="*/ 3614057 h 3668486"/>
              <a:gd name="connsiteX71" fmla="*/ 2721429 w 6237515"/>
              <a:gd name="connsiteY71" fmla="*/ 3592286 h 3668486"/>
              <a:gd name="connsiteX72" fmla="*/ 3015343 w 6237515"/>
              <a:gd name="connsiteY72" fmla="*/ 3581400 h 3668486"/>
              <a:gd name="connsiteX73" fmla="*/ 3102429 w 6237515"/>
              <a:gd name="connsiteY73" fmla="*/ 3570514 h 3668486"/>
              <a:gd name="connsiteX74" fmla="*/ 3265715 w 6237515"/>
              <a:gd name="connsiteY74" fmla="*/ 3559629 h 3668486"/>
              <a:gd name="connsiteX75" fmla="*/ 3374572 w 6237515"/>
              <a:gd name="connsiteY75" fmla="*/ 3537857 h 3668486"/>
              <a:gd name="connsiteX76" fmla="*/ 3429000 w 6237515"/>
              <a:gd name="connsiteY76" fmla="*/ 3526971 h 3668486"/>
              <a:gd name="connsiteX77" fmla="*/ 3461657 w 6237515"/>
              <a:gd name="connsiteY77" fmla="*/ 3516086 h 3668486"/>
              <a:gd name="connsiteX78" fmla="*/ 3505200 w 6237515"/>
              <a:gd name="connsiteY78" fmla="*/ 3505200 h 3668486"/>
              <a:gd name="connsiteX79" fmla="*/ 3603172 w 6237515"/>
              <a:gd name="connsiteY79" fmla="*/ 3461657 h 3668486"/>
              <a:gd name="connsiteX80" fmla="*/ 3701143 w 6237515"/>
              <a:gd name="connsiteY80" fmla="*/ 3396343 h 3668486"/>
              <a:gd name="connsiteX81" fmla="*/ 3733800 w 6237515"/>
              <a:gd name="connsiteY81" fmla="*/ 3374571 h 3668486"/>
              <a:gd name="connsiteX82" fmla="*/ 3766457 w 6237515"/>
              <a:gd name="connsiteY82" fmla="*/ 3363686 h 3668486"/>
              <a:gd name="connsiteX83" fmla="*/ 3831772 w 6237515"/>
              <a:gd name="connsiteY83" fmla="*/ 3320143 h 3668486"/>
              <a:gd name="connsiteX84" fmla="*/ 3907972 w 6237515"/>
              <a:gd name="connsiteY84" fmla="*/ 3276600 h 3668486"/>
              <a:gd name="connsiteX85" fmla="*/ 3951515 w 6237515"/>
              <a:gd name="connsiteY85" fmla="*/ 3211286 h 3668486"/>
              <a:gd name="connsiteX86" fmla="*/ 3984172 w 6237515"/>
              <a:gd name="connsiteY86" fmla="*/ 3145971 h 3668486"/>
              <a:gd name="connsiteX87" fmla="*/ 3995057 w 6237515"/>
              <a:gd name="connsiteY87" fmla="*/ 3102429 h 3668486"/>
              <a:gd name="connsiteX88" fmla="*/ 4016829 w 6237515"/>
              <a:gd name="connsiteY88" fmla="*/ 3080657 h 3668486"/>
              <a:gd name="connsiteX89" fmla="*/ 4038600 w 6237515"/>
              <a:gd name="connsiteY89" fmla="*/ 3037114 h 3668486"/>
              <a:gd name="connsiteX90" fmla="*/ 4060372 w 6237515"/>
              <a:gd name="connsiteY90" fmla="*/ 2873829 h 3668486"/>
              <a:gd name="connsiteX91" fmla="*/ 4082143 w 6237515"/>
              <a:gd name="connsiteY91" fmla="*/ 2841171 h 3668486"/>
              <a:gd name="connsiteX92" fmla="*/ 4103915 w 6237515"/>
              <a:gd name="connsiteY92" fmla="*/ 2743200 h 3668486"/>
              <a:gd name="connsiteX93" fmla="*/ 4114800 w 6237515"/>
              <a:gd name="connsiteY93" fmla="*/ 2688771 h 3668486"/>
              <a:gd name="connsiteX94" fmla="*/ 4136572 w 6237515"/>
              <a:gd name="connsiteY94" fmla="*/ 2634343 h 3668486"/>
              <a:gd name="connsiteX95" fmla="*/ 4169229 w 6237515"/>
              <a:gd name="connsiteY95" fmla="*/ 2525486 h 3668486"/>
              <a:gd name="connsiteX96" fmla="*/ 4180115 w 6237515"/>
              <a:gd name="connsiteY96" fmla="*/ 2481943 h 3668486"/>
              <a:gd name="connsiteX97" fmla="*/ 4201886 w 6237515"/>
              <a:gd name="connsiteY97" fmla="*/ 2460171 h 3668486"/>
              <a:gd name="connsiteX98" fmla="*/ 4223657 w 6237515"/>
              <a:gd name="connsiteY98" fmla="*/ 2416629 h 3668486"/>
              <a:gd name="connsiteX99" fmla="*/ 4245429 w 6237515"/>
              <a:gd name="connsiteY99" fmla="*/ 2394857 h 3668486"/>
              <a:gd name="connsiteX100" fmla="*/ 4267200 w 6237515"/>
              <a:gd name="connsiteY100" fmla="*/ 2362200 h 3668486"/>
              <a:gd name="connsiteX101" fmla="*/ 4354286 w 6237515"/>
              <a:gd name="connsiteY101" fmla="*/ 2286000 h 3668486"/>
              <a:gd name="connsiteX102" fmla="*/ 4539343 w 6237515"/>
              <a:gd name="connsiteY102" fmla="*/ 2242457 h 3668486"/>
              <a:gd name="connsiteX103" fmla="*/ 4582886 w 6237515"/>
              <a:gd name="connsiteY103" fmla="*/ 2220686 h 3668486"/>
              <a:gd name="connsiteX104" fmla="*/ 4713515 w 6237515"/>
              <a:gd name="connsiteY104" fmla="*/ 2198914 h 3668486"/>
              <a:gd name="connsiteX105" fmla="*/ 4811486 w 6237515"/>
              <a:gd name="connsiteY105" fmla="*/ 2166257 h 3668486"/>
              <a:gd name="connsiteX106" fmla="*/ 4887686 w 6237515"/>
              <a:gd name="connsiteY106" fmla="*/ 2144486 h 3668486"/>
              <a:gd name="connsiteX107" fmla="*/ 5029200 w 6237515"/>
              <a:gd name="connsiteY107" fmla="*/ 2133600 h 3668486"/>
              <a:gd name="connsiteX108" fmla="*/ 5105400 w 6237515"/>
              <a:gd name="connsiteY108" fmla="*/ 2122714 h 3668486"/>
              <a:gd name="connsiteX109" fmla="*/ 5225143 w 6237515"/>
              <a:gd name="connsiteY109" fmla="*/ 2111829 h 3668486"/>
              <a:gd name="connsiteX110" fmla="*/ 5323115 w 6237515"/>
              <a:gd name="connsiteY110" fmla="*/ 2100943 h 3668486"/>
              <a:gd name="connsiteX111" fmla="*/ 5399315 w 6237515"/>
              <a:gd name="connsiteY111" fmla="*/ 2079171 h 3668486"/>
              <a:gd name="connsiteX112" fmla="*/ 5453743 w 6237515"/>
              <a:gd name="connsiteY112" fmla="*/ 2068286 h 3668486"/>
              <a:gd name="connsiteX113" fmla="*/ 5540829 w 6237515"/>
              <a:gd name="connsiteY113" fmla="*/ 2046514 h 3668486"/>
              <a:gd name="connsiteX114" fmla="*/ 5627915 w 6237515"/>
              <a:gd name="connsiteY114" fmla="*/ 2024743 h 3668486"/>
              <a:gd name="connsiteX115" fmla="*/ 5649686 w 6237515"/>
              <a:gd name="connsiteY115" fmla="*/ 2002971 h 3668486"/>
              <a:gd name="connsiteX116" fmla="*/ 5682343 w 6237515"/>
              <a:gd name="connsiteY116" fmla="*/ 1981200 h 3668486"/>
              <a:gd name="connsiteX117" fmla="*/ 5725886 w 6237515"/>
              <a:gd name="connsiteY117" fmla="*/ 1915886 h 3668486"/>
              <a:gd name="connsiteX118" fmla="*/ 5780315 w 6237515"/>
              <a:gd name="connsiteY118" fmla="*/ 1861457 h 3668486"/>
              <a:gd name="connsiteX119" fmla="*/ 5802086 w 6237515"/>
              <a:gd name="connsiteY119" fmla="*/ 1828800 h 3668486"/>
              <a:gd name="connsiteX120" fmla="*/ 5856515 w 6237515"/>
              <a:gd name="connsiteY120" fmla="*/ 1774371 h 3668486"/>
              <a:gd name="connsiteX121" fmla="*/ 5889172 w 6237515"/>
              <a:gd name="connsiteY121" fmla="*/ 1719943 h 3668486"/>
              <a:gd name="connsiteX122" fmla="*/ 5932715 w 6237515"/>
              <a:gd name="connsiteY122" fmla="*/ 1676400 h 3668486"/>
              <a:gd name="connsiteX123" fmla="*/ 5998029 w 6237515"/>
              <a:gd name="connsiteY123" fmla="*/ 1611086 h 3668486"/>
              <a:gd name="connsiteX124" fmla="*/ 6019800 w 6237515"/>
              <a:gd name="connsiteY124" fmla="*/ 1589314 h 3668486"/>
              <a:gd name="connsiteX125" fmla="*/ 6063343 w 6237515"/>
              <a:gd name="connsiteY125" fmla="*/ 1524000 h 3668486"/>
              <a:gd name="connsiteX126" fmla="*/ 6085115 w 6237515"/>
              <a:gd name="connsiteY126" fmla="*/ 1491343 h 3668486"/>
              <a:gd name="connsiteX127" fmla="*/ 6128657 w 6237515"/>
              <a:gd name="connsiteY127" fmla="*/ 1426029 h 3668486"/>
              <a:gd name="connsiteX128" fmla="*/ 6150429 w 6237515"/>
              <a:gd name="connsiteY128" fmla="*/ 1338943 h 3668486"/>
              <a:gd name="connsiteX129" fmla="*/ 6183086 w 6237515"/>
              <a:gd name="connsiteY129" fmla="*/ 1230086 h 3668486"/>
              <a:gd name="connsiteX130" fmla="*/ 6204857 w 6237515"/>
              <a:gd name="connsiteY130" fmla="*/ 1045029 h 3668486"/>
              <a:gd name="connsiteX131" fmla="*/ 6237515 w 6237515"/>
              <a:gd name="connsiteY131" fmla="*/ 707571 h 3668486"/>
              <a:gd name="connsiteX132" fmla="*/ 6215743 w 6237515"/>
              <a:gd name="connsiteY132" fmla="*/ 359229 h 3668486"/>
              <a:gd name="connsiteX133" fmla="*/ 6183086 w 6237515"/>
              <a:gd name="connsiteY133" fmla="*/ 250371 h 3668486"/>
              <a:gd name="connsiteX134" fmla="*/ 6128657 w 6237515"/>
              <a:gd name="connsiteY134" fmla="*/ 195943 h 3668486"/>
              <a:gd name="connsiteX135" fmla="*/ 6106886 w 6237515"/>
              <a:gd name="connsiteY135" fmla="*/ 174171 h 3668486"/>
              <a:gd name="connsiteX136" fmla="*/ 6063343 w 6237515"/>
              <a:gd name="connsiteY136" fmla="*/ 141514 h 3668486"/>
              <a:gd name="connsiteX137" fmla="*/ 5998029 w 6237515"/>
              <a:gd name="connsiteY137" fmla="*/ 87086 h 3668486"/>
              <a:gd name="connsiteX138" fmla="*/ 5954486 w 6237515"/>
              <a:gd name="connsiteY138" fmla="*/ 76200 h 3668486"/>
              <a:gd name="connsiteX139" fmla="*/ 5921829 w 6237515"/>
              <a:gd name="connsiteY139" fmla="*/ 54429 h 3668486"/>
              <a:gd name="connsiteX140" fmla="*/ 5823857 w 6237515"/>
              <a:gd name="connsiteY140" fmla="*/ 21771 h 3668486"/>
              <a:gd name="connsiteX141" fmla="*/ 5660572 w 6237515"/>
              <a:gd name="connsiteY141" fmla="*/ 10886 h 3668486"/>
              <a:gd name="connsiteX142" fmla="*/ 5562600 w 6237515"/>
              <a:gd name="connsiteY142" fmla="*/ 0 h 3668486"/>
              <a:gd name="connsiteX143" fmla="*/ 5344886 w 6237515"/>
              <a:gd name="connsiteY143" fmla="*/ 10886 h 3668486"/>
              <a:gd name="connsiteX144" fmla="*/ 5268686 w 6237515"/>
              <a:gd name="connsiteY144" fmla="*/ 43543 h 3668486"/>
              <a:gd name="connsiteX145" fmla="*/ 5192486 w 6237515"/>
              <a:gd name="connsiteY145" fmla="*/ 65314 h 3668486"/>
              <a:gd name="connsiteX146" fmla="*/ 5105400 w 6237515"/>
              <a:gd name="connsiteY146" fmla="*/ 108857 h 3668486"/>
              <a:gd name="connsiteX147" fmla="*/ 5061857 w 6237515"/>
              <a:gd name="connsiteY147" fmla="*/ 141514 h 3668486"/>
              <a:gd name="connsiteX148" fmla="*/ 5007429 w 6237515"/>
              <a:gd name="connsiteY148" fmla="*/ 163286 h 3668486"/>
              <a:gd name="connsiteX149" fmla="*/ 4974772 w 6237515"/>
              <a:gd name="connsiteY149" fmla="*/ 195943 h 3668486"/>
              <a:gd name="connsiteX150" fmla="*/ 4942115 w 6237515"/>
              <a:gd name="connsiteY150" fmla="*/ 206829 h 3668486"/>
              <a:gd name="connsiteX151" fmla="*/ 4865915 w 6237515"/>
              <a:gd name="connsiteY151" fmla="*/ 250371 h 3668486"/>
              <a:gd name="connsiteX152" fmla="*/ 4844143 w 6237515"/>
              <a:gd name="connsiteY152" fmla="*/ 272143 h 3668486"/>
              <a:gd name="connsiteX153" fmla="*/ 4778829 w 6237515"/>
              <a:gd name="connsiteY153" fmla="*/ 315686 h 3668486"/>
              <a:gd name="connsiteX154" fmla="*/ 4746172 w 6237515"/>
              <a:gd name="connsiteY154" fmla="*/ 337457 h 3668486"/>
              <a:gd name="connsiteX155" fmla="*/ 4691743 w 6237515"/>
              <a:gd name="connsiteY155" fmla="*/ 370114 h 3668486"/>
              <a:gd name="connsiteX156" fmla="*/ 4659086 w 6237515"/>
              <a:gd name="connsiteY156" fmla="*/ 391886 h 3668486"/>
              <a:gd name="connsiteX157" fmla="*/ 4604657 w 6237515"/>
              <a:gd name="connsiteY157" fmla="*/ 402771 h 3668486"/>
              <a:gd name="connsiteX158" fmla="*/ 4572000 w 6237515"/>
              <a:gd name="connsiteY158" fmla="*/ 424543 h 3668486"/>
              <a:gd name="connsiteX159" fmla="*/ 4539343 w 6237515"/>
              <a:gd name="connsiteY159" fmla="*/ 457200 h 3668486"/>
              <a:gd name="connsiteX160" fmla="*/ 4484915 w 6237515"/>
              <a:gd name="connsiteY160" fmla="*/ 468086 h 3668486"/>
              <a:gd name="connsiteX161" fmla="*/ 4376057 w 6237515"/>
              <a:gd name="connsiteY161" fmla="*/ 511629 h 3668486"/>
              <a:gd name="connsiteX162" fmla="*/ 4343400 w 6237515"/>
              <a:gd name="connsiteY162" fmla="*/ 522514 h 3668486"/>
              <a:gd name="connsiteX163" fmla="*/ 4158343 w 6237515"/>
              <a:gd name="connsiteY163" fmla="*/ 566057 h 3668486"/>
              <a:gd name="connsiteX164" fmla="*/ 4093029 w 6237515"/>
              <a:gd name="connsiteY164" fmla="*/ 587829 h 3668486"/>
              <a:gd name="connsiteX165" fmla="*/ 3973286 w 6237515"/>
              <a:gd name="connsiteY165" fmla="*/ 620486 h 3668486"/>
              <a:gd name="connsiteX166" fmla="*/ 3918857 w 6237515"/>
              <a:gd name="connsiteY166" fmla="*/ 631371 h 3668486"/>
              <a:gd name="connsiteX167" fmla="*/ 3864429 w 6237515"/>
              <a:gd name="connsiteY167" fmla="*/ 653143 h 3668486"/>
              <a:gd name="connsiteX168" fmla="*/ 3810000 w 6237515"/>
              <a:gd name="connsiteY168" fmla="*/ 664029 h 3668486"/>
              <a:gd name="connsiteX169" fmla="*/ 3722915 w 6237515"/>
              <a:gd name="connsiteY169" fmla="*/ 685800 h 3668486"/>
              <a:gd name="connsiteX170" fmla="*/ 3679372 w 6237515"/>
              <a:gd name="connsiteY170" fmla="*/ 696686 h 3668486"/>
              <a:gd name="connsiteX171" fmla="*/ 3624943 w 6237515"/>
              <a:gd name="connsiteY171" fmla="*/ 707571 h 3668486"/>
              <a:gd name="connsiteX172" fmla="*/ 3559629 w 6237515"/>
              <a:gd name="connsiteY172" fmla="*/ 729343 h 3668486"/>
              <a:gd name="connsiteX173" fmla="*/ 3450772 w 6237515"/>
              <a:gd name="connsiteY173" fmla="*/ 740229 h 3668486"/>
              <a:gd name="connsiteX174" fmla="*/ 3363686 w 6237515"/>
              <a:gd name="connsiteY174" fmla="*/ 762000 h 3668486"/>
              <a:gd name="connsiteX175" fmla="*/ 3265715 w 6237515"/>
              <a:gd name="connsiteY175" fmla="*/ 783771 h 3668486"/>
              <a:gd name="connsiteX176" fmla="*/ 3211286 w 6237515"/>
              <a:gd name="connsiteY176" fmla="*/ 805543 h 3668486"/>
              <a:gd name="connsiteX177" fmla="*/ 3124200 w 6237515"/>
              <a:gd name="connsiteY177" fmla="*/ 816429 h 3668486"/>
              <a:gd name="connsiteX178" fmla="*/ 3080657 w 6237515"/>
              <a:gd name="connsiteY178" fmla="*/ 827314 h 3668486"/>
              <a:gd name="connsiteX179" fmla="*/ 2939143 w 6237515"/>
              <a:gd name="connsiteY179" fmla="*/ 849086 h 3668486"/>
              <a:gd name="connsiteX180" fmla="*/ 2841172 w 6237515"/>
              <a:gd name="connsiteY180" fmla="*/ 859971 h 36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6237515" h="3668486">
                <a:moveTo>
                  <a:pt x="2939143" y="827314"/>
                </a:moveTo>
                <a:cubicBezTo>
                  <a:pt x="2921000" y="838200"/>
                  <a:pt x="2903976" y="851216"/>
                  <a:pt x="2884715" y="859971"/>
                </a:cubicBezTo>
                <a:cubicBezTo>
                  <a:pt x="2863823" y="869468"/>
                  <a:pt x="2841172" y="874486"/>
                  <a:pt x="2819400" y="881743"/>
                </a:cubicBezTo>
                <a:cubicBezTo>
                  <a:pt x="2808514" y="885372"/>
                  <a:pt x="2796290" y="886264"/>
                  <a:pt x="2786743" y="892629"/>
                </a:cubicBezTo>
                <a:cubicBezTo>
                  <a:pt x="2775857" y="899886"/>
                  <a:pt x="2766617" y="910641"/>
                  <a:pt x="2754086" y="914400"/>
                </a:cubicBezTo>
                <a:cubicBezTo>
                  <a:pt x="2729510" y="921773"/>
                  <a:pt x="2703398" y="922553"/>
                  <a:pt x="2677886" y="925286"/>
                </a:cubicBezTo>
                <a:cubicBezTo>
                  <a:pt x="2601777" y="933441"/>
                  <a:pt x="2525240" y="937563"/>
                  <a:pt x="2449286" y="947057"/>
                </a:cubicBezTo>
                <a:cubicBezTo>
                  <a:pt x="2247545" y="972275"/>
                  <a:pt x="2497843" y="942202"/>
                  <a:pt x="2231572" y="968829"/>
                </a:cubicBezTo>
                <a:cubicBezTo>
                  <a:pt x="2166182" y="975368"/>
                  <a:pt x="2100685" y="981306"/>
                  <a:pt x="2035629" y="990600"/>
                </a:cubicBezTo>
                <a:cubicBezTo>
                  <a:pt x="2010229" y="994229"/>
                  <a:pt x="1984946" y="998800"/>
                  <a:pt x="1959429" y="1001486"/>
                </a:cubicBezTo>
                <a:cubicBezTo>
                  <a:pt x="1915975" y="1006060"/>
                  <a:pt x="1872343" y="1008743"/>
                  <a:pt x="1828800" y="1012371"/>
                </a:cubicBezTo>
                <a:cubicBezTo>
                  <a:pt x="1810657" y="1016000"/>
                  <a:pt x="1792659" y="1020444"/>
                  <a:pt x="1774372" y="1023257"/>
                </a:cubicBezTo>
                <a:cubicBezTo>
                  <a:pt x="1745458" y="1027705"/>
                  <a:pt x="1715891" y="1028013"/>
                  <a:pt x="1687286" y="1034143"/>
                </a:cubicBezTo>
                <a:cubicBezTo>
                  <a:pt x="1664846" y="1038951"/>
                  <a:pt x="1643953" y="1049320"/>
                  <a:pt x="1621972" y="1055914"/>
                </a:cubicBezTo>
                <a:cubicBezTo>
                  <a:pt x="1607642" y="1060213"/>
                  <a:pt x="1592759" y="1062501"/>
                  <a:pt x="1578429" y="1066800"/>
                </a:cubicBezTo>
                <a:cubicBezTo>
                  <a:pt x="1556448" y="1073394"/>
                  <a:pt x="1534886" y="1081314"/>
                  <a:pt x="1513115" y="1088571"/>
                </a:cubicBezTo>
                <a:cubicBezTo>
                  <a:pt x="1502229" y="1092200"/>
                  <a:pt x="1491111" y="1095195"/>
                  <a:pt x="1480457" y="1099457"/>
                </a:cubicBezTo>
                <a:cubicBezTo>
                  <a:pt x="1412138" y="1126786"/>
                  <a:pt x="1444986" y="1116490"/>
                  <a:pt x="1382486" y="1132114"/>
                </a:cubicBezTo>
                <a:cubicBezTo>
                  <a:pt x="1371600" y="1139371"/>
                  <a:pt x="1361531" y="1148035"/>
                  <a:pt x="1349829" y="1153886"/>
                </a:cubicBezTo>
                <a:cubicBezTo>
                  <a:pt x="1334217" y="1161692"/>
                  <a:pt x="1287574" y="1172171"/>
                  <a:pt x="1273629" y="1175657"/>
                </a:cubicBezTo>
                <a:cubicBezTo>
                  <a:pt x="1195402" y="1253884"/>
                  <a:pt x="1328686" y="1128068"/>
                  <a:pt x="1208315" y="1208314"/>
                </a:cubicBezTo>
                <a:cubicBezTo>
                  <a:pt x="1197429" y="1215571"/>
                  <a:pt x="1197980" y="1234617"/>
                  <a:pt x="1186543" y="1240971"/>
                </a:cubicBezTo>
                <a:cubicBezTo>
                  <a:pt x="1163451" y="1253800"/>
                  <a:pt x="1135743" y="1255486"/>
                  <a:pt x="1110343" y="1262743"/>
                </a:cubicBezTo>
                <a:cubicBezTo>
                  <a:pt x="1099457" y="1270000"/>
                  <a:pt x="1089388" y="1278663"/>
                  <a:pt x="1077686" y="1284514"/>
                </a:cubicBezTo>
                <a:cubicBezTo>
                  <a:pt x="1051645" y="1297534"/>
                  <a:pt x="1018869" y="1307748"/>
                  <a:pt x="990600" y="1317171"/>
                </a:cubicBezTo>
                <a:cubicBezTo>
                  <a:pt x="979714" y="1324428"/>
                  <a:pt x="969645" y="1333092"/>
                  <a:pt x="957943" y="1338943"/>
                </a:cubicBezTo>
                <a:cubicBezTo>
                  <a:pt x="942323" y="1346753"/>
                  <a:pt x="895699" y="1357225"/>
                  <a:pt x="881743" y="1360714"/>
                </a:cubicBezTo>
                <a:cubicBezTo>
                  <a:pt x="744584" y="1443010"/>
                  <a:pt x="906535" y="1354137"/>
                  <a:pt x="772886" y="1404257"/>
                </a:cubicBezTo>
                <a:cubicBezTo>
                  <a:pt x="760636" y="1408851"/>
                  <a:pt x="751931" y="1420178"/>
                  <a:pt x="740229" y="1426029"/>
                </a:cubicBezTo>
                <a:cubicBezTo>
                  <a:pt x="729966" y="1431161"/>
                  <a:pt x="718119" y="1432394"/>
                  <a:pt x="707572" y="1436914"/>
                </a:cubicBezTo>
                <a:cubicBezTo>
                  <a:pt x="656767" y="1458688"/>
                  <a:pt x="660666" y="1468067"/>
                  <a:pt x="598715" y="1480457"/>
                </a:cubicBezTo>
                <a:cubicBezTo>
                  <a:pt x="580572" y="1484086"/>
                  <a:pt x="562136" y="1486475"/>
                  <a:pt x="544286" y="1491343"/>
                </a:cubicBezTo>
                <a:cubicBezTo>
                  <a:pt x="522146" y="1497381"/>
                  <a:pt x="478972" y="1513114"/>
                  <a:pt x="478972" y="1513114"/>
                </a:cubicBezTo>
                <a:cubicBezTo>
                  <a:pt x="468086" y="1520371"/>
                  <a:pt x="458017" y="1529035"/>
                  <a:pt x="446315" y="1534886"/>
                </a:cubicBezTo>
                <a:cubicBezTo>
                  <a:pt x="403078" y="1556504"/>
                  <a:pt x="421115" y="1531885"/>
                  <a:pt x="381000" y="1567543"/>
                </a:cubicBezTo>
                <a:cubicBezTo>
                  <a:pt x="357988" y="1587998"/>
                  <a:pt x="332765" y="1607239"/>
                  <a:pt x="315686" y="1632857"/>
                </a:cubicBezTo>
                <a:cubicBezTo>
                  <a:pt x="215570" y="1783030"/>
                  <a:pt x="320091" y="1628866"/>
                  <a:pt x="239486" y="1741714"/>
                </a:cubicBezTo>
                <a:cubicBezTo>
                  <a:pt x="231882" y="1752360"/>
                  <a:pt x="226330" y="1764525"/>
                  <a:pt x="217715" y="1774371"/>
                </a:cubicBezTo>
                <a:cubicBezTo>
                  <a:pt x="115612" y="1891060"/>
                  <a:pt x="207268" y="1762827"/>
                  <a:pt x="119743" y="1894114"/>
                </a:cubicBezTo>
                <a:cubicBezTo>
                  <a:pt x="112486" y="1905000"/>
                  <a:pt x="102109" y="1914359"/>
                  <a:pt x="97972" y="1926771"/>
                </a:cubicBezTo>
                <a:cubicBezTo>
                  <a:pt x="94343" y="1937657"/>
                  <a:pt x="91834" y="1948983"/>
                  <a:pt x="87086" y="1959429"/>
                </a:cubicBezTo>
                <a:cubicBezTo>
                  <a:pt x="73656" y="1988975"/>
                  <a:pt x="55596" y="2016380"/>
                  <a:pt x="43543" y="2046514"/>
                </a:cubicBezTo>
                <a:cubicBezTo>
                  <a:pt x="16913" y="2113090"/>
                  <a:pt x="32611" y="2084684"/>
                  <a:pt x="0" y="2133600"/>
                </a:cubicBezTo>
                <a:cubicBezTo>
                  <a:pt x="3629" y="2253343"/>
                  <a:pt x="4589" y="2373197"/>
                  <a:pt x="10886" y="2492829"/>
                </a:cubicBezTo>
                <a:cubicBezTo>
                  <a:pt x="11858" y="2511305"/>
                  <a:pt x="20018" y="2528838"/>
                  <a:pt x="21772" y="2547257"/>
                </a:cubicBezTo>
                <a:cubicBezTo>
                  <a:pt x="27287" y="2605166"/>
                  <a:pt x="27142" y="2663520"/>
                  <a:pt x="32657" y="2721429"/>
                </a:cubicBezTo>
                <a:cubicBezTo>
                  <a:pt x="34411" y="2739848"/>
                  <a:pt x="39305" y="2757847"/>
                  <a:pt x="43543" y="2775857"/>
                </a:cubicBezTo>
                <a:cubicBezTo>
                  <a:pt x="53823" y="2819547"/>
                  <a:pt x="65314" y="2862943"/>
                  <a:pt x="76200" y="2906486"/>
                </a:cubicBezTo>
                <a:cubicBezTo>
                  <a:pt x="110531" y="3043809"/>
                  <a:pt x="57937" y="2828510"/>
                  <a:pt x="97972" y="3015343"/>
                </a:cubicBezTo>
                <a:cubicBezTo>
                  <a:pt x="104242" y="3044601"/>
                  <a:pt x="106361" y="3075666"/>
                  <a:pt x="119743" y="3102429"/>
                </a:cubicBezTo>
                <a:lnTo>
                  <a:pt x="141515" y="3145971"/>
                </a:lnTo>
                <a:cubicBezTo>
                  <a:pt x="155247" y="3255837"/>
                  <a:pt x="143148" y="3205298"/>
                  <a:pt x="174172" y="3298371"/>
                </a:cubicBezTo>
                <a:cubicBezTo>
                  <a:pt x="177801" y="3309257"/>
                  <a:pt x="176943" y="3322915"/>
                  <a:pt x="185057" y="3331029"/>
                </a:cubicBezTo>
                <a:lnTo>
                  <a:pt x="206829" y="3352800"/>
                </a:lnTo>
                <a:cubicBezTo>
                  <a:pt x="242629" y="3424402"/>
                  <a:pt x="208504" y="3374154"/>
                  <a:pt x="261257" y="3418114"/>
                </a:cubicBezTo>
                <a:cubicBezTo>
                  <a:pt x="273084" y="3427969"/>
                  <a:pt x="280145" y="3443886"/>
                  <a:pt x="293915" y="3450771"/>
                </a:cubicBezTo>
                <a:cubicBezTo>
                  <a:pt x="324704" y="3466166"/>
                  <a:pt x="359229" y="3472543"/>
                  <a:pt x="391886" y="3483429"/>
                </a:cubicBezTo>
                <a:lnTo>
                  <a:pt x="424543" y="3494314"/>
                </a:lnTo>
                <a:cubicBezTo>
                  <a:pt x="439057" y="3505200"/>
                  <a:pt x="452334" y="3517970"/>
                  <a:pt x="468086" y="3526971"/>
                </a:cubicBezTo>
                <a:cubicBezTo>
                  <a:pt x="478049" y="3532664"/>
                  <a:pt x="489491" y="3535607"/>
                  <a:pt x="500743" y="3537857"/>
                </a:cubicBezTo>
                <a:cubicBezTo>
                  <a:pt x="537644" y="3545237"/>
                  <a:pt x="583602" y="3545798"/>
                  <a:pt x="620486" y="3559629"/>
                </a:cubicBezTo>
                <a:cubicBezTo>
                  <a:pt x="635680" y="3565327"/>
                  <a:pt x="648835" y="3575702"/>
                  <a:pt x="664029" y="3581400"/>
                </a:cubicBezTo>
                <a:cubicBezTo>
                  <a:pt x="678037" y="3586653"/>
                  <a:pt x="693379" y="3587555"/>
                  <a:pt x="707572" y="3592286"/>
                </a:cubicBezTo>
                <a:cubicBezTo>
                  <a:pt x="757534" y="3608940"/>
                  <a:pt x="757098" y="3617490"/>
                  <a:pt x="805543" y="3624943"/>
                </a:cubicBezTo>
                <a:cubicBezTo>
                  <a:pt x="1082007" y="3667477"/>
                  <a:pt x="751522" y="3608682"/>
                  <a:pt x="979715" y="3646714"/>
                </a:cubicBezTo>
                <a:cubicBezTo>
                  <a:pt x="997965" y="3649756"/>
                  <a:pt x="1015711" y="3655997"/>
                  <a:pt x="1034143" y="3657600"/>
                </a:cubicBezTo>
                <a:cubicBezTo>
                  <a:pt x="1099312" y="3663267"/>
                  <a:pt x="1164772" y="3664857"/>
                  <a:pt x="1230086" y="3668486"/>
                </a:cubicBezTo>
                <a:lnTo>
                  <a:pt x="1458686" y="3657600"/>
                </a:lnTo>
                <a:cubicBezTo>
                  <a:pt x="1491471" y="3655414"/>
                  <a:pt x="1523872" y="3648900"/>
                  <a:pt x="1556657" y="3646714"/>
                </a:cubicBezTo>
                <a:cubicBezTo>
                  <a:pt x="1632774" y="3641640"/>
                  <a:pt x="1709057" y="3639457"/>
                  <a:pt x="1785257" y="3635829"/>
                </a:cubicBezTo>
                <a:cubicBezTo>
                  <a:pt x="1862717" y="3626146"/>
                  <a:pt x="1910880" y="3619132"/>
                  <a:pt x="1992086" y="3614057"/>
                </a:cubicBezTo>
                <a:cubicBezTo>
                  <a:pt x="2262354" y="3597165"/>
                  <a:pt x="2418195" y="3600594"/>
                  <a:pt x="2721429" y="3592286"/>
                </a:cubicBezTo>
                <a:lnTo>
                  <a:pt x="3015343" y="3581400"/>
                </a:lnTo>
                <a:cubicBezTo>
                  <a:pt x="3044372" y="3577771"/>
                  <a:pt x="3073284" y="3573048"/>
                  <a:pt x="3102429" y="3570514"/>
                </a:cubicBezTo>
                <a:cubicBezTo>
                  <a:pt x="3156773" y="3565789"/>
                  <a:pt x="3211411" y="3564801"/>
                  <a:pt x="3265715" y="3559629"/>
                </a:cubicBezTo>
                <a:cubicBezTo>
                  <a:pt x="3321705" y="3554297"/>
                  <a:pt x="3325940" y="3548664"/>
                  <a:pt x="3374572" y="3537857"/>
                </a:cubicBezTo>
                <a:cubicBezTo>
                  <a:pt x="3392633" y="3533843"/>
                  <a:pt x="3411050" y="3531458"/>
                  <a:pt x="3429000" y="3526971"/>
                </a:cubicBezTo>
                <a:cubicBezTo>
                  <a:pt x="3440132" y="3524188"/>
                  <a:pt x="3450624" y="3519238"/>
                  <a:pt x="3461657" y="3516086"/>
                </a:cubicBezTo>
                <a:cubicBezTo>
                  <a:pt x="3476042" y="3511976"/>
                  <a:pt x="3490686" y="3508829"/>
                  <a:pt x="3505200" y="3505200"/>
                </a:cubicBezTo>
                <a:cubicBezTo>
                  <a:pt x="3559984" y="3450419"/>
                  <a:pt x="3480215" y="3523136"/>
                  <a:pt x="3603172" y="3461657"/>
                </a:cubicBezTo>
                <a:cubicBezTo>
                  <a:pt x="3638277" y="3444104"/>
                  <a:pt x="3668486" y="3418114"/>
                  <a:pt x="3701143" y="3396343"/>
                </a:cubicBezTo>
                <a:cubicBezTo>
                  <a:pt x="3712029" y="3389086"/>
                  <a:pt x="3721388" y="3378708"/>
                  <a:pt x="3733800" y="3374571"/>
                </a:cubicBezTo>
                <a:lnTo>
                  <a:pt x="3766457" y="3363686"/>
                </a:lnTo>
                <a:cubicBezTo>
                  <a:pt x="3788229" y="3349172"/>
                  <a:pt x="3808899" y="3332850"/>
                  <a:pt x="3831772" y="3320143"/>
                </a:cubicBezTo>
                <a:cubicBezTo>
                  <a:pt x="3938633" y="3260775"/>
                  <a:pt x="3765136" y="3383726"/>
                  <a:pt x="3907972" y="3276600"/>
                </a:cubicBezTo>
                <a:cubicBezTo>
                  <a:pt x="3922486" y="3254829"/>
                  <a:pt x="3943241" y="3236109"/>
                  <a:pt x="3951515" y="3211286"/>
                </a:cubicBezTo>
                <a:cubicBezTo>
                  <a:pt x="3966537" y="3166217"/>
                  <a:pt x="3956035" y="3188176"/>
                  <a:pt x="3984172" y="3145971"/>
                </a:cubicBezTo>
                <a:cubicBezTo>
                  <a:pt x="3987800" y="3131457"/>
                  <a:pt x="3988366" y="3115810"/>
                  <a:pt x="3995057" y="3102429"/>
                </a:cubicBezTo>
                <a:cubicBezTo>
                  <a:pt x="3999647" y="3093249"/>
                  <a:pt x="4011136" y="3089197"/>
                  <a:pt x="4016829" y="3080657"/>
                </a:cubicBezTo>
                <a:cubicBezTo>
                  <a:pt x="4025830" y="3067155"/>
                  <a:pt x="4031343" y="3051628"/>
                  <a:pt x="4038600" y="3037114"/>
                </a:cubicBezTo>
                <a:cubicBezTo>
                  <a:pt x="4040225" y="3019239"/>
                  <a:pt x="4043728" y="2912666"/>
                  <a:pt x="4060372" y="2873829"/>
                </a:cubicBezTo>
                <a:cubicBezTo>
                  <a:pt x="4065526" y="2861804"/>
                  <a:pt x="4074886" y="2852057"/>
                  <a:pt x="4082143" y="2841171"/>
                </a:cubicBezTo>
                <a:cubicBezTo>
                  <a:pt x="4112104" y="2661412"/>
                  <a:pt x="4077113" y="2850409"/>
                  <a:pt x="4103915" y="2743200"/>
                </a:cubicBezTo>
                <a:cubicBezTo>
                  <a:pt x="4108402" y="2725250"/>
                  <a:pt x="4109483" y="2706493"/>
                  <a:pt x="4114800" y="2688771"/>
                </a:cubicBezTo>
                <a:cubicBezTo>
                  <a:pt x="4120415" y="2670055"/>
                  <a:pt x="4129315" y="2652486"/>
                  <a:pt x="4136572" y="2634343"/>
                </a:cubicBezTo>
                <a:cubicBezTo>
                  <a:pt x="4158731" y="2501381"/>
                  <a:pt x="4131258" y="2626738"/>
                  <a:pt x="4169229" y="2525486"/>
                </a:cubicBezTo>
                <a:cubicBezTo>
                  <a:pt x="4174482" y="2511478"/>
                  <a:pt x="4173424" y="2495325"/>
                  <a:pt x="4180115" y="2481943"/>
                </a:cubicBezTo>
                <a:cubicBezTo>
                  <a:pt x="4184705" y="2472763"/>
                  <a:pt x="4196193" y="2468711"/>
                  <a:pt x="4201886" y="2460171"/>
                </a:cubicBezTo>
                <a:cubicBezTo>
                  <a:pt x="4210887" y="2446669"/>
                  <a:pt x="4214656" y="2430131"/>
                  <a:pt x="4223657" y="2416629"/>
                </a:cubicBezTo>
                <a:cubicBezTo>
                  <a:pt x="4229350" y="2408089"/>
                  <a:pt x="4239018" y="2402871"/>
                  <a:pt x="4245429" y="2394857"/>
                </a:cubicBezTo>
                <a:cubicBezTo>
                  <a:pt x="4253602" y="2384641"/>
                  <a:pt x="4258585" y="2372046"/>
                  <a:pt x="4267200" y="2362200"/>
                </a:cubicBezTo>
                <a:cubicBezTo>
                  <a:pt x="4279485" y="2348160"/>
                  <a:pt x="4326486" y="2296692"/>
                  <a:pt x="4354286" y="2286000"/>
                </a:cubicBezTo>
                <a:cubicBezTo>
                  <a:pt x="4441017" y="2252642"/>
                  <a:pt x="4457271" y="2254182"/>
                  <a:pt x="4539343" y="2242457"/>
                </a:cubicBezTo>
                <a:cubicBezTo>
                  <a:pt x="4553857" y="2235200"/>
                  <a:pt x="4567491" y="2225818"/>
                  <a:pt x="4582886" y="2220686"/>
                </a:cubicBezTo>
                <a:cubicBezTo>
                  <a:pt x="4606763" y="2212727"/>
                  <a:pt x="4696256" y="2201380"/>
                  <a:pt x="4713515" y="2198914"/>
                </a:cubicBezTo>
                <a:lnTo>
                  <a:pt x="4811486" y="2166257"/>
                </a:lnTo>
                <a:cubicBezTo>
                  <a:pt x="4832608" y="2159216"/>
                  <a:pt x="4866556" y="2146972"/>
                  <a:pt x="4887686" y="2144486"/>
                </a:cubicBezTo>
                <a:cubicBezTo>
                  <a:pt x="4934673" y="2138958"/>
                  <a:pt x="4982124" y="2138308"/>
                  <a:pt x="5029200" y="2133600"/>
                </a:cubicBezTo>
                <a:cubicBezTo>
                  <a:pt x="5054731" y="2131047"/>
                  <a:pt x="5079899" y="2125547"/>
                  <a:pt x="5105400" y="2122714"/>
                </a:cubicBezTo>
                <a:cubicBezTo>
                  <a:pt x="5145234" y="2118288"/>
                  <a:pt x="5185263" y="2115817"/>
                  <a:pt x="5225143" y="2111829"/>
                </a:cubicBezTo>
                <a:cubicBezTo>
                  <a:pt x="5257838" y="2108560"/>
                  <a:pt x="5290458" y="2104572"/>
                  <a:pt x="5323115" y="2100943"/>
                </a:cubicBezTo>
                <a:cubicBezTo>
                  <a:pt x="5359480" y="2088821"/>
                  <a:pt x="5358312" y="2088283"/>
                  <a:pt x="5399315" y="2079171"/>
                </a:cubicBezTo>
                <a:cubicBezTo>
                  <a:pt x="5417376" y="2075157"/>
                  <a:pt x="5435715" y="2072446"/>
                  <a:pt x="5453743" y="2068286"/>
                </a:cubicBezTo>
                <a:cubicBezTo>
                  <a:pt x="5482899" y="2061558"/>
                  <a:pt x="5511488" y="2052382"/>
                  <a:pt x="5540829" y="2046514"/>
                </a:cubicBezTo>
                <a:cubicBezTo>
                  <a:pt x="5606509" y="2033379"/>
                  <a:pt x="5577705" y="2041480"/>
                  <a:pt x="5627915" y="2024743"/>
                </a:cubicBezTo>
                <a:cubicBezTo>
                  <a:pt x="5635172" y="2017486"/>
                  <a:pt x="5641672" y="2009382"/>
                  <a:pt x="5649686" y="2002971"/>
                </a:cubicBezTo>
                <a:cubicBezTo>
                  <a:pt x="5659902" y="1994798"/>
                  <a:pt x="5673728" y="1991046"/>
                  <a:pt x="5682343" y="1981200"/>
                </a:cubicBezTo>
                <a:cubicBezTo>
                  <a:pt x="5699573" y="1961508"/>
                  <a:pt x="5709317" y="1936137"/>
                  <a:pt x="5725886" y="1915886"/>
                </a:cubicBezTo>
                <a:cubicBezTo>
                  <a:pt x="5742134" y="1896028"/>
                  <a:pt x="5766083" y="1882806"/>
                  <a:pt x="5780315" y="1861457"/>
                </a:cubicBezTo>
                <a:cubicBezTo>
                  <a:pt x="5787572" y="1850571"/>
                  <a:pt x="5793471" y="1838646"/>
                  <a:pt x="5802086" y="1828800"/>
                </a:cubicBezTo>
                <a:cubicBezTo>
                  <a:pt x="5818982" y="1809490"/>
                  <a:pt x="5843314" y="1796373"/>
                  <a:pt x="5856515" y="1774371"/>
                </a:cubicBezTo>
                <a:cubicBezTo>
                  <a:pt x="5867401" y="1756228"/>
                  <a:pt x="5876182" y="1736644"/>
                  <a:pt x="5889172" y="1719943"/>
                </a:cubicBezTo>
                <a:cubicBezTo>
                  <a:pt x="5901774" y="1703740"/>
                  <a:pt x="5918201" y="1690914"/>
                  <a:pt x="5932715" y="1676400"/>
                </a:cubicBezTo>
                <a:lnTo>
                  <a:pt x="5998029" y="1611086"/>
                </a:lnTo>
                <a:cubicBezTo>
                  <a:pt x="6005286" y="1603829"/>
                  <a:pt x="6014107" y="1597853"/>
                  <a:pt x="6019800" y="1589314"/>
                </a:cubicBezTo>
                <a:lnTo>
                  <a:pt x="6063343" y="1524000"/>
                </a:lnTo>
                <a:cubicBezTo>
                  <a:pt x="6070600" y="1513114"/>
                  <a:pt x="6075864" y="1500594"/>
                  <a:pt x="6085115" y="1491343"/>
                </a:cubicBezTo>
                <a:cubicBezTo>
                  <a:pt x="6110024" y="1466433"/>
                  <a:pt x="6115477" y="1465569"/>
                  <a:pt x="6128657" y="1426029"/>
                </a:cubicBezTo>
                <a:cubicBezTo>
                  <a:pt x="6138119" y="1397642"/>
                  <a:pt x="6140967" y="1367330"/>
                  <a:pt x="6150429" y="1338943"/>
                </a:cubicBezTo>
                <a:cubicBezTo>
                  <a:pt x="6161789" y="1304863"/>
                  <a:pt x="6176506" y="1266277"/>
                  <a:pt x="6183086" y="1230086"/>
                </a:cubicBezTo>
                <a:cubicBezTo>
                  <a:pt x="6195513" y="1161739"/>
                  <a:pt x="6196559" y="1116948"/>
                  <a:pt x="6204857" y="1045029"/>
                </a:cubicBezTo>
                <a:cubicBezTo>
                  <a:pt x="6236400" y="771651"/>
                  <a:pt x="6219935" y="971264"/>
                  <a:pt x="6237515" y="707571"/>
                </a:cubicBezTo>
                <a:cubicBezTo>
                  <a:pt x="6230258" y="591457"/>
                  <a:pt x="6225405" y="475168"/>
                  <a:pt x="6215743" y="359229"/>
                </a:cubicBezTo>
                <a:cubicBezTo>
                  <a:pt x="6214398" y="343085"/>
                  <a:pt x="6186415" y="253700"/>
                  <a:pt x="6183086" y="250371"/>
                </a:cubicBezTo>
                <a:lnTo>
                  <a:pt x="6128657" y="195943"/>
                </a:lnTo>
                <a:cubicBezTo>
                  <a:pt x="6121400" y="188686"/>
                  <a:pt x="6115097" y="180329"/>
                  <a:pt x="6106886" y="174171"/>
                </a:cubicBezTo>
                <a:cubicBezTo>
                  <a:pt x="6092372" y="163285"/>
                  <a:pt x="6077118" y="153321"/>
                  <a:pt x="6063343" y="141514"/>
                </a:cubicBezTo>
                <a:cubicBezTo>
                  <a:pt x="6037187" y="119094"/>
                  <a:pt x="6030109" y="100834"/>
                  <a:pt x="5998029" y="87086"/>
                </a:cubicBezTo>
                <a:cubicBezTo>
                  <a:pt x="5984278" y="81193"/>
                  <a:pt x="5969000" y="79829"/>
                  <a:pt x="5954486" y="76200"/>
                </a:cubicBezTo>
                <a:cubicBezTo>
                  <a:pt x="5943600" y="68943"/>
                  <a:pt x="5933531" y="60280"/>
                  <a:pt x="5921829" y="54429"/>
                </a:cubicBezTo>
                <a:cubicBezTo>
                  <a:pt x="5900748" y="43889"/>
                  <a:pt x="5850189" y="24543"/>
                  <a:pt x="5823857" y="21771"/>
                </a:cubicBezTo>
                <a:cubicBezTo>
                  <a:pt x="5769608" y="16061"/>
                  <a:pt x="5714933" y="15416"/>
                  <a:pt x="5660572" y="10886"/>
                </a:cubicBezTo>
                <a:cubicBezTo>
                  <a:pt x="5627827" y="8157"/>
                  <a:pt x="5595257" y="3629"/>
                  <a:pt x="5562600" y="0"/>
                </a:cubicBezTo>
                <a:cubicBezTo>
                  <a:pt x="5490029" y="3629"/>
                  <a:pt x="5417275" y="4591"/>
                  <a:pt x="5344886" y="10886"/>
                </a:cubicBezTo>
                <a:cubicBezTo>
                  <a:pt x="5321420" y="12926"/>
                  <a:pt x="5287721" y="36405"/>
                  <a:pt x="5268686" y="43543"/>
                </a:cubicBezTo>
                <a:cubicBezTo>
                  <a:pt x="5221188" y="61355"/>
                  <a:pt x="5233832" y="46521"/>
                  <a:pt x="5192486" y="65314"/>
                </a:cubicBezTo>
                <a:cubicBezTo>
                  <a:pt x="5162940" y="78744"/>
                  <a:pt x="5131364" y="89384"/>
                  <a:pt x="5105400" y="108857"/>
                </a:cubicBezTo>
                <a:cubicBezTo>
                  <a:pt x="5090886" y="119743"/>
                  <a:pt x="5077717" y="132703"/>
                  <a:pt x="5061857" y="141514"/>
                </a:cubicBezTo>
                <a:cubicBezTo>
                  <a:pt x="5044776" y="151004"/>
                  <a:pt x="5025572" y="156029"/>
                  <a:pt x="5007429" y="163286"/>
                </a:cubicBezTo>
                <a:cubicBezTo>
                  <a:pt x="4996543" y="174172"/>
                  <a:pt x="4987581" y="187404"/>
                  <a:pt x="4974772" y="195943"/>
                </a:cubicBezTo>
                <a:cubicBezTo>
                  <a:pt x="4965225" y="202308"/>
                  <a:pt x="4952662" y="202309"/>
                  <a:pt x="4942115" y="206829"/>
                </a:cubicBezTo>
                <a:cubicBezTo>
                  <a:pt x="4918047" y="217144"/>
                  <a:pt x="4886939" y="233552"/>
                  <a:pt x="4865915" y="250371"/>
                </a:cubicBezTo>
                <a:cubicBezTo>
                  <a:pt x="4857901" y="256782"/>
                  <a:pt x="4852354" y="265985"/>
                  <a:pt x="4844143" y="272143"/>
                </a:cubicBezTo>
                <a:cubicBezTo>
                  <a:pt x="4823210" y="287843"/>
                  <a:pt x="4800600" y="301172"/>
                  <a:pt x="4778829" y="315686"/>
                </a:cubicBezTo>
                <a:cubicBezTo>
                  <a:pt x="4767943" y="322943"/>
                  <a:pt x="4757266" y="330523"/>
                  <a:pt x="4746172" y="337457"/>
                </a:cubicBezTo>
                <a:cubicBezTo>
                  <a:pt x="4728230" y="348671"/>
                  <a:pt x="4709347" y="358377"/>
                  <a:pt x="4691743" y="370114"/>
                </a:cubicBezTo>
                <a:cubicBezTo>
                  <a:pt x="4680857" y="377371"/>
                  <a:pt x="4671336" y="387292"/>
                  <a:pt x="4659086" y="391886"/>
                </a:cubicBezTo>
                <a:cubicBezTo>
                  <a:pt x="4641762" y="398383"/>
                  <a:pt x="4622800" y="399143"/>
                  <a:pt x="4604657" y="402771"/>
                </a:cubicBezTo>
                <a:cubicBezTo>
                  <a:pt x="4593771" y="410028"/>
                  <a:pt x="4582051" y="416167"/>
                  <a:pt x="4572000" y="424543"/>
                </a:cubicBezTo>
                <a:cubicBezTo>
                  <a:pt x="4560174" y="434398"/>
                  <a:pt x="4553112" y="450315"/>
                  <a:pt x="4539343" y="457200"/>
                </a:cubicBezTo>
                <a:cubicBezTo>
                  <a:pt x="4522794" y="465474"/>
                  <a:pt x="4502468" y="462235"/>
                  <a:pt x="4484915" y="468086"/>
                </a:cubicBezTo>
                <a:cubicBezTo>
                  <a:pt x="4447839" y="480445"/>
                  <a:pt x="4413133" y="499271"/>
                  <a:pt x="4376057" y="511629"/>
                </a:cubicBezTo>
                <a:cubicBezTo>
                  <a:pt x="4365171" y="515257"/>
                  <a:pt x="4354532" y="519731"/>
                  <a:pt x="4343400" y="522514"/>
                </a:cubicBezTo>
                <a:cubicBezTo>
                  <a:pt x="4281922" y="537883"/>
                  <a:pt x="4218461" y="546017"/>
                  <a:pt x="4158343" y="566057"/>
                </a:cubicBezTo>
                <a:cubicBezTo>
                  <a:pt x="4136572" y="573314"/>
                  <a:pt x="4115095" y="581525"/>
                  <a:pt x="4093029" y="587829"/>
                </a:cubicBezTo>
                <a:cubicBezTo>
                  <a:pt x="4055899" y="598437"/>
                  <a:pt x="4012182" y="611843"/>
                  <a:pt x="3973286" y="620486"/>
                </a:cubicBezTo>
                <a:cubicBezTo>
                  <a:pt x="3955224" y="624500"/>
                  <a:pt x="3937000" y="627743"/>
                  <a:pt x="3918857" y="631371"/>
                </a:cubicBezTo>
                <a:cubicBezTo>
                  <a:pt x="3900714" y="638628"/>
                  <a:pt x="3883145" y="647528"/>
                  <a:pt x="3864429" y="653143"/>
                </a:cubicBezTo>
                <a:cubicBezTo>
                  <a:pt x="3846707" y="658460"/>
                  <a:pt x="3828028" y="659869"/>
                  <a:pt x="3810000" y="664029"/>
                </a:cubicBezTo>
                <a:cubicBezTo>
                  <a:pt x="3780845" y="670757"/>
                  <a:pt x="3751943" y="678543"/>
                  <a:pt x="3722915" y="685800"/>
                </a:cubicBezTo>
                <a:cubicBezTo>
                  <a:pt x="3708401" y="689429"/>
                  <a:pt x="3694043" y="693752"/>
                  <a:pt x="3679372" y="696686"/>
                </a:cubicBezTo>
                <a:cubicBezTo>
                  <a:pt x="3661229" y="700314"/>
                  <a:pt x="3642793" y="702703"/>
                  <a:pt x="3624943" y="707571"/>
                </a:cubicBezTo>
                <a:cubicBezTo>
                  <a:pt x="3602803" y="713609"/>
                  <a:pt x="3582185" y="725114"/>
                  <a:pt x="3559629" y="729343"/>
                </a:cubicBezTo>
                <a:cubicBezTo>
                  <a:pt x="3523787" y="736064"/>
                  <a:pt x="3487058" y="736600"/>
                  <a:pt x="3450772" y="740229"/>
                </a:cubicBezTo>
                <a:lnTo>
                  <a:pt x="3363686" y="762000"/>
                </a:lnTo>
                <a:cubicBezTo>
                  <a:pt x="3335659" y="768468"/>
                  <a:pt x="3293997" y="774344"/>
                  <a:pt x="3265715" y="783771"/>
                </a:cubicBezTo>
                <a:cubicBezTo>
                  <a:pt x="3247177" y="789950"/>
                  <a:pt x="3230326" y="801149"/>
                  <a:pt x="3211286" y="805543"/>
                </a:cubicBezTo>
                <a:cubicBezTo>
                  <a:pt x="3182781" y="812121"/>
                  <a:pt x="3153057" y="811620"/>
                  <a:pt x="3124200" y="816429"/>
                </a:cubicBezTo>
                <a:cubicBezTo>
                  <a:pt x="3109443" y="818889"/>
                  <a:pt x="3095327" y="824380"/>
                  <a:pt x="3080657" y="827314"/>
                </a:cubicBezTo>
                <a:cubicBezTo>
                  <a:pt x="3035397" y="836366"/>
                  <a:pt x="2984459" y="842114"/>
                  <a:pt x="2939143" y="849086"/>
                </a:cubicBezTo>
                <a:cubicBezTo>
                  <a:pt x="2856757" y="861760"/>
                  <a:pt x="2899025" y="859971"/>
                  <a:pt x="2841172" y="859971"/>
                </a:cubicBezTo>
              </a:path>
            </a:pathLst>
          </a:cu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097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6890"/>
          <a:stretch/>
        </p:blipFill>
        <p:spPr>
          <a:xfrm>
            <a:off x="271443" y="1438275"/>
            <a:ext cx="8779429" cy="426584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Point to the nuclear envelope. (advance slide for answers)</a:t>
            </a:r>
          </a:p>
        </p:txBody>
      </p:sp>
      <p:grpSp>
        <p:nvGrpSpPr>
          <p:cNvPr id="22" name="Group 21"/>
          <p:cNvGrpSpPr/>
          <p:nvPr/>
        </p:nvGrpSpPr>
        <p:grpSpPr>
          <a:xfrm>
            <a:off x="827314" y="2917371"/>
            <a:ext cx="2634342" cy="2057400"/>
            <a:chOff x="827314" y="2917371"/>
            <a:chExt cx="2634342" cy="2057400"/>
          </a:xfrm>
        </p:grpSpPr>
        <p:cxnSp>
          <p:nvCxnSpPr>
            <p:cNvPr id="4" name="Straight Arrow Connector 3"/>
            <p:cNvCxnSpPr/>
            <p:nvPr/>
          </p:nvCxnSpPr>
          <p:spPr>
            <a:xfrm>
              <a:off x="2231571" y="2917371"/>
              <a:ext cx="0" cy="990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27314" y="4267200"/>
              <a:ext cx="957941" cy="2177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525484" y="4452257"/>
              <a:ext cx="936172" cy="52251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897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896524" y="4962435"/>
            <a:ext cx="5975384" cy="1754326"/>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137</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Ovary</a:t>
            </a:r>
          </a:p>
          <a:p>
            <a:pPr lvl="2" eaLnBrk="0" hangingPunct="0">
              <a:buFontTx/>
              <a:buChar char="•"/>
            </a:pPr>
            <a:r>
              <a:rPr lang="en-US" sz="1200" b="1" dirty="0">
                <a:solidFill>
                  <a:srgbClr val="002060"/>
                </a:solidFill>
                <a:latin typeface="Georgia" pitchFamily="18" charset="0"/>
                <a:ea typeface="Times" pitchFamily="18" charset="0"/>
                <a:cs typeface="Arial" charset="0"/>
              </a:rPr>
              <a:t>Cortex</a:t>
            </a:r>
          </a:p>
          <a:p>
            <a:pPr lvl="2" eaLnBrk="0" hangingPunct="0">
              <a:buFontTx/>
              <a:buChar char="•"/>
            </a:pPr>
            <a:r>
              <a:rPr lang="en-US" sz="1200" b="1" dirty="0">
                <a:solidFill>
                  <a:srgbClr val="002060"/>
                </a:solidFill>
                <a:latin typeface="Georgia" pitchFamily="18" charset="0"/>
                <a:ea typeface="Times" pitchFamily="18" charset="0"/>
                <a:cs typeface="Arial" charset="0"/>
              </a:rPr>
              <a:t>Medulla</a:t>
            </a:r>
          </a:p>
          <a:p>
            <a:pPr lvl="2" eaLnBrk="0" hangingPunct="0">
              <a:buFontTx/>
              <a:buChar char="•"/>
            </a:pPr>
            <a:r>
              <a:rPr lang="en-US" sz="1200" b="1" dirty="0">
                <a:solidFill>
                  <a:srgbClr val="002060"/>
                </a:solidFill>
                <a:latin typeface="Georgia" pitchFamily="18" charset="0"/>
                <a:ea typeface="Times" pitchFamily="18" charset="0"/>
                <a:cs typeface="Arial" charset="0"/>
              </a:rPr>
              <a:t>Germinal epithelium</a:t>
            </a:r>
          </a:p>
          <a:p>
            <a:pPr lvl="2" eaLnBrk="0" hangingPunct="0">
              <a:buFontTx/>
              <a:buChar char="•"/>
            </a:pPr>
            <a:r>
              <a:rPr lang="en-US" sz="1200" b="1" dirty="0">
                <a:solidFill>
                  <a:srgbClr val="002060"/>
                </a:solidFill>
                <a:latin typeface="Georgia" pitchFamily="18" charset="0"/>
                <a:ea typeface="Times" pitchFamily="18" charset="0"/>
                <a:cs typeface="Arial" charset="0"/>
              </a:rPr>
              <a:t>Tunica </a:t>
            </a:r>
            <a:r>
              <a:rPr lang="en-US" sz="1200" b="1" dirty="0" err="1">
                <a:solidFill>
                  <a:srgbClr val="002060"/>
                </a:solidFill>
                <a:latin typeface="Georgia" pitchFamily="18" charset="0"/>
                <a:ea typeface="Times" pitchFamily="18" charset="0"/>
                <a:cs typeface="Arial" charset="0"/>
              </a:rPr>
              <a:t>albuginea</a:t>
            </a:r>
            <a:endParaRPr lang="en-US" sz="1200" b="1" dirty="0">
              <a:solidFill>
                <a:srgbClr val="002060"/>
              </a:solidFill>
              <a:latin typeface="Georgia" pitchFamily="18" charset="0"/>
              <a:ea typeface="Times" pitchFamily="18" charset="0"/>
              <a:cs typeface="Arial" charset="0"/>
            </a:endParaRPr>
          </a:p>
          <a:p>
            <a:pPr lvl="2" eaLnBrk="0" hangingPunct="0">
              <a:buFontTx/>
              <a:buChar char="•"/>
            </a:pPr>
            <a:r>
              <a:rPr lang="en-US" sz="1200" b="1" dirty="0" err="1">
                <a:solidFill>
                  <a:srgbClr val="002060"/>
                </a:solidFill>
                <a:latin typeface="Georgia" pitchFamily="18" charset="0"/>
                <a:ea typeface="Times" pitchFamily="18" charset="0"/>
                <a:cs typeface="Arial" charset="0"/>
              </a:rPr>
              <a:t>Mesovarium</a:t>
            </a:r>
            <a:endParaRPr lang="en-US" sz="1200" b="1" dirty="0">
              <a:solidFill>
                <a:srgbClr val="002060"/>
              </a:solidFill>
              <a:latin typeface="Georgia" pitchFamily="18" charset="0"/>
              <a:ea typeface="Times" pitchFamily="18" charset="0"/>
              <a:cs typeface="Arial" charset="0"/>
            </a:endParaRPr>
          </a:p>
        </p:txBody>
      </p:sp>
      <p:sp>
        <p:nvSpPr>
          <p:cNvPr id="5" name="TextBox 3"/>
          <p:cNvSpPr txBox="1">
            <a:spLocks noChangeArrowheads="1"/>
          </p:cNvSpPr>
          <p:nvPr/>
        </p:nvSpPr>
        <p:spPr bwMode="auto">
          <a:xfrm>
            <a:off x="2644898" y="1994416"/>
            <a:ext cx="3740073"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overview of ovary – SL137</a:t>
            </a:r>
            <a:endParaRPr lang="en-US" dirty="0">
              <a:latin typeface="Calibri" pitchFamily="34" charset="0"/>
            </a:endParaRPr>
          </a:p>
        </p:txBody>
      </p:sp>
      <p:sp>
        <p:nvSpPr>
          <p:cNvPr id="6" name="Rectangle 5"/>
          <p:cNvSpPr/>
          <p:nvPr/>
        </p:nvSpPr>
        <p:spPr>
          <a:xfrm>
            <a:off x="1355362" y="21491"/>
            <a:ext cx="643336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a:t>
            </a:r>
          </a:p>
        </p:txBody>
      </p:sp>
    </p:spTree>
    <p:extLst>
      <p:ext uri="{BB962C8B-B14F-4D97-AF65-F5344CB8AC3E}">
        <p14:creationId xmlns:p14="http://schemas.microsoft.com/office/powerpoint/2010/main" val="3928811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Slide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3132208" cy="623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355362" y="21491"/>
            <a:ext cx="643336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a:t>
            </a:r>
          </a:p>
        </p:txBody>
      </p:sp>
      <p:sp>
        <p:nvSpPr>
          <p:cNvPr id="5" name="TextBox 4"/>
          <p:cNvSpPr txBox="1"/>
          <p:nvPr/>
        </p:nvSpPr>
        <p:spPr>
          <a:xfrm>
            <a:off x="3962400" y="609600"/>
            <a:ext cx="5105400" cy="5262979"/>
          </a:xfrm>
          <a:prstGeom prst="rect">
            <a:avLst/>
          </a:prstGeom>
          <a:noFill/>
        </p:spPr>
        <p:txBody>
          <a:bodyPr wrap="square">
            <a:spAutoFit/>
          </a:bodyPr>
          <a:lstStyle/>
          <a:p>
            <a:r>
              <a:rPr lang="en-US" sz="1600" b="1" dirty="0">
                <a:solidFill>
                  <a:srgbClr val="002060"/>
                </a:solidFill>
                <a:latin typeface="Calibri" pitchFamily="34" charset="0"/>
              </a:rPr>
              <a:t>Now that you have an overview of the gross structures of the female reproductive tract and the ovary, take a quick review of mitosis, meiosis, and oocyte production:</a:t>
            </a:r>
          </a:p>
          <a:p>
            <a:endParaRPr lang="en-US" sz="1600" b="1" dirty="0">
              <a:solidFill>
                <a:srgbClr val="002060"/>
              </a:solidFill>
              <a:latin typeface="Calibri" pitchFamily="34" charset="0"/>
            </a:endParaRPr>
          </a:p>
          <a:p>
            <a:r>
              <a:rPr lang="en-US" sz="1600" b="1" dirty="0" err="1">
                <a:solidFill>
                  <a:schemeClr val="accent5">
                    <a:lumMod val="75000"/>
                  </a:schemeClr>
                </a:solidFill>
                <a:latin typeface="Calibri" pitchFamily="34" charset="0"/>
              </a:rPr>
              <a:t>oogonium</a:t>
            </a:r>
            <a:r>
              <a:rPr lang="en-US" sz="1600" b="1" dirty="0">
                <a:solidFill>
                  <a:srgbClr val="002060"/>
                </a:solidFill>
                <a:latin typeface="Calibri" pitchFamily="34" charset="0"/>
              </a:rPr>
              <a:t> (diploid, 2N) – a cell that divides mitotically, produces progeny that enter meiosis</a:t>
            </a:r>
          </a:p>
          <a:p>
            <a:endParaRPr lang="en-US" sz="1600" b="1" dirty="0">
              <a:solidFill>
                <a:srgbClr val="002060"/>
              </a:solidFill>
              <a:latin typeface="Calibri" pitchFamily="34" charset="0"/>
            </a:endParaRPr>
          </a:p>
          <a:p>
            <a:endParaRPr lang="en-US" sz="1600" b="1" dirty="0">
              <a:solidFill>
                <a:srgbClr val="002060"/>
              </a:solidFill>
              <a:latin typeface="Calibri" pitchFamily="34" charset="0"/>
            </a:endParaRPr>
          </a:p>
          <a:p>
            <a:endParaRPr lang="en-US" sz="1600" b="1" dirty="0">
              <a:solidFill>
                <a:srgbClr val="002060"/>
              </a:solidFill>
              <a:latin typeface="Calibri" pitchFamily="34" charset="0"/>
            </a:endParaRPr>
          </a:p>
          <a:p>
            <a:endParaRPr lang="en-US" sz="1600" b="1" dirty="0">
              <a:solidFill>
                <a:srgbClr val="002060"/>
              </a:solidFill>
              <a:latin typeface="Calibri" pitchFamily="34" charset="0"/>
            </a:endParaRPr>
          </a:p>
          <a:p>
            <a:r>
              <a:rPr lang="en-US" sz="1600" b="1" dirty="0">
                <a:solidFill>
                  <a:schemeClr val="accent5">
                    <a:lumMod val="75000"/>
                  </a:schemeClr>
                </a:solidFill>
                <a:latin typeface="Calibri" pitchFamily="34" charset="0"/>
              </a:rPr>
              <a:t>Primary oocyte </a:t>
            </a:r>
            <a:r>
              <a:rPr lang="en-US" sz="1600" b="1" dirty="0">
                <a:solidFill>
                  <a:srgbClr val="002060"/>
                </a:solidFill>
                <a:latin typeface="Calibri" pitchFamily="34" charset="0"/>
              </a:rPr>
              <a:t>(diploid, 4N) - a cell that has begun meiosis, i.e. is in meiosis I</a:t>
            </a:r>
          </a:p>
          <a:p>
            <a:endParaRPr lang="en-US" sz="1600" b="1" dirty="0">
              <a:solidFill>
                <a:srgbClr val="002060"/>
              </a:solidFill>
              <a:latin typeface="Calibri" pitchFamily="34" charset="0"/>
            </a:endParaRPr>
          </a:p>
          <a:p>
            <a:endParaRPr lang="en-US" sz="1600" b="1" dirty="0">
              <a:solidFill>
                <a:srgbClr val="002060"/>
              </a:solidFill>
              <a:latin typeface="Calibri" pitchFamily="34" charset="0"/>
            </a:endParaRPr>
          </a:p>
          <a:p>
            <a:r>
              <a:rPr lang="en-US" sz="1600" b="1" dirty="0">
                <a:solidFill>
                  <a:schemeClr val="accent5">
                    <a:lumMod val="75000"/>
                  </a:schemeClr>
                </a:solidFill>
                <a:latin typeface="Calibri" pitchFamily="34" charset="0"/>
              </a:rPr>
              <a:t>Secondary oocyte </a:t>
            </a:r>
            <a:r>
              <a:rPr lang="en-US" sz="1600" b="1" dirty="0">
                <a:solidFill>
                  <a:srgbClr val="002060"/>
                </a:solidFill>
                <a:latin typeface="Calibri" pitchFamily="34" charset="0"/>
              </a:rPr>
              <a:t>(haploid, 2N) -  a cell that has completed the first meiotic division, i.e. is in meiosis II</a:t>
            </a:r>
          </a:p>
          <a:p>
            <a:endParaRPr lang="en-US" sz="1600" b="1" dirty="0">
              <a:solidFill>
                <a:srgbClr val="002060"/>
              </a:solidFill>
              <a:latin typeface="Calibri" pitchFamily="34" charset="0"/>
            </a:endParaRPr>
          </a:p>
          <a:p>
            <a:endParaRPr lang="en-US" sz="1600" b="1" dirty="0">
              <a:solidFill>
                <a:srgbClr val="002060"/>
              </a:solidFill>
              <a:latin typeface="Calibri" pitchFamily="34" charset="0"/>
            </a:endParaRPr>
          </a:p>
          <a:p>
            <a:endParaRPr lang="en-US" sz="1600" b="1" dirty="0">
              <a:solidFill>
                <a:srgbClr val="002060"/>
              </a:solidFill>
              <a:latin typeface="Calibri" pitchFamily="34" charset="0"/>
            </a:endParaRPr>
          </a:p>
          <a:p>
            <a:endParaRPr lang="en-US" sz="1600" b="1" dirty="0">
              <a:solidFill>
                <a:srgbClr val="002060"/>
              </a:solidFill>
              <a:latin typeface="Calibri" pitchFamily="34" charset="0"/>
            </a:endParaRPr>
          </a:p>
          <a:p>
            <a:r>
              <a:rPr lang="en-US" sz="1600" b="1" dirty="0">
                <a:solidFill>
                  <a:schemeClr val="accent5">
                    <a:lumMod val="75000"/>
                  </a:schemeClr>
                </a:solidFill>
                <a:latin typeface="Calibri" pitchFamily="34" charset="0"/>
              </a:rPr>
              <a:t>ovum</a:t>
            </a:r>
            <a:r>
              <a:rPr lang="en-US" sz="1600" b="1" dirty="0">
                <a:solidFill>
                  <a:srgbClr val="002060"/>
                </a:solidFill>
                <a:latin typeface="Calibri" pitchFamily="34" charset="0"/>
              </a:rPr>
              <a:t> (haploid, N) – a cell that has completed meiosis</a:t>
            </a:r>
          </a:p>
        </p:txBody>
      </p:sp>
      <p:sp>
        <p:nvSpPr>
          <p:cNvPr id="11" name="TextBox 10"/>
          <p:cNvSpPr txBox="1"/>
          <p:nvPr/>
        </p:nvSpPr>
        <p:spPr>
          <a:xfrm>
            <a:off x="3821270" y="6029980"/>
            <a:ext cx="5244737" cy="523220"/>
          </a:xfrm>
          <a:prstGeom prst="rect">
            <a:avLst/>
          </a:prstGeom>
          <a:noFill/>
        </p:spPr>
        <p:txBody>
          <a:bodyPr wrap="square" rtlCol="0">
            <a:spAutoFit/>
          </a:bodyPr>
          <a:lstStyle/>
          <a:p>
            <a:r>
              <a:rPr lang="en-US" sz="1400" b="1" dirty="0">
                <a:solidFill>
                  <a:srgbClr val="7030A0"/>
                </a:solidFill>
                <a:latin typeface="Tempus Sans ITC" pitchFamily="82" charset="0"/>
              </a:rPr>
              <a:t>Meiosis in the female is a little more complicated than in the male.  The differences are on the next slide… </a:t>
            </a:r>
          </a:p>
        </p:txBody>
      </p:sp>
    </p:spTree>
    <p:extLst>
      <p:ext uri="{BB962C8B-B14F-4D97-AF65-F5344CB8AC3E}">
        <p14:creationId xmlns:p14="http://schemas.microsoft.com/office/powerpoint/2010/main" val="4086732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Slide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26138" y="457200"/>
            <a:ext cx="321786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Box 3"/>
          <p:cNvSpPr txBox="1">
            <a:spLocks noChangeArrowheads="1"/>
          </p:cNvSpPr>
          <p:nvPr/>
        </p:nvSpPr>
        <p:spPr bwMode="auto">
          <a:xfrm>
            <a:off x="76200" y="1509656"/>
            <a:ext cx="584993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dirty="0">
                <a:solidFill>
                  <a:srgbClr val="7030A0"/>
                </a:solidFill>
                <a:latin typeface="Times New Roman" pitchFamily="18" charset="0"/>
                <a:cs typeface="Times New Roman" pitchFamily="18" charset="0"/>
              </a:rPr>
              <a:t>During fetal development </a:t>
            </a:r>
            <a:r>
              <a:rPr lang="en-US" b="1" dirty="0">
                <a:solidFill>
                  <a:srgbClr val="002060"/>
                </a:solidFill>
                <a:latin typeface="Times New Roman" pitchFamily="18" charset="0"/>
                <a:cs typeface="Times New Roman" pitchFamily="18" charset="0"/>
              </a:rPr>
              <a:t>– ALL </a:t>
            </a:r>
            <a:r>
              <a:rPr lang="en-US" b="1" dirty="0" err="1">
                <a:solidFill>
                  <a:schemeClr val="accent5">
                    <a:lumMod val="75000"/>
                  </a:schemeClr>
                </a:solidFill>
                <a:latin typeface="Times New Roman" pitchFamily="18" charset="0"/>
                <a:cs typeface="Times New Roman" pitchFamily="18" charset="0"/>
              </a:rPr>
              <a:t>Oogonia</a:t>
            </a:r>
            <a:r>
              <a:rPr lang="en-US" b="1" dirty="0">
                <a:solidFill>
                  <a:srgbClr val="002060"/>
                </a:solidFill>
                <a:latin typeface="Times New Roman" pitchFamily="18" charset="0"/>
                <a:cs typeface="Times New Roman" pitchFamily="18" charset="0"/>
              </a:rPr>
              <a:t> (diploid, 2N) divide by mitosis and ALL enter meiosis I, becoming </a:t>
            </a:r>
            <a:r>
              <a:rPr lang="en-US" b="1" dirty="0">
                <a:solidFill>
                  <a:schemeClr val="accent5">
                    <a:lumMod val="75000"/>
                  </a:schemeClr>
                </a:solidFill>
                <a:latin typeface="Times New Roman" pitchFamily="18" charset="0"/>
                <a:cs typeface="Times New Roman" pitchFamily="18" charset="0"/>
              </a:rPr>
              <a:t>primary oocytes </a:t>
            </a:r>
            <a:r>
              <a:rPr lang="en-US" b="1" dirty="0">
                <a:solidFill>
                  <a:srgbClr val="002060"/>
                </a:solidFill>
                <a:latin typeface="Times New Roman" pitchFamily="18" charset="0"/>
                <a:cs typeface="Times New Roman" pitchFamily="18" charset="0"/>
              </a:rPr>
              <a:t>(diploid, 4N).  These are arrested in meiosis I until puberty.</a:t>
            </a:r>
          </a:p>
          <a:p>
            <a:pPr eaLnBrk="1" hangingPunct="1"/>
            <a:endParaRPr lang="en-US" sz="800" b="1" dirty="0">
              <a:solidFill>
                <a:srgbClr val="002060"/>
              </a:solidFill>
              <a:latin typeface="Times New Roman" pitchFamily="18" charset="0"/>
              <a:cs typeface="Times New Roman" pitchFamily="18" charset="0"/>
            </a:endParaRPr>
          </a:p>
          <a:p>
            <a:pPr eaLnBrk="1" hangingPunct="1"/>
            <a:r>
              <a:rPr lang="en-US" b="1" dirty="0">
                <a:solidFill>
                  <a:srgbClr val="7030A0"/>
                </a:solidFill>
                <a:latin typeface="Times New Roman" pitchFamily="18" charset="0"/>
                <a:cs typeface="Times New Roman" pitchFamily="18" charset="0"/>
              </a:rPr>
              <a:t>At puberty (and every month thereafter) </a:t>
            </a:r>
            <a:r>
              <a:rPr lang="en-US" b="1" dirty="0">
                <a:solidFill>
                  <a:srgbClr val="002060"/>
                </a:solidFill>
                <a:latin typeface="Times New Roman" pitchFamily="18" charset="0"/>
                <a:cs typeface="Times New Roman" pitchFamily="18" charset="0"/>
              </a:rPr>
              <a:t>– just before ovulation, (usually) one </a:t>
            </a:r>
            <a:r>
              <a:rPr lang="en-US" b="1" dirty="0">
                <a:solidFill>
                  <a:schemeClr val="accent5">
                    <a:lumMod val="75000"/>
                  </a:schemeClr>
                </a:solidFill>
                <a:latin typeface="Times New Roman" pitchFamily="18" charset="0"/>
                <a:cs typeface="Times New Roman" pitchFamily="18" charset="0"/>
              </a:rPr>
              <a:t>primary oocyte </a:t>
            </a:r>
            <a:r>
              <a:rPr lang="en-US" b="1" dirty="0">
                <a:solidFill>
                  <a:srgbClr val="002060"/>
                </a:solidFill>
                <a:latin typeface="Times New Roman" pitchFamily="18" charset="0"/>
                <a:cs typeface="Times New Roman" pitchFamily="18" charset="0"/>
              </a:rPr>
              <a:t>finishes meiosis I, becoming a </a:t>
            </a:r>
            <a:r>
              <a:rPr lang="en-US" b="1" dirty="0">
                <a:solidFill>
                  <a:schemeClr val="accent5">
                    <a:lumMod val="75000"/>
                  </a:schemeClr>
                </a:solidFill>
                <a:latin typeface="Times New Roman" pitchFamily="18" charset="0"/>
                <a:cs typeface="Times New Roman" pitchFamily="18" charset="0"/>
              </a:rPr>
              <a:t>secondary oocyte </a:t>
            </a:r>
            <a:r>
              <a:rPr lang="en-US" b="1" dirty="0">
                <a:solidFill>
                  <a:srgbClr val="002060"/>
                </a:solidFill>
                <a:latin typeface="Times New Roman" pitchFamily="18" charset="0"/>
                <a:cs typeface="Times New Roman" pitchFamily="18" charset="0"/>
              </a:rPr>
              <a:t>(haploid, 2N), where it arrests in meiosis II and is ovulated</a:t>
            </a:r>
          </a:p>
          <a:p>
            <a:pPr eaLnBrk="1" hangingPunct="1"/>
            <a:endParaRPr lang="en-US" sz="800" b="1" dirty="0">
              <a:solidFill>
                <a:srgbClr val="002060"/>
              </a:solidFill>
              <a:latin typeface="Times New Roman" pitchFamily="18" charset="0"/>
              <a:cs typeface="Times New Roman" pitchFamily="18" charset="0"/>
            </a:endParaRPr>
          </a:p>
          <a:p>
            <a:pPr eaLnBrk="1" hangingPunct="1"/>
            <a:r>
              <a:rPr lang="en-US" b="1" dirty="0">
                <a:solidFill>
                  <a:srgbClr val="7030A0"/>
                </a:solidFill>
                <a:latin typeface="Times New Roman" pitchFamily="18" charset="0"/>
                <a:cs typeface="Times New Roman" pitchFamily="18" charset="0"/>
              </a:rPr>
              <a:t>At fertilization </a:t>
            </a:r>
            <a:r>
              <a:rPr lang="en-US" b="1" dirty="0">
                <a:solidFill>
                  <a:srgbClr val="002060"/>
                </a:solidFill>
                <a:latin typeface="Times New Roman" pitchFamily="18" charset="0"/>
                <a:cs typeface="Times New Roman" pitchFamily="18" charset="0"/>
              </a:rPr>
              <a:t>– the secondary oocyte finishes meiosis II (haploid, N, but at this time the sperm nucleus is in the cell, contributing a haploid, N complement)</a:t>
            </a:r>
          </a:p>
          <a:p>
            <a:pPr eaLnBrk="1" hangingPunct="1"/>
            <a:endParaRPr lang="en-US" sz="800" b="1" dirty="0">
              <a:solidFill>
                <a:srgbClr val="002060"/>
              </a:solidFill>
              <a:latin typeface="Times New Roman" pitchFamily="18" charset="0"/>
              <a:cs typeface="Times New Roman" pitchFamily="18" charset="0"/>
            </a:endParaRPr>
          </a:p>
          <a:p>
            <a:pPr eaLnBrk="1" hangingPunct="1"/>
            <a:r>
              <a:rPr lang="en-US" b="1" dirty="0">
                <a:solidFill>
                  <a:srgbClr val="002060"/>
                </a:solidFill>
                <a:latin typeface="Times New Roman" pitchFamily="18" charset="0"/>
                <a:cs typeface="Times New Roman" pitchFamily="18" charset="0"/>
              </a:rPr>
              <a:t>If unfertilized, the secondary oocyte does not divide </a:t>
            </a:r>
          </a:p>
        </p:txBody>
      </p:sp>
      <p:sp>
        <p:nvSpPr>
          <p:cNvPr id="51205" name="TextBox 4"/>
          <p:cNvSpPr txBox="1">
            <a:spLocks noChangeArrowheads="1"/>
          </p:cNvSpPr>
          <p:nvPr/>
        </p:nvSpPr>
        <p:spPr bwMode="auto">
          <a:xfrm>
            <a:off x="533400" y="5480557"/>
            <a:ext cx="518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7030A0"/>
                </a:solidFill>
                <a:latin typeface="Tempus Sans ITC" pitchFamily="82" charset="0"/>
              </a:rPr>
              <a:t>Also note division of the cytoplasm is unequal, so that only one cell gets most of the cytoplasm.  Smaller cells, called polar bodies, are not used.</a:t>
            </a:r>
          </a:p>
        </p:txBody>
      </p:sp>
      <p:sp>
        <p:nvSpPr>
          <p:cNvPr id="6" name="Rectangle 5"/>
          <p:cNvSpPr/>
          <p:nvPr/>
        </p:nvSpPr>
        <p:spPr>
          <a:xfrm>
            <a:off x="1355362" y="21491"/>
            <a:ext cx="643336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a:t>
            </a:r>
          </a:p>
        </p:txBody>
      </p:sp>
    </p:spTree>
    <p:extLst>
      <p:ext uri="{BB962C8B-B14F-4D97-AF65-F5344CB8AC3E}">
        <p14:creationId xmlns:p14="http://schemas.microsoft.com/office/powerpoint/2010/main" val="2885268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0285" y="609600"/>
            <a:ext cx="8763000" cy="830997"/>
          </a:xfrm>
          <a:prstGeom prst="rect">
            <a:avLst/>
          </a:prstGeom>
          <a:noFill/>
        </p:spPr>
        <p:txBody>
          <a:bodyPr wrap="square">
            <a:spAutoFit/>
          </a:bodyPr>
          <a:lstStyle/>
          <a:p>
            <a:r>
              <a:rPr lang="en-US" sz="1600" b="1" dirty="0">
                <a:solidFill>
                  <a:srgbClr val="002060"/>
                </a:solidFill>
                <a:latin typeface="Calibri" pitchFamily="34" charset="0"/>
              </a:rPr>
              <a:t>The oocytes develop within the ovary as part of </a:t>
            </a:r>
            <a:r>
              <a:rPr lang="en-US" sz="1600" b="1" dirty="0">
                <a:solidFill>
                  <a:schemeClr val="accent5">
                    <a:lumMod val="75000"/>
                  </a:schemeClr>
                </a:solidFill>
                <a:latin typeface="Calibri" pitchFamily="34" charset="0"/>
              </a:rPr>
              <a:t>follicles</a:t>
            </a:r>
            <a:r>
              <a:rPr lang="en-US" sz="1600" b="1" dirty="0">
                <a:solidFill>
                  <a:srgbClr val="002060"/>
                </a:solidFill>
                <a:latin typeface="Calibri" pitchFamily="34" charset="0"/>
              </a:rPr>
              <a:t>, which include the </a:t>
            </a:r>
            <a:r>
              <a:rPr lang="en-US" sz="1600" b="1" dirty="0">
                <a:solidFill>
                  <a:schemeClr val="accent5">
                    <a:lumMod val="75000"/>
                  </a:schemeClr>
                </a:solidFill>
                <a:latin typeface="Calibri" pitchFamily="34" charset="0"/>
              </a:rPr>
              <a:t>oocyte</a:t>
            </a:r>
            <a:r>
              <a:rPr lang="en-US" sz="1600" b="1" dirty="0">
                <a:solidFill>
                  <a:srgbClr val="002060"/>
                </a:solidFill>
                <a:latin typeface="Calibri" pitchFamily="34" charset="0"/>
              </a:rPr>
              <a:t>, supportive cells (</a:t>
            </a:r>
            <a:r>
              <a:rPr lang="en-US" sz="1600" b="1" dirty="0">
                <a:solidFill>
                  <a:schemeClr val="accent5">
                    <a:lumMod val="75000"/>
                  </a:schemeClr>
                </a:solidFill>
                <a:latin typeface="Calibri" pitchFamily="34" charset="0"/>
              </a:rPr>
              <a:t>follicular cells </a:t>
            </a:r>
            <a:r>
              <a:rPr lang="en-US" sz="1600" b="1" dirty="0">
                <a:solidFill>
                  <a:srgbClr val="002060"/>
                </a:solidFill>
                <a:latin typeface="Calibri" pitchFamily="34" charset="0"/>
              </a:rPr>
              <a:t>or </a:t>
            </a:r>
            <a:r>
              <a:rPr lang="en-US" sz="1600" b="1" dirty="0" err="1">
                <a:solidFill>
                  <a:schemeClr val="accent5">
                    <a:lumMod val="75000"/>
                  </a:schemeClr>
                </a:solidFill>
                <a:latin typeface="Calibri" pitchFamily="34" charset="0"/>
              </a:rPr>
              <a:t>granulosa</a:t>
            </a:r>
            <a:r>
              <a:rPr lang="en-US" sz="1600" b="1" dirty="0">
                <a:solidFill>
                  <a:schemeClr val="accent5">
                    <a:lumMod val="75000"/>
                  </a:schemeClr>
                </a:solidFill>
                <a:latin typeface="Calibri" pitchFamily="34" charset="0"/>
              </a:rPr>
              <a:t> cells</a:t>
            </a:r>
            <a:r>
              <a:rPr lang="en-US" sz="1600" b="1" dirty="0">
                <a:solidFill>
                  <a:srgbClr val="002060"/>
                </a:solidFill>
                <a:latin typeface="Calibri" pitchFamily="34" charset="0"/>
              </a:rPr>
              <a:t>, and </a:t>
            </a:r>
            <a:r>
              <a:rPr lang="en-US" sz="1600" b="1" dirty="0" err="1">
                <a:solidFill>
                  <a:schemeClr val="accent5">
                    <a:lumMod val="75000"/>
                  </a:schemeClr>
                </a:solidFill>
                <a:latin typeface="Calibri" pitchFamily="34" charset="0"/>
              </a:rPr>
              <a:t>thecal</a:t>
            </a:r>
            <a:r>
              <a:rPr lang="en-US" sz="1600" b="1" dirty="0">
                <a:solidFill>
                  <a:schemeClr val="accent5">
                    <a:lumMod val="75000"/>
                  </a:schemeClr>
                </a:solidFill>
                <a:latin typeface="Calibri" pitchFamily="34" charset="0"/>
              </a:rPr>
              <a:t> cells</a:t>
            </a:r>
            <a:r>
              <a:rPr lang="en-US" sz="1600" b="1" dirty="0">
                <a:solidFill>
                  <a:srgbClr val="002060"/>
                </a:solidFill>
                <a:latin typeface="Calibri" pitchFamily="34" charset="0"/>
              </a:rPr>
              <a:t>), and extracellular components, notably the </a:t>
            </a:r>
            <a:r>
              <a:rPr lang="en-US" sz="1600" b="1" dirty="0">
                <a:solidFill>
                  <a:schemeClr val="accent5">
                    <a:lumMod val="75000"/>
                  </a:schemeClr>
                </a:solidFill>
                <a:latin typeface="Calibri" pitchFamily="34" charset="0"/>
              </a:rPr>
              <a:t>zona pellucida</a:t>
            </a:r>
            <a:r>
              <a:rPr lang="en-US" sz="1600" b="1" dirty="0">
                <a:solidFill>
                  <a:srgbClr val="002060"/>
                </a:solidFill>
                <a:latin typeface="Calibri" pitchFamily="34" charset="0"/>
              </a:rPr>
              <a:t>.</a:t>
            </a:r>
          </a:p>
        </p:txBody>
      </p:sp>
      <p:sp>
        <p:nvSpPr>
          <p:cNvPr id="7" name="Rectangle 6"/>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pic>
        <p:nvPicPr>
          <p:cNvPr id="6" name="Picture 1" descr="ovary and follicle development - 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6297536"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a:spLocks noChangeArrowheads="1"/>
          </p:cNvSpPr>
          <p:nvPr/>
        </p:nvSpPr>
        <p:spPr bwMode="auto">
          <a:xfrm>
            <a:off x="6400800" y="2514600"/>
            <a:ext cx="261248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7030A0"/>
                </a:solidFill>
                <a:latin typeface="Tempus Sans ITC" pitchFamily="82" charset="0"/>
              </a:rPr>
              <a:t>Before we get into the details of the histology of the different types of follicles, let’s take a look at the most mature follicle, the </a:t>
            </a:r>
            <a:r>
              <a:rPr lang="en-US" sz="1600" b="1" dirty="0" err="1">
                <a:solidFill>
                  <a:srgbClr val="7030A0"/>
                </a:solidFill>
                <a:latin typeface="Tempus Sans ITC" pitchFamily="82" charset="0"/>
              </a:rPr>
              <a:t>Graafian</a:t>
            </a:r>
            <a:r>
              <a:rPr lang="en-US" sz="1600" b="1" dirty="0">
                <a:solidFill>
                  <a:srgbClr val="7030A0"/>
                </a:solidFill>
                <a:latin typeface="Tempus Sans ITC" pitchFamily="82" charset="0"/>
              </a:rPr>
              <a:t> follicle, because it demonstrates all the structures within a follicle clearly.</a:t>
            </a:r>
          </a:p>
        </p:txBody>
      </p:sp>
      <p:sp>
        <p:nvSpPr>
          <p:cNvPr id="3" name="Rectangle 2"/>
          <p:cNvSpPr/>
          <p:nvPr/>
        </p:nvSpPr>
        <p:spPr>
          <a:xfrm>
            <a:off x="5334000" y="2458844"/>
            <a:ext cx="843776" cy="260195"/>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56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055" y="537096"/>
            <a:ext cx="6781800" cy="3873458"/>
          </a:xfrm>
          <a:prstGeom prst="rect">
            <a:avLst/>
          </a:prstGeom>
        </p:spPr>
      </p:pic>
      <p:sp>
        <p:nvSpPr>
          <p:cNvPr id="5" name="TextBox 4"/>
          <p:cNvSpPr txBox="1"/>
          <p:nvPr/>
        </p:nvSpPr>
        <p:spPr>
          <a:xfrm>
            <a:off x="46" y="4316873"/>
            <a:ext cx="9144000" cy="2554545"/>
          </a:xfrm>
          <a:prstGeom prst="rect">
            <a:avLst/>
          </a:prstGeom>
          <a:noFill/>
        </p:spPr>
        <p:txBody>
          <a:bodyPr wrap="square">
            <a:spAutoFit/>
          </a:bodyPr>
          <a:lstStyle/>
          <a:p>
            <a:r>
              <a:rPr lang="en-US" sz="1600" b="1" dirty="0">
                <a:solidFill>
                  <a:srgbClr val="002060"/>
                </a:solidFill>
                <a:latin typeface="Calibri" pitchFamily="34" charset="0"/>
              </a:rPr>
              <a:t>This is a drawing and image of a </a:t>
            </a:r>
            <a:r>
              <a:rPr lang="en-US" sz="1600" b="1" dirty="0" err="1">
                <a:solidFill>
                  <a:srgbClr val="002060"/>
                </a:solidFill>
                <a:latin typeface="Calibri" pitchFamily="34" charset="0"/>
              </a:rPr>
              <a:t>Graafian</a:t>
            </a:r>
            <a:r>
              <a:rPr lang="en-US" sz="1600" b="1" dirty="0">
                <a:solidFill>
                  <a:srgbClr val="002060"/>
                </a:solidFill>
                <a:latin typeface="Calibri" pitchFamily="34" charset="0"/>
              </a:rPr>
              <a:t> follicle.  The </a:t>
            </a:r>
            <a:r>
              <a:rPr lang="en-US" sz="1600" b="1" dirty="0">
                <a:solidFill>
                  <a:schemeClr val="accent5">
                    <a:lumMod val="75000"/>
                  </a:schemeClr>
                </a:solidFill>
                <a:latin typeface="Calibri" pitchFamily="34" charset="0"/>
              </a:rPr>
              <a:t>oocyte</a:t>
            </a:r>
            <a:r>
              <a:rPr lang="en-US" sz="1600" b="1" dirty="0">
                <a:solidFill>
                  <a:srgbClr val="002060"/>
                </a:solidFill>
                <a:latin typeface="Calibri" pitchFamily="34" charset="0"/>
              </a:rPr>
              <a:t> is the largest cell shown, and contains a large, euchromatic nucleus (blue, with three black spots in drawing), and extensive eosinophilic cytoplasm (pink).   The smaller cells surrounding the oocyte are called </a:t>
            </a:r>
            <a:r>
              <a:rPr lang="en-US" sz="1600" b="1" dirty="0" err="1">
                <a:solidFill>
                  <a:schemeClr val="accent5">
                    <a:lumMod val="75000"/>
                  </a:schemeClr>
                </a:solidFill>
                <a:latin typeface="Calibri" pitchFamily="34" charset="0"/>
              </a:rPr>
              <a:t>granulosa</a:t>
            </a:r>
            <a:r>
              <a:rPr lang="en-US" sz="1600" b="1" dirty="0">
                <a:solidFill>
                  <a:schemeClr val="accent5">
                    <a:lumMod val="75000"/>
                  </a:schemeClr>
                </a:solidFill>
                <a:latin typeface="Calibri" pitchFamily="34" charset="0"/>
              </a:rPr>
              <a:t> cells</a:t>
            </a:r>
            <a:r>
              <a:rPr lang="en-US" sz="1600" b="1" dirty="0">
                <a:solidFill>
                  <a:srgbClr val="002060"/>
                </a:solidFill>
                <a:latin typeface="Calibri" pitchFamily="34" charset="0"/>
              </a:rPr>
              <a:t>; the collection of </a:t>
            </a:r>
            <a:r>
              <a:rPr lang="en-US" sz="1600" b="1" dirty="0" err="1">
                <a:solidFill>
                  <a:srgbClr val="002060"/>
                </a:solidFill>
                <a:latin typeface="Calibri" pitchFamily="34" charset="0"/>
              </a:rPr>
              <a:t>granulosa</a:t>
            </a:r>
            <a:r>
              <a:rPr lang="en-US" sz="1600" b="1" dirty="0">
                <a:solidFill>
                  <a:srgbClr val="002060"/>
                </a:solidFill>
                <a:latin typeface="Calibri" pitchFamily="34" charset="0"/>
              </a:rPr>
              <a:t> cells immediately surrounding the oocyte are referred to as the </a:t>
            </a:r>
            <a:r>
              <a:rPr lang="en-US" sz="1600" b="1" dirty="0">
                <a:solidFill>
                  <a:schemeClr val="accent5">
                    <a:lumMod val="75000"/>
                  </a:schemeClr>
                </a:solidFill>
                <a:latin typeface="Calibri" pitchFamily="34" charset="0"/>
              </a:rPr>
              <a:t>corona radiata</a:t>
            </a:r>
            <a:r>
              <a:rPr lang="en-US" sz="1600" b="1" dirty="0">
                <a:solidFill>
                  <a:srgbClr val="002060"/>
                </a:solidFill>
                <a:latin typeface="Calibri" pitchFamily="34" charset="0"/>
              </a:rPr>
              <a:t>.  The </a:t>
            </a:r>
            <a:r>
              <a:rPr lang="en-US" sz="1600" b="1" dirty="0" err="1">
                <a:solidFill>
                  <a:srgbClr val="002060"/>
                </a:solidFill>
                <a:latin typeface="Calibri" pitchFamily="34" charset="0"/>
              </a:rPr>
              <a:t>granulosa</a:t>
            </a:r>
            <a:r>
              <a:rPr lang="en-US" sz="1600" b="1" dirty="0">
                <a:solidFill>
                  <a:srgbClr val="002060"/>
                </a:solidFill>
                <a:latin typeface="Calibri" pitchFamily="34" charset="0"/>
              </a:rPr>
              <a:t> cells that attach the corona radiata to the remainder of the follicle is the </a:t>
            </a:r>
            <a:r>
              <a:rPr lang="en-US" sz="1600" b="1" dirty="0">
                <a:solidFill>
                  <a:schemeClr val="accent5">
                    <a:lumMod val="75000"/>
                  </a:schemeClr>
                </a:solidFill>
                <a:latin typeface="Calibri" pitchFamily="34" charset="0"/>
              </a:rPr>
              <a:t>cumulus </a:t>
            </a:r>
            <a:r>
              <a:rPr lang="en-US" sz="1600" b="1" dirty="0" err="1">
                <a:solidFill>
                  <a:schemeClr val="accent5">
                    <a:lumMod val="75000"/>
                  </a:schemeClr>
                </a:solidFill>
                <a:latin typeface="Calibri" pitchFamily="34" charset="0"/>
              </a:rPr>
              <a:t>oophorus</a:t>
            </a:r>
            <a:r>
              <a:rPr lang="en-US" sz="1600" b="1" dirty="0">
                <a:solidFill>
                  <a:schemeClr val="accent5">
                    <a:lumMod val="75000"/>
                  </a:schemeClr>
                </a:solidFill>
                <a:latin typeface="Calibri" pitchFamily="34" charset="0"/>
              </a:rPr>
              <a:t> </a:t>
            </a:r>
            <a:r>
              <a:rPr lang="en-US" sz="1600" b="1" dirty="0">
                <a:solidFill>
                  <a:srgbClr val="002060"/>
                </a:solidFill>
                <a:latin typeface="Calibri" pitchFamily="34" charset="0"/>
              </a:rPr>
              <a:t>(CO).   Between the oocyte and </a:t>
            </a:r>
            <a:r>
              <a:rPr lang="en-US" sz="1600" b="1" dirty="0" err="1">
                <a:solidFill>
                  <a:srgbClr val="002060"/>
                </a:solidFill>
                <a:latin typeface="Calibri" pitchFamily="34" charset="0"/>
              </a:rPr>
              <a:t>granulosa</a:t>
            </a:r>
            <a:r>
              <a:rPr lang="en-US" sz="1600" b="1" dirty="0">
                <a:solidFill>
                  <a:srgbClr val="002060"/>
                </a:solidFill>
                <a:latin typeface="Calibri" pitchFamily="34" charset="0"/>
              </a:rPr>
              <a:t> cells of the corona radiata is an extracellular glycoprotein layer called the </a:t>
            </a:r>
            <a:r>
              <a:rPr lang="en-US" sz="1600" b="1" dirty="0">
                <a:solidFill>
                  <a:schemeClr val="accent5">
                    <a:lumMod val="75000"/>
                  </a:schemeClr>
                </a:solidFill>
                <a:latin typeface="Calibri" pitchFamily="34" charset="0"/>
              </a:rPr>
              <a:t>zona pellucida</a:t>
            </a:r>
            <a:r>
              <a:rPr lang="en-US" sz="1600" b="1" dirty="0">
                <a:solidFill>
                  <a:srgbClr val="002060"/>
                </a:solidFill>
                <a:latin typeface="Calibri" pitchFamily="34" charset="0"/>
              </a:rPr>
              <a:t> (black arrows).  Fluid has accumulated within the follicle, in a space called the </a:t>
            </a:r>
            <a:r>
              <a:rPr lang="en-US" sz="1600" b="1" dirty="0" err="1">
                <a:solidFill>
                  <a:schemeClr val="accent5">
                    <a:lumMod val="75000"/>
                  </a:schemeClr>
                </a:solidFill>
                <a:latin typeface="Calibri" pitchFamily="34" charset="0"/>
              </a:rPr>
              <a:t>antrum</a:t>
            </a:r>
            <a:r>
              <a:rPr lang="en-US" sz="1600" b="1" dirty="0">
                <a:solidFill>
                  <a:schemeClr val="accent5">
                    <a:lumMod val="75000"/>
                  </a:schemeClr>
                </a:solidFill>
                <a:latin typeface="Calibri" pitchFamily="34" charset="0"/>
              </a:rPr>
              <a:t> </a:t>
            </a:r>
            <a:r>
              <a:rPr lang="en-US" sz="1600" b="1" dirty="0">
                <a:solidFill>
                  <a:srgbClr val="002060"/>
                </a:solidFill>
                <a:latin typeface="Calibri" pitchFamily="34" charset="0"/>
              </a:rPr>
              <a:t>(A).  Surrounding the outer layer of </a:t>
            </a:r>
            <a:r>
              <a:rPr lang="en-US" sz="1600" b="1" dirty="0" err="1">
                <a:solidFill>
                  <a:srgbClr val="002060"/>
                </a:solidFill>
                <a:latin typeface="Calibri" pitchFamily="34" charset="0"/>
              </a:rPr>
              <a:t>granulosa</a:t>
            </a:r>
            <a:r>
              <a:rPr lang="en-US" sz="1600" b="1" dirty="0">
                <a:solidFill>
                  <a:srgbClr val="002060"/>
                </a:solidFill>
                <a:latin typeface="Calibri" pitchFamily="34" charset="0"/>
              </a:rPr>
              <a:t> cells are </a:t>
            </a:r>
            <a:r>
              <a:rPr lang="en-US" sz="1600" b="1" dirty="0">
                <a:solidFill>
                  <a:schemeClr val="accent5">
                    <a:lumMod val="75000"/>
                  </a:schemeClr>
                </a:solidFill>
                <a:latin typeface="Calibri" pitchFamily="34" charset="0"/>
              </a:rPr>
              <a:t>theca </a:t>
            </a:r>
            <a:r>
              <a:rPr lang="en-US" sz="1600" b="1" dirty="0" err="1">
                <a:solidFill>
                  <a:schemeClr val="accent5">
                    <a:lumMod val="75000"/>
                  </a:schemeClr>
                </a:solidFill>
                <a:latin typeface="Calibri" pitchFamily="34" charset="0"/>
              </a:rPr>
              <a:t>interna</a:t>
            </a:r>
            <a:r>
              <a:rPr lang="en-US" sz="1600" b="1" dirty="0">
                <a:solidFill>
                  <a:schemeClr val="accent5">
                    <a:lumMod val="75000"/>
                  </a:schemeClr>
                </a:solidFill>
                <a:latin typeface="Calibri" pitchFamily="34" charset="0"/>
              </a:rPr>
              <a:t> </a:t>
            </a:r>
            <a:r>
              <a:rPr lang="en-US" sz="1600" b="1" dirty="0">
                <a:solidFill>
                  <a:srgbClr val="002060"/>
                </a:solidFill>
                <a:latin typeface="Calibri" pitchFamily="34" charset="0"/>
              </a:rPr>
              <a:t>(steroid producing, mostly estrogen) and </a:t>
            </a:r>
            <a:r>
              <a:rPr lang="en-US" sz="1600" b="1" dirty="0">
                <a:solidFill>
                  <a:schemeClr val="accent5">
                    <a:lumMod val="75000"/>
                  </a:schemeClr>
                </a:solidFill>
                <a:latin typeface="Calibri" pitchFamily="34" charset="0"/>
              </a:rPr>
              <a:t>theca </a:t>
            </a:r>
            <a:r>
              <a:rPr lang="en-US" sz="1600" b="1" dirty="0" err="1">
                <a:solidFill>
                  <a:schemeClr val="accent5">
                    <a:lumMod val="75000"/>
                  </a:schemeClr>
                </a:solidFill>
                <a:latin typeface="Calibri" pitchFamily="34" charset="0"/>
              </a:rPr>
              <a:t>externa</a:t>
            </a:r>
            <a:r>
              <a:rPr lang="en-US" sz="1600" b="1" dirty="0">
                <a:solidFill>
                  <a:schemeClr val="accent5">
                    <a:lumMod val="75000"/>
                  </a:schemeClr>
                </a:solidFill>
                <a:latin typeface="Calibri" pitchFamily="34" charset="0"/>
              </a:rPr>
              <a:t> cells </a:t>
            </a:r>
            <a:r>
              <a:rPr lang="en-US" sz="1600" b="1" dirty="0">
                <a:solidFill>
                  <a:srgbClr val="002060"/>
                </a:solidFill>
                <a:latin typeface="Calibri" pitchFamily="34" charset="0"/>
              </a:rPr>
              <a:t>(fibroblast-like).  There is a basement membrane between the </a:t>
            </a:r>
            <a:r>
              <a:rPr lang="en-US" sz="1600" b="1" dirty="0" err="1">
                <a:solidFill>
                  <a:srgbClr val="002060"/>
                </a:solidFill>
                <a:latin typeface="Calibri" pitchFamily="34" charset="0"/>
              </a:rPr>
              <a:t>granulosa</a:t>
            </a:r>
            <a:r>
              <a:rPr lang="en-US" sz="1600" b="1" dirty="0">
                <a:solidFill>
                  <a:srgbClr val="002060"/>
                </a:solidFill>
                <a:latin typeface="Calibri" pitchFamily="34" charset="0"/>
              </a:rPr>
              <a:t> cells (SG) and theca </a:t>
            </a:r>
            <a:r>
              <a:rPr lang="en-US" sz="1600" b="1" dirty="0" err="1">
                <a:solidFill>
                  <a:srgbClr val="002060"/>
                </a:solidFill>
                <a:latin typeface="Calibri" pitchFamily="34" charset="0"/>
              </a:rPr>
              <a:t>interna</a:t>
            </a:r>
            <a:r>
              <a:rPr lang="en-US" sz="1600" b="1" dirty="0">
                <a:solidFill>
                  <a:srgbClr val="002060"/>
                </a:solidFill>
                <a:latin typeface="Calibri" pitchFamily="34" charset="0"/>
              </a:rPr>
              <a:t> cells (TI).</a:t>
            </a:r>
          </a:p>
        </p:txBody>
      </p:sp>
      <p:cxnSp>
        <p:nvCxnSpPr>
          <p:cNvPr id="4" name="Straight Arrow Connector 3"/>
          <p:cNvCxnSpPr/>
          <p:nvPr/>
        </p:nvCxnSpPr>
        <p:spPr>
          <a:xfrm flipV="1">
            <a:off x="1760812" y="2852320"/>
            <a:ext cx="5334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995876" y="2086466"/>
            <a:ext cx="366409" cy="37937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856795" y="2208630"/>
            <a:ext cx="439366" cy="26913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906549" y="2724218"/>
            <a:ext cx="564203" cy="648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spTree>
    <p:extLst>
      <p:ext uri="{BB962C8B-B14F-4D97-AF65-F5344CB8AC3E}">
        <p14:creationId xmlns:p14="http://schemas.microsoft.com/office/powerpoint/2010/main" val="386682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My Documents\Histology course director\digital labs\Endocrine Reproduction\Ovary\SLa136bMP.jpg"/>
          <p:cNvPicPr>
            <a:picLocks noChangeAspect="1" noChangeArrowheads="1"/>
          </p:cNvPicPr>
          <p:nvPr/>
        </p:nvPicPr>
        <p:blipFill rotWithShape="1">
          <a:blip r:embed="rId2">
            <a:extLst>
              <a:ext uri="{28A0092B-C50C-407E-A947-70E740481C1C}">
                <a14:useLocalDpi xmlns:a14="http://schemas.microsoft.com/office/drawing/2010/main" val="0"/>
              </a:ext>
            </a:extLst>
          </a:blip>
          <a:srcRect t="8502" r="27823" b="18847"/>
          <a:stretch/>
        </p:blipFill>
        <p:spPr bwMode="auto">
          <a:xfrm>
            <a:off x="160281" y="1206304"/>
            <a:ext cx="6578013" cy="49658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09600"/>
            <a:ext cx="8839200" cy="584775"/>
          </a:xfrm>
          <a:prstGeom prst="rect">
            <a:avLst/>
          </a:prstGeom>
          <a:noFill/>
        </p:spPr>
        <p:txBody>
          <a:bodyPr wrap="square">
            <a:spAutoFit/>
          </a:bodyPr>
          <a:lstStyle/>
          <a:p>
            <a:r>
              <a:rPr lang="en-US" sz="1600" b="1" dirty="0">
                <a:solidFill>
                  <a:srgbClr val="002060"/>
                </a:solidFill>
                <a:latin typeface="Calibri" pitchFamily="34" charset="0"/>
              </a:rPr>
              <a:t>This section shows a small </a:t>
            </a:r>
            <a:r>
              <a:rPr lang="en-US" sz="1600" b="1" dirty="0" err="1">
                <a:solidFill>
                  <a:srgbClr val="002060"/>
                </a:solidFill>
                <a:latin typeface="Calibri" pitchFamily="34" charset="0"/>
              </a:rPr>
              <a:t>Graafian</a:t>
            </a:r>
            <a:r>
              <a:rPr lang="en-US" sz="1600" b="1" dirty="0">
                <a:solidFill>
                  <a:srgbClr val="002060"/>
                </a:solidFill>
                <a:latin typeface="Calibri" pitchFamily="34" charset="0"/>
              </a:rPr>
              <a:t> follicle (or a secondary follicle).  The nucleus of the oocyte is out of the plane of section.</a:t>
            </a:r>
          </a:p>
        </p:txBody>
      </p:sp>
      <p:sp>
        <p:nvSpPr>
          <p:cNvPr id="11" name="TextBox 10"/>
          <p:cNvSpPr txBox="1"/>
          <p:nvPr/>
        </p:nvSpPr>
        <p:spPr>
          <a:xfrm>
            <a:off x="2908738" y="3741237"/>
            <a:ext cx="762000" cy="276999"/>
          </a:xfrm>
          <a:prstGeom prst="rect">
            <a:avLst/>
          </a:prstGeom>
          <a:noFill/>
        </p:spPr>
        <p:txBody>
          <a:bodyPr wrap="square" rtlCol="0">
            <a:spAutoFit/>
          </a:bodyPr>
          <a:lstStyle/>
          <a:p>
            <a:r>
              <a:rPr lang="en-US" sz="1200" b="1" dirty="0"/>
              <a:t>oocyte</a:t>
            </a:r>
          </a:p>
        </p:txBody>
      </p:sp>
      <p:sp>
        <p:nvSpPr>
          <p:cNvPr id="12" name="TextBox 11"/>
          <p:cNvSpPr txBox="1"/>
          <p:nvPr/>
        </p:nvSpPr>
        <p:spPr>
          <a:xfrm>
            <a:off x="6787171" y="1423811"/>
            <a:ext cx="2352566" cy="1815882"/>
          </a:xfrm>
          <a:prstGeom prst="rect">
            <a:avLst/>
          </a:prstGeom>
          <a:noFill/>
        </p:spPr>
        <p:txBody>
          <a:bodyPr wrap="square">
            <a:spAutoFit/>
          </a:bodyPr>
          <a:lstStyle/>
          <a:p>
            <a:r>
              <a:rPr lang="en-US" sz="1600" b="1" dirty="0">
                <a:solidFill>
                  <a:srgbClr val="002060"/>
                </a:solidFill>
                <a:latin typeface="Calibri" pitchFamily="34" charset="0"/>
              </a:rPr>
              <a:t>The structures identified by the arrows are:</a:t>
            </a:r>
          </a:p>
          <a:p>
            <a:r>
              <a:rPr lang="en-US" sz="1600" b="1" dirty="0">
                <a:solidFill>
                  <a:srgbClr val="002060"/>
                </a:solidFill>
                <a:latin typeface="Calibri" pitchFamily="34" charset="0"/>
              </a:rPr>
              <a:t>Black – zona pellucida</a:t>
            </a:r>
          </a:p>
          <a:p>
            <a:r>
              <a:rPr lang="en-US" sz="1600" b="1" dirty="0">
                <a:solidFill>
                  <a:srgbClr val="002060"/>
                </a:solidFill>
                <a:latin typeface="Calibri" pitchFamily="34" charset="0"/>
              </a:rPr>
              <a:t>Blue – corona radiata</a:t>
            </a:r>
          </a:p>
          <a:p>
            <a:r>
              <a:rPr lang="en-US" sz="1600" b="1" dirty="0">
                <a:solidFill>
                  <a:srgbClr val="002060"/>
                </a:solidFill>
                <a:latin typeface="Calibri" pitchFamily="34" charset="0"/>
              </a:rPr>
              <a:t>Red – cumulus </a:t>
            </a:r>
            <a:r>
              <a:rPr lang="en-US" sz="1600" b="1" dirty="0" err="1">
                <a:solidFill>
                  <a:srgbClr val="002060"/>
                </a:solidFill>
                <a:latin typeface="Calibri" pitchFamily="34" charset="0"/>
              </a:rPr>
              <a:t>oophorus</a:t>
            </a:r>
            <a:endParaRPr lang="en-US" sz="1600" b="1" dirty="0">
              <a:solidFill>
                <a:srgbClr val="002060"/>
              </a:solidFill>
              <a:latin typeface="Calibri" pitchFamily="34" charset="0"/>
            </a:endParaRPr>
          </a:p>
          <a:p>
            <a:r>
              <a:rPr lang="en-US" sz="1600" b="1" dirty="0">
                <a:solidFill>
                  <a:srgbClr val="002060"/>
                </a:solidFill>
                <a:latin typeface="Calibri" pitchFamily="34" charset="0"/>
              </a:rPr>
              <a:t>Green – theca </a:t>
            </a:r>
            <a:r>
              <a:rPr lang="en-US" sz="1600" b="1" dirty="0" err="1">
                <a:solidFill>
                  <a:srgbClr val="002060"/>
                </a:solidFill>
                <a:latin typeface="Calibri" pitchFamily="34" charset="0"/>
              </a:rPr>
              <a:t>interna</a:t>
            </a:r>
            <a:endParaRPr lang="en-US" sz="1600" b="1" dirty="0">
              <a:solidFill>
                <a:srgbClr val="002060"/>
              </a:solidFill>
              <a:latin typeface="Calibri" pitchFamily="34" charset="0"/>
            </a:endParaRPr>
          </a:p>
          <a:p>
            <a:r>
              <a:rPr lang="en-US" sz="1600" b="1" dirty="0">
                <a:solidFill>
                  <a:srgbClr val="002060"/>
                </a:solidFill>
                <a:latin typeface="Calibri" pitchFamily="34" charset="0"/>
              </a:rPr>
              <a:t>Orange - theca </a:t>
            </a:r>
            <a:r>
              <a:rPr lang="en-US" sz="1600" b="1" dirty="0" err="1">
                <a:solidFill>
                  <a:srgbClr val="002060"/>
                </a:solidFill>
                <a:latin typeface="Calibri" pitchFamily="34" charset="0"/>
              </a:rPr>
              <a:t>externa</a:t>
            </a:r>
            <a:endParaRPr lang="en-US" sz="1600" b="1" dirty="0">
              <a:solidFill>
                <a:srgbClr val="002060"/>
              </a:solidFill>
              <a:latin typeface="Calibri" pitchFamily="34" charset="0"/>
            </a:endParaRPr>
          </a:p>
        </p:txBody>
      </p:sp>
      <p:sp>
        <p:nvSpPr>
          <p:cNvPr id="13" name="TextBox 12"/>
          <p:cNvSpPr txBox="1"/>
          <p:nvPr/>
        </p:nvSpPr>
        <p:spPr>
          <a:xfrm rot="1278423">
            <a:off x="3910484" y="3034508"/>
            <a:ext cx="762000" cy="276999"/>
          </a:xfrm>
          <a:prstGeom prst="rect">
            <a:avLst/>
          </a:prstGeom>
          <a:noFill/>
        </p:spPr>
        <p:txBody>
          <a:bodyPr wrap="square" rtlCol="0">
            <a:spAutoFit/>
          </a:bodyPr>
          <a:lstStyle/>
          <a:p>
            <a:r>
              <a:rPr lang="en-US" sz="1200" b="1" dirty="0" err="1"/>
              <a:t>antrum</a:t>
            </a:r>
            <a:endParaRPr lang="en-US" sz="1200" b="1" dirty="0"/>
          </a:p>
        </p:txBody>
      </p:sp>
      <p:sp>
        <p:nvSpPr>
          <p:cNvPr id="8" name="Rectangle 7"/>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spTree>
    <p:extLst>
      <p:ext uri="{BB962C8B-B14F-4D97-AF65-F5344CB8AC3E}">
        <p14:creationId xmlns:p14="http://schemas.microsoft.com/office/powerpoint/2010/main" val="3603905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896524" y="4419600"/>
            <a:ext cx="5975384" cy="2308324"/>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136</a:t>
            </a:r>
            <a:r>
              <a:rPr lang="en-US" dirty="0">
                <a:latin typeface="Calibri" pitchFamily="34" charset="0"/>
              </a:rPr>
              <a:t> </a:t>
            </a: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Follicle</a:t>
            </a:r>
          </a:p>
          <a:p>
            <a:pPr lvl="2" eaLnBrk="0" hangingPunct="0">
              <a:buFontTx/>
              <a:buChar char="•"/>
            </a:pPr>
            <a:r>
              <a:rPr lang="en-US" sz="1200" b="1" dirty="0">
                <a:solidFill>
                  <a:srgbClr val="002060"/>
                </a:solidFill>
                <a:latin typeface="Georgia" pitchFamily="18" charset="0"/>
                <a:ea typeface="Times" pitchFamily="18" charset="0"/>
                <a:cs typeface="Arial" charset="0"/>
              </a:rPr>
              <a:t>Oocyte</a:t>
            </a:r>
          </a:p>
          <a:p>
            <a:pPr lvl="3" eaLnBrk="0" hangingPunct="0">
              <a:buFontTx/>
              <a:buChar char="•"/>
            </a:pPr>
            <a:r>
              <a:rPr lang="en-US" sz="1200" b="1" dirty="0">
                <a:solidFill>
                  <a:srgbClr val="002060"/>
                </a:solidFill>
                <a:latin typeface="Georgia" pitchFamily="18" charset="0"/>
                <a:ea typeface="Times" pitchFamily="18" charset="0"/>
                <a:cs typeface="Arial" charset="0"/>
              </a:rPr>
              <a:t>Nucleus and cytoplasm</a:t>
            </a:r>
          </a:p>
          <a:p>
            <a:pPr lvl="2" eaLnBrk="0" hangingPunct="0">
              <a:buFontTx/>
              <a:buChar char="•"/>
            </a:pPr>
            <a:r>
              <a:rPr lang="en-US" sz="1200" b="1" dirty="0">
                <a:solidFill>
                  <a:srgbClr val="002060"/>
                </a:solidFill>
                <a:latin typeface="Georgia" pitchFamily="18" charset="0"/>
                <a:ea typeface="Times" pitchFamily="18" charset="0"/>
                <a:cs typeface="Arial" charset="0"/>
              </a:rPr>
              <a:t>Zona pellucida</a:t>
            </a:r>
          </a:p>
          <a:p>
            <a:pPr lvl="2" eaLnBrk="0" hangingPunct="0">
              <a:buFontTx/>
              <a:buChar char="•"/>
            </a:pPr>
            <a:r>
              <a:rPr lang="en-US" sz="1200" b="1" dirty="0" err="1">
                <a:solidFill>
                  <a:srgbClr val="002060"/>
                </a:solidFill>
                <a:latin typeface="Georgia" pitchFamily="18" charset="0"/>
                <a:ea typeface="Times" pitchFamily="18" charset="0"/>
                <a:cs typeface="Arial" charset="0"/>
              </a:rPr>
              <a:t>Granulosa</a:t>
            </a:r>
            <a:r>
              <a:rPr lang="en-US" sz="1200" b="1" dirty="0">
                <a:solidFill>
                  <a:srgbClr val="002060"/>
                </a:solidFill>
                <a:latin typeface="Georgia" pitchFamily="18" charset="0"/>
                <a:ea typeface="Times" pitchFamily="18" charset="0"/>
                <a:cs typeface="Arial" charset="0"/>
              </a:rPr>
              <a:t> cells</a:t>
            </a:r>
          </a:p>
          <a:p>
            <a:pPr lvl="3" eaLnBrk="0" hangingPunct="0">
              <a:buFontTx/>
              <a:buChar char="•"/>
            </a:pPr>
            <a:r>
              <a:rPr lang="en-US" sz="1200" b="1" dirty="0">
                <a:solidFill>
                  <a:srgbClr val="002060"/>
                </a:solidFill>
                <a:latin typeface="Georgia" pitchFamily="18" charset="0"/>
                <a:ea typeface="Times" pitchFamily="18" charset="0"/>
                <a:cs typeface="Arial" charset="0"/>
              </a:rPr>
              <a:t>Cumulus </a:t>
            </a:r>
            <a:r>
              <a:rPr lang="en-US" sz="1200" b="1" dirty="0" err="1">
                <a:solidFill>
                  <a:srgbClr val="002060"/>
                </a:solidFill>
                <a:latin typeface="Georgia" pitchFamily="18" charset="0"/>
                <a:ea typeface="Times" pitchFamily="18" charset="0"/>
                <a:cs typeface="Arial" charset="0"/>
              </a:rPr>
              <a:t>oophorus</a:t>
            </a:r>
            <a:endParaRPr lang="en-US" sz="1200" b="1" dirty="0">
              <a:solidFill>
                <a:srgbClr val="002060"/>
              </a:solidFill>
              <a:latin typeface="Georgia" pitchFamily="18" charset="0"/>
              <a:ea typeface="Times" pitchFamily="18" charset="0"/>
              <a:cs typeface="Arial" charset="0"/>
            </a:endParaRPr>
          </a:p>
          <a:p>
            <a:pPr lvl="3" eaLnBrk="0" hangingPunct="0">
              <a:buFontTx/>
              <a:buChar char="•"/>
            </a:pPr>
            <a:r>
              <a:rPr lang="en-US" sz="1200" b="1" dirty="0">
                <a:solidFill>
                  <a:srgbClr val="002060"/>
                </a:solidFill>
                <a:latin typeface="Georgia" pitchFamily="18" charset="0"/>
                <a:ea typeface="Times" pitchFamily="18" charset="0"/>
                <a:cs typeface="Arial" charset="0"/>
              </a:rPr>
              <a:t>Corona radiata</a:t>
            </a:r>
          </a:p>
          <a:p>
            <a:pPr lvl="2" eaLnBrk="0" hangingPunct="0">
              <a:buFontTx/>
              <a:buChar char="•"/>
            </a:pPr>
            <a:r>
              <a:rPr lang="en-US" sz="1200" b="1" dirty="0">
                <a:solidFill>
                  <a:srgbClr val="002060"/>
                </a:solidFill>
                <a:latin typeface="Georgia" pitchFamily="18" charset="0"/>
                <a:ea typeface="Times" pitchFamily="18" charset="0"/>
                <a:cs typeface="Arial" charset="0"/>
              </a:rPr>
              <a:t>Theca </a:t>
            </a:r>
            <a:r>
              <a:rPr lang="en-US" sz="1200" b="1" dirty="0" err="1">
                <a:solidFill>
                  <a:srgbClr val="002060"/>
                </a:solidFill>
                <a:latin typeface="Georgia" pitchFamily="18" charset="0"/>
                <a:ea typeface="Times" pitchFamily="18" charset="0"/>
                <a:cs typeface="Arial" charset="0"/>
              </a:rPr>
              <a:t>interna</a:t>
            </a:r>
            <a:endParaRPr lang="en-US" sz="1200" b="1" dirty="0">
              <a:solidFill>
                <a:srgbClr val="002060"/>
              </a:solidFill>
              <a:latin typeface="Georgia" pitchFamily="18" charset="0"/>
              <a:ea typeface="Times" pitchFamily="18" charset="0"/>
              <a:cs typeface="Arial" charset="0"/>
            </a:endParaRPr>
          </a:p>
          <a:p>
            <a:pPr lvl="2" eaLnBrk="0" hangingPunct="0">
              <a:buFontTx/>
              <a:buChar char="•"/>
            </a:pPr>
            <a:r>
              <a:rPr lang="en-US" sz="1200" b="1" dirty="0">
                <a:solidFill>
                  <a:srgbClr val="002060"/>
                </a:solidFill>
                <a:latin typeface="Georgia" pitchFamily="18" charset="0"/>
                <a:ea typeface="Times" pitchFamily="18" charset="0"/>
                <a:cs typeface="Arial" charset="0"/>
              </a:rPr>
              <a:t>Theca </a:t>
            </a:r>
            <a:r>
              <a:rPr lang="en-US" sz="1200" b="1" dirty="0" err="1">
                <a:solidFill>
                  <a:srgbClr val="002060"/>
                </a:solidFill>
                <a:latin typeface="Georgia" pitchFamily="18" charset="0"/>
                <a:ea typeface="Times" pitchFamily="18" charset="0"/>
                <a:cs typeface="Arial" charset="0"/>
              </a:rPr>
              <a:t>externa</a:t>
            </a:r>
            <a:endParaRPr lang="en-US" sz="1200" b="1" dirty="0">
              <a:solidFill>
                <a:srgbClr val="002060"/>
              </a:solidFill>
              <a:latin typeface="Georgia" pitchFamily="18" charset="0"/>
              <a:ea typeface="Times" pitchFamily="18" charset="0"/>
              <a:cs typeface="Arial" charset="0"/>
            </a:endParaRPr>
          </a:p>
        </p:txBody>
      </p:sp>
      <p:sp>
        <p:nvSpPr>
          <p:cNvPr id="5" name="TextBox 3"/>
          <p:cNvSpPr txBox="1">
            <a:spLocks noChangeArrowheads="1"/>
          </p:cNvSpPr>
          <p:nvPr/>
        </p:nvSpPr>
        <p:spPr bwMode="auto">
          <a:xfrm>
            <a:off x="2438400" y="1994416"/>
            <a:ext cx="4441702"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overview of follicle structure – SL136</a:t>
            </a:r>
            <a:endParaRPr lang="en-US" dirty="0">
              <a:latin typeface="Calibri" pitchFamily="34" charset="0"/>
            </a:endParaRPr>
          </a:p>
        </p:txBody>
      </p:sp>
      <p:sp>
        <p:nvSpPr>
          <p:cNvPr id="6" name="Rectangle 5"/>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spTree>
    <p:extLst>
      <p:ext uri="{BB962C8B-B14F-4D97-AF65-F5344CB8AC3E}">
        <p14:creationId xmlns:p14="http://schemas.microsoft.com/office/powerpoint/2010/main" val="761461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341" y="1371601"/>
            <a:ext cx="5089659" cy="5431972"/>
          </a:xfrm>
          <a:prstGeom prst="rect">
            <a:avLst/>
          </a:prstGeom>
        </p:spPr>
      </p:pic>
      <p:sp>
        <p:nvSpPr>
          <p:cNvPr id="5" name="TextBox 4"/>
          <p:cNvSpPr txBox="1"/>
          <p:nvPr/>
        </p:nvSpPr>
        <p:spPr>
          <a:xfrm>
            <a:off x="0" y="609600"/>
            <a:ext cx="8839200" cy="830997"/>
          </a:xfrm>
          <a:prstGeom prst="rect">
            <a:avLst/>
          </a:prstGeom>
          <a:noFill/>
        </p:spPr>
        <p:txBody>
          <a:bodyPr wrap="square">
            <a:spAutoFit/>
          </a:bodyPr>
          <a:lstStyle/>
          <a:p>
            <a:r>
              <a:rPr lang="en-US" sz="1600" b="1" dirty="0">
                <a:solidFill>
                  <a:srgbClr val="002060"/>
                </a:solidFill>
                <a:latin typeface="Calibri" pitchFamily="34" charset="0"/>
              </a:rPr>
              <a:t>This EM is an enlargement of a region similar to that shown inside the rectangle.  Note the EM does NOT include the </a:t>
            </a:r>
            <a:r>
              <a:rPr lang="en-US" sz="1600" b="1" dirty="0" err="1">
                <a:solidFill>
                  <a:srgbClr val="002060"/>
                </a:solidFill>
                <a:latin typeface="Calibri" pitchFamily="34" charset="0"/>
              </a:rPr>
              <a:t>antrum</a:t>
            </a:r>
            <a:r>
              <a:rPr lang="en-US" sz="1600" b="1" dirty="0">
                <a:solidFill>
                  <a:srgbClr val="002060"/>
                </a:solidFill>
                <a:latin typeface="Calibri" pitchFamily="34" charset="0"/>
              </a:rPr>
              <a:t>.  This follicle in the EM is close to the wall of the ovary, and thus includes the germinal epithelium (2) and peritoneal cavity (1).</a:t>
            </a:r>
          </a:p>
        </p:txBody>
      </p:sp>
      <p:pic>
        <p:nvPicPr>
          <p:cNvPr id="5123" name="Picture 3" descr="P:\My Documents\Histology course director\digital labs\Endocrine Reproduction\Ovary\SL136b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859848" y="4670362"/>
            <a:ext cx="1907749" cy="369332"/>
          </a:xfrm>
          <a:prstGeom prst="rect">
            <a:avLst/>
          </a:prstGeom>
          <a:noFill/>
        </p:spPr>
        <p:txBody>
          <a:bodyPr wrap="square" rtlCol="0">
            <a:spAutoFit/>
          </a:bodyPr>
          <a:lstStyle/>
          <a:p>
            <a:r>
              <a:rPr lang="en-US" b="1" dirty="0" err="1">
                <a:solidFill>
                  <a:srgbClr val="C00000"/>
                </a:solidFill>
              </a:rPr>
              <a:t>Granulosa</a:t>
            </a:r>
            <a:r>
              <a:rPr lang="en-US" b="1" dirty="0">
                <a:solidFill>
                  <a:srgbClr val="C00000"/>
                </a:solidFill>
              </a:rPr>
              <a:t> cells</a:t>
            </a:r>
          </a:p>
        </p:txBody>
      </p:sp>
      <p:sp>
        <p:nvSpPr>
          <p:cNvPr id="16" name="TextBox 15"/>
          <p:cNvSpPr txBox="1"/>
          <p:nvPr/>
        </p:nvSpPr>
        <p:spPr>
          <a:xfrm>
            <a:off x="6172200" y="6338147"/>
            <a:ext cx="1085254" cy="400110"/>
          </a:xfrm>
          <a:prstGeom prst="rect">
            <a:avLst/>
          </a:prstGeom>
          <a:noFill/>
        </p:spPr>
        <p:txBody>
          <a:bodyPr wrap="square" rtlCol="0">
            <a:spAutoFit/>
          </a:bodyPr>
          <a:lstStyle/>
          <a:p>
            <a:r>
              <a:rPr lang="en-US" sz="2000" b="1" dirty="0">
                <a:solidFill>
                  <a:srgbClr val="C00000"/>
                </a:solidFill>
              </a:rPr>
              <a:t>Oocyte</a:t>
            </a:r>
          </a:p>
        </p:txBody>
      </p:sp>
      <p:sp>
        <p:nvSpPr>
          <p:cNvPr id="2" name="Rectangle 1"/>
          <p:cNvSpPr/>
          <p:nvPr/>
        </p:nvSpPr>
        <p:spPr>
          <a:xfrm>
            <a:off x="1517581" y="2006026"/>
            <a:ext cx="655134" cy="663862"/>
          </a:xfrm>
          <a:prstGeom prst="rect">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V="1">
            <a:off x="2155371" y="2006026"/>
            <a:ext cx="2264229" cy="132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177143" y="2705100"/>
            <a:ext cx="1894114" cy="376645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extBox 4"/>
          <p:cNvSpPr txBox="1">
            <a:spLocks noChangeArrowheads="1"/>
          </p:cNvSpPr>
          <p:nvPr/>
        </p:nvSpPr>
        <p:spPr bwMode="auto">
          <a:xfrm>
            <a:off x="97988" y="4476099"/>
            <a:ext cx="382086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7030A0"/>
                </a:solidFill>
                <a:latin typeface="Tempus Sans ITC" pitchFamily="82" charset="0"/>
              </a:rPr>
              <a:t>The nucleus of the oocyte is out of the plane of section.</a:t>
            </a:r>
          </a:p>
          <a:p>
            <a:pPr eaLnBrk="1" hangingPunct="1"/>
            <a:r>
              <a:rPr lang="en-US" sz="1600" b="1" dirty="0">
                <a:solidFill>
                  <a:srgbClr val="7030A0"/>
                </a:solidFill>
                <a:latin typeface="Tempus Sans ITC" pitchFamily="82" charset="0"/>
              </a:rPr>
              <a:t>The </a:t>
            </a:r>
            <a:r>
              <a:rPr lang="en-US" sz="1600" b="1" dirty="0" err="1">
                <a:solidFill>
                  <a:srgbClr val="7030A0"/>
                </a:solidFill>
                <a:latin typeface="Tempus Sans ITC" pitchFamily="82" charset="0"/>
              </a:rPr>
              <a:t>granulosa</a:t>
            </a:r>
            <a:r>
              <a:rPr lang="en-US" sz="1600" b="1" dirty="0">
                <a:solidFill>
                  <a:srgbClr val="7030A0"/>
                </a:solidFill>
                <a:latin typeface="Tempus Sans ITC" pitchFamily="82" charset="0"/>
              </a:rPr>
              <a:t> cells are an epithelium, the basement membrane of these cells is indicated at 8.  The theca </a:t>
            </a:r>
            <a:r>
              <a:rPr lang="en-US" sz="1600" b="1" dirty="0" err="1">
                <a:solidFill>
                  <a:srgbClr val="7030A0"/>
                </a:solidFill>
                <a:latin typeface="Tempus Sans ITC" pitchFamily="82" charset="0"/>
              </a:rPr>
              <a:t>interna</a:t>
            </a:r>
            <a:r>
              <a:rPr lang="en-US" sz="1600" b="1" dirty="0">
                <a:solidFill>
                  <a:srgbClr val="7030A0"/>
                </a:solidFill>
                <a:latin typeface="Tempus Sans ITC" pitchFamily="82" charset="0"/>
              </a:rPr>
              <a:t> (9 – some with lipid droplets) and </a:t>
            </a:r>
            <a:r>
              <a:rPr lang="en-US" sz="1600" b="1" dirty="0" err="1">
                <a:solidFill>
                  <a:srgbClr val="7030A0"/>
                </a:solidFill>
                <a:latin typeface="Tempus Sans ITC" pitchFamily="82" charset="0"/>
              </a:rPr>
              <a:t>externa</a:t>
            </a:r>
            <a:r>
              <a:rPr lang="en-US" sz="1600" b="1" dirty="0">
                <a:solidFill>
                  <a:srgbClr val="7030A0"/>
                </a:solidFill>
                <a:latin typeface="Tempus Sans ITC" pitchFamily="82" charset="0"/>
              </a:rPr>
              <a:t> (10) are on the connective tissue side of the basement membrane.  6 is the zona pellucida.</a:t>
            </a:r>
          </a:p>
        </p:txBody>
      </p:sp>
      <p:sp>
        <p:nvSpPr>
          <p:cNvPr id="23" name="Rectangle 22"/>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spTree>
    <p:extLst>
      <p:ext uri="{BB962C8B-B14F-4D97-AF65-F5344CB8AC3E}">
        <p14:creationId xmlns:p14="http://schemas.microsoft.com/office/powerpoint/2010/main" val="115472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My Documents\Histology course director\digital labs\Endocrine Reproduction\Ovary\ems1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6522" y="990600"/>
            <a:ext cx="4409056" cy="5257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09600"/>
            <a:ext cx="8839200" cy="338554"/>
          </a:xfrm>
          <a:prstGeom prst="rect">
            <a:avLst/>
          </a:prstGeom>
          <a:noFill/>
        </p:spPr>
        <p:txBody>
          <a:bodyPr wrap="square">
            <a:spAutoFit/>
          </a:bodyPr>
          <a:lstStyle/>
          <a:p>
            <a:r>
              <a:rPr lang="en-US" sz="1600" b="1" dirty="0">
                <a:solidFill>
                  <a:srgbClr val="002060"/>
                </a:solidFill>
                <a:latin typeface="Calibri" pitchFamily="34" charset="0"/>
              </a:rPr>
              <a:t>This EM is an enlargement of the region inside the rectangle.</a:t>
            </a:r>
          </a:p>
        </p:txBody>
      </p:sp>
      <p:sp>
        <p:nvSpPr>
          <p:cNvPr id="11" name="TextBox 10"/>
          <p:cNvSpPr txBox="1"/>
          <p:nvPr/>
        </p:nvSpPr>
        <p:spPr>
          <a:xfrm>
            <a:off x="4876800" y="4703672"/>
            <a:ext cx="1343722" cy="461665"/>
          </a:xfrm>
          <a:prstGeom prst="rect">
            <a:avLst/>
          </a:prstGeom>
          <a:noFill/>
        </p:spPr>
        <p:txBody>
          <a:bodyPr wrap="square" rtlCol="0">
            <a:spAutoFit/>
          </a:bodyPr>
          <a:lstStyle/>
          <a:p>
            <a:r>
              <a:rPr lang="en-US" sz="2400" b="1" dirty="0">
                <a:solidFill>
                  <a:srgbClr val="C00000"/>
                </a:solidFill>
              </a:rPr>
              <a:t>oocyte</a:t>
            </a:r>
          </a:p>
        </p:txBody>
      </p:sp>
      <p:pic>
        <p:nvPicPr>
          <p:cNvPr id="5123" name="Picture 3" descr="P:\My Documents\Histology course director\digital labs\Endocrine Reproduction\Ovary\SL136b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94375"/>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162617" y="1345324"/>
            <a:ext cx="1907749" cy="923330"/>
          </a:xfrm>
          <a:prstGeom prst="rect">
            <a:avLst/>
          </a:prstGeom>
          <a:noFill/>
        </p:spPr>
        <p:txBody>
          <a:bodyPr wrap="square" rtlCol="0">
            <a:spAutoFit/>
          </a:bodyPr>
          <a:lstStyle/>
          <a:p>
            <a:r>
              <a:rPr lang="en-US" b="1" dirty="0" err="1">
                <a:solidFill>
                  <a:srgbClr val="C00000"/>
                </a:solidFill>
              </a:rPr>
              <a:t>Granulosa</a:t>
            </a:r>
            <a:r>
              <a:rPr lang="en-US" b="1" dirty="0">
                <a:solidFill>
                  <a:srgbClr val="C00000"/>
                </a:solidFill>
              </a:rPr>
              <a:t> cells of corona radiata</a:t>
            </a:r>
          </a:p>
        </p:txBody>
      </p:sp>
      <p:sp>
        <p:nvSpPr>
          <p:cNvPr id="16" name="TextBox 15"/>
          <p:cNvSpPr txBox="1"/>
          <p:nvPr/>
        </p:nvSpPr>
        <p:spPr>
          <a:xfrm rot="3680483">
            <a:off x="6306146" y="3680283"/>
            <a:ext cx="2209800" cy="400110"/>
          </a:xfrm>
          <a:prstGeom prst="rect">
            <a:avLst/>
          </a:prstGeom>
          <a:noFill/>
        </p:spPr>
        <p:txBody>
          <a:bodyPr wrap="square" rtlCol="0">
            <a:spAutoFit/>
          </a:bodyPr>
          <a:lstStyle/>
          <a:p>
            <a:r>
              <a:rPr lang="en-US" sz="2000" b="1" dirty="0">
                <a:solidFill>
                  <a:srgbClr val="C00000"/>
                </a:solidFill>
              </a:rPr>
              <a:t>Zona pellucida</a:t>
            </a:r>
          </a:p>
        </p:txBody>
      </p:sp>
      <p:sp>
        <p:nvSpPr>
          <p:cNvPr id="2" name="Rectangle 1"/>
          <p:cNvSpPr/>
          <p:nvPr/>
        </p:nvSpPr>
        <p:spPr>
          <a:xfrm>
            <a:off x="1524000" y="2362201"/>
            <a:ext cx="152400" cy="152400"/>
          </a:xfrm>
          <a:prstGeom prst="rect">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stCxn id="2" idx="0"/>
          </p:cNvCxnSpPr>
          <p:nvPr/>
        </p:nvCxnSpPr>
        <p:spPr>
          <a:xfrm flipV="1">
            <a:off x="1600200" y="990601"/>
            <a:ext cx="3096322" cy="13716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87286" y="2525488"/>
            <a:ext cx="3004457" cy="371202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extBox 4"/>
          <p:cNvSpPr txBox="1">
            <a:spLocks noChangeArrowheads="1"/>
          </p:cNvSpPr>
          <p:nvPr/>
        </p:nvSpPr>
        <p:spPr bwMode="auto">
          <a:xfrm>
            <a:off x="228600" y="4800600"/>
            <a:ext cx="305884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7030A0"/>
                </a:solidFill>
                <a:latin typeface="Tempus Sans ITC" pitchFamily="82" charset="0"/>
              </a:rPr>
              <a:t>Note the cellular processes in the zona.  The oocyte and </a:t>
            </a:r>
            <a:r>
              <a:rPr lang="en-US" sz="1600" b="1" dirty="0" err="1">
                <a:solidFill>
                  <a:srgbClr val="7030A0"/>
                </a:solidFill>
                <a:latin typeface="Tempus Sans ITC" pitchFamily="82" charset="0"/>
              </a:rPr>
              <a:t>granulosa</a:t>
            </a:r>
            <a:r>
              <a:rPr lang="en-US" sz="1600" b="1" dirty="0">
                <a:solidFill>
                  <a:srgbClr val="7030A0"/>
                </a:solidFill>
                <a:latin typeface="Tempus Sans ITC" pitchFamily="82" charset="0"/>
              </a:rPr>
              <a:t> cells extend processes toward each other, that make contact for cell-cell signaling.</a:t>
            </a:r>
          </a:p>
        </p:txBody>
      </p:sp>
      <p:sp>
        <p:nvSpPr>
          <p:cNvPr id="13" name="Rectangle 12"/>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spTree>
    <p:extLst>
      <p:ext uri="{BB962C8B-B14F-4D97-AF65-F5344CB8AC3E}">
        <p14:creationId xmlns:p14="http://schemas.microsoft.com/office/powerpoint/2010/main" val="1298857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304800" y="0"/>
            <a:ext cx="8610600" cy="6940361"/>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Georgia"/>
                <a:cs typeface="Georgia"/>
              </a:rPr>
              <a:t>After completing this exercise, you should be able to:</a:t>
            </a:r>
          </a:p>
          <a:p>
            <a:pPr>
              <a:tabLst>
                <a:tab pos="457200" algn="l"/>
              </a:tabLst>
            </a:pPr>
            <a:r>
              <a:rPr lang="en-US" sz="800" dirty="0">
                <a:solidFill>
                  <a:srgbClr val="002060"/>
                </a:solidFill>
                <a:latin typeface="Georgia" pitchFamily="18" charset="0"/>
              </a:rPr>
              <a:t> </a:t>
            </a:r>
          </a:p>
          <a:p>
            <a:pPr lvl="0"/>
            <a:r>
              <a:rPr lang="en-US" sz="1100" b="1" dirty="0">
                <a:latin typeface="Georgia" pitchFamily="18" charset="0"/>
              </a:rPr>
              <a:t>identify, at the light microscope level, each of the following:</a:t>
            </a:r>
            <a:endParaRPr lang="en-US" sz="1100" dirty="0">
              <a:latin typeface="Georgia" pitchFamily="18" charset="0"/>
            </a:endParaRPr>
          </a:p>
          <a:p>
            <a:r>
              <a:rPr lang="en-US" sz="800" dirty="0">
                <a:latin typeface="Georgia" pitchFamily="18" charset="0"/>
              </a:rPr>
              <a:t> </a:t>
            </a:r>
          </a:p>
          <a:p>
            <a:pPr lvl="0"/>
            <a:r>
              <a:rPr lang="en-US" sz="1000" dirty="0">
                <a:latin typeface="Georgia" pitchFamily="18" charset="0"/>
              </a:rPr>
              <a:t>Ovary</a:t>
            </a:r>
          </a:p>
          <a:p>
            <a:pPr lvl="1"/>
            <a:r>
              <a:rPr lang="en-US" sz="1000" dirty="0">
                <a:latin typeface="Georgia" pitchFamily="18" charset="0"/>
              </a:rPr>
              <a:t>Regions and structures</a:t>
            </a:r>
          </a:p>
          <a:p>
            <a:pPr lvl="2"/>
            <a:r>
              <a:rPr lang="en-US" sz="1000" dirty="0">
                <a:latin typeface="Georgia" pitchFamily="18" charset="0"/>
              </a:rPr>
              <a:t>Cortex</a:t>
            </a:r>
          </a:p>
          <a:p>
            <a:pPr lvl="2"/>
            <a:r>
              <a:rPr lang="en-US" sz="1000" dirty="0">
                <a:latin typeface="Georgia" pitchFamily="18" charset="0"/>
              </a:rPr>
              <a:t>Medulla</a:t>
            </a:r>
          </a:p>
          <a:p>
            <a:pPr lvl="2"/>
            <a:r>
              <a:rPr lang="en-US" sz="1000" dirty="0">
                <a:latin typeface="Georgia" pitchFamily="18" charset="0"/>
              </a:rPr>
              <a:t>Germinal epithelium</a:t>
            </a:r>
          </a:p>
          <a:p>
            <a:pPr lvl="2"/>
            <a:r>
              <a:rPr lang="en-US" sz="1000" dirty="0">
                <a:latin typeface="Georgia" pitchFamily="18" charset="0"/>
              </a:rPr>
              <a:t>Tunica </a:t>
            </a:r>
            <a:r>
              <a:rPr lang="en-US" sz="1000" dirty="0" err="1">
                <a:latin typeface="Georgia" pitchFamily="18" charset="0"/>
              </a:rPr>
              <a:t>albuginea</a:t>
            </a:r>
            <a:endParaRPr lang="en-US" sz="1000" dirty="0">
              <a:latin typeface="Georgia" pitchFamily="18" charset="0"/>
            </a:endParaRPr>
          </a:p>
          <a:p>
            <a:pPr lvl="2"/>
            <a:r>
              <a:rPr lang="en-US" sz="1000" dirty="0" err="1">
                <a:latin typeface="Georgia" pitchFamily="18" charset="0"/>
              </a:rPr>
              <a:t>Mesovarium</a:t>
            </a:r>
            <a:endParaRPr lang="en-US" sz="1000" dirty="0">
              <a:latin typeface="Georgia" pitchFamily="18" charset="0"/>
            </a:endParaRPr>
          </a:p>
          <a:p>
            <a:pPr lvl="1"/>
            <a:r>
              <a:rPr lang="en-US" sz="1000" dirty="0">
                <a:latin typeface="Georgia" pitchFamily="18" charset="0"/>
              </a:rPr>
              <a:t>Cell types and extracellular structures</a:t>
            </a:r>
          </a:p>
          <a:p>
            <a:pPr lvl="2"/>
            <a:r>
              <a:rPr lang="en-US" sz="1000" dirty="0">
                <a:latin typeface="Georgia" pitchFamily="18" charset="0"/>
              </a:rPr>
              <a:t>Oocyte</a:t>
            </a:r>
          </a:p>
          <a:p>
            <a:pPr lvl="2"/>
            <a:r>
              <a:rPr lang="en-US" sz="1000" dirty="0">
                <a:latin typeface="Georgia" pitchFamily="18" charset="0"/>
              </a:rPr>
              <a:t>Zona pellucida</a:t>
            </a:r>
          </a:p>
          <a:p>
            <a:pPr lvl="2"/>
            <a:r>
              <a:rPr lang="en-US" sz="1000" dirty="0">
                <a:latin typeface="Georgia" pitchFamily="18" charset="0"/>
              </a:rPr>
              <a:t>Follicular cells</a:t>
            </a:r>
          </a:p>
          <a:p>
            <a:pPr lvl="2"/>
            <a:r>
              <a:rPr lang="en-US" sz="1000" dirty="0" err="1">
                <a:latin typeface="Georgia" pitchFamily="18" charset="0"/>
              </a:rPr>
              <a:t>Granulosa</a:t>
            </a:r>
            <a:r>
              <a:rPr lang="en-US" sz="1000" dirty="0">
                <a:latin typeface="Georgia" pitchFamily="18" charset="0"/>
              </a:rPr>
              <a:t> cells</a:t>
            </a:r>
          </a:p>
          <a:p>
            <a:pPr lvl="3"/>
            <a:r>
              <a:rPr lang="en-US" sz="1000" dirty="0">
                <a:latin typeface="Georgia" pitchFamily="18" charset="0"/>
              </a:rPr>
              <a:t>Cumulus </a:t>
            </a:r>
            <a:r>
              <a:rPr lang="en-US" sz="1000" dirty="0" err="1">
                <a:latin typeface="Georgia" pitchFamily="18" charset="0"/>
              </a:rPr>
              <a:t>oophorus</a:t>
            </a:r>
            <a:endParaRPr lang="en-US" sz="1000" dirty="0">
              <a:latin typeface="Georgia" pitchFamily="18" charset="0"/>
            </a:endParaRPr>
          </a:p>
          <a:p>
            <a:pPr lvl="3"/>
            <a:r>
              <a:rPr lang="en-US" sz="1000" dirty="0">
                <a:latin typeface="Georgia" pitchFamily="18" charset="0"/>
              </a:rPr>
              <a:t>Corona radiata</a:t>
            </a:r>
          </a:p>
          <a:p>
            <a:pPr lvl="2"/>
            <a:r>
              <a:rPr lang="en-US" sz="1000" dirty="0">
                <a:latin typeface="Georgia" pitchFamily="18" charset="0"/>
              </a:rPr>
              <a:t>Theca </a:t>
            </a:r>
            <a:r>
              <a:rPr lang="en-US" sz="1000" dirty="0" err="1">
                <a:latin typeface="Georgia" pitchFamily="18" charset="0"/>
              </a:rPr>
              <a:t>interna</a:t>
            </a:r>
            <a:endParaRPr lang="en-US" sz="1000" dirty="0">
              <a:latin typeface="Georgia" pitchFamily="18" charset="0"/>
            </a:endParaRPr>
          </a:p>
          <a:p>
            <a:pPr lvl="2"/>
            <a:r>
              <a:rPr lang="en-US" sz="1000" dirty="0">
                <a:latin typeface="Georgia" pitchFamily="18" charset="0"/>
              </a:rPr>
              <a:t>Theca </a:t>
            </a:r>
            <a:r>
              <a:rPr lang="en-US" sz="1000" dirty="0" err="1">
                <a:latin typeface="Georgia" pitchFamily="18" charset="0"/>
              </a:rPr>
              <a:t>externa</a:t>
            </a:r>
            <a:endParaRPr lang="en-US" sz="1000" dirty="0">
              <a:latin typeface="Georgia" pitchFamily="18" charset="0"/>
            </a:endParaRPr>
          </a:p>
          <a:p>
            <a:pPr lvl="1"/>
            <a:r>
              <a:rPr lang="en-US" sz="1000" dirty="0">
                <a:latin typeface="Georgia" pitchFamily="18" charset="0"/>
              </a:rPr>
              <a:t>Follicles </a:t>
            </a:r>
          </a:p>
          <a:p>
            <a:pPr marL="914400" lvl="1"/>
            <a:r>
              <a:rPr lang="en-US" sz="1000" dirty="0">
                <a:latin typeface="Georgia" pitchFamily="18" charset="0"/>
              </a:rPr>
              <a:t>Primordial follicle</a:t>
            </a:r>
          </a:p>
          <a:p>
            <a:pPr marL="914400" lvl="1"/>
            <a:r>
              <a:rPr lang="en-US" sz="1000" dirty="0">
                <a:latin typeface="Georgia" pitchFamily="18" charset="0"/>
              </a:rPr>
              <a:t>Primary follicle</a:t>
            </a:r>
          </a:p>
          <a:p>
            <a:pPr marL="914400" lvl="1"/>
            <a:r>
              <a:rPr lang="en-US" sz="1000" dirty="0">
                <a:latin typeface="Georgia" pitchFamily="18" charset="0"/>
              </a:rPr>
              <a:t>Secondary follicle</a:t>
            </a:r>
          </a:p>
          <a:p>
            <a:pPr marL="914400" lvl="1" indent="461963"/>
            <a:r>
              <a:rPr lang="en-US" sz="1000" dirty="0" err="1">
                <a:latin typeface="Georgia" pitchFamily="18" charset="0"/>
              </a:rPr>
              <a:t>Antrum</a:t>
            </a:r>
            <a:endParaRPr lang="en-US" sz="1000" dirty="0">
              <a:latin typeface="Georgia" pitchFamily="18" charset="0"/>
            </a:endParaRPr>
          </a:p>
          <a:p>
            <a:pPr marL="914400" lvl="1"/>
            <a:r>
              <a:rPr lang="en-US" sz="1000" dirty="0">
                <a:latin typeface="Georgia" pitchFamily="18" charset="0"/>
              </a:rPr>
              <a:t>Tertiary (</a:t>
            </a:r>
            <a:r>
              <a:rPr lang="en-US" sz="1000" dirty="0" err="1">
                <a:latin typeface="Georgia" pitchFamily="18" charset="0"/>
              </a:rPr>
              <a:t>Graafian</a:t>
            </a:r>
            <a:r>
              <a:rPr lang="en-US" sz="1000" dirty="0">
                <a:latin typeface="Georgia" pitchFamily="18" charset="0"/>
              </a:rPr>
              <a:t>) follicle</a:t>
            </a:r>
          </a:p>
          <a:p>
            <a:pPr lvl="1"/>
            <a:r>
              <a:rPr lang="en-US" sz="1000" dirty="0">
                <a:latin typeface="Georgia" pitchFamily="18" charset="0"/>
              </a:rPr>
              <a:t>Corpora</a:t>
            </a:r>
          </a:p>
          <a:p>
            <a:pPr lvl="1" indent="457200"/>
            <a:r>
              <a:rPr lang="en-US" sz="1000" dirty="0">
                <a:latin typeface="Georgia" pitchFamily="18" charset="0"/>
              </a:rPr>
              <a:t>Corpus </a:t>
            </a:r>
            <a:r>
              <a:rPr lang="en-US" sz="1000" dirty="0" err="1">
                <a:latin typeface="Georgia" pitchFamily="18" charset="0"/>
              </a:rPr>
              <a:t>luteum</a:t>
            </a:r>
            <a:endParaRPr lang="en-US" sz="1000" dirty="0">
              <a:latin typeface="Georgia" pitchFamily="18" charset="0"/>
            </a:endParaRPr>
          </a:p>
          <a:p>
            <a:pPr marL="1376363" lvl="1"/>
            <a:r>
              <a:rPr lang="en-US" sz="1000" dirty="0" err="1">
                <a:latin typeface="Georgia" pitchFamily="18" charset="0"/>
              </a:rPr>
              <a:t>Granulosa</a:t>
            </a:r>
            <a:r>
              <a:rPr lang="en-US" sz="1000" dirty="0">
                <a:latin typeface="Georgia" pitchFamily="18" charset="0"/>
              </a:rPr>
              <a:t> luteal cells</a:t>
            </a:r>
          </a:p>
          <a:p>
            <a:pPr marL="1376363" lvl="1"/>
            <a:r>
              <a:rPr lang="en-US" sz="1000" dirty="0">
                <a:latin typeface="Georgia" pitchFamily="18" charset="0"/>
              </a:rPr>
              <a:t>Theca luteal cells</a:t>
            </a:r>
          </a:p>
          <a:p>
            <a:pPr lvl="1" indent="457200"/>
            <a:r>
              <a:rPr lang="en-US" sz="1000" dirty="0">
                <a:latin typeface="Georgia" pitchFamily="18" charset="0"/>
              </a:rPr>
              <a:t>Corpus </a:t>
            </a:r>
            <a:r>
              <a:rPr lang="en-US" sz="1000" dirty="0" err="1">
                <a:latin typeface="Georgia" pitchFamily="18" charset="0"/>
              </a:rPr>
              <a:t>albicans</a:t>
            </a:r>
            <a:endParaRPr lang="en-US" sz="1000" dirty="0">
              <a:latin typeface="Georgia" pitchFamily="18" charset="0"/>
            </a:endParaRPr>
          </a:p>
          <a:p>
            <a:pPr lvl="1"/>
            <a:r>
              <a:rPr lang="en-US" sz="1000" dirty="0">
                <a:latin typeface="Georgia" pitchFamily="18" charset="0"/>
              </a:rPr>
              <a:t>Interstitial glands</a:t>
            </a:r>
          </a:p>
          <a:p>
            <a:pPr lvl="1"/>
            <a:r>
              <a:rPr lang="en-US" sz="1000" dirty="0" err="1">
                <a:latin typeface="Georgia" pitchFamily="18" charset="0"/>
              </a:rPr>
              <a:t>Atretic</a:t>
            </a:r>
            <a:r>
              <a:rPr lang="en-US" sz="1000" dirty="0">
                <a:latin typeface="Georgia" pitchFamily="18" charset="0"/>
              </a:rPr>
              <a:t> follicles</a:t>
            </a:r>
          </a:p>
          <a:p>
            <a:pPr marL="914400" lvl="1"/>
            <a:r>
              <a:rPr lang="en-US" sz="1000" dirty="0">
                <a:latin typeface="Georgia" pitchFamily="18" charset="0"/>
              </a:rPr>
              <a:t>Eosinophilic bands</a:t>
            </a:r>
          </a:p>
          <a:p>
            <a:pPr marL="914400" lvl="1"/>
            <a:r>
              <a:rPr lang="en-US" sz="1000" dirty="0">
                <a:latin typeface="Georgia" pitchFamily="18" charset="0"/>
              </a:rPr>
              <a:t>Glassy membranes</a:t>
            </a:r>
          </a:p>
          <a:p>
            <a:pPr marL="914400" lvl="1"/>
            <a:r>
              <a:rPr lang="en-US" sz="1000" dirty="0">
                <a:latin typeface="Georgia" pitchFamily="18" charset="0"/>
              </a:rPr>
              <a:t>Corpora </a:t>
            </a:r>
            <a:r>
              <a:rPr lang="en-US" sz="1000" dirty="0" err="1">
                <a:latin typeface="Georgia" pitchFamily="18" charset="0"/>
              </a:rPr>
              <a:t>fibrosa</a:t>
            </a:r>
            <a:endParaRPr lang="en-US" sz="1000" dirty="0">
              <a:latin typeface="Georgia" pitchFamily="18" charset="0"/>
            </a:endParaRPr>
          </a:p>
          <a:p>
            <a:r>
              <a:rPr lang="en-US" sz="800" dirty="0">
                <a:latin typeface="Georgia" pitchFamily="18" charset="0"/>
              </a:rPr>
              <a:t> </a:t>
            </a:r>
          </a:p>
          <a:p>
            <a:pPr lvl="0"/>
            <a:r>
              <a:rPr lang="en-US" sz="1100" b="1" dirty="0">
                <a:latin typeface="Georgia" pitchFamily="18" charset="0"/>
              </a:rPr>
              <a:t>identify, at the electron microscope level, each of the following:</a:t>
            </a:r>
          </a:p>
          <a:p>
            <a:pPr lvl="0"/>
            <a:endParaRPr lang="en-US" sz="800" dirty="0">
              <a:latin typeface="Georgia" pitchFamily="18" charset="0"/>
            </a:endParaRPr>
          </a:p>
          <a:p>
            <a:pPr lvl="1"/>
            <a:r>
              <a:rPr lang="en-US" sz="1000" dirty="0">
                <a:latin typeface="Georgia" pitchFamily="18" charset="0"/>
              </a:rPr>
              <a:t>Oocyte</a:t>
            </a:r>
          </a:p>
          <a:p>
            <a:pPr lvl="1"/>
            <a:r>
              <a:rPr lang="en-US" sz="1000" dirty="0">
                <a:latin typeface="Georgia" pitchFamily="18" charset="0"/>
              </a:rPr>
              <a:t>Zona pellucida</a:t>
            </a:r>
          </a:p>
          <a:p>
            <a:pPr lvl="1"/>
            <a:r>
              <a:rPr lang="en-US" sz="1000" dirty="0" err="1">
                <a:latin typeface="Georgia" pitchFamily="18" charset="0"/>
              </a:rPr>
              <a:t>Granulosa</a:t>
            </a:r>
            <a:r>
              <a:rPr lang="en-US" sz="1000" dirty="0">
                <a:latin typeface="Georgia" pitchFamily="18" charset="0"/>
              </a:rPr>
              <a:t> cells</a:t>
            </a:r>
          </a:p>
          <a:p>
            <a:pPr lvl="1"/>
            <a:r>
              <a:rPr lang="en-US" sz="1000" dirty="0">
                <a:latin typeface="Georgia" pitchFamily="18" charset="0"/>
              </a:rPr>
              <a:t>Basement membrane</a:t>
            </a:r>
          </a:p>
          <a:p>
            <a:pPr lvl="1"/>
            <a:r>
              <a:rPr lang="en-US" sz="1000" dirty="0">
                <a:latin typeface="Georgia" pitchFamily="18" charset="0"/>
              </a:rPr>
              <a:t>Theca </a:t>
            </a:r>
            <a:r>
              <a:rPr lang="en-US" sz="1000" dirty="0" err="1">
                <a:latin typeface="Georgia" pitchFamily="18" charset="0"/>
              </a:rPr>
              <a:t>interna</a:t>
            </a:r>
            <a:r>
              <a:rPr lang="en-US" sz="1000" dirty="0">
                <a:latin typeface="Georgia" pitchFamily="18" charset="0"/>
              </a:rPr>
              <a:t> cells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7536" y="914400"/>
            <a:ext cx="2617864" cy="1323439"/>
          </a:xfrm>
          <a:prstGeom prst="rect">
            <a:avLst/>
          </a:prstGeom>
          <a:noFill/>
        </p:spPr>
        <p:txBody>
          <a:bodyPr wrap="square">
            <a:spAutoFit/>
          </a:bodyPr>
          <a:lstStyle/>
          <a:p>
            <a:r>
              <a:rPr lang="en-US" sz="1600" b="1" dirty="0">
                <a:solidFill>
                  <a:srgbClr val="002060"/>
                </a:solidFill>
                <a:latin typeface="Calibri" pitchFamily="34" charset="0"/>
              </a:rPr>
              <a:t>Follicle maturation occurs largely through proliferation and organization of the cells and extracellular structures surrounding the oocyte.</a:t>
            </a:r>
          </a:p>
        </p:txBody>
      </p:sp>
      <p:pic>
        <p:nvPicPr>
          <p:cNvPr id="6" name="Picture 1" descr="ovary and follicle development - 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6297536"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p:cNvSpPr txBox="1">
            <a:spLocks noChangeArrowheads="1"/>
          </p:cNvSpPr>
          <p:nvPr/>
        </p:nvSpPr>
        <p:spPr bwMode="auto">
          <a:xfrm>
            <a:off x="6297536" y="3733800"/>
            <a:ext cx="27846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7030A0"/>
                </a:solidFill>
                <a:latin typeface="Tempus Sans ITC" pitchFamily="82" charset="0"/>
              </a:rPr>
              <a:t>Remember, all the oocytes in the ovary, with the exception of the one in a </a:t>
            </a:r>
            <a:r>
              <a:rPr lang="en-US" sz="1600" b="1" dirty="0" err="1">
                <a:solidFill>
                  <a:srgbClr val="7030A0"/>
                </a:solidFill>
                <a:latin typeface="Tempus Sans ITC" pitchFamily="82" charset="0"/>
              </a:rPr>
              <a:t>Graafian</a:t>
            </a:r>
            <a:r>
              <a:rPr lang="en-US" sz="1600" b="1" dirty="0">
                <a:solidFill>
                  <a:srgbClr val="7030A0"/>
                </a:solidFill>
                <a:latin typeface="Tempus Sans ITC" pitchFamily="82" charset="0"/>
              </a:rPr>
              <a:t> follicle just before ovulation, are arrested in meiosis I and are , therefore, primary oocytes.</a:t>
            </a:r>
          </a:p>
        </p:txBody>
      </p:sp>
      <p:sp>
        <p:nvSpPr>
          <p:cNvPr id="9" name="Rectangle 8"/>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spTree>
    <p:extLst>
      <p:ext uri="{BB962C8B-B14F-4D97-AF65-F5344CB8AC3E}">
        <p14:creationId xmlns:p14="http://schemas.microsoft.com/office/powerpoint/2010/main" val="2737768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87811" y="667822"/>
            <a:ext cx="3027589" cy="6001643"/>
          </a:xfrm>
          <a:prstGeom prst="rect">
            <a:avLst/>
          </a:prstGeom>
          <a:noFill/>
        </p:spPr>
        <p:txBody>
          <a:bodyPr wrap="square">
            <a:spAutoFit/>
          </a:bodyPr>
          <a:lstStyle/>
          <a:p>
            <a:r>
              <a:rPr lang="en-US" sz="1600" b="1" dirty="0">
                <a:solidFill>
                  <a:schemeClr val="accent5">
                    <a:lumMod val="75000"/>
                  </a:schemeClr>
                </a:solidFill>
                <a:latin typeface="Calibri" pitchFamily="34" charset="0"/>
              </a:rPr>
              <a:t>Primordial follicle </a:t>
            </a:r>
            <a:r>
              <a:rPr lang="en-US" sz="1600" b="1" dirty="0">
                <a:solidFill>
                  <a:srgbClr val="002060"/>
                </a:solidFill>
                <a:latin typeface="Calibri" pitchFamily="34" charset="0"/>
              </a:rPr>
              <a:t>– oocyte surrounded by single layer of squamous cells, called </a:t>
            </a:r>
            <a:r>
              <a:rPr lang="en-US" sz="1600" b="1" dirty="0">
                <a:solidFill>
                  <a:schemeClr val="accent5">
                    <a:lumMod val="50000"/>
                  </a:schemeClr>
                </a:solidFill>
                <a:latin typeface="Calibri" pitchFamily="34" charset="0"/>
              </a:rPr>
              <a:t>follicular cells</a:t>
            </a:r>
            <a:r>
              <a:rPr lang="en-US" sz="1600" b="1" dirty="0">
                <a:solidFill>
                  <a:srgbClr val="002060"/>
                </a:solidFill>
                <a:latin typeface="Calibri" pitchFamily="34" charset="0"/>
              </a:rPr>
              <a:t>.</a:t>
            </a:r>
          </a:p>
          <a:p>
            <a:endParaRPr lang="en-US" sz="1600" b="1" dirty="0">
              <a:solidFill>
                <a:srgbClr val="002060"/>
              </a:solidFill>
              <a:latin typeface="Calibri" pitchFamily="34" charset="0"/>
            </a:endParaRPr>
          </a:p>
          <a:p>
            <a:r>
              <a:rPr lang="en-US" sz="1600" b="1" dirty="0">
                <a:solidFill>
                  <a:schemeClr val="accent5">
                    <a:lumMod val="75000"/>
                  </a:schemeClr>
                </a:solidFill>
                <a:latin typeface="Calibri" pitchFamily="34" charset="0"/>
              </a:rPr>
              <a:t>Primary follicle </a:t>
            </a:r>
            <a:r>
              <a:rPr lang="en-US" sz="1600" b="1" dirty="0">
                <a:solidFill>
                  <a:srgbClr val="002060"/>
                </a:solidFill>
                <a:latin typeface="Calibri" pitchFamily="34" charset="0"/>
              </a:rPr>
              <a:t>– follicular cells become cuboidal, initially a single layer, but become stratified, connective tissue cells organize around the basement membrane of the </a:t>
            </a:r>
            <a:r>
              <a:rPr lang="en-US" sz="1600" b="1" dirty="0" err="1">
                <a:solidFill>
                  <a:srgbClr val="002060"/>
                </a:solidFill>
                <a:latin typeface="Calibri" pitchFamily="34" charset="0"/>
              </a:rPr>
              <a:t>granulosa</a:t>
            </a:r>
            <a:r>
              <a:rPr lang="en-US" sz="1600" b="1" dirty="0">
                <a:solidFill>
                  <a:srgbClr val="002060"/>
                </a:solidFill>
                <a:latin typeface="Calibri" pitchFamily="34" charset="0"/>
              </a:rPr>
              <a:t> cells to become </a:t>
            </a:r>
            <a:r>
              <a:rPr lang="en-US" sz="1600" b="1" dirty="0" err="1">
                <a:solidFill>
                  <a:srgbClr val="002060"/>
                </a:solidFill>
                <a:latin typeface="Calibri" pitchFamily="34" charset="0"/>
              </a:rPr>
              <a:t>thecal</a:t>
            </a:r>
            <a:r>
              <a:rPr lang="en-US" sz="1600" b="1" dirty="0">
                <a:solidFill>
                  <a:srgbClr val="002060"/>
                </a:solidFill>
                <a:latin typeface="Calibri" pitchFamily="34" charset="0"/>
              </a:rPr>
              <a:t> cells (</a:t>
            </a:r>
            <a:r>
              <a:rPr lang="en-US" sz="1600" b="1" dirty="0" err="1">
                <a:solidFill>
                  <a:srgbClr val="002060"/>
                </a:solidFill>
                <a:latin typeface="Calibri" pitchFamily="34" charset="0"/>
              </a:rPr>
              <a:t>interna</a:t>
            </a:r>
            <a:r>
              <a:rPr lang="en-US" sz="1600" b="1" dirty="0">
                <a:solidFill>
                  <a:srgbClr val="002060"/>
                </a:solidFill>
                <a:latin typeface="Calibri" pitchFamily="34" charset="0"/>
              </a:rPr>
              <a:t> and </a:t>
            </a:r>
            <a:r>
              <a:rPr lang="en-US" sz="1600" b="1" dirty="0" err="1">
                <a:solidFill>
                  <a:srgbClr val="002060"/>
                </a:solidFill>
                <a:latin typeface="Calibri" pitchFamily="34" charset="0"/>
              </a:rPr>
              <a:t>externa</a:t>
            </a:r>
            <a:r>
              <a:rPr lang="en-US" sz="1600" b="1" dirty="0">
                <a:solidFill>
                  <a:srgbClr val="002060"/>
                </a:solidFill>
                <a:latin typeface="Calibri" pitchFamily="34" charset="0"/>
              </a:rPr>
              <a:t>)</a:t>
            </a:r>
          </a:p>
          <a:p>
            <a:endParaRPr lang="en-US" sz="1600" b="1" dirty="0">
              <a:solidFill>
                <a:srgbClr val="002060"/>
              </a:solidFill>
              <a:latin typeface="Calibri" pitchFamily="34" charset="0"/>
            </a:endParaRPr>
          </a:p>
          <a:p>
            <a:r>
              <a:rPr lang="en-US" sz="1600" b="1" dirty="0">
                <a:solidFill>
                  <a:schemeClr val="accent5">
                    <a:lumMod val="75000"/>
                  </a:schemeClr>
                </a:solidFill>
                <a:latin typeface="Calibri" pitchFamily="34" charset="0"/>
              </a:rPr>
              <a:t>Secondary follicle </a:t>
            </a:r>
            <a:r>
              <a:rPr lang="en-US" sz="1600" b="1" dirty="0">
                <a:solidFill>
                  <a:srgbClr val="002060"/>
                </a:solidFill>
                <a:latin typeface="Calibri" pitchFamily="34" charset="0"/>
              </a:rPr>
              <a:t>– a fluid-filled </a:t>
            </a:r>
            <a:r>
              <a:rPr lang="en-US" sz="1600" b="1" dirty="0" err="1">
                <a:solidFill>
                  <a:srgbClr val="002060"/>
                </a:solidFill>
                <a:latin typeface="Calibri" pitchFamily="34" charset="0"/>
              </a:rPr>
              <a:t>antrum</a:t>
            </a:r>
            <a:r>
              <a:rPr lang="en-US" sz="1600" b="1" dirty="0">
                <a:solidFill>
                  <a:srgbClr val="002060"/>
                </a:solidFill>
                <a:latin typeface="Calibri" pitchFamily="34" charset="0"/>
              </a:rPr>
              <a:t> forms among the </a:t>
            </a:r>
            <a:r>
              <a:rPr lang="en-US" sz="1600" b="1" dirty="0" err="1">
                <a:solidFill>
                  <a:srgbClr val="002060"/>
                </a:solidFill>
                <a:latin typeface="Calibri" pitchFamily="34" charset="0"/>
              </a:rPr>
              <a:t>granulosa</a:t>
            </a:r>
            <a:r>
              <a:rPr lang="en-US" sz="1600" b="1" dirty="0">
                <a:solidFill>
                  <a:srgbClr val="002060"/>
                </a:solidFill>
                <a:latin typeface="Calibri" pitchFamily="34" charset="0"/>
              </a:rPr>
              <a:t> cells</a:t>
            </a:r>
          </a:p>
          <a:p>
            <a:endParaRPr lang="en-US" sz="1600" b="1" dirty="0">
              <a:solidFill>
                <a:srgbClr val="002060"/>
              </a:solidFill>
              <a:latin typeface="Calibri" pitchFamily="34" charset="0"/>
            </a:endParaRPr>
          </a:p>
          <a:p>
            <a:r>
              <a:rPr lang="en-US" sz="1600" b="1" dirty="0">
                <a:solidFill>
                  <a:schemeClr val="accent5">
                    <a:lumMod val="75000"/>
                  </a:schemeClr>
                </a:solidFill>
                <a:latin typeface="Calibri" pitchFamily="34" charset="0"/>
              </a:rPr>
              <a:t>Tertiary (</a:t>
            </a:r>
            <a:r>
              <a:rPr lang="en-US" sz="1600" b="1" dirty="0" err="1">
                <a:solidFill>
                  <a:schemeClr val="accent5">
                    <a:lumMod val="75000"/>
                  </a:schemeClr>
                </a:solidFill>
                <a:latin typeface="Calibri" pitchFamily="34" charset="0"/>
              </a:rPr>
              <a:t>Graafian</a:t>
            </a:r>
            <a:r>
              <a:rPr lang="en-US" sz="1600" b="1" dirty="0">
                <a:solidFill>
                  <a:schemeClr val="accent5">
                    <a:lumMod val="75000"/>
                  </a:schemeClr>
                </a:solidFill>
                <a:latin typeface="Calibri" pitchFamily="34" charset="0"/>
              </a:rPr>
              <a:t>) follicle </a:t>
            </a:r>
            <a:r>
              <a:rPr lang="en-US" sz="1600" b="1" dirty="0">
                <a:solidFill>
                  <a:srgbClr val="002060"/>
                </a:solidFill>
                <a:latin typeface="Calibri" pitchFamily="34" charset="0"/>
              </a:rPr>
              <a:t>– </a:t>
            </a:r>
            <a:r>
              <a:rPr lang="en-US" sz="1600" b="1" dirty="0" err="1">
                <a:solidFill>
                  <a:srgbClr val="002060"/>
                </a:solidFill>
                <a:latin typeface="Calibri" pitchFamily="34" charset="0"/>
              </a:rPr>
              <a:t>antrum</a:t>
            </a:r>
            <a:r>
              <a:rPr lang="en-US" sz="1600" b="1" dirty="0">
                <a:solidFill>
                  <a:srgbClr val="002060"/>
                </a:solidFill>
                <a:latin typeface="Calibri" pitchFamily="34" charset="0"/>
              </a:rPr>
              <a:t> large, surrounding oocyte and corona radiata on all sides except at the location of the </a:t>
            </a:r>
            <a:r>
              <a:rPr lang="en-US" sz="1600" b="1" dirty="0" err="1">
                <a:solidFill>
                  <a:srgbClr val="002060"/>
                </a:solidFill>
                <a:latin typeface="Calibri" pitchFamily="34" charset="0"/>
              </a:rPr>
              <a:t>cumulum</a:t>
            </a:r>
            <a:r>
              <a:rPr lang="en-US" sz="1600" b="1" dirty="0">
                <a:solidFill>
                  <a:srgbClr val="002060"/>
                </a:solidFill>
                <a:latin typeface="Calibri" pitchFamily="34" charset="0"/>
              </a:rPr>
              <a:t> </a:t>
            </a:r>
            <a:r>
              <a:rPr lang="en-US" sz="1600" b="1" dirty="0" err="1">
                <a:solidFill>
                  <a:srgbClr val="002060"/>
                </a:solidFill>
                <a:latin typeface="Calibri" pitchFamily="34" charset="0"/>
              </a:rPr>
              <a:t>oophorus</a:t>
            </a:r>
            <a:r>
              <a:rPr lang="en-US" sz="1600" b="1" dirty="0">
                <a:solidFill>
                  <a:srgbClr val="002060"/>
                </a:solidFill>
                <a:latin typeface="Calibri" pitchFamily="34" charset="0"/>
              </a:rPr>
              <a:t>, which connects the corona to the outer </a:t>
            </a:r>
            <a:r>
              <a:rPr lang="en-US" sz="1600" b="1" dirty="0" err="1">
                <a:solidFill>
                  <a:srgbClr val="002060"/>
                </a:solidFill>
                <a:latin typeface="Calibri" pitchFamily="34" charset="0"/>
              </a:rPr>
              <a:t>granulosa</a:t>
            </a:r>
            <a:r>
              <a:rPr lang="en-US" sz="1600" b="1" dirty="0">
                <a:solidFill>
                  <a:srgbClr val="002060"/>
                </a:solidFill>
                <a:latin typeface="Calibri" pitchFamily="34" charset="0"/>
              </a:rPr>
              <a:t> cells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762000"/>
            <a:ext cx="5876925" cy="4619625"/>
          </a:xfrm>
          <a:prstGeom prst="rect">
            <a:avLst/>
          </a:prstGeom>
        </p:spPr>
      </p:pic>
      <p:sp>
        <p:nvSpPr>
          <p:cNvPr id="9" name="TextBox 4"/>
          <p:cNvSpPr txBox="1">
            <a:spLocks noChangeArrowheads="1"/>
          </p:cNvSpPr>
          <p:nvPr/>
        </p:nvSpPr>
        <p:spPr bwMode="auto">
          <a:xfrm>
            <a:off x="87813" y="5618039"/>
            <a:ext cx="52461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7030A0"/>
                </a:solidFill>
                <a:latin typeface="Tempus Sans ITC" pitchFamily="82" charset="0"/>
              </a:rPr>
              <a:t>This is an overview showing all four stages on one slide.  We’ll go over each stage in the next set of slides.  All these follicles are surrounded by connective tissue of the ovary.</a:t>
            </a:r>
          </a:p>
        </p:txBody>
      </p:sp>
      <p:sp>
        <p:nvSpPr>
          <p:cNvPr id="6" name="Rectangle 5"/>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spTree>
    <p:extLst>
      <p:ext uri="{BB962C8B-B14F-4D97-AF65-F5344CB8AC3E}">
        <p14:creationId xmlns:p14="http://schemas.microsoft.com/office/powerpoint/2010/main" val="4041542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6" y="533400"/>
            <a:ext cx="9078687" cy="4318488"/>
          </a:xfrm>
          <a:prstGeom prst="rect">
            <a:avLst/>
          </a:prstGeom>
        </p:spPr>
      </p:pic>
      <p:sp>
        <p:nvSpPr>
          <p:cNvPr id="5" name="TextBox 4"/>
          <p:cNvSpPr txBox="1"/>
          <p:nvPr/>
        </p:nvSpPr>
        <p:spPr>
          <a:xfrm>
            <a:off x="43543" y="4995446"/>
            <a:ext cx="8567057" cy="830997"/>
          </a:xfrm>
          <a:prstGeom prst="rect">
            <a:avLst/>
          </a:prstGeom>
          <a:noFill/>
        </p:spPr>
        <p:txBody>
          <a:bodyPr wrap="square">
            <a:spAutoFit/>
          </a:bodyPr>
          <a:lstStyle/>
          <a:p>
            <a:r>
              <a:rPr lang="en-US" sz="1600" b="1" dirty="0">
                <a:solidFill>
                  <a:schemeClr val="accent5">
                    <a:lumMod val="75000"/>
                  </a:schemeClr>
                </a:solidFill>
                <a:latin typeface="Calibri" pitchFamily="34" charset="0"/>
              </a:rPr>
              <a:t>Primordial follicle </a:t>
            </a:r>
            <a:r>
              <a:rPr lang="en-US" sz="1600" b="1" dirty="0">
                <a:solidFill>
                  <a:srgbClr val="002060"/>
                </a:solidFill>
                <a:latin typeface="Calibri" pitchFamily="34" charset="0"/>
              </a:rPr>
              <a:t>– oocyte surrounded by single layer of squamous cells, called </a:t>
            </a:r>
            <a:r>
              <a:rPr lang="en-US" sz="1600" b="1" dirty="0">
                <a:solidFill>
                  <a:schemeClr val="accent5">
                    <a:lumMod val="50000"/>
                  </a:schemeClr>
                </a:solidFill>
                <a:latin typeface="Calibri" pitchFamily="34" charset="0"/>
              </a:rPr>
              <a:t>follicular cells</a:t>
            </a:r>
            <a:r>
              <a:rPr lang="en-US" sz="1600" b="1" dirty="0">
                <a:solidFill>
                  <a:srgbClr val="002060"/>
                </a:solidFill>
                <a:latin typeface="Calibri" pitchFamily="34" charset="0"/>
              </a:rPr>
              <a:t> (FC).  N = nucleus of oocyte; X oocyte cytoplasm, where nucleus is out of the plane of section.  Arrows show tangential cuts through edge of follicles.</a:t>
            </a:r>
          </a:p>
        </p:txBody>
      </p:sp>
      <p:sp>
        <p:nvSpPr>
          <p:cNvPr id="8" name="TextBox 4"/>
          <p:cNvSpPr txBox="1">
            <a:spLocks noChangeArrowheads="1"/>
          </p:cNvSpPr>
          <p:nvPr/>
        </p:nvSpPr>
        <p:spPr bwMode="auto">
          <a:xfrm>
            <a:off x="1338942" y="5815557"/>
            <a:ext cx="681445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7030A0"/>
                </a:solidFill>
                <a:latin typeface="Tempus Sans ITC" pitchFamily="82" charset="0"/>
              </a:rPr>
              <a:t>Primordial follicles are typically found in the periphery (cortex) of the ovary.</a:t>
            </a:r>
          </a:p>
          <a:p>
            <a:pPr eaLnBrk="1" hangingPunct="1"/>
            <a:endParaRPr lang="en-US" sz="800" b="1" dirty="0">
              <a:solidFill>
                <a:srgbClr val="7030A0"/>
              </a:solidFill>
              <a:latin typeface="Tempus Sans ITC" pitchFamily="82" charset="0"/>
            </a:endParaRPr>
          </a:p>
          <a:p>
            <a:pPr eaLnBrk="1" hangingPunct="1"/>
            <a:r>
              <a:rPr lang="en-US" sz="1600" b="1" dirty="0">
                <a:solidFill>
                  <a:srgbClr val="7030A0"/>
                </a:solidFill>
                <a:latin typeface="Tempus Sans ITC" pitchFamily="82" charset="0"/>
              </a:rPr>
              <a:t>Primordial follicles are formed during fetal development, and then become arrested, remaining in this stage until after birth.</a:t>
            </a:r>
          </a:p>
        </p:txBody>
      </p:sp>
      <p:sp>
        <p:nvSpPr>
          <p:cNvPr id="6" name="Rectangle 5"/>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spTree>
    <p:extLst>
      <p:ext uri="{BB962C8B-B14F-4D97-AF65-F5344CB8AC3E}">
        <p14:creationId xmlns:p14="http://schemas.microsoft.com/office/powerpoint/2010/main" val="2524828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828800" y="5486400"/>
            <a:ext cx="5975384" cy="1200329"/>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136</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Primordial follicle</a:t>
            </a:r>
          </a:p>
          <a:p>
            <a:pPr lvl="2" eaLnBrk="0" hangingPunct="0">
              <a:buFontTx/>
              <a:buChar char="•"/>
            </a:pPr>
            <a:r>
              <a:rPr lang="en-US" sz="1200" b="1" dirty="0">
                <a:solidFill>
                  <a:srgbClr val="002060"/>
                </a:solidFill>
                <a:latin typeface="Georgia" pitchFamily="18" charset="0"/>
                <a:ea typeface="Times" pitchFamily="18" charset="0"/>
                <a:cs typeface="Arial" charset="0"/>
              </a:rPr>
              <a:t>Oocyte</a:t>
            </a:r>
          </a:p>
          <a:p>
            <a:pPr lvl="2" eaLnBrk="0" hangingPunct="0">
              <a:buFontTx/>
              <a:buChar char="•"/>
            </a:pPr>
            <a:r>
              <a:rPr lang="en-US" sz="1200" b="1" dirty="0">
                <a:solidFill>
                  <a:srgbClr val="002060"/>
                </a:solidFill>
                <a:latin typeface="Georgia" pitchFamily="18" charset="0"/>
                <a:ea typeface="Times" pitchFamily="18" charset="0"/>
                <a:cs typeface="Arial" charset="0"/>
              </a:rPr>
              <a:t>Follicular cells</a:t>
            </a:r>
          </a:p>
        </p:txBody>
      </p:sp>
      <p:sp>
        <p:nvSpPr>
          <p:cNvPr id="5" name="TextBox 3"/>
          <p:cNvSpPr txBox="1">
            <a:spLocks noChangeArrowheads="1"/>
          </p:cNvSpPr>
          <p:nvPr/>
        </p:nvSpPr>
        <p:spPr bwMode="auto">
          <a:xfrm>
            <a:off x="2438400" y="1994416"/>
            <a:ext cx="4441702"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primordial follicle – SL136</a:t>
            </a:r>
            <a:endParaRPr lang="en-US" dirty="0">
              <a:latin typeface="Calibri" pitchFamily="34" charset="0"/>
            </a:endParaRPr>
          </a:p>
        </p:txBody>
      </p:sp>
      <p:sp>
        <p:nvSpPr>
          <p:cNvPr id="8" name="Rectangle 7"/>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spTree>
    <p:extLst>
      <p:ext uri="{BB962C8B-B14F-4D97-AF65-F5344CB8AC3E}">
        <p14:creationId xmlns:p14="http://schemas.microsoft.com/office/powerpoint/2010/main" val="2835939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543" y="4995446"/>
            <a:ext cx="8991600" cy="584775"/>
          </a:xfrm>
          <a:prstGeom prst="rect">
            <a:avLst/>
          </a:prstGeom>
          <a:noFill/>
        </p:spPr>
        <p:txBody>
          <a:bodyPr wrap="square">
            <a:spAutoFit/>
          </a:bodyPr>
          <a:lstStyle/>
          <a:p>
            <a:r>
              <a:rPr lang="en-US" sz="1600" b="1" dirty="0">
                <a:solidFill>
                  <a:schemeClr val="accent5">
                    <a:lumMod val="75000"/>
                  </a:schemeClr>
                </a:solidFill>
                <a:latin typeface="Calibri" pitchFamily="34" charset="0"/>
              </a:rPr>
              <a:t>Primary follicle </a:t>
            </a:r>
            <a:r>
              <a:rPr lang="en-US" sz="1600" b="1" dirty="0">
                <a:solidFill>
                  <a:srgbClr val="002060"/>
                </a:solidFill>
                <a:latin typeface="Calibri" pitchFamily="34" charset="0"/>
              </a:rPr>
              <a:t>– the squamous follicular cells (FC) have become cuboidal.  The </a:t>
            </a:r>
            <a:r>
              <a:rPr lang="en-US" sz="1600" b="1" dirty="0">
                <a:solidFill>
                  <a:schemeClr val="accent5">
                    <a:lumMod val="75000"/>
                  </a:schemeClr>
                </a:solidFill>
                <a:latin typeface="Calibri" pitchFamily="34" charset="0"/>
              </a:rPr>
              <a:t>zona pellucida </a:t>
            </a:r>
            <a:r>
              <a:rPr lang="en-US" sz="1600" b="1" dirty="0">
                <a:solidFill>
                  <a:srgbClr val="002060"/>
                </a:solidFill>
                <a:latin typeface="Calibri" pitchFamily="34" charset="0"/>
              </a:rPr>
              <a:t>and </a:t>
            </a:r>
            <a:r>
              <a:rPr lang="en-US" sz="1600" b="1" dirty="0" err="1">
                <a:solidFill>
                  <a:srgbClr val="002060"/>
                </a:solidFill>
                <a:latin typeface="Calibri" pitchFamily="34" charset="0"/>
              </a:rPr>
              <a:t>thecal</a:t>
            </a:r>
            <a:r>
              <a:rPr lang="en-US" sz="1600" b="1" dirty="0">
                <a:solidFill>
                  <a:srgbClr val="002060"/>
                </a:solidFill>
                <a:latin typeface="Calibri" pitchFamily="34" charset="0"/>
              </a:rPr>
              <a:t> cells begin to develop here, but are not obvious yet.</a:t>
            </a:r>
          </a:p>
        </p:txBody>
      </p:sp>
      <p:sp>
        <p:nvSpPr>
          <p:cNvPr id="8" name="TextBox 4"/>
          <p:cNvSpPr txBox="1">
            <a:spLocks noChangeArrowheads="1"/>
          </p:cNvSpPr>
          <p:nvPr/>
        </p:nvSpPr>
        <p:spPr bwMode="auto">
          <a:xfrm>
            <a:off x="1338942" y="5815557"/>
            <a:ext cx="68144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7030A0"/>
                </a:solidFill>
                <a:latin typeface="Tempus Sans ITC" pitchFamily="82" charset="0"/>
              </a:rPr>
              <a:t>The change in the follicular cells from squamous to cuboidal is the key to  differentiating primordial from primary follicles.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 y="667822"/>
            <a:ext cx="9144000" cy="4237571"/>
          </a:xfrm>
          <a:prstGeom prst="rect">
            <a:avLst/>
          </a:prstGeom>
        </p:spPr>
      </p:pic>
      <p:sp>
        <p:nvSpPr>
          <p:cNvPr id="9" name="Rectangle 8"/>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spTree>
    <p:extLst>
      <p:ext uri="{BB962C8B-B14F-4D97-AF65-F5344CB8AC3E}">
        <p14:creationId xmlns:p14="http://schemas.microsoft.com/office/powerpoint/2010/main" val="2459734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543" y="4876800"/>
            <a:ext cx="8991600" cy="830997"/>
          </a:xfrm>
          <a:prstGeom prst="rect">
            <a:avLst/>
          </a:prstGeom>
          <a:noFill/>
        </p:spPr>
        <p:txBody>
          <a:bodyPr wrap="square">
            <a:spAutoFit/>
          </a:bodyPr>
          <a:lstStyle/>
          <a:p>
            <a:r>
              <a:rPr lang="en-US" sz="1600" b="1" dirty="0">
                <a:solidFill>
                  <a:schemeClr val="accent5">
                    <a:lumMod val="75000"/>
                  </a:schemeClr>
                </a:solidFill>
                <a:latin typeface="Calibri" pitchFamily="34" charset="0"/>
              </a:rPr>
              <a:t>Primary follicle </a:t>
            </a:r>
            <a:r>
              <a:rPr lang="en-US" sz="1600" b="1" dirty="0">
                <a:solidFill>
                  <a:srgbClr val="002060"/>
                </a:solidFill>
                <a:latin typeface="Calibri" pitchFamily="34" charset="0"/>
              </a:rPr>
              <a:t>– proliferation of the follicular cells creates a stratified layer.  The follicular cells are now referred to as </a:t>
            </a:r>
            <a:r>
              <a:rPr lang="en-US" sz="1600" b="1" dirty="0" err="1">
                <a:solidFill>
                  <a:schemeClr val="accent5">
                    <a:lumMod val="75000"/>
                  </a:schemeClr>
                </a:solidFill>
                <a:latin typeface="Calibri" pitchFamily="34" charset="0"/>
              </a:rPr>
              <a:t>granulosa</a:t>
            </a:r>
            <a:r>
              <a:rPr lang="en-US" sz="1600" b="1" dirty="0">
                <a:solidFill>
                  <a:schemeClr val="accent5">
                    <a:lumMod val="75000"/>
                  </a:schemeClr>
                </a:solidFill>
                <a:latin typeface="Calibri" pitchFamily="34" charset="0"/>
              </a:rPr>
              <a:t> cells </a:t>
            </a:r>
            <a:r>
              <a:rPr lang="en-US" sz="1600" b="1" dirty="0">
                <a:solidFill>
                  <a:srgbClr val="002060"/>
                </a:solidFill>
                <a:latin typeface="Calibri" pitchFamily="34" charset="0"/>
              </a:rPr>
              <a:t>(GC).  By this stage, the </a:t>
            </a:r>
            <a:r>
              <a:rPr lang="en-US" sz="1600" b="1" dirty="0">
                <a:solidFill>
                  <a:schemeClr val="accent5">
                    <a:lumMod val="75000"/>
                  </a:schemeClr>
                </a:solidFill>
                <a:latin typeface="Calibri" pitchFamily="34" charset="0"/>
              </a:rPr>
              <a:t>zona pellucida </a:t>
            </a:r>
            <a:r>
              <a:rPr lang="en-US" sz="1600" b="1" dirty="0">
                <a:solidFill>
                  <a:srgbClr val="002060"/>
                </a:solidFill>
                <a:latin typeface="Calibri" pitchFamily="34" charset="0"/>
              </a:rPr>
              <a:t>(ZP) is more easily seen.  You can call this a late primary follicle if you desire.</a:t>
            </a:r>
          </a:p>
        </p:txBody>
      </p:sp>
      <p:sp>
        <p:nvSpPr>
          <p:cNvPr id="8" name="TextBox 4"/>
          <p:cNvSpPr txBox="1">
            <a:spLocks noChangeArrowheads="1"/>
          </p:cNvSpPr>
          <p:nvPr/>
        </p:nvSpPr>
        <p:spPr bwMode="auto">
          <a:xfrm>
            <a:off x="152400" y="5712156"/>
            <a:ext cx="899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7030A0"/>
                </a:solidFill>
                <a:latin typeface="Tempus Sans ITC" pitchFamily="82" charset="0"/>
              </a:rPr>
              <a:t>You should be aware that many authors use the terms follicular cells and </a:t>
            </a:r>
            <a:r>
              <a:rPr lang="en-US" sz="1600" b="1" dirty="0" err="1">
                <a:solidFill>
                  <a:srgbClr val="7030A0"/>
                </a:solidFill>
                <a:latin typeface="Tempus Sans ITC" pitchFamily="82" charset="0"/>
              </a:rPr>
              <a:t>granulosa</a:t>
            </a:r>
            <a:r>
              <a:rPr lang="en-US" sz="1600" b="1" dirty="0">
                <a:solidFill>
                  <a:srgbClr val="7030A0"/>
                </a:solidFill>
                <a:latin typeface="Tempus Sans ITC" pitchFamily="82" charset="0"/>
              </a:rPr>
              <a:t> cells interchangeably.  For example, </a:t>
            </a:r>
            <a:r>
              <a:rPr lang="en-US" sz="1600" b="1" dirty="0" err="1">
                <a:solidFill>
                  <a:srgbClr val="7030A0"/>
                </a:solidFill>
                <a:latin typeface="Tempus Sans ITC" pitchFamily="82" charset="0"/>
              </a:rPr>
              <a:t>Rhodin</a:t>
            </a:r>
            <a:r>
              <a:rPr lang="en-US" sz="1600" b="1" dirty="0">
                <a:solidFill>
                  <a:srgbClr val="7030A0"/>
                </a:solidFill>
                <a:latin typeface="Tempus Sans ITC" pitchFamily="82" charset="0"/>
              </a:rPr>
              <a:t> uses follicular cells for all follicles, even in mature (</a:t>
            </a:r>
            <a:r>
              <a:rPr lang="en-US" sz="1600" b="1" dirty="0" err="1">
                <a:solidFill>
                  <a:srgbClr val="7030A0"/>
                </a:solidFill>
                <a:latin typeface="Tempus Sans ITC" pitchFamily="82" charset="0"/>
              </a:rPr>
              <a:t>Graafian</a:t>
            </a:r>
            <a:r>
              <a:rPr lang="en-US" sz="1600" b="1" dirty="0">
                <a:solidFill>
                  <a:srgbClr val="7030A0"/>
                </a:solidFill>
                <a:latin typeface="Tempus Sans ITC" pitchFamily="82" charset="0"/>
              </a:rPr>
              <a:t>) follicles, while Ross specifically states that the name change occurs when these epithelial cells become stratified.  You should go by Ross, but if you read another source, don’t get all in a tizzy.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533400"/>
            <a:ext cx="6064588" cy="4343400"/>
          </a:xfrm>
          <a:prstGeom prst="rect">
            <a:avLst/>
          </a:prstGeom>
        </p:spPr>
      </p:pic>
      <p:sp>
        <p:nvSpPr>
          <p:cNvPr id="9" name="Rectangle 8"/>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spTree>
    <p:extLst>
      <p:ext uri="{BB962C8B-B14F-4D97-AF65-F5344CB8AC3E}">
        <p14:creationId xmlns:p14="http://schemas.microsoft.com/office/powerpoint/2010/main" val="3555218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828800" y="5334000"/>
            <a:ext cx="5975384" cy="1384995"/>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136</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Primary follicle</a:t>
            </a:r>
          </a:p>
          <a:p>
            <a:pPr lvl="2" eaLnBrk="0" hangingPunct="0">
              <a:buFontTx/>
              <a:buChar char="•"/>
            </a:pPr>
            <a:r>
              <a:rPr lang="en-US" sz="1200" b="1" dirty="0">
                <a:solidFill>
                  <a:srgbClr val="002060"/>
                </a:solidFill>
                <a:latin typeface="Georgia" pitchFamily="18" charset="0"/>
                <a:ea typeface="Times" pitchFamily="18" charset="0"/>
                <a:cs typeface="Arial" charset="0"/>
              </a:rPr>
              <a:t>Oocyte</a:t>
            </a:r>
          </a:p>
          <a:p>
            <a:pPr lvl="2" eaLnBrk="0" hangingPunct="0">
              <a:buFontTx/>
              <a:buChar char="•"/>
            </a:pPr>
            <a:r>
              <a:rPr lang="en-US" sz="1200" b="1" dirty="0">
                <a:solidFill>
                  <a:srgbClr val="002060"/>
                </a:solidFill>
                <a:latin typeface="Georgia" pitchFamily="18" charset="0"/>
                <a:ea typeface="Times" pitchFamily="18" charset="0"/>
                <a:cs typeface="Arial" charset="0"/>
              </a:rPr>
              <a:t>Follicular cells </a:t>
            </a:r>
            <a:r>
              <a:rPr lang="en-US" sz="1200" b="1" dirty="0">
                <a:solidFill>
                  <a:srgbClr val="002060"/>
                </a:solidFill>
                <a:latin typeface="Georgia" pitchFamily="18" charset="0"/>
                <a:ea typeface="Times" pitchFamily="18" charset="0"/>
                <a:cs typeface="Arial" charset="0"/>
                <a:sym typeface="Wingdings" pitchFamily="2" charset="2"/>
              </a:rPr>
              <a:t>/ </a:t>
            </a:r>
            <a:r>
              <a:rPr lang="en-US" sz="1200" b="1" dirty="0" err="1">
                <a:solidFill>
                  <a:srgbClr val="002060"/>
                </a:solidFill>
                <a:latin typeface="Georgia" pitchFamily="18" charset="0"/>
                <a:ea typeface="Times" pitchFamily="18" charset="0"/>
                <a:cs typeface="Arial" charset="0"/>
                <a:sym typeface="Wingdings" pitchFamily="2" charset="2"/>
              </a:rPr>
              <a:t>Granulosa</a:t>
            </a:r>
            <a:r>
              <a:rPr lang="en-US" sz="1200" b="1" dirty="0">
                <a:solidFill>
                  <a:srgbClr val="002060"/>
                </a:solidFill>
                <a:latin typeface="Georgia" pitchFamily="18" charset="0"/>
                <a:ea typeface="Times" pitchFamily="18" charset="0"/>
                <a:cs typeface="Arial" charset="0"/>
                <a:sym typeface="Wingdings" pitchFamily="2" charset="2"/>
              </a:rPr>
              <a:t> cells</a:t>
            </a:r>
          </a:p>
          <a:p>
            <a:pPr lvl="2" eaLnBrk="0" hangingPunct="0">
              <a:buFontTx/>
              <a:buChar char="•"/>
            </a:pPr>
            <a:r>
              <a:rPr lang="en-US" sz="1200" b="1" dirty="0">
                <a:solidFill>
                  <a:srgbClr val="002060"/>
                </a:solidFill>
                <a:latin typeface="Georgia" pitchFamily="18" charset="0"/>
                <a:ea typeface="Times" pitchFamily="18" charset="0"/>
                <a:cs typeface="Arial" charset="0"/>
                <a:sym typeface="Wingdings" pitchFamily="2" charset="2"/>
              </a:rPr>
              <a:t>Zona pellucida</a:t>
            </a:r>
            <a:endParaRPr lang="en-US" sz="1200" b="1" dirty="0">
              <a:solidFill>
                <a:srgbClr val="002060"/>
              </a:solidFill>
              <a:latin typeface="Georgia" pitchFamily="18" charset="0"/>
              <a:ea typeface="Times" pitchFamily="18" charset="0"/>
              <a:cs typeface="Arial" charset="0"/>
            </a:endParaRPr>
          </a:p>
        </p:txBody>
      </p:sp>
      <p:sp>
        <p:nvSpPr>
          <p:cNvPr id="5" name="TextBox 3"/>
          <p:cNvSpPr txBox="1">
            <a:spLocks noChangeArrowheads="1"/>
          </p:cNvSpPr>
          <p:nvPr/>
        </p:nvSpPr>
        <p:spPr bwMode="auto">
          <a:xfrm>
            <a:off x="2438400" y="1994416"/>
            <a:ext cx="4441702"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primary follicle – SL136</a:t>
            </a:r>
            <a:endParaRPr lang="en-US" dirty="0">
              <a:latin typeface="Calibri" pitchFamily="34" charset="0"/>
            </a:endParaRPr>
          </a:p>
        </p:txBody>
      </p:sp>
      <p:sp>
        <p:nvSpPr>
          <p:cNvPr id="6" name="Rectangle 5"/>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spTree>
    <p:extLst>
      <p:ext uri="{BB962C8B-B14F-4D97-AF65-F5344CB8AC3E}">
        <p14:creationId xmlns:p14="http://schemas.microsoft.com/office/powerpoint/2010/main" val="146503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2284" y="5712156"/>
            <a:ext cx="8743116" cy="1077218"/>
          </a:xfrm>
          <a:prstGeom prst="rect">
            <a:avLst/>
          </a:prstGeom>
          <a:noFill/>
        </p:spPr>
        <p:txBody>
          <a:bodyPr wrap="square">
            <a:spAutoFit/>
          </a:bodyPr>
          <a:lstStyle/>
          <a:p>
            <a:r>
              <a:rPr lang="en-US" sz="1600" b="1" dirty="0">
                <a:solidFill>
                  <a:schemeClr val="accent5">
                    <a:lumMod val="75000"/>
                  </a:schemeClr>
                </a:solidFill>
                <a:latin typeface="Calibri" pitchFamily="34" charset="0"/>
              </a:rPr>
              <a:t>Secondary follicle (aka </a:t>
            </a:r>
            <a:r>
              <a:rPr lang="en-US" sz="1600" b="1" dirty="0" err="1">
                <a:solidFill>
                  <a:schemeClr val="accent5">
                    <a:lumMod val="75000"/>
                  </a:schemeClr>
                </a:solidFill>
                <a:latin typeface="Calibri" pitchFamily="34" charset="0"/>
              </a:rPr>
              <a:t>antral</a:t>
            </a:r>
            <a:r>
              <a:rPr lang="en-US" sz="1600" b="1" dirty="0">
                <a:solidFill>
                  <a:schemeClr val="accent5">
                    <a:lumMod val="75000"/>
                  </a:schemeClr>
                </a:solidFill>
                <a:latin typeface="Calibri" pitchFamily="34" charset="0"/>
              </a:rPr>
              <a:t> follicle) </a:t>
            </a:r>
            <a:r>
              <a:rPr lang="en-US" sz="1600" b="1" dirty="0">
                <a:solidFill>
                  <a:srgbClr val="002060"/>
                </a:solidFill>
                <a:latin typeface="Calibri" pitchFamily="34" charset="0"/>
              </a:rPr>
              <a:t>– is characterized by the appearance of a fluid-filled space, the </a:t>
            </a:r>
            <a:r>
              <a:rPr lang="en-US" sz="1600" b="1" dirty="0" err="1">
                <a:solidFill>
                  <a:schemeClr val="accent5">
                    <a:lumMod val="75000"/>
                  </a:schemeClr>
                </a:solidFill>
                <a:latin typeface="Calibri" pitchFamily="34" charset="0"/>
              </a:rPr>
              <a:t>antrum</a:t>
            </a:r>
            <a:r>
              <a:rPr lang="en-US" sz="1600" b="1" dirty="0">
                <a:solidFill>
                  <a:srgbClr val="002060"/>
                </a:solidFill>
                <a:latin typeface="Calibri" pitchFamily="34" charset="0"/>
              </a:rPr>
              <a:t>, within the </a:t>
            </a:r>
            <a:r>
              <a:rPr lang="en-US" sz="1600" b="1" dirty="0" err="1">
                <a:solidFill>
                  <a:srgbClr val="002060"/>
                </a:solidFill>
                <a:latin typeface="Calibri" pitchFamily="34" charset="0"/>
              </a:rPr>
              <a:t>granulosa</a:t>
            </a:r>
            <a:r>
              <a:rPr lang="en-US" sz="1600" b="1" dirty="0">
                <a:solidFill>
                  <a:srgbClr val="002060"/>
                </a:solidFill>
                <a:latin typeface="Calibri" pitchFamily="34" charset="0"/>
              </a:rPr>
              <a:t> cells (GC).  The </a:t>
            </a:r>
            <a:r>
              <a:rPr lang="en-US" sz="1600" b="1" dirty="0">
                <a:solidFill>
                  <a:schemeClr val="accent5">
                    <a:lumMod val="75000"/>
                  </a:schemeClr>
                </a:solidFill>
                <a:latin typeface="Calibri" pitchFamily="34" charset="0"/>
              </a:rPr>
              <a:t>zona pellucida </a:t>
            </a:r>
            <a:r>
              <a:rPr lang="en-US" sz="1600" b="1" dirty="0">
                <a:solidFill>
                  <a:srgbClr val="002060"/>
                </a:solidFill>
                <a:latin typeface="Calibri" pitchFamily="34" charset="0"/>
              </a:rPr>
              <a:t>is more pronounced (not in this image), and the </a:t>
            </a:r>
            <a:r>
              <a:rPr lang="en-US" sz="1600" b="1" dirty="0" err="1">
                <a:solidFill>
                  <a:srgbClr val="002060"/>
                </a:solidFill>
                <a:latin typeface="Calibri" pitchFamily="34" charset="0"/>
              </a:rPr>
              <a:t>thecal</a:t>
            </a:r>
            <a:r>
              <a:rPr lang="en-US" sz="1600" b="1" dirty="0">
                <a:solidFill>
                  <a:srgbClr val="002060"/>
                </a:solidFill>
                <a:latin typeface="Calibri" pitchFamily="34" charset="0"/>
              </a:rPr>
              <a:t> cells have become more organized, forming distinct </a:t>
            </a:r>
            <a:r>
              <a:rPr lang="en-US" sz="1600" b="1" dirty="0">
                <a:solidFill>
                  <a:schemeClr val="accent5">
                    <a:lumMod val="75000"/>
                  </a:schemeClr>
                </a:solidFill>
                <a:latin typeface="Calibri" pitchFamily="34" charset="0"/>
              </a:rPr>
              <a:t>theca </a:t>
            </a:r>
            <a:r>
              <a:rPr lang="en-US" sz="1600" b="1" dirty="0" err="1">
                <a:solidFill>
                  <a:schemeClr val="accent5">
                    <a:lumMod val="75000"/>
                  </a:schemeClr>
                </a:solidFill>
                <a:latin typeface="Calibri" pitchFamily="34" charset="0"/>
              </a:rPr>
              <a:t>interna</a:t>
            </a:r>
            <a:r>
              <a:rPr lang="en-US" sz="1600" b="1" dirty="0">
                <a:solidFill>
                  <a:schemeClr val="accent5">
                    <a:lumMod val="75000"/>
                  </a:schemeClr>
                </a:solidFill>
                <a:latin typeface="Calibri" pitchFamily="34" charset="0"/>
              </a:rPr>
              <a:t> (TI) </a:t>
            </a:r>
            <a:r>
              <a:rPr lang="en-US" sz="1600" b="1" dirty="0">
                <a:solidFill>
                  <a:srgbClr val="002060"/>
                </a:solidFill>
                <a:latin typeface="Calibri" pitchFamily="34" charset="0"/>
              </a:rPr>
              <a:t>and </a:t>
            </a:r>
            <a:r>
              <a:rPr lang="en-US" sz="1600" b="1" dirty="0">
                <a:solidFill>
                  <a:schemeClr val="accent5">
                    <a:lumMod val="75000"/>
                  </a:schemeClr>
                </a:solidFill>
                <a:latin typeface="Calibri" pitchFamily="34" charset="0"/>
              </a:rPr>
              <a:t>theca </a:t>
            </a:r>
            <a:r>
              <a:rPr lang="en-US" sz="1600" b="1" dirty="0" err="1">
                <a:solidFill>
                  <a:schemeClr val="accent5">
                    <a:lumMod val="75000"/>
                  </a:schemeClr>
                </a:solidFill>
                <a:latin typeface="Calibri" pitchFamily="34" charset="0"/>
              </a:rPr>
              <a:t>externa</a:t>
            </a:r>
            <a:r>
              <a:rPr lang="en-US" sz="1600" b="1" dirty="0">
                <a:solidFill>
                  <a:schemeClr val="accent5">
                    <a:lumMod val="75000"/>
                  </a:schemeClr>
                </a:solidFill>
                <a:latin typeface="Calibri" pitchFamily="34" charset="0"/>
              </a:rPr>
              <a:t> (TE) </a:t>
            </a:r>
            <a:r>
              <a:rPr lang="en-US" sz="1600" b="1" dirty="0">
                <a:solidFill>
                  <a:srgbClr val="002060"/>
                </a:solidFill>
                <a:latin typeface="Calibri" pitchFamily="34" charset="0"/>
              </a:rPr>
              <a:t>layers.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128" y="500076"/>
            <a:ext cx="6486144" cy="5212080"/>
          </a:xfrm>
          <a:prstGeom prst="rect">
            <a:avLst/>
          </a:prstGeom>
        </p:spPr>
      </p:pic>
      <p:sp>
        <p:nvSpPr>
          <p:cNvPr id="9" name="Rectangle 8"/>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spTree>
    <p:extLst>
      <p:ext uri="{BB962C8B-B14F-4D97-AF65-F5344CB8AC3E}">
        <p14:creationId xmlns:p14="http://schemas.microsoft.com/office/powerpoint/2010/main" val="3543884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839686" y="4876800"/>
            <a:ext cx="5975384" cy="1938992"/>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136</a:t>
            </a:r>
            <a:endParaRPr lang="en-US"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Secondary follicle</a:t>
            </a:r>
          </a:p>
          <a:p>
            <a:pPr lvl="2" eaLnBrk="0" hangingPunct="0">
              <a:buFontTx/>
              <a:buChar char="•"/>
            </a:pPr>
            <a:r>
              <a:rPr lang="en-US" sz="1200" b="1" dirty="0">
                <a:solidFill>
                  <a:srgbClr val="002060"/>
                </a:solidFill>
                <a:latin typeface="Georgia" pitchFamily="18" charset="0"/>
                <a:ea typeface="Times" pitchFamily="18" charset="0"/>
                <a:cs typeface="Arial" charset="0"/>
              </a:rPr>
              <a:t>Oocyte</a:t>
            </a:r>
          </a:p>
          <a:p>
            <a:pPr lvl="2" eaLnBrk="0" hangingPunct="0">
              <a:buFontTx/>
              <a:buChar char="•"/>
            </a:pPr>
            <a:r>
              <a:rPr lang="en-US" sz="1200" b="1" dirty="0">
                <a:solidFill>
                  <a:srgbClr val="002060"/>
                </a:solidFill>
                <a:latin typeface="Georgia" pitchFamily="18" charset="0"/>
                <a:ea typeface="Times" pitchFamily="18" charset="0"/>
                <a:cs typeface="Arial" charset="0"/>
              </a:rPr>
              <a:t>Follicular cells </a:t>
            </a:r>
            <a:r>
              <a:rPr lang="en-US" sz="1200" b="1" dirty="0">
                <a:solidFill>
                  <a:srgbClr val="002060"/>
                </a:solidFill>
                <a:latin typeface="Georgia" pitchFamily="18" charset="0"/>
                <a:ea typeface="Times" pitchFamily="18" charset="0"/>
                <a:cs typeface="Arial" charset="0"/>
                <a:sym typeface="Wingdings" pitchFamily="2" charset="2"/>
              </a:rPr>
              <a:t>/ </a:t>
            </a:r>
            <a:r>
              <a:rPr lang="en-US" sz="1200" b="1" dirty="0" err="1">
                <a:solidFill>
                  <a:srgbClr val="002060"/>
                </a:solidFill>
                <a:latin typeface="Georgia" pitchFamily="18" charset="0"/>
                <a:ea typeface="Times" pitchFamily="18" charset="0"/>
                <a:cs typeface="Arial" charset="0"/>
                <a:sym typeface="Wingdings" pitchFamily="2" charset="2"/>
              </a:rPr>
              <a:t>Granulosa</a:t>
            </a:r>
            <a:r>
              <a:rPr lang="en-US" sz="1200" b="1" dirty="0">
                <a:solidFill>
                  <a:srgbClr val="002060"/>
                </a:solidFill>
                <a:latin typeface="Georgia" pitchFamily="18" charset="0"/>
                <a:ea typeface="Times" pitchFamily="18" charset="0"/>
                <a:cs typeface="Arial" charset="0"/>
                <a:sym typeface="Wingdings" pitchFamily="2" charset="2"/>
              </a:rPr>
              <a:t> cells</a:t>
            </a:r>
          </a:p>
          <a:p>
            <a:pPr lvl="2" eaLnBrk="0" hangingPunct="0">
              <a:buFontTx/>
              <a:buChar char="•"/>
            </a:pPr>
            <a:r>
              <a:rPr lang="en-US" sz="1200" b="1" dirty="0">
                <a:solidFill>
                  <a:srgbClr val="002060"/>
                </a:solidFill>
                <a:latin typeface="Georgia" pitchFamily="18" charset="0"/>
                <a:ea typeface="Times" pitchFamily="18" charset="0"/>
                <a:cs typeface="Arial" charset="0"/>
                <a:sym typeface="Wingdings" pitchFamily="2" charset="2"/>
              </a:rPr>
              <a:t>Zona pellucida</a:t>
            </a:r>
          </a:p>
          <a:p>
            <a:pPr lvl="2" eaLnBrk="0" hangingPunct="0">
              <a:buFontTx/>
              <a:buChar char="•"/>
            </a:pPr>
            <a:r>
              <a:rPr lang="en-US" sz="1200" b="1" dirty="0" err="1">
                <a:solidFill>
                  <a:srgbClr val="002060"/>
                </a:solidFill>
                <a:latin typeface="Georgia" pitchFamily="18" charset="0"/>
                <a:ea typeface="Times" pitchFamily="18" charset="0"/>
                <a:cs typeface="Arial" charset="0"/>
                <a:sym typeface="Wingdings" pitchFamily="2" charset="2"/>
              </a:rPr>
              <a:t>Antrum</a:t>
            </a:r>
            <a:endParaRPr lang="en-US" sz="1200" b="1" dirty="0">
              <a:solidFill>
                <a:srgbClr val="002060"/>
              </a:solidFill>
              <a:latin typeface="Georgia" pitchFamily="18" charset="0"/>
              <a:ea typeface="Times" pitchFamily="18" charset="0"/>
              <a:cs typeface="Arial" charset="0"/>
              <a:sym typeface="Wingdings" pitchFamily="2" charset="2"/>
            </a:endParaRPr>
          </a:p>
          <a:p>
            <a:pPr lvl="2" eaLnBrk="0" hangingPunct="0">
              <a:buFontTx/>
              <a:buChar char="•"/>
            </a:pPr>
            <a:r>
              <a:rPr lang="en-US" sz="1200" b="1" dirty="0">
                <a:solidFill>
                  <a:srgbClr val="002060"/>
                </a:solidFill>
                <a:latin typeface="Georgia" pitchFamily="18" charset="0"/>
                <a:ea typeface="Times" pitchFamily="18" charset="0"/>
                <a:cs typeface="Arial" charset="0"/>
                <a:sym typeface="Wingdings" pitchFamily="2" charset="2"/>
              </a:rPr>
              <a:t>Theca </a:t>
            </a:r>
            <a:r>
              <a:rPr lang="en-US" sz="1200" b="1" dirty="0" err="1">
                <a:solidFill>
                  <a:srgbClr val="002060"/>
                </a:solidFill>
                <a:latin typeface="Georgia" pitchFamily="18" charset="0"/>
                <a:ea typeface="Times" pitchFamily="18" charset="0"/>
                <a:cs typeface="Arial" charset="0"/>
                <a:sym typeface="Wingdings" pitchFamily="2" charset="2"/>
              </a:rPr>
              <a:t>interna</a:t>
            </a:r>
            <a:endParaRPr lang="en-US" sz="1200" b="1" dirty="0">
              <a:solidFill>
                <a:srgbClr val="002060"/>
              </a:solidFill>
              <a:latin typeface="Georgia" pitchFamily="18" charset="0"/>
              <a:ea typeface="Times" pitchFamily="18" charset="0"/>
              <a:cs typeface="Arial" charset="0"/>
              <a:sym typeface="Wingdings" pitchFamily="2" charset="2"/>
            </a:endParaRPr>
          </a:p>
          <a:p>
            <a:pPr lvl="2" eaLnBrk="0" hangingPunct="0">
              <a:buFontTx/>
              <a:buChar char="•"/>
            </a:pPr>
            <a:r>
              <a:rPr lang="en-US" sz="1200" b="1" dirty="0">
                <a:solidFill>
                  <a:srgbClr val="002060"/>
                </a:solidFill>
                <a:latin typeface="Georgia" pitchFamily="18" charset="0"/>
                <a:ea typeface="Times" pitchFamily="18" charset="0"/>
                <a:cs typeface="Arial" charset="0"/>
                <a:sym typeface="Wingdings" pitchFamily="2" charset="2"/>
              </a:rPr>
              <a:t>Theca </a:t>
            </a:r>
            <a:r>
              <a:rPr lang="en-US" sz="1200" b="1" dirty="0" err="1">
                <a:solidFill>
                  <a:srgbClr val="002060"/>
                </a:solidFill>
                <a:latin typeface="Georgia" pitchFamily="18" charset="0"/>
                <a:ea typeface="Times" pitchFamily="18" charset="0"/>
                <a:cs typeface="Arial" charset="0"/>
                <a:sym typeface="Wingdings" pitchFamily="2" charset="2"/>
              </a:rPr>
              <a:t>externa</a:t>
            </a:r>
            <a:endParaRPr lang="en-US" sz="1200" b="1" dirty="0">
              <a:solidFill>
                <a:srgbClr val="002060"/>
              </a:solidFill>
              <a:latin typeface="Georgia" pitchFamily="18" charset="0"/>
              <a:ea typeface="Times" pitchFamily="18" charset="0"/>
              <a:cs typeface="Arial" charset="0"/>
              <a:sym typeface="Wingdings" pitchFamily="2" charset="2"/>
            </a:endParaRPr>
          </a:p>
        </p:txBody>
      </p:sp>
      <p:sp>
        <p:nvSpPr>
          <p:cNvPr id="5" name="TextBox 3"/>
          <p:cNvSpPr txBox="1">
            <a:spLocks noChangeArrowheads="1"/>
          </p:cNvSpPr>
          <p:nvPr/>
        </p:nvSpPr>
        <p:spPr bwMode="auto">
          <a:xfrm>
            <a:off x="2438400" y="1994416"/>
            <a:ext cx="4441702"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secondary follicle – SL136</a:t>
            </a:r>
            <a:endParaRPr lang="en-US" dirty="0">
              <a:latin typeface="Calibri" pitchFamily="34" charset="0"/>
            </a:endParaRPr>
          </a:p>
        </p:txBody>
      </p:sp>
      <p:sp>
        <p:nvSpPr>
          <p:cNvPr id="6" name="Rectangle 5"/>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spTree>
    <p:extLst>
      <p:ext uri="{BB962C8B-B14F-4D97-AF65-F5344CB8AC3E}">
        <p14:creationId xmlns:p14="http://schemas.microsoft.com/office/powerpoint/2010/main" val="634427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45" y="5487611"/>
            <a:ext cx="8991600" cy="1323439"/>
          </a:xfrm>
          <a:prstGeom prst="rect">
            <a:avLst/>
          </a:prstGeom>
          <a:noFill/>
        </p:spPr>
        <p:txBody>
          <a:bodyPr wrap="square">
            <a:spAutoFit/>
          </a:bodyPr>
          <a:lstStyle/>
          <a:p>
            <a:r>
              <a:rPr lang="en-US" sz="1600" b="1" dirty="0" err="1">
                <a:solidFill>
                  <a:schemeClr val="accent5">
                    <a:lumMod val="75000"/>
                  </a:schemeClr>
                </a:solidFill>
                <a:latin typeface="Calibri" pitchFamily="34" charset="0"/>
              </a:rPr>
              <a:t>Graafian</a:t>
            </a:r>
            <a:r>
              <a:rPr lang="en-US" sz="1600" b="1" dirty="0">
                <a:solidFill>
                  <a:schemeClr val="accent5">
                    <a:lumMod val="75000"/>
                  </a:schemeClr>
                </a:solidFill>
                <a:latin typeface="Calibri" pitchFamily="34" charset="0"/>
              </a:rPr>
              <a:t> follicle (aka tertiary follicle) </a:t>
            </a:r>
            <a:r>
              <a:rPr lang="en-US" sz="1600" b="1" dirty="0">
                <a:solidFill>
                  <a:srgbClr val="002060"/>
                </a:solidFill>
                <a:latin typeface="Calibri" pitchFamily="34" charset="0"/>
              </a:rPr>
              <a:t>– is characterized by a very large </a:t>
            </a:r>
            <a:r>
              <a:rPr lang="en-US" sz="1600" b="1" dirty="0" err="1">
                <a:solidFill>
                  <a:srgbClr val="002060"/>
                </a:solidFill>
                <a:latin typeface="Calibri" pitchFamily="34" charset="0"/>
              </a:rPr>
              <a:t>antrum</a:t>
            </a:r>
            <a:r>
              <a:rPr lang="en-US" sz="1600" b="1" dirty="0">
                <a:solidFill>
                  <a:srgbClr val="002060"/>
                </a:solidFill>
                <a:latin typeface="Calibri" pitchFamily="34" charset="0"/>
              </a:rPr>
              <a:t>.  The </a:t>
            </a:r>
            <a:r>
              <a:rPr lang="en-US" sz="1600" b="1" dirty="0" err="1">
                <a:solidFill>
                  <a:srgbClr val="002060"/>
                </a:solidFill>
                <a:latin typeface="Calibri" pitchFamily="34" charset="0"/>
              </a:rPr>
              <a:t>granulosa</a:t>
            </a:r>
            <a:r>
              <a:rPr lang="en-US" sz="1600" b="1" dirty="0">
                <a:solidFill>
                  <a:srgbClr val="002060"/>
                </a:solidFill>
                <a:latin typeface="Calibri" pitchFamily="34" charset="0"/>
              </a:rPr>
              <a:t> cells have become segregated into a </a:t>
            </a:r>
            <a:r>
              <a:rPr lang="en-US" sz="1600" b="1" dirty="0">
                <a:solidFill>
                  <a:schemeClr val="accent5">
                    <a:lumMod val="75000"/>
                  </a:schemeClr>
                </a:solidFill>
                <a:latin typeface="Calibri" pitchFamily="34" charset="0"/>
              </a:rPr>
              <a:t>corona radiata </a:t>
            </a:r>
            <a:r>
              <a:rPr lang="en-US" sz="1600" b="1" dirty="0">
                <a:solidFill>
                  <a:srgbClr val="002060"/>
                </a:solidFill>
                <a:latin typeface="Calibri" pitchFamily="34" charset="0"/>
              </a:rPr>
              <a:t>surrounding the oocyte, as well as a </a:t>
            </a:r>
            <a:r>
              <a:rPr lang="en-US" sz="1600" b="1" dirty="0">
                <a:solidFill>
                  <a:schemeClr val="accent5">
                    <a:lumMod val="75000"/>
                  </a:schemeClr>
                </a:solidFill>
                <a:latin typeface="Calibri" pitchFamily="34" charset="0"/>
              </a:rPr>
              <a:t>cumulus </a:t>
            </a:r>
            <a:r>
              <a:rPr lang="en-US" sz="1600" b="1" dirty="0" err="1">
                <a:solidFill>
                  <a:schemeClr val="accent5">
                    <a:lumMod val="75000"/>
                  </a:schemeClr>
                </a:solidFill>
                <a:latin typeface="Calibri" pitchFamily="34" charset="0"/>
              </a:rPr>
              <a:t>oophorus</a:t>
            </a:r>
            <a:r>
              <a:rPr lang="en-US" sz="1600" b="1" dirty="0">
                <a:solidFill>
                  <a:schemeClr val="accent5">
                    <a:lumMod val="75000"/>
                  </a:schemeClr>
                </a:solidFill>
                <a:latin typeface="Calibri" pitchFamily="34" charset="0"/>
              </a:rPr>
              <a:t> </a:t>
            </a:r>
            <a:r>
              <a:rPr lang="en-US" sz="1600" b="1" dirty="0">
                <a:solidFill>
                  <a:srgbClr val="002060"/>
                </a:solidFill>
                <a:latin typeface="Calibri" pitchFamily="34" charset="0"/>
              </a:rPr>
              <a:t>that connects the oocyte/corona to the rest of the </a:t>
            </a:r>
            <a:r>
              <a:rPr lang="en-US" sz="1600" b="1" dirty="0" err="1">
                <a:solidFill>
                  <a:srgbClr val="002060"/>
                </a:solidFill>
                <a:latin typeface="Calibri" pitchFamily="34" charset="0"/>
              </a:rPr>
              <a:t>granulosa</a:t>
            </a:r>
            <a:r>
              <a:rPr lang="en-US" sz="1600" b="1" dirty="0">
                <a:solidFill>
                  <a:srgbClr val="002060"/>
                </a:solidFill>
                <a:latin typeface="Calibri" pitchFamily="34" charset="0"/>
              </a:rPr>
              <a:t> cells around the periphery of the </a:t>
            </a:r>
            <a:r>
              <a:rPr lang="en-US" sz="1600" b="1" dirty="0" err="1">
                <a:solidFill>
                  <a:srgbClr val="002060"/>
                </a:solidFill>
                <a:latin typeface="Calibri" pitchFamily="34" charset="0"/>
              </a:rPr>
              <a:t>antrum</a:t>
            </a:r>
            <a:r>
              <a:rPr lang="en-US" sz="1600" b="1" dirty="0">
                <a:solidFill>
                  <a:srgbClr val="002060"/>
                </a:solidFill>
                <a:latin typeface="Calibri" pitchFamily="34" charset="0"/>
              </a:rPr>
              <a:t>.  The </a:t>
            </a:r>
            <a:r>
              <a:rPr lang="en-US" sz="1600" b="1" dirty="0" err="1">
                <a:solidFill>
                  <a:srgbClr val="002060"/>
                </a:solidFill>
                <a:latin typeface="Calibri" pitchFamily="34" charset="0"/>
              </a:rPr>
              <a:t>thecal</a:t>
            </a:r>
            <a:r>
              <a:rPr lang="en-US" sz="1600" b="1" dirty="0">
                <a:solidFill>
                  <a:srgbClr val="002060"/>
                </a:solidFill>
                <a:latin typeface="Calibri" pitchFamily="34" charset="0"/>
              </a:rPr>
              <a:t> cells are fully developed.  The final </a:t>
            </a:r>
            <a:r>
              <a:rPr lang="en-US" sz="1600" b="1" dirty="0" err="1">
                <a:solidFill>
                  <a:srgbClr val="002060"/>
                </a:solidFill>
                <a:latin typeface="Calibri" pitchFamily="34" charset="0"/>
              </a:rPr>
              <a:t>Graafian</a:t>
            </a:r>
            <a:r>
              <a:rPr lang="en-US" sz="1600" b="1" dirty="0">
                <a:solidFill>
                  <a:srgbClr val="002060"/>
                </a:solidFill>
                <a:latin typeface="Calibri" pitchFamily="34" charset="0"/>
              </a:rPr>
              <a:t> follicle just before ovulation is approximately 1 cm in diameter, extending from one end of the ovary to the other, almost doubling the size of the ovary.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67" y="646049"/>
            <a:ext cx="8335246" cy="4764149"/>
          </a:xfrm>
          <a:prstGeom prst="rect">
            <a:avLst/>
          </a:prstGeom>
        </p:spPr>
      </p:pic>
      <p:sp>
        <p:nvSpPr>
          <p:cNvPr id="6" name="Rectangle 5"/>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spTree>
    <p:extLst>
      <p:ext uri="{BB962C8B-B14F-4D97-AF65-F5344CB8AC3E}">
        <p14:creationId xmlns:p14="http://schemas.microsoft.com/office/powerpoint/2010/main" val="2560496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4929530"/>
            <a:ext cx="8382000" cy="1569660"/>
          </a:xfrm>
          <a:prstGeom prst="rect">
            <a:avLst/>
          </a:prstGeom>
          <a:noFill/>
        </p:spPr>
        <p:txBody>
          <a:bodyPr wrap="square">
            <a:spAutoFit/>
          </a:bodyPr>
          <a:lstStyle/>
          <a:p>
            <a:r>
              <a:rPr lang="en-US" sz="1600" b="1" dirty="0">
                <a:solidFill>
                  <a:srgbClr val="002060"/>
                </a:solidFill>
                <a:latin typeface="Calibri" pitchFamily="34" charset="0"/>
              </a:rPr>
              <a:t>Major structures of the female reproductive system that contribute to the production and transmission of the oocyte include:</a:t>
            </a:r>
          </a:p>
          <a:p>
            <a:r>
              <a:rPr lang="en-US" sz="1600" b="1" dirty="0">
                <a:solidFill>
                  <a:schemeClr val="accent5">
                    <a:lumMod val="75000"/>
                  </a:schemeClr>
                </a:solidFill>
                <a:latin typeface="Calibri" pitchFamily="34" charset="0"/>
              </a:rPr>
              <a:t>ovary</a:t>
            </a:r>
            <a:r>
              <a:rPr lang="en-US" sz="1600" b="1" dirty="0">
                <a:solidFill>
                  <a:srgbClr val="002060"/>
                </a:solidFill>
                <a:latin typeface="Calibri" pitchFamily="34" charset="0"/>
              </a:rPr>
              <a:t> – produces oocytes</a:t>
            </a:r>
          </a:p>
          <a:p>
            <a:r>
              <a:rPr lang="en-US" sz="1600" b="1" dirty="0">
                <a:solidFill>
                  <a:schemeClr val="accent5">
                    <a:lumMod val="75000"/>
                  </a:schemeClr>
                </a:solidFill>
                <a:latin typeface="Calibri" pitchFamily="34" charset="0"/>
              </a:rPr>
              <a:t>oviduct</a:t>
            </a:r>
            <a:r>
              <a:rPr lang="en-US" sz="1600" b="1" dirty="0">
                <a:solidFill>
                  <a:srgbClr val="002060"/>
                </a:solidFill>
                <a:latin typeface="Calibri" pitchFamily="34" charset="0"/>
              </a:rPr>
              <a:t> (</a:t>
            </a:r>
            <a:r>
              <a:rPr lang="en-US" sz="1600" b="1" dirty="0">
                <a:solidFill>
                  <a:schemeClr val="accent5">
                    <a:lumMod val="75000"/>
                  </a:schemeClr>
                </a:solidFill>
                <a:latin typeface="Calibri" pitchFamily="34" charset="0"/>
              </a:rPr>
              <a:t>uterine tube</a:t>
            </a:r>
            <a:r>
              <a:rPr lang="en-US" sz="1600" b="1" dirty="0">
                <a:solidFill>
                  <a:srgbClr val="002060"/>
                </a:solidFill>
                <a:latin typeface="Calibri" pitchFamily="34" charset="0"/>
              </a:rPr>
              <a:t>, </a:t>
            </a:r>
            <a:r>
              <a:rPr lang="en-US" sz="1600" b="1" dirty="0">
                <a:solidFill>
                  <a:schemeClr val="accent5">
                    <a:lumMod val="75000"/>
                  </a:schemeClr>
                </a:solidFill>
                <a:latin typeface="Calibri" pitchFamily="34" charset="0"/>
              </a:rPr>
              <a:t>Fallopian tube</a:t>
            </a:r>
            <a:r>
              <a:rPr lang="en-US" sz="1600" b="1" dirty="0">
                <a:solidFill>
                  <a:srgbClr val="002060"/>
                </a:solidFill>
                <a:latin typeface="Calibri" pitchFamily="34" charset="0"/>
              </a:rPr>
              <a:t>) – transport of oocyte, usual site of fertilization</a:t>
            </a:r>
          </a:p>
          <a:p>
            <a:r>
              <a:rPr lang="en-US" sz="1600" b="1" dirty="0">
                <a:solidFill>
                  <a:schemeClr val="accent5">
                    <a:lumMod val="75000"/>
                  </a:schemeClr>
                </a:solidFill>
                <a:latin typeface="Calibri" pitchFamily="34" charset="0"/>
              </a:rPr>
              <a:t>uterus</a:t>
            </a:r>
            <a:r>
              <a:rPr lang="en-US" sz="1600" b="1" dirty="0">
                <a:solidFill>
                  <a:srgbClr val="002060"/>
                </a:solidFill>
                <a:latin typeface="Calibri" pitchFamily="34" charset="0"/>
              </a:rPr>
              <a:t> – site of implantation, and contracts during childbirth</a:t>
            </a:r>
          </a:p>
          <a:p>
            <a:r>
              <a:rPr lang="en-US" sz="1600" b="1" dirty="0">
                <a:solidFill>
                  <a:schemeClr val="accent5">
                    <a:lumMod val="75000"/>
                  </a:schemeClr>
                </a:solidFill>
                <a:latin typeface="Calibri" pitchFamily="34" charset="0"/>
              </a:rPr>
              <a:t>vagina</a:t>
            </a:r>
            <a:r>
              <a:rPr lang="en-US" sz="1600" b="1" dirty="0">
                <a:solidFill>
                  <a:srgbClr val="002060"/>
                </a:solidFill>
                <a:latin typeface="Calibri" pitchFamily="34" charset="0"/>
              </a:rPr>
              <a:t> – organ of copulation and birth canal</a:t>
            </a:r>
          </a:p>
        </p:txBody>
      </p:sp>
      <p:sp>
        <p:nvSpPr>
          <p:cNvPr id="9" name="TextBox 8"/>
          <p:cNvSpPr txBox="1"/>
          <p:nvPr/>
        </p:nvSpPr>
        <p:spPr>
          <a:xfrm>
            <a:off x="7100118" y="1426488"/>
            <a:ext cx="2030819" cy="95410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All of these structures are in the pelvic cavity, and are covered by a layer of peritoneum.</a:t>
            </a:r>
          </a:p>
        </p:txBody>
      </p:sp>
      <p:sp>
        <p:nvSpPr>
          <p:cNvPr id="7" name="Rectangle 6"/>
          <p:cNvSpPr/>
          <p:nvPr/>
        </p:nvSpPr>
        <p:spPr>
          <a:xfrm>
            <a:off x="1355362" y="21491"/>
            <a:ext cx="643336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a:t>
            </a:r>
          </a:p>
        </p:txBody>
      </p:sp>
      <p:pic>
        <p:nvPicPr>
          <p:cNvPr id="10" name="Picture 2" descr="Image9"/>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54756" y="579691"/>
            <a:ext cx="7045362" cy="438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p:cNvSpPr txBox="1">
            <a:spLocks noChangeArrowheads="1"/>
          </p:cNvSpPr>
          <p:nvPr/>
        </p:nvSpPr>
        <p:spPr bwMode="auto">
          <a:xfrm>
            <a:off x="12551" y="4296521"/>
            <a:ext cx="12406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dirty="0"/>
              <a:t>Anterior</a:t>
            </a:r>
          </a:p>
        </p:txBody>
      </p:sp>
      <p:sp>
        <p:nvSpPr>
          <p:cNvPr id="12" name="Text Box 5"/>
          <p:cNvSpPr txBox="1">
            <a:spLocks noChangeArrowheads="1"/>
          </p:cNvSpPr>
          <p:nvPr/>
        </p:nvSpPr>
        <p:spPr bwMode="auto">
          <a:xfrm>
            <a:off x="5738308" y="4296522"/>
            <a:ext cx="1385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dirty="0"/>
              <a:t>Posterior</a:t>
            </a:r>
          </a:p>
        </p:txBody>
      </p:sp>
    </p:spTree>
    <p:extLst>
      <p:ext uri="{BB962C8B-B14F-4D97-AF65-F5344CB8AC3E}">
        <p14:creationId xmlns:p14="http://schemas.microsoft.com/office/powerpoint/2010/main" val="1564438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a:spLocks noChangeArrowheads="1"/>
          </p:cNvSpPr>
          <p:nvPr/>
        </p:nvSpPr>
        <p:spPr bwMode="auto">
          <a:xfrm>
            <a:off x="2438400" y="1994416"/>
            <a:ext cx="4441702"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Graafian follicle – SL136</a:t>
            </a:r>
            <a:endParaRPr lang="en-US" dirty="0">
              <a:latin typeface="Calibri" pitchFamily="34" charset="0"/>
            </a:endParaRPr>
          </a:p>
        </p:txBody>
      </p:sp>
      <p:sp>
        <p:nvSpPr>
          <p:cNvPr id="6" name="TextBox 4"/>
          <p:cNvSpPr txBox="1">
            <a:spLocks noChangeArrowheads="1"/>
          </p:cNvSpPr>
          <p:nvPr/>
        </p:nvSpPr>
        <p:spPr bwMode="auto">
          <a:xfrm>
            <a:off x="1839686" y="4495800"/>
            <a:ext cx="5975384" cy="2308324"/>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136</a:t>
            </a:r>
            <a:r>
              <a:rPr lang="en-US" dirty="0">
                <a:latin typeface="Calibri" pitchFamily="34" charset="0"/>
              </a:rPr>
              <a:t> </a:t>
            </a:r>
          </a:p>
          <a:p>
            <a:r>
              <a:rPr lang="en-US" b="1" dirty="0">
                <a:latin typeface="Calibri" pitchFamily="34" charset="0"/>
              </a:rPr>
              <a:t>Be able to identify:</a:t>
            </a:r>
          </a:p>
          <a:p>
            <a:pPr lvl="1" eaLnBrk="0" hangingPunct="0">
              <a:buFontTx/>
              <a:buChar char="•"/>
            </a:pPr>
            <a:r>
              <a:rPr lang="en-US" sz="1200" b="1" dirty="0" err="1">
                <a:solidFill>
                  <a:srgbClr val="002060"/>
                </a:solidFill>
                <a:latin typeface="Georgia" pitchFamily="18" charset="0"/>
                <a:ea typeface="Times" pitchFamily="18" charset="0"/>
                <a:cs typeface="Arial" charset="0"/>
              </a:rPr>
              <a:t>Graafian</a:t>
            </a:r>
            <a:r>
              <a:rPr lang="en-US" sz="1200" b="1" dirty="0">
                <a:solidFill>
                  <a:srgbClr val="002060"/>
                </a:solidFill>
                <a:latin typeface="Georgia" pitchFamily="18" charset="0"/>
                <a:ea typeface="Times" pitchFamily="18" charset="0"/>
                <a:cs typeface="Arial" charset="0"/>
              </a:rPr>
              <a:t> follicle</a:t>
            </a:r>
          </a:p>
          <a:p>
            <a:pPr lvl="2" eaLnBrk="0" hangingPunct="0">
              <a:buFontTx/>
              <a:buChar char="•"/>
            </a:pPr>
            <a:r>
              <a:rPr lang="en-US" sz="1200" b="1" dirty="0">
                <a:solidFill>
                  <a:srgbClr val="002060"/>
                </a:solidFill>
                <a:latin typeface="Georgia" pitchFamily="18" charset="0"/>
                <a:ea typeface="Times" pitchFamily="18" charset="0"/>
                <a:cs typeface="Arial" charset="0"/>
              </a:rPr>
              <a:t>Oocyte</a:t>
            </a:r>
          </a:p>
          <a:p>
            <a:pPr lvl="2" eaLnBrk="0" hangingPunct="0">
              <a:buFontTx/>
              <a:buChar char="•"/>
            </a:pPr>
            <a:r>
              <a:rPr lang="en-US" sz="1200" b="1" dirty="0">
                <a:solidFill>
                  <a:srgbClr val="002060"/>
                </a:solidFill>
                <a:latin typeface="Georgia" pitchFamily="18" charset="0"/>
                <a:ea typeface="Times" pitchFamily="18" charset="0"/>
                <a:cs typeface="Arial" charset="0"/>
              </a:rPr>
              <a:t>Follicular cells </a:t>
            </a:r>
            <a:r>
              <a:rPr lang="en-US" sz="1200" b="1" dirty="0">
                <a:solidFill>
                  <a:srgbClr val="002060"/>
                </a:solidFill>
                <a:latin typeface="Georgia" pitchFamily="18" charset="0"/>
                <a:ea typeface="Times" pitchFamily="18" charset="0"/>
                <a:cs typeface="Arial" charset="0"/>
                <a:sym typeface="Wingdings" pitchFamily="2" charset="2"/>
              </a:rPr>
              <a:t>/ </a:t>
            </a:r>
            <a:r>
              <a:rPr lang="en-US" sz="1200" b="1" dirty="0" err="1">
                <a:solidFill>
                  <a:srgbClr val="002060"/>
                </a:solidFill>
                <a:latin typeface="Georgia" pitchFamily="18" charset="0"/>
                <a:ea typeface="Times" pitchFamily="18" charset="0"/>
                <a:cs typeface="Arial" charset="0"/>
                <a:sym typeface="Wingdings" pitchFamily="2" charset="2"/>
              </a:rPr>
              <a:t>Granulosa</a:t>
            </a:r>
            <a:r>
              <a:rPr lang="en-US" sz="1200" b="1" dirty="0">
                <a:solidFill>
                  <a:srgbClr val="002060"/>
                </a:solidFill>
                <a:latin typeface="Georgia" pitchFamily="18" charset="0"/>
                <a:ea typeface="Times" pitchFamily="18" charset="0"/>
                <a:cs typeface="Arial" charset="0"/>
                <a:sym typeface="Wingdings" pitchFamily="2" charset="2"/>
              </a:rPr>
              <a:t> cells</a:t>
            </a:r>
          </a:p>
          <a:p>
            <a:pPr lvl="3" eaLnBrk="0" hangingPunct="0">
              <a:buFontTx/>
              <a:buChar char="•"/>
            </a:pPr>
            <a:r>
              <a:rPr lang="en-US" sz="1200" b="1" dirty="0">
                <a:solidFill>
                  <a:srgbClr val="002060"/>
                </a:solidFill>
                <a:latin typeface="Georgia" pitchFamily="18" charset="0"/>
                <a:ea typeface="Times" pitchFamily="18" charset="0"/>
                <a:cs typeface="Arial" charset="0"/>
                <a:sym typeface="Wingdings" pitchFamily="2" charset="2"/>
              </a:rPr>
              <a:t>Corona radiata</a:t>
            </a:r>
          </a:p>
          <a:p>
            <a:pPr lvl="3" eaLnBrk="0" hangingPunct="0">
              <a:buFontTx/>
              <a:buChar char="•"/>
            </a:pPr>
            <a:r>
              <a:rPr lang="en-US" sz="1200" b="1" dirty="0">
                <a:solidFill>
                  <a:srgbClr val="002060"/>
                </a:solidFill>
                <a:latin typeface="Georgia" pitchFamily="18" charset="0"/>
                <a:ea typeface="Times" pitchFamily="18" charset="0"/>
                <a:cs typeface="Arial" charset="0"/>
                <a:sym typeface="Wingdings" pitchFamily="2" charset="2"/>
              </a:rPr>
              <a:t>Cumulus </a:t>
            </a:r>
            <a:r>
              <a:rPr lang="en-US" sz="1200" b="1" dirty="0" err="1">
                <a:solidFill>
                  <a:srgbClr val="002060"/>
                </a:solidFill>
                <a:latin typeface="Georgia" pitchFamily="18" charset="0"/>
                <a:ea typeface="Times" pitchFamily="18" charset="0"/>
                <a:cs typeface="Arial" charset="0"/>
                <a:sym typeface="Wingdings" pitchFamily="2" charset="2"/>
              </a:rPr>
              <a:t>oophorus</a:t>
            </a:r>
            <a:endParaRPr lang="en-US" sz="1200" b="1" dirty="0">
              <a:solidFill>
                <a:srgbClr val="002060"/>
              </a:solidFill>
              <a:latin typeface="Georgia" pitchFamily="18" charset="0"/>
              <a:ea typeface="Times" pitchFamily="18" charset="0"/>
              <a:cs typeface="Arial" charset="0"/>
              <a:sym typeface="Wingdings" pitchFamily="2" charset="2"/>
            </a:endParaRPr>
          </a:p>
          <a:p>
            <a:pPr lvl="2" eaLnBrk="0" hangingPunct="0">
              <a:buFontTx/>
              <a:buChar char="•"/>
            </a:pPr>
            <a:r>
              <a:rPr lang="en-US" sz="1200" b="1" dirty="0">
                <a:solidFill>
                  <a:srgbClr val="002060"/>
                </a:solidFill>
                <a:latin typeface="Georgia" pitchFamily="18" charset="0"/>
                <a:ea typeface="Times" pitchFamily="18" charset="0"/>
                <a:cs typeface="Arial" charset="0"/>
                <a:sym typeface="Wingdings" pitchFamily="2" charset="2"/>
              </a:rPr>
              <a:t>Zona pellucida</a:t>
            </a:r>
          </a:p>
          <a:p>
            <a:pPr lvl="2" eaLnBrk="0" hangingPunct="0">
              <a:buFontTx/>
              <a:buChar char="•"/>
            </a:pPr>
            <a:r>
              <a:rPr lang="en-US" sz="1200" b="1" dirty="0" err="1">
                <a:solidFill>
                  <a:srgbClr val="002060"/>
                </a:solidFill>
                <a:latin typeface="Georgia" pitchFamily="18" charset="0"/>
                <a:ea typeface="Times" pitchFamily="18" charset="0"/>
                <a:cs typeface="Arial" charset="0"/>
                <a:sym typeface="Wingdings" pitchFamily="2" charset="2"/>
              </a:rPr>
              <a:t>Antrum</a:t>
            </a:r>
            <a:endParaRPr lang="en-US" sz="1200" b="1" dirty="0">
              <a:solidFill>
                <a:srgbClr val="002060"/>
              </a:solidFill>
              <a:latin typeface="Georgia" pitchFamily="18" charset="0"/>
              <a:ea typeface="Times" pitchFamily="18" charset="0"/>
              <a:cs typeface="Arial" charset="0"/>
              <a:sym typeface="Wingdings" pitchFamily="2" charset="2"/>
            </a:endParaRPr>
          </a:p>
          <a:p>
            <a:pPr lvl="2" eaLnBrk="0" hangingPunct="0">
              <a:buFontTx/>
              <a:buChar char="•"/>
            </a:pPr>
            <a:r>
              <a:rPr lang="en-US" sz="1200" b="1" dirty="0">
                <a:solidFill>
                  <a:srgbClr val="002060"/>
                </a:solidFill>
                <a:latin typeface="Georgia" pitchFamily="18" charset="0"/>
                <a:ea typeface="Times" pitchFamily="18" charset="0"/>
                <a:cs typeface="Arial" charset="0"/>
                <a:sym typeface="Wingdings" pitchFamily="2" charset="2"/>
              </a:rPr>
              <a:t>Theca </a:t>
            </a:r>
            <a:r>
              <a:rPr lang="en-US" sz="1200" b="1" dirty="0" err="1">
                <a:solidFill>
                  <a:srgbClr val="002060"/>
                </a:solidFill>
                <a:latin typeface="Georgia" pitchFamily="18" charset="0"/>
                <a:ea typeface="Times" pitchFamily="18" charset="0"/>
                <a:cs typeface="Arial" charset="0"/>
                <a:sym typeface="Wingdings" pitchFamily="2" charset="2"/>
              </a:rPr>
              <a:t>interna</a:t>
            </a:r>
            <a:endParaRPr lang="en-US" sz="1200" b="1" dirty="0">
              <a:solidFill>
                <a:srgbClr val="002060"/>
              </a:solidFill>
              <a:latin typeface="Georgia" pitchFamily="18" charset="0"/>
              <a:ea typeface="Times" pitchFamily="18" charset="0"/>
              <a:cs typeface="Arial" charset="0"/>
              <a:sym typeface="Wingdings" pitchFamily="2" charset="2"/>
            </a:endParaRPr>
          </a:p>
          <a:p>
            <a:pPr lvl="2" eaLnBrk="0" hangingPunct="0">
              <a:buFontTx/>
              <a:buChar char="•"/>
            </a:pPr>
            <a:r>
              <a:rPr lang="en-US" sz="1200" b="1" dirty="0">
                <a:solidFill>
                  <a:srgbClr val="002060"/>
                </a:solidFill>
                <a:latin typeface="Georgia" pitchFamily="18" charset="0"/>
                <a:ea typeface="Times" pitchFamily="18" charset="0"/>
                <a:cs typeface="Arial" charset="0"/>
                <a:sym typeface="Wingdings" pitchFamily="2" charset="2"/>
              </a:rPr>
              <a:t>Theca </a:t>
            </a:r>
            <a:r>
              <a:rPr lang="en-US" sz="1200" b="1" dirty="0" err="1">
                <a:solidFill>
                  <a:srgbClr val="002060"/>
                </a:solidFill>
                <a:latin typeface="Georgia" pitchFamily="18" charset="0"/>
                <a:ea typeface="Times" pitchFamily="18" charset="0"/>
                <a:cs typeface="Arial" charset="0"/>
                <a:sym typeface="Wingdings" pitchFamily="2" charset="2"/>
              </a:rPr>
              <a:t>externa</a:t>
            </a:r>
            <a:endParaRPr lang="en-US" sz="1200" b="1" dirty="0">
              <a:solidFill>
                <a:srgbClr val="002060"/>
              </a:solidFill>
              <a:latin typeface="Georgia" pitchFamily="18" charset="0"/>
              <a:ea typeface="Times" pitchFamily="18" charset="0"/>
              <a:cs typeface="Arial" charset="0"/>
              <a:sym typeface="Wingdings" pitchFamily="2" charset="2"/>
            </a:endParaRPr>
          </a:p>
        </p:txBody>
      </p:sp>
      <p:sp>
        <p:nvSpPr>
          <p:cNvPr id="8" name="Rectangle 7"/>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spTree>
    <p:extLst>
      <p:ext uri="{BB962C8B-B14F-4D97-AF65-F5344CB8AC3E}">
        <p14:creationId xmlns:p14="http://schemas.microsoft.com/office/powerpoint/2010/main" val="7141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87811" y="739200"/>
            <a:ext cx="3256189" cy="5509200"/>
          </a:xfrm>
          <a:prstGeom prst="rect">
            <a:avLst/>
          </a:prstGeom>
          <a:noFill/>
        </p:spPr>
        <p:txBody>
          <a:bodyPr wrap="square">
            <a:spAutoFit/>
          </a:bodyPr>
          <a:lstStyle/>
          <a:p>
            <a:r>
              <a:rPr lang="en-US" sz="1600" b="1" dirty="0">
                <a:solidFill>
                  <a:srgbClr val="7030A0"/>
                </a:solidFill>
                <a:latin typeface="Tempus Sans ITC" pitchFamily="82" charset="0"/>
              </a:rPr>
              <a:t>A final note on follicles:  Don’t confuse primary, secondary, etc., </a:t>
            </a:r>
            <a:r>
              <a:rPr lang="en-US" sz="1600" b="1" i="1" dirty="0">
                <a:solidFill>
                  <a:srgbClr val="7030A0"/>
                </a:solidFill>
                <a:latin typeface="Tempus Sans ITC" pitchFamily="82" charset="0"/>
              </a:rPr>
              <a:t>follicles</a:t>
            </a:r>
            <a:r>
              <a:rPr lang="en-US" sz="1600" b="1" dirty="0">
                <a:solidFill>
                  <a:srgbClr val="7030A0"/>
                </a:solidFill>
                <a:latin typeface="Tempus Sans ITC" pitchFamily="82" charset="0"/>
              </a:rPr>
              <a:t> with primary, secondary </a:t>
            </a:r>
            <a:r>
              <a:rPr lang="en-US" sz="1600" b="1" i="1" dirty="0">
                <a:solidFill>
                  <a:srgbClr val="7030A0"/>
                </a:solidFill>
                <a:latin typeface="Tempus Sans ITC" pitchFamily="82" charset="0"/>
              </a:rPr>
              <a:t>oocytes</a:t>
            </a:r>
            <a:r>
              <a:rPr lang="en-US" sz="1600" b="1" dirty="0">
                <a:solidFill>
                  <a:srgbClr val="7030A0"/>
                </a:solidFill>
                <a:latin typeface="Tempus Sans ITC" pitchFamily="82" charset="0"/>
              </a:rPr>
              <a:t>.  The oocyte is a single cell, while the follicles contain the oocyte, </a:t>
            </a:r>
            <a:r>
              <a:rPr lang="en-US" sz="1600" b="1" dirty="0" err="1">
                <a:solidFill>
                  <a:srgbClr val="7030A0"/>
                </a:solidFill>
                <a:latin typeface="Tempus Sans ITC" pitchFamily="82" charset="0"/>
              </a:rPr>
              <a:t>granulosa</a:t>
            </a:r>
            <a:r>
              <a:rPr lang="en-US" sz="1600" b="1" dirty="0">
                <a:solidFill>
                  <a:srgbClr val="7030A0"/>
                </a:solidFill>
                <a:latin typeface="Tempus Sans ITC" pitchFamily="82" charset="0"/>
              </a:rPr>
              <a:t> and </a:t>
            </a:r>
            <a:r>
              <a:rPr lang="en-US" sz="1600" b="1" dirty="0" err="1">
                <a:solidFill>
                  <a:srgbClr val="7030A0"/>
                </a:solidFill>
                <a:latin typeface="Tempus Sans ITC" pitchFamily="82" charset="0"/>
              </a:rPr>
              <a:t>thecal</a:t>
            </a:r>
            <a:r>
              <a:rPr lang="en-US" sz="1600" b="1" dirty="0">
                <a:solidFill>
                  <a:srgbClr val="7030A0"/>
                </a:solidFill>
                <a:latin typeface="Tempus Sans ITC" pitchFamily="82" charset="0"/>
              </a:rPr>
              <a:t> cells, zona pellucida, etc.  </a:t>
            </a:r>
          </a:p>
          <a:p>
            <a:endParaRPr lang="en-US" sz="1200" b="1" dirty="0">
              <a:solidFill>
                <a:srgbClr val="7030A0"/>
              </a:solidFill>
              <a:latin typeface="Tempus Sans ITC" pitchFamily="82" charset="0"/>
            </a:endParaRPr>
          </a:p>
          <a:p>
            <a:r>
              <a:rPr lang="en-US" sz="1600" b="1" dirty="0">
                <a:solidFill>
                  <a:srgbClr val="7030A0"/>
                </a:solidFill>
                <a:latin typeface="Tempus Sans ITC" pitchFamily="82" charset="0"/>
              </a:rPr>
              <a:t>Remember that all oocytes in the female become arrested in meiosis I during fetal development, and, therefore, are primary oocytes within primordial follicles.  </a:t>
            </a:r>
          </a:p>
          <a:p>
            <a:endParaRPr lang="en-US" sz="1200" b="1" dirty="0">
              <a:solidFill>
                <a:srgbClr val="7030A0"/>
              </a:solidFill>
              <a:latin typeface="Tempus Sans ITC" pitchFamily="82" charset="0"/>
            </a:endParaRPr>
          </a:p>
          <a:p>
            <a:r>
              <a:rPr lang="en-US" sz="1600" b="1" dirty="0">
                <a:solidFill>
                  <a:srgbClr val="7030A0"/>
                </a:solidFill>
                <a:latin typeface="Tempus Sans ITC" pitchFamily="82" charset="0"/>
              </a:rPr>
              <a:t>Completion of meiosis I and arrest in meiosis II doesn’t occur until just before ovulation.  Therefore, all these follicles, primordial, primary, secondary, include a primary oocyte.  The exception to this is the very mature </a:t>
            </a:r>
            <a:r>
              <a:rPr lang="en-US" sz="1600" b="1" dirty="0" err="1">
                <a:solidFill>
                  <a:srgbClr val="7030A0"/>
                </a:solidFill>
                <a:latin typeface="Tempus Sans ITC" pitchFamily="82" charset="0"/>
              </a:rPr>
              <a:t>Graafian</a:t>
            </a:r>
            <a:r>
              <a:rPr lang="en-US" sz="1600" b="1" dirty="0">
                <a:solidFill>
                  <a:srgbClr val="7030A0"/>
                </a:solidFill>
                <a:latin typeface="Tempus Sans ITC" pitchFamily="82" charset="0"/>
              </a:rPr>
              <a:t> follicle just before ovulation.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762000"/>
            <a:ext cx="5876925" cy="4619625"/>
          </a:xfrm>
          <a:prstGeom prst="rect">
            <a:avLst/>
          </a:prstGeom>
        </p:spPr>
      </p:pic>
      <p:sp>
        <p:nvSpPr>
          <p:cNvPr id="6" name="Rectangle 5"/>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spTree>
    <p:extLst>
      <p:ext uri="{BB962C8B-B14F-4D97-AF65-F5344CB8AC3E}">
        <p14:creationId xmlns:p14="http://schemas.microsoft.com/office/powerpoint/2010/main" val="1416608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87811" y="739200"/>
            <a:ext cx="3256189" cy="2585323"/>
          </a:xfrm>
          <a:prstGeom prst="rect">
            <a:avLst/>
          </a:prstGeom>
          <a:noFill/>
        </p:spPr>
        <p:txBody>
          <a:bodyPr wrap="square">
            <a:spAutoFit/>
          </a:bodyPr>
          <a:lstStyle/>
          <a:p>
            <a:r>
              <a:rPr lang="en-US" sz="1600" b="1" dirty="0">
                <a:solidFill>
                  <a:srgbClr val="7030A0"/>
                </a:solidFill>
                <a:latin typeface="Tempus Sans ITC" pitchFamily="82" charset="0"/>
              </a:rPr>
              <a:t>In addition, you should appreciate the general timeline and different appearance of the follicles in an ovary.  A fetal ovary (</a:t>
            </a:r>
            <a:r>
              <a:rPr lang="en-US" sz="1600" u="sng" dirty="0">
                <a:hlinkClick r:id="rId2"/>
              </a:rPr>
              <a:t>SL 013</a:t>
            </a:r>
            <a:r>
              <a:rPr lang="en-US" sz="1600" b="1" dirty="0">
                <a:solidFill>
                  <a:srgbClr val="7030A0"/>
                </a:solidFill>
                <a:latin typeface="Tempus Sans ITC" pitchFamily="82" charset="0"/>
              </a:rPr>
              <a:t>) will include mostly primordial follicles, with a few primary follicles.  An active ovary (</a:t>
            </a:r>
            <a:r>
              <a:rPr lang="en-US" sz="1600" u="sng" dirty="0">
                <a:hlinkClick r:id="rId3"/>
              </a:rPr>
              <a:t>SL 136</a:t>
            </a:r>
            <a:r>
              <a:rPr lang="en-US" sz="1600" b="1" dirty="0">
                <a:solidFill>
                  <a:srgbClr val="7030A0"/>
                </a:solidFill>
                <a:latin typeface="Tempus Sans ITC" pitchFamily="82" charset="0"/>
              </a:rPr>
              <a:t> and </a:t>
            </a:r>
            <a:r>
              <a:rPr lang="en-US" sz="1600" u="sng" dirty="0">
                <a:hlinkClick r:id="rId4"/>
              </a:rPr>
              <a:t>SL 137</a:t>
            </a:r>
            <a:r>
              <a:rPr lang="en-US" sz="1600" b="1" dirty="0">
                <a:solidFill>
                  <a:srgbClr val="7030A0"/>
                </a:solidFill>
                <a:latin typeface="Tempus Sans ITC" pitchFamily="82" charset="0"/>
              </a:rPr>
              <a:t>) will contain all types of follicles.  A post-menopausal ovary (</a:t>
            </a:r>
            <a:r>
              <a:rPr lang="en-US" sz="1600" u="sng" dirty="0">
                <a:hlinkClick r:id="rId5"/>
              </a:rPr>
              <a:t>SL 132</a:t>
            </a:r>
            <a:r>
              <a:rPr lang="en-US" sz="1600" dirty="0"/>
              <a:t> </a:t>
            </a:r>
            <a:r>
              <a:rPr lang="en-US" sz="1600" b="1" dirty="0">
                <a:solidFill>
                  <a:srgbClr val="7030A0"/>
                </a:solidFill>
                <a:latin typeface="Tempus Sans ITC" pitchFamily="82" charset="0"/>
              </a:rPr>
              <a:t>) will contain no active follicles.</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762000"/>
            <a:ext cx="5876925" cy="4619625"/>
          </a:xfrm>
          <a:prstGeom prst="rect">
            <a:avLst/>
          </a:prstGeom>
        </p:spPr>
      </p:pic>
      <p:sp>
        <p:nvSpPr>
          <p:cNvPr id="6" name="Rectangle 5"/>
          <p:cNvSpPr/>
          <p:nvPr/>
        </p:nvSpPr>
        <p:spPr>
          <a:xfrm>
            <a:off x="172284" y="21491"/>
            <a:ext cx="879952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FOLLICLES </a:t>
            </a:r>
          </a:p>
        </p:txBody>
      </p:sp>
    </p:spTree>
    <p:extLst>
      <p:ext uri="{BB962C8B-B14F-4D97-AF65-F5344CB8AC3E}">
        <p14:creationId xmlns:p14="http://schemas.microsoft.com/office/powerpoint/2010/main" val="3336356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6654" y="667822"/>
            <a:ext cx="4087346" cy="5509200"/>
          </a:xfrm>
          <a:prstGeom prst="rect">
            <a:avLst/>
          </a:prstGeom>
          <a:noFill/>
        </p:spPr>
        <p:txBody>
          <a:bodyPr wrap="square">
            <a:spAutoFit/>
          </a:bodyPr>
          <a:lstStyle/>
          <a:p>
            <a:r>
              <a:rPr lang="en-US" sz="1600" b="1" dirty="0">
                <a:solidFill>
                  <a:srgbClr val="002060"/>
                </a:solidFill>
                <a:latin typeface="Calibri" pitchFamily="34" charset="0"/>
              </a:rPr>
              <a:t>Review the </a:t>
            </a:r>
            <a:r>
              <a:rPr lang="en-US" sz="1600" b="1" dirty="0" err="1">
                <a:solidFill>
                  <a:srgbClr val="002060"/>
                </a:solidFill>
                <a:latin typeface="Calibri" pitchFamily="34" charset="0"/>
              </a:rPr>
              <a:t>Graafian</a:t>
            </a:r>
            <a:r>
              <a:rPr lang="en-US" sz="1600" b="1" dirty="0">
                <a:solidFill>
                  <a:srgbClr val="002060"/>
                </a:solidFill>
                <a:latin typeface="Calibri" pitchFamily="34" charset="0"/>
              </a:rPr>
              <a:t> follicle and its structure again.</a:t>
            </a:r>
          </a:p>
          <a:p>
            <a:r>
              <a:rPr lang="en-US" sz="1600" b="1" dirty="0">
                <a:solidFill>
                  <a:srgbClr val="002060"/>
                </a:solidFill>
                <a:latin typeface="Calibri" pitchFamily="34" charset="0"/>
              </a:rPr>
              <a:t>This drawing also shows ovulation.  During this process, the oocyte, zona pellucida, and corona radiata are released into the peritoneal cavity near the oviduct.  This structure is not of concern here.</a:t>
            </a:r>
          </a:p>
          <a:p>
            <a:r>
              <a:rPr lang="en-US" sz="1600" b="1" dirty="0">
                <a:solidFill>
                  <a:srgbClr val="002060"/>
                </a:solidFill>
                <a:latin typeface="Calibri" pitchFamily="34" charset="0"/>
              </a:rPr>
              <a:t>The structures that are left behind are the outer </a:t>
            </a:r>
            <a:r>
              <a:rPr lang="en-US" sz="1600" b="1" dirty="0" err="1">
                <a:solidFill>
                  <a:srgbClr val="002060"/>
                </a:solidFill>
                <a:latin typeface="Calibri" pitchFamily="34" charset="0"/>
              </a:rPr>
              <a:t>granulosa</a:t>
            </a:r>
            <a:r>
              <a:rPr lang="en-US" sz="1600" b="1" dirty="0">
                <a:solidFill>
                  <a:srgbClr val="002060"/>
                </a:solidFill>
                <a:latin typeface="Calibri" pitchFamily="34" charset="0"/>
              </a:rPr>
              <a:t> cells, the </a:t>
            </a:r>
            <a:r>
              <a:rPr lang="en-US" sz="1600" b="1" dirty="0" err="1">
                <a:solidFill>
                  <a:srgbClr val="002060"/>
                </a:solidFill>
                <a:latin typeface="Calibri" pitchFamily="34" charset="0"/>
              </a:rPr>
              <a:t>thecal</a:t>
            </a:r>
            <a:r>
              <a:rPr lang="en-US" sz="1600" b="1" dirty="0">
                <a:solidFill>
                  <a:srgbClr val="002060"/>
                </a:solidFill>
                <a:latin typeface="Calibri" pitchFamily="34" charset="0"/>
              </a:rPr>
              <a:t> cells, and the basement membrane between them.  These structures collapse and reorganize into a </a:t>
            </a:r>
            <a:r>
              <a:rPr lang="en-US" sz="1600" b="1" dirty="0">
                <a:solidFill>
                  <a:schemeClr val="accent5">
                    <a:lumMod val="75000"/>
                  </a:schemeClr>
                </a:solidFill>
                <a:latin typeface="Calibri" pitchFamily="34" charset="0"/>
              </a:rPr>
              <a:t>corpus </a:t>
            </a:r>
            <a:r>
              <a:rPr lang="en-US" sz="1600" b="1" dirty="0" err="1">
                <a:solidFill>
                  <a:schemeClr val="accent5">
                    <a:lumMod val="75000"/>
                  </a:schemeClr>
                </a:solidFill>
                <a:latin typeface="Calibri" pitchFamily="34" charset="0"/>
              </a:rPr>
              <a:t>luteum</a:t>
            </a:r>
            <a:r>
              <a:rPr lang="en-US" sz="1600" b="1" dirty="0">
                <a:solidFill>
                  <a:schemeClr val="accent5">
                    <a:lumMod val="75000"/>
                  </a:schemeClr>
                </a:solidFill>
                <a:latin typeface="Calibri" pitchFamily="34" charset="0"/>
              </a:rPr>
              <a:t> </a:t>
            </a:r>
            <a:r>
              <a:rPr lang="en-US" sz="1600" b="1" dirty="0">
                <a:solidFill>
                  <a:srgbClr val="002060"/>
                </a:solidFill>
                <a:latin typeface="Calibri" pitchFamily="34" charset="0"/>
              </a:rPr>
              <a:t>(yellow body); the cells being renamed </a:t>
            </a:r>
            <a:r>
              <a:rPr lang="en-US" sz="1600" b="1" dirty="0" err="1">
                <a:solidFill>
                  <a:schemeClr val="accent5">
                    <a:lumMod val="75000"/>
                  </a:schemeClr>
                </a:solidFill>
                <a:latin typeface="Calibri" pitchFamily="34" charset="0"/>
              </a:rPr>
              <a:t>granulosa</a:t>
            </a:r>
            <a:r>
              <a:rPr lang="en-US" sz="1600" b="1" dirty="0">
                <a:solidFill>
                  <a:schemeClr val="accent5">
                    <a:lumMod val="75000"/>
                  </a:schemeClr>
                </a:solidFill>
                <a:latin typeface="Calibri" pitchFamily="34" charset="0"/>
              </a:rPr>
              <a:t> luteal </a:t>
            </a:r>
            <a:r>
              <a:rPr lang="en-US" sz="1600" b="1" dirty="0">
                <a:solidFill>
                  <a:srgbClr val="002060"/>
                </a:solidFill>
                <a:latin typeface="Calibri" pitchFamily="34" charset="0"/>
              </a:rPr>
              <a:t>and </a:t>
            </a:r>
            <a:r>
              <a:rPr lang="en-US" sz="1600" b="1" dirty="0">
                <a:solidFill>
                  <a:schemeClr val="accent5">
                    <a:lumMod val="75000"/>
                  </a:schemeClr>
                </a:solidFill>
                <a:latin typeface="Calibri" pitchFamily="34" charset="0"/>
              </a:rPr>
              <a:t>theca luteal cells</a:t>
            </a:r>
            <a:r>
              <a:rPr lang="en-US" sz="1600" b="1" dirty="0">
                <a:solidFill>
                  <a:srgbClr val="002060"/>
                </a:solidFill>
                <a:latin typeface="Calibri" pitchFamily="34" charset="0"/>
              </a:rPr>
              <a:t>, respectively. These cells now produce (mostly) progesterone, which is important for inducing and maintaining the secretory phase of the uterine cycle. Typically, there is a clot where the </a:t>
            </a:r>
            <a:r>
              <a:rPr lang="en-US" sz="1600" b="1" dirty="0" err="1">
                <a:solidFill>
                  <a:srgbClr val="002060"/>
                </a:solidFill>
                <a:latin typeface="Calibri" pitchFamily="34" charset="0"/>
              </a:rPr>
              <a:t>antrum</a:t>
            </a:r>
            <a:r>
              <a:rPr lang="en-US" sz="1600" b="1" dirty="0">
                <a:solidFill>
                  <a:srgbClr val="002060"/>
                </a:solidFill>
                <a:latin typeface="Calibri" pitchFamily="34" charset="0"/>
              </a:rPr>
              <a:t> was located. </a:t>
            </a:r>
          </a:p>
          <a:p>
            <a:r>
              <a:rPr lang="en-US" sz="1600" b="1" dirty="0">
                <a:solidFill>
                  <a:srgbClr val="002060"/>
                </a:solidFill>
                <a:latin typeface="Calibri" pitchFamily="34" charset="0"/>
              </a:rPr>
              <a:t>In the absence of fertilization and hCG, the corpus </a:t>
            </a:r>
            <a:r>
              <a:rPr lang="en-US" sz="1600" b="1" dirty="0" err="1">
                <a:solidFill>
                  <a:srgbClr val="002060"/>
                </a:solidFill>
                <a:latin typeface="Calibri" pitchFamily="34" charset="0"/>
              </a:rPr>
              <a:t>luteum</a:t>
            </a:r>
            <a:r>
              <a:rPr lang="en-US" sz="1600" b="1" dirty="0">
                <a:solidFill>
                  <a:srgbClr val="002060"/>
                </a:solidFill>
                <a:latin typeface="Calibri" pitchFamily="34" charset="0"/>
              </a:rPr>
              <a:t> will degenerate 12 days later, forming a connective tissue-like structure called the </a:t>
            </a:r>
            <a:r>
              <a:rPr lang="en-US" sz="1600" b="1" dirty="0">
                <a:solidFill>
                  <a:schemeClr val="accent5">
                    <a:lumMod val="75000"/>
                  </a:schemeClr>
                </a:solidFill>
                <a:latin typeface="Calibri" pitchFamily="34" charset="0"/>
              </a:rPr>
              <a:t>corpus </a:t>
            </a:r>
            <a:r>
              <a:rPr lang="en-US" sz="1600" b="1" dirty="0" err="1">
                <a:solidFill>
                  <a:schemeClr val="accent5">
                    <a:lumMod val="75000"/>
                  </a:schemeClr>
                </a:solidFill>
                <a:latin typeface="Calibri" pitchFamily="34" charset="0"/>
              </a:rPr>
              <a:t>albicans</a:t>
            </a:r>
            <a:r>
              <a:rPr lang="en-US" sz="1600" b="1" dirty="0">
                <a:solidFill>
                  <a:schemeClr val="accent5">
                    <a:lumMod val="75000"/>
                  </a:schemeClr>
                </a:solidFill>
                <a:latin typeface="Calibri" pitchFamily="34" charset="0"/>
              </a:rPr>
              <a:t> </a:t>
            </a:r>
            <a:r>
              <a:rPr lang="en-US" sz="1600" b="1" dirty="0">
                <a:solidFill>
                  <a:srgbClr val="002060"/>
                </a:solidFill>
                <a:latin typeface="Calibri" pitchFamily="34" charset="0"/>
              </a:rPr>
              <a:t>(white body).</a:t>
            </a:r>
          </a:p>
        </p:txBody>
      </p:sp>
      <p:sp>
        <p:nvSpPr>
          <p:cNvPr id="7" name="Rectangle 6"/>
          <p:cNvSpPr/>
          <p:nvPr/>
        </p:nvSpPr>
        <p:spPr>
          <a:xfrm>
            <a:off x="466178" y="21491"/>
            <a:ext cx="821173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OVARY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2042" t="8483"/>
          <a:stretch/>
        </p:blipFill>
        <p:spPr>
          <a:xfrm>
            <a:off x="0" y="667823"/>
            <a:ext cx="5056653" cy="4666178"/>
          </a:xfrm>
          <a:prstGeom prst="rect">
            <a:avLst/>
          </a:prstGeom>
        </p:spPr>
      </p:pic>
      <p:sp>
        <p:nvSpPr>
          <p:cNvPr id="9" name="TextBox 4"/>
          <p:cNvSpPr txBox="1">
            <a:spLocks noChangeArrowheads="1"/>
          </p:cNvSpPr>
          <p:nvPr/>
        </p:nvSpPr>
        <p:spPr bwMode="auto">
          <a:xfrm>
            <a:off x="98699" y="5515302"/>
            <a:ext cx="49688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7030A0"/>
                </a:solidFill>
                <a:latin typeface="Tempus Sans ITC" pitchFamily="82" charset="0"/>
              </a:rPr>
              <a:t>In humans, most of the time there is a single ovulation, so only one corpus </a:t>
            </a:r>
            <a:r>
              <a:rPr lang="en-US" sz="1600" b="1" dirty="0" err="1">
                <a:solidFill>
                  <a:srgbClr val="7030A0"/>
                </a:solidFill>
                <a:latin typeface="Tempus Sans ITC" pitchFamily="82" charset="0"/>
              </a:rPr>
              <a:t>luteum</a:t>
            </a:r>
            <a:r>
              <a:rPr lang="en-US" sz="1600" b="1" dirty="0">
                <a:solidFill>
                  <a:srgbClr val="7030A0"/>
                </a:solidFill>
                <a:latin typeface="Tempus Sans ITC" pitchFamily="82" charset="0"/>
              </a:rPr>
              <a:t> (on one side) exists at a time.  The corpora </a:t>
            </a:r>
            <a:r>
              <a:rPr lang="en-US" sz="1600" b="1" dirty="0" err="1">
                <a:solidFill>
                  <a:srgbClr val="7030A0"/>
                </a:solidFill>
                <a:latin typeface="Tempus Sans ITC" pitchFamily="82" charset="0"/>
              </a:rPr>
              <a:t>albicantia</a:t>
            </a:r>
            <a:r>
              <a:rPr lang="en-US" sz="1600" b="1" dirty="0">
                <a:solidFill>
                  <a:srgbClr val="7030A0"/>
                </a:solidFill>
                <a:latin typeface="Tempus Sans ITC" pitchFamily="82" charset="0"/>
              </a:rPr>
              <a:t> last for several months, so each ovary in a reproductive woman will contain a few of them.</a:t>
            </a:r>
          </a:p>
        </p:txBody>
      </p:sp>
    </p:spTree>
    <p:extLst>
      <p:ext uri="{BB962C8B-B14F-4D97-AF65-F5344CB8AC3E}">
        <p14:creationId xmlns:p14="http://schemas.microsoft.com/office/powerpoint/2010/main" val="2014607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4809" y="21491"/>
            <a:ext cx="8614474" cy="553998"/>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000" b="1" dirty="0">
                <a:ln/>
                <a:solidFill>
                  <a:srgbClr val="7030A0"/>
                </a:solidFill>
                <a:latin typeface="+mn-lt"/>
              </a:rPr>
              <a:t>FEMALE REPRODUCTIVE SYSTEM – CORPUS LUTEUM </a:t>
            </a:r>
          </a:p>
        </p:txBody>
      </p:sp>
      <p:sp>
        <p:nvSpPr>
          <p:cNvPr id="9" name="TextBox 4"/>
          <p:cNvSpPr txBox="1">
            <a:spLocks noChangeArrowheads="1"/>
          </p:cNvSpPr>
          <p:nvPr/>
        </p:nvSpPr>
        <p:spPr bwMode="auto">
          <a:xfrm>
            <a:off x="6400800" y="1752600"/>
            <a:ext cx="265611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7030A0"/>
                </a:solidFill>
                <a:latin typeface="Tempus Sans ITC" pitchFamily="82" charset="0"/>
              </a:rPr>
              <a:t>Because the corpus is the collapsed wall of the follicle, the </a:t>
            </a:r>
            <a:r>
              <a:rPr lang="en-US" sz="1600" b="1" dirty="0" err="1">
                <a:solidFill>
                  <a:srgbClr val="7030A0"/>
                </a:solidFill>
                <a:latin typeface="Tempus Sans ITC" pitchFamily="82" charset="0"/>
              </a:rPr>
              <a:t>thecal</a:t>
            </a:r>
            <a:r>
              <a:rPr lang="en-US" sz="1600" b="1" dirty="0">
                <a:solidFill>
                  <a:srgbClr val="7030A0"/>
                </a:solidFill>
                <a:latin typeface="Tempus Sans ITC" pitchFamily="82" charset="0"/>
              </a:rPr>
              <a:t>  cells are thrown into folds (arrows) that partition the </a:t>
            </a:r>
            <a:r>
              <a:rPr lang="en-US" sz="1600" b="1" dirty="0" err="1">
                <a:solidFill>
                  <a:srgbClr val="7030A0"/>
                </a:solidFill>
                <a:latin typeface="Tempus Sans ITC" pitchFamily="82" charset="0"/>
              </a:rPr>
              <a:t>granulosa</a:t>
            </a:r>
            <a:r>
              <a:rPr lang="en-US" sz="1600" b="1" dirty="0">
                <a:solidFill>
                  <a:srgbClr val="7030A0"/>
                </a:solidFill>
                <a:latin typeface="Tempus Sans ITC" pitchFamily="82" charset="0"/>
              </a:rPr>
              <a:t> cells.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672677"/>
            <a:ext cx="6400800" cy="4511040"/>
          </a:xfrm>
          <a:prstGeom prst="rect">
            <a:avLst/>
          </a:prstGeom>
        </p:spPr>
      </p:pic>
      <p:sp>
        <p:nvSpPr>
          <p:cNvPr id="8" name="TextBox 7"/>
          <p:cNvSpPr txBox="1"/>
          <p:nvPr/>
        </p:nvSpPr>
        <p:spPr>
          <a:xfrm>
            <a:off x="76246" y="5334000"/>
            <a:ext cx="8991600" cy="1323439"/>
          </a:xfrm>
          <a:prstGeom prst="rect">
            <a:avLst/>
          </a:prstGeom>
          <a:noFill/>
        </p:spPr>
        <p:txBody>
          <a:bodyPr wrap="square">
            <a:spAutoFit/>
          </a:bodyPr>
          <a:lstStyle/>
          <a:p>
            <a:r>
              <a:rPr lang="en-US" sz="1600" b="1" dirty="0">
                <a:solidFill>
                  <a:schemeClr val="accent5">
                    <a:lumMod val="75000"/>
                  </a:schemeClr>
                </a:solidFill>
                <a:latin typeface="Calibri" pitchFamily="34" charset="0"/>
              </a:rPr>
              <a:t>Corpus </a:t>
            </a:r>
            <a:r>
              <a:rPr lang="en-US" sz="1600" b="1" dirty="0" err="1">
                <a:solidFill>
                  <a:schemeClr val="accent5">
                    <a:lumMod val="75000"/>
                  </a:schemeClr>
                </a:solidFill>
                <a:latin typeface="Calibri" pitchFamily="34" charset="0"/>
              </a:rPr>
              <a:t>luteum</a:t>
            </a:r>
            <a:r>
              <a:rPr lang="en-US" sz="1600" b="1" dirty="0">
                <a:solidFill>
                  <a:schemeClr val="accent5">
                    <a:lumMod val="75000"/>
                  </a:schemeClr>
                </a:solidFill>
                <a:latin typeface="Calibri" pitchFamily="34" charset="0"/>
              </a:rPr>
              <a:t> </a:t>
            </a:r>
            <a:r>
              <a:rPr lang="en-US" sz="1600" b="1" dirty="0">
                <a:solidFill>
                  <a:srgbClr val="002060"/>
                </a:solidFill>
                <a:latin typeface="Calibri" pitchFamily="34" charset="0"/>
              </a:rPr>
              <a:t>– is a very large structure, dominating sections through regions of the ovary.  The central cavity (</a:t>
            </a:r>
            <a:r>
              <a:rPr lang="en-US" sz="1600" b="1" dirty="0" err="1">
                <a:solidFill>
                  <a:srgbClr val="002060"/>
                </a:solidFill>
                <a:latin typeface="Calibri" pitchFamily="34" charset="0"/>
              </a:rPr>
              <a:t>Cav</a:t>
            </a:r>
            <a:r>
              <a:rPr lang="en-US" sz="1600" b="1" dirty="0">
                <a:solidFill>
                  <a:srgbClr val="002060"/>
                </a:solidFill>
                <a:latin typeface="Calibri" pitchFamily="34" charset="0"/>
              </a:rPr>
              <a:t>) contains clotted blood, while the walls contain </a:t>
            </a:r>
            <a:r>
              <a:rPr lang="en-US" sz="1600" b="1" dirty="0" err="1">
                <a:solidFill>
                  <a:srgbClr val="002060"/>
                </a:solidFill>
                <a:latin typeface="Calibri" pitchFamily="34" charset="0"/>
              </a:rPr>
              <a:t>granulosa</a:t>
            </a:r>
            <a:r>
              <a:rPr lang="en-US" sz="1600" b="1" dirty="0">
                <a:solidFill>
                  <a:srgbClr val="002060"/>
                </a:solidFill>
                <a:latin typeface="Calibri" pitchFamily="34" charset="0"/>
              </a:rPr>
              <a:t> luteal cells (GLC) and </a:t>
            </a:r>
            <a:r>
              <a:rPr lang="en-US" sz="1600" b="1" dirty="0" err="1">
                <a:solidFill>
                  <a:srgbClr val="002060"/>
                </a:solidFill>
                <a:latin typeface="Calibri" pitchFamily="34" charset="0"/>
              </a:rPr>
              <a:t>thecal</a:t>
            </a:r>
            <a:r>
              <a:rPr lang="en-US" sz="1600" b="1" dirty="0">
                <a:solidFill>
                  <a:srgbClr val="002060"/>
                </a:solidFill>
                <a:latin typeface="Calibri" pitchFamily="34" charset="0"/>
              </a:rPr>
              <a:t> </a:t>
            </a:r>
            <a:r>
              <a:rPr lang="en-US" sz="1600" b="1" dirty="0" err="1">
                <a:solidFill>
                  <a:srgbClr val="002060"/>
                </a:solidFill>
                <a:latin typeface="Calibri" pitchFamily="34" charset="0"/>
              </a:rPr>
              <a:t>lutea</a:t>
            </a:r>
            <a:r>
              <a:rPr lang="en-US" sz="1600" b="1" dirty="0">
                <a:solidFill>
                  <a:srgbClr val="002060"/>
                </a:solidFill>
                <a:latin typeface="Calibri" pitchFamily="34" charset="0"/>
              </a:rPr>
              <a:t> cells (TLC).  Although both appear steroid-secreting histologically (large euchromatic nucleus, pale eosinophilic cytoplasm), the </a:t>
            </a:r>
            <a:r>
              <a:rPr lang="en-US" sz="1600" b="1" dirty="0" err="1">
                <a:solidFill>
                  <a:srgbClr val="002060"/>
                </a:solidFill>
                <a:latin typeface="Calibri" pitchFamily="34" charset="0"/>
              </a:rPr>
              <a:t>granulosa</a:t>
            </a:r>
            <a:r>
              <a:rPr lang="en-US" sz="1600" b="1" dirty="0">
                <a:solidFill>
                  <a:srgbClr val="002060"/>
                </a:solidFill>
                <a:latin typeface="Calibri" pitchFamily="34" charset="0"/>
              </a:rPr>
              <a:t> cells typically have more cytoplasm.  The basement membrane between the </a:t>
            </a:r>
            <a:r>
              <a:rPr lang="en-US" sz="1600" b="1" dirty="0" err="1">
                <a:solidFill>
                  <a:srgbClr val="002060"/>
                </a:solidFill>
                <a:latin typeface="Calibri" pitchFamily="34" charset="0"/>
              </a:rPr>
              <a:t>granulosa</a:t>
            </a:r>
            <a:r>
              <a:rPr lang="en-US" sz="1600" b="1" dirty="0">
                <a:solidFill>
                  <a:srgbClr val="002060"/>
                </a:solidFill>
                <a:latin typeface="Calibri" pitchFamily="34" charset="0"/>
              </a:rPr>
              <a:t> and </a:t>
            </a:r>
            <a:r>
              <a:rPr lang="en-US" sz="1600" b="1" dirty="0" err="1">
                <a:solidFill>
                  <a:srgbClr val="002060"/>
                </a:solidFill>
                <a:latin typeface="Calibri" pitchFamily="34" charset="0"/>
              </a:rPr>
              <a:t>thecal</a:t>
            </a:r>
            <a:r>
              <a:rPr lang="en-US" sz="1600" b="1" dirty="0">
                <a:solidFill>
                  <a:srgbClr val="002060"/>
                </a:solidFill>
                <a:latin typeface="Calibri" pitchFamily="34" charset="0"/>
              </a:rPr>
              <a:t> cells breaks down.</a:t>
            </a:r>
          </a:p>
        </p:txBody>
      </p:sp>
    </p:spTree>
    <p:extLst>
      <p:ext uri="{BB962C8B-B14F-4D97-AF65-F5344CB8AC3E}">
        <p14:creationId xmlns:p14="http://schemas.microsoft.com/office/powerpoint/2010/main" val="4257854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a:spLocks noChangeArrowheads="1"/>
          </p:cNvSpPr>
          <p:nvPr/>
        </p:nvSpPr>
        <p:spPr bwMode="auto">
          <a:xfrm>
            <a:off x="2438400" y="1994416"/>
            <a:ext cx="4441702"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corpus luteum – SL129</a:t>
            </a:r>
            <a:endParaRPr lang="en-US" dirty="0">
              <a:latin typeface="Calibri" pitchFamily="34" charset="0"/>
            </a:endParaRPr>
          </a:p>
        </p:txBody>
      </p:sp>
      <p:sp>
        <p:nvSpPr>
          <p:cNvPr id="6" name="TextBox 4"/>
          <p:cNvSpPr txBox="1">
            <a:spLocks noChangeArrowheads="1"/>
          </p:cNvSpPr>
          <p:nvPr/>
        </p:nvSpPr>
        <p:spPr bwMode="auto">
          <a:xfrm>
            <a:off x="1671559" y="5486400"/>
            <a:ext cx="5975384" cy="1200329"/>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129</a:t>
            </a:r>
            <a:r>
              <a:rPr lang="en-US" dirty="0">
                <a:latin typeface="Calibri" pitchFamily="34" charset="0"/>
              </a:rPr>
              <a:t> and </a:t>
            </a:r>
            <a:r>
              <a:rPr lang="en-US" u="sng" dirty="0">
                <a:hlinkClick r:id="rId5"/>
              </a:rPr>
              <a:t>SL 130</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Corpus </a:t>
            </a:r>
            <a:r>
              <a:rPr lang="en-US" sz="1200" b="1" dirty="0" err="1">
                <a:solidFill>
                  <a:srgbClr val="002060"/>
                </a:solidFill>
                <a:latin typeface="Georgia" pitchFamily="18" charset="0"/>
                <a:ea typeface="Times" pitchFamily="18" charset="0"/>
                <a:cs typeface="Arial" charset="0"/>
              </a:rPr>
              <a:t>luteum</a:t>
            </a:r>
            <a:endParaRPr lang="en-US" sz="1200" b="1" dirty="0">
              <a:solidFill>
                <a:srgbClr val="002060"/>
              </a:solidFill>
              <a:latin typeface="Georgia" pitchFamily="18" charset="0"/>
              <a:ea typeface="Times" pitchFamily="18" charset="0"/>
              <a:cs typeface="Arial" charset="0"/>
            </a:endParaRPr>
          </a:p>
          <a:p>
            <a:pPr lvl="2" eaLnBrk="0" hangingPunct="0">
              <a:buFontTx/>
              <a:buChar char="•"/>
            </a:pPr>
            <a:r>
              <a:rPr lang="en-US" sz="1200" b="1" dirty="0" err="1">
                <a:solidFill>
                  <a:srgbClr val="002060"/>
                </a:solidFill>
                <a:latin typeface="Georgia" pitchFamily="18" charset="0"/>
                <a:ea typeface="Times" pitchFamily="18" charset="0"/>
                <a:cs typeface="Arial" charset="0"/>
              </a:rPr>
              <a:t>Granulosa</a:t>
            </a:r>
            <a:r>
              <a:rPr lang="en-US" sz="1200" b="1" dirty="0">
                <a:solidFill>
                  <a:srgbClr val="002060"/>
                </a:solidFill>
                <a:latin typeface="Georgia" pitchFamily="18" charset="0"/>
                <a:ea typeface="Times" pitchFamily="18" charset="0"/>
                <a:cs typeface="Arial" charset="0"/>
              </a:rPr>
              <a:t> luteal cells</a:t>
            </a:r>
          </a:p>
          <a:p>
            <a:pPr lvl="2" eaLnBrk="0" hangingPunct="0">
              <a:buFontTx/>
              <a:buChar char="•"/>
            </a:pPr>
            <a:r>
              <a:rPr lang="en-US" sz="1200" b="1" dirty="0" err="1">
                <a:solidFill>
                  <a:srgbClr val="002060"/>
                </a:solidFill>
                <a:latin typeface="Georgia" pitchFamily="18" charset="0"/>
                <a:ea typeface="Times" pitchFamily="18" charset="0"/>
                <a:cs typeface="Arial" charset="0"/>
                <a:sym typeface="Wingdings" pitchFamily="2" charset="2"/>
              </a:rPr>
              <a:t>Thecal</a:t>
            </a:r>
            <a:r>
              <a:rPr lang="en-US" sz="1200" b="1" dirty="0">
                <a:solidFill>
                  <a:srgbClr val="002060"/>
                </a:solidFill>
                <a:latin typeface="Georgia" pitchFamily="18" charset="0"/>
                <a:ea typeface="Times" pitchFamily="18" charset="0"/>
                <a:cs typeface="Arial" charset="0"/>
                <a:sym typeface="Wingdings" pitchFamily="2" charset="2"/>
              </a:rPr>
              <a:t> luteal cells</a:t>
            </a:r>
          </a:p>
        </p:txBody>
      </p:sp>
      <p:sp>
        <p:nvSpPr>
          <p:cNvPr id="7" name="Rectangle 6"/>
          <p:cNvSpPr/>
          <p:nvPr/>
        </p:nvSpPr>
        <p:spPr>
          <a:xfrm>
            <a:off x="264809" y="21491"/>
            <a:ext cx="8614474" cy="553998"/>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000" b="1" dirty="0">
                <a:ln/>
                <a:solidFill>
                  <a:srgbClr val="7030A0"/>
                </a:solidFill>
                <a:latin typeface="+mn-lt"/>
              </a:rPr>
              <a:t>FEMALE REPRODUCTIVE SYSTEM – CORPUS LUTEUM </a:t>
            </a:r>
          </a:p>
        </p:txBody>
      </p:sp>
      <p:sp>
        <p:nvSpPr>
          <p:cNvPr id="9" name="TextBox 3"/>
          <p:cNvSpPr txBox="1">
            <a:spLocks noChangeArrowheads="1"/>
          </p:cNvSpPr>
          <p:nvPr/>
        </p:nvSpPr>
        <p:spPr bwMode="auto">
          <a:xfrm>
            <a:off x="2438400" y="2971800"/>
            <a:ext cx="4441702" cy="369332"/>
          </a:xfrm>
          <a:prstGeom prst="rect">
            <a:avLst/>
          </a:prstGeom>
          <a:noFill/>
          <a:ln w="9525">
            <a:noFill/>
            <a:miter lim="800000"/>
            <a:headEnd/>
            <a:tailEnd/>
          </a:ln>
        </p:spPr>
        <p:txBody>
          <a:bodyPr wrap="square">
            <a:spAutoFit/>
          </a:bodyPr>
          <a:lstStyle/>
          <a:p>
            <a:r>
              <a:rPr lang="en-US" dirty="0">
                <a:latin typeface="Calibri" pitchFamily="34" charset="0"/>
                <a:hlinkClick r:id="rId6"/>
              </a:rPr>
              <a:t>Video of corpus </a:t>
            </a:r>
            <a:r>
              <a:rPr lang="en-US" dirty="0" err="1">
                <a:latin typeface="Calibri" pitchFamily="34" charset="0"/>
                <a:hlinkClick r:id="rId6"/>
              </a:rPr>
              <a:t>luteum</a:t>
            </a:r>
            <a:r>
              <a:rPr lang="en-US" dirty="0">
                <a:latin typeface="Calibri" pitchFamily="34" charset="0"/>
                <a:hlinkClick r:id="rId6"/>
              </a:rPr>
              <a:t> – SL130</a:t>
            </a:r>
            <a:endParaRPr lang="en-US" dirty="0">
              <a:latin typeface="Calibri" pitchFamily="34" charset="0"/>
            </a:endParaRPr>
          </a:p>
        </p:txBody>
      </p:sp>
    </p:spTree>
    <p:extLst>
      <p:ext uri="{BB962C8B-B14F-4D97-AF65-F5344CB8AC3E}">
        <p14:creationId xmlns:p14="http://schemas.microsoft.com/office/powerpoint/2010/main" val="2784901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8339" y="21491"/>
            <a:ext cx="8827417" cy="553998"/>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000" b="1" dirty="0">
                <a:ln/>
                <a:solidFill>
                  <a:srgbClr val="7030A0"/>
                </a:solidFill>
                <a:latin typeface="+mn-lt"/>
              </a:rPr>
              <a:t>FEMALE REPRODUCTIVE SYSTEM – CORPUS ALBICANS </a:t>
            </a:r>
          </a:p>
        </p:txBody>
      </p:sp>
      <p:sp>
        <p:nvSpPr>
          <p:cNvPr id="9" name="TextBox 4"/>
          <p:cNvSpPr txBox="1">
            <a:spLocks noChangeArrowheads="1"/>
          </p:cNvSpPr>
          <p:nvPr/>
        </p:nvSpPr>
        <p:spPr bwMode="auto">
          <a:xfrm>
            <a:off x="6923314" y="1752600"/>
            <a:ext cx="21336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7030A0"/>
                </a:solidFill>
                <a:latin typeface="Tempus Sans ITC" pitchFamily="82" charset="0"/>
              </a:rPr>
              <a:t>Histologically, the corpus </a:t>
            </a:r>
            <a:r>
              <a:rPr lang="en-US" sz="1600" b="1" dirty="0" err="1">
                <a:solidFill>
                  <a:srgbClr val="7030A0"/>
                </a:solidFill>
                <a:latin typeface="Tempus Sans ITC" pitchFamily="82" charset="0"/>
              </a:rPr>
              <a:t>albicans</a:t>
            </a:r>
            <a:r>
              <a:rPr lang="en-US" sz="1600" b="1" dirty="0">
                <a:solidFill>
                  <a:srgbClr val="7030A0"/>
                </a:solidFill>
                <a:latin typeface="Tempus Sans ITC" pitchFamily="82" charset="0"/>
              </a:rPr>
              <a:t>  is often described as eosinophilic.  However, because much of the ovarian tissue stains fairly well, the corpus </a:t>
            </a:r>
            <a:r>
              <a:rPr lang="en-US" sz="1600" b="1" dirty="0" err="1">
                <a:solidFill>
                  <a:srgbClr val="7030A0"/>
                </a:solidFill>
                <a:latin typeface="Tempus Sans ITC" pitchFamily="82" charset="0"/>
              </a:rPr>
              <a:t>albicans</a:t>
            </a:r>
            <a:r>
              <a:rPr lang="en-US" sz="1600" b="1" dirty="0">
                <a:solidFill>
                  <a:srgbClr val="7030A0"/>
                </a:solidFill>
                <a:latin typeface="Tempus Sans ITC" pitchFamily="82" charset="0"/>
              </a:rPr>
              <a:t> often is pale in comparison to the surrounding tissues.</a:t>
            </a:r>
          </a:p>
        </p:txBody>
      </p:sp>
      <p:sp>
        <p:nvSpPr>
          <p:cNvPr id="8" name="TextBox 7"/>
          <p:cNvSpPr txBox="1"/>
          <p:nvPr/>
        </p:nvSpPr>
        <p:spPr>
          <a:xfrm>
            <a:off x="76247" y="5410200"/>
            <a:ext cx="8991600" cy="584775"/>
          </a:xfrm>
          <a:prstGeom prst="rect">
            <a:avLst/>
          </a:prstGeom>
          <a:noFill/>
        </p:spPr>
        <p:txBody>
          <a:bodyPr wrap="square">
            <a:spAutoFit/>
          </a:bodyPr>
          <a:lstStyle/>
          <a:p>
            <a:r>
              <a:rPr lang="en-US" sz="1600" b="1" dirty="0">
                <a:solidFill>
                  <a:schemeClr val="accent5">
                    <a:lumMod val="75000"/>
                  </a:schemeClr>
                </a:solidFill>
                <a:latin typeface="Calibri" pitchFamily="34" charset="0"/>
              </a:rPr>
              <a:t>Corpus </a:t>
            </a:r>
            <a:r>
              <a:rPr lang="en-US" sz="1600" b="1" dirty="0" err="1">
                <a:solidFill>
                  <a:schemeClr val="accent5">
                    <a:lumMod val="75000"/>
                  </a:schemeClr>
                </a:solidFill>
                <a:latin typeface="Calibri" pitchFamily="34" charset="0"/>
              </a:rPr>
              <a:t>albicans</a:t>
            </a:r>
            <a:r>
              <a:rPr lang="en-US" sz="1600" b="1" dirty="0">
                <a:solidFill>
                  <a:schemeClr val="accent5">
                    <a:lumMod val="75000"/>
                  </a:schemeClr>
                </a:solidFill>
                <a:latin typeface="Calibri" pitchFamily="34" charset="0"/>
              </a:rPr>
              <a:t> </a:t>
            </a:r>
            <a:r>
              <a:rPr lang="en-US" sz="1600" b="1" dirty="0">
                <a:solidFill>
                  <a:srgbClr val="002060"/>
                </a:solidFill>
                <a:latin typeface="Calibri" pitchFamily="34" charset="0"/>
              </a:rPr>
              <a:t>– is a fibrous, connective tissue-like “scar” that is the remnant of the corpus </a:t>
            </a:r>
            <a:r>
              <a:rPr lang="en-US" sz="1600" b="1" dirty="0" err="1">
                <a:solidFill>
                  <a:srgbClr val="002060"/>
                </a:solidFill>
                <a:latin typeface="Calibri" pitchFamily="34" charset="0"/>
              </a:rPr>
              <a:t>luteum</a:t>
            </a:r>
            <a:r>
              <a:rPr lang="en-US" sz="1600" b="1" dirty="0">
                <a:solidFill>
                  <a:srgbClr val="002060"/>
                </a:solidFill>
                <a:latin typeface="Calibri" pitchFamily="34" charset="0"/>
              </a:rPr>
              <a:t> once steroid production ceases.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56875" y="-593808"/>
            <a:ext cx="4674878" cy="6858000"/>
          </a:xfrm>
          <a:prstGeom prst="rect">
            <a:avLst/>
          </a:prstGeom>
        </p:spPr>
      </p:pic>
    </p:spTree>
    <p:extLst>
      <p:ext uri="{BB962C8B-B14F-4D97-AF65-F5344CB8AC3E}">
        <p14:creationId xmlns:p14="http://schemas.microsoft.com/office/powerpoint/2010/main" val="3654214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a:spLocks noChangeArrowheads="1"/>
          </p:cNvSpPr>
          <p:nvPr/>
        </p:nvSpPr>
        <p:spPr bwMode="auto">
          <a:xfrm>
            <a:off x="2438400" y="1994416"/>
            <a:ext cx="4441702"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corpus </a:t>
            </a:r>
            <a:r>
              <a:rPr lang="en-US" dirty="0" err="1">
                <a:latin typeface="Calibri" pitchFamily="34" charset="0"/>
                <a:hlinkClick r:id="rId3"/>
              </a:rPr>
              <a:t>albicans</a:t>
            </a:r>
            <a:r>
              <a:rPr lang="en-US" dirty="0">
                <a:latin typeface="Calibri" pitchFamily="34" charset="0"/>
                <a:hlinkClick r:id="rId3"/>
              </a:rPr>
              <a:t> – SL132</a:t>
            </a:r>
            <a:endParaRPr lang="en-US" dirty="0">
              <a:latin typeface="Calibri" pitchFamily="34" charset="0"/>
            </a:endParaRPr>
          </a:p>
        </p:txBody>
      </p:sp>
      <p:sp>
        <p:nvSpPr>
          <p:cNvPr id="7" name="Rectangle 6"/>
          <p:cNvSpPr/>
          <p:nvPr/>
        </p:nvSpPr>
        <p:spPr>
          <a:xfrm>
            <a:off x="158339" y="21491"/>
            <a:ext cx="8827417" cy="553998"/>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000" b="1" dirty="0">
                <a:ln/>
                <a:solidFill>
                  <a:srgbClr val="7030A0"/>
                </a:solidFill>
                <a:latin typeface="+mn-lt"/>
              </a:rPr>
              <a:t>FEMALE REPRODUCTIVE SYSTEM – CORPUS ALBICANS </a:t>
            </a:r>
          </a:p>
        </p:txBody>
      </p:sp>
      <p:sp>
        <p:nvSpPr>
          <p:cNvPr id="8" name="TextBox 4"/>
          <p:cNvSpPr txBox="1">
            <a:spLocks noChangeArrowheads="1"/>
          </p:cNvSpPr>
          <p:nvPr/>
        </p:nvSpPr>
        <p:spPr bwMode="auto">
          <a:xfrm>
            <a:off x="1584355" y="5867400"/>
            <a:ext cx="5975384"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132</a:t>
            </a:r>
            <a:r>
              <a:rPr lang="en-US" dirty="0">
                <a:latin typeface="Calibri" pitchFamily="34" charset="0"/>
              </a:rPr>
              <a:t> and </a:t>
            </a:r>
            <a:r>
              <a:rPr lang="en-US" u="sng" dirty="0">
                <a:hlinkClick r:id="rId5"/>
              </a:rPr>
              <a:t>SL 130</a:t>
            </a:r>
            <a:r>
              <a:rPr lang="en-US" dirty="0">
                <a:latin typeface="Calibri" pitchFamily="34" charset="0"/>
                <a:hlinkClick r:id="rId6"/>
              </a:rPr>
              <a:t> </a:t>
            </a:r>
            <a:r>
              <a:rPr lang="en-US" dirty="0">
                <a:latin typeface="Calibri" pitchFamily="34" charset="0"/>
              </a:rPr>
              <a:t>and </a:t>
            </a:r>
            <a:r>
              <a:rPr lang="en-US" u="sng" dirty="0">
                <a:hlinkClick r:id="rId7"/>
              </a:rPr>
              <a:t>SL 131A</a:t>
            </a:r>
            <a:r>
              <a:rPr lang="en-US" dirty="0">
                <a:latin typeface="Calibri" pitchFamily="34" charset="0"/>
              </a:rPr>
              <a:t> and </a:t>
            </a:r>
            <a:r>
              <a:rPr lang="en-US" u="sng" dirty="0">
                <a:hlinkClick r:id="rId8"/>
              </a:rPr>
              <a:t>SL 131B</a:t>
            </a:r>
            <a:r>
              <a:rPr lang="en-US" dirty="0"/>
              <a:t> </a:t>
            </a: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Corpus </a:t>
            </a:r>
            <a:r>
              <a:rPr lang="en-US" sz="1200" b="1" dirty="0" err="1">
                <a:solidFill>
                  <a:srgbClr val="002060"/>
                </a:solidFill>
                <a:latin typeface="Georgia" pitchFamily="18" charset="0"/>
                <a:ea typeface="Times" pitchFamily="18" charset="0"/>
                <a:cs typeface="Arial" charset="0"/>
              </a:rPr>
              <a:t>albicans</a:t>
            </a:r>
            <a:endParaRPr lang="en-US" sz="1200" b="1" dirty="0">
              <a:solidFill>
                <a:srgbClr val="002060"/>
              </a:solidFill>
              <a:latin typeface="Georgia" pitchFamily="18" charset="0"/>
              <a:ea typeface="Times" pitchFamily="18" charset="0"/>
              <a:cs typeface="Arial" charset="0"/>
            </a:endParaRPr>
          </a:p>
        </p:txBody>
      </p:sp>
    </p:spTree>
    <p:extLst>
      <p:ext uri="{BB962C8B-B14F-4D97-AF65-F5344CB8AC3E}">
        <p14:creationId xmlns:p14="http://schemas.microsoft.com/office/powerpoint/2010/main" val="2164866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91200" y="667822"/>
            <a:ext cx="3352800" cy="4278094"/>
          </a:xfrm>
          <a:prstGeom prst="rect">
            <a:avLst/>
          </a:prstGeom>
          <a:noFill/>
        </p:spPr>
        <p:txBody>
          <a:bodyPr wrap="square">
            <a:spAutoFit/>
          </a:bodyPr>
          <a:lstStyle/>
          <a:p>
            <a:r>
              <a:rPr lang="en-US" sz="1600" b="1" dirty="0">
                <a:solidFill>
                  <a:srgbClr val="002060"/>
                </a:solidFill>
                <a:latin typeface="Calibri" pitchFamily="34" charset="0"/>
              </a:rPr>
              <a:t>Progression from a primordial follicle to a </a:t>
            </a:r>
            <a:r>
              <a:rPr lang="en-US" sz="1600" b="1" dirty="0" err="1">
                <a:solidFill>
                  <a:srgbClr val="002060"/>
                </a:solidFill>
                <a:latin typeface="Calibri" pitchFamily="34" charset="0"/>
              </a:rPr>
              <a:t>Graafian</a:t>
            </a:r>
            <a:r>
              <a:rPr lang="en-US" sz="1600" b="1" dirty="0">
                <a:solidFill>
                  <a:srgbClr val="002060"/>
                </a:solidFill>
                <a:latin typeface="Calibri" pitchFamily="34" charset="0"/>
              </a:rPr>
              <a:t> follicle, ovulation and the resulting corpora </a:t>
            </a:r>
            <a:r>
              <a:rPr lang="en-US" sz="1600" b="1" dirty="0" err="1">
                <a:solidFill>
                  <a:srgbClr val="002060"/>
                </a:solidFill>
                <a:latin typeface="Calibri" pitchFamily="34" charset="0"/>
              </a:rPr>
              <a:t>luteum</a:t>
            </a:r>
            <a:r>
              <a:rPr lang="en-US" sz="1600" b="1" dirty="0">
                <a:solidFill>
                  <a:srgbClr val="002060"/>
                </a:solidFill>
                <a:latin typeface="Calibri" pitchFamily="34" charset="0"/>
              </a:rPr>
              <a:t> and corpus </a:t>
            </a:r>
            <a:r>
              <a:rPr lang="en-US" sz="1600" b="1" dirty="0" err="1">
                <a:solidFill>
                  <a:srgbClr val="002060"/>
                </a:solidFill>
                <a:latin typeface="Calibri" pitchFamily="34" charset="0"/>
              </a:rPr>
              <a:t>albicans</a:t>
            </a:r>
            <a:r>
              <a:rPr lang="en-US" sz="1600" b="1" dirty="0">
                <a:solidFill>
                  <a:srgbClr val="002060"/>
                </a:solidFill>
                <a:latin typeface="Calibri" pitchFamily="34" charset="0"/>
              </a:rPr>
              <a:t> are part of “normal” follicular development.  </a:t>
            </a:r>
          </a:p>
          <a:p>
            <a:endParaRPr lang="en-US" sz="1600" b="1" dirty="0">
              <a:solidFill>
                <a:srgbClr val="002060"/>
              </a:solidFill>
              <a:latin typeface="Calibri" pitchFamily="34" charset="0"/>
            </a:endParaRPr>
          </a:p>
          <a:p>
            <a:r>
              <a:rPr lang="en-US" sz="1600" b="1" dirty="0">
                <a:solidFill>
                  <a:srgbClr val="002060"/>
                </a:solidFill>
                <a:latin typeface="Calibri" pitchFamily="34" charset="0"/>
              </a:rPr>
              <a:t>Fetuses generate millions of primordial follicles, but only a few hundred of these reach maturation.</a:t>
            </a:r>
          </a:p>
          <a:p>
            <a:endParaRPr lang="en-US" sz="1600" b="1" dirty="0">
              <a:solidFill>
                <a:srgbClr val="002060"/>
              </a:solidFill>
              <a:latin typeface="Calibri" pitchFamily="34" charset="0"/>
            </a:endParaRPr>
          </a:p>
          <a:p>
            <a:r>
              <a:rPr lang="en-US" sz="1600" b="1" dirty="0">
                <a:solidFill>
                  <a:srgbClr val="002060"/>
                </a:solidFill>
                <a:latin typeface="Calibri" pitchFamily="34" charset="0"/>
              </a:rPr>
              <a:t>The remainder undergo atresia, a degenerative process that some believe helps in selection of the best oocytes.  Atresia can occur at any stage of follicular development, and gives rise to several structures in the ovary.</a:t>
            </a:r>
          </a:p>
        </p:txBody>
      </p:sp>
      <p:sp>
        <p:nvSpPr>
          <p:cNvPr id="7" name="Rectangle 6"/>
          <p:cNvSpPr/>
          <p:nvPr/>
        </p:nvSpPr>
        <p:spPr>
          <a:xfrm>
            <a:off x="340920" y="21491"/>
            <a:ext cx="846225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C00000"/>
                </a:solidFill>
                <a:latin typeface="+mn-lt"/>
              </a:rPr>
              <a:t>FEMALE REPRODUCTIVE SYSTEM - ATRESIA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2042" t="8483"/>
          <a:stretch/>
        </p:blipFill>
        <p:spPr>
          <a:xfrm>
            <a:off x="0" y="667822"/>
            <a:ext cx="5715000" cy="5273687"/>
          </a:xfrm>
          <a:prstGeom prst="rect">
            <a:avLst/>
          </a:prstGeom>
        </p:spPr>
      </p:pic>
      <p:sp>
        <p:nvSpPr>
          <p:cNvPr id="3" name="TextBox 2"/>
          <p:cNvSpPr txBox="1"/>
          <p:nvPr/>
        </p:nvSpPr>
        <p:spPr>
          <a:xfrm rot="19956380">
            <a:off x="1909549" y="3328363"/>
            <a:ext cx="914400" cy="369332"/>
          </a:xfrm>
          <a:prstGeom prst="rect">
            <a:avLst/>
          </a:prstGeom>
          <a:solidFill>
            <a:schemeClr val="bg1"/>
          </a:solidFill>
        </p:spPr>
        <p:txBody>
          <a:bodyPr wrap="square" rtlCol="0">
            <a:spAutoFit/>
          </a:bodyPr>
          <a:lstStyle/>
          <a:p>
            <a:r>
              <a:rPr lang="en-US" dirty="0">
                <a:solidFill>
                  <a:srgbClr val="C00000"/>
                </a:solidFill>
              </a:rPr>
              <a:t>atresia</a:t>
            </a:r>
          </a:p>
        </p:txBody>
      </p:sp>
      <p:cxnSp>
        <p:nvCxnSpPr>
          <p:cNvPr id="10" name="Straight Arrow Connector 9"/>
          <p:cNvCxnSpPr/>
          <p:nvPr/>
        </p:nvCxnSpPr>
        <p:spPr>
          <a:xfrm>
            <a:off x="1545771" y="3461657"/>
            <a:ext cx="304800" cy="7620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3" idx="1"/>
          </p:cNvCxnSpPr>
          <p:nvPr/>
        </p:nvCxnSpPr>
        <p:spPr>
          <a:xfrm flipV="1">
            <a:off x="914400" y="3723387"/>
            <a:ext cx="1046417" cy="321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208314" y="2917372"/>
            <a:ext cx="838200" cy="5225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013858" y="3026228"/>
            <a:ext cx="239485" cy="34834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547257" y="2710543"/>
            <a:ext cx="65315" cy="48985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69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9691"/>
          <a:stretch/>
        </p:blipFill>
        <p:spPr>
          <a:xfrm>
            <a:off x="32657" y="533400"/>
            <a:ext cx="7968343" cy="4767943"/>
          </a:xfrm>
          <a:prstGeom prst="rect">
            <a:avLst/>
          </a:prstGeom>
        </p:spPr>
      </p:pic>
      <p:sp>
        <p:nvSpPr>
          <p:cNvPr id="5" name="TextBox 4"/>
          <p:cNvSpPr txBox="1"/>
          <p:nvPr/>
        </p:nvSpPr>
        <p:spPr>
          <a:xfrm>
            <a:off x="163331" y="5323114"/>
            <a:ext cx="8817429" cy="1323439"/>
          </a:xfrm>
          <a:prstGeom prst="rect">
            <a:avLst/>
          </a:prstGeom>
          <a:noFill/>
        </p:spPr>
        <p:txBody>
          <a:bodyPr wrap="square">
            <a:spAutoFit/>
          </a:bodyPr>
          <a:lstStyle/>
          <a:p>
            <a:r>
              <a:rPr lang="en-US" sz="1600" b="1" dirty="0">
                <a:solidFill>
                  <a:srgbClr val="C00000"/>
                </a:solidFill>
                <a:latin typeface="Calibri" pitchFamily="34" charset="0"/>
              </a:rPr>
              <a:t>During atresia of a follicle, all or parts of the follicle are visibly degenerating.  In this </a:t>
            </a:r>
            <a:r>
              <a:rPr lang="en-US" sz="1600" b="1" dirty="0" err="1">
                <a:solidFill>
                  <a:srgbClr val="C00000"/>
                </a:solidFill>
                <a:latin typeface="Calibri" pitchFamily="34" charset="0"/>
              </a:rPr>
              <a:t>atretic</a:t>
            </a:r>
            <a:r>
              <a:rPr lang="en-US" sz="1600" b="1" dirty="0">
                <a:solidFill>
                  <a:srgbClr val="C00000"/>
                </a:solidFill>
                <a:latin typeface="Calibri" pitchFamily="34" charset="0"/>
              </a:rPr>
              <a:t> follicle, the dotted line is in the approximate location of the basement membrane (line placed only on the left side of the follicle).  The </a:t>
            </a:r>
            <a:r>
              <a:rPr lang="en-US" sz="1600" b="1" dirty="0" err="1">
                <a:solidFill>
                  <a:srgbClr val="C00000"/>
                </a:solidFill>
                <a:latin typeface="Calibri" pitchFamily="34" charset="0"/>
              </a:rPr>
              <a:t>granulosa</a:t>
            </a:r>
            <a:r>
              <a:rPr lang="en-US" sz="1600" b="1" dirty="0">
                <a:solidFill>
                  <a:srgbClr val="C00000"/>
                </a:solidFill>
                <a:latin typeface="Calibri" pitchFamily="34" charset="0"/>
              </a:rPr>
              <a:t> cells have lost cell-cell adhesion, and demonstrate apoptotic features; condensed chromatin, vesicular cytoplasm.  The oocyte is not present.  </a:t>
            </a:r>
            <a:r>
              <a:rPr lang="en-US" sz="1600" b="1" dirty="0" err="1">
                <a:solidFill>
                  <a:srgbClr val="C00000"/>
                </a:solidFill>
                <a:latin typeface="Calibri" pitchFamily="34" charset="0"/>
              </a:rPr>
              <a:t>Thecal</a:t>
            </a:r>
            <a:r>
              <a:rPr lang="en-US" sz="1600" b="1" dirty="0">
                <a:solidFill>
                  <a:srgbClr val="C00000"/>
                </a:solidFill>
                <a:latin typeface="Calibri" pitchFamily="34" charset="0"/>
              </a:rPr>
              <a:t> cells do not look as far advanced in their degeneration.</a:t>
            </a:r>
          </a:p>
        </p:txBody>
      </p:sp>
      <p:sp>
        <p:nvSpPr>
          <p:cNvPr id="7" name="Rectangle 6"/>
          <p:cNvSpPr/>
          <p:nvPr/>
        </p:nvSpPr>
        <p:spPr>
          <a:xfrm>
            <a:off x="340920" y="21491"/>
            <a:ext cx="846225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C00000"/>
                </a:solidFill>
                <a:latin typeface="+mn-lt"/>
              </a:rPr>
              <a:t>FEMALE REPRODUCTIVE SYSTEM - ATRESIA </a:t>
            </a:r>
          </a:p>
        </p:txBody>
      </p:sp>
      <p:sp>
        <p:nvSpPr>
          <p:cNvPr id="14" name="TextBox 4"/>
          <p:cNvSpPr txBox="1">
            <a:spLocks noChangeArrowheads="1"/>
          </p:cNvSpPr>
          <p:nvPr/>
        </p:nvSpPr>
        <p:spPr bwMode="auto">
          <a:xfrm>
            <a:off x="5486400" y="700575"/>
            <a:ext cx="2286000" cy="1323439"/>
          </a:xfrm>
          <a:prstGeom prst="rect">
            <a:avLst/>
          </a:prstGeom>
          <a:solidFill>
            <a:schemeClr val="bg1"/>
          </a:solid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7030A0"/>
                </a:solidFill>
                <a:latin typeface="Tempus Sans ITC" pitchFamily="82" charset="0"/>
              </a:rPr>
              <a:t>Apoptotic cells typically demonstrate condensed and broken down nuclei, a term referred to as </a:t>
            </a:r>
            <a:r>
              <a:rPr lang="en-US" sz="1600" b="1" dirty="0" err="1">
                <a:solidFill>
                  <a:srgbClr val="7030A0"/>
                </a:solidFill>
                <a:latin typeface="Tempus Sans ITC" pitchFamily="82" charset="0"/>
              </a:rPr>
              <a:t>pyknosis</a:t>
            </a:r>
            <a:r>
              <a:rPr lang="en-US" sz="1600" b="1" dirty="0">
                <a:solidFill>
                  <a:srgbClr val="7030A0"/>
                </a:solidFill>
                <a:latin typeface="Tempus Sans ITC" pitchFamily="82" charset="0"/>
              </a:rPr>
              <a:t>.</a:t>
            </a:r>
          </a:p>
        </p:txBody>
      </p:sp>
      <p:sp>
        <p:nvSpPr>
          <p:cNvPr id="3" name="Freeform 2"/>
          <p:cNvSpPr/>
          <p:nvPr/>
        </p:nvSpPr>
        <p:spPr>
          <a:xfrm rot="21439346">
            <a:off x="935247" y="1661721"/>
            <a:ext cx="2330468" cy="2253342"/>
          </a:xfrm>
          <a:custGeom>
            <a:avLst/>
            <a:gdLst>
              <a:gd name="connsiteX0" fmla="*/ 2330468 w 2330468"/>
              <a:gd name="connsiteY0" fmla="*/ 152400 h 2253342"/>
              <a:gd name="connsiteX1" fmla="*/ 2276040 w 2330468"/>
              <a:gd name="connsiteY1" fmla="*/ 141514 h 2253342"/>
              <a:gd name="connsiteX2" fmla="*/ 2243383 w 2330468"/>
              <a:gd name="connsiteY2" fmla="*/ 130628 h 2253342"/>
              <a:gd name="connsiteX3" fmla="*/ 2188954 w 2330468"/>
              <a:gd name="connsiteY3" fmla="*/ 119742 h 2253342"/>
              <a:gd name="connsiteX4" fmla="*/ 2156297 w 2330468"/>
              <a:gd name="connsiteY4" fmla="*/ 108857 h 2253342"/>
              <a:gd name="connsiteX5" fmla="*/ 2101868 w 2330468"/>
              <a:gd name="connsiteY5" fmla="*/ 97971 h 2253342"/>
              <a:gd name="connsiteX6" fmla="*/ 2069211 w 2330468"/>
              <a:gd name="connsiteY6" fmla="*/ 87085 h 2253342"/>
              <a:gd name="connsiteX7" fmla="*/ 1927697 w 2330468"/>
              <a:gd name="connsiteY7" fmla="*/ 76200 h 2253342"/>
              <a:gd name="connsiteX8" fmla="*/ 1775297 w 2330468"/>
              <a:gd name="connsiteY8" fmla="*/ 54428 h 2253342"/>
              <a:gd name="connsiteX9" fmla="*/ 1699097 w 2330468"/>
              <a:gd name="connsiteY9" fmla="*/ 43542 h 2253342"/>
              <a:gd name="connsiteX10" fmla="*/ 1503154 w 2330468"/>
              <a:gd name="connsiteY10" fmla="*/ 21771 h 2253342"/>
              <a:gd name="connsiteX11" fmla="*/ 1307211 w 2330468"/>
              <a:gd name="connsiteY11" fmla="*/ 0 h 2253342"/>
              <a:gd name="connsiteX12" fmla="*/ 1133040 w 2330468"/>
              <a:gd name="connsiteY12" fmla="*/ 10885 h 2253342"/>
              <a:gd name="connsiteX13" fmla="*/ 1024183 w 2330468"/>
              <a:gd name="connsiteY13" fmla="*/ 32657 h 2253342"/>
              <a:gd name="connsiteX14" fmla="*/ 958868 w 2330468"/>
              <a:gd name="connsiteY14" fmla="*/ 43542 h 2253342"/>
              <a:gd name="connsiteX15" fmla="*/ 871783 w 2330468"/>
              <a:gd name="connsiteY15" fmla="*/ 65314 h 2253342"/>
              <a:gd name="connsiteX16" fmla="*/ 795583 w 2330468"/>
              <a:gd name="connsiteY16" fmla="*/ 87085 h 2253342"/>
              <a:gd name="connsiteX17" fmla="*/ 708497 w 2330468"/>
              <a:gd name="connsiteY17" fmla="*/ 130628 h 2253342"/>
              <a:gd name="connsiteX18" fmla="*/ 675840 w 2330468"/>
              <a:gd name="connsiteY18" fmla="*/ 152400 h 2253342"/>
              <a:gd name="connsiteX19" fmla="*/ 599640 w 2330468"/>
              <a:gd name="connsiteY19" fmla="*/ 174171 h 2253342"/>
              <a:gd name="connsiteX20" fmla="*/ 566983 w 2330468"/>
              <a:gd name="connsiteY20" fmla="*/ 185057 h 2253342"/>
              <a:gd name="connsiteX21" fmla="*/ 512554 w 2330468"/>
              <a:gd name="connsiteY21" fmla="*/ 228600 h 2253342"/>
              <a:gd name="connsiteX22" fmla="*/ 479897 w 2330468"/>
              <a:gd name="connsiteY22" fmla="*/ 239485 h 2253342"/>
              <a:gd name="connsiteX23" fmla="*/ 436354 w 2330468"/>
              <a:gd name="connsiteY23" fmla="*/ 261257 h 2253342"/>
              <a:gd name="connsiteX24" fmla="*/ 403697 w 2330468"/>
              <a:gd name="connsiteY24" fmla="*/ 283028 h 2253342"/>
              <a:gd name="connsiteX25" fmla="*/ 371040 w 2330468"/>
              <a:gd name="connsiteY25" fmla="*/ 315685 h 2253342"/>
              <a:gd name="connsiteX26" fmla="*/ 338383 w 2330468"/>
              <a:gd name="connsiteY26" fmla="*/ 326571 h 2253342"/>
              <a:gd name="connsiteX27" fmla="*/ 273068 w 2330468"/>
              <a:gd name="connsiteY27" fmla="*/ 402771 h 2253342"/>
              <a:gd name="connsiteX28" fmla="*/ 262183 w 2330468"/>
              <a:gd name="connsiteY28" fmla="*/ 435428 h 2253342"/>
              <a:gd name="connsiteX29" fmla="*/ 240411 w 2330468"/>
              <a:gd name="connsiteY29" fmla="*/ 457200 h 2253342"/>
              <a:gd name="connsiteX30" fmla="*/ 196868 w 2330468"/>
              <a:gd name="connsiteY30" fmla="*/ 544285 h 2253342"/>
              <a:gd name="connsiteX31" fmla="*/ 164211 w 2330468"/>
              <a:gd name="connsiteY31" fmla="*/ 598714 h 2253342"/>
              <a:gd name="connsiteX32" fmla="*/ 153325 w 2330468"/>
              <a:gd name="connsiteY32" fmla="*/ 631371 h 2253342"/>
              <a:gd name="connsiteX33" fmla="*/ 131554 w 2330468"/>
              <a:gd name="connsiteY33" fmla="*/ 664028 h 2253342"/>
              <a:gd name="connsiteX34" fmla="*/ 120668 w 2330468"/>
              <a:gd name="connsiteY34" fmla="*/ 696685 h 2253342"/>
              <a:gd name="connsiteX35" fmla="*/ 98897 w 2330468"/>
              <a:gd name="connsiteY35" fmla="*/ 729342 h 2253342"/>
              <a:gd name="connsiteX36" fmla="*/ 88011 w 2330468"/>
              <a:gd name="connsiteY36" fmla="*/ 762000 h 2253342"/>
              <a:gd name="connsiteX37" fmla="*/ 66240 w 2330468"/>
              <a:gd name="connsiteY37" fmla="*/ 794657 h 2253342"/>
              <a:gd name="connsiteX38" fmla="*/ 44468 w 2330468"/>
              <a:gd name="connsiteY38" fmla="*/ 870857 h 2253342"/>
              <a:gd name="connsiteX39" fmla="*/ 22697 w 2330468"/>
              <a:gd name="connsiteY39" fmla="*/ 936171 h 2253342"/>
              <a:gd name="connsiteX40" fmla="*/ 11811 w 2330468"/>
              <a:gd name="connsiteY40" fmla="*/ 968828 h 2253342"/>
              <a:gd name="connsiteX41" fmla="*/ 925 w 2330468"/>
              <a:gd name="connsiteY41" fmla="*/ 1055914 h 2253342"/>
              <a:gd name="connsiteX42" fmla="*/ 22697 w 2330468"/>
              <a:gd name="connsiteY42" fmla="*/ 1284514 h 2253342"/>
              <a:gd name="connsiteX43" fmla="*/ 55354 w 2330468"/>
              <a:gd name="connsiteY43" fmla="*/ 1436914 h 2253342"/>
              <a:gd name="connsiteX44" fmla="*/ 77125 w 2330468"/>
              <a:gd name="connsiteY44" fmla="*/ 1469571 h 2253342"/>
              <a:gd name="connsiteX45" fmla="*/ 131554 w 2330468"/>
              <a:gd name="connsiteY45" fmla="*/ 1524000 h 2253342"/>
              <a:gd name="connsiteX46" fmla="*/ 164211 w 2330468"/>
              <a:gd name="connsiteY46" fmla="*/ 1567542 h 2253342"/>
              <a:gd name="connsiteX47" fmla="*/ 196868 w 2330468"/>
              <a:gd name="connsiteY47" fmla="*/ 1589314 h 2253342"/>
              <a:gd name="connsiteX48" fmla="*/ 240411 w 2330468"/>
              <a:gd name="connsiteY48" fmla="*/ 1632857 h 2253342"/>
              <a:gd name="connsiteX49" fmla="*/ 294840 w 2330468"/>
              <a:gd name="connsiteY49" fmla="*/ 1676400 h 2253342"/>
              <a:gd name="connsiteX50" fmla="*/ 316611 w 2330468"/>
              <a:gd name="connsiteY50" fmla="*/ 1709057 h 2253342"/>
              <a:gd name="connsiteX51" fmla="*/ 349268 w 2330468"/>
              <a:gd name="connsiteY51" fmla="*/ 1730828 h 2253342"/>
              <a:gd name="connsiteX52" fmla="*/ 403697 w 2330468"/>
              <a:gd name="connsiteY52" fmla="*/ 1785257 h 2253342"/>
              <a:gd name="connsiteX53" fmla="*/ 436354 w 2330468"/>
              <a:gd name="connsiteY53" fmla="*/ 1807028 h 2253342"/>
              <a:gd name="connsiteX54" fmla="*/ 458125 w 2330468"/>
              <a:gd name="connsiteY54" fmla="*/ 1828800 h 2253342"/>
              <a:gd name="connsiteX55" fmla="*/ 523440 w 2330468"/>
              <a:gd name="connsiteY55" fmla="*/ 1872342 h 2253342"/>
              <a:gd name="connsiteX56" fmla="*/ 545211 w 2330468"/>
              <a:gd name="connsiteY56" fmla="*/ 1894114 h 2253342"/>
              <a:gd name="connsiteX57" fmla="*/ 588754 w 2330468"/>
              <a:gd name="connsiteY57" fmla="*/ 1915885 h 2253342"/>
              <a:gd name="connsiteX58" fmla="*/ 643183 w 2330468"/>
              <a:gd name="connsiteY58" fmla="*/ 1948542 h 2253342"/>
              <a:gd name="connsiteX59" fmla="*/ 664954 w 2330468"/>
              <a:gd name="connsiteY59" fmla="*/ 1970314 h 2253342"/>
              <a:gd name="connsiteX60" fmla="*/ 708497 w 2330468"/>
              <a:gd name="connsiteY60" fmla="*/ 2002971 h 2253342"/>
              <a:gd name="connsiteX61" fmla="*/ 773811 w 2330468"/>
              <a:gd name="connsiteY61" fmla="*/ 2024742 h 2253342"/>
              <a:gd name="connsiteX62" fmla="*/ 806468 w 2330468"/>
              <a:gd name="connsiteY62" fmla="*/ 2046514 h 2253342"/>
              <a:gd name="connsiteX63" fmla="*/ 871783 w 2330468"/>
              <a:gd name="connsiteY63" fmla="*/ 2068285 h 2253342"/>
              <a:gd name="connsiteX64" fmla="*/ 904440 w 2330468"/>
              <a:gd name="connsiteY64" fmla="*/ 2079171 h 2253342"/>
              <a:gd name="connsiteX65" fmla="*/ 969754 w 2330468"/>
              <a:gd name="connsiteY65" fmla="*/ 2100942 h 2253342"/>
              <a:gd name="connsiteX66" fmla="*/ 1013297 w 2330468"/>
              <a:gd name="connsiteY66" fmla="*/ 2111828 h 2253342"/>
              <a:gd name="connsiteX67" fmla="*/ 1045954 w 2330468"/>
              <a:gd name="connsiteY67" fmla="*/ 2122714 h 2253342"/>
              <a:gd name="connsiteX68" fmla="*/ 1187468 w 2330468"/>
              <a:gd name="connsiteY68" fmla="*/ 2144485 h 2253342"/>
              <a:gd name="connsiteX69" fmla="*/ 1252783 w 2330468"/>
              <a:gd name="connsiteY69" fmla="*/ 2166257 h 2253342"/>
              <a:gd name="connsiteX70" fmla="*/ 1285440 w 2330468"/>
              <a:gd name="connsiteY70" fmla="*/ 2177142 h 2253342"/>
              <a:gd name="connsiteX71" fmla="*/ 1307211 w 2330468"/>
              <a:gd name="connsiteY71" fmla="*/ 2198914 h 2253342"/>
              <a:gd name="connsiteX72" fmla="*/ 1372525 w 2330468"/>
              <a:gd name="connsiteY72" fmla="*/ 2220685 h 2253342"/>
              <a:gd name="connsiteX73" fmla="*/ 1405183 w 2330468"/>
              <a:gd name="connsiteY73" fmla="*/ 2231571 h 2253342"/>
              <a:gd name="connsiteX74" fmla="*/ 1437840 w 2330468"/>
              <a:gd name="connsiteY74" fmla="*/ 2242457 h 2253342"/>
              <a:gd name="connsiteX75" fmla="*/ 1470497 w 2330468"/>
              <a:gd name="connsiteY75" fmla="*/ 2253342 h 2253342"/>
              <a:gd name="connsiteX76" fmla="*/ 1786183 w 2330468"/>
              <a:gd name="connsiteY76" fmla="*/ 2242457 h 2253342"/>
              <a:gd name="connsiteX77" fmla="*/ 1840611 w 2330468"/>
              <a:gd name="connsiteY77" fmla="*/ 2231571 h 2253342"/>
              <a:gd name="connsiteX78" fmla="*/ 2003897 w 2330468"/>
              <a:gd name="connsiteY78" fmla="*/ 2231571 h 225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330468" h="2253342">
                <a:moveTo>
                  <a:pt x="2330468" y="152400"/>
                </a:moveTo>
                <a:cubicBezTo>
                  <a:pt x="2312325" y="148771"/>
                  <a:pt x="2293990" y="146002"/>
                  <a:pt x="2276040" y="141514"/>
                </a:cubicBezTo>
                <a:cubicBezTo>
                  <a:pt x="2264908" y="138731"/>
                  <a:pt x="2254515" y="133411"/>
                  <a:pt x="2243383" y="130628"/>
                </a:cubicBezTo>
                <a:cubicBezTo>
                  <a:pt x="2225433" y="126140"/>
                  <a:pt x="2206904" y="124229"/>
                  <a:pt x="2188954" y="119742"/>
                </a:cubicBezTo>
                <a:cubicBezTo>
                  <a:pt x="2177822" y="116959"/>
                  <a:pt x="2167429" y="111640"/>
                  <a:pt x="2156297" y="108857"/>
                </a:cubicBezTo>
                <a:cubicBezTo>
                  <a:pt x="2138347" y="104370"/>
                  <a:pt x="2119818" y="102459"/>
                  <a:pt x="2101868" y="97971"/>
                </a:cubicBezTo>
                <a:cubicBezTo>
                  <a:pt x="2090736" y="95188"/>
                  <a:pt x="2080597" y="88508"/>
                  <a:pt x="2069211" y="87085"/>
                </a:cubicBezTo>
                <a:cubicBezTo>
                  <a:pt x="2022266" y="81217"/>
                  <a:pt x="1974868" y="79828"/>
                  <a:pt x="1927697" y="76200"/>
                </a:cubicBezTo>
                <a:cubicBezTo>
                  <a:pt x="1853604" y="51502"/>
                  <a:pt x="1918392" y="70328"/>
                  <a:pt x="1775297" y="54428"/>
                </a:cubicBezTo>
                <a:cubicBezTo>
                  <a:pt x="1749796" y="51594"/>
                  <a:pt x="1724572" y="46599"/>
                  <a:pt x="1699097" y="43542"/>
                </a:cubicBezTo>
                <a:cubicBezTo>
                  <a:pt x="1633849" y="35712"/>
                  <a:pt x="1568600" y="27721"/>
                  <a:pt x="1503154" y="21771"/>
                </a:cubicBezTo>
                <a:cubicBezTo>
                  <a:pt x="1357859" y="8562"/>
                  <a:pt x="1423087" y="16553"/>
                  <a:pt x="1307211" y="0"/>
                </a:cubicBezTo>
                <a:cubicBezTo>
                  <a:pt x="1249154" y="3628"/>
                  <a:pt x="1190992" y="5846"/>
                  <a:pt x="1133040" y="10885"/>
                </a:cubicBezTo>
                <a:cubicBezTo>
                  <a:pt x="976960" y="24457"/>
                  <a:pt x="1111825" y="13182"/>
                  <a:pt x="1024183" y="32657"/>
                </a:cubicBezTo>
                <a:cubicBezTo>
                  <a:pt x="1002637" y="37445"/>
                  <a:pt x="980640" y="39914"/>
                  <a:pt x="958868" y="43542"/>
                </a:cubicBezTo>
                <a:cubicBezTo>
                  <a:pt x="900512" y="62994"/>
                  <a:pt x="950598" y="47799"/>
                  <a:pt x="871783" y="65314"/>
                </a:cubicBezTo>
                <a:cubicBezTo>
                  <a:pt x="830780" y="74426"/>
                  <a:pt x="831948" y="74964"/>
                  <a:pt x="795583" y="87085"/>
                </a:cubicBezTo>
                <a:cubicBezTo>
                  <a:pt x="724014" y="158654"/>
                  <a:pt x="858609" y="30550"/>
                  <a:pt x="708497" y="130628"/>
                </a:cubicBezTo>
                <a:cubicBezTo>
                  <a:pt x="697611" y="137885"/>
                  <a:pt x="687542" y="146549"/>
                  <a:pt x="675840" y="152400"/>
                </a:cubicBezTo>
                <a:cubicBezTo>
                  <a:pt x="658445" y="161097"/>
                  <a:pt x="615909" y="169523"/>
                  <a:pt x="599640" y="174171"/>
                </a:cubicBezTo>
                <a:cubicBezTo>
                  <a:pt x="588607" y="177323"/>
                  <a:pt x="577869" y="181428"/>
                  <a:pt x="566983" y="185057"/>
                </a:cubicBezTo>
                <a:cubicBezTo>
                  <a:pt x="546734" y="205305"/>
                  <a:pt x="540015" y="214869"/>
                  <a:pt x="512554" y="228600"/>
                </a:cubicBezTo>
                <a:cubicBezTo>
                  <a:pt x="502291" y="233732"/>
                  <a:pt x="490444" y="234965"/>
                  <a:pt x="479897" y="239485"/>
                </a:cubicBezTo>
                <a:cubicBezTo>
                  <a:pt x="464981" y="245877"/>
                  <a:pt x="450443" y="253206"/>
                  <a:pt x="436354" y="261257"/>
                </a:cubicBezTo>
                <a:cubicBezTo>
                  <a:pt x="424995" y="267748"/>
                  <a:pt x="413748" y="274653"/>
                  <a:pt x="403697" y="283028"/>
                </a:cubicBezTo>
                <a:cubicBezTo>
                  <a:pt x="391870" y="292883"/>
                  <a:pt x="383849" y="307146"/>
                  <a:pt x="371040" y="315685"/>
                </a:cubicBezTo>
                <a:cubicBezTo>
                  <a:pt x="361493" y="322050"/>
                  <a:pt x="349269" y="322942"/>
                  <a:pt x="338383" y="326571"/>
                </a:cubicBezTo>
                <a:cubicBezTo>
                  <a:pt x="285589" y="379365"/>
                  <a:pt x="306226" y="353035"/>
                  <a:pt x="273068" y="402771"/>
                </a:cubicBezTo>
                <a:cubicBezTo>
                  <a:pt x="269440" y="413657"/>
                  <a:pt x="268086" y="425589"/>
                  <a:pt x="262183" y="435428"/>
                </a:cubicBezTo>
                <a:cubicBezTo>
                  <a:pt x="256903" y="444229"/>
                  <a:pt x="245001" y="448020"/>
                  <a:pt x="240411" y="457200"/>
                </a:cubicBezTo>
                <a:cubicBezTo>
                  <a:pt x="190378" y="557266"/>
                  <a:pt x="246056" y="495100"/>
                  <a:pt x="196868" y="544285"/>
                </a:cubicBezTo>
                <a:cubicBezTo>
                  <a:pt x="166035" y="636789"/>
                  <a:pt x="209036" y="524006"/>
                  <a:pt x="164211" y="598714"/>
                </a:cubicBezTo>
                <a:cubicBezTo>
                  <a:pt x="158307" y="608553"/>
                  <a:pt x="158457" y="621108"/>
                  <a:pt x="153325" y="631371"/>
                </a:cubicBezTo>
                <a:cubicBezTo>
                  <a:pt x="147474" y="643073"/>
                  <a:pt x="137405" y="652326"/>
                  <a:pt x="131554" y="664028"/>
                </a:cubicBezTo>
                <a:cubicBezTo>
                  <a:pt x="126422" y="674291"/>
                  <a:pt x="125800" y="686422"/>
                  <a:pt x="120668" y="696685"/>
                </a:cubicBezTo>
                <a:cubicBezTo>
                  <a:pt x="114817" y="708387"/>
                  <a:pt x="104748" y="717640"/>
                  <a:pt x="98897" y="729342"/>
                </a:cubicBezTo>
                <a:cubicBezTo>
                  <a:pt x="93765" y="739605"/>
                  <a:pt x="93143" y="751737"/>
                  <a:pt x="88011" y="762000"/>
                </a:cubicBezTo>
                <a:cubicBezTo>
                  <a:pt x="82160" y="773702"/>
                  <a:pt x="72091" y="782955"/>
                  <a:pt x="66240" y="794657"/>
                </a:cubicBezTo>
                <a:cubicBezTo>
                  <a:pt x="57094" y="812950"/>
                  <a:pt x="49700" y="853417"/>
                  <a:pt x="44468" y="870857"/>
                </a:cubicBezTo>
                <a:cubicBezTo>
                  <a:pt x="37874" y="892838"/>
                  <a:pt x="29954" y="914400"/>
                  <a:pt x="22697" y="936171"/>
                </a:cubicBezTo>
                <a:lnTo>
                  <a:pt x="11811" y="968828"/>
                </a:lnTo>
                <a:cubicBezTo>
                  <a:pt x="8182" y="997857"/>
                  <a:pt x="925" y="1026659"/>
                  <a:pt x="925" y="1055914"/>
                </a:cubicBezTo>
                <a:cubicBezTo>
                  <a:pt x="925" y="1228747"/>
                  <a:pt x="-6854" y="1195862"/>
                  <a:pt x="22697" y="1284514"/>
                </a:cubicBezTo>
                <a:cubicBezTo>
                  <a:pt x="27303" y="1321362"/>
                  <a:pt x="31491" y="1401119"/>
                  <a:pt x="55354" y="1436914"/>
                </a:cubicBezTo>
                <a:cubicBezTo>
                  <a:pt x="62611" y="1447800"/>
                  <a:pt x="68510" y="1459725"/>
                  <a:pt x="77125" y="1469571"/>
                </a:cubicBezTo>
                <a:cubicBezTo>
                  <a:pt x="94021" y="1488881"/>
                  <a:pt x="116159" y="1503474"/>
                  <a:pt x="131554" y="1524000"/>
                </a:cubicBezTo>
                <a:cubicBezTo>
                  <a:pt x="142440" y="1538514"/>
                  <a:pt x="151382" y="1554713"/>
                  <a:pt x="164211" y="1567542"/>
                </a:cubicBezTo>
                <a:cubicBezTo>
                  <a:pt x="173462" y="1576793"/>
                  <a:pt x="186935" y="1580800"/>
                  <a:pt x="196868" y="1589314"/>
                </a:cubicBezTo>
                <a:cubicBezTo>
                  <a:pt x="212453" y="1602672"/>
                  <a:pt x="224383" y="1620034"/>
                  <a:pt x="240411" y="1632857"/>
                </a:cubicBezTo>
                <a:cubicBezTo>
                  <a:pt x="258554" y="1647371"/>
                  <a:pt x="278411" y="1659971"/>
                  <a:pt x="294840" y="1676400"/>
                </a:cubicBezTo>
                <a:cubicBezTo>
                  <a:pt x="304091" y="1685651"/>
                  <a:pt x="307360" y="1699806"/>
                  <a:pt x="316611" y="1709057"/>
                </a:cubicBezTo>
                <a:cubicBezTo>
                  <a:pt x="325862" y="1718308"/>
                  <a:pt x="339422" y="1722213"/>
                  <a:pt x="349268" y="1730828"/>
                </a:cubicBezTo>
                <a:cubicBezTo>
                  <a:pt x="368578" y="1747724"/>
                  <a:pt x="382348" y="1771025"/>
                  <a:pt x="403697" y="1785257"/>
                </a:cubicBezTo>
                <a:cubicBezTo>
                  <a:pt x="414583" y="1792514"/>
                  <a:pt x="426138" y="1798855"/>
                  <a:pt x="436354" y="1807028"/>
                </a:cubicBezTo>
                <a:cubicBezTo>
                  <a:pt x="444368" y="1813439"/>
                  <a:pt x="449914" y="1822642"/>
                  <a:pt x="458125" y="1828800"/>
                </a:cubicBezTo>
                <a:cubicBezTo>
                  <a:pt x="479058" y="1844500"/>
                  <a:pt x="504938" y="1853839"/>
                  <a:pt x="523440" y="1872342"/>
                </a:cubicBezTo>
                <a:cubicBezTo>
                  <a:pt x="530697" y="1879599"/>
                  <a:pt x="536672" y="1888421"/>
                  <a:pt x="545211" y="1894114"/>
                </a:cubicBezTo>
                <a:cubicBezTo>
                  <a:pt x="558713" y="1903115"/>
                  <a:pt x="574240" y="1908628"/>
                  <a:pt x="588754" y="1915885"/>
                </a:cubicBezTo>
                <a:cubicBezTo>
                  <a:pt x="643916" y="1971050"/>
                  <a:pt x="572527" y="1906149"/>
                  <a:pt x="643183" y="1948542"/>
                </a:cubicBezTo>
                <a:cubicBezTo>
                  <a:pt x="651984" y="1953822"/>
                  <a:pt x="657070" y="1963744"/>
                  <a:pt x="664954" y="1970314"/>
                </a:cubicBezTo>
                <a:cubicBezTo>
                  <a:pt x="678892" y="1981929"/>
                  <a:pt x="692269" y="1994857"/>
                  <a:pt x="708497" y="2002971"/>
                </a:cubicBezTo>
                <a:cubicBezTo>
                  <a:pt x="729023" y="2013234"/>
                  <a:pt x="773811" y="2024742"/>
                  <a:pt x="773811" y="2024742"/>
                </a:cubicBezTo>
                <a:cubicBezTo>
                  <a:pt x="784697" y="2031999"/>
                  <a:pt x="794513" y="2041200"/>
                  <a:pt x="806468" y="2046514"/>
                </a:cubicBezTo>
                <a:cubicBezTo>
                  <a:pt x="827439" y="2055835"/>
                  <a:pt x="850011" y="2061028"/>
                  <a:pt x="871783" y="2068285"/>
                </a:cubicBezTo>
                <a:lnTo>
                  <a:pt x="904440" y="2079171"/>
                </a:lnTo>
                <a:lnTo>
                  <a:pt x="969754" y="2100942"/>
                </a:lnTo>
                <a:cubicBezTo>
                  <a:pt x="984268" y="2104571"/>
                  <a:pt x="998912" y="2107718"/>
                  <a:pt x="1013297" y="2111828"/>
                </a:cubicBezTo>
                <a:cubicBezTo>
                  <a:pt x="1024330" y="2114980"/>
                  <a:pt x="1034753" y="2120225"/>
                  <a:pt x="1045954" y="2122714"/>
                </a:cubicBezTo>
                <a:cubicBezTo>
                  <a:pt x="1073152" y="2128758"/>
                  <a:pt x="1163148" y="2141011"/>
                  <a:pt x="1187468" y="2144485"/>
                </a:cubicBezTo>
                <a:lnTo>
                  <a:pt x="1252783" y="2166257"/>
                </a:lnTo>
                <a:lnTo>
                  <a:pt x="1285440" y="2177142"/>
                </a:lnTo>
                <a:cubicBezTo>
                  <a:pt x="1292697" y="2184399"/>
                  <a:pt x="1298031" y="2194324"/>
                  <a:pt x="1307211" y="2198914"/>
                </a:cubicBezTo>
                <a:cubicBezTo>
                  <a:pt x="1327737" y="2209177"/>
                  <a:pt x="1350754" y="2213428"/>
                  <a:pt x="1372525" y="2220685"/>
                </a:cubicBezTo>
                <a:lnTo>
                  <a:pt x="1405183" y="2231571"/>
                </a:lnTo>
                <a:lnTo>
                  <a:pt x="1437840" y="2242457"/>
                </a:lnTo>
                <a:lnTo>
                  <a:pt x="1470497" y="2253342"/>
                </a:lnTo>
                <a:cubicBezTo>
                  <a:pt x="1575726" y="2249714"/>
                  <a:pt x="1681073" y="2248640"/>
                  <a:pt x="1786183" y="2242457"/>
                </a:cubicBezTo>
                <a:cubicBezTo>
                  <a:pt x="1804653" y="2241371"/>
                  <a:pt x="1822132" y="2232495"/>
                  <a:pt x="1840611" y="2231571"/>
                </a:cubicBezTo>
                <a:cubicBezTo>
                  <a:pt x="1894972" y="2228853"/>
                  <a:pt x="1949468" y="2231571"/>
                  <a:pt x="2003897" y="2231571"/>
                </a:cubicBezTo>
              </a:path>
            </a:pathLst>
          </a:custGeom>
          <a:noFill/>
          <a:ln w="38100">
            <a:solidFill>
              <a:srgbClr val="82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159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736085"/>
            <a:ext cx="9115741" cy="2062103"/>
          </a:xfrm>
          <a:prstGeom prst="rect">
            <a:avLst/>
          </a:prstGeom>
          <a:noFill/>
        </p:spPr>
        <p:txBody>
          <a:bodyPr wrap="square">
            <a:spAutoFit/>
          </a:bodyPr>
          <a:lstStyle/>
          <a:p>
            <a:r>
              <a:rPr lang="en-US" sz="1600" b="1" dirty="0">
                <a:solidFill>
                  <a:srgbClr val="002060"/>
                </a:solidFill>
                <a:latin typeface="Calibri" pitchFamily="34" charset="0"/>
              </a:rPr>
              <a:t>These images show the female reproductive structures and their peritoneal coverings.  Note that as the sheet of peritoneum drapes over the uterine tubes, lateral to the uterus, there is a double-layer of peritoneum, with connective tissues, vessels, and nerves between them – this is called the </a:t>
            </a:r>
            <a:r>
              <a:rPr lang="en-US" sz="1600" b="1" dirty="0">
                <a:solidFill>
                  <a:schemeClr val="accent5">
                    <a:lumMod val="75000"/>
                  </a:schemeClr>
                </a:solidFill>
                <a:latin typeface="Calibri" pitchFamily="34" charset="0"/>
              </a:rPr>
              <a:t>broad ligament</a:t>
            </a:r>
            <a:r>
              <a:rPr lang="en-US" sz="1600" b="1" dirty="0">
                <a:solidFill>
                  <a:srgbClr val="002060"/>
                </a:solidFill>
                <a:latin typeface="Calibri" pitchFamily="34" charset="0"/>
              </a:rPr>
              <a:t>.  If you think about the ovary within the broad ligament, and imagine grabbing the ovary and pulling it and the posterior peritoneal covering posteriorly for a short distance, you would create an additional fold coming off of the broad ligament, called the </a:t>
            </a:r>
            <a:r>
              <a:rPr lang="en-US" sz="1600" b="1" dirty="0" err="1">
                <a:solidFill>
                  <a:schemeClr val="accent5">
                    <a:lumMod val="75000"/>
                  </a:schemeClr>
                </a:solidFill>
                <a:latin typeface="Calibri" pitchFamily="34" charset="0"/>
              </a:rPr>
              <a:t>mesovarium</a:t>
            </a:r>
            <a:r>
              <a:rPr lang="en-US" sz="1600" b="1" dirty="0">
                <a:solidFill>
                  <a:srgbClr val="002060"/>
                </a:solidFill>
                <a:latin typeface="Calibri" pitchFamily="34" charset="0"/>
              </a:rPr>
              <a:t>.  The point where the horizontal </a:t>
            </a:r>
            <a:r>
              <a:rPr lang="en-US" sz="1600" b="1" dirty="0" err="1">
                <a:solidFill>
                  <a:srgbClr val="002060"/>
                </a:solidFill>
                <a:latin typeface="Calibri" pitchFamily="34" charset="0"/>
              </a:rPr>
              <a:t>mesovarium</a:t>
            </a:r>
            <a:r>
              <a:rPr lang="en-US" sz="1600" b="1" dirty="0">
                <a:solidFill>
                  <a:srgbClr val="002060"/>
                </a:solidFill>
                <a:latin typeface="Calibri" pitchFamily="34" charset="0"/>
              </a:rPr>
              <a:t> is attached to the vertical portion of the broad ligament separates this vertical portion into two parts, the </a:t>
            </a:r>
            <a:r>
              <a:rPr lang="en-US" sz="1600" b="1" dirty="0" err="1">
                <a:solidFill>
                  <a:schemeClr val="accent5">
                    <a:lumMod val="75000"/>
                  </a:schemeClr>
                </a:solidFill>
                <a:latin typeface="Calibri" pitchFamily="34" charset="0"/>
              </a:rPr>
              <a:t>mesosalpinx</a:t>
            </a:r>
            <a:r>
              <a:rPr lang="en-US" sz="1600" b="1" dirty="0">
                <a:solidFill>
                  <a:srgbClr val="002060"/>
                </a:solidFill>
                <a:latin typeface="Calibri" pitchFamily="34" charset="0"/>
              </a:rPr>
              <a:t> (above the </a:t>
            </a:r>
            <a:r>
              <a:rPr lang="en-US" sz="1600" b="1" dirty="0" err="1">
                <a:solidFill>
                  <a:srgbClr val="002060"/>
                </a:solidFill>
                <a:latin typeface="Calibri" pitchFamily="34" charset="0"/>
              </a:rPr>
              <a:t>mesovarium</a:t>
            </a:r>
            <a:r>
              <a:rPr lang="en-US" sz="1600" b="1" dirty="0">
                <a:solidFill>
                  <a:srgbClr val="002060"/>
                </a:solidFill>
                <a:latin typeface="Calibri" pitchFamily="34" charset="0"/>
              </a:rPr>
              <a:t>) and </a:t>
            </a:r>
            <a:r>
              <a:rPr lang="en-US" sz="1600" b="1" dirty="0" err="1">
                <a:solidFill>
                  <a:schemeClr val="accent5">
                    <a:lumMod val="75000"/>
                  </a:schemeClr>
                </a:solidFill>
                <a:latin typeface="Calibri" pitchFamily="34" charset="0"/>
              </a:rPr>
              <a:t>mesometrium</a:t>
            </a:r>
            <a:r>
              <a:rPr lang="en-US" sz="1600" b="1" dirty="0">
                <a:solidFill>
                  <a:srgbClr val="002060"/>
                </a:solidFill>
                <a:latin typeface="Calibri" pitchFamily="34" charset="0"/>
              </a:rPr>
              <a:t> (below the </a:t>
            </a:r>
            <a:r>
              <a:rPr lang="en-US" sz="1600" b="1" dirty="0" err="1">
                <a:solidFill>
                  <a:srgbClr val="002060"/>
                </a:solidFill>
                <a:latin typeface="Calibri" pitchFamily="34" charset="0"/>
              </a:rPr>
              <a:t>mesovarium</a:t>
            </a:r>
            <a:r>
              <a:rPr lang="en-US" sz="1600" b="1" dirty="0">
                <a:solidFill>
                  <a:srgbClr val="002060"/>
                </a:solidFill>
                <a:latin typeface="Calibri" pitchFamily="34" charset="0"/>
              </a:rPr>
              <a:t>).</a:t>
            </a:r>
          </a:p>
        </p:txBody>
      </p:sp>
      <p:sp>
        <p:nvSpPr>
          <p:cNvPr id="7" name="Rectangle 6"/>
          <p:cNvSpPr/>
          <p:nvPr/>
        </p:nvSpPr>
        <p:spPr>
          <a:xfrm>
            <a:off x="1355362" y="21491"/>
            <a:ext cx="643336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a:t>
            </a:r>
          </a:p>
        </p:txBody>
      </p:sp>
      <p:pic>
        <p:nvPicPr>
          <p:cNvPr id="8" name="Picture 12" descr="ov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77" y="621285"/>
            <a:ext cx="3083839" cy="4114800"/>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4" descr="image11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2792" y="832423"/>
            <a:ext cx="5867400" cy="390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5"/>
          <p:cNvSpPr txBox="1">
            <a:spLocks noChangeArrowheads="1"/>
          </p:cNvSpPr>
          <p:nvPr/>
        </p:nvSpPr>
        <p:spPr bwMode="auto">
          <a:xfrm>
            <a:off x="452721" y="4274420"/>
            <a:ext cx="2635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dirty="0"/>
              <a:t>Left side of female</a:t>
            </a:r>
          </a:p>
        </p:txBody>
      </p:sp>
      <p:sp>
        <p:nvSpPr>
          <p:cNvPr id="15" name="Text Box 16"/>
          <p:cNvSpPr txBox="1">
            <a:spLocks noChangeArrowheads="1"/>
          </p:cNvSpPr>
          <p:nvPr/>
        </p:nvSpPr>
        <p:spPr bwMode="auto">
          <a:xfrm>
            <a:off x="6455092" y="4126485"/>
            <a:ext cx="2660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t>Right side of female</a:t>
            </a:r>
          </a:p>
        </p:txBody>
      </p:sp>
    </p:spTree>
    <p:extLst>
      <p:ext uri="{BB962C8B-B14F-4D97-AF65-F5344CB8AC3E}">
        <p14:creationId xmlns:p14="http://schemas.microsoft.com/office/powerpoint/2010/main" val="1269053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a:spLocks noChangeArrowheads="1"/>
          </p:cNvSpPr>
          <p:nvPr/>
        </p:nvSpPr>
        <p:spPr bwMode="auto">
          <a:xfrm>
            <a:off x="2438400" y="1994416"/>
            <a:ext cx="4441702"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a:t>
            </a:r>
            <a:r>
              <a:rPr lang="en-US" dirty="0" err="1">
                <a:latin typeface="Calibri" pitchFamily="34" charset="0"/>
                <a:hlinkClick r:id="rId3"/>
              </a:rPr>
              <a:t>atretic</a:t>
            </a:r>
            <a:r>
              <a:rPr lang="en-US" dirty="0">
                <a:latin typeface="Calibri" pitchFamily="34" charset="0"/>
                <a:hlinkClick r:id="rId3"/>
              </a:rPr>
              <a:t> follicles – SL137</a:t>
            </a:r>
            <a:endParaRPr lang="en-US" dirty="0">
              <a:latin typeface="Calibri" pitchFamily="34" charset="0"/>
            </a:endParaRPr>
          </a:p>
        </p:txBody>
      </p:sp>
      <p:sp>
        <p:nvSpPr>
          <p:cNvPr id="8" name="TextBox 4"/>
          <p:cNvSpPr txBox="1">
            <a:spLocks noChangeArrowheads="1"/>
          </p:cNvSpPr>
          <p:nvPr/>
        </p:nvSpPr>
        <p:spPr bwMode="auto">
          <a:xfrm>
            <a:off x="1584355" y="5863717"/>
            <a:ext cx="5975384"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137</a:t>
            </a:r>
            <a:endParaRPr lang="en-US" u="sng" dirty="0"/>
          </a:p>
          <a:p>
            <a:r>
              <a:rPr lang="en-US" b="1" dirty="0">
                <a:latin typeface="Calibri" pitchFamily="34" charset="0"/>
              </a:rPr>
              <a:t>Be able to identify:</a:t>
            </a:r>
          </a:p>
          <a:p>
            <a:pPr lvl="1" eaLnBrk="0" hangingPunct="0">
              <a:buFontTx/>
              <a:buChar char="•"/>
            </a:pPr>
            <a:r>
              <a:rPr lang="en-US" sz="1200" b="1" dirty="0" err="1">
                <a:solidFill>
                  <a:srgbClr val="002060"/>
                </a:solidFill>
                <a:latin typeface="Georgia" pitchFamily="18" charset="0"/>
                <a:ea typeface="Times" pitchFamily="18" charset="0"/>
                <a:cs typeface="Arial" charset="0"/>
              </a:rPr>
              <a:t>Atretic</a:t>
            </a:r>
            <a:r>
              <a:rPr lang="en-US" sz="1200" b="1" dirty="0">
                <a:solidFill>
                  <a:srgbClr val="002060"/>
                </a:solidFill>
                <a:latin typeface="Georgia" pitchFamily="18" charset="0"/>
                <a:ea typeface="Times" pitchFamily="18" charset="0"/>
                <a:cs typeface="Arial" charset="0"/>
              </a:rPr>
              <a:t> follicles</a:t>
            </a:r>
          </a:p>
        </p:txBody>
      </p:sp>
      <p:sp>
        <p:nvSpPr>
          <p:cNvPr id="9" name="Rectangle 8"/>
          <p:cNvSpPr/>
          <p:nvPr/>
        </p:nvSpPr>
        <p:spPr>
          <a:xfrm>
            <a:off x="340920" y="21491"/>
            <a:ext cx="846225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C00000"/>
                </a:solidFill>
                <a:latin typeface="+mn-lt"/>
              </a:rPr>
              <a:t>FEMALE REPRODUCTIVE SYSTEM - ATRESIA </a:t>
            </a:r>
          </a:p>
        </p:txBody>
      </p:sp>
    </p:spTree>
    <p:extLst>
      <p:ext uri="{BB962C8B-B14F-4D97-AF65-F5344CB8AC3E}">
        <p14:creationId xmlns:p14="http://schemas.microsoft.com/office/powerpoint/2010/main" val="2560527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91200" y="667822"/>
            <a:ext cx="3352800" cy="1815882"/>
          </a:xfrm>
          <a:prstGeom prst="rect">
            <a:avLst/>
          </a:prstGeom>
          <a:noFill/>
        </p:spPr>
        <p:txBody>
          <a:bodyPr wrap="square">
            <a:spAutoFit/>
          </a:bodyPr>
          <a:lstStyle/>
          <a:p>
            <a:r>
              <a:rPr lang="en-US" sz="1600" b="1" dirty="0">
                <a:solidFill>
                  <a:srgbClr val="002060"/>
                </a:solidFill>
                <a:latin typeface="Calibri" pitchFamily="34" charset="0"/>
              </a:rPr>
              <a:t>Remnants of atresia persist in the ovary, some of them for quite some time.  These include:</a:t>
            </a:r>
          </a:p>
          <a:p>
            <a:r>
              <a:rPr lang="en-US" sz="1600" b="1" dirty="0">
                <a:solidFill>
                  <a:srgbClr val="002060"/>
                </a:solidFill>
                <a:latin typeface="Calibri" pitchFamily="34" charset="0"/>
              </a:rPr>
              <a:t>--Interstitial glands</a:t>
            </a:r>
          </a:p>
          <a:p>
            <a:r>
              <a:rPr lang="en-US" sz="1600" b="1" dirty="0">
                <a:solidFill>
                  <a:srgbClr val="002060"/>
                </a:solidFill>
                <a:latin typeface="Calibri" pitchFamily="34" charset="0"/>
              </a:rPr>
              <a:t>--Eosinophilic bands (zona pellucida)</a:t>
            </a:r>
          </a:p>
          <a:p>
            <a:r>
              <a:rPr lang="en-US" sz="1600" b="1" dirty="0">
                <a:solidFill>
                  <a:srgbClr val="002060"/>
                </a:solidFill>
                <a:latin typeface="Calibri" pitchFamily="34" charset="0"/>
              </a:rPr>
              <a:t>--Glassy membranes</a:t>
            </a:r>
          </a:p>
          <a:p>
            <a:r>
              <a:rPr lang="en-US" sz="1600" b="1" dirty="0">
                <a:solidFill>
                  <a:srgbClr val="002060"/>
                </a:solidFill>
                <a:latin typeface="Calibri" pitchFamily="34" charset="0"/>
              </a:rPr>
              <a:t>--Corpora </a:t>
            </a:r>
            <a:r>
              <a:rPr lang="en-US" sz="1600" b="1" dirty="0" err="1">
                <a:solidFill>
                  <a:srgbClr val="002060"/>
                </a:solidFill>
                <a:latin typeface="Calibri" pitchFamily="34" charset="0"/>
              </a:rPr>
              <a:t>fibrosa</a:t>
            </a:r>
            <a:endParaRPr lang="en-US" sz="1600" b="1" dirty="0">
              <a:solidFill>
                <a:srgbClr val="002060"/>
              </a:solidFill>
              <a:latin typeface="Calibri" pitchFamily="34" charset="0"/>
            </a:endParaRPr>
          </a:p>
        </p:txBody>
      </p:sp>
      <p:sp>
        <p:nvSpPr>
          <p:cNvPr id="7" name="Rectangle 6"/>
          <p:cNvSpPr/>
          <p:nvPr/>
        </p:nvSpPr>
        <p:spPr>
          <a:xfrm>
            <a:off x="340920" y="21491"/>
            <a:ext cx="846225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C00000"/>
                </a:solidFill>
                <a:latin typeface="+mn-lt"/>
              </a:rPr>
              <a:t>FEMALE REPRODUCTIVE SYSTEM - ATRESIA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2042" t="8483"/>
          <a:stretch/>
        </p:blipFill>
        <p:spPr>
          <a:xfrm>
            <a:off x="0" y="667822"/>
            <a:ext cx="5715000" cy="5273687"/>
          </a:xfrm>
          <a:prstGeom prst="rect">
            <a:avLst/>
          </a:prstGeom>
        </p:spPr>
      </p:pic>
      <p:sp>
        <p:nvSpPr>
          <p:cNvPr id="3" name="TextBox 2"/>
          <p:cNvSpPr txBox="1"/>
          <p:nvPr/>
        </p:nvSpPr>
        <p:spPr>
          <a:xfrm rot="19956380">
            <a:off x="1909549" y="3328363"/>
            <a:ext cx="914400" cy="369332"/>
          </a:xfrm>
          <a:prstGeom prst="rect">
            <a:avLst/>
          </a:prstGeom>
          <a:solidFill>
            <a:schemeClr val="bg1"/>
          </a:solidFill>
        </p:spPr>
        <p:txBody>
          <a:bodyPr wrap="square" rtlCol="0">
            <a:spAutoFit/>
          </a:bodyPr>
          <a:lstStyle/>
          <a:p>
            <a:r>
              <a:rPr lang="en-US" dirty="0">
                <a:solidFill>
                  <a:srgbClr val="C00000"/>
                </a:solidFill>
              </a:rPr>
              <a:t>atresia</a:t>
            </a:r>
          </a:p>
        </p:txBody>
      </p:sp>
      <p:cxnSp>
        <p:nvCxnSpPr>
          <p:cNvPr id="10" name="Straight Arrow Connector 9"/>
          <p:cNvCxnSpPr/>
          <p:nvPr/>
        </p:nvCxnSpPr>
        <p:spPr>
          <a:xfrm>
            <a:off x="1545771" y="3461657"/>
            <a:ext cx="304800" cy="7620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3" idx="1"/>
          </p:cNvCxnSpPr>
          <p:nvPr/>
        </p:nvCxnSpPr>
        <p:spPr>
          <a:xfrm flipV="1">
            <a:off x="914400" y="3723387"/>
            <a:ext cx="1046417" cy="321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208314" y="2917372"/>
            <a:ext cx="838200" cy="5225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013858" y="3026228"/>
            <a:ext cx="239485" cy="34834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547257" y="2710543"/>
            <a:ext cx="65315" cy="48985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507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29" y="613394"/>
            <a:ext cx="6923271" cy="5609131"/>
          </a:xfrm>
          <a:prstGeom prst="rect">
            <a:avLst/>
          </a:prstGeom>
        </p:spPr>
      </p:pic>
      <p:sp>
        <p:nvSpPr>
          <p:cNvPr id="5" name="TextBox 4"/>
          <p:cNvSpPr txBox="1"/>
          <p:nvPr/>
        </p:nvSpPr>
        <p:spPr>
          <a:xfrm>
            <a:off x="152400" y="6172200"/>
            <a:ext cx="8817429" cy="584775"/>
          </a:xfrm>
          <a:prstGeom prst="rect">
            <a:avLst/>
          </a:prstGeom>
          <a:noFill/>
        </p:spPr>
        <p:txBody>
          <a:bodyPr wrap="square">
            <a:spAutoFit/>
          </a:bodyPr>
          <a:lstStyle/>
          <a:p>
            <a:r>
              <a:rPr lang="en-US" sz="1600" b="1" dirty="0">
                <a:solidFill>
                  <a:srgbClr val="FF0000"/>
                </a:solidFill>
                <a:latin typeface="Calibri" pitchFamily="34" charset="0"/>
              </a:rPr>
              <a:t>Interstitial glands </a:t>
            </a:r>
            <a:r>
              <a:rPr lang="en-US" sz="1600" b="1" dirty="0">
                <a:solidFill>
                  <a:srgbClr val="700000"/>
                </a:solidFill>
                <a:latin typeface="Calibri" pitchFamily="34" charset="0"/>
              </a:rPr>
              <a:t>are remnants of theca </a:t>
            </a:r>
            <a:r>
              <a:rPr lang="en-US" sz="1600" b="1" dirty="0" err="1">
                <a:solidFill>
                  <a:srgbClr val="700000"/>
                </a:solidFill>
                <a:latin typeface="Calibri" pitchFamily="34" charset="0"/>
              </a:rPr>
              <a:t>interna</a:t>
            </a:r>
            <a:r>
              <a:rPr lang="en-US" sz="1600" b="1" dirty="0">
                <a:solidFill>
                  <a:srgbClr val="700000"/>
                </a:solidFill>
                <a:latin typeface="Calibri" pitchFamily="34" charset="0"/>
              </a:rPr>
              <a:t> cells of </a:t>
            </a:r>
            <a:r>
              <a:rPr lang="en-US" sz="1600" b="1" dirty="0" err="1">
                <a:solidFill>
                  <a:srgbClr val="700000"/>
                </a:solidFill>
                <a:latin typeface="Calibri" pitchFamily="34" charset="0"/>
              </a:rPr>
              <a:t>atretic</a:t>
            </a:r>
            <a:r>
              <a:rPr lang="en-US" sz="1600" b="1" dirty="0">
                <a:solidFill>
                  <a:srgbClr val="700000"/>
                </a:solidFill>
                <a:latin typeface="Calibri" pitchFamily="34" charset="0"/>
              </a:rPr>
              <a:t> follicles.  These cells remain as steroid-secreting cells (mostly estrogen) within the interstitial tissue of the ovary.</a:t>
            </a:r>
          </a:p>
        </p:txBody>
      </p:sp>
      <p:sp>
        <p:nvSpPr>
          <p:cNvPr id="7" name="Rectangle 6"/>
          <p:cNvSpPr/>
          <p:nvPr/>
        </p:nvSpPr>
        <p:spPr>
          <a:xfrm>
            <a:off x="340920" y="21491"/>
            <a:ext cx="846225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C00000"/>
                </a:solidFill>
                <a:latin typeface="+mn-lt"/>
              </a:rPr>
              <a:t>FEMALE REPRODUCTIVE SYSTEM - ATRESIA </a:t>
            </a:r>
          </a:p>
        </p:txBody>
      </p:sp>
      <p:sp>
        <p:nvSpPr>
          <p:cNvPr id="14" name="TextBox 4"/>
          <p:cNvSpPr txBox="1">
            <a:spLocks noChangeArrowheads="1"/>
          </p:cNvSpPr>
          <p:nvPr/>
        </p:nvSpPr>
        <p:spPr bwMode="auto">
          <a:xfrm>
            <a:off x="7086600" y="1600200"/>
            <a:ext cx="197031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7030A0"/>
                </a:solidFill>
                <a:latin typeface="Tempus Sans ITC" pitchFamily="82" charset="0"/>
              </a:rPr>
              <a:t>Because they are steroid-secreting, interstitial glands consist of large cells with a pale eosinophilic cytoplasm, and typically are clustered together.</a:t>
            </a:r>
          </a:p>
        </p:txBody>
      </p:sp>
      <p:sp>
        <p:nvSpPr>
          <p:cNvPr id="6" name="Freeform 5"/>
          <p:cNvSpPr/>
          <p:nvPr/>
        </p:nvSpPr>
        <p:spPr>
          <a:xfrm>
            <a:off x="1502228" y="1143000"/>
            <a:ext cx="4678597" cy="3436310"/>
          </a:xfrm>
          <a:custGeom>
            <a:avLst/>
            <a:gdLst>
              <a:gd name="connsiteX0" fmla="*/ 3461657 w 4421124"/>
              <a:gd name="connsiteY0" fmla="*/ 2656114 h 3276600"/>
              <a:gd name="connsiteX1" fmla="*/ 3505200 w 4421124"/>
              <a:gd name="connsiteY1" fmla="*/ 2601686 h 3276600"/>
              <a:gd name="connsiteX2" fmla="*/ 3537857 w 4421124"/>
              <a:gd name="connsiteY2" fmla="*/ 2579914 h 3276600"/>
              <a:gd name="connsiteX3" fmla="*/ 3559628 w 4421124"/>
              <a:gd name="connsiteY3" fmla="*/ 2547257 h 3276600"/>
              <a:gd name="connsiteX4" fmla="*/ 3624942 w 4421124"/>
              <a:gd name="connsiteY4" fmla="*/ 2503714 h 3276600"/>
              <a:gd name="connsiteX5" fmla="*/ 3701142 w 4421124"/>
              <a:gd name="connsiteY5" fmla="*/ 2449286 h 3276600"/>
              <a:gd name="connsiteX6" fmla="*/ 3755571 w 4421124"/>
              <a:gd name="connsiteY6" fmla="*/ 2405743 h 3276600"/>
              <a:gd name="connsiteX7" fmla="*/ 3777342 w 4421124"/>
              <a:gd name="connsiteY7" fmla="*/ 2383971 h 3276600"/>
              <a:gd name="connsiteX8" fmla="*/ 3810000 w 4421124"/>
              <a:gd name="connsiteY8" fmla="*/ 2373086 h 3276600"/>
              <a:gd name="connsiteX9" fmla="*/ 3897085 w 4421124"/>
              <a:gd name="connsiteY9" fmla="*/ 2307771 h 3276600"/>
              <a:gd name="connsiteX10" fmla="*/ 3984171 w 4421124"/>
              <a:gd name="connsiteY10" fmla="*/ 2242457 h 3276600"/>
              <a:gd name="connsiteX11" fmla="*/ 4060371 w 4421124"/>
              <a:gd name="connsiteY11" fmla="*/ 2155371 h 3276600"/>
              <a:gd name="connsiteX12" fmla="*/ 4103914 w 4421124"/>
              <a:gd name="connsiteY12" fmla="*/ 2133600 h 3276600"/>
              <a:gd name="connsiteX13" fmla="*/ 4158342 w 4421124"/>
              <a:gd name="connsiteY13" fmla="*/ 2079171 h 3276600"/>
              <a:gd name="connsiteX14" fmla="*/ 4180114 w 4421124"/>
              <a:gd name="connsiteY14" fmla="*/ 2057400 h 3276600"/>
              <a:gd name="connsiteX15" fmla="*/ 4245428 w 4421124"/>
              <a:gd name="connsiteY15" fmla="*/ 2024743 h 3276600"/>
              <a:gd name="connsiteX16" fmla="*/ 4310742 w 4421124"/>
              <a:gd name="connsiteY16" fmla="*/ 1970314 h 3276600"/>
              <a:gd name="connsiteX17" fmla="*/ 4343400 w 4421124"/>
              <a:gd name="connsiteY17" fmla="*/ 1959429 h 3276600"/>
              <a:gd name="connsiteX18" fmla="*/ 4386942 w 4421124"/>
              <a:gd name="connsiteY18" fmla="*/ 1905000 h 3276600"/>
              <a:gd name="connsiteX19" fmla="*/ 4408714 w 4421124"/>
              <a:gd name="connsiteY19" fmla="*/ 1839686 h 3276600"/>
              <a:gd name="connsiteX20" fmla="*/ 4419600 w 4421124"/>
              <a:gd name="connsiteY20" fmla="*/ 1807029 h 3276600"/>
              <a:gd name="connsiteX21" fmla="*/ 4386942 w 4421124"/>
              <a:gd name="connsiteY21" fmla="*/ 1654629 h 3276600"/>
              <a:gd name="connsiteX22" fmla="*/ 4354285 w 4421124"/>
              <a:gd name="connsiteY22" fmla="*/ 1643743 h 3276600"/>
              <a:gd name="connsiteX23" fmla="*/ 4332514 w 4421124"/>
              <a:gd name="connsiteY23" fmla="*/ 1621971 h 3276600"/>
              <a:gd name="connsiteX24" fmla="*/ 4288971 w 4421124"/>
              <a:gd name="connsiteY24" fmla="*/ 1611086 h 3276600"/>
              <a:gd name="connsiteX25" fmla="*/ 4060371 w 4421124"/>
              <a:gd name="connsiteY25" fmla="*/ 1621971 h 3276600"/>
              <a:gd name="connsiteX26" fmla="*/ 3995057 w 4421124"/>
              <a:gd name="connsiteY26" fmla="*/ 1643743 h 3276600"/>
              <a:gd name="connsiteX27" fmla="*/ 3929742 w 4421124"/>
              <a:gd name="connsiteY27" fmla="*/ 1676400 h 3276600"/>
              <a:gd name="connsiteX28" fmla="*/ 3875314 w 4421124"/>
              <a:gd name="connsiteY28" fmla="*/ 1730829 h 3276600"/>
              <a:gd name="connsiteX29" fmla="*/ 3853542 w 4421124"/>
              <a:gd name="connsiteY29" fmla="*/ 1763486 h 3276600"/>
              <a:gd name="connsiteX30" fmla="*/ 3788228 w 4421124"/>
              <a:gd name="connsiteY30" fmla="*/ 1828800 h 3276600"/>
              <a:gd name="connsiteX31" fmla="*/ 3755571 w 4421124"/>
              <a:gd name="connsiteY31" fmla="*/ 1883229 h 3276600"/>
              <a:gd name="connsiteX32" fmla="*/ 3722914 w 4421124"/>
              <a:gd name="connsiteY32" fmla="*/ 1937657 h 3276600"/>
              <a:gd name="connsiteX33" fmla="*/ 3701142 w 4421124"/>
              <a:gd name="connsiteY33" fmla="*/ 1959429 h 3276600"/>
              <a:gd name="connsiteX34" fmla="*/ 3679371 w 4421124"/>
              <a:gd name="connsiteY34" fmla="*/ 1992086 h 3276600"/>
              <a:gd name="connsiteX35" fmla="*/ 3646714 w 4421124"/>
              <a:gd name="connsiteY35" fmla="*/ 2035629 h 3276600"/>
              <a:gd name="connsiteX36" fmla="*/ 3624942 w 4421124"/>
              <a:gd name="connsiteY36" fmla="*/ 2057400 h 3276600"/>
              <a:gd name="connsiteX37" fmla="*/ 3559628 w 4421124"/>
              <a:gd name="connsiteY37" fmla="*/ 2144486 h 3276600"/>
              <a:gd name="connsiteX38" fmla="*/ 3483428 w 4421124"/>
              <a:gd name="connsiteY38" fmla="*/ 2209800 h 3276600"/>
              <a:gd name="connsiteX39" fmla="*/ 3396342 w 4421124"/>
              <a:gd name="connsiteY39" fmla="*/ 2286000 h 3276600"/>
              <a:gd name="connsiteX40" fmla="*/ 3363685 w 4421124"/>
              <a:gd name="connsiteY40" fmla="*/ 2307771 h 3276600"/>
              <a:gd name="connsiteX41" fmla="*/ 3331028 w 4421124"/>
              <a:gd name="connsiteY41" fmla="*/ 2318657 h 3276600"/>
              <a:gd name="connsiteX42" fmla="*/ 3254828 w 4421124"/>
              <a:gd name="connsiteY42" fmla="*/ 2351314 h 3276600"/>
              <a:gd name="connsiteX43" fmla="*/ 3222171 w 4421124"/>
              <a:gd name="connsiteY43" fmla="*/ 2373086 h 3276600"/>
              <a:gd name="connsiteX44" fmla="*/ 3178628 w 4421124"/>
              <a:gd name="connsiteY44" fmla="*/ 2383971 h 3276600"/>
              <a:gd name="connsiteX45" fmla="*/ 3145971 w 4421124"/>
              <a:gd name="connsiteY45" fmla="*/ 2394857 h 3276600"/>
              <a:gd name="connsiteX46" fmla="*/ 2960914 w 4421124"/>
              <a:gd name="connsiteY46" fmla="*/ 2383971 h 3276600"/>
              <a:gd name="connsiteX47" fmla="*/ 2928257 w 4421124"/>
              <a:gd name="connsiteY47" fmla="*/ 2362200 h 3276600"/>
              <a:gd name="connsiteX48" fmla="*/ 2939142 w 4421124"/>
              <a:gd name="connsiteY48" fmla="*/ 2275114 h 3276600"/>
              <a:gd name="connsiteX49" fmla="*/ 2971800 w 4421124"/>
              <a:gd name="connsiteY49" fmla="*/ 2220686 h 3276600"/>
              <a:gd name="connsiteX50" fmla="*/ 3015342 w 4421124"/>
              <a:gd name="connsiteY50" fmla="*/ 2166257 h 3276600"/>
              <a:gd name="connsiteX51" fmla="*/ 3048000 w 4421124"/>
              <a:gd name="connsiteY51" fmla="*/ 2144486 h 3276600"/>
              <a:gd name="connsiteX52" fmla="*/ 3091542 w 4421124"/>
              <a:gd name="connsiteY52" fmla="*/ 2090057 h 3276600"/>
              <a:gd name="connsiteX53" fmla="*/ 3113314 w 4421124"/>
              <a:gd name="connsiteY53" fmla="*/ 2068286 h 3276600"/>
              <a:gd name="connsiteX54" fmla="*/ 3135085 w 4421124"/>
              <a:gd name="connsiteY54" fmla="*/ 2035629 h 3276600"/>
              <a:gd name="connsiteX55" fmla="*/ 3156857 w 4421124"/>
              <a:gd name="connsiteY55" fmla="*/ 2013857 h 3276600"/>
              <a:gd name="connsiteX56" fmla="*/ 3178628 w 4421124"/>
              <a:gd name="connsiteY56" fmla="*/ 1981200 h 3276600"/>
              <a:gd name="connsiteX57" fmla="*/ 3243942 w 4421124"/>
              <a:gd name="connsiteY57" fmla="*/ 1959429 h 3276600"/>
              <a:gd name="connsiteX58" fmla="*/ 3298371 w 4421124"/>
              <a:gd name="connsiteY58" fmla="*/ 1915886 h 3276600"/>
              <a:gd name="connsiteX59" fmla="*/ 3341914 w 4421124"/>
              <a:gd name="connsiteY59" fmla="*/ 1872343 h 3276600"/>
              <a:gd name="connsiteX60" fmla="*/ 3374571 w 4421124"/>
              <a:gd name="connsiteY60" fmla="*/ 1763486 h 3276600"/>
              <a:gd name="connsiteX61" fmla="*/ 3385457 w 4421124"/>
              <a:gd name="connsiteY61" fmla="*/ 1730829 h 3276600"/>
              <a:gd name="connsiteX62" fmla="*/ 3374571 w 4421124"/>
              <a:gd name="connsiteY62" fmla="*/ 1654629 h 3276600"/>
              <a:gd name="connsiteX63" fmla="*/ 3309257 w 4421124"/>
              <a:gd name="connsiteY63" fmla="*/ 1611086 h 3276600"/>
              <a:gd name="connsiteX64" fmla="*/ 3341914 w 4421124"/>
              <a:gd name="connsiteY64" fmla="*/ 1513114 h 3276600"/>
              <a:gd name="connsiteX65" fmla="*/ 3407228 w 4421124"/>
              <a:gd name="connsiteY65" fmla="*/ 1447800 h 3276600"/>
              <a:gd name="connsiteX66" fmla="*/ 3429000 w 4421124"/>
              <a:gd name="connsiteY66" fmla="*/ 1426029 h 3276600"/>
              <a:gd name="connsiteX67" fmla="*/ 3418114 w 4421124"/>
              <a:gd name="connsiteY67" fmla="*/ 1328057 h 3276600"/>
              <a:gd name="connsiteX68" fmla="*/ 3396342 w 4421124"/>
              <a:gd name="connsiteY68" fmla="*/ 1306286 h 3276600"/>
              <a:gd name="connsiteX69" fmla="*/ 3352800 w 4421124"/>
              <a:gd name="connsiteY69" fmla="*/ 1240971 h 3276600"/>
              <a:gd name="connsiteX70" fmla="*/ 3331028 w 4421124"/>
              <a:gd name="connsiteY70" fmla="*/ 1208314 h 3276600"/>
              <a:gd name="connsiteX71" fmla="*/ 3309257 w 4421124"/>
              <a:gd name="connsiteY71" fmla="*/ 1164771 h 3276600"/>
              <a:gd name="connsiteX72" fmla="*/ 3254828 w 4421124"/>
              <a:gd name="connsiteY72" fmla="*/ 1110343 h 3276600"/>
              <a:gd name="connsiteX73" fmla="*/ 3222171 w 4421124"/>
              <a:gd name="connsiteY73" fmla="*/ 1055914 h 3276600"/>
              <a:gd name="connsiteX74" fmla="*/ 3211285 w 4421124"/>
              <a:gd name="connsiteY74" fmla="*/ 1023257 h 3276600"/>
              <a:gd name="connsiteX75" fmla="*/ 3091542 w 4421124"/>
              <a:gd name="connsiteY75" fmla="*/ 968829 h 3276600"/>
              <a:gd name="connsiteX76" fmla="*/ 2971800 w 4421124"/>
              <a:gd name="connsiteY76" fmla="*/ 925286 h 3276600"/>
              <a:gd name="connsiteX77" fmla="*/ 2895600 w 4421124"/>
              <a:gd name="connsiteY77" fmla="*/ 914400 h 3276600"/>
              <a:gd name="connsiteX78" fmla="*/ 2754085 w 4421124"/>
              <a:gd name="connsiteY78" fmla="*/ 881743 h 3276600"/>
              <a:gd name="connsiteX79" fmla="*/ 2699657 w 4421124"/>
              <a:gd name="connsiteY79" fmla="*/ 870857 h 3276600"/>
              <a:gd name="connsiteX80" fmla="*/ 2667000 w 4421124"/>
              <a:gd name="connsiteY80" fmla="*/ 859971 h 3276600"/>
              <a:gd name="connsiteX81" fmla="*/ 2590800 w 4421124"/>
              <a:gd name="connsiteY81" fmla="*/ 838200 h 3276600"/>
              <a:gd name="connsiteX82" fmla="*/ 2536371 w 4421124"/>
              <a:gd name="connsiteY82" fmla="*/ 816429 h 3276600"/>
              <a:gd name="connsiteX83" fmla="*/ 2471057 w 4421124"/>
              <a:gd name="connsiteY83" fmla="*/ 805543 h 3276600"/>
              <a:gd name="connsiteX84" fmla="*/ 2438400 w 4421124"/>
              <a:gd name="connsiteY84" fmla="*/ 794657 h 3276600"/>
              <a:gd name="connsiteX85" fmla="*/ 2373085 w 4421124"/>
              <a:gd name="connsiteY85" fmla="*/ 751114 h 3276600"/>
              <a:gd name="connsiteX86" fmla="*/ 2296885 w 4421124"/>
              <a:gd name="connsiteY86" fmla="*/ 729343 h 3276600"/>
              <a:gd name="connsiteX87" fmla="*/ 2209800 w 4421124"/>
              <a:gd name="connsiteY87" fmla="*/ 664029 h 3276600"/>
              <a:gd name="connsiteX88" fmla="*/ 2155371 w 4421124"/>
              <a:gd name="connsiteY88" fmla="*/ 620486 h 3276600"/>
              <a:gd name="connsiteX89" fmla="*/ 2111828 w 4421124"/>
              <a:gd name="connsiteY89" fmla="*/ 566057 h 3276600"/>
              <a:gd name="connsiteX90" fmla="*/ 2079171 w 4421124"/>
              <a:gd name="connsiteY90" fmla="*/ 544286 h 3276600"/>
              <a:gd name="connsiteX91" fmla="*/ 2002971 w 4421124"/>
              <a:gd name="connsiteY91" fmla="*/ 478971 h 3276600"/>
              <a:gd name="connsiteX92" fmla="*/ 1981200 w 4421124"/>
              <a:gd name="connsiteY92" fmla="*/ 446314 h 3276600"/>
              <a:gd name="connsiteX93" fmla="*/ 2002971 w 4421124"/>
              <a:gd name="connsiteY93" fmla="*/ 315686 h 3276600"/>
              <a:gd name="connsiteX94" fmla="*/ 1992085 w 4421124"/>
              <a:gd name="connsiteY94" fmla="*/ 239486 h 3276600"/>
              <a:gd name="connsiteX95" fmla="*/ 1937657 w 4421124"/>
              <a:gd name="connsiteY95" fmla="*/ 185057 h 3276600"/>
              <a:gd name="connsiteX96" fmla="*/ 1915885 w 4421124"/>
              <a:gd name="connsiteY96" fmla="*/ 163286 h 3276600"/>
              <a:gd name="connsiteX97" fmla="*/ 1894114 w 4421124"/>
              <a:gd name="connsiteY97" fmla="*/ 130629 h 3276600"/>
              <a:gd name="connsiteX98" fmla="*/ 1774371 w 4421124"/>
              <a:gd name="connsiteY98" fmla="*/ 32657 h 3276600"/>
              <a:gd name="connsiteX99" fmla="*/ 1709057 w 4421124"/>
              <a:gd name="connsiteY99" fmla="*/ 10886 h 3276600"/>
              <a:gd name="connsiteX100" fmla="*/ 1611085 w 4421124"/>
              <a:gd name="connsiteY100" fmla="*/ 0 h 3276600"/>
              <a:gd name="connsiteX101" fmla="*/ 1469571 w 4421124"/>
              <a:gd name="connsiteY101" fmla="*/ 10886 h 3276600"/>
              <a:gd name="connsiteX102" fmla="*/ 1382485 w 4421124"/>
              <a:gd name="connsiteY102" fmla="*/ 65314 h 3276600"/>
              <a:gd name="connsiteX103" fmla="*/ 1306285 w 4421124"/>
              <a:gd name="connsiteY103" fmla="*/ 108857 h 3276600"/>
              <a:gd name="connsiteX104" fmla="*/ 1284514 w 4421124"/>
              <a:gd name="connsiteY104" fmla="*/ 130629 h 3276600"/>
              <a:gd name="connsiteX105" fmla="*/ 1219200 w 4421124"/>
              <a:gd name="connsiteY105" fmla="*/ 174171 h 3276600"/>
              <a:gd name="connsiteX106" fmla="*/ 1153885 w 4421124"/>
              <a:gd name="connsiteY106" fmla="*/ 239486 h 3276600"/>
              <a:gd name="connsiteX107" fmla="*/ 1132114 w 4421124"/>
              <a:gd name="connsiteY107" fmla="*/ 283029 h 3276600"/>
              <a:gd name="connsiteX108" fmla="*/ 1110342 w 4421124"/>
              <a:gd name="connsiteY108" fmla="*/ 304800 h 3276600"/>
              <a:gd name="connsiteX109" fmla="*/ 1143000 w 4421124"/>
              <a:gd name="connsiteY109" fmla="*/ 555171 h 3276600"/>
              <a:gd name="connsiteX110" fmla="*/ 1175657 w 4421124"/>
              <a:gd name="connsiteY110" fmla="*/ 631371 h 3276600"/>
              <a:gd name="connsiteX111" fmla="*/ 1197428 w 4421124"/>
              <a:gd name="connsiteY111" fmla="*/ 653143 h 3276600"/>
              <a:gd name="connsiteX112" fmla="*/ 1208314 w 4421124"/>
              <a:gd name="connsiteY112" fmla="*/ 685800 h 3276600"/>
              <a:gd name="connsiteX113" fmla="*/ 1251857 w 4421124"/>
              <a:gd name="connsiteY113" fmla="*/ 740229 h 3276600"/>
              <a:gd name="connsiteX114" fmla="*/ 1328057 w 4421124"/>
              <a:gd name="connsiteY114" fmla="*/ 772886 h 3276600"/>
              <a:gd name="connsiteX115" fmla="*/ 1404257 w 4421124"/>
              <a:gd name="connsiteY115" fmla="*/ 783771 h 3276600"/>
              <a:gd name="connsiteX116" fmla="*/ 1589314 w 4421124"/>
              <a:gd name="connsiteY116" fmla="*/ 794657 h 3276600"/>
              <a:gd name="connsiteX117" fmla="*/ 1621971 w 4421124"/>
              <a:gd name="connsiteY117" fmla="*/ 805543 h 3276600"/>
              <a:gd name="connsiteX118" fmla="*/ 1676400 w 4421124"/>
              <a:gd name="connsiteY118" fmla="*/ 849086 h 3276600"/>
              <a:gd name="connsiteX119" fmla="*/ 1709057 w 4421124"/>
              <a:gd name="connsiteY119" fmla="*/ 870857 h 3276600"/>
              <a:gd name="connsiteX120" fmla="*/ 1730828 w 4421124"/>
              <a:gd name="connsiteY120" fmla="*/ 903514 h 3276600"/>
              <a:gd name="connsiteX121" fmla="*/ 1785257 w 4421124"/>
              <a:gd name="connsiteY121" fmla="*/ 957943 h 3276600"/>
              <a:gd name="connsiteX122" fmla="*/ 1807028 w 4421124"/>
              <a:gd name="connsiteY122" fmla="*/ 990600 h 3276600"/>
              <a:gd name="connsiteX123" fmla="*/ 1883228 w 4421124"/>
              <a:gd name="connsiteY123" fmla="*/ 1077686 h 3276600"/>
              <a:gd name="connsiteX124" fmla="*/ 1861457 w 4421124"/>
              <a:gd name="connsiteY124" fmla="*/ 1110343 h 3276600"/>
              <a:gd name="connsiteX125" fmla="*/ 1817914 w 4421124"/>
              <a:gd name="connsiteY125" fmla="*/ 1132114 h 3276600"/>
              <a:gd name="connsiteX126" fmla="*/ 1698171 w 4421124"/>
              <a:gd name="connsiteY126" fmla="*/ 1153886 h 3276600"/>
              <a:gd name="connsiteX127" fmla="*/ 1426028 w 4421124"/>
              <a:gd name="connsiteY127" fmla="*/ 1121229 h 3276600"/>
              <a:gd name="connsiteX128" fmla="*/ 1360714 w 4421124"/>
              <a:gd name="connsiteY128" fmla="*/ 1110343 h 3276600"/>
              <a:gd name="connsiteX129" fmla="*/ 1295400 w 4421124"/>
              <a:gd name="connsiteY129" fmla="*/ 1088571 h 3276600"/>
              <a:gd name="connsiteX130" fmla="*/ 1273628 w 4421124"/>
              <a:gd name="connsiteY130" fmla="*/ 1066800 h 3276600"/>
              <a:gd name="connsiteX131" fmla="*/ 1240971 w 4421124"/>
              <a:gd name="connsiteY131" fmla="*/ 1055914 h 3276600"/>
              <a:gd name="connsiteX132" fmla="*/ 1197428 w 4421124"/>
              <a:gd name="connsiteY132" fmla="*/ 1001486 h 3276600"/>
              <a:gd name="connsiteX133" fmla="*/ 1164771 w 4421124"/>
              <a:gd name="connsiteY133" fmla="*/ 990600 h 3276600"/>
              <a:gd name="connsiteX134" fmla="*/ 1121228 w 4421124"/>
              <a:gd name="connsiteY134" fmla="*/ 957943 h 3276600"/>
              <a:gd name="connsiteX135" fmla="*/ 1099457 w 4421124"/>
              <a:gd name="connsiteY135" fmla="*/ 936171 h 3276600"/>
              <a:gd name="connsiteX136" fmla="*/ 1034142 w 4421124"/>
              <a:gd name="connsiteY136" fmla="*/ 914400 h 3276600"/>
              <a:gd name="connsiteX137" fmla="*/ 1001485 w 4421124"/>
              <a:gd name="connsiteY137" fmla="*/ 903514 h 3276600"/>
              <a:gd name="connsiteX138" fmla="*/ 936171 w 4421124"/>
              <a:gd name="connsiteY138" fmla="*/ 881743 h 3276600"/>
              <a:gd name="connsiteX139" fmla="*/ 903514 w 4421124"/>
              <a:gd name="connsiteY139" fmla="*/ 870857 h 3276600"/>
              <a:gd name="connsiteX140" fmla="*/ 827314 w 4421124"/>
              <a:gd name="connsiteY140" fmla="*/ 914400 h 3276600"/>
              <a:gd name="connsiteX141" fmla="*/ 805542 w 4421124"/>
              <a:gd name="connsiteY141" fmla="*/ 936171 h 3276600"/>
              <a:gd name="connsiteX142" fmla="*/ 794657 w 4421124"/>
              <a:gd name="connsiteY142" fmla="*/ 968829 h 3276600"/>
              <a:gd name="connsiteX143" fmla="*/ 762000 w 4421124"/>
              <a:gd name="connsiteY143" fmla="*/ 1023257 h 3276600"/>
              <a:gd name="connsiteX144" fmla="*/ 751114 w 4421124"/>
              <a:gd name="connsiteY144" fmla="*/ 1066800 h 3276600"/>
              <a:gd name="connsiteX145" fmla="*/ 707571 w 4421124"/>
              <a:gd name="connsiteY145" fmla="*/ 1077686 h 3276600"/>
              <a:gd name="connsiteX146" fmla="*/ 620485 w 4421124"/>
              <a:gd name="connsiteY146" fmla="*/ 1088571 h 3276600"/>
              <a:gd name="connsiteX147" fmla="*/ 522514 w 4421124"/>
              <a:gd name="connsiteY147" fmla="*/ 1110343 h 3276600"/>
              <a:gd name="connsiteX148" fmla="*/ 457200 w 4421124"/>
              <a:gd name="connsiteY148" fmla="*/ 1132114 h 3276600"/>
              <a:gd name="connsiteX149" fmla="*/ 413657 w 4421124"/>
              <a:gd name="connsiteY149" fmla="*/ 1143000 h 3276600"/>
              <a:gd name="connsiteX150" fmla="*/ 359228 w 4421124"/>
              <a:gd name="connsiteY150" fmla="*/ 1186543 h 3276600"/>
              <a:gd name="connsiteX151" fmla="*/ 348342 w 4421124"/>
              <a:gd name="connsiteY151" fmla="*/ 1219200 h 3276600"/>
              <a:gd name="connsiteX152" fmla="*/ 326571 w 4421124"/>
              <a:gd name="connsiteY152" fmla="*/ 1251857 h 3276600"/>
              <a:gd name="connsiteX153" fmla="*/ 304800 w 4421124"/>
              <a:gd name="connsiteY153" fmla="*/ 1328057 h 3276600"/>
              <a:gd name="connsiteX154" fmla="*/ 315685 w 4421124"/>
              <a:gd name="connsiteY154" fmla="*/ 1382486 h 3276600"/>
              <a:gd name="connsiteX155" fmla="*/ 370114 w 4421124"/>
              <a:gd name="connsiteY155" fmla="*/ 1415143 h 3276600"/>
              <a:gd name="connsiteX156" fmla="*/ 446314 w 4421124"/>
              <a:gd name="connsiteY156" fmla="*/ 1436914 h 3276600"/>
              <a:gd name="connsiteX157" fmla="*/ 468085 w 4421124"/>
              <a:gd name="connsiteY157" fmla="*/ 1458686 h 3276600"/>
              <a:gd name="connsiteX158" fmla="*/ 522514 w 4421124"/>
              <a:gd name="connsiteY158" fmla="*/ 1491343 h 3276600"/>
              <a:gd name="connsiteX159" fmla="*/ 522514 w 4421124"/>
              <a:gd name="connsiteY159" fmla="*/ 1643743 h 3276600"/>
              <a:gd name="connsiteX160" fmla="*/ 511628 w 4421124"/>
              <a:gd name="connsiteY160" fmla="*/ 1676400 h 3276600"/>
              <a:gd name="connsiteX161" fmla="*/ 478971 w 4421124"/>
              <a:gd name="connsiteY161" fmla="*/ 1698171 h 3276600"/>
              <a:gd name="connsiteX162" fmla="*/ 457200 w 4421124"/>
              <a:gd name="connsiteY162" fmla="*/ 1785257 h 3276600"/>
              <a:gd name="connsiteX163" fmla="*/ 446314 w 4421124"/>
              <a:gd name="connsiteY163" fmla="*/ 1839686 h 3276600"/>
              <a:gd name="connsiteX164" fmla="*/ 435428 w 4421124"/>
              <a:gd name="connsiteY164" fmla="*/ 1872343 h 3276600"/>
              <a:gd name="connsiteX165" fmla="*/ 315685 w 4421124"/>
              <a:gd name="connsiteY165" fmla="*/ 1883229 h 3276600"/>
              <a:gd name="connsiteX166" fmla="*/ 272142 w 4421124"/>
              <a:gd name="connsiteY166" fmla="*/ 1894114 h 3276600"/>
              <a:gd name="connsiteX167" fmla="*/ 163285 w 4421124"/>
              <a:gd name="connsiteY167" fmla="*/ 1915886 h 3276600"/>
              <a:gd name="connsiteX168" fmla="*/ 130628 w 4421124"/>
              <a:gd name="connsiteY168" fmla="*/ 1948543 h 3276600"/>
              <a:gd name="connsiteX169" fmla="*/ 108857 w 4421124"/>
              <a:gd name="connsiteY169" fmla="*/ 2013857 h 3276600"/>
              <a:gd name="connsiteX170" fmla="*/ 97971 w 4421124"/>
              <a:gd name="connsiteY170" fmla="*/ 2046514 h 3276600"/>
              <a:gd name="connsiteX171" fmla="*/ 76200 w 4421124"/>
              <a:gd name="connsiteY171" fmla="*/ 2111829 h 3276600"/>
              <a:gd name="connsiteX172" fmla="*/ 65314 w 4421124"/>
              <a:gd name="connsiteY172" fmla="*/ 2155371 h 3276600"/>
              <a:gd name="connsiteX173" fmla="*/ 54428 w 4421124"/>
              <a:gd name="connsiteY173" fmla="*/ 2188029 h 3276600"/>
              <a:gd name="connsiteX174" fmla="*/ 32657 w 4421124"/>
              <a:gd name="connsiteY174" fmla="*/ 2286000 h 3276600"/>
              <a:gd name="connsiteX175" fmla="*/ 21771 w 4421124"/>
              <a:gd name="connsiteY175" fmla="*/ 2318657 h 3276600"/>
              <a:gd name="connsiteX176" fmla="*/ 10885 w 4421124"/>
              <a:gd name="connsiteY176" fmla="*/ 2394857 h 3276600"/>
              <a:gd name="connsiteX177" fmla="*/ 0 w 4421124"/>
              <a:gd name="connsiteY177" fmla="*/ 2460171 h 3276600"/>
              <a:gd name="connsiteX178" fmla="*/ 10885 w 4421124"/>
              <a:gd name="connsiteY178" fmla="*/ 2601686 h 3276600"/>
              <a:gd name="connsiteX179" fmla="*/ 43542 w 4421124"/>
              <a:gd name="connsiteY179" fmla="*/ 2688771 h 3276600"/>
              <a:gd name="connsiteX180" fmla="*/ 108857 w 4421124"/>
              <a:gd name="connsiteY180" fmla="*/ 2743200 h 3276600"/>
              <a:gd name="connsiteX181" fmla="*/ 185057 w 4421124"/>
              <a:gd name="connsiteY181" fmla="*/ 2786743 h 3276600"/>
              <a:gd name="connsiteX182" fmla="*/ 250371 w 4421124"/>
              <a:gd name="connsiteY182" fmla="*/ 2830286 h 3276600"/>
              <a:gd name="connsiteX183" fmla="*/ 424542 w 4421124"/>
              <a:gd name="connsiteY183" fmla="*/ 2862943 h 3276600"/>
              <a:gd name="connsiteX184" fmla="*/ 489857 w 4421124"/>
              <a:gd name="connsiteY184" fmla="*/ 2873829 h 3276600"/>
              <a:gd name="connsiteX185" fmla="*/ 555171 w 4421124"/>
              <a:gd name="connsiteY185" fmla="*/ 2884714 h 3276600"/>
              <a:gd name="connsiteX186" fmla="*/ 707571 w 4421124"/>
              <a:gd name="connsiteY186" fmla="*/ 2873829 h 3276600"/>
              <a:gd name="connsiteX187" fmla="*/ 783771 w 4421124"/>
              <a:gd name="connsiteY187" fmla="*/ 2862943 h 3276600"/>
              <a:gd name="connsiteX188" fmla="*/ 1175657 w 4421124"/>
              <a:gd name="connsiteY188" fmla="*/ 2852057 h 3276600"/>
              <a:gd name="connsiteX189" fmla="*/ 1240971 w 4421124"/>
              <a:gd name="connsiteY189" fmla="*/ 2830286 h 3276600"/>
              <a:gd name="connsiteX190" fmla="*/ 1273628 w 4421124"/>
              <a:gd name="connsiteY190" fmla="*/ 2808514 h 3276600"/>
              <a:gd name="connsiteX191" fmla="*/ 1295400 w 4421124"/>
              <a:gd name="connsiteY191" fmla="*/ 2786743 h 3276600"/>
              <a:gd name="connsiteX192" fmla="*/ 1360714 w 4421124"/>
              <a:gd name="connsiteY192" fmla="*/ 2764971 h 3276600"/>
              <a:gd name="connsiteX193" fmla="*/ 1393371 w 4421124"/>
              <a:gd name="connsiteY193" fmla="*/ 2754086 h 3276600"/>
              <a:gd name="connsiteX194" fmla="*/ 1426028 w 4421124"/>
              <a:gd name="connsiteY194" fmla="*/ 2743200 h 3276600"/>
              <a:gd name="connsiteX195" fmla="*/ 1502228 w 4421124"/>
              <a:gd name="connsiteY195" fmla="*/ 2764971 h 3276600"/>
              <a:gd name="connsiteX196" fmla="*/ 1534885 w 4421124"/>
              <a:gd name="connsiteY196" fmla="*/ 2775857 h 3276600"/>
              <a:gd name="connsiteX197" fmla="*/ 1578428 w 4421124"/>
              <a:gd name="connsiteY197" fmla="*/ 2786743 h 3276600"/>
              <a:gd name="connsiteX198" fmla="*/ 1600200 w 4421124"/>
              <a:gd name="connsiteY198" fmla="*/ 2808514 h 3276600"/>
              <a:gd name="connsiteX199" fmla="*/ 1632857 w 4421124"/>
              <a:gd name="connsiteY199" fmla="*/ 2819400 h 3276600"/>
              <a:gd name="connsiteX200" fmla="*/ 1654628 w 4421124"/>
              <a:gd name="connsiteY200" fmla="*/ 2852057 h 3276600"/>
              <a:gd name="connsiteX201" fmla="*/ 1687285 w 4421124"/>
              <a:gd name="connsiteY201" fmla="*/ 2873829 h 3276600"/>
              <a:gd name="connsiteX202" fmla="*/ 1741714 w 4421124"/>
              <a:gd name="connsiteY202" fmla="*/ 2928257 h 3276600"/>
              <a:gd name="connsiteX203" fmla="*/ 1763485 w 4421124"/>
              <a:gd name="connsiteY203" fmla="*/ 2950029 h 3276600"/>
              <a:gd name="connsiteX204" fmla="*/ 1785257 w 4421124"/>
              <a:gd name="connsiteY204" fmla="*/ 2971800 h 3276600"/>
              <a:gd name="connsiteX205" fmla="*/ 1807028 w 4421124"/>
              <a:gd name="connsiteY205" fmla="*/ 3004457 h 3276600"/>
              <a:gd name="connsiteX206" fmla="*/ 1839685 w 4421124"/>
              <a:gd name="connsiteY206" fmla="*/ 3015343 h 3276600"/>
              <a:gd name="connsiteX207" fmla="*/ 1883228 w 4421124"/>
              <a:gd name="connsiteY207" fmla="*/ 3058886 h 3276600"/>
              <a:gd name="connsiteX208" fmla="*/ 1905000 w 4421124"/>
              <a:gd name="connsiteY208" fmla="*/ 3080657 h 3276600"/>
              <a:gd name="connsiteX209" fmla="*/ 1970314 w 4421124"/>
              <a:gd name="connsiteY209" fmla="*/ 3124200 h 3276600"/>
              <a:gd name="connsiteX210" fmla="*/ 2002971 w 4421124"/>
              <a:gd name="connsiteY210" fmla="*/ 3145971 h 3276600"/>
              <a:gd name="connsiteX211" fmla="*/ 2035628 w 4421124"/>
              <a:gd name="connsiteY211" fmla="*/ 3167743 h 3276600"/>
              <a:gd name="connsiteX212" fmla="*/ 2068285 w 4421124"/>
              <a:gd name="connsiteY212" fmla="*/ 3178629 h 3276600"/>
              <a:gd name="connsiteX213" fmla="*/ 2133600 w 4421124"/>
              <a:gd name="connsiteY213" fmla="*/ 3222171 h 3276600"/>
              <a:gd name="connsiteX214" fmla="*/ 2155371 w 4421124"/>
              <a:gd name="connsiteY214" fmla="*/ 3243943 h 3276600"/>
              <a:gd name="connsiteX215" fmla="*/ 2296885 w 4421124"/>
              <a:gd name="connsiteY215" fmla="*/ 3276600 h 3276600"/>
              <a:gd name="connsiteX216" fmla="*/ 2612571 w 4421124"/>
              <a:gd name="connsiteY216" fmla="*/ 3265714 h 3276600"/>
              <a:gd name="connsiteX217" fmla="*/ 2677885 w 4421124"/>
              <a:gd name="connsiteY217" fmla="*/ 3222171 h 3276600"/>
              <a:gd name="connsiteX218" fmla="*/ 2743200 w 4421124"/>
              <a:gd name="connsiteY218" fmla="*/ 3211286 h 3276600"/>
              <a:gd name="connsiteX219" fmla="*/ 2830285 w 4421124"/>
              <a:gd name="connsiteY219" fmla="*/ 3178629 h 3276600"/>
              <a:gd name="connsiteX220" fmla="*/ 2939142 w 4421124"/>
              <a:gd name="connsiteY220" fmla="*/ 3145971 h 3276600"/>
              <a:gd name="connsiteX221" fmla="*/ 3037114 w 4421124"/>
              <a:gd name="connsiteY221" fmla="*/ 3102429 h 3276600"/>
              <a:gd name="connsiteX222" fmla="*/ 3069771 w 4421124"/>
              <a:gd name="connsiteY222" fmla="*/ 3080657 h 3276600"/>
              <a:gd name="connsiteX223" fmla="*/ 3113314 w 4421124"/>
              <a:gd name="connsiteY223" fmla="*/ 3069771 h 3276600"/>
              <a:gd name="connsiteX224" fmla="*/ 3211285 w 4421124"/>
              <a:gd name="connsiteY224" fmla="*/ 3015343 h 3276600"/>
              <a:gd name="connsiteX225" fmla="*/ 3309257 w 4421124"/>
              <a:gd name="connsiteY225" fmla="*/ 2939143 h 3276600"/>
              <a:gd name="connsiteX226" fmla="*/ 3320142 w 4421124"/>
              <a:gd name="connsiteY226" fmla="*/ 2906486 h 3276600"/>
              <a:gd name="connsiteX227" fmla="*/ 3341914 w 4421124"/>
              <a:gd name="connsiteY227" fmla="*/ 2884714 h 3276600"/>
              <a:gd name="connsiteX228" fmla="*/ 3363685 w 4421124"/>
              <a:gd name="connsiteY228" fmla="*/ 2819400 h 3276600"/>
              <a:gd name="connsiteX229" fmla="*/ 3407228 w 4421124"/>
              <a:gd name="connsiteY229" fmla="*/ 2775857 h 3276600"/>
              <a:gd name="connsiteX230" fmla="*/ 3472542 w 4421124"/>
              <a:gd name="connsiteY230" fmla="*/ 2645229 h 3276600"/>
              <a:gd name="connsiteX231" fmla="*/ 3461657 w 4421124"/>
              <a:gd name="connsiteY231" fmla="*/ 2656114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4421124" h="3276600">
                <a:moveTo>
                  <a:pt x="3461657" y="2656114"/>
                </a:moveTo>
                <a:cubicBezTo>
                  <a:pt x="3476171" y="2637971"/>
                  <a:pt x="3488771" y="2618115"/>
                  <a:pt x="3505200" y="2601686"/>
                </a:cubicBezTo>
                <a:cubicBezTo>
                  <a:pt x="3514451" y="2592435"/>
                  <a:pt x="3528606" y="2589165"/>
                  <a:pt x="3537857" y="2579914"/>
                </a:cubicBezTo>
                <a:cubicBezTo>
                  <a:pt x="3547108" y="2570663"/>
                  <a:pt x="3549782" y="2555872"/>
                  <a:pt x="3559628" y="2547257"/>
                </a:cubicBezTo>
                <a:cubicBezTo>
                  <a:pt x="3579320" y="2530027"/>
                  <a:pt x="3606440" y="2522216"/>
                  <a:pt x="3624942" y="2503714"/>
                </a:cubicBezTo>
                <a:cubicBezTo>
                  <a:pt x="3676599" y="2452057"/>
                  <a:pt x="3649012" y="2466662"/>
                  <a:pt x="3701142" y="2449286"/>
                </a:cubicBezTo>
                <a:cubicBezTo>
                  <a:pt x="3753715" y="2396713"/>
                  <a:pt x="3686904" y="2460677"/>
                  <a:pt x="3755571" y="2405743"/>
                </a:cubicBezTo>
                <a:cubicBezTo>
                  <a:pt x="3763585" y="2399332"/>
                  <a:pt x="3768541" y="2389251"/>
                  <a:pt x="3777342" y="2383971"/>
                </a:cubicBezTo>
                <a:cubicBezTo>
                  <a:pt x="3787182" y="2378067"/>
                  <a:pt x="3799114" y="2376714"/>
                  <a:pt x="3810000" y="2373086"/>
                </a:cubicBezTo>
                <a:cubicBezTo>
                  <a:pt x="3872542" y="2310543"/>
                  <a:pt x="3840087" y="2326771"/>
                  <a:pt x="3897085" y="2307771"/>
                </a:cubicBezTo>
                <a:cubicBezTo>
                  <a:pt x="3959628" y="2245229"/>
                  <a:pt x="3927173" y="2261457"/>
                  <a:pt x="3984171" y="2242457"/>
                </a:cubicBezTo>
                <a:cubicBezTo>
                  <a:pt x="4003940" y="2212804"/>
                  <a:pt x="4028531" y="2171291"/>
                  <a:pt x="4060371" y="2155371"/>
                </a:cubicBezTo>
                <a:lnTo>
                  <a:pt x="4103914" y="2133600"/>
                </a:lnTo>
                <a:cubicBezTo>
                  <a:pt x="4141234" y="2077619"/>
                  <a:pt x="4106507" y="2120638"/>
                  <a:pt x="4158342" y="2079171"/>
                </a:cubicBezTo>
                <a:cubicBezTo>
                  <a:pt x="4166356" y="2072760"/>
                  <a:pt x="4171313" y="2062680"/>
                  <a:pt x="4180114" y="2057400"/>
                </a:cubicBezTo>
                <a:cubicBezTo>
                  <a:pt x="4260591" y="2009115"/>
                  <a:pt x="4162852" y="2090803"/>
                  <a:pt x="4245428" y="2024743"/>
                </a:cubicBezTo>
                <a:cubicBezTo>
                  <a:pt x="4287429" y="1991142"/>
                  <a:pt x="4245908" y="2007362"/>
                  <a:pt x="4310742" y="1970314"/>
                </a:cubicBezTo>
                <a:cubicBezTo>
                  <a:pt x="4320705" y="1964621"/>
                  <a:pt x="4332514" y="1963057"/>
                  <a:pt x="4343400" y="1959429"/>
                </a:cubicBezTo>
                <a:cubicBezTo>
                  <a:pt x="4361495" y="1941333"/>
                  <a:pt x="4375956" y="1929717"/>
                  <a:pt x="4386942" y="1905000"/>
                </a:cubicBezTo>
                <a:cubicBezTo>
                  <a:pt x="4396263" y="1884029"/>
                  <a:pt x="4401457" y="1861457"/>
                  <a:pt x="4408714" y="1839686"/>
                </a:cubicBezTo>
                <a:lnTo>
                  <a:pt x="4419600" y="1807029"/>
                </a:lnTo>
                <a:cubicBezTo>
                  <a:pt x="4415729" y="1760576"/>
                  <a:pt x="4437763" y="1685121"/>
                  <a:pt x="4386942" y="1654629"/>
                </a:cubicBezTo>
                <a:cubicBezTo>
                  <a:pt x="4377103" y="1648725"/>
                  <a:pt x="4365171" y="1647372"/>
                  <a:pt x="4354285" y="1643743"/>
                </a:cubicBezTo>
                <a:cubicBezTo>
                  <a:pt x="4347028" y="1636486"/>
                  <a:pt x="4341694" y="1626561"/>
                  <a:pt x="4332514" y="1621971"/>
                </a:cubicBezTo>
                <a:cubicBezTo>
                  <a:pt x="4319133" y="1615280"/>
                  <a:pt x="4303932" y="1611086"/>
                  <a:pt x="4288971" y="1611086"/>
                </a:cubicBezTo>
                <a:cubicBezTo>
                  <a:pt x="4212685" y="1611086"/>
                  <a:pt x="4136571" y="1618343"/>
                  <a:pt x="4060371" y="1621971"/>
                </a:cubicBezTo>
                <a:cubicBezTo>
                  <a:pt x="4038600" y="1629228"/>
                  <a:pt x="4014152" y="1631013"/>
                  <a:pt x="3995057" y="1643743"/>
                </a:cubicBezTo>
                <a:cubicBezTo>
                  <a:pt x="3952852" y="1671879"/>
                  <a:pt x="3974812" y="1661377"/>
                  <a:pt x="3929742" y="1676400"/>
                </a:cubicBezTo>
                <a:cubicBezTo>
                  <a:pt x="3911599" y="1694543"/>
                  <a:pt x="3889547" y="1709481"/>
                  <a:pt x="3875314" y="1730829"/>
                </a:cubicBezTo>
                <a:cubicBezTo>
                  <a:pt x="3868057" y="1741715"/>
                  <a:pt x="3862234" y="1753708"/>
                  <a:pt x="3853542" y="1763486"/>
                </a:cubicBezTo>
                <a:cubicBezTo>
                  <a:pt x="3833087" y="1786498"/>
                  <a:pt x="3788228" y="1828800"/>
                  <a:pt x="3788228" y="1828800"/>
                </a:cubicBezTo>
                <a:cubicBezTo>
                  <a:pt x="3765744" y="1896251"/>
                  <a:pt x="3792927" y="1830931"/>
                  <a:pt x="3755571" y="1883229"/>
                </a:cubicBezTo>
                <a:cubicBezTo>
                  <a:pt x="3743273" y="1900446"/>
                  <a:pt x="3735212" y="1920440"/>
                  <a:pt x="3722914" y="1937657"/>
                </a:cubicBezTo>
                <a:cubicBezTo>
                  <a:pt x="3716948" y="1946009"/>
                  <a:pt x="3707553" y="1951415"/>
                  <a:pt x="3701142" y="1959429"/>
                </a:cubicBezTo>
                <a:cubicBezTo>
                  <a:pt x="3692969" y="1969645"/>
                  <a:pt x="3686975" y="1981440"/>
                  <a:pt x="3679371" y="1992086"/>
                </a:cubicBezTo>
                <a:cubicBezTo>
                  <a:pt x="3668826" y="2006850"/>
                  <a:pt x="3658329" y="2021691"/>
                  <a:pt x="3646714" y="2035629"/>
                </a:cubicBezTo>
                <a:cubicBezTo>
                  <a:pt x="3640144" y="2043513"/>
                  <a:pt x="3631353" y="2049386"/>
                  <a:pt x="3624942" y="2057400"/>
                </a:cubicBezTo>
                <a:cubicBezTo>
                  <a:pt x="3584739" y="2107653"/>
                  <a:pt x="3621189" y="2082925"/>
                  <a:pt x="3559628" y="2144486"/>
                </a:cubicBezTo>
                <a:cubicBezTo>
                  <a:pt x="3510384" y="2193730"/>
                  <a:pt x="3535449" y="2131767"/>
                  <a:pt x="3483428" y="2209800"/>
                </a:cubicBezTo>
                <a:cubicBezTo>
                  <a:pt x="3447143" y="2264229"/>
                  <a:pt x="3472542" y="2235200"/>
                  <a:pt x="3396342" y="2286000"/>
                </a:cubicBezTo>
                <a:cubicBezTo>
                  <a:pt x="3385456" y="2293257"/>
                  <a:pt x="3376096" y="2303634"/>
                  <a:pt x="3363685" y="2307771"/>
                </a:cubicBezTo>
                <a:cubicBezTo>
                  <a:pt x="3352799" y="2311400"/>
                  <a:pt x="3341291" y="2313525"/>
                  <a:pt x="3331028" y="2318657"/>
                </a:cubicBezTo>
                <a:cubicBezTo>
                  <a:pt x="3255856" y="2356244"/>
                  <a:pt x="3345446" y="2328661"/>
                  <a:pt x="3254828" y="2351314"/>
                </a:cubicBezTo>
                <a:cubicBezTo>
                  <a:pt x="3243942" y="2358571"/>
                  <a:pt x="3234196" y="2367932"/>
                  <a:pt x="3222171" y="2373086"/>
                </a:cubicBezTo>
                <a:cubicBezTo>
                  <a:pt x="3208420" y="2378979"/>
                  <a:pt x="3193013" y="2379861"/>
                  <a:pt x="3178628" y="2383971"/>
                </a:cubicBezTo>
                <a:cubicBezTo>
                  <a:pt x="3167595" y="2387123"/>
                  <a:pt x="3156857" y="2391228"/>
                  <a:pt x="3145971" y="2394857"/>
                </a:cubicBezTo>
                <a:cubicBezTo>
                  <a:pt x="3084285" y="2391228"/>
                  <a:pt x="3022023" y="2393137"/>
                  <a:pt x="2960914" y="2383971"/>
                </a:cubicBezTo>
                <a:cubicBezTo>
                  <a:pt x="2947976" y="2382030"/>
                  <a:pt x="2930823" y="2375029"/>
                  <a:pt x="2928257" y="2362200"/>
                </a:cubicBezTo>
                <a:cubicBezTo>
                  <a:pt x="2922520" y="2333514"/>
                  <a:pt x="2933909" y="2303897"/>
                  <a:pt x="2939142" y="2275114"/>
                </a:cubicBezTo>
                <a:cubicBezTo>
                  <a:pt x="2946926" y="2232300"/>
                  <a:pt x="2947591" y="2250946"/>
                  <a:pt x="2971800" y="2220686"/>
                </a:cubicBezTo>
                <a:cubicBezTo>
                  <a:pt x="2996944" y="2189256"/>
                  <a:pt x="2986140" y="2189619"/>
                  <a:pt x="3015342" y="2166257"/>
                </a:cubicBezTo>
                <a:cubicBezTo>
                  <a:pt x="3025558" y="2158084"/>
                  <a:pt x="3037784" y="2152659"/>
                  <a:pt x="3048000" y="2144486"/>
                </a:cubicBezTo>
                <a:cubicBezTo>
                  <a:pt x="3077202" y="2121124"/>
                  <a:pt x="3066398" y="2121487"/>
                  <a:pt x="3091542" y="2090057"/>
                </a:cubicBezTo>
                <a:cubicBezTo>
                  <a:pt x="3097953" y="2082043"/>
                  <a:pt x="3106903" y="2076300"/>
                  <a:pt x="3113314" y="2068286"/>
                </a:cubicBezTo>
                <a:cubicBezTo>
                  <a:pt x="3121487" y="2058070"/>
                  <a:pt x="3126912" y="2045845"/>
                  <a:pt x="3135085" y="2035629"/>
                </a:cubicBezTo>
                <a:cubicBezTo>
                  <a:pt x="3141496" y="2027615"/>
                  <a:pt x="3150446" y="2021871"/>
                  <a:pt x="3156857" y="2013857"/>
                </a:cubicBezTo>
                <a:cubicBezTo>
                  <a:pt x="3165030" y="2003641"/>
                  <a:pt x="3167534" y="1988134"/>
                  <a:pt x="3178628" y="1981200"/>
                </a:cubicBezTo>
                <a:cubicBezTo>
                  <a:pt x="3198089" y="1969037"/>
                  <a:pt x="3243942" y="1959429"/>
                  <a:pt x="3243942" y="1959429"/>
                </a:cubicBezTo>
                <a:cubicBezTo>
                  <a:pt x="3318057" y="1885314"/>
                  <a:pt x="3202245" y="1998279"/>
                  <a:pt x="3298371" y="1915886"/>
                </a:cubicBezTo>
                <a:cubicBezTo>
                  <a:pt x="3313956" y="1902528"/>
                  <a:pt x="3341914" y="1872343"/>
                  <a:pt x="3341914" y="1872343"/>
                </a:cubicBezTo>
                <a:cubicBezTo>
                  <a:pt x="3358365" y="1806539"/>
                  <a:pt x="3348070" y="1842988"/>
                  <a:pt x="3374571" y="1763486"/>
                </a:cubicBezTo>
                <a:lnTo>
                  <a:pt x="3385457" y="1730829"/>
                </a:lnTo>
                <a:cubicBezTo>
                  <a:pt x="3381828" y="1705429"/>
                  <a:pt x="3388346" y="1676276"/>
                  <a:pt x="3374571" y="1654629"/>
                </a:cubicBezTo>
                <a:cubicBezTo>
                  <a:pt x="3360523" y="1632554"/>
                  <a:pt x="3309257" y="1611086"/>
                  <a:pt x="3309257" y="1611086"/>
                </a:cubicBezTo>
                <a:cubicBezTo>
                  <a:pt x="3317879" y="1559349"/>
                  <a:pt x="3310515" y="1548438"/>
                  <a:pt x="3341914" y="1513114"/>
                </a:cubicBezTo>
                <a:cubicBezTo>
                  <a:pt x="3362369" y="1490102"/>
                  <a:pt x="3385457" y="1469571"/>
                  <a:pt x="3407228" y="1447800"/>
                </a:cubicBezTo>
                <a:lnTo>
                  <a:pt x="3429000" y="1426029"/>
                </a:lnTo>
                <a:cubicBezTo>
                  <a:pt x="3425371" y="1393372"/>
                  <a:pt x="3426760" y="1359757"/>
                  <a:pt x="3418114" y="1328057"/>
                </a:cubicBezTo>
                <a:cubicBezTo>
                  <a:pt x="3415414" y="1318155"/>
                  <a:pt x="3402500" y="1314497"/>
                  <a:pt x="3396342" y="1306286"/>
                </a:cubicBezTo>
                <a:cubicBezTo>
                  <a:pt x="3380642" y="1285353"/>
                  <a:pt x="3367314" y="1262743"/>
                  <a:pt x="3352800" y="1240971"/>
                </a:cubicBezTo>
                <a:cubicBezTo>
                  <a:pt x="3345543" y="1230085"/>
                  <a:pt x="3336879" y="1220016"/>
                  <a:pt x="3331028" y="1208314"/>
                </a:cubicBezTo>
                <a:cubicBezTo>
                  <a:pt x="3323771" y="1193800"/>
                  <a:pt x="3319220" y="1177580"/>
                  <a:pt x="3309257" y="1164771"/>
                </a:cubicBezTo>
                <a:cubicBezTo>
                  <a:pt x="3293505" y="1144518"/>
                  <a:pt x="3254828" y="1110343"/>
                  <a:pt x="3254828" y="1110343"/>
                </a:cubicBezTo>
                <a:cubicBezTo>
                  <a:pt x="3223990" y="1017831"/>
                  <a:pt x="3266998" y="1130627"/>
                  <a:pt x="3222171" y="1055914"/>
                </a:cubicBezTo>
                <a:cubicBezTo>
                  <a:pt x="3216267" y="1046075"/>
                  <a:pt x="3219399" y="1031371"/>
                  <a:pt x="3211285" y="1023257"/>
                </a:cubicBezTo>
                <a:cubicBezTo>
                  <a:pt x="3164204" y="976176"/>
                  <a:pt x="3147850" y="980090"/>
                  <a:pt x="3091542" y="968829"/>
                </a:cubicBezTo>
                <a:cubicBezTo>
                  <a:pt x="3068689" y="959687"/>
                  <a:pt x="2993545" y="928392"/>
                  <a:pt x="2971800" y="925286"/>
                </a:cubicBezTo>
                <a:lnTo>
                  <a:pt x="2895600" y="914400"/>
                </a:lnTo>
                <a:cubicBezTo>
                  <a:pt x="2827836" y="891812"/>
                  <a:pt x="2874197" y="905765"/>
                  <a:pt x="2754085" y="881743"/>
                </a:cubicBezTo>
                <a:cubicBezTo>
                  <a:pt x="2735942" y="878114"/>
                  <a:pt x="2717209" y="876708"/>
                  <a:pt x="2699657" y="870857"/>
                </a:cubicBezTo>
                <a:cubicBezTo>
                  <a:pt x="2688771" y="867228"/>
                  <a:pt x="2678033" y="863123"/>
                  <a:pt x="2667000" y="859971"/>
                </a:cubicBezTo>
                <a:cubicBezTo>
                  <a:pt x="2618945" y="846241"/>
                  <a:pt x="2632573" y="853865"/>
                  <a:pt x="2590800" y="838200"/>
                </a:cubicBezTo>
                <a:cubicBezTo>
                  <a:pt x="2572504" y="831339"/>
                  <a:pt x="2555223" y="821570"/>
                  <a:pt x="2536371" y="816429"/>
                </a:cubicBezTo>
                <a:cubicBezTo>
                  <a:pt x="2515077" y="810622"/>
                  <a:pt x="2492603" y="810331"/>
                  <a:pt x="2471057" y="805543"/>
                </a:cubicBezTo>
                <a:cubicBezTo>
                  <a:pt x="2459856" y="803054"/>
                  <a:pt x="2448431" y="800230"/>
                  <a:pt x="2438400" y="794657"/>
                </a:cubicBezTo>
                <a:cubicBezTo>
                  <a:pt x="2415527" y="781950"/>
                  <a:pt x="2398470" y="757460"/>
                  <a:pt x="2373085" y="751114"/>
                </a:cubicBezTo>
                <a:cubicBezTo>
                  <a:pt x="2318410" y="737446"/>
                  <a:pt x="2343735" y="744960"/>
                  <a:pt x="2296885" y="729343"/>
                </a:cubicBezTo>
                <a:cubicBezTo>
                  <a:pt x="2234343" y="666800"/>
                  <a:pt x="2266798" y="683027"/>
                  <a:pt x="2209800" y="664029"/>
                </a:cubicBezTo>
                <a:cubicBezTo>
                  <a:pt x="2157227" y="611456"/>
                  <a:pt x="2224038" y="675420"/>
                  <a:pt x="2155371" y="620486"/>
                </a:cubicBezTo>
                <a:cubicBezTo>
                  <a:pt x="2101513" y="577399"/>
                  <a:pt x="2168404" y="622632"/>
                  <a:pt x="2111828" y="566057"/>
                </a:cubicBezTo>
                <a:cubicBezTo>
                  <a:pt x="2102577" y="556806"/>
                  <a:pt x="2089104" y="552800"/>
                  <a:pt x="2079171" y="544286"/>
                </a:cubicBezTo>
                <a:cubicBezTo>
                  <a:pt x="1986775" y="465090"/>
                  <a:pt x="2077948" y="528957"/>
                  <a:pt x="2002971" y="478971"/>
                </a:cubicBezTo>
                <a:cubicBezTo>
                  <a:pt x="1995714" y="468085"/>
                  <a:pt x="1982287" y="459352"/>
                  <a:pt x="1981200" y="446314"/>
                </a:cubicBezTo>
                <a:cubicBezTo>
                  <a:pt x="1976339" y="387978"/>
                  <a:pt x="1987636" y="361691"/>
                  <a:pt x="2002971" y="315686"/>
                </a:cubicBezTo>
                <a:cubicBezTo>
                  <a:pt x="1999342" y="290286"/>
                  <a:pt x="1999458" y="264062"/>
                  <a:pt x="1992085" y="239486"/>
                </a:cubicBezTo>
                <a:cubicBezTo>
                  <a:pt x="1981773" y="205111"/>
                  <a:pt x="1962484" y="204918"/>
                  <a:pt x="1937657" y="185057"/>
                </a:cubicBezTo>
                <a:cubicBezTo>
                  <a:pt x="1929643" y="178646"/>
                  <a:pt x="1922296" y="171300"/>
                  <a:pt x="1915885" y="163286"/>
                </a:cubicBezTo>
                <a:cubicBezTo>
                  <a:pt x="1907712" y="153070"/>
                  <a:pt x="1902729" y="140475"/>
                  <a:pt x="1894114" y="130629"/>
                </a:cubicBezTo>
                <a:cubicBezTo>
                  <a:pt x="1869046" y="101980"/>
                  <a:pt x="1812223" y="45274"/>
                  <a:pt x="1774371" y="32657"/>
                </a:cubicBezTo>
                <a:cubicBezTo>
                  <a:pt x="1752600" y="25400"/>
                  <a:pt x="1731866" y="13420"/>
                  <a:pt x="1709057" y="10886"/>
                </a:cubicBezTo>
                <a:lnTo>
                  <a:pt x="1611085" y="0"/>
                </a:lnTo>
                <a:cubicBezTo>
                  <a:pt x="1563914" y="3629"/>
                  <a:pt x="1516162" y="2664"/>
                  <a:pt x="1469571" y="10886"/>
                </a:cubicBezTo>
                <a:cubicBezTo>
                  <a:pt x="1438823" y="16312"/>
                  <a:pt x="1406562" y="50266"/>
                  <a:pt x="1382485" y="65314"/>
                </a:cubicBezTo>
                <a:cubicBezTo>
                  <a:pt x="1331412" y="97235"/>
                  <a:pt x="1349081" y="74620"/>
                  <a:pt x="1306285" y="108857"/>
                </a:cubicBezTo>
                <a:cubicBezTo>
                  <a:pt x="1298271" y="115268"/>
                  <a:pt x="1292725" y="124471"/>
                  <a:pt x="1284514" y="130629"/>
                </a:cubicBezTo>
                <a:cubicBezTo>
                  <a:pt x="1263581" y="146328"/>
                  <a:pt x="1237702" y="155669"/>
                  <a:pt x="1219200" y="174171"/>
                </a:cubicBezTo>
                <a:lnTo>
                  <a:pt x="1153885" y="239486"/>
                </a:lnTo>
                <a:cubicBezTo>
                  <a:pt x="1146628" y="254000"/>
                  <a:pt x="1141115" y="269527"/>
                  <a:pt x="1132114" y="283029"/>
                </a:cubicBezTo>
                <a:cubicBezTo>
                  <a:pt x="1126421" y="291568"/>
                  <a:pt x="1110881" y="294551"/>
                  <a:pt x="1110342" y="304800"/>
                </a:cubicBezTo>
                <a:cubicBezTo>
                  <a:pt x="1102556" y="452722"/>
                  <a:pt x="1109122" y="453536"/>
                  <a:pt x="1143000" y="555171"/>
                </a:cubicBezTo>
                <a:cubicBezTo>
                  <a:pt x="1152678" y="584207"/>
                  <a:pt x="1157716" y="604459"/>
                  <a:pt x="1175657" y="631371"/>
                </a:cubicBezTo>
                <a:cubicBezTo>
                  <a:pt x="1181350" y="639910"/>
                  <a:pt x="1190171" y="645886"/>
                  <a:pt x="1197428" y="653143"/>
                </a:cubicBezTo>
                <a:cubicBezTo>
                  <a:pt x="1201057" y="664029"/>
                  <a:pt x="1203182" y="675537"/>
                  <a:pt x="1208314" y="685800"/>
                </a:cubicBezTo>
                <a:cubicBezTo>
                  <a:pt x="1215593" y="700358"/>
                  <a:pt x="1236669" y="730104"/>
                  <a:pt x="1251857" y="740229"/>
                </a:cubicBezTo>
                <a:cubicBezTo>
                  <a:pt x="1267028" y="750343"/>
                  <a:pt x="1307325" y="768740"/>
                  <a:pt x="1328057" y="772886"/>
                </a:cubicBezTo>
                <a:cubicBezTo>
                  <a:pt x="1353217" y="777918"/>
                  <a:pt x="1378688" y="781640"/>
                  <a:pt x="1404257" y="783771"/>
                </a:cubicBezTo>
                <a:cubicBezTo>
                  <a:pt x="1465836" y="788902"/>
                  <a:pt x="1527628" y="791028"/>
                  <a:pt x="1589314" y="794657"/>
                </a:cubicBezTo>
                <a:cubicBezTo>
                  <a:pt x="1600200" y="798286"/>
                  <a:pt x="1611708" y="800411"/>
                  <a:pt x="1621971" y="805543"/>
                </a:cubicBezTo>
                <a:cubicBezTo>
                  <a:pt x="1666646" y="827881"/>
                  <a:pt x="1642648" y="822085"/>
                  <a:pt x="1676400" y="849086"/>
                </a:cubicBezTo>
                <a:cubicBezTo>
                  <a:pt x="1686616" y="857259"/>
                  <a:pt x="1698171" y="863600"/>
                  <a:pt x="1709057" y="870857"/>
                </a:cubicBezTo>
                <a:cubicBezTo>
                  <a:pt x="1716314" y="881743"/>
                  <a:pt x="1722213" y="893668"/>
                  <a:pt x="1730828" y="903514"/>
                </a:cubicBezTo>
                <a:cubicBezTo>
                  <a:pt x="1747724" y="922824"/>
                  <a:pt x="1771025" y="936594"/>
                  <a:pt x="1785257" y="957943"/>
                </a:cubicBezTo>
                <a:cubicBezTo>
                  <a:pt x="1792514" y="968829"/>
                  <a:pt x="1798413" y="980754"/>
                  <a:pt x="1807028" y="990600"/>
                </a:cubicBezTo>
                <a:cubicBezTo>
                  <a:pt x="1896179" y="1092488"/>
                  <a:pt x="1834237" y="1004198"/>
                  <a:pt x="1883228" y="1077686"/>
                </a:cubicBezTo>
                <a:cubicBezTo>
                  <a:pt x="1875971" y="1088572"/>
                  <a:pt x="1871508" y="1101968"/>
                  <a:pt x="1861457" y="1110343"/>
                </a:cubicBezTo>
                <a:cubicBezTo>
                  <a:pt x="1848991" y="1120732"/>
                  <a:pt x="1832829" y="1125722"/>
                  <a:pt x="1817914" y="1132114"/>
                </a:cubicBezTo>
                <a:cubicBezTo>
                  <a:pt x="1776454" y="1149883"/>
                  <a:pt x="1748329" y="1147616"/>
                  <a:pt x="1698171" y="1153886"/>
                </a:cubicBezTo>
                <a:cubicBezTo>
                  <a:pt x="1629155" y="1146217"/>
                  <a:pt x="1477697" y="1129841"/>
                  <a:pt x="1426028" y="1121229"/>
                </a:cubicBezTo>
                <a:cubicBezTo>
                  <a:pt x="1404257" y="1117600"/>
                  <a:pt x="1382127" y="1115696"/>
                  <a:pt x="1360714" y="1110343"/>
                </a:cubicBezTo>
                <a:cubicBezTo>
                  <a:pt x="1338450" y="1104777"/>
                  <a:pt x="1295400" y="1088571"/>
                  <a:pt x="1295400" y="1088571"/>
                </a:cubicBezTo>
                <a:cubicBezTo>
                  <a:pt x="1288143" y="1081314"/>
                  <a:pt x="1282429" y="1072080"/>
                  <a:pt x="1273628" y="1066800"/>
                </a:cubicBezTo>
                <a:cubicBezTo>
                  <a:pt x="1263789" y="1060896"/>
                  <a:pt x="1249931" y="1063082"/>
                  <a:pt x="1240971" y="1055914"/>
                </a:cubicBezTo>
                <a:cubicBezTo>
                  <a:pt x="1196469" y="1020312"/>
                  <a:pt x="1241817" y="1028119"/>
                  <a:pt x="1197428" y="1001486"/>
                </a:cubicBezTo>
                <a:cubicBezTo>
                  <a:pt x="1187589" y="995582"/>
                  <a:pt x="1175657" y="994229"/>
                  <a:pt x="1164771" y="990600"/>
                </a:cubicBezTo>
                <a:cubicBezTo>
                  <a:pt x="1150257" y="979714"/>
                  <a:pt x="1135166" y="969558"/>
                  <a:pt x="1121228" y="957943"/>
                </a:cubicBezTo>
                <a:cubicBezTo>
                  <a:pt x="1113344" y="951373"/>
                  <a:pt x="1108637" y="940761"/>
                  <a:pt x="1099457" y="936171"/>
                </a:cubicBezTo>
                <a:cubicBezTo>
                  <a:pt x="1078931" y="925908"/>
                  <a:pt x="1055914" y="921657"/>
                  <a:pt x="1034142" y="914400"/>
                </a:cubicBezTo>
                <a:lnTo>
                  <a:pt x="1001485" y="903514"/>
                </a:lnTo>
                <a:lnTo>
                  <a:pt x="936171" y="881743"/>
                </a:lnTo>
                <a:lnTo>
                  <a:pt x="903514" y="870857"/>
                </a:lnTo>
                <a:cubicBezTo>
                  <a:pt x="873716" y="885756"/>
                  <a:pt x="852958" y="893886"/>
                  <a:pt x="827314" y="914400"/>
                </a:cubicBezTo>
                <a:cubicBezTo>
                  <a:pt x="819300" y="920811"/>
                  <a:pt x="812799" y="928914"/>
                  <a:pt x="805542" y="936171"/>
                </a:cubicBezTo>
                <a:cubicBezTo>
                  <a:pt x="801914" y="947057"/>
                  <a:pt x="800561" y="958989"/>
                  <a:pt x="794657" y="968829"/>
                </a:cubicBezTo>
                <a:cubicBezTo>
                  <a:pt x="757349" y="1031010"/>
                  <a:pt x="784429" y="944755"/>
                  <a:pt x="762000" y="1023257"/>
                </a:cubicBezTo>
                <a:cubicBezTo>
                  <a:pt x="757890" y="1037642"/>
                  <a:pt x="761693" y="1056221"/>
                  <a:pt x="751114" y="1066800"/>
                </a:cubicBezTo>
                <a:cubicBezTo>
                  <a:pt x="740535" y="1077379"/>
                  <a:pt x="722329" y="1075226"/>
                  <a:pt x="707571" y="1077686"/>
                </a:cubicBezTo>
                <a:cubicBezTo>
                  <a:pt x="678714" y="1082495"/>
                  <a:pt x="649294" y="1083487"/>
                  <a:pt x="620485" y="1088571"/>
                </a:cubicBezTo>
                <a:cubicBezTo>
                  <a:pt x="587540" y="1094385"/>
                  <a:pt x="554838" y="1101723"/>
                  <a:pt x="522514" y="1110343"/>
                </a:cubicBezTo>
                <a:cubicBezTo>
                  <a:pt x="500340" y="1116256"/>
                  <a:pt x="479181" y="1125520"/>
                  <a:pt x="457200" y="1132114"/>
                </a:cubicBezTo>
                <a:cubicBezTo>
                  <a:pt x="442870" y="1136413"/>
                  <a:pt x="428171" y="1139371"/>
                  <a:pt x="413657" y="1143000"/>
                </a:cubicBezTo>
                <a:cubicBezTo>
                  <a:pt x="398823" y="1152889"/>
                  <a:pt x="369570" y="1169307"/>
                  <a:pt x="359228" y="1186543"/>
                </a:cubicBezTo>
                <a:cubicBezTo>
                  <a:pt x="353324" y="1196382"/>
                  <a:pt x="353474" y="1208937"/>
                  <a:pt x="348342" y="1219200"/>
                </a:cubicBezTo>
                <a:cubicBezTo>
                  <a:pt x="342491" y="1230902"/>
                  <a:pt x="332422" y="1240155"/>
                  <a:pt x="326571" y="1251857"/>
                </a:cubicBezTo>
                <a:cubicBezTo>
                  <a:pt x="318761" y="1267478"/>
                  <a:pt x="308289" y="1314100"/>
                  <a:pt x="304800" y="1328057"/>
                </a:cubicBezTo>
                <a:cubicBezTo>
                  <a:pt x="308428" y="1346200"/>
                  <a:pt x="308397" y="1365480"/>
                  <a:pt x="315685" y="1382486"/>
                </a:cubicBezTo>
                <a:cubicBezTo>
                  <a:pt x="325228" y="1404752"/>
                  <a:pt x="350465" y="1409529"/>
                  <a:pt x="370114" y="1415143"/>
                </a:cubicBezTo>
                <a:cubicBezTo>
                  <a:pt x="465821" y="1442489"/>
                  <a:pt x="367994" y="1410809"/>
                  <a:pt x="446314" y="1436914"/>
                </a:cubicBezTo>
                <a:cubicBezTo>
                  <a:pt x="453571" y="1444171"/>
                  <a:pt x="459284" y="1453406"/>
                  <a:pt x="468085" y="1458686"/>
                </a:cubicBezTo>
                <a:cubicBezTo>
                  <a:pt x="538744" y="1501082"/>
                  <a:pt x="467346" y="1436175"/>
                  <a:pt x="522514" y="1491343"/>
                </a:cubicBezTo>
                <a:cubicBezTo>
                  <a:pt x="544709" y="1557925"/>
                  <a:pt x="539209" y="1526882"/>
                  <a:pt x="522514" y="1643743"/>
                </a:cubicBezTo>
                <a:cubicBezTo>
                  <a:pt x="520891" y="1655102"/>
                  <a:pt x="518796" y="1667440"/>
                  <a:pt x="511628" y="1676400"/>
                </a:cubicBezTo>
                <a:cubicBezTo>
                  <a:pt x="503455" y="1686616"/>
                  <a:pt x="489857" y="1690914"/>
                  <a:pt x="478971" y="1698171"/>
                </a:cubicBezTo>
                <a:cubicBezTo>
                  <a:pt x="471714" y="1727200"/>
                  <a:pt x="463068" y="1755916"/>
                  <a:pt x="457200" y="1785257"/>
                </a:cubicBezTo>
                <a:cubicBezTo>
                  <a:pt x="453571" y="1803400"/>
                  <a:pt x="450802" y="1821736"/>
                  <a:pt x="446314" y="1839686"/>
                </a:cubicBezTo>
                <a:cubicBezTo>
                  <a:pt x="443531" y="1850818"/>
                  <a:pt x="446314" y="1868714"/>
                  <a:pt x="435428" y="1872343"/>
                </a:cubicBezTo>
                <a:cubicBezTo>
                  <a:pt x="397406" y="1885017"/>
                  <a:pt x="355599" y="1879600"/>
                  <a:pt x="315685" y="1883229"/>
                </a:cubicBezTo>
                <a:cubicBezTo>
                  <a:pt x="301171" y="1886857"/>
                  <a:pt x="286862" y="1891438"/>
                  <a:pt x="272142" y="1894114"/>
                </a:cubicBezTo>
                <a:cubicBezTo>
                  <a:pt x="162074" y="1914126"/>
                  <a:pt x="230349" y="1893531"/>
                  <a:pt x="163285" y="1915886"/>
                </a:cubicBezTo>
                <a:cubicBezTo>
                  <a:pt x="152399" y="1926772"/>
                  <a:pt x="138104" y="1935086"/>
                  <a:pt x="130628" y="1948543"/>
                </a:cubicBezTo>
                <a:cubicBezTo>
                  <a:pt x="119483" y="1968604"/>
                  <a:pt x="116114" y="1992086"/>
                  <a:pt x="108857" y="2013857"/>
                </a:cubicBezTo>
                <a:lnTo>
                  <a:pt x="97971" y="2046514"/>
                </a:lnTo>
                <a:lnTo>
                  <a:pt x="76200" y="2111829"/>
                </a:lnTo>
                <a:cubicBezTo>
                  <a:pt x="72571" y="2126343"/>
                  <a:pt x="69424" y="2140986"/>
                  <a:pt x="65314" y="2155371"/>
                </a:cubicBezTo>
                <a:cubicBezTo>
                  <a:pt x="62162" y="2166404"/>
                  <a:pt x="57580" y="2176996"/>
                  <a:pt x="54428" y="2188029"/>
                </a:cubicBezTo>
                <a:cubicBezTo>
                  <a:pt x="32074" y="2266266"/>
                  <a:pt x="55109" y="2196192"/>
                  <a:pt x="32657" y="2286000"/>
                </a:cubicBezTo>
                <a:cubicBezTo>
                  <a:pt x="29874" y="2297132"/>
                  <a:pt x="25400" y="2307771"/>
                  <a:pt x="21771" y="2318657"/>
                </a:cubicBezTo>
                <a:cubicBezTo>
                  <a:pt x="18142" y="2344057"/>
                  <a:pt x="14786" y="2369497"/>
                  <a:pt x="10885" y="2394857"/>
                </a:cubicBezTo>
                <a:cubicBezTo>
                  <a:pt x="7529" y="2416672"/>
                  <a:pt x="0" y="2438099"/>
                  <a:pt x="0" y="2460171"/>
                </a:cubicBezTo>
                <a:cubicBezTo>
                  <a:pt x="0" y="2507482"/>
                  <a:pt x="5357" y="2554699"/>
                  <a:pt x="10885" y="2601686"/>
                </a:cubicBezTo>
                <a:cubicBezTo>
                  <a:pt x="14304" y="2630746"/>
                  <a:pt x="27448" y="2664630"/>
                  <a:pt x="43542" y="2688771"/>
                </a:cubicBezTo>
                <a:cubicBezTo>
                  <a:pt x="54259" y="2704846"/>
                  <a:pt x="99324" y="2737133"/>
                  <a:pt x="108857" y="2743200"/>
                </a:cubicBezTo>
                <a:cubicBezTo>
                  <a:pt x="133538" y="2758906"/>
                  <a:pt x="160142" y="2771411"/>
                  <a:pt x="185057" y="2786743"/>
                </a:cubicBezTo>
                <a:cubicBezTo>
                  <a:pt x="207341" y="2800457"/>
                  <a:pt x="224986" y="2823940"/>
                  <a:pt x="250371" y="2830286"/>
                </a:cubicBezTo>
                <a:cubicBezTo>
                  <a:pt x="336739" y="2851877"/>
                  <a:pt x="279158" y="2838712"/>
                  <a:pt x="424542" y="2862943"/>
                </a:cubicBezTo>
                <a:lnTo>
                  <a:pt x="489857" y="2873829"/>
                </a:lnTo>
                <a:lnTo>
                  <a:pt x="555171" y="2884714"/>
                </a:lnTo>
                <a:cubicBezTo>
                  <a:pt x="605971" y="2881086"/>
                  <a:pt x="656871" y="2878657"/>
                  <a:pt x="707571" y="2873829"/>
                </a:cubicBezTo>
                <a:cubicBezTo>
                  <a:pt x="733113" y="2871396"/>
                  <a:pt x="758141" y="2864135"/>
                  <a:pt x="783771" y="2862943"/>
                </a:cubicBezTo>
                <a:cubicBezTo>
                  <a:pt x="914309" y="2856871"/>
                  <a:pt x="1045028" y="2855686"/>
                  <a:pt x="1175657" y="2852057"/>
                </a:cubicBezTo>
                <a:cubicBezTo>
                  <a:pt x="1197428" y="2844800"/>
                  <a:pt x="1221876" y="2843016"/>
                  <a:pt x="1240971" y="2830286"/>
                </a:cubicBezTo>
                <a:cubicBezTo>
                  <a:pt x="1251857" y="2823029"/>
                  <a:pt x="1263412" y="2816687"/>
                  <a:pt x="1273628" y="2808514"/>
                </a:cubicBezTo>
                <a:cubicBezTo>
                  <a:pt x="1281642" y="2802103"/>
                  <a:pt x="1286220" y="2791333"/>
                  <a:pt x="1295400" y="2786743"/>
                </a:cubicBezTo>
                <a:cubicBezTo>
                  <a:pt x="1315926" y="2776480"/>
                  <a:pt x="1338943" y="2772228"/>
                  <a:pt x="1360714" y="2764971"/>
                </a:cubicBezTo>
                <a:lnTo>
                  <a:pt x="1393371" y="2754086"/>
                </a:lnTo>
                <a:lnTo>
                  <a:pt x="1426028" y="2743200"/>
                </a:lnTo>
                <a:lnTo>
                  <a:pt x="1502228" y="2764971"/>
                </a:lnTo>
                <a:cubicBezTo>
                  <a:pt x="1513219" y="2768268"/>
                  <a:pt x="1523852" y="2772705"/>
                  <a:pt x="1534885" y="2775857"/>
                </a:cubicBezTo>
                <a:cubicBezTo>
                  <a:pt x="1549270" y="2779967"/>
                  <a:pt x="1563914" y="2783114"/>
                  <a:pt x="1578428" y="2786743"/>
                </a:cubicBezTo>
                <a:cubicBezTo>
                  <a:pt x="1585685" y="2794000"/>
                  <a:pt x="1591399" y="2803234"/>
                  <a:pt x="1600200" y="2808514"/>
                </a:cubicBezTo>
                <a:cubicBezTo>
                  <a:pt x="1610039" y="2814418"/>
                  <a:pt x="1623897" y="2812232"/>
                  <a:pt x="1632857" y="2819400"/>
                </a:cubicBezTo>
                <a:cubicBezTo>
                  <a:pt x="1643073" y="2827573"/>
                  <a:pt x="1645377" y="2842806"/>
                  <a:pt x="1654628" y="2852057"/>
                </a:cubicBezTo>
                <a:cubicBezTo>
                  <a:pt x="1663879" y="2861308"/>
                  <a:pt x="1677439" y="2865214"/>
                  <a:pt x="1687285" y="2873829"/>
                </a:cubicBezTo>
                <a:cubicBezTo>
                  <a:pt x="1706595" y="2890725"/>
                  <a:pt x="1723571" y="2910114"/>
                  <a:pt x="1741714" y="2928257"/>
                </a:cubicBezTo>
                <a:lnTo>
                  <a:pt x="1763485" y="2950029"/>
                </a:lnTo>
                <a:cubicBezTo>
                  <a:pt x="1770742" y="2957286"/>
                  <a:pt x="1779564" y="2963260"/>
                  <a:pt x="1785257" y="2971800"/>
                </a:cubicBezTo>
                <a:cubicBezTo>
                  <a:pt x="1792514" y="2982686"/>
                  <a:pt x="1796812" y="2996284"/>
                  <a:pt x="1807028" y="3004457"/>
                </a:cubicBezTo>
                <a:cubicBezTo>
                  <a:pt x="1815988" y="3011625"/>
                  <a:pt x="1828799" y="3011714"/>
                  <a:pt x="1839685" y="3015343"/>
                </a:cubicBezTo>
                <a:lnTo>
                  <a:pt x="1883228" y="3058886"/>
                </a:lnTo>
                <a:cubicBezTo>
                  <a:pt x="1890485" y="3066143"/>
                  <a:pt x="1896461" y="3074964"/>
                  <a:pt x="1905000" y="3080657"/>
                </a:cubicBezTo>
                <a:lnTo>
                  <a:pt x="1970314" y="3124200"/>
                </a:lnTo>
                <a:lnTo>
                  <a:pt x="2002971" y="3145971"/>
                </a:lnTo>
                <a:cubicBezTo>
                  <a:pt x="2013857" y="3153228"/>
                  <a:pt x="2023216" y="3163606"/>
                  <a:pt x="2035628" y="3167743"/>
                </a:cubicBezTo>
                <a:lnTo>
                  <a:pt x="2068285" y="3178629"/>
                </a:lnTo>
                <a:cubicBezTo>
                  <a:pt x="2110652" y="3242177"/>
                  <a:pt x="2063304" y="3187023"/>
                  <a:pt x="2133600" y="3222171"/>
                </a:cubicBezTo>
                <a:cubicBezTo>
                  <a:pt x="2142780" y="3226761"/>
                  <a:pt x="2146191" y="3239353"/>
                  <a:pt x="2155371" y="3243943"/>
                </a:cubicBezTo>
                <a:cubicBezTo>
                  <a:pt x="2203185" y="3267850"/>
                  <a:pt x="2244747" y="3269152"/>
                  <a:pt x="2296885" y="3276600"/>
                </a:cubicBezTo>
                <a:cubicBezTo>
                  <a:pt x="2402114" y="3272971"/>
                  <a:pt x="2507485" y="3272282"/>
                  <a:pt x="2612571" y="3265714"/>
                </a:cubicBezTo>
                <a:cubicBezTo>
                  <a:pt x="2670525" y="3262092"/>
                  <a:pt x="2622769" y="3246667"/>
                  <a:pt x="2677885" y="3222171"/>
                </a:cubicBezTo>
                <a:cubicBezTo>
                  <a:pt x="2698055" y="3213207"/>
                  <a:pt x="2721428" y="3214914"/>
                  <a:pt x="2743200" y="3211286"/>
                </a:cubicBezTo>
                <a:cubicBezTo>
                  <a:pt x="2817325" y="3186577"/>
                  <a:pt x="2726154" y="3217678"/>
                  <a:pt x="2830285" y="3178629"/>
                </a:cubicBezTo>
                <a:cubicBezTo>
                  <a:pt x="2861072" y="3167084"/>
                  <a:pt x="2913909" y="3153181"/>
                  <a:pt x="2939142" y="3145971"/>
                </a:cubicBezTo>
                <a:cubicBezTo>
                  <a:pt x="3100795" y="3048980"/>
                  <a:pt x="2906298" y="3158493"/>
                  <a:pt x="3037114" y="3102429"/>
                </a:cubicBezTo>
                <a:cubicBezTo>
                  <a:pt x="3049139" y="3097275"/>
                  <a:pt x="3057746" y="3085811"/>
                  <a:pt x="3069771" y="3080657"/>
                </a:cubicBezTo>
                <a:cubicBezTo>
                  <a:pt x="3083522" y="3074763"/>
                  <a:pt x="3099306" y="3075024"/>
                  <a:pt x="3113314" y="3069771"/>
                </a:cubicBezTo>
                <a:cubicBezTo>
                  <a:pt x="3138616" y="3060283"/>
                  <a:pt x="3191399" y="3027998"/>
                  <a:pt x="3211285" y="3015343"/>
                </a:cubicBezTo>
                <a:cubicBezTo>
                  <a:pt x="3282900" y="2969770"/>
                  <a:pt x="3261927" y="2986473"/>
                  <a:pt x="3309257" y="2939143"/>
                </a:cubicBezTo>
                <a:cubicBezTo>
                  <a:pt x="3312885" y="2928257"/>
                  <a:pt x="3314239" y="2916325"/>
                  <a:pt x="3320142" y="2906486"/>
                </a:cubicBezTo>
                <a:cubicBezTo>
                  <a:pt x="3325422" y="2897685"/>
                  <a:pt x="3337324" y="2893894"/>
                  <a:pt x="3341914" y="2884714"/>
                </a:cubicBezTo>
                <a:cubicBezTo>
                  <a:pt x="3352177" y="2864188"/>
                  <a:pt x="3347458" y="2835627"/>
                  <a:pt x="3363685" y="2819400"/>
                </a:cubicBezTo>
                <a:cubicBezTo>
                  <a:pt x="3378199" y="2804886"/>
                  <a:pt x="3395842" y="2792936"/>
                  <a:pt x="3407228" y="2775857"/>
                </a:cubicBezTo>
                <a:cubicBezTo>
                  <a:pt x="3429244" y="2742834"/>
                  <a:pt x="3472542" y="2690299"/>
                  <a:pt x="3472542" y="2645229"/>
                </a:cubicBezTo>
                <a:lnTo>
                  <a:pt x="3461657" y="2656114"/>
                </a:ln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311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a:spLocks noChangeArrowheads="1"/>
          </p:cNvSpPr>
          <p:nvPr/>
        </p:nvSpPr>
        <p:spPr bwMode="auto">
          <a:xfrm>
            <a:off x="2438400" y="1994416"/>
            <a:ext cx="4441702"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interstitial glands – SL136</a:t>
            </a:r>
            <a:endParaRPr lang="en-US" dirty="0">
              <a:latin typeface="Calibri" pitchFamily="34" charset="0"/>
            </a:endParaRPr>
          </a:p>
        </p:txBody>
      </p:sp>
      <p:sp>
        <p:nvSpPr>
          <p:cNvPr id="8" name="TextBox 4"/>
          <p:cNvSpPr txBox="1">
            <a:spLocks noChangeArrowheads="1"/>
          </p:cNvSpPr>
          <p:nvPr/>
        </p:nvSpPr>
        <p:spPr bwMode="auto">
          <a:xfrm>
            <a:off x="1584355" y="5863717"/>
            <a:ext cx="5975384"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136</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Interstitial glands</a:t>
            </a:r>
          </a:p>
        </p:txBody>
      </p:sp>
      <p:sp>
        <p:nvSpPr>
          <p:cNvPr id="9" name="Rectangle 8"/>
          <p:cNvSpPr/>
          <p:nvPr/>
        </p:nvSpPr>
        <p:spPr>
          <a:xfrm>
            <a:off x="340920" y="21491"/>
            <a:ext cx="846225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C00000"/>
                </a:solidFill>
                <a:latin typeface="+mn-lt"/>
              </a:rPr>
              <a:t>FEMALE REPRODUCTIVE SYSTEM - ATRESIA </a:t>
            </a:r>
          </a:p>
        </p:txBody>
      </p:sp>
    </p:spTree>
    <p:extLst>
      <p:ext uri="{BB962C8B-B14F-4D97-AF65-F5344CB8AC3E}">
        <p14:creationId xmlns:p14="http://schemas.microsoft.com/office/powerpoint/2010/main" val="1012909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41" y="646051"/>
            <a:ext cx="8645331" cy="4763985"/>
          </a:xfrm>
          <a:prstGeom prst="rect">
            <a:avLst/>
          </a:prstGeom>
        </p:spPr>
      </p:pic>
      <p:sp>
        <p:nvSpPr>
          <p:cNvPr id="5" name="TextBox 4"/>
          <p:cNvSpPr txBox="1"/>
          <p:nvPr/>
        </p:nvSpPr>
        <p:spPr>
          <a:xfrm>
            <a:off x="71791" y="5410036"/>
            <a:ext cx="8985123" cy="830997"/>
          </a:xfrm>
          <a:prstGeom prst="rect">
            <a:avLst/>
          </a:prstGeom>
          <a:noFill/>
        </p:spPr>
        <p:txBody>
          <a:bodyPr wrap="square">
            <a:spAutoFit/>
          </a:bodyPr>
          <a:lstStyle/>
          <a:p>
            <a:r>
              <a:rPr lang="en-US" sz="1600" b="1" dirty="0">
                <a:solidFill>
                  <a:srgbClr val="FF0000"/>
                </a:solidFill>
                <a:latin typeface="Calibri" pitchFamily="34" charset="0"/>
              </a:rPr>
              <a:t>Eosinophilic bands </a:t>
            </a:r>
            <a:r>
              <a:rPr lang="en-US" sz="1600" b="1" dirty="0">
                <a:solidFill>
                  <a:srgbClr val="700000"/>
                </a:solidFill>
                <a:latin typeface="Calibri" pitchFamily="34" charset="0"/>
              </a:rPr>
              <a:t>(black arrows) are remnants of the zona pellucida.  As the name implies, they are brightly eosinophilic, and either oval or wavy.  A normal zona pellucida (yellow arrow) is shown for comparison; note the eosinophilic bands are a similar color, but “shinier”. </a:t>
            </a:r>
          </a:p>
        </p:txBody>
      </p:sp>
      <p:sp>
        <p:nvSpPr>
          <p:cNvPr id="7" name="Rectangle 6"/>
          <p:cNvSpPr/>
          <p:nvPr/>
        </p:nvSpPr>
        <p:spPr>
          <a:xfrm>
            <a:off x="340920" y="21491"/>
            <a:ext cx="846225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C00000"/>
                </a:solidFill>
                <a:latin typeface="+mn-lt"/>
              </a:rPr>
              <a:t>FEMALE REPRODUCTIVE SYSTEM - ATRESIA </a:t>
            </a:r>
          </a:p>
        </p:txBody>
      </p:sp>
      <p:sp>
        <p:nvSpPr>
          <p:cNvPr id="14" name="TextBox 4"/>
          <p:cNvSpPr txBox="1">
            <a:spLocks noChangeArrowheads="1"/>
          </p:cNvSpPr>
          <p:nvPr/>
        </p:nvSpPr>
        <p:spPr bwMode="auto">
          <a:xfrm>
            <a:off x="206828" y="6172200"/>
            <a:ext cx="88609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7030A0"/>
                </a:solidFill>
                <a:latin typeface="Tempus Sans ITC" pitchFamily="82" charset="0"/>
              </a:rPr>
              <a:t>Because slide staining varies, it helps to find a normal zona pellucida for comparison to help distinguish eosinophilic bands from other </a:t>
            </a:r>
            <a:r>
              <a:rPr lang="en-US" sz="1600" b="1" dirty="0" err="1">
                <a:solidFill>
                  <a:srgbClr val="7030A0"/>
                </a:solidFill>
                <a:latin typeface="Tempus Sans ITC" pitchFamily="82" charset="0"/>
              </a:rPr>
              <a:t>atretic</a:t>
            </a:r>
            <a:r>
              <a:rPr lang="en-US" sz="1600" b="1" dirty="0">
                <a:solidFill>
                  <a:srgbClr val="7030A0"/>
                </a:solidFill>
                <a:latin typeface="Tempus Sans ITC" pitchFamily="82" charset="0"/>
              </a:rPr>
              <a:t> or connective tissue structures.</a:t>
            </a:r>
          </a:p>
        </p:txBody>
      </p:sp>
      <p:cxnSp>
        <p:nvCxnSpPr>
          <p:cNvPr id="8" name="Straight Arrow Connector 7"/>
          <p:cNvCxnSpPr/>
          <p:nvPr/>
        </p:nvCxnSpPr>
        <p:spPr>
          <a:xfrm flipV="1">
            <a:off x="3124199" y="3265714"/>
            <a:ext cx="228600" cy="53810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371600" y="1807029"/>
            <a:ext cx="391886" cy="41365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906485" y="1709056"/>
            <a:ext cx="65315" cy="87085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402285" y="3015341"/>
            <a:ext cx="65315" cy="870859"/>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8936081">
            <a:off x="632838" y="1291817"/>
            <a:ext cx="1300308" cy="307777"/>
          </a:xfrm>
          <a:prstGeom prst="rect">
            <a:avLst/>
          </a:prstGeom>
          <a:noFill/>
        </p:spPr>
        <p:txBody>
          <a:bodyPr wrap="square" rtlCol="0">
            <a:spAutoFit/>
          </a:bodyPr>
          <a:lstStyle/>
          <a:p>
            <a:r>
              <a:rPr lang="en-US" sz="1400" b="1" dirty="0">
                <a:latin typeface="Cataneo BT" pitchFamily="66" charset="0"/>
              </a:rPr>
              <a:t>Oocyte was here</a:t>
            </a:r>
          </a:p>
        </p:txBody>
      </p:sp>
    </p:spTree>
    <p:extLst>
      <p:ext uri="{BB962C8B-B14F-4D97-AF65-F5344CB8AC3E}">
        <p14:creationId xmlns:p14="http://schemas.microsoft.com/office/powerpoint/2010/main" val="1273522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a:spLocks noChangeArrowheads="1"/>
          </p:cNvSpPr>
          <p:nvPr/>
        </p:nvSpPr>
        <p:spPr bwMode="auto">
          <a:xfrm>
            <a:off x="2438400" y="1994416"/>
            <a:ext cx="4441702"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eosinophilic bands – SL137</a:t>
            </a:r>
            <a:endParaRPr lang="en-US" dirty="0">
              <a:latin typeface="Calibri" pitchFamily="34" charset="0"/>
            </a:endParaRPr>
          </a:p>
        </p:txBody>
      </p:sp>
      <p:sp>
        <p:nvSpPr>
          <p:cNvPr id="8" name="TextBox 4"/>
          <p:cNvSpPr txBox="1">
            <a:spLocks noChangeArrowheads="1"/>
          </p:cNvSpPr>
          <p:nvPr/>
        </p:nvSpPr>
        <p:spPr bwMode="auto">
          <a:xfrm>
            <a:off x="1584355" y="5863717"/>
            <a:ext cx="5975384"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137</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Eosinophilic bands</a:t>
            </a:r>
          </a:p>
        </p:txBody>
      </p:sp>
      <p:sp>
        <p:nvSpPr>
          <p:cNvPr id="9" name="Rectangle 8"/>
          <p:cNvSpPr/>
          <p:nvPr/>
        </p:nvSpPr>
        <p:spPr>
          <a:xfrm>
            <a:off x="340920" y="21491"/>
            <a:ext cx="846225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C00000"/>
                </a:solidFill>
                <a:latin typeface="+mn-lt"/>
              </a:rPr>
              <a:t>FEMALE REPRODUCTIVE SYSTEM - ATRESIA </a:t>
            </a:r>
          </a:p>
        </p:txBody>
      </p:sp>
    </p:spTree>
    <p:extLst>
      <p:ext uri="{BB962C8B-B14F-4D97-AF65-F5344CB8AC3E}">
        <p14:creationId xmlns:p14="http://schemas.microsoft.com/office/powerpoint/2010/main" val="2091891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35QS504H6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71813" y="1688964"/>
            <a:ext cx="6217518" cy="417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224564" y="602203"/>
            <a:ext cx="4843236" cy="1323439"/>
          </a:xfrm>
          <a:prstGeom prst="rect">
            <a:avLst/>
          </a:prstGeom>
          <a:noFill/>
        </p:spPr>
        <p:txBody>
          <a:bodyPr wrap="square">
            <a:spAutoFit/>
          </a:bodyPr>
          <a:lstStyle/>
          <a:p>
            <a:r>
              <a:rPr lang="en-US" sz="1600" b="1" dirty="0">
                <a:solidFill>
                  <a:srgbClr val="FF0000"/>
                </a:solidFill>
                <a:latin typeface="Calibri" pitchFamily="34" charset="0"/>
              </a:rPr>
              <a:t>Glassy membranes </a:t>
            </a:r>
            <a:r>
              <a:rPr lang="en-US" sz="1600" b="1" dirty="0">
                <a:solidFill>
                  <a:srgbClr val="700000"/>
                </a:solidFill>
                <a:latin typeface="Calibri" pitchFamily="34" charset="0"/>
              </a:rPr>
              <a:t>(black arrows) are remnants of the basement membrane between the </a:t>
            </a:r>
            <a:r>
              <a:rPr lang="en-US" sz="1600" b="1" dirty="0" err="1">
                <a:solidFill>
                  <a:srgbClr val="700000"/>
                </a:solidFill>
                <a:latin typeface="Calibri" pitchFamily="34" charset="0"/>
              </a:rPr>
              <a:t>granulosa</a:t>
            </a:r>
            <a:r>
              <a:rPr lang="en-US" sz="1600" b="1" dirty="0">
                <a:solidFill>
                  <a:srgbClr val="700000"/>
                </a:solidFill>
                <a:latin typeface="Calibri" pitchFamily="34" charset="0"/>
              </a:rPr>
              <a:t> and </a:t>
            </a:r>
            <a:r>
              <a:rPr lang="en-US" sz="1600" b="1" dirty="0" err="1">
                <a:solidFill>
                  <a:srgbClr val="700000"/>
                </a:solidFill>
                <a:latin typeface="Calibri" pitchFamily="34" charset="0"/>
              </a:rPr>
              <a:t>thecal</a:t>
            </a:r>
            <a:r>
              <a:rPr lang="en-US" sz="1600" b="1" dirty="0">
                <a:solidFill>
                  <a:srgbClr val="700000"/>
                </a:solidFill>
                <a:latin typeface="Calibri" pitchFamily="34" charset="0"/>
              </a:rPr>
              <a:t> cells.  As the name implies, it has a “glassy” appearance, and is typically wavy.  These are not common, and very hard to find on our slides.</a:t>
            </a:r>
          </a:p>
        </p:txBody>
      </p:sp>
      <p:sp>
        <p:nvSpPr>
          <p:cNvPr id="7" name="Rectangle 6"/>
          <p:cNvSpPr/>
          <p:nvPr/>
        </p:nvSpPr>
        <p:spPr>
          <a:xfrm>
            <a:off x="340920" y="21491"/>
            <a:ext cx="846225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C00000"/>
                </a:solidFill>
                <a:latin typeface="+mn-lt"/>
              </a:rPr>
              <a:t>FEMALE REPRODUCTIVE SYSTEM - ATRESIA </a:t>
            </a:r>
          </a:p>
        </p:txBody>
      </p:sp>
      <p:sp>
        <p:nvSpPr>
          <p:cNvPr id="14" name="TextBox 4"/>
          <p:cNvSpPr txBox="1">
            <a:spLocks noChangeArrowheads="1"/>
          </p:cNvSpPr>
          <p:nvPr/>
        </p:nvSpPr>
        <p:spPr bwMode="auto">
          <a:xfrm>
            <a:off x="4278992" y="2057400"/>
            <a:ext cx="478880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7030A0"/>
                </a:solidFill>
                <a:latin typeface="Tempus Sans ITC" pitchFamily="82" charset="0"/>
              </a:rPr>
              <a:t>Looks an awful lot like the eosinophilic bands.  </a:t>
            </a:r>
            <a:r>
              <a:rPr lang="en-US" sz="1600" b="1" dirty="0" err="1">
                <a:solidFill>
                  <a:srgbClr val="7030A0"/>
                </a:solidFill>
                <a:latin typeface="Tempus Sans ITC" pitchFamily="82" charset="0"/>
              </a:rPr>
              <a:t>Kinda</a:t>
            </a:r>
            <a:r>
              <a:rPr lang="en-US" sz="1600" b="1" dirty="0">
                <a:solidFill>
                  <a:srgbClr val="7030A0"/>
                </a:solidFill>
                <a:latin typeface="Tempus Sans ITC" pitchFamily="82" charset="0"/>
              </a:rPr>
              <a:t> stinks, don’t it. </a:t>
            </a:r>
          </a:p>
          <a:p>
            <a:pPr eaLnBrk="1" hangingPunct="1"/>
            <a:r>
              <a:rPr lang="en-US" sz="1600" b="1" dirty="0">
                <a:solidFill>
                  <a:srgbClr val="7030A0"/>
                </a:solidFill>
                <a:latin typeface="Tempus Sans ITC" pitchFamily="82" charset="0"/>
              </a:rPr>
              <a:t>However, remember that eosinophilic bands are remnants of the zona pellucida,  Because the oocyte has broken down, eosinophilic bands will  have nothing “inside” them (see graffiti from two slides previous).</a:t>
            </a:r>
          </a:p>
          <a:p>
            <a:pPr eaLnBrk="1" hangingPunct="1"/>
            <a:r>
              <a:rPr lang="en-US" sz="1600" b="1" dirty="0">
                <a:solidFill>
                  <a:srgbClr val="7030A0"/>
                </a:solidFill>
                <a:latin typeface="Tempus Sans ITC" pitchFamily="82" charset="0"/>
              </a:rPr>
              <a:t>Glassy membranes are remnants of the basement membrane, and have degenerating  </a:t>
            </a:r>
            <a:r>
              <a:rPr lang="en-US" sz="1600" b="1" dirty="0" err="1">
                <a:solidFill>
                  <a:srgbClr val="7030A0"/>
                </a:solidFill>
                <a:latin typeface="Tempus Sans ITC" pitchFamily="82" charset="0"/>
              </a:rPr>
              <a:t>granulosa</a:t>
            </a:r>
            <a:r>
              <a:rPr lang="en-US" sz="1600" b="1" dirty="0">
                <a:solidFill>
                  <a:srgbClr val="7030A0"/>
                </a:solidFill>
                <a:latin typeface="Tempus Sans ITC" pitchFamily="82" charset="0"/>
              </a:rPr>
              <a:t> cells on their “inside” (left side of this image).</a:t>
            </a:r>
          </a:p>
        </p:txBody>
      </p:sp>
      <p:cxnSp>
        <p:nvCxnSpPr>
          <p:cNvPr id="8" name="Straight Arrow Connector 7"/>
          <p:cNvCxnSpPr/>
          <p:nvPr/>
        </p:nvCxnSpPr>
        <p:spPr>
          <a:xfrm flipH="1" flipV="1">
            <a:off x="2618921" y="4953001"/>
            <a:ext cx="733879" cy="53339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733222" y="1263922"/>
            <a:ext cx="543378" cy="85653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136946" y="3614059"/>
            <a:ext cx="747769"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61939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a:spLocks noChangeArrowheads="1"/>
          </p:cNvSpPr>
          <p:nvPr/>
        </p:nvSpPr>
        <p:spPr bwMode="auto">
          <a:xfrm>
            <a:off x="2438400" y="1994416"/>
            <a:ext cx="4441702"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glassy membranes – SL129</a:t>
            </a:r>
            <a:endParaRPr lang="en-US" dirty="0">
              <a:latin typeface="Calibri" pitchFamily="34" charset="0"/>
            </a:endParaRPr>
          </a:p>
        </p:txBody>
      </p:sp>
      <p:sp>
        <p:nvSpPr>
          <p:cNvPr id="8" name="TextBox 4"/>
          <p:cNvSpPr txBox="1">
            <a:spLocks noChangeArrowheads="1"/>
          </p:cNvSpPr>
          <p:nvPr/>
        </p:nvSpPr>
        <p:spPr bwMode="auto">
          <a:xfrm>
            <a:off x="1584355" y="5863717"/>
            <a:ext cx="5975384"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129</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Glassy membrane</a:t>
            </a:r>
          </a:p>
        </p:txBody>
      </p:sp>
      <p:sp>
        <p:nvSpPr>
          <p:cNvPr id="9" name="Rectangle 8"/>
          <p:cNvSpPr/>
          <p:nvPr/>
        </p:nvSpPr>
        <p:spPr>
          <a:xfrm>
            <a:off x="340920" y="21491"/>
            <a:ext cx="846225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C00000"/>
                </a:solidFill>
                <a:latin typeface="+mn-lt"/>
              </a:rPr>
              <a:t>FEMALE REPRODUCTIVE SYSTEM - ATRESIA </a:t>
            </a:r>
          </a:p>
        </p:txBody>
      </p:sp>
    </p:spTree>
    <p:extLst>
      <p:ext uri="{BB962C8B-B14F-4D97-AF65-F5344CB8AC3E}">
        <p14:creationId xmlns:p14="http://schemas.microsoft.com/office/powerpoint/2010/main" val="4135918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656936"/>
            <a:ext cx="6477000" cy="4716547"/>
          </a:xfrm>
          <a:prstGeom prst="rect">
            <a:avLst/>
          </a:prstGeom>
        </p:spPr>
      </p:pic>
      <p:sp>
        <p:nvSpPr>
          <p:cNvPr id="5" name="TextBox 4"/>
          <p:cNvSpPr txBox="1"/>
          <p:nvPr/>
        </p:nvSpPr>
        <p:spPr>
          <a:xfrm>
            <a:off x="21771" y="5562600"/>
            <a:ext cx="7530788" cy="830997"/>
          </a:xfrm>
          <a:prstGeom prst="rect">
            <a:avLst/>
          </a:prstGeom>
          <a:noFill/>
        </p:spPr>
        <p:txBody>
          <a:bodyPr wrap="square">
            <a:spAutoFit/>
          </a:bodyPr>
          <a:lstStyle/>
          <a:p>
            <a:r>
              <a:rPr lang="en-US" sz="1600" b="1" dirty="0">
                <a:solidFill>
                  <a:srgbClr val="FF0000"/>
                </a:solidFill>
                <a:latin typeface="Calibri" pitchFamily="34" charset="0"/>
              </a:rPr>
              <a:t>Corpora </a:t>
            </a:r>
            <a:r>
              <a:rPr lang="en-US" sz="1600" b="1" dirty="0" err="1">
                <a:solidFill>
                  <a:srgbClr val="FF0000"/>
                </a:solidFill>
                <a:latin typeface="Calibri" pitchFamily="34" charset="0"/>
              </a:rPr>
              <a:t>fibrosa</a:t>
            </a:r>
            <a:r>
              <a:rPr lang="en-US" sz="1600" b="1" dirty="0">
                <a:solidFill>
                  <a:srgbClr val="FF0000"/>
                </a:solidFill>
                <a:latin typeface="Calibri" pitchFamily="34" charset="0"/>
              </a:rPr>
              <a:t> </a:t>
            </a:r>
            <a:r>
              <a:rPr lang="en-US" sz="1600" b="1" dirty="0">
                <a:solidFill>
                  <a:srgbClr val="700000"/>
                </a:solidFill>
                <a:latin typeface="Calibri" pitchFamily="34" charset="0"/>
              </a:rPr>
              <a:t>(black arrows) are large, wavy, eosinophilic bands.  These are more commonly seen in senile ovaries, and are thought to be remnants of </a:t>
            </a:r>
            <a:r>
              <a:rPr lang="en-US" sz="1600" b="1" dirty="0" err="1">
                <a:solidFill>
                  <a:srgbClr val="700000"/>
                </a:solidFill>
                <a:latin typeface="Calibri" pitchFamily="34" charset="0"/>
              </a:rPr>
              <a:t>thecal</a:t>
            </a:r>
            <a:r>
              <a:rPr lang="en-US" sz="1600" b="1" dirty="0">
                <a:solidFill>
                  <a:srgbClr val="700000"/>
                </a:solidFill>
                <a:latin typeface="Calibri" pitchFamily="34" charset="0"/>
              </a:rPr>
              <a:t> cells that persist for some time after atresia.</a:t>
            </a:r>
          </a:p>
        </p:txBody>
      </p:sp>
      <p:sp>
        <p:nvSpPr>
          <p:cNvPr id="7" name="Rectangle 6"/>
          <p:cNvSpPr/>
          <p:nvPr/>
        </p:nvSpPr>
        <p:spPr>
          <a:xfrm>
            <a:off x="340920" y="21491"/>
            <a:ext cx="846225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C00000"/>
                </a:solidFill>
                <a:latin typeface="+mn-lt"/>
              </a:rPr>
              <a:t>FEMALE REPRODUCTIVE SYSTEM - ATRESIA </a:t>
            </a:r>
          </a:p>
        </p:txBody>
      </p:sp>
      <p:sp>
        <p:nvSpPr>
          <p:cNvPr id="14" name="TextBox 4"/>
          <p:cNvSpPr txBox="1">
            <a:spLocks noChangeArrowheads="1"/>
          </p:cNvSpPr>
          <p:nvPr/>
        </p:nvSpPr>
        <p:spPr bwMode="auto">
          <a:xfrm>
            <a:off x="6629400" y="849168"/>
            <a:ext cx="243839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7030A0"/>
                </a:solidFill>
                <a:latin typeface="Tempus Sans ITC" pitchFamily="82" charset="0"/>
              </a:rPr>
              <a:t>Also </a:t>
            </a:r>
            <a:r>
              <a:rPr lang="en-US" sz="1600" b="1" dirty="0" err="1">
                <a:solidFill>
                  <a:srgbClr val="7030A0"/>
                </a:solidFill>
                <a:latin typeface="Tempus Sans ITC" pitchFamily="82" charset="0"/>
              </a:rPr>
              <a:t>kinda</a:t>
            </a:r>
            <a:r>
              <a:rPr lang="en-US" sz="1600" b="1" dirty="0">
                <a:solidFill>
                  <a:srgbClr val="7030A0"/>
                </a:solidFill>
                <a:latin typeface="Tempus Sans ITC" pitchFamily="82" charset="0"/>
              </a:rPr>
              <a:t> looks like an eosinophilic band from a </a:t>
            </a:r>
            <a:r>
              <a:rPr lang="en-US" sz="1600" b="1" dirty="0" err="1">
                <a:solidFill>
                  <a:srgbClr val="7030A0"/>
                </a:solidFill>
                <a:latin typeface="Tempus Sans ITC" pitchFamily="82" charset="0"/>
              </a:rPr>
              <a:t>degerating</a:t>
            </a:r>
            <a:r>
              <a:rPr lang="en-US" sz="1600" b="1" dirty="0">
                <a:solidFill>
                  <a:srgbClr val="7030A0"/>
                </a:solidFill>
                <a:latin typeface="Tempus Sans ITC" pitchFamily="82" charset="0"/>
              </a:rPr>
              <a:t> zona pellucida.  However, corpora </a:t>
            </a:r>
            <a:r>
              <a:rPr lang="en-US" sz="1600" b="1" dirty="0" err="1">
                <a:solidFill>
                  <a:srgbClr val="7030A0"/>
                </a:solidFill>
                <a:latin typeface="Tempus Sans ITC" pitchFamily="82" charset="0"/>
              </a:rPr>
              <a:t>fibrosa</a:t>
            </a:r>
            <a:r>
              <a:rPr lang="en-US" sz="1600" b="1" dirty="0">
                <a:solidFill>
                  <a:srgbClr val="7030A0"/>
                </a:solidFill>
                <a:latin typeface="Tempus Sans ITC" pitchFamily="82" charset="0"/>
              </a:rPr>
              <a:t> are larger, wavier, and not as shiny as eosinophilic bands.  Corpora </a:t>
            </a:r>
            <a:r>
              <a:rPr lang="en-US" sz="1600" b="1" dirty="0" err="1">
                <a:solidFill>
                  <a:srgbClr val="7030A0"/>
                </a:solidFill>
                <a:latin typeface="Tempus Sans ITC" pitchFamily="82" charset="0"/>
              </a:rPr>
              <a:t>fibrosa</a:t>
            </a:r>
            <a:r>
              <a:rPr lang="en-US" sz="1600" b="1" dirty="0">
                <a:solidFill>
                  <a:srgbClr val="7030A0"/>
                </a:solidFill>
                <a:latin typeface="Tempus Sans ITC" pitchFamily="82" charset="0"/>
              </a:rPr>
              <a:t> have the same eosinophilic appearance as corpus </a:t>
            </a:r>
            <a:r>
              <a:rPr lang="en-US" sz="1600" b="1" dirty="0" err="1">
                <a:solidFill>
                  <a:srgbClr val="7030A0"/>
                </a:solidFill>
                <a:latin typeface="Tempus Sans ITC" pitchFamily="82" charset="0"/>
              </a:rPr>
              <a:t>albicans</a:t>
            </a:r>
            <a:r>
              <a:rPr lang="en-US" sz="1600" b="1" dirty="0">
                <a:solidFill>
                  <a:srgbClr val="7030A0"/>
                </a:solidFill>
                <a:latin typeface="Tempus Sans ITC" pitchFamily="82" charset="0"/>
              </a:rPr>
              <a:t>.</a:t>
            </a:r>
          </a:p>
        </p:txBody>
      </p:sp>
      <p:cxnSp>
        <p:nvCxnSpPr>
          <p:cNvPr id="10" name="Straight Arrow Connector 9"/>
          <p:cNvCxnSpPr/>
          <p:nvPr/>
        </p:nvCxnSpPr>
        <p:spPr>
          <a:xfrm>
            <a:off x="762000" y="1066800"/>
            <a:ext cx="762907" cy="71619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876800" y="1066800"/>
            <a:ext cx="348342" cy="56605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365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a:spLocks noChangeArrowheads="1"/>
          </p:cNvSpPr>
          <p:nvPr/>
        </p:nvSpPr>
        <p:spPr bwMode="auto">
          <a:xfrm>
            <a:off x="2438400" y="1994416"/>
            <a:ext cx="4441702"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corpora </a:t>
            </a:r>
            <a:r>
              <a:rPr lang="en-US" dirty="0" err="1">
                <a:latin typeface="Calibri" pitchFamily="34" charset="0"/>
                <a:hlinkClick r:id="rId3"/>
              </a:rPr>
              <a:t>fibrosa</a:t>
            </a:r>
            <a:r>
              <a:rPr lang="en-US" dirty="0">
                <a:latin typeface="Calibri" pitchFamily="34" charset="0"/>
                <a:hlinkClick r:id="rId3"/>
              </a:rPr>
              <a:t> – SL132</a:t>
            </a:r>
            <a:endParaRPr lang="en-US" dirty="0">
              <a:latin typeface="Calibri" pitchFamily="34" charset="0"/>
            </a:endParaRPr>
          </a:p>
        </p:txBody>
      </p:sp>
      <p:sp>
        <p:nvSpPr>
          <p:cNvPr id="8" name="TextBox 4"/>
          <p:cNvSpPr txBox="1">
            <a:spLocks noChangeArrowheads="1"/>
          </p:cNvSpPr>
          <p:nvPr/>
        </p:nvSpPr>
        <p:spPr bwMode="auto">
          <a:xfrm>
            <a:off x="1584355" y="5863717"/>
            <a:ext cx="5975384"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132</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Corpora </a:t>
            </a:r>
            <a:r>
              <a:rPr lang="en-US" sz="1200" b="1" dirty="0" err="1">
                <a:solidFill>
                  <a:srgbClr val="002060"/>
                </a:solidFill>
                <a:latin typeface="Georgia" pitchFamily="18" charset="0"/>
                <a:ea typeface="Times" pitchFamily="18" charset="0"/>
                <a:cs typeface="Arial" charset="0"/>
              </a:rPr>
              <a:t>fibrosa</a:t>
            </a:r>
            <a:endParaRPr lang="en-US" sz="1200" b="1" dirty="0">
              <a:solidFill>
                <a:srgbClr val="002060"/>
              </a:solidFill>
              <a:latin typeface="Georgia" pitchFamily="18" charset="0"/>
              <a:ea typeface="Times" pitchFamily="18" charset="0"/>
              <a:cs typeface="Arial" charset="0"/>
            </a:endParaRPr>
          </a:p>
        </p:txBody>
      </p:sp>
      <p:sp>
        <p:nvSpPr>
          <p:cNvPr id="9" name="Rectangle 8"/>
          <p:cNvSpPr/>
          <p:nvPr/>
        </p:nvSpPr>
        <p:spPr>
          <a:xfrm>
            <a:off x="340920" y="21491"/>
            <a:ext cx="846225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C00000"/>
                </a:solidFill>
                <a:latin typeface="+mn-lt"/>
              </a:rPr>
              <a:t>FEMALE REPRODUCTIVE SYSTEM - ATRESIA </a:t>
            </a:r>
          </a:p>
        </p:txBody>
      </p:sp>
    </p:spTree>
    <p:extLst>
      <p:ext uri="{BB962C8B-B14F-4D97-AF65-F5344CB8AC3E}">
        <p14:creationId xmlns:p14="http://schemas.microsoft.com/office/powerpoint/2010/main" val="3518033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5321" y="3554383"/>
            <a:ext cx="8950732" cy="1569660"/>
          </a:xfrm>
          <a:prstGeom prst="rect">
            <a:avLst/>
          </a:prstGeom>
          <a:noFill/>
        </p:spPr>
        <p:txBody>
          <a:bodyPr wrap="square">
            <a:spAutoFit/>
          </a:bodyPr>
          <a:lstStyle/>
          <a:p>
            <a:r>
              <a:rPr lang="en-US" sz="1600" b="1" dirty="0">
                <a:solidFill>
                  <a:srgbClr val="002060"/>
                </a:solidFill>
                <a:latin typeface="Calibri" pitchFamily="34" charset="0"/>
              </a:rPr>
              <a:t>Maybe this will help with visualization.  The standing man represents the female reproductive structures.  His legs, trunk and head are the </a:t>
            </a:r>
            <a:r>
              <a:rPr lang="en-US" sz="1600" b="1" dirty="0">
                <a:solidFill>
                  <a:schemeClr val="accent5">
                    <a:lumMod val="75000"/>
                  </a:schemeClr>
                </a:solidFill>
                <a:latin typeface="Calibri" pitchFamily="34" charset="0"/>
              </a:rPr>
              <a:t>uterus</a:t>
            </a:r>
            <a:r>
              <a:rPr lang="en-US" sz="1600" b="1" dirty="0">
                <a:solidFill>
                  <a:srgbClr val="002060"/>
                </a:solidFill>
                <a:latin typeface="Calibri" pitchFamily="34" charset="0"/>
              </a:rPr>
              <a:t>, and his arms are the </a:t>
            </a:r>
            <a:r>
              <a:rPr lang="en-US" sz="1600" b="1" dirty="0">
                <a:solidFill>
                  <a:schemeClr val="accent5">
                    <a:lumMod val="75000"/>
                  </a:schemeClr>
                </a:solidFill>
                <a:latin typeface="Calibri" pitchFamily="34" charset="0"/>
              </a:rPr>
              <a:t>oviducts</a:t>
            </a:r>
            <a:r>
              <a:rPr lang="en-US" sz="1600" b="1" dirty="0">
                <a:solidFill>
                  <a:srgbClr val="002060"/>
                </a:solidFill>
                <a:latin typeface="Calibri" pitchFamily="34" charset="0"/>
              </a:rPr>
              <a:t>.  The beach sand is the floor of the pelvis.  Now think about draping a bed sheet over this man, creating something similar to the ghost.   Note that below his arms (oviducts), to the side of his trunk (uterus), are two layers of the bed sheet, with a space between the two layers of the sheet (for connective tissue, vessels, nerves, etc.).  This double-layered sheet to the sides of the uterus is the vertical portion of the </a:t>
            </a:r>
            <a:r>
              <a:rPr lang="en-US" sz="1600" b="1" dirty="0">
                <a:solidFill>
                  <a:schemeClr val="accent5">
                    <a:lumMod val="75000"/>
                  </a:schemeClr>
                </a:solidFill>
                <a:latin typeface="Calibri" pitchFamily="34" charset="0"/>
              </a:rPr>
              <a:t>broad ligament</a:t>
            </a:r>
            <a:r>
              <a:rPr lang="en-US" sz="1600" b="1" dirty="0">
                <a:solidFill>
                  <a:srgbClr val="002060"/>
                </a:solidFill>
                <a:latin typeface="Calibri" pitchFamily="34" charset="0"/>
              </a:rPr>
              <a:t>.</a:t>
            </a:r>
          </a:p>
        </p:txBody>
      </p:sp>
      <p:sp>
        <p:nvSpPr>
          <p:cNvPr id="7" name="Rectangle 6"/>
          <p:cNvSpPr/>
          <p:nvPr/>
        </p:nvSpPr>
        <p:spPr>
          <a:xfrm>
            <a:off x="1355362" y="21491"/>
            <a:ext cx="643336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a:t>
            </a:r>
          </a:p>
        </p:txBody>
      </p:sp>
      <p:pic>
        <p:nvPicPr>
          <p:cNvPr id="1030" name="Picture 6" descr="Rear view of man standing on beach looking out to sea with arms outstretched [IS098R40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24602"/>
            <a:ext cx="4191000" cy="29208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coloring-pictures.net/drawings/Halloween/ghost-with-a-bed-shee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4231" y="823013"/>
            <a:ext cx="2301822" cy="235222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36634" y="2743200"/>
            <a:ext cx="8724583" cy="3761839"/>
            <a:chOff x="136634" y="2743200"/>
            <a:chExt cx="8724583" cy="3761839"/>
          </a:xfrm>
        </p:grpSpPr>
        <p:pic>
          <p:nvPicPr>
            <p:cNvPr id="1032" name="Picture 8" descr="http://images.birthdayinabox.com/BIABViewLarger/BeachB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2743200"/>
              <a:ext cx="432040" cy="4320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images.birthdayinabox.com/BIABViewLarger/BeachB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4598" y="2762474"/>
              <a:ext cx="412766" cy="41276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36634" y="5181600"/>
              <a:ext cx="8724583" cy="1323439"/>
            </a:xfrm>
            <a:prstGeom prst="rect">
              <a:avLst/>
            </a:prstGeom>
            <a:noFill/>
          </p:spPr>
          <p:txBody>
            <a:bodyPr wrap="square">
              <a:spAutoFit/>
            </a:bodyPr>
            <a:lstStyle/>
            <a:p>
              <a:r>
                <a:rPr lang="en-US" sz="1600" b="1" dirty="0">
                  <a:solidFill>
                    <a:srgbClr val="002060"/>
                  </a:solidFill>
                  <a:latin typeface="Calibri" pitchFamily="34" charset="0"/>
                </a:rPr>
                <a:t>Now add two beach balls (</a:t>
              </a:r>
              <a:r>
                <a:rPr lang="en-US" sz="1600" b="1" dirty="0">
                  <a:solidFill>
                    <a:schemeClr val="accent5">
                      <a:lumMod val="75000"/>
                    </a:schemeClr>
                  </a:solidFill>
                  <a:latin typeface="Calibri" pitchFamily="34" charset="0"/>
                </a:rPr>
                <a:t>ovaries</a:t>
              </a:r>
              <a:r>
                <a:rPr lang="en-US" sz="1600" b="1" dirty="0">
                  <a:solidFill>
                    <a:srgbClr val="002060"/>
                  </a:solidFill>
                  <a:latin typeface="Calibri" pitchFamily="34" charset="0"/>
                </a:rPr>
                <a:t>) to the side of the trunk (uterus), between the two layers of the sheet (i.e. within the vertical broad ligament).  If the balls are then moved toward you, they will pull out the posterior side of the bed sheet, and create a new double-layered sheet that runs horizontally (toward you).  This horizontal double-layer is the </a:t>
              </a:r>
              <a:r>
                <a:rPr lang="en-US" sz="1600" b="1" dirty="0" err="1">
                  <a:solidFill>
                    <a:schemeClr val="accent5">
                      <a:lumMod val="75000"/>
                    </a:schemeClr>
                  </a:solidFill>
                  <a:latin typeface="Calibri" pitchFamily="34" charset="0"/>
                </a:rPr>
                <a:t>mesovarium</a:t>
              </a:r>
              <a:r>
                <a:rPr lang="en-US" sz="1600" b="1" dirty="0">
                  <a:solidFill>
                    <a:srgbClr val="002060"/>
                  </a:solidFill>
                  <a:latin typeface="Calibri" pitchFamily="34" charset="0"/>
                </a:rPr>
                <a:t>, and where it joins the vertical part, divides this vertical part into two (above the junction is </a:t>
              </a:r>
              <a:r>
                <a:rPr lang="en-US" sz="1600" b="1" dirty="0" err="1">
                  <a:solidFill>
                    <a:schemeClr val="accent5">
                      <a:lumMod val="75000"/>
                    </a:schemeClr>
                  </a:solidFill>
                  <a:latin typeface="Calibri" pitchFamily="34" charset="0"/>
                </a:rPr>
                <a:t>mesosalpinx</a:t>
              </a:r>
              <a:r>
                <a:rPr lang="en-US" sz="1600" b="1" dirty="0">
                  <a:solidFill>
                    <a:srgbClr val="002060"/>
                  </a:solidFill>
                  <a:latin typeface="Calibri" pitchFamily="34" charset="0"/>
                </a:rPr>
                <a:t>, below is </a:t>
              </a:r>
              <a:r>
                <a:rPr lang="en-US" sz="1600" b="1" dirty="0" err="1">
                  <a:solidFill>
                    <a:schemeClr val="accent5">
                      <a:lumMod val="75000"/>
                    </a:schemeClr>
                  </a:solidFill>
                  <a:latin typeface="Calibri" pitchFamily="34" charset="0"/>
                </a:rPr>
                <a:t>mesometrium</a:t>
              </a:r>
              <a:r>
                <a:rPr lang="en-US" sz="1600" b="1" dirty="0">
                  <a:solidFill>
                    <a:srgbClr val="002060"/>
                  </a:solidFill>
                  <a:latin typeface="Calibri" pitchFamily="34" charset="0"/>
                </a:rPr>
                <a:t>). </a:t>
              </a:r>
            </a:p>
          </p:txBody>
        </p:sp>
      </p:grpSp>
    </p:spTree>
    <p:extLst>
      <p:ext uri="{BB962C8B-B14F-4D97-AF65-F5344CB8AC3E}">
        <p14:creationId xmlns:p14="http://schemas.microsoft.com/office/powerpoint/2010/main" val="287736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0" y="0"/>
            <a:ext cx="9067800" cy="7171194"/>
          </a:xfrm>
          <a:prstGeom prst="rect">
            <a:avLst/>
          </a:prstGeom>
          <a:noFill/>
          <a:ln w="9525">
            <a:noFill/>
            <a:miter lim="800000"/>
            <a:headEnd/>
            <a:tailEnd/>
          </a:ln>
        </p:spPr>
        <p:txBody>
          <a:bodyPr wrap="square">
            <a:spAutoFit/>
          </a:bodyPr>
          <a:lstStyle/>
          <a:p>
            <a:pPr>
              <a:tabLst>
                <a:tab pos="457200" algn="l"/>
              </a:tabLst>
            </a:pPr>
            <a:r>
              <a:rPr lang="en-US" sz="1200" b="1" dirty="0">
                <a:solidFill>
                  <a:srgbClr val="002060"/>
                </a:solidFill>
                <a:latin typeface="Georgia" pitchFamily="18" charset="0"/>
                <a:cs typeface="Times New Roman" pitchFamily="18" charset="0"/>
              </a:rPr>
              <a:t>The next set of slides is a quiz for this module.  You should review the structures covered in this module, and try to visualize each of these in light and electron micrographs.</a:t>
            </a:r>
            <a:endParaRPr lang="en-US" sz="1200" b="1" dirty="0">
              <a:solidFill>
                <a:srgbClr val="002060"/>
              </a:solidFill>
              <a:latin typeface="Georgia" pitchFamily="18" charset="0"/>
            </a:endParaRPr>
          </a:p>
          <a:p>
            <a:pPr>
              <a:tabLst>
                <a:tab pos="457200" algn="l"/>
              </a:tabLst>
            </a:pPr>
            <a:r>
              <a:rPr lang="en-US" sz="800" dirty="0">
                <a:solidFill>
                  <a:srgbClr val="002060"/>
                </a:solidFill>
                <a:latin typeface="Georgia" pitchFamily="18" charset="0"/>
              </a:rPr>
              <a:t> </a:t>
            </a:r>
          </a:p>
          <a:p>
            <a:pPr lvl="0"/>
            <a:r>
              <a:rPr lang="en-US" sz="1100" b="1" dirty="0">
                <a:latin typeface="Georgia" pitchFamily="18" charset="0"/>
              </a:rPr>
              <a:t>identify, at the light microscope level, each of the following:</a:t>
            </a:r>
            <a:endParaRPr lang="en-US" sz="1100" dirty="0">
              <a:latin typeface="Georgia" pitchFamily="18" charset="0"/>
            </a:endParaRPr>
          </a:p>
          <a:p>
            <a:r>
              <a:rPr lang="en-US" sz="800" dirty="0">
                <a:latin typeface="Georgia" pitchFamily="18" charset="0"/>
              </a:rPr>
              <a:t> </a:t>
            </a:r>
          </a:p>
          <a:p>
            <a:pPr lvl="0"/>
            <a:r>
              <a:rPr lang="en-US" sz="1000" dirty="0">
                <a:latin typeface="Georgia" pitchFamily="18" charset="0"/>
              </a:rPr>
              <a:t>Ovary</a:t>
            </a:r>
          </a:p>
          <a:p>
            <a:pPr lvl="1"/>
            <a:r>
              <a:rPr lang="en-US" sz="1000" dirty="0">
                <a:latin typeface="Georgia" pitchFamily="18" charset="0"/>
              </a:rPr>
              <a:t>Regions and structures</a:t>
            </a:r>
          </a:p>
          <a:p>
            <a:pPr lvl="2"/>
            <a:r>
              <a:rPr lang="en-US" sz="1000" dirty="0">
                <a:latin typeface="Georgia" pitchFamily="18" charset="0"/>
              </a:rPr>
              <a:t>Cortex</a:t>
            </a:r>
          </a:p>
          <a:p>
            <a:pPr lvl="2"/>
            <a:r>
              <a:rPr lang="en-US" sz="1000" dirty="0">
                <a:latin typeface="Georgia" pitchFamily="18" charset="0"/>
              </a:rPr>
              <a:t>Medulla</a:t>
            </a:r>
          </a:p>
          <a:p>
            <a:pPr lvl="2"/>
            <a:r>
              <a:rPr lang="en-US" sz="1000" dirty="0">
                <a:latin typeface="Georgia" pitchFamily="18" charset="0"/>
              </a:rPr>
              <a:t>Germinal epithelium</a:t>
            </a:r>
          </a:p>
          <a:p>
            <a:pPr lvl="2"/>
            <a:r>
              <a:rPr lang="en-US" sz="1000" dirty="0">
                <a:latin typeface="Georgia" pitchFamily="18" charset="0"/>
              </a:rPr>
              <a:t>Tunica </a:t>
            </a:r>
            <a:r>
              <a:rPr lang="en-US" sz="1000" dirty="0" err="1">
                <a:latin typeface="Georgia" pitchFamily="18" charset="0"/>
              </a:rPr>
              <a:t>albuginea</a:t>
            </a:r>
            <a:endParaRPr lang="en-US" sz="1000" dirty="0">
              <a:latin typeface="Georgia" pitchFamily="18" charset="0"/>
            </a:endParaRPr>
          </a:p>
          <a:p>
            <a:pPr lvl="2"/>
            <a:r>
              <a:rPr lang="en-US" sz="1000" dirty="0" err="1">
                <a:latin typeface="Georgia" pitchFamily="18" charset="0"/>
              </a:rPr>
              <a:t>Mesovarium</a:t>
            </a:r>
            <a:endParaRPr lang="en-US" sz="1000" dirty="0">
              <a:latin typeface="Georgia" pitchFamily="18" charset="0"/>
            </a:endParaRPr>
          </a:p>
          <a:p>
            <a:pPr lvl="1"/>
            <a:r>
              <a:rPr lang="en-US" sz="1000" dirty="0">
                <a:latin typeface="Georgia" pitchFamily="18" charset="0"/>
              </a:rPr>
              <a:t>Cell types and extracellular structures</a:t>
            </a:r>
          </a:p>
          <a:p>
            <a:pPr lvl="2"/>
            <a:r>
              <a:rPr lang="en-US" sz="1000" dirty="0">
                <a:latin typeface="Georgia" pitchFamily="18" charset="0"/>
              </a:rPr>
              <a:t>Oocyte</a:t>
            </a:r>
          </a:p>
          <a:p>
            <a:pPr lvl="2"/>
            <a:r>
              <a:rPr lang="en-US" sz="1000" dirty="0">
                <a:latin typeface="Georgia" pitchFamily="18" charset="0"/>
              </a:rPr>
              <a:t>Zona pellucida</a:t>
            </a:r>
          </a:p>
          <a:p>
            <a:pPr lvl="2"/>
            <a:r>
              <a:rPr lang="en-US" sz="1000" dirty="0">
                <a:latin typeface="Georgia" pitchFamily="18" charset="0"/>
              </a:rPr>
              <a:t>Follicular cells</a:t>
            </a:r>
          </a:p>
          <a:p>
            <a:pPr lvl="2"/>
            <a:r>
              <a:rPr lang="en-US" sz="1000" dirty="0" err="1">
                <a:latin typeface="Georgia" pitchFamily="18" charset="0"/>
              </a:rPr>
              <a:t>Granulosa</a:t>
            </a:r>
            <a:r>
              <a:rPr lang="en-US" sz="1000" dirty="0">
                <a:latin typeface="Georgia" pitchFamily="18" charset="0"/>
              </a:rPr>
              <a:t> cells</a:t>
            </a:r>
          </a:p>
          <a:p>
            <a:pPr lvl="3"/>
            <a:r>
              <a:rPr lang="en-US" sz="1000" dirty="0">
                <a:latin typeface="Georgia" pitchFamily="18" charset="0"/>
              </a:rPr>
              <a:t>Cumulus </a:t>
            </a:r>
            <a:r>
              <a:rPr lang="en-US" sz="1000" dirty="0" err="1">
                <a:latin typeface="Georgia" pitchFamily="18" charset="0"/>
              </a:rPr>
              <a:t>oophorus</a:t>
            </a:r>
            <a:endParaRPr lang="en-US" sz="1000" dirty="0">
              <a:latin typeface="Georgia" pitchFamily="18" charset="0"/>
            </a:endParaRPr>
          </a:p>
          <a:p>
            <a:pPr lvl="3"/>
            <a:r>
              <a:rPr lang="en-US" sz="1000" dirty="0">
                <a:latin typeface="Georgia" pitchFamily="18" charset="0"/>
              </a:rPr>
              <a:t>Corona radiata</a:t>
            </a:r>
          </a:p>
          <a:p>
            <a:pPr lvl="2"/>
            <a:r>
              <a:rPr lang="en-US" sz="1000" dirty="0">
                <a:latin typeface="Georgia" pitchFamily="18" charset="0"/>
              </a:rPr>
              <a:t>Theca </a:t>
            </a:r>
            <a:r>
              <a:rPr lang="en-US" sz="1000" dirty="0" err="1">
                <a:latin typeface="Georgia" pitchFamily="18" charset="0"/>
              </a:rPr>
              <a:t>interna</a:t>
            </a:r>
            <a:endParaRPr lang="en-US" sz="1000" dirty="0">
              <a:latin typeface="Georgia" pitchFamily="18" charset="0"/>
            </a:endParaRPr>
          </a:p>
          <a:p>
            <a:pPr lvl="2"/>
            <a:r>
              <a:rPr lang="en-US" sz="1000" dirty="0">
                <a:latin typeface="Georgia" pitchFamily="18" charset="0"/>
              </a:rPr>
              <a:t>Theca </a:t>
            </a:r>
            <a:r>
              <a:rPr lang="en-US" sz="1000" dirty="0" err="1">
                <a:latin typeface="Georgia" pitchFamily="18" charset="0"/>
              </a:rPr>
              <a:t>externa</a:t>
            </a:r>
            <a:endParaRPr lang="en-US" sz="1000" dirty="0">
              <a:latin typeface="Georgia" pitchFamily="18" charset="0"/>
            </a:endParaRPr>
          </a:p>
          <a:p>
            <a:pPr lvl="1"/>
            <a:r>
              <a:rPr lang="en-US" sz="1000" dirty="0">
                <a:latin typeface="Georgia" pitchFamily="18" charset="0"/>
              </a:rPr>
              <a:t>Follicles </a:t>
            </a:r>
          </a:p>
          <a:p>
            <a:pPr marL="914400" lvl="1"/>
            <a:r>
              <a:rPr lang="en-US" sz="1000" dirty="0">
                <a:latin typeface="Georgia" pitchFamily="18" charset="0"/>
              </a:rPr>
              <a:t>Primordial follicle</a:t>
            </a:r>
          </a:p>
          <a:p>
            <a:pPr marL="914400" lvl="1"/>
            <a:r>
              <a:rPr lang="en-US" sz="1000" dirty="0">
                <a:latin typeface="Georgia" pitchFamily="18" charset="0"/>
              </a:rPr>
              <a:t>Primary follicle</a:t>
            </a:r>
          </a:p>
          <a:p>
            <a:pPr marL="914400" lvl="1"/>
            <a:r>
              <a:rPr lang="en-US" sz="1000" dirty="0">
                <a:latin typeface="Georgia" pitchFamily="18" charset="0"/>
              </a:rPr>
              <a:t>Secondary follicle</a:t>
            </a:r>
          </a:p>
          <a:p>
            <a:pPr marL="914400" lvl="1" indent="461963"/>
            <a:r>
              <a:rPr lang="en-US" sz="1000" dirty="0" err="1">
                <a:latin typeface="Georgia" pitchFamily="18" charset="0"/>
              </a:rPr>
              <a:t>Antrum</a:t>
            </a:r>
            <a:endParaRPr lang="en-US" sz="1000" dirty="0">
              <a:latin typeface="Georgia" pitchFamily="18" charset="0"/>
            </a:endParaRPr>
          </a:p>
          <a:p>
            <a:pPr marL="914400" lvl="1"/>
            <a:r>
              <a:rPr lang="en-US" sz="1000" dirty="0">
                <a:latin typeface="Georgia" pitchFamily="18" charset="0"/>
              </a:rPr>
              <a:t>Tertiary (</a:t>
            </a:r>
            <a:r>
              <a:rPr lang="en-US" sz="1000" dirty="0" err="1">
                <a:latin typeface="Georgia" pitchFamily="18" charset="0"/>
              </a:rPr>
              <a:t>Graafian</a:t>
            </a:r>
            <a:r>
              <a:rPr lang="en-US" sz="1000" dirty="0">
                <a:latin typeface="Georgia" pitchFamily="18" charset="0"/>
              </a:rPr>
              <a:t>) follicle</a:t>
            </a:r>
          </a:p>
          <a:p>
            <a:pPr lvl="1"/>
            <a:r>
              <a:rPr lang="en-US" sz="1000" dirty="0">
                <a:latin typeface="Georgia" pitchFamily="18" charset="0"/>
              </a:rPr>
              <a:t>Corpora</a:t>
            </a:r>
          </a:p>
          <a:p>
            <a:pPr lvl="1" indent="457200"/>
            <a:r>
              <a:rPr lang="en-US" sz="1000" dirty="0">
                <a:latin typeface="Georgia" pitchFamily="18" charset="0"/>
              </a:rPr>
              <a:t>Corpus </a:t>
            </a:r>
            <a:r>
              <a:rPr lang="en-US" sz="1000" dirty="0" err="1">
                <a:latin typeface="Georgia" pitchFamily="18" charset="0"/>
              </a:rPr>
              <a:t>luteum</a:t>
            </a:r>
            <a:endParaRPr lang="en-US" sz="1000" dirty="0">
              <a:latin typeface="Georgia" pitchFamily="18" charset="0"/>
            </a:endParaRPr>
          </a:p>
          <a:p>
            <a:pPr marL="1376363" lvl="1"/>
            <a:r>
              <a:rPr lang="en-US" sz="1000" dirty="0" err="1">
                <a:latin typeface="Georgia" pitchFamily="18" charset="0"/>
              </a:rPr>
              <a:t>Granulosa</a:t>
            </a:r>
            <a:r>
              <a:rPr lang="en-US" sz="1000" dirty="0">
                <a:latin typeface="Georgia" pitchFamily="18" charset="0"/>
              </a:rPr>
              <a:t> luteal cells</a:t>
            </a:r>
          </a:p>
          <a:p>
            <a:pPr marL="1376363" lvl="1"/>
            <a:r>
              <a:rPr lang="en-US" sz="1000" dirty="0">
                <a:latin typeface="Georgia" pitchFamily="18" charset="0"/>
              </a:rPr>
              <a:t>Theca luteal cells</a:t>
            </a:r>
          </a:p>
          <a:p>
            <a:pPr lvl="1" indent="457200"/>
            <a:r>
              <a:rPr lang="en-US" sz="1000" dirty="0">
                <a:latin typeface="Georgia" pitchFamily="18" charset="0"/>
              </a:rPr>
              <a:t>Corpus </a:t>
            </a:r>
            <a:r>
              <a:rPr lang="en-US" sz="1000" dirty="0" err="1">
                <a:latin typeface="Georgia" pitchFamily="18" charset="0"/>
              </a:rPr>
              <a:t>albicans</a:t>
            </a:r>
            <a:endParaRPr lang="en-US" sz="1000" dirty="0">
              <a:latin typeface="Georgia" pitchFamily="18" charset="0"/>
            </a:endParaRPr>
          </a:p>
          <a:p>
            <a:pPr lvl="1"/>
            <a:r>
              <a:rPr lang="en-US" sz="1000" dirty="0">
                <a:latin typeface="Georgia" pitchFamily="18" charset="0"/>
              </a:rPr>
              <a:t>Interstitial glands</a:t>
            </a:r>
          </a:p>
          <a:p>
            <a:pPr lvl="1"/>
            <a:r>
              <a:rPr lang="en-US" sz="1000" dirty="0" err="1">
                <a:latin typeface="Georgia" pitchFamily="18" charset="0"/>
              </a:rPr>
              <a:t>Atretic</a:t>
            </a:r>
            <a:r>
              <a:rPr lang="en-US" sz="1000" dirty="0">
                <a:latin typeface="Georgia" pitchFamily="18" charset="0"/>
              </a:rPr>
              <a:t> follicles</a:t>
            </a:r>
          </a:p>
          <a:p>
            <a:pPr marL="914400" lvl="1"/>
            <a:r>
              <a:rPr lang="en-US" sz="1000" dirty="0">
                <a:latin typeface="Georgia" pitchFamily="18" charset="0"/>
              </a:rPr>
              <a:t>Eosinophilic bands</a:t>
            </a:r>
          </a:p>
          <a:p>
            <a:pPr marL="914400" lvl="1"/>
            <a:r>
              <a:rPr lang="en-US" sz="1000" dirty="0">
                <a:latin typeface="Georgia" pitchFamily="18" charset="0"/>
              </a:rPr>
              <a:t>Glassy membranes</a:t>
            </a:r>
          </a:p>
          <a:p>
            <a:pPr marL="914400" lvl="1"/>
            <a:r>
              <a:rPr lang="en-US" sz="1000" dirty="0">
                <a:latin typeface="Georgia" pitchFamily="18" charset="0"/>
              </a:rPr>
              <a:t>Corpora </a:t>
            </a:r>
            <a:r>
              <a:rPr lang="en-US" sz="1000" dirty="0" err="1">
                <a:latin typeface="Georgia" pitchFamily="18" charset="0"/>
              </a:rPr>
              <a:t>fibrosa</a:t>
            </a:r>
            <a:endParaRPr lang="en-US" sz="1000" dirty="0">
              <a:latin typeface="Georgia" pitchFamily="18" charset="0"/>
            </a:endParaRPr>
          </a:p>
          <a:p>
            <a:r>
              <a:rPr lang="en-US" sz="800" dirty="0">
                <a:latin typeface="Georgia" pitchFamily="18" charset="0"/>
              </a:rPr>
              <a:t> </a:t>
            </a:r>
          </a:p>
          <a:p>
            <a:pPr lvl="0"/>
            <a:r>
              <a:rPr lang="en-US" sz="1100" b="1" dirty="0">
                <a:latin typeface="Georgia" pitchFamily="18" charset="0"/>
              </a:rPr>
              <a:t>identify, at the electron microscope level, each of the following:</a:t>
            </a:r>
          </a:p>
          <a:p>
            <a:pPr lvl="0"/>
            <a:endParaRPr lang="en-US" sz="800" dirty="0">
              <a:latin typeface="Georgia" pitchFamily="18" charset="0"/>
            </a:endParaRPr>
          </a:p>
          <a:p>
            <a:pPr lvl="1"/>
            <a:r>
              <a:rPr lang="en-US" sz="1000" dirty="0">
                <a:latin typeface="Georgia" pitchFamily="18" charset="0"/>
              </a:rPr>
              <a:t>Oocyte</a:t>
            </a:r>
          </a:p>
          <a:p>
            <a:pPr lvl="1"/>
            <a:r>
              <a:rPr lang="en-US" sz="1000" dirty="0">
                <a:latin typeface="Georgia" pitchFamily="18" charset="0"/>
              </a:rPr>
              <a:t>Zona pellucida</a:t>
            </a:r>
          </a:p>
          <a:p>
            <a:pPr lvl="1"/>
            <a:r>
              <a:rPr lang="en-US" sz="1000" dirty="0" err="1">
                <a:latin typeface="Georgia" pitchFamily="18" charset="0"/>
              </a:rPr>
              <a:t>Granulosa</a:t>
            </a:r>
            <a:r>
              <a:rPr lang="en-US" sz="1000" dirty="0">
                <a:latin typeface="Georgia" pitchFamily="18" charset="0"/>
              </a:rPr>
              <a:t> cells</a:t>
            </a:r>
          </a:p>
          <a:p>
            <a:pPr lvl="1"/>
            <a:r>
              <a:rPr lang="en-US" sz="1000" dirty="0">
                <a:latin typeface="Georgia" pitchFamily="18" charset="0"/>
              </a:rPr>
              <a:t>Basement membrane</a:t>
            </a:r>
          </a:p>
          <a:p>
            <a:pPr lvl="1"/>
            <a:r>
              <a:rPr lang="en-US" sz="1000" dirty="0">
                <a:latin typeface="Georgia" pitchFamily="18" charset="0"/>
              </a:rPr>
              <a:t>Theca </a:t>
            </a:r>
            <a:r>
              <a:rPr lang="en-US" sz="1000" dirty="0" err="1">
                <a:latin typeface="Georgia" pitchFamily="18" charset="0"/>
              </a:rPr>
              <a:t>interna</a:t>
            </a:r>
            <a:r>
              <a:rPr lang="en-US" sz="1000" dirty="0">
                <a:latin typeface="Georgia" pitchFamily="18" charset="0"/>
              </a:rPr>
              <a:t> cells</a:t>
            </a:r>
          </a:p>
        </p:txBody>
      </p:sp>
    </p:spTree>
    <p:extLst>
      <p:ext uri="{BB962C8B-B14F-4D97-AF65-F5344CB8AC3E}">
        <p14:creationId xmlns:p14="http://schemas.microsoft.com/office/powerpoint/2010/main" val="3135904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43" y="1364395"/>
            <a:ext cx="7467600" cy="5324531"/>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881043" y="2130699"/>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Corpus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luteum</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 the outlined region. (advance slide for answers)</a:t>
            </a:r>
          </a:p>
        </p:txBody>
      </p:sp>
      <p:sp>
        <p:nvSpPr>
          <p:cNvPr id="3" name="Freeform 2"/>
          <p:cNvSpPr/>
          <p:nvPr/>
        </p:nvSpPr>
        <p:spPr>
          <a:xfrm>
            <a:off x="1023071" y="3505200"/>
            <a:ext cx="5932900" cy="3276600"/>
          </a:xfrm>
          <a:custGeom>
            <a:avLst/>
            <a:gdLst>
              <a:gd name="connsiteX0" fmla="*/ 4430672 w 5932900"/>
              <a:gd name="connsiteY0" fmla="*/ 272143 h 3276600"/>
              <a:gd name="connsiteX1" fmla="*/ 4376243 w 5932900"/>
              <a:gd name="connsiteY1" fmla="*/ 250371 h 3276600"/>
              <a:gd name="connsiteX2" fmla="*/ 4343586 w 5932900"/>
              <a:gd name="connsiteY2" fmla="*/ 228600 h 3276600"/>
              <a:gd name="connsiteX3" fmla="*/ 4202072 w 5932900"/>
              <a:gd name="connsiteY3" fmla="*/ 206829 h 3276600"/>
              <a:gd name="connsiteX4" fmla="*/ 4071443 w 5932900"/>
              <a:gd name="connsiteY4" fmla="*/ 174171 h 3276600"/>
              <a:gd name="connsiteX5" fmla="*/ 4017015 w 5932900"/>
              <a:gd name="connsiteY5" fmla="*/ 163286 h 3276600"/>
              <a:gd name="connsiteX6" fmla="*/ 3951700 w 5932900"/>
              <a:gd name="connsiteY6" fmla="*/ 141514 h 3276600"/>
              <a:gd name="connsiteX7" fmla="*/ 3919043 w 5932900"/>
              <a:gd name="connsiteY7" fmla="*/ 130629 h 3276600"/>
              <a:gd name="connsiteX8" fmla="*/ 3842843 w 5932900"/>
              <a:gd name="connsiteY8" fmla="*/ 119743 h 3276600"/>
              <a:gd name="connsiteX9" fmla="*/ 3810186 w 5932900"/>
              <a:gd name="connsiteY9" fmla="*/ 108857 h 3276600"/>
              <a:gd name="connsiteX10" fmla="*/ 3625129 w 5932900"/>
              <a:gd name="connsiteY10" fmla="*/ 87086 h 3276600"/>
              <a:gd name="connsiteX11" fmla="*/ 3581586 w 5932900"/>
              <a:gd name="connsiteY11" fmla="*/ 76200 h 3276600"/>
              <a:gd name="connsiteX12" fmla="*/ 3472729 w 5932900"/>
              <a:gd name="connsiteY12" fmla="*/ 65314 h 3276600"/>
              <a:gd name="connsiteX13" fmla="*/ 3233243 w 5932900"/>
              <a:gd name="connsiteY13" fmla="*/ 43543 h 3276600"/>
              <a:gd name="connsiteX14" fmla="*/ 3189700 w 5932900"/>
              <a:gd name="connsiteY14" fmla="*/ 32657 h 3276600"/>
              <a:gd name="connsiteX15" fmla="*/ 3135272 w 5932900"/>
              <a:gd name="connsiteY15" fmla="*/ 10886 h 3276600"/>
              <a:gd name="connsiteX16" fmla="*/ 2884900 w 5932900"/>
              <a:gd name="connsiteY16" fmla="*/ 0 h 3276600"/>
              <a:gd name="connsiteX17" fmla="*/ 2514786 w 5932900"/>
              <a:gd name="connsiteY17" fmla="*/ 21771 h 3276600"/>
              <a:gd name="connsiteX18" fmla="*/ 2460358 w 5932900"/>
              <a:gd name="connsiteY18" fmla="*/ 32657 h 3276600"/>
              <a:gd name="connsiteX19" fmla="*/ 2329729 w 5932900"/>
              <a:gd name="connsiteY19" fmla="*/ 43543 h 3276600"/>
              <a:gd name="connsiteX20" fmla="*/ 2253529 w 5932900"/>
              <a:gd name="connsiteY20" fmla="*/ 54429 h 3276600"/>
              <a:gd name="connsiteX21" fmla="*/ 2199100 w 5932900"/>
              <a:gd name="connsiteY21" fmla="*/ 65314 h 3276600"/>
              <a:gd name="connsiteX22" fmla="*/ 2024929 w 5932900"/>
              <a:gd name="connsiteY22" fmla="*/ 76200 h 3276600"/>
              <a:gd name="connsiteX23" fmla="*/ 1850758 w 5932900"/>
              <a:gd name="connsiteY23" fmla="*/ 97971 h 3276600"/>
              <a:gd name="connsiteX24" fmla="*/ 1818100 w 5932900"/>
              <a:gd name="connsiteY24" fmla="*/ 108857 h 3276600"/>
              <a:gd name="connsiteX25" fmla="*/ 1763672 w 5932900"/>
              <a:gd name="connsiteY25" fmla="*/ 119743 h 3276600"/>
              <a:gd name="connsiteX26" fmla="*/ 1720129 w 5932900"/>
              <a:gd name="connsiteY26" fmla="*/ 141514 h 3276600"/>
              <a:gd name="connsiteX27" fmla="*/ 1633043 w 5932900"/>
              <a:gd name="connsiteY27" fmla="*/ 174171 h 3276600"/>
              <a:gd name="connsiteX28" fmla="*/ 1556843 w 5932900"/>
              <a:gd name="connsiteY28" fmla="*/ 217714 h 3276600"/>
              <a:gd name="connsiteX29" fmla="*/ 1480643 w 5932900"/>
              <a:gd name="connsiteY29" fmla="*/ 250371 h 3276600"/>
              <a:gd name="connsiteX30" fmla="*/ 1415329 w 5932900"/>
              <a:gd name="connsiteY30" fmla="*/ 304800 h 3276600"/>
              <a:gd name="connsiteX31" fmla="*/ 1382672 w 5932900"/>
              <a:gd name="connsiteY31" fmla="*/ 326571 h 3276600"/>
              <a:gd name="connsiteX32" fmla="*/ 1360900 w 5932900"/>
              <a:gd name="connsiteY32" fmla="*/ 348343 h 3276600"/>
              <a:gd name="connsiteX33" fmla="*/ 1317358 w 5932900"/>
              <a:gd name="connsiteY33" fmla="*/ 370114 h 3276600"/>
              <a:gd name="connsiteX34" fmla="*/ 1295586 w 5932900"/>
              <a:gd name="connsiteY34" fmla="*/ 391886 h 3276600"/>
              <a:gd name="connsiteX35" fmla="*/ 1252043 w 5932900"/>
              <a:gd name="connsiteY35" fmla="*/ 424543 h 3276600"/>
              <a:gd name="connsiteX36" fmla="*/ 1219386 w 5932900"/>
              <a:gd name="connsiteY36" fmla="*/ 457200 h 3276600"/>
              <a:gd name="connsiteX37" fmla="*/ 1186729 w 5932900"/>
              <a:gd name="connsiteY37" fmla="*/ 478971 h 3276600"/>
              <a:gd name="connsiteX38" fmla="*/ 1132300 w 5932900"/>
              <a:gd name="connsiteY38" fmla="*/ 533400 h 3276600"/>
              <a:gd name="connsiteX39" fmla="*/ 1077872 w 5932900"/>
              <a:gd name="connsiteY39" fmla="*/ 576943 h 3276600"/>
              <a:gd name="connsiteX40" fmla="*/ 1045215 w 5932900"/>
              <a:gd name="connsiteY40" fmla="*/ 598714 h 3276600"/>
              <a:gd name="connsiteX41" fmla="*/ 1023443 w 5932900"/>
              <a:gd name="connsiteY41" fmla="*/ 631371 h 3276600"/>
              <a:gd name="connsiteX42" fmla="*/ 990786 w 5932900"/>
              <a:gd name="connsiteY42" fmla="*/ 642257 h 3276600"/>
              <a:gd name="connsiteX43" fmla="*/ 925472 w 5932900"/>
              <a:gd name="connsiteY43" fmla="*/ 685800 h 3276600"/>
              <a:gd name="connsiteX44" fmla="*/ 838386 w 5932900"/>
              <a:gd name="connsiteY44" fmla="*/ 751114 h 3276600"/>
              <a:gd name="connsiteX45" fmla="*/ 805729 w 5932900"/>
              <a:gd name="connsiteY45" fmla="*/ 772886 h 3276600"/>
              <a:gd name="connsiteX46" fmla="*/ 707758 w 5932900"/>
              <a:gd name="connsiteY46" fmla="*/ 838200 h 3276600"/>
              <a:gd name="connsiteX47" fmla="*/ 664215 w 5932900"/>
              <a:gd name="connsiteY47" fmla="*/ 881743 h 3276600"/>
              <a:gd name="connsiteX48" fmla="*/ 642443 w 5932900"/>
              <a:gd name="connsiteY48" fmla="*/ 903514 h 3276600"/>
              <a:gd name="connsiteX49" fmla="*/ 588015 w 5932900"/>
              <a:gd name="connsiteY49" fmla="*/ 936171 h 3276600"/>
              <a:gd name="connsiteX50" fmla="*/ 566243 w 5932900"/>
              <a:gd name="connsiteY50" fmla="*/ 957943 h 3276600"/>
              <a:gd name="connsiteX51" fmla="*/ 533586 w 5932900"/>
              <a:gd name="connsiteY51" fmla="*/ 979714 h 3276600"/>
              <a:gd name="connsiteX52" fmla="*/ 511815 w 5932900"/>
              <a:gd name="connsiteY52" fmla="*/ 1001486 h 3276600"/>
              <a:gd name="connsiteX53" fmla="*/ 446500 w 5932900"/>
              <a:gd name="connsiteY53" fmla="*/ 1045029 h 3276600"/>
              <a:gd name="connsiteX54" fmla="*/ 402958 w 5932900"/>
              <a:gd name="connsiteY54" fmla="*/ 1077686 h 3276600"/>
              <a:gd name="connsiteX55" fmla="*/ 381186 w 5932900"/>
              <a:gd name="connsiteY55" fmla="*/ 1099457 h 3276600"/>
              <a:gd name="connsiteX56" fmla="*/ 315872 w 5932900"/>
              <a:gd name="connsiteY56" fmla="*/ 1143000 h 3276600"/>
              <a:gd name="connsiteX57" fmla="*/ 239672 w 5932900"/>
              <a:gd name="connsiteY57" fmla="*/ 1230086 h 3276600"/>
              <a:gd name="connsiteX58" fmla="*/ 217900 w 5932900"/>
              <a:gd name="connsiteY58" fmla="*/ 1251857 h 3276600"/>
              <a:gd name="connsiteX59" fmla="*/ 174358 w 5932900"/>
              <a:gd name="connsiteY59" fmla="*/ 1284514 h 3276600"/>
              <a:gd name="connsiteX60" fmla="*/ 119929 w 5932900"/>
              <a:gd name="connsiteY60" fmla="*/ 1338943 h 3276600"/>
              <a:gd name="connsiteX61" fmla="*/ 76386 w 5932900"/>
              <a:gd name="connsiteY61" fmla="*/ 1382486 h 3276600"/>
              <a:gd name="connsiteX62" fmla="*/ 65500 w 5932900"/>
              <a:gd name="connsiteY62" fmla="*/ 1415143 h 3276600"/>
              <a:gd name="connsiteX63" fmla="*/ 43729 w 5932900"/>
              <a:gd name="connsiteY63" fmla="*/ 1447800 h 3276600"/>
              <a:gd name="connsiteX64" fmla="*/ 11072 w 5932900"/>
              <a:gd name="connsiteY64" fmla="*/ 1524000 h 3276600"/>
              <a:gd name="connsiteX65" fmla="*/ 11072 w 5932900"/>
              <a:gd name="connsiteY65" fmla="*/ 1872343 h 3276600"/>
              <a:gd name="connsiteX66" fmla="*/ 43729 w 5932900"/>
              <a:gd name="connsiteY66" fmla="*/ 1981200 h 3276600"/>
              <a:gd name="connsiteX67" fmla="*/ 54615 w 5932900"/>
              <a:gd name="connsiteY67" fmla="*/ 2024743 h 3276600"/>
              <a:gd name="connsiteX68" fmla="*/ 76386 w 5932900"/>
              <a:gd name="connsiteY68" fmla="*/ 2057400 h 3276600"/>
              <a:gd name="connsiteX69" fmla="*/ 109043 w 5932900"/>
              <a:gd name="connsiteY69" fmla="*/ 2111829 h 3276600"/>
              <a:gd name="connsiteX70" fmla="*/ 141700 w 5932900"/>
              <a:gd name="connsiteY70" fmla="*/ 2188029 h 3276600"/>
              <a:gd name="connsiteX71" fmla="*/ 261443 w 5932900"/>
              <a:gd name="connsiteY71" fmla="*/ 2296886 h 3276600"/>
              <a:gd name="connsiteX72" fmla="*/ 294100 w 5932900"/>
              <a:gd name="connsiteY72" fmla="*/ 2329543 h 3276600"/>
              <a:gd name="connsiteX73" fmla="*/ 348529 w 5932900"/>
              <a:gd name="connsiteY73" fmla="*/ 2373086 h 3276600"/>
              <a:gd name="connsiteX74" fmla="*/ 381186 w 5932900"/>
              <a:gd name="connsiteY74" fmla="*/ 2394857 h 3276600"/>
              <a:gd name="connsiteX75" fmla="*/ 479158 w 5932900"/>
              <a:gd name="connsiteY75" fmla="*/ 2471057 h 3276600"/>
              <a:gd name="connsiteX76" fmla="*/ 511815 w 5932900"/>
              <a:gd name="connsiteY76" fmla="*/ 2492829 h 3276600"/>
              <a:gd name="connsiteX77" fmla="*/ 544472 w 5932900"/>
              <a:gd name="connsiteY77" fmla="*/ 2514600 h 3276600"/>
              <a:gd name="connsiteX78" fmla="*/ 631558 w 5932900"/>
              <a:gd name="connsiteY78" fmla="*/ 2579914 h 3276600"/>
              <a:gd name="connsiteX79" fmla="*/ 675100 w 5932900"/>
              <a:gd name="connsiteY79" fmla="*/ 2590800 h 3276600"/>
              <a:gd name="connsiteX80" fmla="*/ 729529 w 5932900"/>
              <a:gd name="connsiteY80" fmla="*/ 2634343 h 3276600"/>
              <a:gd name="connsiteX81" fmla="*/ 783958 w 5932900"/>
              <a:gd name="connsiteY81" fmla="*/ 2645229 h 3276600"/>
              <a:gd name="connsiteX82" fmla="*/ 805729 w 5932900"/>
              <a:gd name="connsiteY82" fmla="*/ 2677886 h 3276600"/>
              <a:gd name="connsiteX83" fmla="*/ 871043 w 5932900"/>
              <a:gd name="connsiteY83" fmla="*/ 2699657 h 3276600"/>
              <a:gd name="connsiteX84" fmla="*/ 969015 w 5932900"/>
              <a:gd name="connsiteY84" fmla="*/ 2743200 h 3276600"/>
              <a:gd name="connsiteX85" fmla="*/ 1077872 w 5932900"/>
              <a:gd name="connsiteY85" fmla="*/ 2808514 h 3276600"/>
              <a:gd name="connsiteX86" fmla="*/ 1154072 w 5932900"/>
              <a:gd name="connsiteY86" fmla="*/ 2830286 h 3276600"/>
              <a:gd name="connsiteX87" fmla="*/ 1252043 w 5932900"/>
              <a:gd name="connsiteY87" fmla="*/ 2884714 h 3276600"/>
              <a:gd name="connsiteX88" fmla="*/ 1350015 w 5932900"/>
              <a:gd name="connsiteY88" fmla="*/ 2917371 h 3276600"/>
              <a:gd name="connsiteX89" fmla="*/ 1371786 w 5932900"/>
              <a:gd name="connsiteY89" fmla="*/ 2939143 h 3276600"/>
              <a:gd name="connsiteX90" fmla="*/ 1524186 w 5932900"/>
              <a:gd name="connsiteY90" fmla="*/ 2982686 h 3276600"/>
              <a:gd name="connsiteX91" fmla="*/ 1567729 w 5932900"/>
              <a:gd name="connsiteY91" fmla="*/ 2993571 h 3276600"/>
              <a:gd name="connsiteX92" fmla="*/ 1665700 w 5932900"/>
              <a:gd name="connsiteY92" fmla="*/ 3037114 h 3276600"/>
              <a:gd name="connsiteX93" fmla="*/ 1763672 w 5932900"/>
              <a:gd name="connsiteY93" fmla="*/ 3058886 h 3276600"/>
              <a:gd name="connsiteX94" fmla="*/ 1850758 w 5932900"/>
              <a:gd name="connsiteY94" fmla="*/ 3091543 h 3276600"/>
              <a:gd name="connsiteX95" fmla="*/ 1926958 w 5932900"/>
              <a:gd name="connsiteY95" fmla="*/ 3113314 h 3276600"/>
              <a:gd name="connsiteX96" fmla="*/ 2035815 w 5932900"/>
              <a:gd name="connsiteY96" fmla="*/ 3135086 h 3276600"/>
              <a:gd name="connsiteX97" fmla="*/ 2068472 w 5932900"/>
              <a:gd name="connsiteY97" fmla="*/ 3145971 h 3276600"/>
              <a:gd name="connsiteX98" fmla="*/ 2112015 w 5932900"/>
              <a:gd name="connsiteY98" fmla="*/ 3156857 h 3276600"/>
              <a:gd name="connsiteX99" fmla="*/ 2166443 w 5932900"/>
              <a:gd name="connsiteY99" fmla="*/ 3178629 h 3276600"/>
              <a:gd name="connsiteX100" fmla="*/ 2253529 w 5932900"/>
              <a:gd name="connsiteY100" fmla="*/ 3200400 h 3276600"/>
              <a:gd name="connsiteX101" fmla="*/ 2329729 w 5932900"/>
              <a:gd name="connsiteY101" fmla="*/ 3222171 h 3276600"/>
              <a:gd name="connsiteX102" fmla="*/ 2362386 w 5932900"/>
              <a:gd name="connsiteY102" fmla="*/ 3233057 h 3276600"/>
              <a:gd name="connsiteX103" fmla="*/ 2416815 w 5932900"/>
              <a:gd name="connsiteY103" fmla="*/ 3243943 h 3276600"/>
              <a:gd name="connsiteX104" fmla="*/ 2558329 w 5932900"/>
              <a:gd name="connsiteY104" fmla="*/ 3276600 h 3276600"/>
              <a:gd name="connsiteX105" fmla="*/ 3026415 w 5932900"/>
              <a:gd name="connsiteY105" fmla="*/ 3265714 h 3276600"/>
              <a:gd name="connsiteX106" fmla="*/ 3091729 w 5932900"/>
              <a:gd name="connsiteY106" fmla="*/ 3254829 h 3276600"/>
              <a:gd name="connsiteX107" fmla="*/ 3298558 w 5932900"/>
              <a:gd name="connsiteY107" fmla="*/ 3222171 h 3276600"/>
              <a:gd name="connsiteX108" fmla="*/ 3363872 w 5932900"/>
              <a:gd name="connsiteY108" fmla="*/ 3200400 h 3276600"/>
              <a:gd name="connsiteX109" fmla="*/ 3407415 w 5932900"/>
              <a:gd name="connsiteY109" fmla="*/ 3189514 h 3276600"/>
              <a:gd name="connsiteX110" fmla="*/ 3483615 w 5932900"/>
              <a:gd name="connsiteY110" fmla="*/ 3167743 h 3276600"/>
              <a:gd name="connsiteX111" fmla="*/ 3592472 w 5932900"/>
              <a:gd name="connsiteY111" fmla="*/ 3145971 h 3276600"/>
              <a:gd name="connsiteX112" fmla="*/ 3668672 w 5932900"/>
              <a:gd name="connsiteY112" fmla="*/ 3135086 h 3276600"/>
              <a:gd name="connsiteX113" fmla="*/ 3788415 w 5932900"/>
              <a:gd name="connsiteY113" fmla="*/ 3102429 h 3276600"/>
              <a:gd name="connsiteX114" fmla="*/ 3853729 w 5932900"/>
              <a:gd name="connsiteY114" fmla="*/ 3080657 h 3276600"/>
              <a:gd name="connsiteX115" fmla="*/ 3940815 w 5932900"/>
              <a:gd name="connsiteY115" fmla="*/ 3037114 h 3276600"/>
              <a:gd name="connsiteX116" fmla="*/ 4006129 w 5932900"/>
              <a:gd name="connsiteY116" fmla="*/ 3015343 h 3276600"/>
              <a:gd name="connsiteX117" fmla="*/ 4071443 w 5932900"/>
              <a:gd name="connsiteY117" fmla="*/ 2982686 h 3276600"/>
              <a:gd name="connsiteX118" fmla="*/ 4093215 w 5932900"/>
              <a:gd name="connsiteY118" fmla="*/ 2960914 h 3276600"/>
              <a:gd name="connsiteX119" fmla="*/ 4136758 w 5932900"/>
              <a:gd name="connsiteY119" fmla="*/ 2895600 h 3276600"/>
              <a:gd name="connsiteX120" fmla="*/ 4158529 w 5932900"/>
              <a:gd name="connsiteY120" fmla="*/ 2862943 h 3276600"/>
              <a:gd name="connsiteX121" fmla="*/ 4180300 w 5932900"/>
              <a:gd name="connsiteY121" fmla="*/ 2841171 h 3276600"/>
              <a:gd name="connsiteX122" fmla="*/ 4191186 w 5932900"/>
              <a:gd name="connsiteY122" fmla="*/ 2808514 h 3276600"/>
              <a:gd name="connsiteX123" fmla="*/ 4223843 w 5932900"/>
              <a:gd name="connsiteY123" fmla="*/ 2775857 h 3276600"/>
              <a:gd name="connsiteX124" fmla="*/ 4245615 w 5932900"/>
              <a:gd name="connsiteY124" fmla="*/ 2743200 h 3276600"/>
              <a:gd name="connsiteX125" fmla="*/ 4289158 w 5932900"/>
              <a:gd name="connsiteY125" fmla="*/ 2677886 h 3276600"/>
              <a:gd name="connsiteX126" fmla="*/ 4354472 w 5932900"/>
              <a:gd name="connsiteY126" fmla="*/ 2569029 h 3276600"/>
              <a:gd name="connsiteX127" fmla="*/ 4408900 w 5932900"/>
              <a:gd name="connsiteY127" fmla="*/ 2503714 h 3276600"/>
              <a:gd name="connsiteX128" fmla="*/ 4430672 w 5932900"/>
              <a:gd name="connsiteY128" fmla="*/ 2471057 h 3276600"/>
              <a:gd name="connsiteX129" fmla="*/ 4463329 w 5932900"/>
              <a:gd name="connsiteY129" fmla="*/ 2438400 h 3276600"/>
              <a:gd name="connsiteX130" fmla="*/ 4506872 w 5932900"/>
              <a:gd name="connsiteY130" fmla="*/ 2362200 h 3276600"/>
              <a:gd name="connsiteX131" fmla="*/ 4648386 w 5932900"/>
              <a:gd name="connsiteY131" fmla="*/ 2209800 h 3276600"/>
              <a:gd name="connsiteX132" fmla="*/ 4670158 w 5932900"/>
              <a:gd name="connsiteY132" fmla="*/ 2188029 h 3276600"/>
              <a:gd name="connsiteX133" fmla="*/ 4724586 w 5932900"/>
              <a:gd name="connsiteY133" fmla="*/ 2155371 h 3276600"/>
              <a:gd name="connsiteX134" fmla="*/ 4746358 w 5932900"/>
              <a:gd name="connsiteY134" fmla="*/ 2133600 h 3276600"/>
              <a:gd name="connsiteX135" fmla="*/ 4822558 w 5932900"/>
              <a:gd name="connsiteY135" fmla="*/ 2090057 h 3276600"/>
              <a:gd name="connsiteX136" fmla="*/ 4855215 w 5932900"/>
              <a:gd name="connsiteY136" fmla="*/ 2068286 h 3276600"/>
              <a:gd name="connsiteX137" fmla="*/ 4931415 w 5932900"/>
              <a:gd name="connsiteY137" fmla="*/ 2046514 h 3276600"/>
              <a:gd name="connsiteX138" fmla="*/ 5040272 w 5932900"/>
              <a:gd name="connsiteY138" fmla="*/ 1992086 h 3276600"/>
              <a:gd name="connsiteX139" fmla="*/ 5094700 w 5932900"/>
              <a:gd name="connsiteY139" fmla="*/ 1970314 h 3276600"/>
              <a:gd name="connsiteX140" fmla="*/ 5138243 w 5932900"/>
              <a:gd name="connsiteY140" fmla="*/ 1948543 h 3276600"/>
              <a:gd name="connsiteX141" fmla="*/ 5170900 w 5932900"/>
              <a:gd name="connsiteY141" fmla="*/ 1926771 h 3276600"/>
              <a:gd name="connsiteX142" fmla="*/ 5214443 w 5932900"/>
              <a:gd name="connsiteY142" fmla="*/ 1915886 h 3276600"/>
              <a:gd name="connsiteX143" fmla="*/ 5257986 w 5932900"/>
              <a:gd name="connsiteY143" fmla="*/ 1883229 h 3276600"/>
              <a:gd name="connsiteX144" fmla="*/ 5366843 w 5932900"/>
              <a:gd name="connsiteY144" fmla="*/ 1850571 h 3276600"/>
              <a:gd name="connsiteX145" fmla="*/ 5399500 w 5932900"/>
              <a:gd name="connsiteY145" fmla="*/ 1839686 h 3276600"/>
              <a:gd name="connsiteX146" fmla="*/ 5541015 w 5932900"/>
              <a:gd name="connsiteY146" fmla="*/ 1796143 h 3276600"/>
              <a:gd name="connsiteX147" fmla="*/ 5617215 w 5932900"/>
              <a:gd name="connsiteY147" fmla="*/ 1763486 h 3276600"/>
              <a:gd name="connsiteX148" fmla="*/ 5649872 w 5932900"/>
              <a:gd name="connsiteY148" fmla="*/ 1741714 h 3276600"/>
              <a:gd name="connsiteX149" fmla="*/ 5715186 w 5932900"/>
              <a:gd name="connsiteY149" fmla="*/ 1719943 h 3276600"/>
              <a:gd name="connsiteX150" fmla="*/ 5813158 w 5932900"/>
              <a:gd name="connsiteY150" fmla="*/ 1643743 h 3276600"/>
              <a:gd name="connsiteX151" fmla="*/ 5845815 w 5932900"/>
              <a:gd name="connsiteY151" fmla="*/ 1578429 h 3276600"/>
              <a:gd name="connsiteX152" fmla="*/ 5878472 w 5932900"/>
              <a:gd name="connsiteY152" fmla="*/ 1491343 h 3276600"/>
              <a:gd name="connsiteX153" fmla="*/ 5900243 w 5932900"/>
              <a:gd name="connsiteY153" fmla="*/ 1458686 h 3276600"/>
              <a:gd name="connsiteX154" fmla="*/ 5911129 w 5932900"/>
              <a:gd name="connsiteY154" fmla="*/ 1415143 h 3276600"/>
              <a:gd name="connsiteX155" fmla="*/ 5932900 w 5932900"/>
              <a:gd name="connsiteY155" fmla="*/ 1295400 h 3276600"/>
              <a:gd name="connsiteX156" fmla="*/ 5922015 w 5932900"/>
              <a:gd name="connsiteY156" fmla="*/ 903514 h 3276600"/>
              <a:gd name="connsiteX157" fmla="*/ 5911129 w 5932900"/>
              <a:gd name="connsiteY157" fmla="*/ 783771 h 3276600"/>
              <a:gd name="connsiteX158" fmla="*/ 5889358 w 5932900"/>
              <a:gd name="connsiteY158" fmla="*/ 740229 h 3276600"/>
              <a:gd name="connsiteX159" fmla="*/ 5856700 w 5932900"/>
              <a:gd name="connsiteY159" fmla="*/ 674914 h 3276600"/>
              <a:gd name="connsiteX160" fmla="*/ 5845815 w 5932900"/>
              <a:gd name="connsiteY160" fmla="*/ 642257 h 3276600"/>
              <a:gd name="connsiteX161" fmla="*/ 5736958 w 5932900"/>
              <a:gd name="connsiteY161" fmla="*/ 555171 h 3276600"/>
              <a:gd name="connsiteX162" fmla="*/ 5704300 w 5932900"/>
              <a:gd name="connsiteY162" fmla="*/ 533400 h 3276600"/>
              <a:gd name="connsiteX163" fmla="*/ 5660758 w 5932900"/>
              <a:gd name="connsiteY163" fmla="*/ 522514 h 3276600"/>
              <a:gd name="connsiteX164" fmla="*/ 5595443 w 5932900"/>
              <a:gd name="connsiteY164" fmla="*/ 489857 h 3276600"/>
              <a:gd name="connsiteX165" fmla="*/ 5486586 w 5932900"/>
              <a:gd name="connsiteY165" fmla="*/ 457200 h 3276600"/>
              <a:gd name="connsiteX166" fmla="*/ 5432158 w 5932900"/>
              <a:gd name="connsiteY166" fmla="*/ 424543 h 3276600"/>
              <a:gd name="connsiteX167" fmla="*/ 5290643 w 5932900"/>
              <a:gd name="connsiteY167" fmla="*/ 391886 h 3276600"/>
              <a:gd name="connsiteX168" fmla="*/ 5236215 w 5932900"/>
              <a:gd name="connsiteY168" fmla="*/ 370114 h 3276600"/>
              <a:gd name="connsiteX169" fmla="*/ 4898758 w 5932900"/>
              <a:gd name="connsiteY169" fmla="*/ 348343 h 3276600"/>
              <a:gd name="connsiteX170" fmla="*/ 4637500 w 5932900"/>
              <a:gd name="connsiteY170" fmla="*/ 326571 h 3276600"/>
              <a:gd name="connsiteX171" fmla="*/ 4539529 w 5932900"/>
              <a:gd name="connsiteY171" fmla="*/ 315686 h 3276600"/>
              <a:gd name="connsiteX172" fmla="*/ 4408900 w 5932900"/>
              <a:gd name="connsiteY172" fmla="*/ 283029 h 3276600"/>
              <a:gd name="connsiteX173" fmla="*/ 4376243 w 5932900"/>
              <a:gd name="connsiteY173" fmla="*/ 272143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5932900" h="3276600">
                <a:moveTo>
                  <a:pt x="4430672" y="272143"/>
                </a:moveTo>
                <a:cubicBezTo>
                  <a:pt x="4412529" y="264886"/>
                  <a:pt x="4393721" y="259110"/>
                  <a:pt x="4376243" y="250371"/>
                </a:cubicBezTo>
                <a:cubicBezTo>
                  <a:pt x="4364541" y="244520"/>
                  <a:pt x="4355836" y="233194"/>
                  <a:pt x="4343586" y="228600"/>
                </a:cubicBezTo>
                <a:cubicBezTo>
                  <a:pt x="4318647" y="219248"/>
                  <a:pt x="4215532" y="208511"/>
                  <a:pt x="4202072" y="206829"/>
                </a:cubicBezTo>
                <a:cubicBezTo>
                  <a:pt x="4158529" y="195943"/>
                  <a:pt x="4115455" y="182973"/>
                  <a:pt x="4071443" y="174171"/>
                </a:cubicBezTo>
                <a:cubicBezTo>
                  <a:pt x="4053300" y="170543"/>
                  <a:pt x="4034865" y="168154"/>
                  <a:pt x="4017015" y="163286"/>
                </a:cubicBezTo>
                <a:cubicBezTo>
                  <a:pt x="3994874" y="157248"/>
                  <a:pt x="3973472" y="148771"/>
                  <a:pt x="3951700" y="141514"/>
                </a:cubicBezTo>
                <a:cubicBezTo>
                  <a:pt x="3940814" y="137885"/>
                  <a:pt x="3930402" y="132252"/>
                  <a:pt x="3919043" y="130629"/>
                </a:cubicBezTo>
                <a:lnTo>
                  <a:pt x="3842843" y="119743"/>
                </a:lnTo>
                <a:cubicBezTo>
                  <a:pt x="3831957" y="116114"/>
                  <a:pt x="3821527" y="110602"/>
                  <a:pt x="3810186" y="108857"/>
                </a:cubicBezTo>
                <a:cubicBezTo>
                  <a:pt x="3639428" y="82586"/>
                  <a:pt x="3763019" y="112156"/>
                  <a:pt x="3625129" y="87086"/>
                </a:cubicBezTo>
                <a:cubicBezTo>
                  <a:pt x="3610409" y="84410"/>
                  <a:pt x="3596397" y="78316"/>
                  <a:pt x="3581586" y="76200"/>
                </a:cubicBezTo>
                <a:cubicBezTo>
                  <a:pt x="3545486" y="71043"/>
                  <a:pt x="3508973" y="69341"/>
                  <a:pt x="3472729" y="65314"/>
                </a:cubicBezTo>
                <a:cubicBezTo>
                  <a:pt x="3286956" y="44673"/>
                  <a:pt x="3498649" y="62501"/>
                  <a:pt x="3233243" y="43543"/>
                </a:cubicBezTo>
                <a:cubicBezTo>
                  <a:pt x="3218729" y="39914"/>
                  <a:pt x="3203893" y="37388"/>
                  <a:pt x="3189700" y="32657"/>
                </a:cubicBezTo>
                <a:cubicBezTo>
                  <a:pt x="3171163" y="26478"/>
                  <a:pt x="3154701" y="12968"/>
                  <a:pt x="3135272" y="10886"/>
                </a:cubicBezTo>
                <a:cubicBezTo>
                  <a:pt x="3052211" y="1987"/>
                  <a:pt x="2968357" y="3629"/>
                  <a:pt x="2884900" y="0"/>
                </a:cubicBezTo>
                <a:cubicBezTo>
                  <a:pt x="2797978" y="4139"/>
                  <a:pt x="2615189" y="10615"/>
                  <a:pt x="2514786" y="21771"/>
                </a:cubicBezTo>
                <a:cubicBezTo>
                  <a:pt x="2496397" y="23814"/>
                  <a:pt x="2478733" y="30495"/>
                  <a:pt x="2460358" y="32657"/>
                </a:cubicBezTo>
                <a:cubicBezTo>
                  <a:pt x="2416963" y="37762"/>
                  <a:pt x="2373183" y="38969"/>
                  <a:pt x="2329729" y="43543"/>
                </a:cubicBezTo>
                <a:cubicBezTo>
                  <a:pt x="2304212" y="46229"/>
                  <a:pt x="2278838" y="50211"/>
                  <a:pt x="2253529" y="54429"/>
                </a:cubicBezTo>
                <a:cubicBezTo>
                  <a:pt x="2235278" y="57471"/>
                  <a:pt x="2217519" y="63560"/>
                  <a:pt x="2199100" y="65314"/>
                </a:cubicBezTo>
                <a:cubicBezTo>
                  <a:pt x="2141192" y="70829"/>
                  <a:pt x="2082986" y="72571"/>
                  <a:pt x="2024929" y="76200"/>
                </a:cubicBezTo>
                <a:cubicBezTo>
                  <a:pt x="1873217" y="106543"/>
                  <a:pt x="2114526" y="60291"/>
                  <a:pt x="1850758" y="97971"/>
                </a:cubicBezTo>
                <a:cubicBezTo>
                  <a:pt x="1839398" y="99594"/>
                  <a:pt x="1829232" y="106074"/>
                  <a:pt x="1818100" y="108857"/>
                </a:cubicBezTo>
                <a:cubicBezTo>
                  <a:pt x="1800150" y="113344"/>
                  <a:pt x="1781815" y="116114"/>
                  <a:pt x="1763672" y="119743"/>
                </a:cubicBezTo>
                <a:cubicBezTo>
                  <a:pt x="1749158" y="127000"/>
                  <a:pt x="1735044" y="135122"/>
                  <a:pt x="1720129" y="141514"/>
                </a:cubicBezTo>
                <a:cubicBezTo>
                  <a:pt x="1654194" y="169772"/>
                  <a:pt x="1723227" y="129079"/>
                  <a:pt x="1633043" y="174171"/>
                </a:cubicBezTo>
                <a:cubicBezTo>
                  <a:pt x="1523703" y="228841"/>
                  <a:pt x="1690454" y="160452"/>
                  <a:pt x="1556843" y="217714"/>
                </a:cubicBezTo>
                <a:cubicBezTo>
                  <a:pt x="1444722" y="265766"/>
                  <a:pt x="1625057" y="178166"/>
                  <a:pt x="1480643" y="250371"/>
                </a:cubicBezTo>
                <a:cubicBezTo>
                  <a:pt x="1449702" y="281313"/>
                  <a:pt x="1460614" y="272454"/>
                  <a:pt x="1415329" y="304800"/>
                </a:cubicBezTo>
                <a:cubicBezTo>
                  <a:pt x="1404683" y="312404"/>
                  <a:pt x="1392888" y="318398"/>
                  <a:pt x="1382672" y="326571"/>
                </a:cubicBezTo>
                <a:cubicBezTo>
                  <a:pt x="1374658" y="332982"/>
                  <a:pt x="1369440" y="342650"/>
                  <a:pt x="1360900" y="348343"/>
                </a:cubicBezTo>
                <a:cubicBezTo>
                  <a:pt x="1347398" y="357344"/>
                  <a:pt x="1330860" y="361113"/>
                  <a:pt x="1317358" y="370114"/>
                </a:cubicBezTo>
                <a:cubicBezTo>
                  <a:pt x="1308818" y="375807"/>
                  <a:pt x="1303471" y="385316"/>
                  <a:pt x="1295586" y="391886"/>
                </a:cubicBezTo>
                <a:cubicBezTo>
                  <a:pt x="1281648" y="403501"/>
                  <a:pt x="1265818" y="412736"/>
                  <a:pt x="1252043" y="424543"/>
                </a:cubicBezTo>
                <a:cubicBezTo>
                  <a:pt x="1240354" y="434562"/>
                  <a:pt x="1231213" y="447345"/>
                  <a:pt x="1219386" y="457200"/>
                </a:cubicBezTo>
                <a:cubicBezTo>
                  <a:pt x="1209335" y="465575"/>
                  <a:pt x="1196575" y="470356"/>
                  <a:pt x="1186729" y="478971"/>
                </a:cubicBezTo>
                <a:cubicBezTo>
                  <a:pt x="1167419" y="495867"/>
                  <a:pt x="1153649" y="519168"/>
                  <a:pt x="1132300" y="533400"/>
                </a:cubicBezTo>
                <a:cubicBezTo>
                  <a:pt x="1031786" y="600409"/>
                  <a:pt x="1155427" y="514898"/>
                  <a:pt x="1077872" y="576943"/>
                </a:cubicBezTo>
                <a:cubicBezTo>
                  <a:pt x="1067656" y="585116"/>
                  <a:pt x="1056101" y="591457"/>
                  <a:pt x="1045215" y="598714"/>
                </a:cubicBezTo>
                <a:cubicBezTo>
                  <a:pt x="1037958" y="609600"/>
                  <a:pt x="1033659" y="623198"/>
                  <a:pt x="1023443" y="631371"/>
                </a:cubicBezTo>
                <a:cubicBezTo>
                  <a:pt x="1014483" y="638539"/>
                  <a:pt x="1000817" y="636684"/>
                  <a:pt x="990786" y="642257"/>
                </a:cubicBezTo>
                <a:cubicBezTo>
                  <a:pt x="967913" y="654964"/>
                  <a:pt x="943975" y="667298"/>
                  <a:pt x="925472" y="685800"/>
                </a:cubicBezTo>
                <a:cubicBezTo>
                  <a:pt x="885197" y="726073"/>
                  <a:pt x="912241" y="701877"/>
                  <a:pt x="838386" y="751114"/>
                </a:cubicBezTo>
                <a:cubicBezTo>
                  <a:pt x="827500" y="758371"/>
                  <a:pt x="814980" y="763635"/>
                  <a:pt x="805729" y="772886"/>
                </a:cubicBezTo>
                <a:cubicBezTo>
                  <a:pt x="748369" y="830246"/>
                  <a:pt x="781244" y="808806"/>
                  <a:pt x="707758" y="838200"/>
                </a:cubicBezTo>
                <a:lnTo>
                  <a:pt x="664215" y="881743"/>
                </a:lnTo>
                <a:cubicBezTo>
                  <a:pt x="656958" y="889000"/>
                  <a:pt x="651244" y="898234"/>
                  <a:pt x="642443" y="903514"/>
                </a:cubicBezTo>
                <a:cubicBezTo>
                  <a:pt x="624300" y="914400"/>
                  <a:pt x="605232" y="923873"/>
                  <a:pt x="588015" y="936171"/>
                </a:cubicBezTo>
                <a:cubicBezTo>
                  <a:pt x="579663" y="942137"/>
                  <a:pt x="574257" y="951532"/>
                  <a:pt x="566243" y="957943"/>
                </a:cubicBezTo>
                <a:cubicBezTo>
                  <a:pt x="556027" y="966116"/>
                  <a:pt x="543802" y="971541"/>
                  <a:pt x="533586" y="979714"/>
                </a:cubicBezTo>
                <a:cubicBezTo>
                  <a:pt x="525572" y="986125"/>
                  <a:pt x="520026" y="995328"/>
                  <a:pt x="511815" y="1001486"/>
                </a:cubicBezTo>
                <a:cubicBezTo>
                  <a:pt x="490882" y="1017186"/>
                  <a:pt x="467433" y="1029329"/>
                  <a:pt x="446500" y="1045029"/>
                </a:cubicBezTo>
                <a:cubicBezTo>
                  <a:pt x="431986" y="1055915"/>
                  <a:pt x="416896" y="1066071"/>
                  <a:pt x="402958" y="1077686"/>
                </a:cubicBezTo>
                <a:cubicBezTo>
                  <a:pt x="395074" y="1084256"/>
                  <a:pt x="389397" y="1093299"/>
                  <a:pt x="381186" y="1099457"/>
                </a:cubicBezTo>
                <a:cubicBezTo>
                  <a:pt x="360253" y="1115156"/>
                  <a:pt x="315872" y="1143000"/>
                  <a:pt x="315872" y="1143000"/>
                </a:cubicBezTo>
                <a:cubicBezTo>
                  <a:pt x="279868" y="1197004"/>
                  <a:pt x="303349" y="1166409"/>
                  <a:pt x="239672" y="1230086"/>
                </a:cubicBezTo>
                <a:cubicBezTo>
                  <a:pt x="232415" y="1237343"/>
                  <a:pt x="226111" y="1245699"/>
                  <a:pt x="217900" y="1251857"/>
                </a:cubicBezTo>
                <a:cubicBezTo>
                  <a:pt x="203386" y="1262743"/>
                  <a:pt x="187918" y="1272461"/>
                  <a:pt x="174358" y="1284514"/>
                </a:cubicBezTo>
                <a:cubicBezTo>
                  <a:pt x="155181" y="1301560"/>
                  <a:pt x="138072" y="1320800"/>
                  <a:pt x="119929" y="1338943"/>
                </a:cubicBezTo>
                <a:lnTo>
                  <a:pt x="76386" y="1382486"/>
                </a:lnTo>
                <a:cubicBezTo>
                  <a:pt x="72757" y="1393372"/>
                  <a:pt x="70632" y="1404880"/>
                  <a:pt x="65500" y="1415143"/>
                </a:cubicBezTo>
                <a:cubicBezTo>
                  <a:pt x="59649" y="1426845"/>
                  <a:pt x="48883" y="1435775"/>
                  <a:pt x="43729" y="1447800"/>
                </a:cubicBezTo>
                <a:cubicBezTo>
                  <a:pt x="1553" y="1546211"/>
                  <a:pt x="65729" y="1442013"/>
                  <a:pt x="11072" y="1524000"/>
                </a:cubicBezTo>
                <a:cubicBezTo>
                  <a:pt x="-1621" y="1714393"/>
                  <a:pt x="-5626" y="1671967"/>
                  <a:pt x="11072" y="1872343"/>
                </a:cubicBezTo>
                <a:cubicBezTo>
                  <a:pt x="17743" y="1952397"/>
                  <a:pt x="10818" y="1931833"/>
                  <a:pt x="43729" y="1981200"/>
                </a:cubicBezTo>
                <a:cubicBezTo>
                  <a:pt x="47358" y="1995714"/>
                  <a:pt x="48722" y="2010992"/>
                  <a:pt x="54615" y="2024743"/>
                </a:cubicBezTo>
                <a:cubicBezTo>
                  <a:pt x="59769" y="2036768"/>
                  <a:pt x="69452" y="2046306"/>
                  <a:pt x="76386" y="2057400"/>
                </a:cubicBezTo>
                <a:cubicBezTo>
                  <a:pt x="87600" y="2075342"/>
                  <a:pt x="99581" y="2092905"/>
                  <a:pt x="109043" y="2111829"/>
                </a:cubicBezTo>
                <a:cubicBezTo>
                  <a:pt x="126057" y="2145857"/>
                  <a:pt x="113389" y="2154056"/>
                  <a:pt x="141700" y="2188029"/>
                </a:cubicBezTo>
                <a:cubicBezTo>
                  <a:pt x="280780" y="2354924"/>
                  <a:pt x="181007" y="2229855"/>
                  <a:pt x="261443" y="2296886"/>
                </a:cubicBezTo>
                <a:cubicBezTo>
                  <a:pt x="273269" y="2306741"/>
                  <a:pt x="282514" y="2319406"/>
                  <a:pt x="294100" y="2329543"/>
                </a:cubicBezTo>
                <a:cubicBezTo>
                  <a:pt x="311586" y="2344843"/>
                  <a:pt x="329941" y="2359145"/>
                  <a:pt x="348529" y="2373086"/>
                </a:cubicBezTo>
                <a:cubicBezTo>
                  <a:pt x="358995" y="2380936"/>
                  <a:pt x="371135" y="2386482"/>
                  <a:pt x="381186" y="2394857"/>
                </a:cubicBezTo>
                <a:cubicBezTo>
                  <a:pt x="483511" y="2480127"/>
                  <a:pt x="314068" y="2360996"/>
                  <a:pt x="479158" y="2471057"/>
                </a:cubicBezTo>
                <a:lnTo>
                  <a:pt x="511815" y="2492829"/>
                </a:lnTo>
                <a:cubicBezTo>
                  <a:pt x="522701" y="2500086"/>
                  <a:pt x="534006" y="2506750"/>
                  <a:pt x="544472" y="2514600"/>
                </a:cubicBezTo>
                <a:cubicBezTo>
                  <a:pt x="573501" y="2536371"/>
                  <a:pt x="596356" y="2571113"/>
                  <a:pt x="631558" y="2579914"/>
                </a:cubicBezTo>
                <a:lnTo>
                  <a:pt x="675100" y="2590800"/>
                </a:lnTo>
                <a:cubicBezTo>
                  <a:pt x="691040" y="2606739"/>
                  <a:pt x="707560" y="2626104"/>
                  <a:pt x="729529" y="2634343"/>
                </a:cubicBezTo>
                <a:cubicBezTo>
                  <a:pt x="746853" y="2640840"/>
                  <a:pt x="765815" y="2641600"/>
                  <a:pt x="783958" y="2645229"/>
                </a:cubicBezTo>
                <a:cubicBezTo>
                  <a:pt x="791215" y="2656115"/>
                  <a:pt x="794635" y="2670952"/>
                  <a:pt x="805729" y="2677886"/>
                </a:cubicBezTo>
                <a:cubicBezTo>
                  <a:pt x="825190" y="2690049"/>
                  <a:pt x="849272" y="2692400"/>
                  <a:pt x="871043" y="2699657"/>
                </a:cubicBezTo>
                <a:cubicBezTo>
                  <a:pt x="914913" y="2714280"/>
                  <a:pt x="918636" y="2713813"/>
                  <a:pt x="969015" y="2743200"/>
                </a:cubicBezTo>
                <a:cubicBezTo>
                  <a:pt x="1014596" y="2769789"/>
                  <a:pt x="1031537" y="2791138"/>
                  <a:pt x="1077872" y="2808514"/>
                </a:cubicBezTo>
                <a:cubicBezTo>
                  <a:pt x="1151530" y="2836135"/>
                  <a:pt x="1092663" y="2803968"/>
                  <a:pt x="1154072" y="2830286"/>
                </a:cubicBezTo>
                <a:cubicBezTo>
                  <a:pt x="1227463" y="2861739"/>
                  <a:pt x="1169458" y="2843421"/>
                  <a:pt x="1252043" y="2884714"/>
                </a:cubicBezTo>
                <a:cubicBezTo>
                  <a:pt x="1293038" y="2905212"/>
                  <a:pt x="1308435" y="2906977"/>
                  <a:pt x="1350015" y="2917371"/>
                </a:cubicBezTo>
                <a:cubicBezTo>
                  <a:pt x="1357272" y="2924628"/>
                  <a:pt x="1363247" y="2933450"/>
                  <a:pt x="1371786" y="2939143"/>
                </a:cubicBezTo>
                <a:cubicBezTo>
                  <a:pt x="1424332" y="2974174"/>
                  <a:pt x="1454362" y="2965231"/>
                  <a:pt x="1524186" y="2982686"/>
                </a:cubicBezTo>
                <a:lnTo>
                  <a:pt x="1567729" y="2993571"/>
                </a:lnTo>
                <a:cubicBezTo>
                  <a:pt x="1605667" y="3012540"/>
                  <a:pt x="1624000" y="3023214"/>
                  <a:pt x="1665700" y="3037114"/>
                </a:cubicBezTo>
                <a:cubicBezTo>
                  <a:pt x="1688761" y="3044801"/>
                  <a:pt x="1742101" y="3054572"/>
                  <a:pt x="1763672" y="3058886"/>
                </a:cubicBezTo>
                <a:cubicBezTo>
                  <a:pt x="1817430" y="3094724"/>
                  <a:pt x="1775430" y="3072711"/>
                  <a:pt x="1850758" y="3091543"/>
                </a:cubicBezTo>
                <a:cubicBezTo>
                  <a:pt x="1876386" y="3097950"/>
                  <a:pt x="1901218" y="3107374"/>
                  <a:pt x="1926958" y="3113314"/>
                </a:cubicBezTo>
                <a:cubicBezTo>
                  <a:pt x="2038173" y="3138979"/>
                  <a:pt x="1949749" y="3110496"/>
                  <a:pt x="2035815" y="3135086"/>
                </a:cubicBezTo>
                <a:cubicBezTo>
                  <a:pt x="2046848" y="3138238"/>
                  <a:pt x="2057439" y="3142819"/>
                  <a:pt x="2068472" y="3145971"/>
                </a:cubicBezTo>
                <a:cubicBezTo>
                  <a:pt x="2082857" y="3150081"/>
                  <a:pt x="2097822" y="3152126"/>
                  <a:pt x="2112015" y="3156857"/>
                </a:cubicBezTo>
                <a:cubicBezTo>
                  <a:pt x="2130553" y="3163036"/>
                  <a:pt x="2147767" y="3172882"/>
                  <a:pt x="2166443" y="3178629"/>
                </a:cubicBezTo>
                <a:cubicBezTo>
                  <a:pt x="2195042" y="3187429"/>
                  <a:pt x="2225143" y="3190938"/>
                  <a:pt x="2253529" y="3200400"/>
                </a:cubicBezTo>
                <a:cubicBezTo>
                  <a:pt x="2331829" y="3226501"/>
                  <a:pt x="2234048" y="3194834"/>
                  <a:pt x="2329729" y="3222171"/>
                </a:cubicBezTo>
                <a:cubicBezTo>
                  <a:pt x="2340762" y="3225323"/>
                  <a:pt x="2351254" y="3230274"/>
                  <a:pt x="2362386" y="3233057"/>
                </a:cubicBezTo>
                <a:cubicBezTo>
                  <a:pt x="2380336" y="3237545"/>
                  <a:pt x="2398865" y="3239456"/>
                  <a:pt x="2416815" y="3243943"/>
                </a:cubicBezTo>
                <a:cubicBezTo>
                  <a:pt x="2555989" y="3278736"/>
                  <a:pt x="2432073" y="3255557"/>
                  <a:pt x="2558329" y="3276600"/>
                </a:cubicBezTo>
                <a:lnTo>
                  <a:pt x="3026415" y="3265714"/>
                </a:lnTo>
                <a:cubicBezTo>
                  <a:pt x="3048468" y="3264814"/>
                  <a:pt x="3069902" y="3258103"/>
                  <a:pt x="3091729" y="3254829"/>
                </a:cubicBezTo>
                <a:cubicBezTo>
                  <a:pt x="3100228" y="3253554"/>
                  <a:pt x="3252299" y="3234787"/>
                  <a:pt x="3298558" y="3222171"/>
                </a:cubicBezTo>
                <a:cubicBezTo>
                  <a:pt x="3320698" y="3216133"/>
                  <a:pt x="3341608" y="3205966"/>
                  <a:pt x="3363872" y="3200400"/>
                </a:cubicBezTo>
                <a:cubicBezTo>
                  <a:pt x="3378386" y="3196771"/>
                  <a:pt x="3393030" y="3193624"/>
                  <a:pt x="3407415" y="3189514"/>
                </a:cubicBezTo>
                <a:cubicBezTo>
                  <a:pt x="3464524" y="3173197"/>
                  <a:pt x="3415564" y="3182326"/>
                  <a:pt x="3483615" y="3167743"/>
                </a:cubicBezTo>
                <a:cubicBezTo>
                  <a:pt x="3519798" y="3159989"/>
                  <a:pt x="3555840" y="3151204"/>
                  <a:pt x="3592472" y="3145971"/>
                </a:cubicBezTo>
                <a:cubicBezTo>
                  <a:pt x="3617872" y="3142343"/>
                  <a:pt x="3643625" y="3140652"/>
                  <a:pt x="3668672" y="3135086"/>
                </a:cubicBezTo>
                <a:cubicBezTo>
                  <a:pt x="3709059" y="3126111"/>
                  <a:pt x="3748724" y="3114103"/>
                  <a:pt x="3788415" y="3102429"/>
                </a:cubicBezTo>
                <a:cubicBezTo>
                  <a:pt x="3810432" y="3095953"/>
                  <a:pt x="3833203" y="3090920"/>
                  <a:pt x="3853729" y="3080657"/>
                </a:cubicBezTo>
                <a:cubicBezTo>
                  <a:pt x="3882758" y="3066143"/>
                  <a:pt x="3910025" y="3047377"/>
                  <a:pt x="3940815" y="3037114"/>
                </a:cubicBezTo>
                <a:cubicBezTo>
                  <a:pt x="3962586" y="3029857"/>
                  <a:pt x="3987034" y="3028073"/>
                  <a:pt x="4006129" y="3015343"/>
                </a:cubicBezTo>
                <a:cubicBezTo>
                  <a:pt x="4048333" y="2987206"/>
                  <a:pt x="4026374" y="2997708"/>
                  <a:pt x="4071443" y="2982686"/>
                </a:cubicBezTo>
                <a:cubicBezTo>
                  <a:pt x="4078700" y="2975429"/>
                  <a:pt x="4087057" y="2969125"/>
                  <a:pt x="4093215" y="2960914"/>
                </a:cubicBezTo>
                <a:cubicBezTo>
                  <a:pt x="4108915" y="2939981"/>
                  <a:pt x="4122244" y="2917371"/>
                  <a:pt x="4136758" y="2895600"/>
                </a:cubicBezTo>
                <a:cubicBezTo>
                  <a:pt x="4144015" y="2884714"/>
                  <a:pt x="4149278" y="2872194"/>
                  <a:pt x="4158529" y="2862943"/>
                </a:cubicBezTo>
                <a:lnTo>
                  <a:pt x="4180300" y="2841171"/>
                </a:lnTo>
                <a:cubicBezTo>
                  <a:pt x="4183929" y="2830285"/>
                  <a:pt x="4184821" y="2818061"/>
                  <a:pt x="4191186" y="2808514"/>
                </a:cubicBezTo>
                <a:cubicBezTo>
                  <a:pt x="4199725" y="2795705"/>
                  <a:pt x="4213988" y="2787683"/>
                  <a:pt x="4223843" y="2775857"/>
                </a:cubicBezTo>
                <a:cubicBezTo>
                  <a:pt x="4232219" y="2765806"/>
                  <a:pt x="4238358" y="2754086"/>
                  <a:pt x="4245615" y="2743200"/>
                </a:cubicBezTo>
                <a:cubicBezTo>
                  <a:pt x="4269497" y="2647665"/>
                  <a:pt x="4235460" y="2742322"/>
                  <a:pt x="4289158" y="2677886"/>
                </a:cubicBezTo>
                <a:cubicBezTo>
                  <a:pt x="4375089" y="2574770"/>
                  <a:pt x="4217340" y="2706167"/>
                  <a:pt x="4354472" y="2569029"/>
                </a:cubicBezTo>
                <a:cubicBezTo>
                  <a:pt x="4385413" y="2538087"/>
                  <a:pt x="4376553" y="2548999"/>
                  <a:pt x="4408900" y="2503714"/>
                </a:cubicBezTo>
                <a:cubicBezTo>
                  <a:pt x="4416504" y="2493068"/>
                  <a:pt x="4422296" y="2481108"/>
                  <a:pt x="4430672" y="2471057"/>
                </a:cubicBezTo>
                <a:cubicBezTo>
                  <a:pt x="4440527" y="2459231"/>
                  <a:pt x="4453474" y="2450227"/>
                  <a:pt x="4463329" y="2438400"/>
                </a:cubicBezTo>
                <a:cubicBezTo>
                  <a:pt x="4509382" y="2383136"/>
                  <a:pt x="4460296" y="2428737"/>
                  <a:pt x="4506872" y="2362200"/>
                </a:cubicBezTo>
                <a:cubicBezTo>
                  <a:pt x="4544537" y="2308393"/>
                  <a:pt x="4603614" y="2254572"/>
                  <a:pt x="4648386" y="2209800"/>
                </a:cubicBezTo>
                <a:cubicBezTo>
                  <a:pt x="4655643" y="2202543"/>
                  <a:pt x="4661357" y="2193310"/>
                  <a:pt x="4670158" y="2188029"/>
                </a:cubicBezTo>
                <a:cubicBezTo>
                  <a:pt x="4688301" y="2177143"/>
                  <a:pt x="4707369" y="2167669"/>
                  <a:pt x="4724586" y="2155371"/>
                </a:cubicBezTo>
                <a:cubicBezTo>
                  <a:pt x="4732937" y="2149406"/>
                  <a:pt x="4737818" y="2139293"/>
                  <a:pt x="4746358" y="2133600"/>
                </a:cubicBezTo>
                <a:cubicBezTo>
                  <a:pt x="4770699" y="2117373"/>
                  <a:pt x="4797472" y="2105108"/>
                  <a:pt x="4822558" y="2090057"/>
                </a:cubicBezTo>
                <a:cubicBezTo>
                  <a:pt x="4833776" y="2083326"/>
                  <a:pt x="4843068" y="2073145"/>
                  <a:pt x="4855215" y="2068286"/>
                </a:cubicBezTo>
                <a:cubicBezTo>
                  <a:pt x="4879742" y="2058475"/>
                  <a:pt x="4906988" y="2056572"/>
                  <a:pt x="4931415" y="2046514"/>
                </a:cubicBezTo>
                <a:cubicBezTo>
                  <a:pt x="4968928" y="2031068"/>
                  <a:pt x="5002605" y="2007153"/>
                  <a:pt x="5040272" y="1992086"/>
                </a:cubicBezTo>
                <a:cubicBezTo>
                  <a:pt x="5058415" y="1984829"/>
                  <a:pt x="5076844" y="1978250"/>
                  <a:pt x="5094700" y="1970314"/>
                </a:cubicBezTo>
                <a:cubicBezTo>
                  <a:pt x="5109529" y="1963723"/>
                  <a:pt x="5124154" y="1956594"/>
                  <a:pt x="5138243" y="1948543"/>
                </a:cubicBezTo>
                <a:cubicBezTo>
                  <a:pt x="5149602" y="1942052"/>
                  <a:pt x="5158875" y="1931925"/>
                  <a:pt x="5170900" y="1926771"/>
                </a:cubicBezTo>
                <a:cubicBezTo>
                  <a:pt x="5184651" y="1920878"/>
                  <a:pt x="5199929" y="1919514"/>
                  <a:pt x="5214443" y="1915886"/>
                </a:cubicBezTo>
                <a:cubicBezTo>
                  <a:pt x="5228957" y="1905000"/>
                  <a:pt x="5241759" y="1891343"/>
                  <a:pt x="5257986" y="1883229"/>
                </a:cubicBezTo>
                <a:cubicBezTo>
                  <a:pt x="5292477" y="1865983"/>
                  <a:pt x="5330383" y="1860988"/>
                  <a:pt x="5366843" y="1850571"/>
                </a:cubicBezTo>
                <a:cubicBezTo>
                  <a:pt x="5377876" y="1847419"/>
                  <a:pt x="5388467" y="1842838"/>
                  <a:pt x="5399500" y="1839686"/>
                </a:cubicBezTo>
                <a:cubicBezTo>
                  <a:pt x="5484455" y="1815414"/>
                  <a:pt x="5410406" y="1845121"/>
                  <a:pt x="5541015" y="1796143"/>
                </a:cubicBezTo>
                <a:cubicBezTo>
                  <a:pt x="5566890" y="1786440"/>
                  <a:pt x="5592498" y="1775845"/>
                  <a:pt x="5617215" y="1763486"/>
                </a:cubicBezTo>
                <a:cubicBezTo>
                  <a:pt x="5628917" y="1757635"/>
                  <a:pt x="5637917" y="1747028"/>
                  <a:pt x="5649872" y="1741714"/>
                </a:cubicBezTo>
                <a:cubicBezTo>
                  <a:pt x="5670843" y="1732393"/>
                  <a:pt x="5715186" y="1719943"/>
                  <a:pt x="5715186" y="1719943"/>
                </a:cubicBezTo>
                <a:cubicBezTo>
                  <a:pt x="5781090" y="1654039"/>
                  <a:pt x="5746666" y="1676988"/>
                  <a:pt x="5813158" y="1643743"/>
                </a:cubicBezTo>
                <a:cubicBezTo>
                  <a:pt x="5842251" y="1527364"/>
                  <a:pt x="5802681" y="1653914"/>
                  <a:pt x="5845815" y="1578429"/>
                </a:cubicBezTo>
                <a:cubicBezTo>
                  <a:pt x="5909977" y="1466146"/>
                  <a:pt x="5839016" y="1570254"/>
                  <a:pt x="5878472" y="1491343"/>
                </a:cubicBezTo>
                <a:cubicBezTo>
                  <a:pt x="5884323" y="1479641"/>
                  <a:pt x="5892986" y="1469572"/>
                  <a:pt x="5900243" y="1458686"/>
                </a:cubicBezTo>
                <a:cubicBezTo>
                  <a:pt x="5903872" y="1444172"/>
                  <a:pt x="5908453" y="1429863"/>
                  <a:pt x="5911129" y="1415143"/>
                </a:cubicBezTo>
                <a:cubicBezTo>
                  <a:pt x="5937136" y="1272109"/>
                  <a:pt x="5908209" y="1394170"/>
                  <a:pt x="5932900" y="1295400"/>
                </a:cubicBezTo>
                <a:cubicBezTo>
                  <a:pt x="5929272" y="1164771"/>
                  <a:pt x="5927571" y="1034075"/>
                  <a:pt x="5922015" y="903514"/>
                </a:cubicBezTo>
                <a:cubicBezTo>
                  <a:pt x="5920311" y="863471"/>
                  <a:pt x="5918989" y="823072"/>
                  <a:pt x="5911129" y="783771"/>
                </a:cubicBezTo>
                <a:cubicBezTo>
                  <a:pt x="5907947" y="767859"/>
                  <a:pt x="5895750" y="755144"/>
                  <a:pt x="5889358" y="740229"/>
                </a:cubicBezTo>
                <a:cubicBezTo>
                  <a:pt x="5862317" y="677133"/>
                  <a:pt x="5898539" y="737671"/>
                  <a:pt x="5856700" y="674914"/>
                </a:cubicBezTo>
                <a:cubicBezTo>
                  <a:pt x="5853072" y="664028"/>
                  <a:pt x="5852484" y="651594"/>
                  <a:pt x="5845815" y="642257"/>
                </a:cubicBezTo>
                <a:cubicBezTo>
                  <a:pt x="5817614" y="602775"/>
                  <a:pt x="5776208" y="581338"/>
                  <a:pt x="5736958" y="555171"/>
                </a:cubicBezTo>
                <a:cubicBezTo>
                  <a:pt x="5726072" y="547914"/>
                  <a:pt x="5716992" y="536573"/>
                  <a:pt x="5704300" y="533400"/>
                </a:cubicBezTo>
                <a:lnTo>
                  <a:pt x="5660758" y="522514"/>
                </a:lnTo>
                <a:cubicBezTo>
                  <a:pt x="5624977" y="498661"/>
                  <a:pt x="5634877" y="501124"/>
                  <a:pt x="5595443" y="489857"/>
                </a:cubicBezTo>
                <a:cubicBezTo>
                  <a:pt x="5566139" y="481484"/>
                  <a:pt x="5510101" y="471309"/>
                  <a:pt x="5486586" y="457200"/>
                </a:cubicBezTo>
                <a:cubicBezTo>
                  <a:pt x="5468443" y="446314"/>
                  <a:pt x="5451688" y="432681"/>
                  <a:pt x="5432158" y="424543"/>
                </a:cubicBezTo>
                <a:cubicBezTo>
                  <a:pt x="5385762" y="405211"/>
                  <a:pt x="5339381" y="400008"/>
                  <a:pt x="5290643" y="391886"/>
                </a:cubicBezTo>
                <a:cubicBezTo>
                  <a:pt x="5272500" y="384629"/>
                  <a:pt x="5255636" y="372272"/>
                  <a:pt x="5236215" y="370114"/>
                </a:cubicBezTo>
                <a:cubicBezTo>
                  <a:pt x="5124185" y="357666"/>
                  <a:pt x="4898758" y="348343"/>
                  <a:pt x="4898758" y="348343"/>
                </a:cubicBezTo>
                <a:cubicBezTo>
                  <a:pt x="4791149" y="312473"/>
                  <a:pt x="4894707" y="343718"/>
                  <a:pt x="4637500" y="326571"/>
                </a:cubicBezTo>
                <a:cubicBezTo>
                  <a:pt x="4604715" y="324385"/>
                  <a:pt x="4572099" y="320029"/>
                  <a:pt x="4539529" y="315686"/>
                </a:cubicBezTo>
                <a:cubicBezTo>
                  <a:pt x="4466243" y="305915"/>
                  <a:pt x="4479906" y="306698"/>
                  <a:pt x="4408900" y="283029"/>
                </a:cubicBezTo>
                <a:lnTo>
                  <a:pt x="4376243" y="272143"/>
                </a:lnTo>
              </a:path>
            </a:pathLst>
          </a:custGeom>
          <a:no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45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25" y="1524179"/>
            <a:ext cx="7000875" cy="51435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 the outlined region. (advance slide for answers)</a:t>
            </a:r>
          </a:p>
        </p:txBody>
      </p:sp>
      <p:sp>
        <p:nvSpPr>
          <p:cNvPr id="10" name="Rectangle 9"/>
          <p:cNvSpPr/>
          <p:nvPr/>
        </p:nvSpPr>
        <p:spPr>
          <a:xfrm>
            <a:off x="5529243" y="1535065"/>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Interstitial gland</a:t>
            </a:r>
          </a:p>
        </p:txBody>
      </p:sp>
      <p:sp>
        <p:nvSpPr>
          <p:cNvPr id="5" name="Freeform 4"/>
          <p:cNvSpPr/>
          <p:nvPr/>
        </p:nvSpPr>
        <p:spPr>
          <a:xfrm>
            <a:off x="1883229" y="2340429"/>
            <a:ext cx="3367281" cy="2307771"/>
          </a:xfrm>
          <a:custGeom>
            <a:avLst/>
            <a:gdLst>
              <a:gd name="connsiteX0" fmla="*/ 2340428 w 3367281"/>
              <a:gd name="connsiteY0" fmla="*/ 1894114 h 2307771"/>
              <a:gd name="connsiteX1" fmla="*/ 2405742 w 3367281"/>
              <a:gd name="connsiteY1" fmla="*/ 1905000 h 2307771"/>
              <a:gd name="connsiteX2" fmla="*/ 2481942 w 3367281"/>
              <a:gd name="connsiteY2" fmla="*/ 1915885 h 2307771"/>
              <a:gd name="connsiteX3" fmla="*/ 2612571 w 3367281"/>
              <a:gd name="connsiteY3" fmla="*/ 1937657 h 2307771"/>
              <a:gd name="connsiteX4" fmla="*/ 2786742 w 3367281"/>
              <a:gd name="connsiteY4" fmla="*/ 1948542 h 2307771"/>
              <a:gd name="connsiteX5" fmla="*/ 2950028 w 3367281"/>
              <a:gd name="connsiteY5" fmla="*/ 1970314 h 2307771"/>
              <a:gd name="connsiteX6" fmla="*/ 3211285 w 3367281"/>
              <a:gd name="connsiteY6" fmla="*/ 1959428 h 2307771"/>
              <a:gd name="connsiteX7" fmla="*/ 3243942 w 3367281"/>
              <a:gd name="connsiteY7" fmla="*/ 1948542 h 2307771"/>
              <a:gd name="connsiteX8" fmla="*/ 3287485 w 3367281"/>
              <a:gd name="connsiteY8" fmla="*/ 1850571 h 2307771"/>
              <a:gd name="connsiteX9" fmla="*/ 3298371 w 3367281"/>
              <a:gd name="connsiteY9" fmla="*/ 1817914 h 2307771"/>
              <a:gd name="connsiteX10" fmla="*/ 3243942 w 3367281"/>
              <a:gd name="connsiteY10" fmla="*/ 1643742 h 2307771"/>
              <a:gd name="connsiteX11" fmla="*/ 3211285 w 3367281"/>
              <a:gd name="connsiteY11" fmla="*/ 1567542 h 2307771"/>
              <a:gd name="connsiteX12" fmla="*/ 3200400 w 3367281"/>
              <a:gd name="connsiteY12" fmla="*/ 1534885 h 2307771"/>
              <a:gd name="connsiteX13" fmla="*/ 3233057 w 3367281"/>
              <a:gd name="connsiteY13" fmla="*/ 1306285 h 2307771"/>
              <a:gd name="connsiteX14" fmla="*/ 3254828 w 3367281"/>
              <a:gd name="connsiteY14" fmla="*/ 1262742 h 2307771"/>
              <a:gd name="connsiteX15" fmla="*/ 3298371 w 3367281"/>
              <a:gd name="connsiteY15" fmla="*/ 1197428 h 2307771"/>
              <a:gd name="connsiteX16" fmla="*/ 3320142 w 3367281"/>
              <a:gd name="connsiteY16" fmla="*/ 1153885 h 2307771"/>
              <a:gd name="connsiteX17" fmla="*/ 3331028 w 3367281"/>
              <a:gd name="connsiteY17" fmla="*/ 1121228 h 2307771"/>
              <a:gd name="connsiteX18" fmla="*/ 3352800 w 3367281"/>
              <a:gd name="connsiteY18" fmla="*/ 1099457 h 2307771"/>
              <a:gd name="connsiteX19" fmla="*/ 3352800 w 3367281"/>
              <a:gd name="connsiteY19" fmla="*/ 903514 h 2307771"/>
              <a:gd name="connsiteX20" fmla="*/ 3341914 w 3367281"/>
              <a:gd name="connsiteY20" fmla="*/ 859971 h 2307771"/>
              <a:gd name="connsiteX21" fmla="*/ 3298371 w 3367281"/>
              <a:gd name="connsiteY21" fmla="*/ 816428 h 2307771"/>
              <a:gd name="connsiteX22" fmla="*/ 3265714 w 3367281"/>
              <a:gd name="connsiteY22" fmla="*/ 783771 h 2307771"/>
              <a:gd name="connsiteX23" fmla="*/ 3254828 w 3367281"/>
              <a:gd name="connsiteY23" fmla="*/ 751114 h 2307771"/>
              <a:gd name="connsiteX24" fmla="*/ 3233057 w 3367281"/>
              <a:gd name="connsiteY24" fmla="*/ 729342 h 2307771"/>
              <a:gd name="connsiteX25" fmla="*/ 3189514 w 3367281"/>
              <a:gd name="connsiteY25" fmla="*/ 664028 h 2307771"/>
              <a:gd name="connsiteX26" fmla="*/ 3167742 w 3367281"/>
              <a:gd name="connsiteY26" fmla="*/ 631371 h 2307771"/>
              <a:gd name="connsiteX27" fmla="*/ 3145971 w 3367281"/>
              <a:gd name="connsiteY27" fmla="*/ 598714 h 2307771"/>
              <a:gd name="connsiteX28" fmla="*/ 3124200 w 3367281"/>
              <a:gd name="connsiteY28" fmla="*/ 576942 h 2307771"/>
              <a:gd name="connsiteX29" fmla="*/ 3080657 w 3367281"/>
              <a:gd name="connsiteY29" fmla="*/ 533400 h 2307771"/>
              <a:gd name="connsiteX30" fmla="*/ 3069771 w 3367281"/>
              <a:gd name="connsiteY30" fmla="*/ 500742 h 2307771"/>
              <a:gd name="connsiteX31" fmla="*/ 2993571 w 3367281"/>
              <a:gd name="connsiteY31" fmla="*/ 391885 h 2307771"/>
              <a:gd name="connsiteX32" fmla="*/ 2906485 w 3367281"/>
              <a:gd name="connsiteY32" fmla="*/ 304800 h 2307771"/>
              <a:gd name="connsiteX33" fmla="*/ 2873828 w 3367281"/>
              <a:gd name="connsiteY33" fmla="*/ 272142 h 2307771"/>
              <a:gd name="connsiteX34" fmla="*/ 2830285 w 3367281"/>
              <a:gd name="connsiteY34" fmla="*/ 250371 h 2307771"/>
              <a:gd name="connsiteX35" fmla="*/ 2754085 w 3367281"/>
              <a:gd name="connsiteY35" fmla="*/ 195942 h 2307771"/>
              <a:gd name="connsiteX36" fmla="*/ 2710542 w 3367281"/>
              <a:gd name="connsiteY36" fmla="*/ 174171 h 2307771"/>
              <a:gd name="connsiteX37" fmla="*/ 2677885 w 3367281"/>
              <a:gd name="connsiteY37" fmla="*/ 163285 h 2307771"/>
              <a:gd name="connsiteX38" fmla="*/ 2590800 w 3367281"/>
              <a:gd name="connsiteY38" fmla="*/ 108857 h 2307771"/>
              <a:gd name="connsiteX39" fmla="*/ 2525485 w 3367281"/>
              <a:gd name="connsiteY39" fmla="*/ 87085 h 2307771"/>
              <a:gd name="connsiteX40" fmla="*/ 2481942 w 3367281"/>
              <a:gd name="connsiteY40" fmla="*/ 65314 h 2307771"/>
              <a:gd name="connsiteX41" fmla="*/ 2383971 w 3367281"/>
              <a:gd name="connsiteY41" fmla="*/ 43542 h 2307771"/>
              <a:gd name="connsiteX42" fmla="*/ 2351314 w 3367281"/>
              <a:gd name="connsiteY42" fmla="*/ 32657 h 2307771"/>
              <a:gd name="connsiteX43" fmla="*/ 2296885 w 3367281"/>
              <a:gd name="connsiteY43" fmla="*/ 21771 h 2307771"/>
              <a:gd name="connsiteX44" fmla="*/ 2220685 w 3367281"/>
              <a:gd name="connsiteY44" fmla="*/ 0 h 2307771"/>
              <a:gd name="connsiteX45" fmla="*/ 2024742 w 3367281"/>
              <a:gd name="connsiteY45" fmla="*/ 10885 h 2307771"/>
              <a:gd name="connsiteX46" fmla="*/ 1981200 w 3367281"/>
              <a:gd name="connsiteY46" fmla="*/ 32657 h 2307771"/>
              <a:gd name="connsiteX47" fmla="*/ 1948542 w 3367281"/>
              <a:gd name="connsiteY47" fmla="*/ 43542 h 2307771"/>
              <a:gd name="connsiteX48" fmla="*/ 1905000 w 3367281"/>
              <a:gd name="connsiteY48" fmla="*/ 97971 h 2307771"/>
              <a:gd name="connsiteX49" fmla="*/ 1839685 w 3367281"/>
              <a:gd name="connsiteY49" fmla="*/ 174171 h 2307771"/>
              <a:gd name="connsiteX50" fmla="*/ 1807028 w 3367281"/>
              <a:gd name="connsiteY50" fmla="*/ 272142 h 2307771"/>
              <a:gd name="connsiteX51" fmla="*/ 1796142 w 3367281"/>
              <a:gd name="connsiteY51" fmla="*/ 304800 h 2307771"/>
              <a:gd name="connsiteX52" fmla="*/ 1763485 w 3367281"/>
              <a:gd name="connsiteY52" fmla="*/ 337457 h 2307771"/>
              <a:gd name="connsiteX53" fmla="*/ 1698171 w 3367281"/>
              <a:gd name="connsiteY53" fmla="*/ 359228 h 2307771"/>
              <a:gd name="connsiteX54" fmla="*/ 1665514 w 3367281"/>
              <a:gd name="connsiteY54" fmla="*/ 370114 h 2307771"/>
              <a:gd name="connsiteX55" fmla="*/ 1578428 w 3367281"/>
              <a:gd name="connsiteY55" fmla="*/ 391885 h 2307771"/>
              <a:gd name="connsiteX56" fmla="*/ 1513114 w 3367281"/>
              <a:gd name="connsiteY56" fmla="*/ 402771 h 2307771"/>
              <a:gd name="connsiteX57" fmla="*/ 1458685 w 3367281"/>
              <a:gd name="connsiteY57" fmla="*/ 413657 h 2307771"/>
              <a:gd name="connsiteX58" fmla="*/ 1371600 w 3367281"/>
              <a:gd name="connsiteY58" fmla="*/ 424542 h 2307771"/>
              <a:gd name="connsiteX59" fmla="*/ 1295400 w 3367281"/>
              <a:gd name="connsiteY59" fmla="*/ 457200 h 2307771"/>
              <a:gd name="connsiteX60" fmla="*/ 1230085 w 3367281"/>
              <a:gd name="connsiteY60" fmla="*/ 500742 h 2307771"/>
              <a:gd name="connsiteX61" fmla="*/ 1208314 w 3367281"/>
              <a:gd name="connsiteY61" fmla="*/ 522514 h 2307771"/>
              <a:gd name="connsiteX62" fmla="*/ 1164771 w 3367281"/>
              <a:gd name="connsiteY62" fmla="*/ 533400 h 2307771"/>
              <a:gd name="connsiteX63" fmla="*/ 1099457 w 3367281"/>
              <a:gd name="connsiteY63" fmla="*/ 555171 h 2307771"/>
              <a:gd name="connsiteX64" fmla="*/ 642257 w 3367281"/>
              <a:gd name="connsiteY64" fmla="*/ 555171 h 2307771"/>
              <a:gd name="connsiteX65" fmla="*/ 620485 w 3367281"/>
              <a:gd name="connsiteY65" fmla="*/ 587828 h 2307771"/>
              <a:gd name="connsiteX66" fmla="*/ 587828 w 3367281"/>
              <a:gd name="connsiteY66" fmla="*/ 609600 h 2307771"/>
              <a:gd name="connsiteX67" fmla="*/ 555171 w 3367281"/>
              <a:gd name="connsiteY67" fmla="*/ 674914 h 2307771"/>
              <a:gd name="connsiteX68" fmla="*/ 522514 w 3367281"/>
              <a:gd name="connsiteY68" fmla="*/ 685800 h 2307771"/>
              <a:gd name="connsiteX69" fmla="*/ 511628 w 3367281"/>
              <a:gd name="connsiteY69" fmla="*/ 718457 h 2307771"/>
              <a:gd name="connsiteX70" fmla="*/ 446314 w 3367281"/>
              <a:gd name="connsiteY70" fmla="*/ 740228 h 2307771"/>
              <a:gd name="connsiteX71" fmla="*/ 348342 w 3367281"/>
              <a:gd name="connsiteY71" fmla="*/ 805542 h 2307771"/>
              <a:gd name="connsiteX72" fmla="*/ 315685 w 3367281"/>
              <a:gd name="connsiteY72" fmla="*/ 816428 h 2307771"/>
              <a:gd name="connsiteX73" fmla="*/ 261257 w 3367281"/>
              <a:gd name="connsiteY73" fmla="*/ 849085 h 2307771"/>
              <a:gd name="connsiteX74" fmla="*/ 206828 w 3367281"/>
              <a:gd name="connsiteY74" fmla="*/ 892628 h 2307771"/>
              <a:gd name="connsiteX75" fmla="*/ 174171 w 3367281"/>
              <a:gd name="connsiteY75" fmla="*/ 914400 h 2307771"/>
              <a:gd name="connsiteX76" fmla="*/ 141514 w 3367281"/>
              <a:gd name="connsiteY76" fmla="*/ 957942 h 2307771"/>
              <a:gd name="connsiteX77" fmla="*/ 87085 w 3367281"/>
              <a:gd name="connsiteY77" fmla="*/ 1012371 h 2307771"/>
              <a:gd name="connsiteX78" fmla="*/ 65314 w 3367281"/>
              <a:gd name="connsiteY78" fmla="*/ 1055914 h 2307771"/>
              <a:gd name="connsiteX79" fmla="*/ 43542 w 3367281"/>
              <a:gd name="connsiteY79" fmla="*/ 1077685 h 2307771"/>
              <a:gd name="connsiteX80" fmla="*/ 21771 w 3367281"/>
              <a:gd name="connsiteY80" fmla="*/ 1153885 h 2307771"/>
              <a:gd name="connsiteX81" fmla="*/ 10885 w 3367281"/>
              <a:gd name="connsiteY81" fmla="*/ 1262742 h 2307771"/>
              <a:gd name="connsiteX82" fmla="*/ 0 w 3367281"/>
              <a:gd name="connsiteY82" fmla="*/ 1295400 h 2307771"/>
              <a:gd name="connsiteX83" fmla="*/ 10885 w 3367281"/>
              <a:gd name="connsiteY83" fmla="*/ 1632857 h 2307771"/>
              <a:gd name="connsiteX84" fmla="*/ 21771 w 3367281"/>
              <a:gd name="connsiteY84" fmla="*/ 1687285 h 2307771"/>
              <a:gd name="connsiteX85" fmla="*/ 65314 w 3367281"/>
              <a:gd name="connsiteY85" fmla="*/ 1752600 h 2307771"/>
              <a:gd name="connsiteX86" fmla="*/ 97971 w 3367281"/>
              <a:gd name="connsiteY86" fmla="*/ 1817914 h 2307771"/>
              <a:gd name="connsiteX87" fmla="*/ 119742 w 3367281"/>
              <a:gd name="connsiteY87" fmla="*/ 1861457 h 2307771"/>
              <a:gd name="connsiteX88" fmla="*/ 163285 w 3367281"/>
              <a:gd name="connsiteY88" fmla="*/ 1905000 h 2307771"/>
              <a:gd name="connsiteX89" fmla="*/ 185057 w 3367281"/>
              <a:gd name="connsiteY89" fmla="*/ 1926771 h 2307771"/>
              <a:gd name="connsiteX90" fmla="*/ 272142 w 3367281"/>
              <a:gd name="connsiteY90" fmla="*/ 2024742 h 2307771"/>
              <a:gd name="connsiteX91" fmla="*/ 304800 w 3367281"/>
              <a:gd name="connsiteY91" fmla="*/ 2046514 h 2307771"/>
              <a:gd name="connsiteX92" fmla="*/ 370114 w 3367281"/>
              <a:gd name="connsiteY92" fmla="*/ 2111828 h 2307771"/>
              <a:gd name="connsiteX93" fmla="*/ 391885 w 3367281"/>
              <a:gd name="connsiteY93" fmla="*/ 2133600 h 2307771"/>
              <a:gd name="connsiteX94" fmla="*/ 435428 w 3367281"/>
              <a:gd name="connsiteY94" fmla="*/ 2155371 h 2307771"/>
              <a:gd name="connsiteX95" fmla="*/ 500742 w 3367281"/>
              <a:gd name="connsiteY95" fmla="*/ 2198914 h 2307771"/>
              <a:gd name="connsiteX96" fmla="*/ 609600 w 3367281"/>
              <a:gd name="connsiteY96" fmla="*/ 2231571 h 2307771"/>
              <a:gd name="connsiteX97" fmla="*/ 653142 w 3367281"/>
              <a:gd name="connsiteY97" fmla="*/ 2242457 h 2307771"/>
              <a:gd name="connsiteX98" fmla="*/ 718457 w 3367281"/>
              <a:gd name="connsiteY98" fmla="*/ 2264228 h 2307771"/>
              <a:gd name="connsiteX99" fmla="*/ 794657 w 3367281"/>
              <a:gd name="connsiteY99" fmla="*/ 2275114 h 2307771"/>
              <a:gd name="connsiteX100" fmla="*/ 827314 w 3367281"/>
              <a:gd name="connsiteY100" fmla="*/ 2286000 h 2307771"/>
              <a:gd name="connsiteX101" fmla="*/ 1077685 w 3367281"/>
              <a:gd name="connsiteY101" fmla="*/ 2307771 h 2307771"/>
              <a:gd name="connsiteX102" fmla="*/ 1545771 w 3367281"/>
              <a:gd name="connsiteY102" fmla="*/ 2286000 h 2307771"/>
              <a:gd name="connsiteX103" fmla="*/ 1621971 w 3367281"/>
              <a:gd name="connsiteY103" fmla="*/ 2275114 h 2307771"/>
              <a:gd name="connsiteX104" fmla="*/ 1676400 w 3367281"/>
              <a:gd name="connsiteY104" fmla="*/ 2242457 h 2307771"/>
              <a:gd name="connsiteX105" fmla="*/ 1741714 w 3367281"/>
              <a:gd name="connsiteY105" fmla="*/ 2198914 h 2307771"/>
              <a:gd name="connsiteX106" fmla="*/ 1796142 w 3367281"/>
              <a:gd name="connsiteY106" fmla="*/ 2155371 h 2307771"/>
              <a:gd name="connsiteX107" fmla="*/ 1817914 w 3367281"/>
              <a:gd name="connsiteY107" fmla="*/ 2133600 h 2307771"/>
              <a:gd name="connsiteX108" fmla="*/ 1839685 w 3367281"/>
              <a:gd name="connsiteY108" fmla="*/ 2100942 h 2307771"/>
              <a:gd name="connsiteX109" fmla="*/ 1915885 w 3367281"/>
              <a:gd name="connsiteY109" fmla="*/ 2079171 h 2307771"/>
              <a:gd name="connsiteX110" fmla="*/ 1948542 w 3367281"/>
              <a:gd name="connsiteY110" fmla="*/ 2057400 h 2307771"/>
              <a:gd name="connsiteX111" fmla="*/ 1981200 w 3367281"/>
              <a:gd name="connsiteY111" fmla="*/ 2046514 h 2307771"/>
              <a:gd name="connsiteX112" fmla="*/ 2002971 w 3367281"/>
              <a:gd name="connsiteY112" fmla="*/ 2024742 h 2307771"/>
              <a:gd name="connsiteX113" fmla="*/ 2046514 w 3367281"/>
              <a:gd name="connsiteY113" fmla="*/ 2013857 h 2307771"/>
              <a:gd name="connsiteX114" fmla="*/ 2111828 w 3367281"/>
              <a:gd name="connsiteY114" fmla="*/ 1992085 h 2307771"/>
              <a:gd name="connsiteX115" fmla="*/ 2144485 w 3367281"/>
              <a:gd name="connsiteY115" fmla="*/ 1981200 h 2307771"/>
              <a:gd name="connsiteX116" fmla="*/ 2177142 w 3367281"/>
              <a:gd name="connsiteY116" fmla="*/ 1970314 h 2307771"/>
              <a:gd name="connsiteX117" fmla="*/ 2198914 w 3367281"/>
              <a:gd name="connsiteY117" fmla="*/ 1948542 h 2307771"/>
              <a:gd name="connsiteX118" fmla="*/ 2307771 w 3367281"/>
              <a:gd name="connsiteY118" fmla="*/ 1937657 h 230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367281" h="2307771">
                <a:moveTo>
                  <a:pt x="2340428" y="1894114"/>
                </a:moveTo>
                <a:lnTo>
                  <a:pt x="2405742" y="1905000"/>
                </a:lnTo>
                <a:cubicBezTo>
                  <a:pt x="2431101" y="1908901"/>
                  <a:pt x="2456698" y="1911295"/>
                  <a:pt x="2481942" y="1915885"/>
                </a:cubicBezTo>
                <a:cubicBezTo>
                  <a:pt x="2581610" y="1934006"/>
                  <a:pt x="2456389" y="1924642"/>
                  <a:pt x="2612571" y="1937657"/>
                </a:cubicBezTo>
                <a:cubicBezTo>
                  <a:pt x="2670540" y="1942488"/>
                  <a:pt x="2728685" y="1944914"/>
                  <a:pt x="2786742" y="1948542"/>
                </a:cubicBezTo>
                <a:cubicBezTo>
                  <a:pt x="2805533" y="1951226"/>
                  <a:pt x="2935959" y="1970314"/>
                  <a:pt x="2950028" y="1970314"/>
                </a:cubicBezTo>
                <a:cubicBezTo>
                  <a:pt x="3037189" y="1970314"/>
                  <a:pt x="3124199" y="1963057"/>
                  <a:pt x="3211285" y="1959428"/>
                </a:cubicBezTo>
                <a:cubicBezTo>
                  <a:pt x="3222171" y="1955799"/>
                  <a:pt x="3234982" y="1955710"/>
                  <a:pt x="3243942" y="1948542"/>
                </a:cubicBezTo>
                <a:cubicBezTo>
                  <a:pt x="3267467" y="1929722"/>
                  <a:pt x="3280831" y="1870532"/>
                  <a:pt x="3287485" y="1850571"/>
                </a:cubicBezTo>
                <a:lnTo>
                  <a:pt x="3298371" y="1817914"/>
                </a:lnTo>
                <a:cubicBezTo>
                  <a:pt x="3273617" y="1669389"/>
                  <a:pt x="3303087" y="1722600"/>
                  <a:pt x="3243942" y="1643742"/>
                </a:cubicBezTo>
                <a:cubicBezTo>
                  <a:pt x="3218415" y="1567156"/>
                  <a:pt x="3251639" y="1661702"/>
                  <a:pt x="3211285" y="1567542"/>
                </a:cubicBezTo>
                <a:cubicBezTo>
                  <a:pt x="3206765" y="1556995"/>
                  <a:pt x="3204028" y="1545771"/>
                  <a:pt x="3200400" y="1534885"/>
                </a:cubicBezTo>
                <a:cubicBezTo>
                  <a:pt x="3205305" y="1490741"/>
                  <a:pt x="3204555" y="1372789"/>
                  <a:pt x="3233057" y="1306285"/>
                </a:cubicBezTo>
                <a:cubicBezTo>
                  <a:pt x="3239449" y="1291370"/>
                  <a:pt x="3246479" y="1276657"/>
                  <a:pt x="3254828" y="1262742"/>
                </a:cubicBezTo>
                <a:cubicBezTo>
                  <a:pt x="3268290" y="1240305"/>
                  <a:pt x="3286669" y="1220832"/>
                  <a:pt x="3298371" y="1197428"/>
                </a:cubicBezTo>
                <a:cubicBezTo>
                  <a:pt x="3305628" y="1182914"/>
                  <a:pt x="3313750" y="1168800"/>
                  <a:pt x="3320142" y="1153885"/>
                </a:cubicBezTo>
                <a:cubicBezTo>
                  <a:pt x="3324662" y="1143338"/>
                  <a:pt x="3325124" y="1131067"/>
                  <a:pt x="3331028" y="1121228"/>
                </a:cubicBezTo>
                <a:cubicBezTo>
                  <a:pt x="3336309" y="1112427"/>
                  <a:pt x="3345543" y="1106714"/>
                  <a:pt x="3352800" y="1099457"/>
                </a:cubicBezTo>
                <a:cubicBezTo>
                  <a:pt x="3374686" y="1011907"/>
                  <a:pt x="3369348" y="1052448"/>
                  <a:pt x="3352800" y="903514"/>
                </a:cubicBezTo>
                <a:cubicBezTo>
                  <a:pt x="3351148" y="888644"/>
                  <a:pt x="3349843" y="872658"/>
                  <a:pt x="3341914" y="859971"/>
                </a:cubicBezTo>
                <a:cubicBezTo>
                  <a:pt x="3331035" y="842565"/>
                  <a:pt x="3312885" y="830942"/>
                  <a:pt x="3298371" y="816428"/>
                </a:cubicBezTo>
                <a:lnTo>
                  <a:pt x="3265714" y="783771"/>
                </a:lnTo>
                <a:cubicBezTo>
                  <a:pt x="3262085" y="772885"/>
                  <a:pt x="3260732" y="760953"/>
                  <a:pt x="3254828" y="751114"/>
                </a:cubicBezTo>
                <a:cubicBezTo>
                  <a:pt x="3249548" y="742313"/>
                  <a:pt x="3239215" y="737553"/>
                  <a:pt x="3233057" y="729342"/>
                </a:cubicBezTo>
                <a:cubicBezTo>
                  <a:pt x="3217358" y="708409"/>
                  <a:pt x="3204028" y="685799"/>
                  <a:pt x="3189514" y="664028"/>
                </a:cubicBezTo>
                <a:lnTo>
                  <a:pt x="3167742" y="631371"/>
                </a:lnTo>
                <a:cubicBezTo>
                  <a:pt x="3160485" y="620485"/>
                  <a:pt x="3155222" y="607965"/>
                  <a:pt x="3145971" y="598714"/>
                </a:cubicBezTo>
                <a:lnTo>
                  <a:pt x="3124200" y="576942"/>
                </a:lnTo>
                <a:cubicBezTo>
                  <a:pt x="3095170" y="489854"/>
                  <a:pt x="3138715" y="591458"/>
                  <a:pt x="3080657" y="533400"/>
                </a:cubicBezTo>
                <a:cubicBezTo>
                  <a:pt x="3072543" y="525286"/>
                  <a:pt x="3075344" y="510773"/>
                  <a:pt x="3069771" y="500742"/>
                </a:cubicBezTo>
                <a:cubicBezTo>
                  <a:pt x="3062689" y="487994"/>
                  <a:pt x="3009668" y="409446"/>
                  <a:pt x="2993571" y="391885"/>
                </a:cubicBezTo>
                <a:cubicBezTo>
                  <a:pt x="2965831" y="361623"/>
                  <a:pt x="2935514" y="333829"/>
                  <a:pt x="2906485" y="304800"/>
                </a:cubicBezTo>
                <a:cubicBezTo>
                  <a:pt x="2895599" y="293914"/>
                  <a:pt x="2887598" y="279027"/>
                  <a:pt x="2873828" y="272142"/>
                </a:cubicBezTo>
                <a:cubicBezTo>
                  <a:pt x="2859314" y="264885"/>
                  <a:pt x="2844046" y="258971"/>
                  <a:pt x="2830285" y="250371"/>
                </a:cubicBezTo>
                <a:cubicBezTo>
                  <a:pt x="2767997" y="211442"/>
                  <a:pt x="2807807" y="226640"/>
                  <a:pt x="2754085" y="195942"/>
                </a:cubicBezTo>
                <a:cubicBezTo>
                  <a:pt x="2739996" y="187891"/>
                  <a:pt x="2725457" y="180563"/>
                  <a:pt x="2710542" y="174171"/>
                </a:cubicBezTo>
                <a:cubicBezTo>
                  <a:pt x="2699995" y="169651"/>
                  <a:pt x="2687958" y="168780"/>
                  <a:pt x="2677885" y="163285"/>
                </a:cubicBezTo>
                <a:cubicBezTo>
                  <a:pt x="2647833" y="146893"/>
                  <a:pt x="2623275" y="119682"/>
                  <a:pt x="2590800" y="108857"/>
                </a:cubicBezTo>
                <a:cubicBezTo>
                  <a:pt x="2569028" y="101600"/>
                  <a:pt x="2546793" y="95608"/>
                  <a:pt x="2525485" y="87085"/>
                </a:cubicBezTo>
                <a:cubicBezTo>
                  <a:pt x="2510418" y="81058"/>
                  <a:pt x="2497136" y="71012"/>
                  <a:pt x="2481942" y="65314"/>
                </a:cubicBezTo>
                <a:cubicBezTo>
                  <a:pt x="2459590" y="56932"/>
                  <a:pt x="2404665" y="48715"/>
                  <a:pt x="2383971" y="43542"/>
                </a:cubicBezTo>
                <a:cubicBezTo>
                  <a:pt x="2372839" y="40759"/>
                  <a:pt x="2362446" y="35440"/>
                  <a:pt x="2351314" y="32657"/>
                </a:cubicBezTo>
                <a:cubicBezTo>
                  <a:pt x="2333364" y="28170"/>
                  <a:pt x="2314947" y="25785"/>
                  <a:pt x="2296885" y="21771"/>
                </a:cubicBezTo>
                <a:cubicBezTo>
                  <a:pt x="2255883" y="12659"/>
                  <a:pt x="2257049" y="12121"/>
                  <a:pt x="2220685" y="0"/>
                </a:cubicBezTo>
                <a:cubicBezTo>
                  <a:pt x="2155371" y="3628"/>
                  <a:pt x="2089557" y="2047"/>
                  <a:pt x="2024742" y="10885"/>
                </a:cubicBezTo>
                <a:cubicBezTo>
                  <a:pt x="2008664" y="13078"/>
                  <a:pt x="1996115" y="26265"/>
                  <a:pt x="1981200" y="32657"/>
                </a:cubicBezTo>
                <a:cubicBezTo>
                  <a:pt x="1970653" y="37177"/>
                  <a:pt x="1959428" y="39914"/>
                  <a:pt x="1948542" y="43542"/>
                </a:cubicBezTo>
                <a:cubicBezTo>
                  <a:pt x="1874418" y="117670"/>
                  <a:pt x="1987408" y="1828"/>
                  <a:pt x="1905000" y="97971"/>
                </a:cubicBezTo>
                <a:cubicBezTo>
                  <a:pt x="1825804" y="190367"/>
                  <a:pt x="1889671" y="99194"/>
                  <a:pt x="1839685" y="174171"/>
                </a:cubicBezTo>
                <a:lnTo>
                  <a:pt x="1807028" y="272142"/>
                </a:lnTo>
                <a:cubicBezTo>
                  <a:pt x="1803399" y="283028"/>
                  <a:pt x="1804256" y="296686"/>
                  <a:pt x="1796142" y="304800"/>
                </a:cubicBezTo>
                <a:cubicBezTo>
                  <a:pt x="1785256" y="315686"/>
                  <a:pt x="1776942" y="329981"/>
                  <a:pt x="1763485" y="337457"/>
                </a:cubicBezTo>
                <a:cubicBezTo>
                  <a:pt x="1743424" y="348602"/>
                  <a:pt x="1719942" y="351971"/>
                  <a:pt x="1698171" y="359228"/>
                </a:cubicBezTo>
                <a:cubicBezTo>
                  <a:pt x="1687285" y="362857"/>
                  <a:pt x="1676646" y="367331"/>
                  <a:pt x="1665514" y="370114"/>
                </a:cubicBezTo>
                <a:cubicBezTo>
                  <a:pt x="1636485" y="377371"/>
                  <a:pt x="1607943" y="386966"/>
                  <a:pt x="1578428" y="391885"/>
                </a:cubicBezTo>
                <a:lnTo>
                  <a:pt x="1513114" y="402771"/>
                </a:lnTo>
                <a:cubicBezTo>
                  <a:pt x="1494910" y="406081"/>
                  <a:pt x="1476972" y="410844"/>
                  <a:pt x="1458685" y="413657"/>
                </a:cubicBezTo>
                <a:cubicBezTo>
                  <a:pt x="1429771" y="418105"/>
                  <a:pt x="1400628" y="420914"/>
                  <a:pt x="1371600" y="424542"/>
                </a:cubicBezTo>
                <a:cubicBezTo>
                  <a:pt x="1337812" y="435805"/>
                  <a:pt x="1329033" y="437020"/>
                  <a:pt x="1295400" y="457200"/>
                </a:cubicBezTo>
                <a:cubicBezTo>
                  <a:pt x="1272963" y="470662"/>
                  <a:pt x="1248587" y="482239"/>
                  <a:pt x="1230085" y="500742"/>
                </a:cubicBezTo>
                <a:cubicBezTo>
                  <a:pt x="1222828" y="507999"/>
                  <a:pt x="1217494" y="517924"/>
                  <a:pt x="1208314" y="522514"/>
                </a:cubicBezTo>
                <a:cubicBezTo>
                  <a:pt x="1194933" y="529205"/>
                  <a:pt x="1179101" y="529101"/>
                  <a:pt x="1164771" y="533400"/>
                </a:cubicBezTo>
                <a:cubicBezTo>
                  <a:pt x="1142790" y="539994"/>
                  <a:pt x="1099457" y="555171"/>
                  <a:pt x="1099457" y="555171"/>
                </a:cubicBezTo>
                <a:cubicBezTo>
                  <a:pt x="960679" y="548232"/>
                  <a:pt x="779746" y="532256"/>
                  <a:pt x="642257" y="555171"/>
                </a:cubicBezTo>
                <a:cubicBezTo>
                  <a:pt x="629352" y="557322"/>
                  <a:pt x="629736" y="578577"/>
                  <a:pt x="620485" y="587828"/>
                </a:cubicBezTo>
                <a:cubicBezTo>
                  <a:pt x="611234" y="597079"/>
                  <a:pt x="598714" y="602343"/>
                  <a:pt x="587828" y="609600"/>
                </a:cubicBezTo>
                <a:cubicBezTo>
                  <a:pt x="580657" y="631112"/>
                  <a:pt x="574354" y="659567"/>
                  <a:pt x="555171" y="674914"/>
                </a:cubicBezTo>
                <a:cubicBezTo>
                  <a:pt x="546211" y="682082"/>
                  <a:pt x="533400" y="682171"/>
                  <a:pt x="522514" y="685800"/>
                </a:cubicBezTo>
                <a:cubicBezTo>
                  <a:pt x="518885" y="696686"/>
                  <a:pt x="520965" y="711788"/>
                  <a:pt x="511628" y="718457"/>
                </a:cubicBezTo>
                <a:cubicBezTo>
                  <a:pt x="492954" y="731796"/>
                  <a:pt x="446314" y="740228"/>
                  <a:pt x="446314" y="740228"/>
                </a:cubicBezTo>
                <a:cubicBezTo>
                  <a:pt x="375436" y="811106"/>
                  <a:pt x="420200" y="785012"/>
                  <a:pt x="348342" y="805542"/>
                </a:cubicBezTo>
                <a:cubicBezTo>
                  <a:pt x="337309" y="808694"/>
                  <a:pt x="326571" y="812799"/>
                  <a:pt x="315685" y="816428"/>
                </a:cubicBezTo>
                <a:cubicBezTo>
                  <a:pt x="273161" y="858954"/>
                  <a:pt x="317782" y="820822"/>
                  <a:pt x="261257" y="849085"/>
                </a:cubicBezTo>
                <a:cubicBezTo>
                  <a:pt x="216591" y="871418"/>
                  <a:pt x="240573" y="865632"/>
                  <a:pt x="206828" y="892628"/>
                </a:cubicBezTo>
                <a:cubicBezTo>
                  <a:pt x="196612" y="900801"/>
                  <a:pt x="183422" y="905149"/>
                  <a:pt x="174171" y="914400"/>
                </a:cubicBezTo>
                <a:cubicBezTo>
                  <a:pt x="161342" y="927229"/>
                  <a:pt x="153567" y="944382"/>
                  <a:pt x="141514" y="957942"/>
                </a:cubicBezTo>
                <a:cubicBezTo>
                  <a:pt x="124468" y="977119"/>
                  <a:pt x="87085" y="1012371"/>
                  <a:pt x="87085" y="1012371"/>
                </a:cubicBezTo>
                <a:cubicBezTo>
                  <a:pt x="79828" y="1026885"/>
                  <a:pt x="74315" y="1042412"/>
                  <a:pt x="65314" y="1055914"/>
                </a:cubicBezTo>
                <a:cubicBezTo>
                  <a:pt x="59621" y="1064453"/>
                  <a:pt x="48822" y="1068884"/>
                  <a:pt x="43542" y="1077685"/>
                </a:cubicBezTo>
                <a:cubicBezTo>
                  <a:pt x="36851" y="1088836"/>
                  <a:pt x="23803" y="1145757"/>
                  <a:pt x="21771" y="1153885"/>
                </a:cubicBezTo>
                <a:cubicBezTo>
                  <a:pt x="18142" y="1190171"/>
                  <a:pt x="16430" y="1226699"/>
                  <a:pt x="10885" y="1262742"/>
                </a:cubicBezTo>
                <a:cubicBezTo>
                  <a:pt x="9140" y="1274083"/>
                  <a:pt x="0" y="1283925"/>
                  <a:pt x="0" y="1295400"/>
                </a:cubicBezTo>
                <a:cubicBezTo>
                  <a:pt x="0" y="1407944"/>
                  <a:pt x="4642" y="1520486"/>
                  <a:pt x="10885" y="1632857"/>
                </a:cubicBezTo>
                <a:cubicBezTo>
                  <a:pt x="11911" y="1651331"/>
                  <a:pt x="14115" y="1670441"/>
                  <a:pt x="21771" y="1687285"/>
                </a:cubicBezTo>
                <a:cubicBezTo>
                  <a:pt x="32599" y="1711106"/>
                  <a:pt x="57039" y="1727777"/>
                  <a:pt x="65314" y="1752600"/>
                </a:cubicBezTo>
                <a:cubicBezTo>
                  <a:pt x="85273" y="1812476"/>
                  <a:pt x="64207" y="1758826"/>
                  <a:pt x="97971" y="1817914"/>
                </a:cubicBezTo>
                <a:cubicBezTo>
                  <a:pt x="106022" y="1832003"/>
                  <a:pt x="110006" y="1848475"/>
                  <a:pt x="119742" y="1861457"/>
                </a:cubicBezTo>
                <a:cubicBezTo>
                  <a:pt x="132058" y="1877878"/>
                  <a:pt x="148771" y="1890486"/>
                  <a:pt x="163285" y="1905000"/>
                </a:cubicBezTo>
                <a:cubicBezTo>
                  <a:pt x="170542" y="1912257"/>
                  <a:pt x="179364" y="1918231"/>
                  <a:pt x="185057" y="1926771"/>
                </a:cubicBezTo>
                <a:cubicBezTo>
                  <a:pt x="211233" y="1966036"/>
                  <a:pt x="227402" y="1994915"/>
                  <a:pt x="272142" y="2024742"/>
                </a:cubicBezTo>
                <a:cubicBezTo>
                  <a:pt x="283028" y="2031999"/>
                  <a:pt x="295021" y="2037822"/>
                  <a:pt x="304800" y="2046514"/>
                </a:cubicBezTo>
                <a:cubicBezTo>
                  <a:pt x="327812" y="2066969"/>
                  <a:pt x="348343" y="2090057"/>
                  <a:pt x="370114" y="2111828"/>
                </a:cubicBezTo>
                <a:cubicBezTo>
                  <a:pt x="377371" y="2119085"/>
                  <a:pt x="382705" y="2129010"/>
                  <a:pt x="391885" y="2133600"/>
                </a:cubicBezTo>
                <a:cubicBezTo>
                  <a:pt x="406399" y="2140857"/>
                  <a:pt x="421513" y="2147022"/>
                  <a:pt x="435428" y="2155371"/>
                </a:cubicBezTo>
                <a:cubicBezTo>
                  <a:pt x="457865" y="2168833"/>
                  <a:pt x="477771" y="2186384"/>
                  <a:pt x="500742" y="2198914"/>
                </a:cubicBezTo>
                <a:cubicBezTo>
                  <a:pt x="545468" y="2223310"/>
                  <a:pt x="561464" y="2220874"/>
                  <a:pt x="609600" y="2231571"/>
                </a:cubicBezTo>
                <a:cubicBezTo>
                  <a:pt x="624204" y="2234817"/>
                  <a:pt x="638812" y="2238158"/>
                  <a:pt x="653142" y="2242457"/>
                </a:cubicBezTo>
                <a:cubicBezTo>
                  <a:pt x="675123" y="2249051"/>
                  <a:pt x="696095" y="2259068"/>
                  <a:pt x="718457" y="2264228"/>
                </a:cubicBezTo>
                <a:cubicBezTo>
                  <a:pt x="743458" y="2269997"/>
                  <a:pt x="769257" y="2271485"/>
                  <a:pt x="794657" y="2275114"/>
                </a:cubicBezTo>
                <a:cubicBezTo>
                  <a:pt x="805543" y="2278743"/>
                  <a:pt x="815915" y="2284685"/>
                  <a:pt x="827314" y="2286000"/>
                </a:cubicBezTo>
                <a:cubicBezTo>
                  <a:pt x="910534" y="2295602"/>
                  <a:pt x="1077685" y="2307771"/>
                  <a:pt x="1077685" y="2307771"/>
                </a:cubicBezTo>
                <a:cubicBezTo>
                  <a:pt x="1252191" y="2301954"/>
                  <a:pt x="1382252" y="2302352"/>
                  <a:pt x="1545771" y="2286000"/>
                </a:cubicBezTo>
                <a:cubicBezTo>
                  <a:pt x="1571302" y="2283447"/>
                  <a:pt x="1596571" y="2278743"/>
                  <a:pt x="1621971" y="2275114"/>
                </a:cubicBezTo>
                <a:cubicBezTo>
                  <a:pt x="1684410" y="2254300"/>
                  <a:pt x="1628585" y="2278318"/>
                  <a:pt x="1676400" y="2242457"/>
                </a:cubicBezTo>
                <a:cubicBezTo>
                  <a:pt x="1697333" y="2226758"/>
                  <a:pt x="1723212" y="2217417"/>
                  <a:pt x="1741714" y="2198914"/>
                </a:cubicBezTo>
                <a:cubicBezTo>
                  <a:pt x="1794272" y="2146354"/>
                  <a:pt x="1727493" y="2210289"/>
                  <a:pt x="1796142" y="2155371"/>
                </a:cubicBezTo>
                <a:cubicBezTo>
                  <a:pt x="1804156" y="2148960"/>
                  <a:pt x="1811503" y="2141614"/>
                  <a:pt x="1817914" y="2133600"/>
                </a:cubicBezTo>
                <a:cubicBezTo>
                  <a:pt x="1826087" y="2123384"/>
                  <a:pt x="1829469" y="2109115"/>
                  <a:pt x="1839685" y="2100942"/>
                </a:cubicBezTo>
                <a:cubicBezTo>
                  <a:pt x="1846781" y="2095265"/>
                  <a:pt x="1913044" y="2079881"/>
                  <a:pt x="1915885" y="2079171"/>
                </a:cubicBezTo>
                <a:cubicBezTo>
                  <a:pt x="1926771" y="2071914"/>
                  <a:pt x="1936840" y="2063251"/>
                  <a:pt x="1948542" y="2057400"/>
                </a:cubicBezTo>
                <a:cubicBezTo>
                  <a:pt x="1958805" y="2052268"/>
                  <a:pt x="1971360" y="2052418"/>
                  <a:pt x="1981200" y="2046514"/>
                </a:cubicBezTo>
                <a:cubicBezTo>
                  <a:pt x="1990001" y="2041234"/>
                  <a:pt x="1993791" y="2029332"/>
                  <a:pt x="2002971" y="2024742"/>
                </a:cubicBezTo>
                <a:cubicBezTo>
                  <a:pt x="2016352" y="2018051"/>
                  <a:pt x="2032184" y="2018156"/>
                  <a:pt x="2046514" y="2013857"/>
                </a:cubicBezTo>
                <a:cubicBezTo>
                  <a:pt x="2068495" y="2007263"/>
                  <a:pt x="2090057" y="1999342"/>
                  <a:pt x="2111828" y="1992085"/>
                </a:cubicBezTo>
                <a:lnTo>
                  <a:pt x="2144485" y="1981200"/>
                </a:lnTo>
                <a:lnTo>
                  <a:pt x="2177142" y="1970314"/>
                </a:lnTo>
                <a:cubicBezTo>
                  <a:pt x="2184399" y="1963057"/>
                  <a:pt x="2189083" y="1951491"/>
                  <a:pt x="2198914" y="1948542"/>
                </a:cubicBezTo>
                <a:cubicBezTo>
                  <a:pt x="2238198" y="1936757"/>
                  <a:pt x="2270390" y="1937657"/>
                  <a:pt x="2307771" y="1937657"/>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3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 y="1386168"/>
            <a:ext cx="7067550" cy="52578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762000" y="1364397"/>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Primary follicle</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on this slide. (advance slide for answers)</a:t>
            </a:r>
          </a:p>
        </p:txBody>
      </p:sp>
      <p:sp>
        <p:nvSpPr>
          <p:cNvPr id="5" name="Freeform 4"/>
          <p:cNvSpPr/>
          <p:nvPr/>
        </p:nvSpPr>
        <p:spPr>
          <a:xfrm>
            <a:off x="1665514" y="3015681"/>
            <a:ext cx="2688772" cy="1926433"/>
          </a:xfrm>
          <a:custGeom>
            <a:avLst/>
            <a:gdLst>
              <a:gd name="connsiteX0" fmla="*/ 1665515 w 2688772"/>
              <a:gd name="connsiteY0" fmla="*/ 108519 h 1926433"/>
              <a:gd name="connsiteX1" fmla="*/ 1611086 w 2688772"/>
              <a:gd name="connsiteY1" fmla="*/ 97633 h 1926433"/>
              <a:gd name="connsiteX2" fmla="*/ 1578429 w 2688772"/>
              <a:gd name="connsiteY2" fmla="*/ 86748 h 1926433"/>
              <a:gd name="connsiteX3" fmla="*/ 1513115 w 2688772"/>
              <a:gd name="connsiteY3" fmla="*/ 75862 h 1926433"/>
              <a:gd name="connsiteX4" fmla="*/ 1480457 w 2688772"/>
              <a:gd name="connsiteY4" fmla="*/ 64976 h 1926433"/>
              <a:gd name="connsiteX5" fmla="*/ 1349829 w 2688772"/>
              <a:gd name="connsiteY5" fmla="*/ 43205 h 1926433"/>
              <a:gd name="connsiteX6" fmla="*/ 1306286 w 2688772"/>
              <a:gd name="connsiteY6" fmla="*/ 32319 h 1926433"/>
              <a:gd name="connsiteX7" fmla="*/ 1197429 w 2688772"/>
              <a:gd name="connsiteY7" fmla="*/ 21433 h 1926433"/>
              <a:gd name="connsiteX8" fmla="*/ 892629 w 2688772"/>
              <a:gd name="connsiteY8" fmla="*/ 21433 h 1926433"/>
              <a:gd name="connsiteX9" fmla="*/ 794657 w 2688772"/>
              <a:gd name="connsiteY9" fmla="*/ 32319 h 1926433"/>
              <a:gd name="connsiteX10" fmla="*/ 696686 w 2688772"/>
              <a:gd name="connsiteY10" fmla="*/ 54090 h 1926433"/>
              <a:gd name="connsiteX11" fmla="*/ 620486 w 2688772"/>
              <a:gd name="connsiteY11" fmla="*/ 86748 h 1926433"/>
              <a:gd name="connsiteX12" fmla="*/ 544286 w 2688772"/>
              <a:gd name="connsiteY12" fmla="*/ 108519 h 1926433"/>
              <a:gd name="connsiteX13" fmla="*/ 511629 w 2688772"/>
              <a:gd name="connsiteY13" fmla="*/ 130290 h 1926433"/>
              <a:gd name="connsiteX14" fmla="*/ 478972 w 2688772"/>
              <a:gd name="connsiteY14" fmla="*/ 141176 h 1926433"/>
              <a:gd name="connsiteX15" fmla="*/ 424543 w 2688772"/>
              <a:gd name="connsiteY15" fmla="*/ 184719 h 1926433"/>
              <a:gd name="connsiteX16" fmla="*/ 348343 w 2688772"/>
              <a:gd name="connsiteY16" fmla="*/ 250033 h 1926433"/>
              <a:gd name="connsiteX17" fmla="*/ 326572 w 2688772"/>
              <a:gd name="connsiteY17" fmla="*/ 271805 h 1926433"/>
              <a:gd name="connsiteX18" fmla="*/ 304800 w 2688772"/>
              <a:gd name="connsiteY18" fmla="*/ 304462 h 1926433"/>
              <a:gd name="connsiteX19" fmla="*/ 272143 w 2688772"/>
              <a:gd name="connsiteY19" fmla="*/ 337119 h 1926433"/>
              <a:gd name="connsiteX20" fmla="*/ 250372 w 2688772"/>
              <a:gd name="connsiteY20" fmla="*/ 369776 h 1926433"/>
              <a:gd name="connsiteX21" fmla="*/ 228600 w 2688772"/>
              <a:gd name="connsiteY21" fmla="*/ 391548 h 1926433"/>
              <a:gd name="connsiteX22" fmla="*/ 185057 w 2688772"/>
              <a:gd name="connsiteY22" fmla="*/ 456862 h 1926433"/>
              <a:gd name="connsiteX23" fmla="*/ 130629 w 2688772"/>
              <a:gd name="connsiteY23" fmla="*/ 522176 h 1926433"/>
              <a:gd name="connsiteX24" fmla="*/ 108857 w 2688772"/>
              <a:gd name="connsiteY24" fmla="*/ 543948 h 1926433"/>
              <a:gd name="connsiteX25" fmla="*/ 65315 w 2688772"/>
              <a:gd name="connsiteY25" fmla="*/ 620148 h 1926433"/>
              <a:gd name="connsiteX26" fmla="*/ 54429 w 2688772"/>
              <a:gd name="connsiteY26" fmla="*/ 652805 h 1926433"/>
              <a:gd name="connsiteX27" fmla="*/ 32657 w 2688772"/>
              <a:gd name="connsiteY27" fmla="*/ 685462 h 1926433"/>
              <a:gd name="connsiteX28" fmla="*/ 10886 w 2688772"/>
              <a:gd name="connsiteY28" fmla="*/ 761662 h 1926433"/>
              <a:gd name="connsiteX29" fmla="*/ 0 w 2688772"/>
              <a:gd name="connsiteY29" fmla="*/ 837862 h 1926433"/>
              <a:gd name="connsiteX30" fmla="*/ 10886 w 2688772"/>
              <a:gd name="connsiteY30" fmla="*/ 1077348 h 1926433"/>
              <a:gd name="connsiteX31" fmla="*/ 32657 w 2688772"/>
              <a:gd name="connsiteY31" fmla="*/ 1131776 h 1926433"/>
              <a:gd name="connsiteX32" fmla="*/ 43543 w 2688772"/>
              <a:gd name="connsiteY32" fmla="*/ 1164433 h 1926433"/>
              <a:gd name="connsiteX33" fmla="*/ 87086 w 2688772"/>
              <a:gd name="connsiteY33" fmla="*/ 1218862 h 1926433"/>
              <a:gd name="connsiteX34" fmla="*/ 130629 w 2688772"/>
              <a:gd name="connsiteY34" fmla="*/ 1273290 h 1926433"/>
              <a:gd name="connsiteX35" fmla="*/ 185057 w 2688772"/>
              <a:gd name="connsiteY35" fmla="*/ 1327719 h 1926433"/>
              <a:gd name="connsiteX36" fmla="*/ 217715 w 2688772"/>
              <a:gd name="connsiteY36" fmla="*/ 1349490 h 1926433"/>
              <a:gd name="connsiteX37" fmla="*/ 239486 w 2688772"/>
              <a:gd name="connsiteY37" fmla="*/ 1371262 h 1926433"/>
              <a:gd name="connsiteX38" fmla="*/ 272143 w 2688772"/>
              <a:gd name="connsiteY38" fmla="*/ 1382148 h 1926433"/>
              <a:gd name="connsiteX39" fmla="*/ 293915 w 2688772"/>
              <a:gd name="connsiteY39" fmla="*/ 1414805 h 1926433"/>
              <a:gd name="connsiteX40" fmla="*/ 326572 w 2688772"/>
              <a:gd name="connsiteY40" fmla="*/ 1436576 h 1926433"/>
              <a:gd name="connsiteX41" fmla="*/ 348343 w 2688772"/>
              <a:gd name="connsiteY41" fmla="*/ 1458348 h 1926433"/>
              <a:gd name="connsiteX42" fmla="*/ 381000 w 2688772"/>
              <a:gd name="connsiteY42" fmla="*/ 1480119 h 1926433"/>
              <a:gd name="connsiteX43" fmla="*/ 424543 w 2688772"/>
              <a:gd name="connsiteY43" fmla="*/ 1512776 h 1926433"/>
              <a:gd name="connsiteX44" fmla="*/ 446315 w 2688772"/>
              <a:gd name="connsiteY44" fmla="*/ 1534548 h 1926433"/>
              <a:gd name="connsiteX45" fmla="*/ 478972 w 2688772"/>
              <a:gd name="connsiteY45" fmla="*/ 1545433 h 1926433"/>
              <a:gd name="connsiteX46" fmla="*/ 555172 w 2688772"/>
              <a:gd name="connsiteY46" fmla="*/ 1621633 h 1926433"/>
              <a:gd name="connsiteX47" fmla="*/ 576943 w 2688772"/>
              <a:gd name="connsiteY47" fmla="*/ 1643405 h 1926433"/>
              <a:gd name="connsiteX48" fmla="*/ 609600 w 2688772"/>
              <a:gd name="connsiteY48" fmla="*/ 1665176 h 1926433"/>
              <a:gd name="connsiteX49" fmla="*/ 674915 w 2688772"/>
              <a:gd name="connsiteY49" fmla="*/ 1719605 h 1926433"/>
              <a:gd name="connsiteX50" fmla="*/ 696686 w 2688772"/>
              <a:gd name="connsiteY50" fmla="*/ 1752262 h 1926433"/>
              <a:gd name="connsiteX51" fmla="*/ 729343 w 2688772"/>
              <a:gd name="connsiteY51" fmla="*/ 1763148 h 1926433"/>
              <a:gd name="connsiteX52" fmla="*/ 794657 w 2688772"/>
              <a:gd name="connsiteY52" fmla="*/ 1806690 h 1926433"/>
              <a:gd name="connsiteX53" fmla="*/ 838200 w 2688772"/>
              <a:gd name="connsiteY53" fmla="*/ 1828462 h 1926433"/>
              <a:gd name="connsiteX54" fmla="*/ 903515 w 2688772"/>
              <a:gd name="connsiteY54" fmla="*/ 1850233 h 1926433"/>
              <a:gd name="connsiteX55" fmla="*/ 936172 w 2688772"/>
              <a:gd name="connsiteY55" fmla="*/ 1861119 h 1926433"/>
              <a:gd name="connsiteX56" fmla="*/ 968829 w 2688772"/>
              <a:gd name="connsiteY56" fmla="*/ 1872005 h 1926433"/>
              <a:gd name="connsiteX57" fmla="*/ 1023257 w 2688772"/>
              <a:gd name="connsiteY57" fmla="*/ 1893776 h 1926433"/>
              <a:gd name="connsiteX58" fmla="*/ 1197429 w 2688772"/>
              <a:gd name="connsiteY58" fmla="*/ 1915548 h 1926433"/>
              <a:gd name="connsiteX59" fmla="*/ 1273629 w 2688772"/>
              <a:gd name="connsiteY59" fmla="*/ 1926433 h 1926433"/>
              <a:gd name="connsiteX60" fmla="*/ 1643743 w 2688772"/>
              <a:gd name="connsiteY60" fmla="*/ 1915548 h 1926433"/>
              <a:gd name="connsiteX61" fmla="*/ 1807029 w 2688772"/>
              <a:gd name="connsiteY61" fmla="*/ 1893776 h 1926433"/>
              <a:gd name="connsiteX62" fmla="*/ 1926772 w 2688772"/>
              <a:gd name="connsiteY62" fmla="*/ 1882890 h 1926433"/>
              <a:gd name="connsiteX63" fmla="*/ 1970315 w 2688772"/>
              <a:gd name="connsiteY63" fmla="*/ 1872005 h 1926433"/>
              <a:gd name="connsiteX64" fmla="*/ 2024743 w 2688772"/>
              <a:gd name="connsiteY64" fmla="*/ 1861119 h 1926433"/>
              <a:gd name="connsiteX65" fmla="*/ 2057400 w 2688772"/>
              <a:gd name="connsiteY65" fmla="*/ 1839348 h 1926433"/>
              <a:gd name="connsiteX66" fmla="*/ 2144486 w 2688772"/>
              <a:gd name="connsiteY66" fmla="*/ 1817576 h 1926433"/>
              <a:gd name="connsiteX67" fmla="*/ 2177143 w 2688772"/>
              <a:gd name="connsiteY67" fmla="*/ 1795805 h 1926433"/>
              <a:gd name="connsiteX68" fmla="*/ 2242457 w 2688772"/>
              <a:gd name="connsiteY68" fmla="*/ 1774033 h 1926433"/>
              <a:gd name="connsiteX69" fmla="*/ 2264229 w 2688772"/>
              <a:gd name="connsiteY69" fmla="*/ 1752262 h 1926433"/>
              <a:gd name="connsiteX70" fmla="*/ 2351315 w 2688772"/>
              <a:gd name="connsiteY70" fmla="*/ 1676062 h 1926433"/>
              <a:gd name="connsiteX71" fmla="*/ 2416629 w 2688772"/>
              <a:gd name="connsiteY71" fmla="*/ 1588976 h 1926433"/>
              <a:gd name="connsiteX72" fmla="*/ 2449286 w 2688772"/>
              <a:gd name="connsiteY72" fmla="*/ 1567205 h 1926433"/>
              <a:gd name="connsiteX73" fmla="*/ 2471057 w 2688772"/>
              <a:gd name="connsiteY73" fmla="*/ 1523662 h 1926433"/>
              <a:gd name="connsiteX74" fmla="*/ 2569029 w 2688772"/>
              <a:gd name="connsiteY74" fmla="*/ 1436576 h 1926433"/>
              <a:gd name="connsiteX75" fmla="*/ 2612572 w 2688772"/>
              <a:gd name="connsiteY75" fmla="*/ 1382148 h 1926433"/>
              <a:gd name="connsiteX76" fmla="*/ 2634343 w 2688772"/>
              <a:gd name="connsiteY76" fmla="*/ 1316833 h 1926433"/>
              <a:gd name="connsiteX77" fmla="*/ 2645229 w 2688772"/>
              <a:gd name="connsiteY77" fmla="*/ 1284176 h 1926433"/>
              <a:gd name="connsiteX78" fmla="*/ 2667000 w 2688772"/>
              <a:gd name="connsiteY78" fmla="*/ 1229748 h 1926433"/>
              <a:gd name="connsiteX79" fmla="*/ 2677886 w 2688772"/>
              <a:gd name="connsiteY79" fmla="*/ 1186205 h 1926433"/>
              <a:gd name="connsiteX80" fmla="*/ 2688772 w 2688772"/>
              <a:gd name="connsiteY80" fmla="*/ 1153548 h 1926433"/>
              <a:gd name="connsiteX81" fmla="*/ 2656115 w 2688772"/>
              <a:gd name="connsiteY81" fmla="*/ 826976 h 1926433"/>
              <a:gd name="connsiteX82" fmla="*/ 2645229 w 2688772"/>
              <a:gd name="connsiteY82" fmla="*/ 783433 h 1926433"/>
              <a:gd name="connsiteX83" fmla="*/ 2623457 w 2688772"/>
              <a:gd name="connsiteY83" fmla="*/ 750776 h 1926433"/>
              <a:gd name="connsiteX84" fmla="*/ 2612572 w 2688772"/>
              <a:gd name="connsiteY84" fmla="*/ 718119 h 1926433"/>
              <a:gd name="connsiteX85" fmla="*/ 2547257 w 2688772"/>
              <a:gd name="connsiteY85" fmla="*/ 674576 h 1926433"/>
              <a:gd name="connsiteX86" fmla="*/ 2481943 w 2688772"/>
              <a:gd name="connsiteY86" fmla="*/ 620148 h 1926433"/>
              <a:gd name="connsiteX87" fmla="*/ 2438400 w 2688772"/>
              <a:gd name="connsiteY87" fmla="*/ 609262 h 1926433"/>
              <a:gd name="connsiteX88" fmla="*/ 2362200 w 2688772"/>
              <a:gd name="connsiteY88" fmla="*/ 565719 h 1926433"/>
              <a:gd name="connsiteX89" fmla="*/ 2296886 w 2688772"/>
              <a:gd name="connsiteY89" fmla="*/ 533062 h 1926433"/>
              <a:gd name="connsiteX90" fmla="*/ 2231572 w 2688772"/>
              <a:gd name="connsiteY90" fmla="*/ 489519 h 1926433"/>
              <a:gd name="connsiteX91" fmla="*/ 2166257 w 2688772"/>
              <a:gd name="connsiteY91" fmla="*/ 445976 h 1926433"/>
              <a:gd name="connsiteX92" fmla="*/ 2133600 w 2688772"/>
              <a:gd name="connsiteY92" fmla="*/ 435090 h 1926433"/>
              <a:gd name="connsiteX93" fmla="*/ 2068286 w 2688772"/>
              <a:gd name="connsiteY93" fmla="*/ 391548 h 1926433"/>
              <a:gd name="connsiteX94" fmla="*/ 2046515 w 2688772"/>
              <a:gd name="connsiteY94" fmla="*/ 369776 h 1926433"/>
              <a:gd name="connsiteX95" fmla="*/ 2013857 w 2688772"/>
              <a:gd name="connsiteY95" fmla="*/ 358890 h 1926433"/>
              <a:gd name="connsiteX96" fmla="*/ 1948543 w 2688772"/>
              <a:gd name="connsiteY96" fmla="*/ 326233 h 1926433"/>
              <a:gd name="connsiteX97" fmla="*/ 1915886 w 2688772"/>
              <a:gd name="connsiteY97" fmla="*/ 293576 h 1926433"/>
              <a:gd name="connsiteX98" fmla="*/ 1850572 w 2688772"/>
              <a:gd name="connsiteY98" fmla="*/ 250033 h 1926433"/>
              <a:gd name="connsiteX99" fmla="*/ 1828800 w 2688772"/>
              <a:gd name="connsiteY99" fmla="*/ 228262 h 1926433"/>
              <a:gd name="connsiteX100" fmla="*/ 1763486 w 2688772"/>
              <a:gd name="connsiteY100" fmla="*/ 195605 h 1926433"/>
              <a:gd name="connsiteX101" fmla="*/ 1719943 w 2688772"/>
              <a:gd name="connsiteY101" fmla="*/ 152062 h 1926433"/>
              <a:gd name="connsiteX102" fmla="*/ 1665515 w 2688772"/>
              <a:gd name="connsiteY102" fmla="*/ 108519 h 192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88772" h="1926433">
                <a:moveTo>
                  <a:pt x="1665515" y="108519"/>
                </a:moveTo>
                <a:cubicBezTo>
                  <a:pt x="1647372" y="104890"/>
                  <a:pt x="1629036" y="102120"/>
                  <a:pt x="1611086" y="97633"/>
                </a:cubicBezTo>
                <a:cubicBezTo>
                  <a:pt x="1599954" y="94850"/>
                  <a:pt x="1589630" y="89237"/>
                  <a:pt x="1578429" y="86748"/>
                </a:cubicBezTo>
                <a:cubicBezTo>
                  <a:pt x="1556883" y="81960"/>
                  <a:pt x="1534661" y="80650"/>
                  <a:pt x="1513115" y="75862"/>
                </a:cubicBezTo>
                <a:cubicBezTo>
                  <a:pt x="1501913" y="73373"/>
                  <a:pt x="1491589" y="67759"/>
                  <a:pt x="1480457" y="64976"/>
                </a:cubicBezTo>
                <a:cubicBezTo>
                  <a:pt x="1420277" y="49931"/>
                  <a:pt x="1417431" y="55496"/>
                  <a:pt x="1349829" y="43205"/>
                </a:cubicBezTo>
                <a:cubicBezTo>
                  <a:pt x="1335109" y="40529"/>
                  <a:pt x="1321097" y="34435"/>
                  <a:pt x="1306286" y="32319"/>
                </a:cubicBezTo>
                <a:cubicBezTo>
                  <a:pt x="1270186" y="27162"/>
                  <a:pt x="1233715" y="25062"/>
                  <a:pt x="1197429" y="21433"/>
                </a:cubicBezTo>
                <a:cubicBezTo>
                  <a:pt x="1080364" y="-17586"/>
                  <a:pt x="1162622" y="5551"/>
                  <a:pt x="892629" y="21433"/>
                </a:cubicBezTo>
                <a:cubicBezTo>
                  <a:pt x="859827" y="23362"/>
                  <a:pt x="827314" y="28690"/>
                  <a:pt x="794657" y="32319"/>
                </a:cubicBezTo>
                <a:cubicBezTo>
                  <a:pt x="721141" y="56825"/>
                  <a:pt x="811635" y="28546"/>
                  <a:pt x="696686" y="54090"/>
                </a:cubicBezTo>
                <a:cubicBezTo>
                  <a:pt x="652453" y="63919"/>
                  <a:pt x="668892" y="68596"/>
                  <a:pt x="620486" y="86748"/>
                </a:cubicBezTo>
                <a:cubicBezTo>
                  <a:pt x="592571" y="97216"/>
                  <a:pt x="570612" y="95356"/>
                  <a:pt x="544286" y="108519"/>
                </a:cubicBezTo>
                <a:cubicBezTo>
                  <a:pt x="532584" y="114370"/>
                  <a:pt x="523331" y="124439"/>
                  <a:pt x="511629" y="130290"/>
                </a:cubicBezTo>
                <a:cubicBezTo>
                  <a:pt x="501366" y="135422"/>
                  <a:pt x="489235" y="136044"/>
                  <a:pt x="478972" y="141176"/>
                </a:cubicBezTo>
                <a:cubicBezTo>
                  <a:pt x="434301" y="163512"/>
                  <a:pt x="458292" y="157721"/>
                  <a:pt x="424543" y="184719"/>
                </a:cubicBezTo>
                <a:cubicBezTo>
                  <a:pt x="341661" y="251023"/>
                  <a:pt x="453141" y="145234"/>
                  <a:pt x="348343" y="250033"/>
                </a:cubicBezTo>
                <a:cubicBezTo>
                  <a:pt x="341086" y="257290"/>
                  <a:pt x="332265" y="263266"/>
                  <a:pt x="326572" y="271805"/>
                </a:cubicBezTo>
                <a:cubicBezTo>
                  <a:pt x="319315" y="282691"/>
                  <a:pt x="313176" y="294411"/>
                  <a:pt x="304800" y="304462"/>
                </a:cubicBezTo>
                <a:cubicBezTo>
                  <a:pt x="294945" y="316288"/>
                  <a:pt x="281998" y="325292"/>
                  <a:pt x="272143" y="337119"/>
                </a:cubicBezTo>
                <a:cubicBezTo>
                  <a:pt x="263768" y="347170"/>
                  <a:pt x="258545" y="359560"/>
                  <a:pt x="250372" y="369776"/>
                </a:cubicBezTo>
                <a:cubicBezTo>
                  <a:pt x="243961" y="377790"/>
                  <a:pt x="234758" y="383337"/>
                  <a:pt x="228600" y="391548"/>
                </a:cubicBezTo>
                <a:cubicBezTo>
                  <a:pt x="212900" y="412481"/>
                  <a:pt x="203559" y="438360"/>
                  <a:pt x="185057" y="456862"/>
                </a:cubicBezTo>
                <a:cubicBezTo>
                  <a:pt x="107481" y="534438"/>
                  <a:pt x="191251" y="446398"/>
                  <a:pt x="130629" y="522176"/>
                </a:cubicBezTo>
                <a:cubicBezTo>
                  <a:pt x="124218" y="530190"/>
                  <a:pt x="115268" y="535934"/>
                  <a:pt x="108857" y="543948"/>
                </a:cubicBezTo>
                <a:cubicBezTo>
                  <a:pt x="92038" y="564972"/>
                  <a:pt x="75630" y="596080"/>
                  <a:pt x="65315" y="620148"/>
                </a:cubicBezTo>
                <a:cubicBezTo>
                  <a:pt x="60795" y="630695"/>
                  <a:pt x="59561" y="642542"/>
                  <a:pt x="54429" y="652805"/>
                </a:cubicBezTo>
                <a:cubicBezTo>
                  <a:pt x="48578" y="664507"/>
                  <a:pt x="39914" y="674576"/>
                  <a:pt x="32657" y="685462"/>
                </a:cubicBezTo>
                <a:cubicBezTo>
                  <a:pt x="23332" y="713439"/>
                  <a:pt x="16353" y="731595"/>
                  <a:pt x="10886" y="761662"/>
                </a:cubicBezTo>
                <a:cubicBezTo>
                  <a:pt x="6296" y="786906"/>
                  <a:pt x="3629" y="812462"/>
                  <a:pt x="0" y="837862"/>
                </a:cubicBezTo>
                <a:cubicBezTo>
                  <a:pt x="3629" y="917691"/>
                  <a:pt x="2061" y="997926"/>
                  <a:pt x="10886" y="1077348"/>
                </a:cubicBezTo>
                <a:cubicBezTo>
                  <a:pt x="13044" y="1096769"/>
                  <a:pt x="25796" y="1113480"/>
                  <a:pt x="32657" y="1131776"/>
                </a:cubicBezTo>
                <a:cubicBezTo>
                  <a:pt x="36686" y="1142520"/>
                  <a:pt x="38411" y="1154170"/>
                  <a:pt x="43543" y="1164433"/>
                </a:cubicBezTo>
                <a:cubicBezTo>
                  <a:pt x="57275" y="1191895"/>
                  <a:pt x="66838" y="1198613"/>
                  <a:pt x="87086" y="1218862"/>
                </a:cubicBezTo>
                <a:cubicBezTo>
                  <a:pt x="105739" y="1274819"/>
                  <a:pt x="84286" y="1232740"/>
                  <a:pt x="130629" y="1273290"/>
                </a:cubicBezTo>
                <a:cubicBezTo>
                  <a:pt x="149938" y="1290186"/>
                  <a:pt x="163708" y="1313487"/>
                  <a:pt x="185057" y="1327719"/>
                </a:cubicBezTo>
                <a:cubicBezTo>
                  <a:pt x="195943" y="1334976"/>
                  <a:pt x="207499" y="1341317"/>
                  <a:pt x="217715" y="1349490"/>
                </a:cubicBezTo>
                <a:cubicBezTo>
                  <a:pt x="225729" y="1355901"/>
                  <a:pt x="230685" y="1365981"/>
                  <a:pt x="239486" y="1371262"/>
                </a:cubicBezTo>
                <a:cubicBezTo>
                  <a:pt x="249325" y="1377166"/>
                  <a:pt x="261257" y="1378519"/>
                  <a:pt x="272143" y="1382148"/>
                </a:cubicBezTo>
                <a:cubicBezTo>
                  <a:pt x="279400" y="1393034"/>
                  <a:pt x="284664" y="1405554"/>
                  <a:pt x="293915" y="1414805"/>
                </a:cubicBezTo>
                <a:cubicBezTo>
                  <a:pt x="303166" y="1424056"/>
                  <a:pt x="316356" y="1428403"/>
                  <a:pt x="326572" y="1436576"/>
                </a:cubicBezTo>
                <a:cubicBezTo>
                  <a:pt x="334586" y="1442987"/>
                  <a:pt x="340329" y="1451937"/>
                  <a:pt x="348343" y="1458348"/>
                </a:cubicBezTo>
                <a:cubicBezTo>
                  <a:pt x="358559" y="1466521"/>
                  <a:pt x="370354" y="1472515"/>
                  <a:pt x="381000" y="1480119"/>
                </a:cubicBezTo>
                <a:cubicBezTo>
                  <a:pt x="395764" y="1490664"/>
                  <a:pt x="410605" y="1501161"/>
                  <a:pt x="424543" y="1512776"/>
                </a:cubicBezTo>
                <a:cubicBezTo>
                  <a:pt x="432428" y="1519346"/>
                  <a:pt x="437514" y="1529268"/>
                  <a:pt x="446315" y="1534548"/>
                </a:cubicBezTo>
                <a:cubicBezTo>
                  <a:pt x="456154" y="1540451"/>
                  <a:pt x="468086" y="1541805"/>
                  <a:pt x="478972" y="1545433"/>
                </a:cubicBezTo>
                <a:lnTo>
                  <a:pt x="555172" y="1621633"/>
                </a:lnTo>
                <a:cubicBezTo>
                  <a:pt x="562429" y="1628890"/>
                  <a:pt x="568403" y="1637712"/>
                  <a:pt x="576943" y="1643405"/>
                </a:cubicBezTo>
                <a:lnTo>
                  <a:pt x="609600" y="1665176"/>
                </a:lnTo>
                <a:cubicBezTo>
                  <a:pt x="718133" y="1809887"/>
                  <a:pt x="581411" y="1644802"/>
                  <a:pt x="674915" y="1719605"/>
                </a:cubicBezTo>
                <a:cubicBezTo>
                  <a:pt x="685131" y="1727778"/>
                  <a:pt x="686470" y="1744089"/>
                  <a:pt x="696686" y="1752262"/>
                </a:cubicBezTo>
                <a:cubicBezTo>
                  <a:pt x="705646" y="1759430"/>
                  <a:pt x="719312" y="1757575"/>
                  <a:pt x="729343" y="1763148"/>
                </a:cubicBezTo>
                <a:cubicBezTo>
                  <a:pt x="752216" y="1775855"/>
                  <a:pt x="771254" y="1794988"/>
                  <a:pt x="794657" y="1806690"/>
                </a:cubicBezTo>
                <a:cubicBezTo>
                  <a:pt x="809171" y="1813947"/>
                  <a:pt x="823133" y="1822435"/>
                  <a:pt x="838200" y="1828462"/>
                </a:cubicBezTo>
                <a:cubicBezTo>
                  <a:pt x="859508" y="1836985"/>
                  <a:pt x="881743" y="1842976"/>
                  <a:pt x="903515" y="1850233"/>
                </a:cubicBezTo>
                <a:lnTo>
                  <a:pt x="936172" y="1861119"/>
                </a:lnTo>
                <a:cubicBezTo>
                  <a:pt x="947058" y="1864748"/>
                  <a:pt x="958175" y="1867743"/>
                  <a:pt x="968829" y="1872005"/>
                </a:cubicBezTo>
                <a:cubicBezTo>
                  <a:pt x="986972" y="1879262"/>
                  <a:pt x="1004541" y="1888161"/>
                  <a:pt x="1023257" y="1893776"/>
                </a:cubicBezTo>
                <a:cubicBezTo>
                  <a:pt x="1074188" y="1909055"/>
                  <a:pt x="1151968" y="1910497"/>
                  <a:pt x="1197429" y="1915548"/>
                </a:cubicBezTo>
                <a:cubicBezTo>
                  <a:pt x="1222930" y="1918381"/>
                  <a:pt x="1248229" y="1922805"/>
                  <a:pt x="1273629" y="1926433"/>
                </a:cubicBezTo>
                <a:lnTo>
                  <a:pt x="1643743" y="1915548"/>
                </a:lnTo>
                <a:cubicBezTo>
                  <a:pt x="1755013" y="1910373"/>
                  <a:pt x="1715107" y="1904591"/>
                  <a:pt x="1807029" y="1893776"/>
                </a:cubicBezTo>
                <a:cubicBezTo>
                  <a:pt x="1846833" y="1889093"/>
                  <a:pt x="1886858" y="1886519"/>
                  <a:pt x="1926772" y="1882890"/>
                </a:cubicBezTo>
                <a:cubicBezTo>
                  <a:pt x="1941286" y="1879262"/>
                  <a:pt x="1955710" y="1875250"/>
                  <a:pt x="1970315" y="1872005"/>
                </a:cubicBezTo>
                <a:cubicBezTo>
                  <a:pt x="1988376" y="1867991"/>
                  <a:pt x="2007419" y="1867616"/>
                  <a:pt x="2024743" y="1861119"/>
                </a:cubicBezTo>
                <a:cubicBezTo>
                  <a:pt x="2036993" y="1856525"/>
                  <a:pt x="2045698" y="1845199"/>
                  <a:pt x="2057400" y="1839348"/>
                </a:cubicBezTo>
                <a:cubicBezTo>
                  <a:pt x="2079717" y="1828190"/>
                  <a:pt x="2123782" y="1821717"/>
                  <a:pt x="2144486" y="1817576"/>
                </a:cubicBezTo>
                <a:cubicBezTo>
                  <a:pt x="2155372" y="1810319"/>
                  <a:pt x="2165188" y="1801118"/>
                  <a:pt x="2177143" y="1795805"/>
                </a:cubicBezTo>
                <a:cubicBezTo>
                  <a:pt x="2198114" y="1786484"/>
                  <a:pt x="2242457" y="1774033"/>
                  <a:pt x="2242457" y="1774033"/>
                </a:cubicBezTo>
                <a:cubicBezTo>
                  <a:pt x="2249714" y="1766776"/>
                  <a:pt x="2256215" y="1758673"/>
                  <a:pt x="2264229" y="1752262"/>
                </a:cubicBezTo>
                <a:cubicBezTo>
                  <a:pt x="2305324" y="1719386"/>
                  <a:pt x="2312953" y="1733605"/>
                  <a:pt x="2351315" y="1676062"/>
                </a:cubicBezTo>
                <a:cubicBezTo>
                  <a:pt x="2371215" y="1646212"/>
                  <a:pt x="2387862" y="1611990"/>
                  <a:pt x="2416629" y="1588976"/>
                </a:cubicBezTo>
                <a:cubicBezTo>
                  <a:pt x="2426845" y="1580803"/>
                  <a:pt x="2438400" y="1574462"/>
                  <a:pt x="2449286" y="1567205"/>
                </a:cubicBezTo>
                <a:cubicBezTo>
                  <a:pt x="2456543" y="1552691"/>
                  <a:pt x="2461094" y="1536471"/>
                  <a:pt x="2471057" y="1523662"/>
                </a:cubicBezTo>
                <a:cubicBezTo>
                  <a:pt x="2502444" y="1483307"/>
                  <a:pt x="2530324" y="1465605"/>
                  <a:pt x="2569029" y="1436576"/>
                </a:cubicBezTo>
                <a:cubicBezTo>
                  <a:pt x="2608732" y="1317469"/>
                  <a:pt x="2542228" y="1494700"/>
                  <a:pt x="2612572" y="1382148"/>
                </a:cubicBezTo>
                <a:cubicBezTo>
                  <a:pt x="2624735" y="1362687"/>
                  <a:pt x="2627086" y="1338605"/>
                  <a:pt x="2634343" y="1316833"/>
                </a:cubicBezTo>
                <a:cubicBezTo>
                  <a:pt x="2637972" y="1305947"/>
                  <a:pt x="2640967" y="1294830"/>
                  <a:pt x="2645229" y="1284176"/>
                </a:cubicBezTo>
                <a:cubicBezTo>
                  <a:pt x="2652486" y="1266033"/>
                  <a:pt x="2660821" y="1248285"/>
                  <a:pt x="2667000" y="1229748"/>
                </a:cubicBezTo>
                <a:cubicBezTo>
                  <a:pt x="2671731" y="1215555"/>
                  <a:pt x="2673776" y="1200590"/>
                  <a:pt x="2677886" y="1186205"/>
                </a:cubicBezTo>
                <a:cubicBezTo>
                  <a:pt x="2681038" y="1175172"/>
                  <a:pt x="2685143" y="1164434"/>
                  <a:pt x="2688772" y="1153548"/>
                </a:cubicBezTo>
                <a:cubicBezTo>
                  <a:pt x="2680460" y="987306"/>
                  <a:pt x="2689884" y="962050"/>
                  <a:pt x="2656115" y="826976"/>
                </a:cubicBezTo>
                <a:cubicBezTo>
                  <a:pt x="2652486" y="812462"/>
                  <a:pt x="2651123" y="797184"/>
                  <a:pt x="2645229" y="783433"/>
                </a:cubicBezTo>
                <a:cubicBezTo>
                  <a:pt x="2640075" y="771408"/>
                  <a:pt x="2630714" y="761662"/>
                  <a:pt x="2623457" y="750776"/>
                </a:cubicBezTo>
                <a:cubicBezTo>
                  <a:pt x="2619829" y="739890"/>
                  <a:pt x="2618937" y="727666"/>
                  <a:pt x="2612572" y="718119"/>
                </a:cubicBezTo>
                <a:cubicBezTo>
                  <a:pt x="2589275" y="683173"/>
                  <a:pt x="2581495" y="685989"/>
                  <a:pt x="2547257" y="674576"/>
                </a:cubicBezTo>
                <a:cubicBezTo>
                  <a:pt x="2527640" y="654959"/>
                  <a:pt x="2508466" y="631515"/>
                  <a:pt x="2481943" y="620148"/>
                </a:cubicBezTo>
                <a:cubicBezTo>
                  <a:pt x="2468192" y="614255"/>
                  <a:pt x="2452914" y="612891"/>
                  <a:pt x="2438400" y="609262"/>
                </a:cubicBezTo>
                <a:cubicBezTo>
                  <a:pt x="2358847" y="556225"/>
                  <a:pt x="2458865" y="620955"/>
                  <a:pt x="2362200" y="565719"/>
                </a:cubicBezTo>
                <a:cubicBezTo>
                  <a:pt x="2303112" y="531955"/>
                  <a:pt x="2356762" y="553021"/>
                  <a:pt x="2296886" y="533062"/>
                </a:cubicBezTo>
                <a:cubicBezTo>
                  <a:pt x="2255305" y="491479"/>
                  <a:pt x="2297474" y="529060"/>
                  <a:pt x="2231572" y="489519"/>
                </a:cubicBezTo>
                <a:cubicBezTo>
                  <a:pt x="2209135" y="476057"/>
                  <a:pt x="2191080" y="454251"/>
                  <a:pt x="2166257" y="445976"/>
                </a:cubicBezTo>
                <a:cubicBezTo>
                  <a:pt x="2155371" y="442347"/>
                  <a:pt x="2143631" y="440663"/>
                  <a:pt x="2133600" y="435090"/>
                </a:cubicBezTo>
                <a:cubicBezTo>
                  <a:pt x="2110727" y="422383"/>
                  <a:pt x="2086788" y="410050"/>
                  <a:pt x="2068286" y="391548"/>
                </a:cubicBezTo>
                <a:cubicBezTo>
                  <a:pt x="2061029" y="384291"/>
                  <a:pt x="2055316" y="375056"/>
                  <a:pt x="2046515" y="369776"/>
                </a:cubicBezTo>
                <a:cubicBezTo>
                  <a:pt x="2036675" y="363872"/>
                  <a:pt x="2024120" y="364022"/>
                  <a:pt x="2013857" y="358890"/>
                </a:cubicBezTo>
                <a:cubicBezTo>
                  <a:pt x="1929444" y="316684"/>
                  <a:pt x="2030631" y="353596"/>
                  <a:pt x="1948543" y="326233"/>
                </a:cubicBezTo>
                <a:cubicBezTo>
                  <a:pt x="1937657" y="315347"/>
                  <a:pt x="1928038" y="303027"/>
                  <a:pt x="1915886" y="293576"/>
                </a:cubicBezTo>
                <a:cubicBezTo>
                  <a:pt x="1895232" y="277512"/>
                  <a:pt x="1869075" y="268535"/>
                  <a:pt x="1850572" y="250033"/>
                </a:cubicBezTo>
                <a:cubicBezTo>
                  <a:pt x="1843315" y="242776"/>
                  <a:pt x="1837601" y="233542"/>
                  <a:pt x="1828800" y="228262"/>
                </a:cubicBezTo>
                <a:cubicBezTo>
                  <a:pt x="1764417" y="189633"/>
                  <a:pt x="1827712" y="250655"/>
                  <a:pt x="1763486" y="195605"/>
                </a:cubicBezTo>
                <a:cubicBezTo>
                  <a:pt x="1747901" y="182247"/>
                  <a:pt x="1737022" y="163448"/>
                  <a:pt x="1719943" y="152062"/>
                </a:cubicBezTo>
                <a:lnTo>
                  <a:pt x="1665515" y="108519"/>
                </a:ln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36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43" y="1364397"/>
            <a:ext cx="7610475" cy="526732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762000" y="1364397"/>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Primordial follicle</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 the outlined region. (advance slide for answers)</a:t>
            </a:r>
          </a:p>
        </p:txBody>
      </p:sp>
      <p:sp>
        <p:nvSpPr>
          <p:cNvPr id="5" name="Freeform 4"/>
          <p:cNvSpPr/>
          <p:nvPr/>
        </p:nvSpPr>
        <p:spPr>
          <a:xfrm>
            <a:off x="3167743" y="2743200"/>
            <a:ext cx="2079171" cy="1513114"/>
          </a:xfrm>
          <a:custGeom>
            <a:avLst/>
            <a:gdLst>
              <a:gd name="connsiteX0" fmla="*/ 566057 w 2079171"/>
              <a:gd name="connsiteY0" fmla="*/ 10886 h 1513114"/>
              <a:gd name="connsiteX1" fmla="*/ 500743 w 2079171"/>
              <a:gd name="connsiteY1" fmla="*/ 21771 h 1513114"/>
              <a:gd name="connsiteX2" fmla="*/ 478971 w 2079171"/>
              <a:gd name="connsiteY2" fmla="*/ 43543 h 1513114"/>
              <a:gd name="connsiteX3" fmla="*/ 381000 w 2079171"/>
              <a:gd name="connsiteY3" fmla="*/ 97971 h 1513114"/>
              <a:gd name="connsiteX4" fmla="*/ 315686 w 2079171"/>
              <a:gd name="connsiteY4" fmla="*/ 152400 h 1513114"/>
              <a:gd name="connsiteX5" fmla="*/ 293914 w 2079171"/>
              <a:gd name="connsiteY5" fmla="*/ 174171 h 1513114"/>
              <a:gd name="connsiteX6" fmla="*/ 261257 w 2079171"/>
              <a:gd name="connsiteY6" fmla="*/ 185057 h 1513114"/>
              <a:gd name="connsiteX7" fmla="*/ 228600 w 2079171"/>
              <a:gd name="connsiteY7" fmla="*/ 206829 h 1513114"/>
              <a:gd name="connsiteX8" fmla="*/ 174171 w 2079171"/>
              <a:gd name="connsiteY8" fmla="*/ 272143 h 1513114"/>
              <a:gd name="connsiteX9" fmla="*/ 108857 w 2079171"/>
              <a:gd name="connsiteY9" fmla="*/ 315686 h 1513114"/>
              <a:gd name="connsiteX10" fmla="*/ 87086 w 2079171"/>
              <a:gd name="connsiteY10" fmla="*/ 359229 h 1513114"/>
              <a:gd name="connsiteX11" fmla="*/ 76200 w 2079171"/>
              <a:gd name="connsiteY11" fmla="*/ 391886 h 1513114"/>
              <a:gd name="connsiteX12" fmla="*/ 54428 w 2079171"/>
              <a:gd name="connsiteY12" fmla="*/ 413657 h 1513114"/>
              <a:gd name="connsiteX13" fmla="*/ 32657 w 2079171"/>
              <a:gd name="connsiteY13" fmla="*/ 500743 h 1513114"/>
              <a:gd name="connsiteX14" fmla="*/ 0 w 2079171"/>
              <a:gd name="connsiteY14" fmla="*/ 598714 h 1513114"/>
              <a:gd name="connsiteX15" fmla="*/ 21771 w 2079171"/>
              <a:gd name="connsiteY15" fmla="*/ 805543 h 1513114"/>
              <a:gd name="connsiteX16" fmla="*/ 32657 w 2079171"/>
              <a:gd name="connsiteY16" fmla="*/ 838200 h 1513114"/>
              <a:gd name="connsiteX17" fmla="*/ 54428 w 2079171"/>
              <a:gd name="connsiteY17" fmla="*/ 914400 h 1513114"/>
              <a:gd name="connsiteX18" fmla="*/ 76200 w 2079171"/>
              <a:gd name="connsiteY18" fmla="*/ 947057 h 1513114"/>
              <a:gd name="connsiteX19" fmla="*/ 87086 w 2079171"/>
              <a:gd name="connsiteY19" fmla="*/ 979714 h 1513114"/>
              <a:gd name="connsiteX20" fmla="*/ 130628 w 2079171"/>
              <a:gd name="connsiteY20" fmla="*/ 1034143 h 1513114"/>
              <a:gd name="connsiteX21" fmla="*/ 141514 w 2079171"/>
              <a:gd name="connsiteY21" fmla="*/ 1066800 h 1513114"/>
              <a:gd name="connsiteX22" fmla="*/ 217714 w 2079171"/>
              <a:gd name="connsiteY22" fmla="*/ 1153886 h 1513114"/>
              <a:gd name="connsiteX23" fmla="*/ 250371 w 2079171"/>
              <a:gd name="connsiteY23" fmla="*/ 1175657 h 1513114"/>
              <a:gd name="connsiteX24" fmla="*/ 304800 w 2079171"/>
              <a:gd name="connsiteY24" fmla="*/ 1208314 h 1513114"/>
              <a:gd name="connsiteX25" fmla="*/ 381000 w 2079171"/>
              <a:gd name="connsiteY25" fmla="*/ 1262743 h 1513114"/>
              <a:gd name="connsiteX26" fmla="*/ 413657 w 2079171"/>
              <a:gd name="connsiteY26" fmla="*/ 1273629 h 1513114"/>
              <a:gd name="connsiteX27" fmla="*/ 457200 w 2079171"/>
              <a:gd name="connsiteY27" fmla="*/ 1295400 h 1513114"/>
              <a:gd name="connsiteX28" fmla="*/ 544286 w 2079171"/>
              <a:gd name="connsiteY28" fmla="*/ 1328057 h 1513114"/>
              <a:gd name="connsiteX29" fmla="*/ 587828 w 2079171"/>
              <a:gd name="connsiteY29" fmla="*/ 1360714 h 1513114"/>
              <a:gd name="connsiteX30" fmla="*/ 653143 w 2079171"/>
              <a:gd name="connsiteY30" fmla="*/ 1382486 h 1513114"/>
              <a:gd name="connsiteX31" fmla="*/ 718457 w 2079171"/>
              <a:gd name="connsiteY31" fmla="*/ 1426029 h 1513114"/>
              <a:gd name="connsiteX32" fmla="*/ 794657 w 2079171"/>
              <a:gd name="connsiteY32" fmla="*/ 1447800 h 1513114"/>
              <a:gd name="connsiteX33" fmla="*/ 827314 w 2079171"/>
              <a:gd name="connsiteY33" fmla="*/ 1469571 h 1513114"/>
              <a:gd name="connsiteX34" fmla="*/ 957943 w 2079171"/>
              <a:gd name="connsiteY34" fmla="*/ 1491343 h 1513114"/>
              <a:gd name="connsiteX35" fmla="*/ 1001486 w 2079171"/>
              <a:gd name="connsiteY35" fmla="*/ 1502229 h 1513114"/>
              <a:gd name="connsiteX36" fmla="*/ 1088571 w 2079171"/>
              <a:gd name="connsiteY36" fmla="*/ 1513114 h 1513114"/>
              <a:gd name="connsiteX37" fmla="*/ 1317171 w 2079171"/>
              <a:gd name="connsiteY37" fmla="*/ 1491343 h 1513114"/>
              <a:gd name="connsiteX38" fmla="*/ 1371600 w 2079171"/>
              <a:gd name="connsiteY38" fmla="*/ 1480457 h 1513114"/>
              <a:gd name="connsiteX39" fmla="*/ 1436914 w 2079171"/>
              <a:gd name="connsiteY39" fmla="*/ 1458686 h 1513114"/>
              <a:gd name="connsiteX40" fmla="*/ 1469571 w 2079171"/>
              <a:gd name="connsiteY40" fmla="*/ 1447800 h 1513114"/>
              <a:gd name="connsiteX41" fmla="*/ 1502228 w 2079171"/>
              <a:gd name="connsiteY41" fmla="*/ 1436914 h 1513114"/>
              <a:gd name="connsiteX42" fmla="*/ 1567543 w 2079171"/>
              <a:gd name="connsiteY42" fmla="*/ 1393371 h 1513114"/>
              <a:gd name="connsiteX43" fmla="*/ 1600200 w 2079171"/>
              <a:gd name="connsiteY43" fmla="*/ 1371600 h 1513114"/>
              <a:gd name="connsiteX44" fmla="*/ 1643743 w 2079171"/>
              <a:gd name="connsiteY44" fmla="*/ 1360714 h 1513114"/>
              <a:gd name="connsiteX45" fmla="*/ 1709057 w 2079171"/>
              <a:gd name="connsiteY45" fmla="*/ 1295400 h 1513114"/>
              <a:gd name="connsiteX46" fmla="*/ 1763486 w 2079171"/>
              <a:gd name="connsiteY46" fmla="*/ 1240971 h 1513114"/>
              <a:gd name="connsiteX47" fmla="*/ 1817914 w 2079171"/>
              <a:gd name="connsiteY47" fmla="*/ 1164771 h 1513114"/>
              <a:gd name="connsiteX48" fmla="*/ 1839686 w 2079171"/>
              <a:gd name="connsiteY48" fmla="*/ 1143000 h 1513114"/>
              <a:gd name="connsiteX49" fmla="*/ 1883228 w 2079171"/>
              <a:gd name="connsiteY49" fmla="*/ 1077686 h 1513114"/>
              <a:gd name="connsiteX50" fmla="*/ 1926771 w 2079171"/>
              <a:gd name="connsiteY50" fmla="*/ 1023257 h 1513114"/>
              <a:gd name="connsiteX51" fmla="*/ 1948543 w 2079171"/>
              <a:gd name="connsiteY51" fmla="*/ 1001486 h 1513114"/>
              <a:gd name="connsiteX52" fmla="*/ 1981200 w 2079171"/>
              <a:gd name="connsiteY52" fmla="*/ 947057 h 1513114"/>
              <a:gd name="connsiteX53" fmla="*/ 1992086 w 2079171"/>
              <a:gd name="connsiteY53" fmla="*/ 914400 h 1513114"/>
              <a:gd name="connsiteX54" fmla="*/ 2013857 w 2079171"/>
              <a:gd name="connsiteY54" fmla="*/ 881743 h 1513114"/>
              <a:gd name="connsiteX55" fmla="*/ 2035628 w 2079171"/>
              <a:gd name="connsiteY55" fmla="*/ 816429 h 1513114"/>
              <a:gd name="connsiteX56" fmla="*/ 2057400 w 2079171"/>
              <a:gd name="connsiteY56" fmla="*/ 729343 h 1513114"/>
              <a:gd name="connsiteX57" fmla="*/ 2079171 w 2079171"/>
              <a:gd name="connsiteY57" fmla="*/ 598714 h 1513114"/>
              <a:gd name="connsiteX58" fmla="*/ 2068286 w 2079171"/>
              <a:gd name="connsiteY58" fmla="*/ 446314 h 1513114"/>
              <a:gd name="connsiteX59" fmla="*/ 2046514 w 2079171"/>
              <a:gd name="connsiteY59" fmla="*/ 381000 h 1513114"/>
              <a:gd name="connsiteX60" fmla="*/ 2013857 w 2079171"/>
              <a:gd name="connsiteY60" fmla="*/ 348343 h 1513114"/>
              <a:gd name="connsiteX61" fmla="*/ 1981200 w 2079171"/>
              <a:gd name="connsiteY61" fmla="*/ 293914 h 1513114"/>
              <a:gd name="connsiteX62" fmla="*/ 1926771 w 2079171"/>
              <a:gd name="connsiteY62" fmla="*/ 239486 h 1513114"/>
              <a:gd name="connsiteX63" fmla="*/ 1850571 w 2079171"/>
              <a:gd name="connsiteY63" fmla="*/ 152400 h 1513114"/>
              <a:gd name="connsiteX64" fmla="*/ 1817914 w 2079171"/>
              <a:gd name="connsiteY64" fmla="*/ 119743 h 1513114"/>
              <a:gd name="connsiteX65" fmla="*/ 1709057 w 2079171"/>
              <a:gd name="connsiteY65" fmla="*/ 54429 h 1513114"/>
              <a:gd name="connsiteX66" fmla="*/ 1676400 w 2079171"/>
              <a:gd name="connsiteY66" fmla="*/ 32657 h 1513114"/>
              <a:gd name="connsiteX67" fmla="*/ 1632857 w 2079171"/>
              <a:gd name="connsiteY67" fmla="*/ 21771 h 1513114"/>
              <a:gd name="connsiteX68" fmla="*/ 1524000 w 2079171"/>
              <a:gd name="connsiteY68" fmla="*/ 0 h 1513114"/>
              <a:gd name="connsiteX69" fmla="*/ 1121228 w 2079171"/>
              <a:gd name="connsiteY69" fmla="*/ 10886 h 1513114"/>
              <a:gd name="connsiteX70" fmla="*/ 979714 w 2079171"/>
              <a:gd name="connsiteY70" fmla="*/ 21771 h 1513114"/>
              <a:gd name="connsiteX71" fmla="*/ 566057 w 2079171"/>
              <a:gd name="connsiteY71" fmla="*/ 10886 h 151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079171" h="1513114">
                <a:moveTo>
                  <a:pt x="566057" y="10886"/>
                </a:moveTo>
                <a:cubicBezTo>
                  <a:pt x="486229" y="10886"/>
                  <a:pt x="521409" y="14021"/>
                  <a:pt x="500743" y="21771"/>
                </a:cubicBezTo>
                <a:cubicBezTo>
                  <a:pt x="491133" y="25375"/>
                  <a:pt x="487182" y="37385"/>
                  <a:pt x="478971" y="43543"/>
                </a:cubicBezTo>
                <a:cubicBezTo>
                  <a:pt x="419081" y="88461"/>
                  <a:pt x="431915" y="81000"/>
                  <a:pt x="381000" y="97971"/>
                </a:cubicBezTo>
                <a:cubicBezTo>
                  <a:pt x="303437" y="175536"/>
                  <a:pt x="391453" y="91788"/>
                  <a:pt x="315686" y="152400"/>
                </a:cubicBezTo>
                <a:cubicBezTo>
                  <a:pt x="307672" y="158811"/>
                  <a:pt x="302715" y="168891"/>
                  <a:pt x="293914" y="174171"/>
                </a:cubicBezTo>
                <a:cubicBezTo>
                  <a:pt x="284075" y="180075"/>
                  <a:pt x="271520" y="179925"/>
                  <a:pt x="261257" y="185057"/>
                </a:cubicBezTo>
                <a:cubicBezTo>
                  <a:pt x="249555" y="190908"/>
                  <a:pt x="239486" y="199572"/>
                  <a:pt x="228600" y="206829"/>
                </a:cubicBezTo>
                <a:cubicBezTo>
                  <a:pt x="209248" y="235857"/>
                  <a:pt x="203184" y="249578"/>
                  <a:pt x="174171" y="272143"/>
                </a:cubicBezTo>
                <a:cubicBezTo>
                  <a:pt x="153517" y="288207"/>
                  <a:pt x="108857" y="315686"/>
                  <a:pt x="108857" y="315686"/>
                </a:cubicBezTo>
                <a:cubicBezTo>
                  <a:pt x="101600" y="330200"/>
                  <a:pt x="93478" y="344314"/>
                  <a:pt x="87086" y="359229"/>
                </a:cubicBezTo>
                <a:cubicBezTo>
                  <a:pt x="82566" y="369776"/>
                  <a:pt x="82104" y="382047"/>
                  <a:pt x="76200" y="391886"/>
                </a:cubicBezTo>
                <a:cubicBezTo>
                  <a:pt x="70919" y="400687"/>
                  <a:pt x="61685" y="406400"/>
                  <a:pt x="54428" y="413657"/>
                </a:cubicBezTo>
                <a:cubicBezTo>
                  <a:pt x="47171" y="442686"/>
                  <a:pt x="42119" y="472356"/>
                  <a:pt x="32657" y="500743"/>
                </a:cubicBezTo>
                <a:lnTo>
                  <a:pt x="0" y="598714"/>
                </a:lnTo>
                <a:cubicBezTo>
                  <a:pt x="5518" y="670443"/>
                  <a:pt x="6403" y="736385"/>
                  <a:pt x="21771" y="805543"/>
                </a:cubicBezTo>
                <a:cubicBezTo>
                  <a:pt x="24260" y="816744"/>
                  <a:pt x="29505" y="827167"/>
                  <a:pt x="32657" y="838200"/>
                </a:cubicBezTo>
                <a:cubicBezTo>
                  <a:pt x="37305" y="854469"/>
                  <a:pt x="45731" y="897005"/>
                  <a:pt x="54428" y="914400"/>
                </a:cubicBezTo>
                <a:cubicBezTo>
                  <a:pt x="60279" y="926102"/>
                  <a:pt x="70349" y="935355"/>
                  <a:pt x="76200" y="947057"/>
                </a:cubicBezTo>
                <a:cubicBezTo>
                  <a:pt x="81332" y="957320"/>
                  <a:pt x="81954" y="969451"/>
                  <a:pt x="87086" y="979714"/>
                </a:cubicBezTo>
                <a:cubicBezTo>
                  <a:pt x="100818" y="1007178"/>
                  <a:pt x="110379" y="1013893"/>
                  <a:pt x="130628" y="1034143"/>
                </a:cubicBezTo>
                <a:cubicBezTo>
                  <a:pt x="134257" y="1045029"/>
                  <a:pt x="136382" y="1056537"/>
                  <a:pt x="141514" y="1066800"/>
                </a:cubicBezTo>
                <a:cubicBezTo>
                  <a:pt x="155898" y="1095568"/>
                  <a:pt x="196436" y="1139701"/>
                  <a:pt x="217714" y="1153886"/>
                </a:cubicBezTo>
                <a:cubicBezTo>
                  <a:pt x="228600" y="1161143"/>
                  <a:pt x="240155" y="1167484"/>
                  <a:pt x="250371" y="1175657"/>
                </a:cubicBezTo>
                <a:cubicBezTo>
                  <a:pt x="293065" y="1209812"/>
                  <a:pt x="248087" y="1189411"/>
                  <a:pt x="304800" y="1208314"/>
                </a:cubicBezTo>
                <a:cubicBezTo>
                  <a:pt x="314657" y="1215707"/>
                  <a:pt x="365086" y="1254786"/>
                  <a:pt x="381000" y="1262743"/>
                </a:cubicBezTo>
                <a:cubicBezTo>
                  <a:pt x="391263" y="1267875"/>
                  <a:pt x="403110" y="1269109"/>
                  <a:pt x="413657" y="1273629"/>
                </a:cubicBezTo>
                <a:cubicBezTo>
                  <a:pt x="428572" y="1280021"/>
                  <a:pt x="442285" y="1289008"/>
                  <a:pt x="457200" y="1295400"/>
                </a:cubicBezTo>
                <a:cubicBezTo>
                  <a:pt x="499967" y="1313729"/>
                  <a:pt x="493556" y="1299874"/>
                  <a:pt x="544286" y="1328057"/>
                </a:cubicBezTo>
                <a:cubicBezTo>
                  <a:pt x="560146" y="1336868"/>
                  <a:pt x="571601" y="1352600"/>
                  <a:pt x="587828" y="1360714"/>
                </a:cubicBezTo>
                <a:cubicBezTo>
                  <a:pt x="608355" y="1370977"/>
                  <a:pt x="634048" y="1369756"/>
                  <a:pt x="653143" y="1382486"/>
                </a:cubicBezTo>
                <a:cubicBezTo>
                  <a:pt x="674914" y="1397000"/>
                  <a:pt x="693072" y="1419683"/>
                  <a:pt x="718457" y="1426029"/>
                </a:cubicBezTo>
                <a:cubicBezTo>
                  <a:pt x="732414" y="1429518"/>
                  <a:pt x="779036" y="1439990"/>
                  <a:pt x="794657" y="1447800"/>
                </a:cubicBezTo>
                <a:cubicBezTo>
                  <a:pt x="806359" y="1453651"/>
                  <a:pt x="815289" y="1464417"/>
                  <a:pt x="827314" y="1469571"/>
                </a:cubicBezTo>
                <a:cubicBezTo>
                  <a:pt x="858494" y="1482934"/>
                  <a:pt x="935683" y="1487633"/>
                  <a:pt x="957943" y="1491343"/>
                </a:cubicBezTo>
                <a:cubicBezTo>
                  <a:pt x="972700" y="1493803"/>
                  <a:pt x="986729" y="1499769"/>
                  <a:pt x="1001486" y="1502229"/>
                </a:cubicBezTo>
                <a:cubicBezTo>
                  <a:pt x="1030342" y="1507038"/>
                  <a:pt x="1059543" y="1509486"/>
                  <a:pt x="1088571" y="1513114"/>
                </a:cubicBezTo>
                <a:cubicBezTo>
                  <a:pt x="1203737" y="1504888"/>
                  <a:pt x="1222205" y="1507171"/>
                  <a:pt x="1317171" y="1491343"/>
                </a:cubicBezTo>
                <a:cubicBezTo>
                  <a:pt x="1335422" y="1488301"/>
                  <a:pt x="1353750" y="1485325"/>
                  <a:pt x="1371600" y="1480457"/>
                </a:cubicBezTo>
                <a:cubicBezTo>
                  <a:pt x="1393740" y="1474419"/>
                  <a:pt x="1415143" y="1465943"/>
                  <a:pt x="1436914" y="1458686"/>
                </a:cubicBezTo>
                <a:lnTo>
                  <a:pt x="1469571" y="1447800"/>
                </a:lnTo>
                <a:cubicBezTo>
                  <a:pt x="1480457" y="1444171"/>
                  <a:pt x="1492681" y="1443279"/>
                  <a:pt x="1502228" y="1436914"/>
                </a:cubicBezTo>
                <a:lnTo>
                  <a:pt x="1567543" y="1393371"/>
                </a:lnTo>
                <a:cubicBezTo>
                  <a:pt x="1578429" y="1386114"/>
                  <a:pt x="1587508" y="1374773"/>
                  <a:pt x="1600200" y="1371600"/>
                </a:cubicBezTo>
                <a:lnTo>
                  <a:pt x="1643743" y="1360714"/>
                </a:lnTo>
                <a:cubicBezTo>
                  <a:pt x="1704773" y="1320028"/>
                  <a:pt x="1650138" y="1361684"/>
                  <a:pt x="1709057" y="1295400"/>
                </a:cubicBezTo>
                <a:cubicBezTo>
                  <a:pt x="1726103" y="1276223"/>
                  <a:pt x="1749254" y="1262320"/>
                  <a:pt x="1763486" y="1240971"/>
                </a:cubicBezTo>
                <a:cubicBezTo>
                  <a:pt x="1782338" y="1212693"/>
                  <a:pt x="1795411" y="1191774"/>
                  <a:pt x="1817914" y="1164771"/>
                </a:cubicBezTo>
                <a:cubicBezTo>
                  <a:pt x="1824484" y="1156887"/>
                  <a:pt x="1833528" y="1151211"/>
                  <a:pt x="1839686" y="1143000"/>
                </a:cubicBezTo>
                <a:cubicBezTo>
                  <a:pt x="1855385" y="1122067"/>
                  <a:pt x="1864726" y="1096188"/>
                  <a:pt x="1883228" y="1077686"/>
                </a:cubicBezTo>
                <a:cubicBezTo>
                  <a:pt x="1935801" y="1025113"/>
                  <a:pt x="1871837" y="1091924"/>
                  <a:pt x="1926771" y="1023257"/>
                </a:cubicBezTo>
                <a:cubicBezTo>
                  <a:pt x="1933182" y="1015243"/>
                  <a:pt x="1941286" y="1008743"/>
                  <a:pt x="1948543" y="1001486"/>
                </a:cubicBezTo>
                <a:cubicBezTo>
                  <a:pt x="1979376" y="908982"/>
                  <a:pt x="1936375" y="1021765"/>
                  <a:pt x="1981200" y="947057"/>
                </a:cubicBezTo>
                <a:cubicBezTo>
                  <a:pt x="1987104" y="937218"/>
                  <a:pt x="1986954" y="924663"/>
                  <a:pt x="1992086" y="914400"/>
                </a:cubicBezTo>
                <a:cubicBezTo>
                  <a:pt x="1997937" y="902698"/>
                  <a:pt x="2008544" y="893698"/>
                  <a:pt x="2013857" y="881743"/>
                </a:cubicBezTo>
                <a:cubicBezTo>
                  <a:pt x="2023177" y="860772"/>
                  <a:pt x="2030062" y="838693"/>
                  <a:pt x="2035628" y="816429"/>
                </a:cubicBezTo>
                <a:cubicBezTo>
                  <a:pt x="2042885" y="787400"/>
                  <a:pt x="2053168" y="758964"/>
                  <a:pt x="2057400" y="729343"/>
                </a:cubicBezTo>
                <a:cubicBezTo>
                  <a:pt x="2070903" y="634827"/>
                  <a:pt x="2063254" y="678303"/>
                  <a:pt x="2079171" y="598714"/>
                </a:cubicBezTo>
                <a:cubicBezTo>
                  <a:pt x="2075543" y="547914"/>
                  <a:pt x="2075841" y="496680"/>
                  <a:pt x="2068286" y="446314"/>
                </a:cubicBezTo>
                <a:cubicBezTo>
                  <a:pt x="2064882" y="423619"/>
                  <a:pt x="2062741" y="397227"/>
                  <a:pt x="2046514" y="381000"/>
                </a:cubicBezTo>
                <a:lnTo>
                  <a:pt x="2013857" y="348343"/>
                </a:lnTo>
                <a:cubicBezTo>
                  <a:pt x="1994953" y="291632"/>
                  <a:pt x="2015353" y="336606"/>
                  <a:pt x="1981200" y="293914"/>
                </a:cubicBezTo>
                <a:cubicBezTo>
                  <a:pt x="1939733" y="242079"/>
                  <a:pt x="1982752" y="276806"/>
                  <a:pt x="1926771" y="239486"/>
                </a:cubicBezTo>
                <a:cubicBezTo>
                  <a:pt x="1890768" y="185480"/>
                  <a:pt x="1914251" y="216080"/>
                  <a:pt x="1850571" y="152400"/>
                </a:cubicBezTo>
                <a:cubicBezTo>
                  <a:pt x="1839685" y="141514"/>
                  <a:pt x="1830723" y="128282"/>
                  <a:pt x="1817914" y="119743"/>
                </a:cubicBezTo>
                <a:cubicBezTo>
                  <a:pt x="1658124" y="13216"/>
                  <a:pt x="1826221" y="121380"/>
                  <a:pt x="1709057" y="54429"/>
                </a:cubicBezTo>
                <a:cubicBezTo>
                  <a:pt x="1697698" y="47938"/>
                  <a:pt x="1688425" y="37811"/>
                  <a:pt x="1676400" y="32657"/>
                </a:cubicBezTo>
                <a:cubicBezTo>
                  <a:pt x="1662649" y="26763"/>
                  <a:pt x="1647242" y="25881"/>
                  <a:pt x="1632857" y="21771"/>
                </a:cubicBezTo>
                <a:cubicBezTo>
                  <a:pt x="1556864" y="59"/>
                  <a:pt x="1654033" y="18577"/>
                  <a:pt x="1524000" y="0"/>
                </a:cubicBezTo>
                <a:lnTo>
                  <a:pt x="1121228" y="10886"/>
                </a:lnTo>
                <a:cubicBezTo>
                  <a:pt x="1073955" y="12777"/>
                  <a:pt x="1027025" y="21771"/>
                  <a:pt x="979714" y="21771"/>
                </a:cubicBezTo>
                <a:cubicBezTo>
                  <a:pt x="838153" y="21771"/>
                  <a:pt x="645885" y="10886"/>
                  <a:pt x="566057" y="10886"/>
                </a:cubicBez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55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457200" y="1524000"/>
            <a:ext cx="28956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mesovarium</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on this slide. (advance slide for answers)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705" y="2362200"/>
            <a:ext cx="8638309" cy="3276600"/>
          </a:xfrm>
          <a:prstGeom prst="rect">
            <a:avLst/>
          </a:prstGeom>
        </p:spPr>
      </p:pic>
      <p:sp>
        <p:nvSpPr>
          <p:cNvPr id="4" name="Freeform 3"/>
          <p:cNvSpPr/>
          <p:nvPr/>
        </p:nvSpPr>
        <p:spPr>
          <a:xfrm>
            <a:off x="1290314" y="2906486"/>
            <a:ext cx="2138686" cy="1883228"/>
          </a:xfrm>
          <a:custGeom>
            <a:avLst/>
            <a:gdLst>
              <a:gd name="connsiteX0" fmla="*/ 1605286 w 2138686"/>
              <a:gd name="connsiteY0" fmla="*/ 1404257 h 1883228"/>
              <a:gd name="connsiteX1" fmla="*/ 1616172 w 2138686"/>
              <a:gd name="connsiteY1" fmla="*/ 1349828 h 1883228"/>
              <a:gd name="connsiteX2" fmla="*/ 1627057 w 2138686"/>
              <a:gd name="connsiteY2" fmla="*/ 1317171 h 1883228"/>
              <a:gd name="connsiteX3" fmla="*/ 1637943 w 2138686"/>
              <a:gd name="connsiteY3" fmla="*/ 1273628 h 1883228"/>
              <a:gd name="connsiteX4" fmla="*/ 1648829 w 2138686"/>
              <a:gd name="connsiteY4" fmla="*/ 1219200 h 1883228"/>
              <a:gd name="connsiteX5" fmla="*/ 1670600 w 2138686"/>
              <a:gd name="connsiteY5" fmla="*/ 1175657 h 1883228"/>
              <a:gd name="connsiteX6" fmla="*/ 1692372 w 2138686"/>
              <a:gd name="connsiteY6" fmla="*/ 1110343 h 1883228"/>
              <a:gd name="connsiteX7" fmla="*/ 1703257 w 2138686"/>
              <a:gd name="connsiteY7" fmla="*/ 1077685 h 1883228"/>
              <a:gd name="connsiteX8" fmla="*/ 1735915 w 2138686"/>
              <a:gd name="connsiteY8" fmla="*/ 968828 h 1883228"/>
              <a:gd name="connsiteX9" fmla="*/ 1768572 w 2138686"/>
              <a:gd name="connsiteY9" fmla="*/ 947057 h 1883228"/>
              <a:gd name="connsiteX10" fmla="*/ 1790343 w 2138686"/>
              <a:gd name="connsiteY10" fmla="*/ 925285 h 1883228"/>
              <a:gd name="connsiteX11" fmla="*/ 1833886 w 2138686"/>
              <a:gd name="connsiteY11" fmla="*/ 892628 h 1883228"/>
              <a:gd name="connsiteX12" fmla="*/ 1844772 w 2138686"/>
              <a:gd name="connsiteY12" fmla="*/ 859971 h 1883228"/>
              <a:gd name="connsiteX13" fmla="*/ 1877429 w 2138686"/>
              <a:gd name="connsiteY13" fmla="*/ 849085 h 1883228"/>
              <a:gd name="connsiteX14" fmla="*/ 1964515 w 2138686"/>
              <a:gd name="connsiteY14" fmla="*/ 794657 h 1883228"/>
              <a:gd name="connsiteX15" fmla="*/ 1997172 w 2138686"/>
              <a:gd name="connsiteY15" fmla="*/ 762000 h 1883228"/>
              <a:gd name="connsiteX16" fmla="*/ 2062486 w 2138686"/>
              <a:gd name="connsiteY16" fmla="*/ 729343 h 1883228"/>
              <a:gd name="connsiteX17" fmla="*/ 2095143 w 2138686"/>
              <a:gd name="connsiteY17" fmla="*/ 707571 h 1883228"/>
              <a:gd name="connsiteX18" fmla="*/ 2106029 w 2138686"/>
              <a:gd name="connsiteY18" fmla="*/ 664028 h 1883228"/>
              <a:gd name="connsiteX19" fmla="*/ 2116915 w 2138686"/>
              <a:gd name="connsiteY19" fmla="*/ 631371 h 1883228"/>
              <a:gd name="connsiteX20" fmla="*/ 2138686 w 2138686"/>
              <a:gd name="connsiteY20" fmla="*/ 555171 h 1883228"/>
              <a:gd name="connsiteX21" fmla="*/ 2116915 w 2138686"/>
              <a:gd name="connsiteY21" fmla="*/ 391885 h 1883228"/>
              <a:gd name="connsiteX22" fmla="*/ 2051600 w 2138686"/>
              <a:gd name="connsiteY22" fmla="*/ 304800 h 1883228"/>
              <a:gd name="connsiteX23" fmla="*/ 2029829 w 2138686"/>
              <a:gd name="connsiteY23" fmla="*/ 283028 h 1883228"/>
              <a:gd name="connsiteX24" fmla="*/ 1964515 w 2138686"/>
              <a:gd name="connsiteY24" fmla="*/ 261257 h 1883228"/>
              <a:gd name="connsiteX25" fmla="*/ 1866543 w 2138686"/>
              <a:gd name="connsiteY25" fmla="*/ 228600 h 1883228"/>
              <a:gd name="connsiteX26" fmla="*/ 1703257 w 2138686"/>
              <a:gd name="connsiteY26" fmla="*/ 195943 h 1883228"/>
              <a:gd name="connsiteX27" fmla="*/ 1616172 w 2138686"/>
              <a:gd name="connsiteY27" fmla="*/ 174171 h 1883228"/>
              <a:gd name="connsiteX28" fmla="*/ 1529086 w 2138686"/>
              <a:gd name="connsiteY28" fmla="*/ 152400 h 1883228"/>
              <a:gd name="connsiteX29" fmla="*/ 1452886 w 2138686"/>
              <a:gd name="connsiteY29" fmla="*/ 141514 h 1883228"/>
              <a:gd name="connsiteX30" fmla="*/ 1344029 w 2138686"/>
              <a:gd name="connsiteY30" fmla="*/ 119743 h 1883228"/>
              <a:gd name="connsiteX31" fmla="*/ 1082772 w 2138686"/>
              <a:gd name="connsiteY31" fmla="*/ 108857 h 1883228"/>
              <a:gd name="connsiteX32" fmla="*/ 1006572 w 2138686"/>
              <a:gd name="connsiteY32" fmla="*/ 97971 h 1883228"/>
              <a:gd name="connsiteX33" fmla="*/ 963029 w 2138686"/>
              <a:gd name="connsiteY33" fmla="*/ 87085 h 1883228"/>
              <a:gd name="connsiteX34" fmla="*/ 908600 w 2138686"/>
              <a:gd name="connsiteY34" fmla="*/ 76200 h 1883228"/>
              <a:gd name="connsiteX35" fmla="*/ 810629 w 2138686"/>
              <a:gd name="connsiteY35" fmla="*/ 54428 h 1883228"/>
              <a:gd name="connsiteX36" fmla="*/ 756200 w 2138686"/>
              <a:gd name="connsiteY36" fmla="*/ 43543 h 1883228"/>
              <a:gd name="connsiteX37" fmla="*/ 669115 w 2138686"/>
              <a:gd name="connsiteY37" fmla="*/ 10885 h 1883228"/>
              <a:gd name="connsiteX38" fmla="*/ 625572 w 2138686"/>
              <a:gd name="connsiteY38" fmla="*/ 0 h 1883228"/>
              <a:gd name="connsiteX39" fmla="*/ 462286 w 2138686"/>
              <a:gd name="connsiteY39" fmla="*/ 10885 h 1883228"/>
              <a:gd name="connsiteX40" fmla="*/ 418743 w 2138686"/>
              <a:gd name="connsiteY40" fmla="*/ 21771 h 1883228"/>
              <a:gd name="connsiteX41" fmla="*/ 342543 w 2138686"/>
              <a:gd name="connsiteY41" fmla="*/ 65314 h 1883228"/>
              <a:gd name="connsiteX42" fmla="*/ 309886 w 2138686"/>
              <a:gd name="connsiteY42" fmla="*/ 108857 h 1883228"/>
              <a:gd name="connsiteX43" fmla="*/ 277229 w 2138686"/>
              <a:gd name="connsiteY43" fmla="*/ 130628 h 1883228"/>
              <a:gd name="connsiteX44" fmla="*/ 255457 w 2138686"/>
              <a:gd name="connsiteY44" fmla="*/ 152400 h 1883228"/>
              <a:gd name="connsiteX45" fmla="*/ 222800 w 2138686"/>
              <a:gd name="connsiteY45" fmla="*/ 206828 h 1883228"/>
              <a:gd name="connsiteX46" fmla="*/ 211915 w 2138686"/>
              <a:gd name="connsiteY46" fmla="*/ 239485 h 1883228"/>
              <a:gd name="connsiteX47" fmla="*/ 190143 w 2138686"/>
              <a:gd name="connsiteY47" fmla="*/ 272143 h 1883228"/>
              <a:gd name="connsiteX48" fmla="*/ 168372 w 2138686"/>
              <a:gd name="connsiteY48" fmla="*/ 337457 h 1883228"/>
              <a:gd name="connsiteX49" fmla="*/ 146600 w 2138686"/>
              <a:gd name="connsiteY49" fmla="*/ 402771 h 1883228"/>
              <a:gd name="connsiteX50" fmla="*/ 124829 w 2138686"/>
              <a:gd name="connsiteY50" fmla="*/ 468085 h 1883228"/>
              <a:gd name="connsiteX51" fmla="*/ 103057 w 2138686"/>
              <a:gd name="connsiteY51" fmla="*/ 500743 h 1883228"/>
              <a:gd name="connsiteX52" fmla="*/ 81286 w 2138686"/>
              <a:gd name="connsiteY52" fmla="*/ 587828 h 1883228"/>
              <a:gd name="connsiteX53" fmla="*/ 59515 w 2138686"/>
              <a:gd name="connsiteY53" fmla="*/ 685800 h 1883228"/>
              <a:gd name="connsiteX54" fmla="*/ 48629 w 2138686"/>
              <a:gd name="connsiteY54" fmla="*/ 718457 h 1883228"/>
              <a:gd name="connsiteX55" fmla="*/ 15972 w 2138686"/>
              <a:gd name="connsiteY55" fmla="*/ 838200 h 1883228"/>
              <a:gd name="connsiteX56" fmla="*/ 15972 w 2138686"/>
              <a:gd name="connsiteY56" fmla="*/ 1284514 h 1883228"/>
              <a:gd name="connsiteX57" fmla="*/ 26857 w 2138686"/>
              <a:gd name="connsiteY57" fmla="*/ 1328057 h 1883228"/>
              <a:gd name="connsiteX58" fmla="*/ 37743 w 2138686"/>
              <a:gd name="connsiteY58" fmla="*/ 1382485 h 1883228"/>
              <a:gd name="connsiteX59" fmla="*/ 70400 w 2138686"/>
              <a:gd name="connsiteY59" fmla="*/ 1491343 h 1883228"/>
              <a:gd name="connsiteX60" fmla="*/ 92172 w 2138686"/>
              <a:gd name="connsiteY60" fmla="*/ 1556657 h 1883228"/>
              <a:gd name="connsiteX61" fmla="*/ 135715 w 2138686"/>
              <a:gd name="connsiteY61" fmla="*/ 1621971 h 1883228"/>
              <a:gd name="connsiteX62" fmla="*/ 168372 w 2138686"/>
              <a:gd name="connsiteY62" fmla="*/ 1687285 h 1883228"/>
              <a:gd name="connsiteX63" fmla="*/ 201029 w 2138686"/>
              <a:gd name="connsiteY63" fmla="*/ 1698171 h 1883228"/>
              <a:gd name="connsiteX64" fmla="*/ 244572 w 2138686"/>
              <a:gd name="connsiteY64" fmla="*/ 1741714 h 1883228"/>
              <a:gd name="connsiteX65" fmla="*/ 396972 w 2138686"/>
              <a:gd name="connsiteY65" fmla="*/ 1828800 h 1883228"/>
              <a:gd name="connsiteX66" fmla="*/ 451400 w 2138686"/>
              <a:gd name="connsiteY66" fmla="*/ 1850571 h 1883228"/>
              <a:gd name="connsiteX67" fmla="*/ 505829 w 2138686"/>
              <a:gd name="connsiteY67" fmla="*/ 1861457 h 1883228"/>
              <a:gd name="connsiteX68" fmla="*/ 538486 w 2138686"/>
              <a:gd name="connsiteY68" fmla="*/ 1872343 h 1883228"/>
              <a:gd name="connsiteX69" fmla="*/ 669115 w 2138686"/>
              <a:gd name="connsiteY69" fmla="*/ 1883228 h 1883228"/>
              <a:gd name="connsiteX70" fmla="*/ 941257 w 2138686"/>
              <a:gd name="connsiteY70" fmla="*/ 1850571 h 1883228"/>
              <a:gd name="connsiteX71" fmla="*/ 973915 w 2138686"/>
              <a:gd name="connsiteY71" fmla="*/ 1839685 h 1883228"/>
              <a:gd name="connsiteX72" fmla="*/ 1017457 w 2138686"/>
              <a:gd name="connsiteY72" fmla="*/ 1817914 h 1883228"/>
              <a:gd name="connsiteX73" fmla="*/ 1061000 w 2138686"/>
              <a:gd name="connsiteY73" fmla="*/ 1774371 h 1883228"/>
              <a:gd name="connsiteX74" fmla="*/ 1148086 w 2138686"/>
              <a:gd name="connsiteY74" fmla="*/ 1741714 h 1883228"/>
              <a:gd name="connsiteX75" fmla="*/ 1224286 w 2138686"/>
              <a:gd name="connsiteY75" fmla="*/ 1698171 h 1883228"/>
              <a:gd name="connsiteX76" fmla="*/ 1256943 w 2138686"/>
              <a:gd name="connsiteY76" fmla="*/ 1676400 h 1883228"/>
              <a:gd name="connsiteX77" fmla="*/ 1344029 w 2138686"/>
              <a:gd name="connsiteY77" fmla="*/ 1643743 h 1883228"/>
              <a:gd name="connsiteX78" fmla="*/ 1376686 w 2138686"/>
              <a:gd name="connsiteY78" fmla="*/ 1621971 h 1883228"/>
              <a:gd name="connsiteX79" fmla="*/ 1409343 w 2138686"/>
              <a:gd name="connsiteY79" fmla="*/ 1611085 h 1883228"/>
              <a:gd name="connsiteX80" fmla="*/ 1496429 w 2138686"/>
              <a:gd name="connsiteY80" fmla="*/ 1556657 h 1883228"/>
              <a:gd name="connsiteX81" fmla="*/ 1539972 w 2138686"/>
              <a:gd name="connsiteY81" fmla="*/ 1513114 h 1883228"/>
              <a:gd name="connsiteX82" fmla="*/ 1550857 w 2138686"/>
              <a:gd name="connsiteY82" fmla="*/ 1480457 h 1883228"/>
              <a:gd name="connsiteX83" fmla="*/ 1561743 w 2138686"/>
              <a:gd name="connsiteY83" fmla="*/ 1436914 h 1883228"/>
              <a:gd name="connsiteX84" fmla="*/ 1583515 w 2138686"/>
              <a:gd name="connsiteY84" fmla="*/ 1371600 h 1883228"/>
              <a:gd name="connsiteX85" fmla="*/ 1616172 w 2138686"/>
              <a:gd name="connsiteY85" fmla="*/ 1317171 h 188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138686" h="1883228">
                <a:moveTo>
                  <a:pt x="1605286" y="1404257"/>
                </a:moveTo>
                <a:cubicBezTo>
                  <a:pt x="1608915" y="1386114"/>
                  <a:pt x="1611685" y="1367778"/>
                  <a:pt x="1616172" y="1349828"/>
                </a:cubicBezTo>
                <a:cubicBezTo>
                  <a:pt x="1618955" y="1338696"/>
                  <a:pt x="1623905" y="1328204"/>
                  <a:pt x="1627057" y="1317171"/>
                </a:cubicBezTo>
                <a:cubicBezTo>
                  <a:pt x="1631167" y="1302786"/>
                  <a:pt x="1634697" y="1288233"/>
                  <a:pt x="1637943" y="1273628"/>
                </a:cubicBezTo>
                <a:cubicBezTo>
                  <a:pt x="1641957" y="1255567"/>
                  <a:pt x="1642978" y="1236753"/>
                  <a:pt x="1648829" y="1219200"/>
                </a:cubicBezTo>
                <a:cubicBezTo>
                  <a:pt x="1653961" y="1203805"/>
                  <a:pt x="1664573" y="1190724"/>
                  <a:pt x="1670600" y="1175657"/>
                </a:cubicBezTo>
                <a:cubicBezTo>
                  <a:pt x="1679123" y="1154349"/>
                  <a:pt x="1685115" y="1132114"/>
                  <a:pt x="1692372" y="1110343"/>
                </a:cubicBezTo>
                <a:cubicBezTo>
                  <a:pt x="1696001" y="1099457"/>
                  <a:pt x="1700474" y="1088817"/>
                  <a:pt x="1703257" y="1077685"/>
                </a:cubicBezTo>
                <a:cubicBezTo>
                  <a:pt x="1707615" y="1060255"/>
                  <a:pt x="1727965" y="974128"/>
                  <a:pt x="1735915" y="968828"/>
                </a:cubicBezTo>
                <a:cubicBezTo>
                  <a:pt x="1746801" y="961571"/>
                  <a:pt x="1758356" y="955230"/>
                  <a:pt x="1768572" y="947057"/>
                </a:cubicBezTo>
                <a:cubicBezTo>
                  <a:pt x="1776586" y="940646"/>
                  <a:pt x="1782459" y="931855"/>
                  <a:pt x="1790343" y="925285"/>
                </a:cubicBezTo>
                <a:cubicBezTo>
                  <a:pt x="1804281" y="913670"/>
                  <a:pt x="1819372" y="903514"/>
                  <a:pt x="1833886" y="892628"/>
                </a:cubicBezTo>
                <a:cubicBezTo>
                  <a:pt x="1837515" y="881742"/>
                  <a:pt x="1836658" y="868085"/>
                  <a:pt x="1844772" y="859971"/>
                </a:cubicBezTo>
                <a:cubicBezTo>
                  <a:pt x="1852886" y="851857"/>
                  <a:pt x="1867356" y="854580"/>
                  <a:pt x="1877429" y="849085"/>
                </a:cubicBezTo>
                <a:cubicBezTo>
                  <a:pt x="1907481" y="832693"/>
                  <a:pt x="1936830" y="814791"/>
                  <a:pt x="1964515" y="794657"/>
                </a:cubicBezTo>
                <a:cubicBezTo>
                  <a:pt x="1976965" y="785602"/>
                  <a:pt x="1985346" y="771855"/>
                  <a:pt x="1997172" y="762000"/>
                </a:cubicBezTo>
                <a:cubicBezTo>
                  <a:pt x="2025310" y="738551"/>
                  <a:pt x="2029754" y="740253"/>
                  <a:pt x="2062486" y="729343"/>
                </a:cubicBezTo>
                <a:cubicBezTo>
                  <a:pt x="2073372" y="722086"/>
                  <a:pt x="2087886" y="718457"/>
                  <a:pt x="2095143" y="707571"/>
                </a:cubicBezTo>
                <a:cubicBezTo>
                  <a:pt x="2103442" y="695123"/>
                  <a:pt x="2101919" y="678413"/>
                  <a:pt x="2106029" y="664028"/>
                </a:cubicBezTo>
                <a:cubicBezTo>
                  <a:pt x="2109181" y="652995"/>
                  <a:pt x="2113763" y="642404"/>
                  <a:pt x="2116915" y="631371"/>
                </a:cubicBezTo>
                <a:cubicBezTo>
                  <a:pt x="2144252" y="535690"/>
                  <a:pt x="2112585" y="633471"/>
                  <a:pt x="2138686" y="555171"/>
                </a:cubicBezTo>
                <a:cubicBezTo>
                  <a:pt x="2136774" y="537968"/>
                  <a:pt x="2125536" y="420620"/>
                  <a:pt x="2116915" y="391885"/>
                </a:cubicBezTo>
                <a:cubicBezTo>
                  <a:pt x="2103651" y="347671"/>
                  <a:pt x="2084243" y="337444"/>
                  <a:pt x="2051600" y="304800"/>
                </a:cubicBezTo>
                <a:cubicBezTo>
                  <a:pt x="2044343" y="297543"/>
                  <a:pt x="2039566" y="286273"/>
                  <a:pt x="2029829" y="283028"/>
                </a:cubicBezTo>
                <a:cubicBezTo>
                  <a:pt x="2008058" y="275771"/>
                  <a:pt x="1985041" y="271520"/>
                  <a:pt x="1964515" y="261257"/>
                </a:cubicBezTo>
                <a:cubicBezTo>
                  <a:pt x="1884679" y="221338"/>
                  <a:pt x="1959397" y="253924"/>
                  <a:pt x="1866543" y="228600"/>
                </a:cubicBezTo>
                <a:cubicBezTo>
                  <a:pt x="1733869" y="192416"/>
                  <a:pt x="1875851" y="215119"/>
                  <a:pt x="1703257" y="195943"/>
                </a:cubicBezTo>
                <a:cubicBezTo>
                  <a:pt x="1628607" y="171059"/>
                  <a:pt x="1721260" y="200444"/>
                  <a:pt x="1616172" y="174171"/>
                </a:cubicBezTo>
                <a:cubicBezTo>
                  <a:pt x="1532045" y="153138"/>
                  <a:pt x="1649458" y="172461"/>
                  <a:pt x="1529086" y="152400"/>
                </a:cubicBezTo>
                <a:cubicBezTo>
                  <a:pt x="1503777" y="148182"/>
                  <a:pt x="1478153" y="145973"/>
                  <a:pt x="1452886" y="141514"/>
                </a:cubicBezTo>
                <a:cubicBezTo>
                  <a:pt x="1416445" y="135083"/>
                  <a:pt x="1380890" y="122995"/>
                  <a:pt x="1344029" y="119743"/>
                </a:cubicBezTo>
                <a:cubicBezTo>
                  <a:pt x="1257205" y="112082"/>
                  <a:pt x="1169858" y="112486"/>
                  <a:pt x="1082772" y="108857"/>
                </a:cubicBezTo>
                <a:cubicBezTo>
                  <a:pt x="1057372" y="105228"/>
                  <a:pt x="1031816" y="102561"/>
                  <a:pt x="1006572" y="97971"/>
                </a:cubicBezTo>
                <a:cubicBezTo>
                  <a:pt x="991852" y="95295"/>
                  <a:pt x="977634" y="90330"/>
                  <a:pt x="963029" y="87085"/>
                </a:cubicBezTo>
                <a:cubicBezTo>
                  <a:pt x="944967" y="83071"/>
                  <a:pt x="926692" y="80077"/>
                  <a:pt x="908600" y="76200"/>
                </a:cubicBezTo>
                <a:lnTo>
                  <a:pt x="810629" y="54428"/>
                </a:lnTo>
                <a:cubicBezTo>
                  <a:pt x="792537" y="50551"/>
                  <a:pt x="774150" y="48030"/>
                  <a:pt x="756200" y="43543"/>
                </a:cubicBezTo>
                <a:cubicBezTo>
                  <a:pt x="725628" y="35900"/>
                  <a:pt x="699079" y="20873"/>
                  <a:pt x="669115" y="10885"/>
                </a:cubicBezTo>
                <a:cubicBezTo>
                  <a:pt x="654922" y="6154"/>
                  <a:pt x="640086" y="3628"/>
                  <a:pt x="625572" y="0"/>
                </a:cubicBezTo>
                <a:cubicBezTo>
                  <a:pt x="571143" y="3628"/>
                  <a:pt x="516536" y="5175"/>
                  <a:pt x="462286" y="10885"/>
                </a:cubicBezTo>
                <a:cubicBezTo>
                  <a:pt x="447407" y="12451"/>
                  <a:pt x="432125" y="15080"/>
                  <a:pt x="418743" y="21771"/>
                </a:cubicBezTo>
                <a:cubicBezTo>
                  <a:pt x="286933" y="87676"/>
                  <a:pt x="442431" y="32017"/>
                  <a:pt x="342543" y="65314"/>
                </a:cubicBezTo>
                <a:cubicBezTo>
                  <a:pt x="331657" y="79828"/>
                  <a:pt x="322715" y="96028"/>
                  <a:pt x="309886" y="108857"/>
                </a:cubicBezTo>
                <a:cubicBezTo>
                  <a:pt x="300635" y="118108"/>
                  <a:pt x="287445" y="122455"/>
                  <a:pt x="277229" y="130628"/>
                </a:cubicBezTo>
                <a:cubicBezTo>
                  <a:pt x="269215" y="137039"/>
                  <a:pt x="262714" y="145143"/>
                  <a:pt x="255457" y="152400"/>
                </a:cubicBezTo>
                <a:cubicBezTo>
                  <a:pt x="224622" y="244911"/>
                  <a:pt x="267627" y="132116"/>
                  <a:pt x="222800" y="206828"/>
                </a:cubicBezTo>
                <a:cubicBezTo>
                  <a:pt x="216896" y="216667"/>
                  <a:pt x="217046" y="229222"/>
                  <a:pt x="211915" y="239485"/>
                </a:cubicBezTo>
                <a:cubicBezTo>
                  <a:pt x="206064" y="251187"/>
                  <a:pt x="195457" y="260187"/>
                  <a:pt x="190143" y="272143"/>
                </a:cubicBezTo>
                <a:cubicBezTo>
                  <a:pt x="180823" y="293114"/>
                  <a:pt x="175629" y="315686"/>
                  <a:pt x="168372" y="337457"/>
                </a:cubicBezTo>
                <a:lnTo>
                  <a:pt x="146600" y="402771"/>
                </a:lnTo>
                <a:cubicBezTo>
                  <a:pt x="139343" y="424542"/>
                  <a:pt x="137559" y="448990"/>
                  <a:pt x="124829" y="468085"/>
                </a:cubicBezTo>
                <a:lnTo>
                  <a:pt x="103057" y="500743"/>
                </a:lnTo>
                <a:cubicBezTo>
                  <a:pt x="95800" y="529771"/>
                  <a:pt x="88014" y="558673"/>
                  <a:pt x="81286" y="587828"/>
                </a:cubicBezTo>
                <a:cubicBezTo>
                  <a:pt x="67823" y="646169"/>
                  <a:pt x="74599" y="633006"/>
                  <a:pt x="59515" y="685800"/>
                </a:cubicBezTo>
                <a:cubicBezTo>
                  <a:pt x="56363" y="696833"/>
                  <a:pt x="51648" y="707387"/>
                  <a:pt x="48629" y="718457"/>
                </a:cubicBezTo>
                <a:cubicBezTo>
                  <a:pt x="11791" y="853525"/>
                  <a:pt x="41029" y="763025"/>
                  <a:pt x="15972" y="838200"/>
                </a:cubicBezTo>
                <a:cubicBezTo>
                  <a:pt x="-8201" y="1031576"/>
                  <a:pt x="-2241" y="947569"/>
                  <a:pt x="15972" y="1284514"/>
                </a:cubicBezTo>
                <a:cubicBezTo>
                  <a:pt x="16780" y="1299453"/>
                  <a:pt x="23612" y="1313452"/>
                  <a:pt x="26857" y="1328057"/>
                </a:cubicBezTo>
                <a:cubicBezTo>
                  <a:pt x="30871" y="1346118"/>
                  <a:pt x="34701" y="1364235"/>
                  <a:pt x="37743" y="1382485"/>
                </a:cubicBezTo>
                <a:cubicBezTo>
                  <a:pt x="67997" y="1564002"/>
                  <a:pt x="25465" y="1390238"/>
                  <a:pt x="70400" y="1491343"/>
                </a:cubicBezTo>
                <a:cubicBezTo>
                  <a:pt x="79720" y="1512314"/>
                  <a:pt x="79442" y="1537562"/>
                  <a:pt x="92172" y="1556657"/>
                </a:cubicBezTo>
                <a:lnTo>
                  <a:pt x="135715" y="1621971"/>
                </a:lnTo>
                <a:cubicBezTo>
                  <a:pt x="142886" y="1643486"/>
                  <a:pt x="149186" y="1671937"/>
                  <a:pt x="168372" y="1687285"/>
                </a:cubicBezTo>
                <a:cubicBezTo>
                  <a:pt x="177332" y="1694453"/>
                  <a:pt x="190143" y="1694542"/>
                  <a:pt x="201029" y="1698171"/>
                </a:cubicBezTo>
                <a:cubicBezTo>
                  <a:pt x="215543" y="1712685"/>
                  <a:pt x="228151" y="1729398"/>
                  <a:pt x="244572" y="1741714"/>
                </a:cubicBezTo>
                <a:cubicBezTo>
                  <a:pt x="304586" y="1786724"/>
                  <a:pt x="307629" y="1793063"/>
                  <a:pt x="396972" y="1828800"/>
                </a:cubicBezTo>
                <a:cubicBezTo>
                  <a:pt x="415115" y="1836057"/>
                  <a:pt x="432684" y="1844956"/>
                  <a:pt x="451400" y="1850571"/>
                </a:cubicBezTo>
                <a:cubicBezTo>
                  <a:pt x="469122" y="1855888"/>
                  <a:pt x="487879" y="1856969"/>
                  <a:pt x="505829" y="1861457"/>
                </a:cubicBezTo>
                <a:cubicBezTo>
                  <a:pt x="516961" y="1864240"/>
                  <a:pt x="527112" y="1870827"/>
                  <a:pt x="538486" y="1872343"/>
                </a:cubicBezTo>
                <a:cubicBezTo>
                  <a:pt x="581797" y="1878118"/>
                  <a:pt x="625572" y="1879600"/>
                  <a:pt x="669115" y="1883228"/>
                </a:cubicBezTo>
                <a:cubicBezTo>
                  <a:pt x="791876" y="1876007"/>
                  <a:pt x="838854" y="1884705"/>
                  <a:pt x="941257" y="1850571"/>
                </a:cubicBezTo>
                <a:cubicBezTo>
                  <a:pt x="952143" y="1846942"/>
                  <a:pt x="963368" y="1844205"/>
                  <a:pt x="973915" y="1839685"/>
                </a:cubicBezTo>
                <a:cubicBezTo>
                  <a:pt x="988830" y="1833293"/>
                  <a:pt x="1004475" y="1827650"/>
                  <a:pt x="1017457" y="1817914"/>
                </a:cubicBezTo>
                <a:cubicBezTo>
                  <a:pt x="1033878" y="1805598"/>
                  <a:pt x="1042641" y="1783551"/>
                  <a:pt x="1061000" y="1774371"/>
                </a:cubicBezTo>
                <a:cubicBezTo>
                  <a:pt x="1117925" y="1745909"/>
                  <a:pt x="1088800" y="1756536"/>
                  <a:pt x="1148086" y="1741714"/>
                </a:cubicBezTo>
                <a:cubicBezTo>
                  <a:pt x="1210125" y="1679675"/>
                  <a:pt x="1147534" y="1731064"/>
                  <a:pt x="1224286" y="1698171"/>
                </a:cubicBezTo>
                <a:cubicBezTo>
                  <a:pt x="1236311" y="1693017"/>
                  <a:pt x="1245241" y="1682251"/>
                  <a:pt x="1256943" y="1676400"/>
                </a:cubicBezTo>
                <a:cubicBezTo>
                  <a:pt x="1282984" y="1663380"/>
                  <a:pt x="1315760" y="1653166"/>
                  <a:pt x="1344029" y="1643743"/>
                </a:cubicBezTo>
                <a:cubicBezTo>
                  <a:pt x="1354915" y="1636486"/>
                  <a:pt x="1364984" y="1627822"/>
                  <a:pt x="1376686" y="1621971"/>
                </a:cubicBezTo>
                <a:cubicBezTo>
                  <a:pt x="1386949" y="1616839"/>
                  <a:pt x="1398796" y="1615605"/>
                  <a:pt x="1409343" y="1611085"/>
                </a:cubicBezTo>
                <a:cubicBezTo>
                  <a:pt x="1445395" y="1595634"/>
                  <a:pt x="1466422" y="1582913"/>
                  <a:pt x="1496429" y="1556657"/>
                </a:cubicBezTo>
                <a:cubicBezTo>
                  <a:pt x="1511877" y="1543140"/>
                  <a:pt x="1539972" y="1513114"/>
                  <a:pt x="1539972" y="1513114"/>
                </a:cubicBezTo>
                <a:cubicBezTo>
                  <a:pt x="1543600" y="1502228"/>
                  <a:pt x="1547705" y="1491490"/>
                  <a:pt x="1550857" y="1480457"/>
                </a:cubicBezTo>
                <a:cubicBezTo>
                  <a:pt x="1554967" y="1466072"/>
                  <a:pt x="1557444" y="1451244"/>
                  <a:pt x="1561743" y="1436914"/>
                </a:cubicBezTo>
                <a:cubicBezTo>
                  <a:pt x="1568338" y="1414933"/>
                  <a:pt x="1570785" y="1390695"/>
                  <a:pt x="1583515" y="1371600"/>
                </a:cubicBezTo>
                <a:cubicBezTo>
                  <a:pt x="1609787" y="1332192"/>
                  <a:pt x="1599435" y="1350645"/>
                  <a:pt x="1616172" y="1317171"/>
                </a:cubicBezTo>
              </a:path>
            </a:pathLst>
          </a:custGeom>
          <a:noFill/>
          <a:ln w="57150">
            <a:solidFill>
              <a:srgbClr val="7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3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06669" y="1354381"/>
            <a:ext cx="5457944" cy="5503617"/>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76200" y="1523999"/>
            <a:ext cx="28956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Atretic</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follicle</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on this slide. (advance slide for answers)</a:t>
            </a:r>
          </a:p>
        </p:txBody>
      </p:sp>
      <p:sp>
        <p:nvSpPr>
          <p:cNvPr id="4" name="Freeform 3"/>
          <p:cNvSpPr/>
          <p:nvPr/>
        </p:nvSpPr>
        <p:spPr>
          <a:xfrm>
            <a:off x="2612571" y="1948543"/>
            <a:ext cx="3638200" cy="4593771"/>
          </a:xfrm>
          <a:custGeom>
            <a:avLst/>
            <a:gdLst>
              <a:gd name="connsiteX0" fmla="*/ 1262743 w 3638200"/>
              <a:gd name="connsiteY0" fmla="*/ 261257 h 4593771"/>
              <a:gd name="connsiteX1" fmla="*/ 1197429 w 3638200"/>
              <a:gd name="connsiteY1" fmla="*/ 228600 h 4593771"/>
              <a:gd name="connsiteX2" fmla="*/ 1099458 w 3638200"/>
              <a:gd name="connsiteY2" fmla="*/ 174171 h 4593771"/>
              <a:gd name="connsiteX3" fmla="*/ 1023258 w 3638200"/>
              <a:gd name="connsiteY3" fmla="*/ 141514 h 4593771"/>
              <a:gd name="connsiteX4" fmla="*/ 1001486 w 3638200"/>
              <a:gd name="connsiteY4" fmla="*/ 119743 h 4593771"/>
              <a:gd name="connsiteX5" fmla="*/ 947058 w 3638200"/>
              <a:gd name="connsiteY5" fmla="*/ 108857 h 4593771"/>
              <a:gd name="connsiteX6" fmla="*/ 914400 w 3638200"/>
              <a:gd name="connsiteY6" fmla="*/ 97971 h 4593771"/>
              <a:gd name="connsiteX7" fmla="*/ 870858 w 3638200"/>
              <a:gd name="connsiteY7" fmla="*/ 87086 h 4593771"/>
              <a:gd name="connsiteX8" fmla="*/ 816429 w 3638200"/>
              <a:gd name="connsiteY8" fmla="*/ 54428 h 4593771"/>
              <a:gd name="connsiteX9" fmla="*/ 685800 w 3638200"/>
              <a:gd name="connsiteY9" fmla="*/ 21771 h 4593771"/>
              <a:gd name="connsiteX10" fmla="*/ 566058 w 3638200"/>
              <a:gd name="connsiteY10" fmla="*/ 0 h 4593771"/>
              <a:gd name="connsiteX11" fmla="*/ 402772 w 3638200"/>
              <a:gd name="connsiteY11" fmla="*/ 10886 h 4593771"/>
              <a:gd name="connsiteX12" fmla="*/ 326572 w 3638200"/>
              <a:gd name="connsiteY12" fmla="*/ 43543 h 4593771"/>
              <a:gd name="connsiteX13" fmla="*/ 293915 w 3638200"/>
              <a:gd name="connsiteY13" fmla="*/ 54428 h 4593771"/>
              <a:gd name="connsiteX14" fmla="*/ 239486 w 3638200"/>
              <a:gd name="connsiteY14" fmla="*/ 97971 h 4593771"/>
              <a:gd name="connsiteX15" fmla="*/ 174172 w 3638200"/>
              <a:gd name="connsiteY15" fmla="*/ 141514 h 4593771"/>
              <a:gd name="connsiteX16" fmla="*/ 108858 w 3638200"/>
              <a:gd name="connsiteY16" fmla="*/ 261257 h 4593771"/>
              <a:gd name="connsiteX17" fmla="*/ 87086 w 3638200"/>
              <a:gd name="connsiteY17" fmla="*/ 283028 h 4593771"/>
              <a:gd name="connsiteX18" fmla="*/ 43543 w 3638200"/>
              <a:gd name="connsiteY18" fmla="*/ 413657 h 4593771"/>
              <a:gd name="connsiteX19" fmla="*/ 32658 w 3638200"/>
              <a:gd name="connsiteY19" fmla="*/ 511628 h 4593771"/>
              <a:gd name="connsiteX20" fmla="*/ 21772 w 3638200"/>
              <a:gd name="connsiteY20" fmla="*/ 576943 h 4593771"/>
              <a:gd name="connsiteX21" fmla="*/ 10886 w 3638200"/>
              <a:gd name="connsiteY21" fmla="*/ 707571 h 4593771"/>
              <a:gd name="connsiteX22" fmla="*/ 0 w 3638200"/>
              <a:gd name="connsiteY22" fmla="*/ 794657 h 4593771"/>
              <a:gd name="connsiteX23" fmla="*/ 10886 w 3638200"/>
              <a:gd name="connsiteY23" fmla="*/ 1230086 h 4593771"/>
              <a:gd name="connsiteX24" fmla="*/ 21772 w 3638200"/>
              <a:gd name="connsiteY24" fmla="*/ 1284514 h 4593771"/>
              <a:gd name="connsiteX25" fmla="*/ 43543 w 3638200"/>
              <a:gd name="connsiteY25" fmla="*/ 1317171 h 4593771"/>
              <a:gd name="connsiteX26" fmla="*/ 76200 w 3638200"/>
              <a:gd name="connsiteY26" fmla="*/ 1382486 h 4593771"/>
              <a:gd name="connsiteX27" fmla="*/ 130629 w 3638200"/>
              <a:gd name="connsiteY27" fmla="*/ 1447800 h 4593771"/>
              <a:gd name="connsiteX28" fmla="*/ 174172 w 3638200"/>
              <a:gd name="connsiteY28" fmla="*/ 1469571 h 4593771"/>
              <a:gd name="connsiteX29" fmla="*/ 239486 w 3638200"/>
              <a:gd name="connsiteY29" fmla="*/ 1534886 h 4593771"/>
              <a:gd name="connsiteX30" fmla="*/ 326572 w 3638200"/>
              <a:gd name="connsiteY30" fmla="*/ 1632857 h 4593771"/>
              <a:gd name="connsiteX31" fmla="*/ 381000 w 3638200"/>
              <a:gd name="connsiteY31" fmla="*/ 1687286 h 4593771"/>
              <a:gd name="connsiteX32" fmla="*/ 435429 w 3638200"/>
              <a:gd name="connsiteY32" fmla="*/ 1763486 h 4593771"/>
              <a:gd name="connsiteX33" fmla="*/ 446315 w 3638200"/>
              <a:gd name="connsiteY33" fmla="*/ 1796143 h 4593771"/>
              <a:gd name="connsiteX34" fmla="*/ 468086 w 3638200"/>
              <a:gd name="connsiteY34" fmla="*/ 1828800 h 4593771"/>
              <a:gd name="connsiteX35" fmla="*/ 489858 w 3638200"/>
              <a:gd name="connsiteY35" fmla="*/ 1883228 h 4593771"/>
              <a:gd name="connsiteX36" fmla="*/ 511629 w 3638200"/>
              <a:gd name="connsiteY36" fmla="*/ 1948543 h 4593771"/>
              <a:gd name="connsiteX37" fmla="*/ 533400 w 3638200"/>
              <a:gd name="connsiteY37" fmla="*/ 1981200 h 4593771"/>
              <a:gd name="connsiteX38" fmla="*/ 576943 w 3638200"/>
              <a:gd name="connsiteY38" fmla="*/ 2057400 h 4593771"/>
              <a:gd name="connsiteX39" fmla="*/ 620486 w 3638200"/>
              <a:gd name="connsiteY39" fmla="*/ 2144486 h 4593771"/>
              <a:gd name="connsiteX40" fmla="*/ 642258 w 3638200"/>
              <a:gd name="connsiteY40" fmla="*/ 2209800 h 4593771"/>
              <a:gd name="connsiteX41" fmla="*/ 685800 w 3638200"/>
              <a:gd name="connsiteY41" fmla="*/ 2296886 h 4593771"/>
              <a:gd name="connsiteX42" fmla="*/ 707572 w 3638200"/>
              <a:gd name="connsiteY42" fmla="*/ 2329543 h 4593771"/>
              <a:gd name="connsiteX43" fmla="*/ 718458 w 3638200"/>
              <a:gd name="connsiteY43" fmla="*/ 2362200 h 4593771"/>
              <a:gd name="connsiteX44" fmla="*/ 740229 w 3638200"/>
              <a:gd name="connsiteY44" fmla="*/ 2405743 h 4593771"/>
              <a:gd name="connsiteX45" fmla="*/ 772886 w 3638200"/>
              <a:gd name="connsiteY45" fmla="*/ 2481943 h 4593771"/>
              <a:gd name="connsiteX46" fmla="*/ 805543 w 3638200"/>
              <a:gd name="connsiteY46" fmla="*/ 2536371 h 4593771"/>
              <a:gd name="connsiteX47" fmla="*/ 849086 w 3638200"/>
              <a:gd name="connsiteY47" fmla="*/ 2601686 h 4593771"/>
              <a:gd name="connsiteX48" fmla="*/ 870858 w 3638200"/>
              <a:gd name="connsiteY48" fmla="*/ 2667000 h 4593771"/>
              <a:gd name="connsiteX49" fmla="*/ 892629 w 3638200"/>
              <a:gd name="connsiteY49" fmla="*/ 2699657 h 4593771"/>
              <a:gd name="connsiteX50" fmla="*/ 914400 w 3638200"/>
              <a:gd name="connsiteY50" fmla="*/ 2764971 h 4593771"/>
              <a:gd name="connsiteX51" fmla="*/ 957943 w 3638200"/>
              <a:gd name="connsiteY51" fmla="*/ 2841171 h 4593771"/>
              <a:gd name="connsiteX52" fmla="*/ 968829 w 3638200"/>
              <a:gd name="connsiteY52" fmla="*/ 2884714 h 4593771"/>
              <a:gd name="connsiteX53" fmla="*/ 990600 w 3638200"/>
              <a:gd name="connsiteY53" fmla="*/ 2928257 h 4593771"/>
              <a:gd name="connsiteX54" fmla="*/ 1012372 w 3638200"/>
              <a:gd name="connsiteY54" fmla="*/ 2993571 h 4593771"/>
              <a:gd name="connsiteX55" fmla="*/ 1023258 w 3638200"/>
              <a:gd name="connsiteY55" fmla="*/ 3026228 h 4593771"/>
              <a:gd name="connsiteX56" fmla="*/ 1034143 w 3638200"/>
              <a:gd name="connsiteY56" fmla="*/ 3080657 h 4593771"/>
              <a:gd name="connsiteX57" fmla="*/ 1055915 w 3638200"/>
              <a:gd name="connsiteY57" fmla="*/ 3124200 h 4593771"/>
              <a:gd name="connsiteX58" fmla="*/ 1110343 w 3638200"/>
              <a:gd name="connsiteY58" fmla="*/ 3243943 h 4593771"/>
              <a:gd name="connsiteX59" fmla="*/ 1132115 w 3638200"/>
              <a:gd name="connsiteY59" fmla="*/ 3341914 h 4593771"/>
              <a:gd name="connsiteX60" fmla="*/ 1153886 w 3638200"/>
              <a:gd name="connsiteY60" fmla="*/ 3385457 h 4593771"/>
              <a:gd name="connsiteX61" fmla="*/ 1164772 w 3638200"/>
              <a:gd name="connsiteY61" fmla="*/ 3418114 h 4593771"/>
              <a:gd name="connsiteX62" fmla="*/ 1197429 w 3638200"/>
              <a:gd name="connsiteY62" fmla="*/ 3461657 h 4593771"/>
              <a:gd name="connsiteX63" fmla="*/ 1219200 w 3638200"/>
              <a:gd name="connsiteY63" fmla="*/ 3526971 h 4593771"/>
              <a:gd name="connsiteX64" fmla="*/ 1230086 w 3638200"/>
              <a:gd name="connsiteY64" fmla="*/ 3559628 h 4593771"/>
              <a:gd name="connsiteX65" fmla="*/ 1273629 w 3638200"/>
              <a:gd name="connsiteY65" fmla="*/ 3646714 h 4593771"/>
              <a:gd name="connsiteX66" fmla="*/ 1284515 w 3638200"/>
              <a:gd name="connsiteY66" fmla="*/ 3679371 h 4593771"/>
              <a:gd name="connsiteX67" fmla="*/ 1306286 w 3638200"/>
              <a:gd name="connsiteY67" fmla="*/ 3712028 h 4593771"/>
              <a:gd name="connsiteX68" fmla="*/ 1328058 w 3638200"/>
              <a:gd name="connsiteY68" fmla="*/ 3777343 h 4593771"/>
              <a:gd name="connsiteX69" fmla="*/ 1338943 w 3638200"/>
              <a:gd name="connsiteY69" fmla="*/ 3810000 h 4593771"/>
              <a:gd name="connsiteX70" fmla="*/ 1360715 w 3638200"/>
              <a:gd name="connsiteY70" fmla="*/ 3831771 h 4593771"/>
              <a:gd name="connsiteX71" fmla="*/ 1382486 w 3638200"/>
              <a:gd name="connsiteY71" fmla="*/ 3886200 h 4593771"/>
              <a:gd name="connsiteX72" fmla="*/ 1393372 w 3638200"/>
              <a:gd name="connsiteY72" fmla="*/ 3929743 h 4593771"/>
              <a:gd name="connsiteX73" fmla="*/ 1415143 w 3638200"/>
              <a:gd name="connsiteY73" fmla="*/ 3973286 h 4593771"/>
              <a:gd name="connsiteX74" fmla="*/ 1436915 w 3638200"/>
              <a:gd name="connsiteY74" fmla="*/ 4049486 h 4593771"/>
              <a:gd name="connsiteX75" fmla="*/ 1458686 w 3638200"/>
              <a:gd name="connsiteY75" fmla="*/ 4082143 h 4593771"/>
              <a:gd name="connsiteX76" fmla="*/ 1480458 w 3638200"/>
              <a:gd name="connsiteY76" fmla="*/ 4125686 h 4593771"/>
              <a:gd name="connsiteX77" fmla="*/ 1513115 w 3638200"/>
              <a:gd name="connsiteY77" fmla="*/ 4191000 h 4593771"/>
              <a:gd name="connsiteX78" fmla="*/ 1524000 w 3638200"/>
              <a:gd name="connsiteY78" fmla="*/ 4223657 h 4593771"/>
              <a:gd name="connsiteX79" fmla="*/ 1567543 w 3638200"/>
              <a:gd name="connsiteY79" fmla="*/ 4267200 h 4593771"/>
              <a:gd name="connsiteX80" fmla="*/ 1611086 w 3638200"/>
              <a:gd name="connsiteY80" fmla="*/ 4354286 h 4593771"/>
              <a:gd name="connsiteX81" fmla="*/ 1676400 w 3638200"/>
              <a:gd name="connsiteY81" fmla="*/ 4419600 h 4593771"/>
              <a:gd name="connsiteX82" fmla="*/ 1741715 w 3638200"/>
              <a:gd name="connsiteY82" fmla="*/ 4484914 h 4593771"/>
              <a:gd name="connsiteX83" fmla="*/ 1796143 w 3638200"/>
              <a:gd name="connsiteY83" fmla="*/ 4528457 h 4593771"/>
              <a:gd name="connsiteX84" fmla="*/ 1839686 w 3638200"/>
              <a:gd name="connsiteY84" fmla="*/ 4539343 h 4593771"/>
              <a:gd name="connsiteX85" fmla="*/ 1905000 w 3638200"/>
              <a:gd name="connsiteY85" fmla="*/ 4572000 h 4593771"/>
              <a:gd name="connsiteX86" fmla="*/ 1970315 w 3638200"/>
              <a:gd name="connsiteY86" fmla="*/ 4593771 h 4593771"/>
              <a:gd name="connsiteX87" fmla="*/ 2068286 w 3638200"/>
              <a:gd name="connsiteY87" fmla="*/ 4582886 h 4593771"/>
              <a:gd name="connsiteX88" fmla="*/ 2122715 w 3638200"/>
              <a:gd name="connsiteY88" fmla="*/ 4539343 h 4593771"/>
              <a:gd name="connsiteX89" fmla="*/ 2144486 w 3638200"/>
              <a:gd name="connsiteY89" fmla="*/ 4506686 h 4593771"/>
              <a:gd name="connsiteX90" fmla="*/ 2177143 w 3638200"/>
              <a:gd name="connsiteY90" fmla="*/ 4484914 h 4593771"/>
              <a:gd name="connsiteX91" fmla="*/ 2220686 w 3638200"/>
              <a:gd name="connsiteY91" fmla="*/ 4452257 h 4593771"/>
              <a:gd name="connsiteX92" fmla="*/ 2242458 w 3638200"/>
              <a:gd name="connsiteY92" fmla="*/ 4430486 h 4593771"/>
              <a:gd name="connsiteX93" fmla="*/ 2275115 w 3638200"/>
              <a:gd name="connsiteY93" fmla="*/ 4419600 h 4593771"/>
              <a:gd name="connsiteX94" fmla="*/ 2296886 w 3638200"/>
              <a:gd name="connsiteY94" fmla="*/ 4386943 h 4593771"/>
              <a:gd name="connsiteX95" fmla="*/ 2307772 w 3638200"/>
              <a:gd name="connsiteY95" fmla="*/ 4354286 h 4593771"/>
              <a:gd name="connsiteX96" fmla="*/ 2329543 w 3638200"/>
              <a:gd name="connsiteY96" fmla="*/ 4332514 h 4593771"/>
              <a:gd name="connsiteX97" fmla="*/ 2383972 w 3638200"/>
              <a:gd name="connsiteY97" fmla="*/ 4267200 h 4593771"/>
              <a:gd name="connsiteX98" fmla="*/ 2427515 w 3638200"/>
              <a:gd name="connsiteY98" fmla="*/ 4201886 h 4593771"/>
              <a:gd name="connsiteX99" fmla="*/ 2525486 w 3638200"/>
              <a:gd name="connsiteY99" fmla="*/ 4093028 h 4593771"/>
              <a:gd name="connsiteX100" fmla="*/ 2645229 w 3638200"/>
              <a:gd name="connsiteY100" fmla="*/ 4027714 h 4593771"/>
              <a:gd name="connsiteX101" fmla="*/ 2688772 w 3638200"/>
              <a:gd name="connsiteY101" fmla="*/ 4016828 h 4593771"/>
              <a:gd name="connsiteX102" fmla="*/ 2808515 w 3638200"/>
              <a:gd name="connsiteY102" fmla="*/ 3951514 h 4593771"/>
              <a:gd name="connsiteX103" fmla="*/ 2852058 w 3638200"/>
              <a:gd name="connsiteY103" fmla="*/ 3940628 h 4593771"/>
              <a:gd name="connsiteX104" fmla="*/ 2917372 w 3638200"/>
              <a:gd name="connsiteY104" fmla="*/ 3897086 h 4593771"/>
              <a:gd name="connsiteX105" fmla="*/ 2950029 w 3638200"/>
              <a:gd name="connsiteY105" fmla="*/ 3875314 h 4593771"/>
              <a:gd name="connsiteX106" fmla="*/ 3080658 w 3638200"/>
              <a:gd name="connsiteY106" fmla="*/ 3788228 h 4593771"/>
              <a:gd name="connsiteX107" fmla="*/ 3135086 w 3638200"/>
              <a:gd name="connsiteY107" fmla="*/ 3744686 h 4593771"/>
              <a:gd name="connsiteX108" fmla="*/ 3167743 w 3638200"/>
              <a:gd name="connsiteY108" fmla="*/ 3733800 h 4593771"/>
              <a:gd name="connsiteX109" fmla="*/ 3222172 w 3638200"/>
              <a:gd name="connsiteY109" fmla="*/ 3701143 h 4593771"/>
              <a:gd name="connsiteX110" fmla="*/ 3243943 w 3638200"/>
              <a:gd name="connsiteY110" fmla="*/ 3679371 h 4593771"/>
              <a:gd name="connsiteX111" fmla="*/ 3331029 w 3638200"/>
              <a:gd name="connsiteY111" fmla="*/ 3624943 h 4593771"/>
              <a:gd name="connsiteX112" fmla="*/ 3385458 w 3638200"/>
              <a:gd name="connsiteY112" fmla="*/ 3570514 h 4593771"/>
              <a:gd name="connsiteX113" fmla="*/ 3418115 w 3638200"/>
              <a:gd name="connsiteY113" fmla="*/ 3537857 h 4593771"/>
              <a:gd name="connsiteX114" fmla="*/ 3461658 w 3638200"/>
              <a:gd name="connsiteY114" fmla="*/ 3450771 h 4593771"/>
              <a:gd name="connsiteX115" fmla="*/ 3494315 w 3638200"/>
              <a:gd name="connsiteY115" fmla="*/ 3407228 h 4593771"/>
              <a:gd name="connsiteX116" fmla="*/ 3526972 w 3638200"/>
              <a:gd name="connsiteY116" fmla="*/ 3331028 h 4593771"/>
              <a:gd name="connsiteX117" fmla="*/ 3548743 w 3638200"/>
              <a:gd name="connsiteY117" fmla="*/ 3243943 h 4593771"/>
              <a:gd name="connsiteX118" fmla="*/ 3559629 w 3638200"/>
              <a:gd name="connsiteY118" fmla="*/ 3211286 h 4593771"/>
              <a:gd name="connsiteX119" fmla="*/ 3581400 w 3638200"/>
              <a:gd name="connsiteY119" fmla="*/ 3091543 h 4593771"/>
              <a:gd name="connsiteX120" fmla="*/ 3592286 w 3638200"/>
              <a:gd name="connsiteY120" fmla="*/ 3037114 h 4593771"/>
              <a:gd name="connsiteX121" fmla="*/ 3603172 w 3638200"/>
              <a:gd name="connsiteY121" fmla="*/ 3004457 h 4593771"/>
              <a:gd name="connsiteX122" fmla="*/ 3614058 w 3638200"/>
              <a:gd name="connsiteY122" fmla="*/ 2939143 h 4593771"/>
              <a:gd name="connsiteX123" fmla="*/ 3624943 w 3638200"/>
              <a:gd name="connsiteY123" fmla="*/ 2884714 h 4593771"/>
              <a:gd name="connsiteX124" fmla="*/ 3624943 w 3638200"/>
              <a:gd name="connsiteY124" fmla="*/ 2351314 h 4593771"/>
              <a:gd name="connsiteX125" fmla="*/ 3603172 w 3638200"/>
              <a:gd name="connsiteY125" fmla="*/ 2144486 h 4593771"/>
              <a:gd name="connsiteX126" fmla="*/ 3581400 w 3638200"/>
              <a:gd name="connsiteY126" fmla="*/ 2111828 h 4593771"/>
              <a:gd name="connsiteX127" fmla="*/ 3548743 w 3638200"/>
              <a:gd name="connsiteY127" fmla="*/ 1981200 h 4593771"/>
              <a:gd name="connsiteX128" fmla="*/ 3526972 w 3638200"/>
              <a:gd name="connsiteY128" fmla="*/ 1926771 h 4593771"/>
              <a:gd name="connsiteX129" fmla="*/ 3516086 w 3638200"/>
              <a:gd name="connsiteY129" fmla="*/ 1872343 h 4593771"/>
              <a:gd name="connsiteX130" fmla="*/ 3505200 w 3638200"/>
              <a:gd name="connsiteY130" fmla="*/ 1839686 h 4593771"/>
              <a:gd name="connsiteX131" fmla="*/ 3494315 w 3638200"/>
              <a:gd name="connsiteY131" fmla="*/ 1796143 h 4593771"/>
              <a:gd name="connsiteX132" fmla="*/ 3461658 w 3638200"/>
              <a:gd name="connsiteY132" fmla="*/ 1741714 h 4593771"/>
              <a:gd name="connsiteX133" fmla="*/ 3429000 w 3638200"/>
              <a:gd name="connsiteY133" fmla="*/ 1687286 h 4593771"/>
              <a:gd name="connsiteX134" fmla="*/ 3385458 w 3638200"/>
              <a:gd name="connsiteY134" fmla="*/ 1589314 h 4593771"/>
              <a:gd name="connsiteX135" fmla="*/ 3363686 w 3638200"/>
              <a:gd name="connsiteY135" fmla="*/ 1567543 h 4593771"/>
              <a:gd name="connsiteX136" fmla="*/ 3287486 w 3638200"/>
              <a:gd name="connsiteY136" fmla="*/ 1469571 h 4593771"/>
              <a:gd name="connsiteX137" fmla="*/ 3287486 w 3638200"/>
              <a:gd name="connsiteY137" fmla="*/ 1469571 h 4593771"/>
              <a:gd name="connsiteX138" fmla="*/ 3243943 w 3638200"/>
              <a:gd name="connsiteY138" fmla="*/ 1415143 h 4593771"/>
              <a:gd name="connsiteX139" fmla="*/ 3156858 w 3638200"/>
              <a:gd name="connsiteY139" fmla="*/ 1317171 h 4593771"/>
              <a:gd name="connsiteX140" fmla="*/ 3102429 w 3638200"/>
              <a:gd name="connsiteY140" fmla="*/ 1262743 h 4593771"/>
              <a:gd name="connsiteX141" fmla="*/ 3058886 w 3638200"/>
              <a:gd name="connsiteY141" fmla="*/ 1240971 h 4593771"/>
              <a:gd name="connsiteX142" fmla="*/ 2960915 w 3638200"/>
              <a:gd name="connsiteY142" fmla="*/ 1186543 h 4593771"/>
              <a:gd name="connsiteX143" fmla="*/ 2917372 w 3638200"/>
              <a:gd name="connsiteY143" fmla="*/ 1153886 h 4593771"/>
              <a:gd name="connsiteX144" fmla="*/ 2808515 w 3638200"/>
              <a:gd name="connsiteY144" fmla="*/ 1121228 h 4593771"/>
              <a:gd name="connsiteX145" fmla="*/ 2786743 w 3638200"/>
              <a:gd name="connsiteY145" fmla="*/ 1099457 h 4593771"/>
              <a:gd name="connsiteX146" fmla="*/ 2743200 w 3638200"/>
              <a:gd name="connsiteY146" fmla="*/ 1088571 h 4593771"/>
              <a:gd name="connsiteX147" fmla="*/ 2710543 w 3638200"/>
              <a:gd name="connsiteY147" fmla="*/ 1077686 h 4593771"/>
              <a:gd name="connsiteX148" fmla="*/ 2623458 w 3638200"/>
              <a:gd name="connsiteY148" fmla="*/ 1055914 h 4593771"/>
              <a:gd name="connsiteX149" fmla="*/ 2536372 w 3638200"/>
              <a:gd name="connsiteY149" fmla="*/ 1023257 h 4593771"/>
              <a:gd name="connsiteX150" fmla="*/ 2503715 w 3638200"/>
              <a:gd name="connsiteY150" fmla="*/ 1012371 h 4593771"/>
              <a:gd name="connsiteX151" fmla="*/ 2449286 w 3638200"/>
              <a:gd name="connsiteY151" fmla="*/ 990600 h 4593771"/>
              <a:gd name="connsiteX152" fmla="*/ 2416629 w 3638200"/>
              <a:gd name="connsiteY152" fmla="*/ 979714 h 4593771"/>
              <a:gd name="connsiteX153" fmla="*/ 2351315 w 3638200"/>
              <a:gd name="connsiteY153" fmla="*/ 947057 h 4593771"/>
              <a:gd name="connsiteX154" fmla="*/ 2231572 w 3638200"/>
              <a:gd name="connsiteY154" fmla="*/ 914400 h 4593771"/>
              <a:gd name="connsiteX155" fmla="*/ 2166258 w 3638200"/>
              <a:gd name="connsiteY155" fmla="*/ 881743 h 4593771"/>
              <a:gd name="connsiteX156" fmla="*/ 2068286 w 3638200"/>
              <a:gd name="connsiteY156" fmla="*/ 838200 h 4593771"/>
              <a:gd name="connsiteX157" fmla="*/ 2024743 w 3638200"/>
              <a:gd name="connsiteY157" fmla="*/ 816428 h 4593771"/>
              <a:gd name="connsiteX158" fmla="*/ 1959429 w 3638200"/>
              <a:gd name="connsiteY158" fmla="*/ 794657 h 4593771"/>
              <a:gd name="connsiteX159" fmla="*/ 1926772 w 3638200"/>
              <a:gd name="connsiteY159" fmla="*/ 783771 h 4593771"/>
              <a:gd name="connsiteX160" fmla="*/ 1861458 w 3638200"/>
              <a:gd name="connsiteY160" fmla="*/ 762000 h 4593771"/>
              <a:gd name="connsiteX161" fmla="*/ 1796143 w 3638200"/>
              <a:gd name="connsiteY161" fmla="*/ 729343 h 4593771"/>
              <a:gd name="connsiteX162" fmla="*/ 1687286 w 3638200"/>
              <a:gd name="connsiteY162" fmla="*/ 653143 h 4593771"/>
              <a:gd name="connsiteX163" fmla="*/ 1654629 w 3638200"/>
              <a:gd name="connsiteY163" fmla="*/ 642257 h 4593771"/>
              <a:gd name="connsiteX164" fmla="*/ 1600200 w 3638200"/>
              <a:gd name="connsiteY164" fmla="*/ 566057 h 4593771"/>
              <a:gd name="connsiteX165" fmla="*/ 1524000 w 3638200"/>
              <a:gd name="connsiteY165" fmla="*/ 500743 h 4593771"/>
              <a:gd name="connsiteX166" fmla="*/ 1469572 w 3638200"/>
              <a:gd name="connsiteY166" fmla="*/ 435428 h 4593771"/>
              <a:gd name="connsiteX167" fmla="*/ 1436915 w 3638200"/>
              <a:gd name="connsiteY167" fmla="*/ 391886 h 4593771"/>
              <a:gd name="connsiteX168" fmla="*/ 1426029 w 3638200"/>
              <a:gd name="connsiteY168" fmla="*/ 359228 h 4593771"/>
              <a:gd name="connsiteX169" fmla="*/ 1360715 w 3638200"/>
              <a:gd name="connsiteY169" fmla="*/ 304800 h 4593771"/>
              <a:gd name="connsiteX170" fmla="*/ 1338943 w 3638200"/>
              <a:gd name="connsiteY170" fmla="*/ 283028 h 4593771"/>
              <a:gd name="connsiteX171" fmla="*/ 1273629 w 3638200"/>
              <a:gd name="connsiteY171" fmla="*/ 239486 h 4593771"/>
              <a:gd name="connsiteX172" fmla="*/ 1197429 w 3638200"/>
              <a:gd name="connsiteY172" fmla="*/ 239486 h 459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638200" h="4593771">
                <a:moveTo>
                  <a:pt x="1262743" y="261257"/>
                </a:moveTo>
                <a:cubicBezTo>
                  <a:pt x="1240972" y="250371"/>
                  <a:pt x="1218798" y="240256"/>
                  <a:pt x="1197429" y="228600"/>
                </a:cubicBezTo>
                <a:cubicBezTo>
                  <a:pt x="1146985" y="201085"/>
                  <a:pt x="1148196" y="195059"/>
                  <a:pt x="1099458" y="174171"/>
                </a:cubicBezTo>
                <a:cubicBezTo>
                  <a:pt x="1058808" y="156750"/>
                  <a:pt x="1066594" y="170405"/>
                  <a:pt x="1023258" y="141514"/>
                </a:cubicBezTo>
                <a:cubicBezTo>
                  <a:pt x="1014719" y="135821"/>
                  <a:pt x="1010919" y="123786"/>
                  <a:pt x="1001486" y="119743"/>
                </a:cubicBezTo>
                <a:cubicBezTo>
                  <a:pt x="984480" y="112455"/>
                  <a:pt x="965008" y="113344"/>
                  <a:pt x="947058" y="108857"/>
                </a:cubicBezTo>
                <a:cubicBezTo>
                  <a:pt x="935926" y="106074"/>
                  <a:pt x="925433" y="101123"/>
                  <a:pt x="914400" y="97971"/>
                </a:cubicBezTo>
                <a:cubicBezTo>
                  <a:pt x="900015" y="93861"/>
                  <a:pt x="885372" y="90714"/>
                  <a:pt x="870858" y="87086"/>
                </a:cubicBezTo>
                <a:cubicBezTo>
                  <a:pt x="852715" y="76200"/>
                  <a:pt x="835960" y="62566"/>
                  <a:pt x="816429" y="54428"/>
                </a:cubicBezTo>
                <a:cubicBezTo>
                  <a:pt x="761889" y="31703"/>
                  <a:pt x="738501" y="34946"/>
                  <a:pt x="685800" y="21771"/>
                </a:cubicBezTo>
                <a:cubicBezTo>
                  <a:pt x="585120" y="-3398"/>
                  <a:pt x="767197" y="25143"/>
                  <a:pt x="566058" y="0"/>
                </a:cubicBezTo>
                <a:cubicBezTo>
                  <a:pt x="511629" y="3629"/>
                  <a:pt x="456988" y="4862"/>
                  <a:pt x="402772" y="10886"/>
                </a:cubicBezTo>
                <a:cubicBezTo>
                  <a:pt x="379792" y="13439"/>
                  <a:pt x="344921" y="35679"/>
                  <a:pt x="326572" y="43543"/>
                </a:cubicBezTo>
                <a:cubicBezTo>
                  <a:pt x="316025" y="48063"/>
                  <a:pt x="304801" y="50800"/>
                  <a:pt x="293915" y="54428"/>
                </a:cubicBezTo>
                <a:cubicBezTo>
                  <a:pt x="241342" y="107001"/>
                  <a:pt x="308153" y="43037"/>
                  <a:pt x="239486" y="97971"/>
                </a:cubicBezTo>
                <a:cubicBezTo>
                  <a:pt x="184075" y="142300"/>
                  <a:pt x="261942" y="97630"/>
                  <a:pt x="174172" y="141514"/>
                </a:cubicBezTo>
                <a:cubicBezTo>
                  <a:pt x="157672" y="174514"/>
                  <a:pt x="135372" y="228115"/>
                  <a:pt x="108858" y="261257"/>
                </a:cubicBezTo>
                <a:cubicBezTo>
                  <a:pt x="102447" y="269271"/>
                  <a:pt x="94343" y="275771"/>
                  <a:pt x="87086" y="283028"/>
                </a:cubicBezTo>
                <a:cubicBezTo>
                  <a:pt x="61379" y="385857"/>
                  <a:pt x="78697" y="343351"/>
                  <a:pt x="43543" y="413657"/>
                </a:cubicBezTo>
                <a:cubicBezTo>
                  <a:pt x="39915" y="446314"/>
                  <a:pt x="37001" y="479058"/>
                  <a:pt x="32658" y="511628"/>
                </a:cubicBezTo>
                <a:cubicBezTo>
                  <a:pt x="29741" y="533506"/>
                  <a:pt x="24210" y="555006"/>
                  <a:pt x="21772" y="576943"/>
                </a:cubicBezTo>
                <a:cubicBezTo>
                  <a:pt x="16947" y="620369"/>
                  <a:pt x="15234" y="664094"/>
                  <a:pt x="10886" y="707571"/>
                </a:cubicBezTo>
                <a:cubicBezTo>
                  <a:pt x="7975" y="736680"/>
                  <a:pt x="3629" y="765628"/>
                  <a:pt x="0" y="794657"/>
                </a:cubicBezTo>
                <a:cubicBezTo>
                  <a:pt x="3629" y="939800"/>
                  <a:pt x="4439" y="1085041"/>
                  <a:pt x="10886" y="1230086"/>
                </a:cubicBezTo>
                <a:cubicBezTo>
                  <a:pt x="11708" y="1248570"/>
                  <a:pt x="15275" y="1267190"/>
                  <a:pt x="21772" y="1284514"/>
                </a:cubicBezTo>
                <a:cubicBezTo>
                  <a:pt x="26366" y="1296764"/>
                  <a:pt x="37189" y="1305734"/>
                  <a:pt x="43543" y="1317171"/>
                </a:cubicBezTo>
                <a:cubicBezTo>
                  <a:pt x="55364" y="1338449"/>
                  <a:pt x="64379" y="1361208"/>
                  <a:pt x="76200" y="1382486"/>
                </a:cubicBezTo>
                <a:cubicBezTo>
                  <a:pt x="88762" y="1405098"/>
                  <a:pt x="109606" y="1432784"/>
                  <a:pt x="130629" y="1447800"/>
                </a:cubicBezTo>
                <a:cubicBezTo>
                  <a:pt x="143834" y="1457232"/>
                  <a:pt x="159658" y="1462314"/>
                  <a:pt x="174172" y="1469571"/>
                </a:cubicBezTo>
                <a:cubicBezTo>
                  <a:pt x="194917" y="1531805"/>
                  <a:pt x="169377" y="1478798"/>
                  <a:pt x="239486" y="1534886"/>
                </a:cubicBezTo>
                <a:cubicBezTo>
                  <a:pt x="308919" y="1590432"/>
                  <a:pt x="276983" y="1577068"/>
                  <a:pt x="326572" y="1632857"/>
                </a:cubicBezTo>
                <a:cubicBezTo>
                  <a:pt x="343618" y="1652034"/>
                  <a:pt x="365605" y="1666760"/>
                  <a:pt x="381000" y="1687286"/>
                </a:cubicBezTo>
                <a:cubicBezTo>
                  <a:pt x="388406" y="1697160"/>
                  <a:pt x="427465" y="1747558"/>
                  <a:pt x="435429" y="1763486"/>
                </a:cubicBezTo>
                <a:cubicBezTo>
                  <a:pt x="440561" y="1773749"/>
                  <a:pt x="441183" y="1785880"/>
                  <a:pt x="446315" y="1796143"/>
                </a:cubicBezTo>
                <a:cubicBezTo>
                  <a:pt x="452166" y="1807845"/>
                  <a:pt x="462235" y="1817098"/>
                  <a:pt x="468086" y="1828800"/>
                </a:cubicBezTo>
                <a:cubicBezTo>
                  <a:pt x="476825" y="1846277"/>
                  <a:pt x="483180" y="1864864"/>
                  <a:pt x="489858" y="1883228"/>
                </a:cubicBezTo>
                <a:cubicBezTo>
                  <a:pt x="497701" y="1904796"/>
                  <a:pt x="498899" y="1929448"/>
                  <a:pt x="511629" y="1948543"/>
                </a:cubicBezTo>
                <a:lnTo>
                  <a:pt x="533400" y="1981200"/>
                </a:lnTo>
                <a:cubicBezTo>
                  <a:pt x="557907" y="2079225"/>
                  <a:pt x="523533" y="1973470"/>
                  <a:pt x="576943" y="2057400"/>
                </a:cubicBezTo>
                <a:cubicBezTo>
                  <a:pt x="594367" y="2084781"/>
                  <a:pt x="607701" y="2114655"/>
                  <a:pt x="620486" y="2144486"/>
                </a:cubicBezTo>
                <a:cubicBezTo>
                  <a:pt x="629526" y="2165579"/>
                  <a:pt x="631995" y="2189274"/>
                  <a:pt x="642258" y="2209800"/>
                </a:cubicBezTo>
                <a:cubicBezTo>
                  <a:pt x="656772" y="2238829"/>
                  <a:pt x="667797" y="2269882"/>
                  <a:pt x="685800" y="2296886"/>
                </a:cubicBezTo>
                <a:cubicBezTo>
                  <a:pt x="693057" y="2307772"/>
                  <a:pt x="701721" y="2317841"/>
                  <a:pt x="707572" y="2329543"/>
                </a:cubicBezTo>
                <a:cubicBezTo>
                  <a:pt x="712704" y="2339806"/>
                  <a:pt x="713938" y="2351653"/>
                  <a:pt x="718458" y="2362200"/>
                </a:cubicBezTo>
                <a:cubicBezTo>
                  <a:pt x="724850" y="2377115"/>
                  <a:pt x="733837" y="2390828"/>
                  <a:pt x="740229" y="2405743"/>
                </a:cubicBezTo>
                <a:cubicBezTo>
                  <a:pt x="769131" y="2473181"/>
                  <a:pt x="727762" y="2400720"/>
                  <a:pt x="772886" y="2481943"/>
                </a:cubicBezTo>
                <a:cubicBezTo>
                  <a:pt x="783161" y="2500438"/>
                  <a:pt x="794184" y="2518521"/>
                  <a:pt x="805543" y="2536371"/>
                </a:cubicBezTo>
                <a:cubicBezTo>
                  <a:pt x="819591" y="2558446"/>
                  <a:pt x="840811" y="2576863"/>
                  <a:pt x="849086" y="2601686"/>
                </a:cubicBezTo>
                <a:cubicBezTo>
                  <a:pt x="856343" y="2623457"/>
                  <a:pt x="858128" y="2647905"/>
                  <a:pt x="870858" y="2667000"/>
                </a:cubicBezTo>
                <a:cubicBezTo>
                  <a:pt x="878115" y="2677886"/>
                  <a:pt x="887316" y="2687702"/>
                  <a:pt x="892629" y="2699657"/>
                </a:cubicBezTo>
                <a:cubicBezTo>
                  <a:pt x="901949" y="2720628"/>
                  <a:pt x="901670" y="2745876"/>
                  <a:pt x="914400" y="2764971"/>
                </a:cubicBezTo>
                <a:cubicBezTo>
                  <a:pt x="932449" y="2792044"/>
                  <a:pt x="946104" y="2809599"/>
                  <a:pt x="957943" y="2841171"/>
                </a:cubicBezTo>
                <a:cubicBezTo>
                  <a:pt x="963196" y="2855179"/>
                  <a:pt x="963576" y="2870706"/>
                  <a:pt x="968829" y="2884714"/>
                </a:cubicBezTo>
                <a:cubicBezTo>
                  <a:pt x="974527" y="2899908"/>
                  <a:pt x="984573" y="2913190"/>
                  <a:pt x="990600" y="2928257"/>
                </a:cubicBezTo>
                <a:cubicBezTo>
                  <a:pt x="999123" y="2949565"/>
                  <a:pt x="1005115" y="2971800"/>
                  <a:pt x="1012372" y="2993571"/>
                </a:cubicBezTo>
                <a:cubicBezTo>
                  <a:pt x="1016001" y="3004457"/>
                  <a:pt x="1021008" y="3014976"/>
                  <a:pt x="1023258" y="3026228"/>
                </a:cubicBezTo>
                <a:cubicBezTo>
                  <a:pt x="1026886" y="3044371"/>
                  <a:pt x="1028292" y="3063104"/>
                  <a:pt x="1034143" y="3080657"/>
                </a:cubicBezTo>
                <a:cubicBezTo>
                  <a:pt x="1039275" y="3096052"/>
                  <a:pt x="1049888" y="3109133"/>
                  <a:pt x="1055915" y="3124200"/>
                </a:cubicBezTo>
                <a:cubicBezTo>
                  <a:pt x="1101456" y="3238053"/>
                  <a:pt x="1050132" y="3143590"/>
                  <a:pt x="1110343" y="3243943"/>
                </a:cubicBezTo>
                <a:cubicBezTo>
                  <a:pt x="1116868" y="3283091"/>
                  <a:pt x="1117497" y="3307806"/>
                  <a:pt x="1132115" y="3341914"/>
                </a:cubicBezTo>
                <a:cubicBezTo>
                  <a:pt x="1138507" y="3356829"/>
                  <a:pt x="1147494" y="3370542"/>
                  <a:pt x="1153886" y="3385457"/>
                </a:cubicBezTo>
                <a:cubicBezTo>
                  <a:pt x="1158406" y="3396004"/>
                  <a:pt x="1159079" y="3408151"/>
                  <a:pt x="1164772" y="3418114"/>
                </a:cubicBezTo>
                <a:cubicBezTo>
                  <a:pt x="1173773" y="3433866"/>
                  <a:pt x="1186543" y="3447143"/>
                  <a:pt x="1197429" y="3461657"/>
                </a:cubicBezTo>
                <a:lnTo>
                  <a:pt x="1219200" y="3526971"/>
                </a:lnTo>
                <a:cubicBezTo>
                  <a:pt x="1222829" y="3537857"/>
                  <a:pt x="1224954" y="3549365"/>
                  <a:pt x="1230086" y="3559628"/>
                </a:cubicBezTo>
                <a:cubicBezTo>
                  <a:pt x="1244600" y="3588657"/>
                  <a:pt x="1263366" y="3615925"/>
                  <a:pt x="1273629" y="3646714"/>
                </a:cubicBezTo>
                <a:cubicBezTo>
                  <a:pt x="1277258" y="3657600"/>
                  <a:pt x="1279383" y="3669108"/>
                  <a:pt x="1284515" y="3679371"/>
                </a:cubicBezTo>
                <a:cubicBezTo>
                  <a:pt x="1290366" y="3691073"/>
                  <a:pt x="1300973" y="3700073"/>
                  <a:pt x="1306286" y="3712028"/>
                </a:cubicBezTo>
                <a:cubicBezTo>
                  <a:pt x="1315607" y="3732999"/>
                  <a:pt x="1320801" y="3755571"/>
                  <a:pt x="1328058" y="3777343"/>
                </a:cubicBezTo>
                <a:cubicBezTo>
                  <a:pt x="1331687" y="3788229"/>
                  <a:pt x="1330829" y="3801887"/>
                  <a:pt x="1338943" y="3810000"/>
                </a:cubicBezTo>
                <a:lnTo>
                  <a:pt x="1360715" y="3831771"/>
                </a:lnTo>
                <a:cubicBezTo>
                  <a:pt x="1367972" y="3849914"/>
                  <a:pt x="1376307" y="3867662"/>
                  <a:pt x="1382486" y="3886200"/>
                </a:cubicBezTo>
                <a:cubicBezTo>
                  <a:pt x="1387217" y="3900393"/>
                  <a:pt x="1388119" y="3915735"/>
                  <a:pt x="1393372" y="3929743"/>
                </a:cubicBezTo>
                <a:cubicBezTo>
                  <a:pt x="1399070" y="3944937"/>
                  <a:pt x="1409597" y="3958036"/>
                  <a:pt x="1415143" y="3973286"/>
                </a:cubicBezTo>
                <a:cubicBezTo>
                  <a:pt x="1424171" y="3998112"/>
                  <a:pt x="1427104" y="4024959"/>
                  <a:pt x="1436915" y="4049486"/>
                </a:cubicBezTo>
                <a:cubicBezTo>
                  <a:pt x="1441774" y="4061633"/>
                  <a:pt x="1452195" y="4070784"/>
                  <a:pt x="1458686" y="4082143"/>
                </a:cubicBezTo>
                <a:cubicBezTo>
                  <a:pt x="1466737" y="4096232"/>
                  <a:pt x="1474066" y="4110770"/>
                  <a:pt x="1480458" y="4125686"/>
                </a:cubicBezTo>
                <a:cubicBezTo>
                  <a:pt x="1507500" y="4188784"/>
                  <a:pt x="1471273" y="4128239"/>
                  <a:pt x="1513115" y="4191000"/>
                </a:cubicBezTo>
                <a:cubicBezTo>
                  <a:pt x="1516743" y="4201886"/>
                  <a:pt x="1517331" y="4214320"/>
                  <a:pt x="1524000" y="4223657"/>
                </a:cubicBezTo>
                <a:cubicBezTo>
                  <a:pt x="1535931" y="4240360"/>
                  <a:pt x="1567543" y="4267200"/>
                  <a:pt x="1567543" y="4267200"/>
                </a:cubicBezTo>
                <a:cubicBezTo>
                  <a:pt x="1579891" y="4304244"/>
                  <a:pt x="1582166" y="4318940"/>
                  <a:pt x="1611086" y="4354286"/>
                </a:cubicBezTo>
                <a:cubicBezTo>
                  <a:pt x="1630583" y="4378116"/>
                  <a:pt x="1659321" y="4393982"/>
                  <a:pt x="1676400" y="4419600"/>
                </a:cubicBezTo>
                <a:cubicBezTo>
                  <a:pt x="1713106" y="4474657"/>
                  <a:pt x="1680952" y="4434278"/>
                  <a:pt x="1741715" y="4484914"/>
                </a:cubicBezTo>
                <a:cubicBezTo>
                  <a:pt x="1766504" y="4505571"/>
                  <a:pt x="1762892" y="4514207"/>
                  <a:pt x="1796143" y="4528457"/>
                </a:cubicBezTo>
                <a:cubicBezTo>
                  <a:pt x="1809894" y="4534350"/>
                  <a:pt x="1825172" y="4535714"/>
                  <a:pt x="1839686" y="4539343"/>
                </a:cubicBezTo>
                <a:cubicBezTo>
                  <a:pt x="1874658" y="4574313"/>
                  <a:pt x="1847681" y="4554804"/>
                  <a:pt x="1905000" y="4572000"/>
                </a:cubicBezTo>
                <a:cubicBezTo>
                  <a:pt x="1926981" y="4578594"/>
                  <a:pt x="1970315" y="4593771"/>
                  <a:pt x="1970315" y="4593771"/>
                </a:cubicBezTo>
                <a:cubicBezTo>
                  <a:pt x="2002972" y="4590143"/>
                  <a:pt x="2036409" y="4590855"/>
                  <a:pt x="2068286" y="4582886"/>
                </a:cubicBezTo>
                <a:cubicBezTo>
                  <a:pt x="2082428" y="4579351"/>
                  <a:pt x="2112915" y="4551593"/>
                  <a:pt x="2122715" y="4539343"/>
                </a:cubicBezTo>
                <a:cubicBezTo>
                  <a:pt x="2130888" y="4529127"/>
                  <a:pt x="2135235" y="4515937"/>
                  <a:pt x="2144486" y="4506686"/>
                </a:cubicBezTo>
                <a:cubicBezTo>
                  <a:pt x="2153737" y="4497435"/>
                  <a:pt x="2166497" y="4492518"/>
                  <a:pt x="2177143" y="4484914"/>
                </a:cubicBezTo>
                <a:cubicBezTo>
                  <a:pt x="2191906" y="4474369"/>
                  <a:pt x="2206748" y="4463872"/>
                  <a:pt x="2220686" y="4452257"/>
                </a:cubicBezTo>
                <a:cubicBezTo>
                  <a:pt x="2228570" y="4445687"/>
                  <a:pt x="2233657" y="4435766"/>
                  <a:pt x="2242458" y="4430486"/>
                </a:cubicBezTo>
                <a:cubicBezTo>
                  <a:pt x="2252297" y="4424582"/>
                  <a:pt x="2264229" y="4423229"/>
                  <a:pt x="2275115" y="4419600"/>
                </a:cubicBezTo>
                <a:cubicBezTo>
                  <a:pt x="2282372" y="4408714"/>
                  <a:pt x="2291035" y="4398645"/>
                  <a:pt x="2296886" y="4386943"/>
                </a:cubicBezTo>
                <a:cubicBezTo>
                  <a:pt x="2302018" y="4376680"/>
                  <a:pt x="2301868" y="4364125"/>
                  <a:pt x="2307772" y="4354286"/>
                </a:cubicBezTo>
                <a:cubicBezTo>
                  <a:pt x="2313052" y="4345485"/>
                  <a:pt x="2323132" y="4340528"/>
                  <a:pt x="2329543" y="4332514"/>
                </a:cubicBezTo>
                <a:cubicBezTo>
                  <a:pt x="2390159" y="4256743"/>
                  <a:pt x="2306405" y="4344767"/>
                  <a:pt x="2383972" y="4267200"/>
                </a:cubicBezTo>
                <a:cubicBezTo>
                  <a:pt x="2423476" y="4188191"/>
                  <a:pt x="2385956" y="4251756"/>
                  <a:pt x="2427515" y="4201886"/>
                </a:cubicBezTo>
                <a:cubicBezTo>
                  <a:pt x="2462650" y="4159725"/>
                  <a:pt x="2474489" y="4127025"/>
                  <a:pt x="2525486" y="4093028"/>
                </a:cubicBezTo>
                <a:cubicBezTo>
                  <a:pt x="2561254" y="4069183"/>
                  <a:pt x="2605715" y="4037593"/>
                  <a:pt x="2645229" y="4027714"/>
                </a:cubicBezTo>
                <a:lnTo>
                  <a:pt x="2688772" y="4016828"/>
                </a:lnTo>
                <a:cubicBezTo>
                  <a:pt x="2735159" y="3985904"/>
                  <a:pt x="2742657" y="3978955"/>
                  <a:pt x="2808515" y="3951514"/>
                </a:cubicBezTo>
                <a:cubicBezTo>
                  <a:pt x="2822325" y="3945760"/>
                  <a:pt x="2837544" y="3944257"/>
                  <a:pt x="2852058" y="3940628"/>
                </a:cubicBezTo>
                <a:lnTo>
                  <a:pt x="2917372" y="3897086"/>
                </a:lnTo>
                <a:cubicBezTo>
                  <a:pt x="2928258" y="3889829"/>
                  <a:pt x="2939702" y="3883346"/>
                  <a:pt x="2950029" y="3875314"/>
                </a:cubicBezTo>
                <a:cubicBezTo>
                  <a:pt x="3057058" y="3792069"/>
                  <a:pt x="3008751" y="3812197"/>
                  <a:pt x="3080658" y="3788228"/>
                </a:cubicBezTo>
                <a:cubicBezTo>
                  <a:pt x="3098801" y="3773714"/>
                  <a:pt x="3115384" y="3757000"/>
                  <a:pt x="3135086" y="3744686"/>
                </a:cubicBezTo>
                <a:cubicBezTo>
                  <a:pt x="3144816" y="3738605"/>
                  <a:pt x="3157904" y="3739704"/>
                  <a:pt x="3167743" y="3733800"/>
                </a:cubicBezTo>
                <a:cubicBezTo>
                  <a:pt x="3242451" y="3688975"/>
                  <a:pt x="3129668" y="3731976"/>
                  <a:pt x="3222172" y="3701143"/>
                </a:cubicBezTo>
                <a:cubicBezTo>
                  <a:pt x="3229429" y="3693886"/>
                  <a:pt x="3235592" y="3685336"/>
                  <a:pt x="3243943" y="3679371"/>
                </a:cubicBezTo>
                <a:cubicBezTo>
                  <a:pt x="3250902" y="3674400"/>
                  <a:pt x="3317057" y="3637169"/>
                  <a:pt x="3331029" y="3624943"/>
                </a:cubicBezTo>
                <a:cubicBezTo>
                  <a:pt x="3350339" y="3608047"/>
                  <a:pt x="3367315" y="3588657"/>
                  <a:pt x="3385458" y="3570514"/>
                </a:cubicBezTo>
                <a:cubicBezTo>
                  <a:pt x="3396344" y="3559628"/>
                  <a:pt x="3409576" y="3550666"/>
                  <a:pt x="3418115" y="3537857"/>
                </a:cubicBezTo>
                <a:cubicBezTo>
                  <a:pt x="3492330" y="3426533"/>
                  <a:pt x="3372886" y="3610559"/>
                  <a:pt x="3461658" y="3450771"/>
                </a:cubicBezTo>
                <a:cubicBezTo>
                  <a:pt x="3470469" y="3434911"/>
                  <a:pt x="3483429" y="3421742"/>
                  <a:pt x="3494315" y="3407228"/>
                </a:cubicBezTo>
                <a:cubicBezTo>
                  <a:pt x="3519839" y="3330651"/>
                  <a:pt x="3486622" y="3425175"/>
                  <a:pt x="3526972" y="3331028"/>
                </a:cubicBezTo>
                <a:cubicBezTo>
                  <a:pt x="3541903" y="3296189"/>
                  <a:pt x="3538519" y="3284839"/>
                  <a:pt x="3548743" y="3243943"/>
                </a:cubicBezTo>
                <a:cubicBezTo>
                  <a:pt x="3551526" y="3232811"/>
                  <a:pt x="3556000" y="3222172"/>
                  <a:pt x="3559629" y="3211286"/>
                </a:cubicBezTo>
                <a:cubicBezTo>
                  <a:pt x="3578498" y="3079210"/>
                  <a:pt x="3560872" y="3183923"/>
                  <a:pt x="3581400" y="3091543"/>
                </a:cubicBezTo>
                <a:cubicBezTo>
                  <a:pt x="3585414" y="3073481"/>
                  <a:pt x="3587798" y="3055064"/>
                  <a:pt x="3592286" y="3037114"/>
                </a:cubicBezTo>
                <a:cubicBezTo>
                  <a:pt x="3595069" y="3025982"/>
                  <a:pt x="3600683" y="3015658"/>
                  <a:pt x="3603172" y="3004457"/>
                </a:cubicBezTo>
                <a:cubicBezTo>
                  <a:pt x="3607960" y="2982911"/>
                  <a:pt x="3610110" y="2960859"/>
                  <a:pt x="3614058" y="2939143"/>
                </a:cubicBezTo>
                <a:cubicBezTo>
                  <a:pt x="3617368" y="2920939"/>
                  <a:pt x="3621315" y="2902857"/>
                  <a:pt x="3624943" y="2884714"/>
                </a:cubicBezTo>
                <a:cubicBezTo>
                  <a:pt x="3644648" y="2628563"/>
                  <a:pt x="3640469" y="2747246"/>
                  <a:pt x="3624943" y="2351314"/>
                </a:cubicBezTo>
                <a:cubicBezTo>
                  <a:pt x="3624773" y="2346968"/>
                  <a:pt x="3624077" y="2193264"/>
                  <a:pt x="3603172" y="2144486"/>
                </a:cubicBezTo>
                <a:cubicBezTo>
                  <a:pt x="3598018" y="2132461"/>
                  <a:pt x="3588657" y="2122714"/>
                  <a:pt x="3581400" y="2111828"/>
                </a:cubicBezTo>
                <a:cubicBezTo>
                  <a:pt x="3570514" y="2068285"/>
                  <a:pt x="3561407" y="2024259"/>
                  <a:pt x="3548743" y="1981200"/>
                </a:cubicBezTo>
                <a:cubicBezTo>
                  <a:pt x="3543229" y="1962453"/>
                  <a:pt x="3532587" y="1945487"/>
                  <a:pt x="3526972" y="1926771"/>
                </a:cubicBezTo>
                <a:cubicBezTo>
                  <a:pt x="3521656" y="1909049"/>
                  <a:pt x="3520574" y="1890293"/>
                  <a:pt x="3516086" y="1872343"/>
                </a:cubicBezTo>
                <a:cubicBezTo>
                  <a:pt x="3513303" y="1861211"/>
                  <a:pt x="3508352" y="1850719"/>
                  <a:pt x="3505200" y="1839686"/>
                </a:cubicBezTo>
                <a:cubicBezTo>
                  <a:pt x="3501090" y="1825301"/>
                  <a:pt x="3500391" y="1809815"/>
                  <a:pt x="3494315" y="1796143"/>
                </a:cubicBezTo>
                <a:cubicBezTo>
                  <a:pt x="3485722" y="1776808"/>
                  <a:pt x="3471120" y="1760638"/>
                  <a:pt x="3461658" y="1741714"/>
                </a:cubicBezTo>
                <a:cubicBezTo>
                  <a:pt x="3433397" y="1685192"/>
                  <a:pt x="3471524" y="1729808"/>
                  <a:pt x="3429000" y="1687286"/>
                </a:cubicBezTo>
                <a:cubicBezTo>
                  <a:pt x="3411738" y="1635500"/>
                  <a:pt x="3415030" y="1626278"/>
                  <a:pt x="3385458" y="1589314"/>
                </a:cubicBezTo>
                <a:cubicBezTo>
                  <a:pt x="3379047" y="1581300"/>
                  <a:pt x="3370943" y="1574800"/>
                  <a:pt x="3363686" y="1567543"/>
                </a:cubicBezTo>
                <a:cubicBezTo>
                  <a:pt x="3330441" y="1501051"/>
                  <a:pt x="3353390" y="1535475"/>
                  <a:pt x="3287486" y="1469571"/>
                </a:cubicBezTo>
                <a:lnTo>
                  <a:pt x="3287486" y="1469571"/>
                </a:lnTo>
                <a:cubicBezTo>
                  <a:pt x="3220477" y="1369057"/>
                  <a:pt x="3305988" y="1492698"/>
                  <a:pt x="3243943" y="1415143"/>
                </a:cubicBezTo>
                <a:cubicBezTo>
                  <a:pt x="3166236" y="1318011"/>
                  <a:pt x="3322869" y="1483182"/>
                  <a:pt x="3156858" y="1317171"/>
                </a:cubicBezTo>
                <a:cubicBezTo>
                  <a:pt x="3138715" y="1299028"/>
                  <a:pt x="3125378" y="1274218"/>
                  <a:pt x="3102429" y="1262743"/>
                </a:cubicBezTo>
                <a:cubicBezTo>
                  <a:pt x="3087915" y="1255486"/>
                  <a:pt x="3072801" y="1249320"/>
                  <a:pt x="3058886" y="1240971"/>
                </a:cubicBezTo>
                <a:cubicBezTo>
                  <a:pt x="2965312" y="1184826"/>
                  <a:pt x="3026601" y="1208437"/>
                  <a:pt x="2960915" y="1186543"/>
                </a:cubicBezTo>
                <a:cubicBezTo>
                  <a:pt x="2946401" y="1175657"/>
                  <a:pt x="2933599" y="1162000"/>
                  <a:pt x="2917372" y="1153886"/>
                </a:cubicBezTo>
                <a:cubicBezTo>
                  <a:pt x="2890868" y="1140634"/>
                  <a:pt x="2839768" y="1129041"/>
                  <a:pt x="2808515" y="1121228"/>
                </a:cubicBezTo>
                <a:cubicBezTo>
                  <a:pt x="2801258" y="1113971"/>
                  <a:pt x="2795923" y="1104047"/>
                  <a:pt x="2786743" y="1099457"/>
                </a:cubicBezTo>
                <a:cubicBezTo>
                  <a:pt x="2773361" y="1092766"/>
                  <a:pt x="2757585" y="1092681"/>
                  <a:pt x="2743200" y="1088571"/>
                </a:cubicBezTo>
                <a:cubicBezTo>
                  <a:pt x="2732167" y="1085419"/>
                  <a:pt x="2721675" y="1080469"/>
                  <a:pt x="2710543" y="1077686"/>
                </a:cubicBezTo>
                <a:cubicBezTo>
                  <a:pt x="2637553" y="1059439"/>
                  <a:pt x="2678201" y="1075821"/>
                  <a:pt x="2623458" y="1055914"/>
                </a:cubicBezTo>
                <a:cubicBezTo>
                  <a:pt x="2594322" y="1045319"/>
                  <a:pt x="2565508" y="1033852"/>
                  <a:pt x="2536372" y="1023257"/>
                </a:cubicBezTo>
                <a:cubicBezTo>
                  <a:pt x="2525588" y="1019336"/>
                  <a:pt x="2514459" y="1016400"/>
                  <a:pt x="2503715" y="1012371"/>
                </a:cubicBezTo>
                <a:cubicBezTo>
                  <a:pt x="2485419" y="1005510"/>
                  <a:pt x="2467582" y="997461"/>
                  <a:pt x="2449286" y="990600"/>
                </a:cubicBezTo>
                <a:cubicBezTo>
                  <a:pt x="2438542" y="986571"/>
                  <a:pt x="2427115" y="984374"/>
                  <a:pt x="2416629" y="979714"/>
                </a:cubicBezTo>
                <a:cubicBezTo>
                  <a:pt x="2394386" y="969828"/>
                  <a:pt x="2374191" y="955375"/>
                  <a:pt x="2351315" y="947057"/>
                </a:cubicBezTo>
                <a:cubicBezTo>
                  <a:pt x="2306335" y="930701"/>
                  <a:pt x="2274808" y="943225"/>
                  <a:pt x="2231572" y="914400"/>
                </a:cubicBezTo>
                <a:cubicBezTo>
                  <a:pt x="2189368" y="886263"/>
                  <a:pt x="2211327" y="896765"/>
                  <a:pt x="2166258" y="881743"/>
                </a:cubicBezTo>
                <a:cubicBezTo>
                  <a:pt x="2070186" y="817695"/>
                  <a:pt x="2223751" y="915934"/>
                  <a:pt x="2068286" y="838200"/>
                </a:cubicBezTo>
                <a:cubicBezTo>
                  <a:pt x="2053772" y="830943"/>
                  <a:pt x="2039810" y="822455"/>
                  <a:pt x="2024743" y="816428"/>
                </a:cubicBezTo>
                <a:cubicBezTo>
                  <a:pt x="2003435" y="807905"/>
                  <a:pt x="1981200" y="801914"/>
                  <a:pt x="1959429" y="794657"/>
                </a:cubicBezTo>
                <a:lnTo>
                  <a:pt x="1926772" y="783771"/>
                </a:lnTo>
                <a:lnTo>
                  <a:pt x="1861458" y="762000"/>
                </a:lnTo>
                <a:cubicBezTo>
                  <a:pt x="1839686" y="751114"/>
                  <a:pt x="1817016" y="741866"/>
                  <a:pt x="1796143" y="729343"/>
                </a:cubicBezTo>
                <a:cubicBezTo>
                  <a:pt x="1765093" y="710713"/>
                  <a:pt x="1719488" y="663877"/>
                  <a:pt x="1687286" y="653143"/>
                </a:cubicBezTo>
                <a:lnTo>
                  <a:pt x="1654629" y="642257"/>
                </a:lnTo>
                <a:cubicBezTo>
                  <a:pt x="1642265" y="623711"/>
                  <a:pt x="1613706" y="579563"/>
                  <a:pt x="1600200" y="566057"/>
                </a:cubicBezTo>
                <a:cubicBezTo>
                  <a:pt x="1550958" y="516816"/>
                  <a:pt x="1576019" y="578773"/>
                  <a:pt x="1524000" y="500743"/>
                </a:cubicBezTo>
                <a:cubicBezTo>
                  <a:pt x="1475886" y="428571"/>
                  <a:pt x="1532429" y="508762"/>
                  <a:pt x="1469572" y="435428"/>
                </a:cubicBezTo>
                <a:cubicBezTo>
                  <a:pt x="1457765" y="421653"/>
                  <a:pt x="1447801" y="406400"/>
                  <a:pt x="1436915" y="391886"/>
                </a:cubicBezTo>
                <a:cubicBezTo>
                  <a:pt x="1433286" y="381000"/>
                  <a:pt x="1433585" y="367864"/>
                  <a:pt x="1426029" y="359228"/>
                </a:cubicBezTo>
                <a:cubicBezTo>
                  <a:pt x="1407367" y="337900"/>
                  <a:pt x="1382043" y="323462"/>
                  <a:pt x="1360715" y="304800"/>
                </a:cubicBezTo>
                <a:cubicBezTo>
                  <a:pt x="1352991" y="298042"/>
                  <a:pt x="1347154" y="289186"/>
                  <a:pt x="1338943" y="283028"/>
                </a:cubicBezTo>
                <a:cubicBezTo>
                  <a:pt x="1318010" y="267329"/>
                  <a:pt x="1299795" y="239486"/>
                  <a:pt x="1273629" y="239486"/>
                </a:cubicBezTo>
                <a:lnTo>
                  <a:pt x="1197429" y="239486"/>
                </a:ln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94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14" y="1447800"/>
            <a:ext cx="8490857" cy="49530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Point to the location of the zona pellucida on this slide. (advance slide for answers)</a:t>
            </a:r>
          </a:p>
        </p:txBody>
      </p:sp>
      <p:grpSp>
        <p:nvGrpSpPr>
          <p:cNvPr id="16" name="Group 15"/>
          <p:cNvGrpSpPr/>
          <p:nvPr/>
        </p:nvGrpSpPr>
        <p:grpSpPr>
          <a:xfrm>
            <a:off x="3701143" y="2362200"/>
            <a:ext cx="2928257" cy="2264229"/>
            <a:chOff x="3701143" y="2362200"/>
            <a:chExt cx="2928257" cy="2264229"/>
          </a:xfrm>
        </p:grpSpPr>
        <p:cxnSp>
          <p:nvCxnSpPr>
            <p:cNvPr id="5" name="Straight Arrow Connector 4"/>
            <p:cNvCxnSpPr/>
            <p:nvPr/>
          </p:nvCxnSpPr>
          <p:spPr>
            <a:xfrm>
              <a:off x="4267200" y="2362200"/>
              <a:ext cx="250371" cy="74022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701143" y="4082144"/>
              <a:ext cx="468085" cy="54428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508171" y="3918858"/>
              <a:ext cx="620486" cy="48985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638800" y="3320143"/>
              <a:ext cx="990600" cy="11974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697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375283"/>
            <a:ext cx="8133273" cy="4949317"/>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cxnSp>
        <p:nvCxnSpPr>
          <p:cNvPr id="10" name="Straight Arrow Connector 9"/>
          <p:cNvCxnSpPr/>
          <p:nvPr/>
        </p:nvCxnSpPr>
        <p:spPr>
          <a:xfrm>
            <a:off x="3026228" y="2558143"/>
            <a:ext cx="413657" cy="74022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855028" y="3167745"/>
            <a:ext cx="43543" cy="80554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603172" y="1480457"/>
            <a:ext cx="54428" cy="82731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873829" y="3744689"/>
            <a:ext cx="359229" cy="81642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sp>
        <p:nvSpPr>
          <p:cNvPr id="15" name="Rectangle 14"/>
          <p:cNvSpPr/>
          <p:nvPr/>
        </p:nvSpPr>
        <p:spPr>
          <a:xfrm>
            <a:off x="402071" y="1531985"/>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Theca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interna</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Tree>
    <p:extLst>
      <p:ext uri="{BB962C8B-B14F-4D97-AF65-F5344CB8AC3E}">
        <p14:creationId xmlns:p14="http://schemas.microsoft.com/office/powerpoint/2010/main" val="387069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14" y="1447800"/>
            <a:ext cx="8490857" cy="49530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Point to the location of the basement membrane of the predominant follicle on this slide. (advance slide for answers)</a:t>
            </a:r>
          </a:p>
        </p:txBody>
      </p:sp>
      <p:grpSp>
        <p:nvGrpSpPr>
          <p:cNvPr id="7" name="Group 6"/>
          <p:cNvGrpSpPr/>
          <p:nvPr/>
        </p:nvGrpSpPr>
        <p:grpSpPr>
          <a:xfrm>
            <a:off x="2460172" y="1719943"/>
            <a:ext cx="5355771" cy="4267200"/>
            <a:chOff x="2460172" y="1719943"/>
            <a:chExt cx="5355771" cy="4267200"/>
          </a:xfrm>
        </p:grpSpPr>
        <p:cxnSp>
          <p:nvCxnSpPr>
            <p:cNvPr id="5" name="Straight Arrow Connector 4"/>
            <p:cNvCxnSpPr/>
            <p:nvPr/>
          </p:nvCxnSpPr>
          <p:spPr>
            <a:xfrm>
              <a:off x="3570515" y="1719943"/>
              <a:ext cx="250371" cy="74022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460172" y="4920344"/>
              <a:ext cx="468085" cy="54428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064829" y="2307771"/>
              <a:ext cx="751114" cy="54428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246914" y="5138058"/>
              <a:ext cx="87086" cy="84908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333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7015" y="4800600"/>
            <a:ext cx="8724583" cy="1815882"/>
          </a:xfrm>
          <a:prstGeom prst="rect">
            <a:avLst/>
          </a:prstGeom>
          <a:noFill/>
        </p:spPr>
        <p:txBody>
          <a:bodyPr wrap="square">
            <a:spAutoFit/>
          </a:bodyPr>
          <a:lstStyle/>
          <a:p>
            <a:r>
              <a:rPr lang="en-US" sz="1600" b="1" dirty="0">
                <a:solidFill>
                  <a:srgbClr val="002060"/>
                </a:solidFill>
                <a:latin typeface="Calibri" pitchFamily="34" charset="0"/>
              </a:rPr>
              <a:t>The drawing to the right is a lateral view of a section indicated by the red line (view indicated by large blue arrow).  Note that:</a:t>
            </a:r>
          </a:p>
          <a:p>
            <a:r>
              <a:rPr lang="en-US" sz="1600" b="1" dirty="0">
                <a:solidFill>
                  <a:srgbClr val="002060"/>
                </a:solidFill>
                <a:latin typeface="Calibri" pitchFamily="34" charset="0"/>
              </a:rPr>
              <a:t>--the floor of the pelvic cavity is the bottom of the drawing, and the peritoneum comes off the floor of the pelvic cavity to sweep over the reproductive structures</a:t>
            </a:r>
          </a:p>
          <a:p>
            <a:r>
              <a:rPr lang="en-US" sz="1600" b="1" dirty="0">
                <a:solidFill>
                  <a:srgbClr val="002060"/>
                </a:solidFill>
                <a:latin typeface="Calibri" pitchFamily="34" charset="0"/>
              </a:rPr>
              <a:t>--the peritoneum and </a:t>
            </a:r>
            <a:r>
              <a:rPr lang="en-US" sz="1600" b="1" dirty="0">
                <a:solidFill>
                  <a:schemeClr val="accent5">
                    <a:lumMod val="75000"/>
                  </a:schemeClr>
                </a:solidFill>
                <a:latin typeface="Calibri" pitchFamily="34" charset="0"/>
              </a:rPr>
              <a:t>germinal epithelium </a:t>
            </a:r>
            <a:r>
              <a:rPr lang="en-US" sz="1600" b="1" dirty="0">
                <a:solidFill>
                  <a:srgbClr val="002060"/>
                </a:solidFill>
                <a:latin typeface="Calibri" pitchFamily="34" charset="0"/>
              </a:rPr>
              <a:t>are a continuous epithelium</a:t>
            </a:r>
          </a:p>
          <a:p>
            <a:r>
              <a:rPr lang="en-US" sz="1600" b="1" dirty="0">
                <a:solidFill>
                  <a:srgbClr val="002060"/>
                </a:solidFill>
                <a:latin typeface="Calibri" pitchFamily="34" charset="0"/>
              </a:rPr>
              <a:t>--the </a:t>
            </a:r>
            <a:r>
              <a:rPr lang="en-US" sz="1600" b="1" dirty="0" err="1">
                <a:solidFill>
                  <a:srgbClr val="002060"/>
                </a:solidFill>
                <a:latin typeface="Calibri" pitchFamily="34" charset="0"/>
              </a:rPr>
              <a:t>uterovesical</a:t>
            </a:r>
            <a:r>
              <a:rPr lang="en-US" sz="1600" b="1" dirty="0">
                <a:solidFill>
                  <a:srgbClr val="002060"/>
                </a:solidFill>
                <a:latin typeface="Calibri" pitchFamily="34" charset="0"/>
              </a:rPr>
              <a:t> and </a:t>
            </a:r>
            <a:r>
              <a:rPr lang="en-US" sz="1600" b="1" dirty="0" err="1">
                <a:solidFill>
                  <a:srgbClr val="002060"/>
                </a:solidFill>
                <a:latin typeface="Calibri" pitchFamily="34" charset="0"/>
              </a:rPr>
              <a:t>rectouterine</a:t>
            </a:r>
            <a:r>
              <a:rPr lang="en-US" sz="1600" b="1" dirty="0">
                <a:solidFill>
                  <a:srgbClr val="002060"/>
                </a:solidFill>
                <a:latin typeface="Calibri" pitchFamily="34" charset="0"/>
              </a:rPr>
              <a:t> pouches are part of the peritoneal cavity, so they are filled with fluid; they are spaces between the uterus and bladder, and the uterus and rectum, respectively</a:t>
            </a:r>
          </a:p>
        </p:txBody>
      </p:sp>
      <p:sp>
        <p:nvSpPr>
          <p:cNvPr id="7" name="Rectangle 6"/>
          <p:cNvSpPr/>
          <p:nvPr/>
        </p:nvSpPr>
        <p:spPr>
          <a:xfrm>
            <a:off x="1355362" y="21491"/>
            <a:ext cx="643336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a:t>
            </a:r>
          </a:p>
        </p:txBody>
      </p:sp>
      <p:pic>
        <p:nvPicPr>
          <p:cNvPr id="13" name="Picture 14" descr="image11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410"/>
            <a:ext cx="3611213" cy="240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616410"/>
            <a:ext cx="4919881" cy="4090988"/>
          </a:xfrm>
          <a:prstGeom prst="rect">
            <a:avLst/>
          </a:prstGeom>
        </p:spPr>
      </p:pic>
      <p:cxnSp>
        <p:nvCxnSpPr>
          <p:cNvPr id="4" name="Straight Connector 3"/>
          <p:cNvCxnSpPr/>
          <p:nvPr/>
        </p:nvCxnSpPr>
        <p:spPr>
          <a:xfrm>
            <a:off x="2286000" y="533400"/>
            <a:ext cx="0" cy="23622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ight Arrow 5"/>
          <p:cNvSpPr/>
          <p:nvPr/>
        </p:nvSpPr>
        <p:spPr>
          <a:xfrm>
            <a:off x="1066800" y="1389505"/>
            <a:ext cx="10668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4079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This EM was taken from the ovary.  Identify structures 1-7 on this slide. (advance slide for answers)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5705475" cy="4400550"/>
          </a:xfrm>
          <a:prstGeom prst="rect">
            <a:avLst/>
          </a:prstGeom>
        </p:spPr>
      </p:pic>
      <p:grpSp>
        <p:nvGrpSpPr>
          <p:cNvPr id="2" name="Group 1"/>
          <p:cNvGrpSpPr/>
          <p:nvPr/>
        </p:nvGrpSpPr>
        <p:grpSpPr>
          <a:xfrm>
            <a:off x="5715000" y="1524000"/>
            <a:ext cx="3429000" cy="4769592"/>
            <a:chOff x="5715000" y="1524000"/>
            <a:chExt cx="3429000" cy="4769592"/>
          </a:xfrm>
        </p:grpSpPr>
        <p:sp>
          <p:nvSpPr>
            <p:cNvPr id="7" name="Rectangle 6"/>
            <p:cNvSpPr/>
            <p:nvPr/>
          </p:nvSpPr>
          <p:spPr>
            <a:xfrm>
              <a:off x="5943600" y="1524000"/>
              <a:ext cx="3200400" cy="2308324"/>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28600" indent="-228600" fontAlgn="auto">
                <a:spcBef>
                  <a:spcPts val="0"/>
                </a:spcBef>
                <a:spcAft>
                  <a:spcPts val="0"/>
                </a:spcAft>
                <a:buAutoNum type="arabicPeriod"/>
                <a:defRPr/>
              </a:pPr>
              <a:r>
                <a:rPr lang="en-US" b="1" spc="50" dirty="0" err="1">
                  <a:ln w="11430"/>
                  <a:solidFill>
                    <a:srgbClr val="C00000"/>
                  </a:solidFill>
                  <a:effectLst>
                    <a:outerShdw blurRad="76200" dist="50800" dir="5400000" algn="tl" rotWithShape="0">
                      <a:srgbClr val="000000">
                        <a:alpha val="65000"/>
                      </a:srgbClr>
                    </a:outerShdw>
                  </a:effectLst>
                  <a:latin typeface="+mn-lt"/>
                </a:rPr>
                <a:t>Granulosa</a:t>
              </a:r>
              <a:r>
                <a:rPr lang="en-US" b="1" spc="50" dirty="0">
                  <a:ln w="11430"/>
                  <a:solidFill>
                    <a:srgbClr val="C00000"/>
                  </a:solidFill>
                  <a:effectLst>
                    <a:outerShdw blurRad="76200" dist="50800" dir="5400000" algn="tl" rotWithShape="0">
                      <a:srgbClr val="000000">
                        <a:alpha val="65000"/>
                      </a:srgbClr>
                    </a:outerShdw>
                  </a:effectLst>
                  <a:latin typeface="+mn-lt"/>
                </a:rPr>
                <a:t> cells</a:t>
              </a:r>
            </a:p>
            <a:p>
              <a:pPr marL="228600" indent="-228600" fontAlgn="auto">
                <a:spcBef>
                  <a:spcPts val="0"/>
                </a:spcBef>
                <a:spcAft>
                  <a:spcPts val="0"/>
                </a:spcAft>
                <a:buAutoNum type="arabicPeriod"/>
                <a:defRPr/>
              </a:pPr>
              <a:r>
                <a:rPr lang="en-US" b="1" spc="50" dirty="0" err="1">
                  <a:ln w="11430"/>
                  <a:solidFill>
                    <a:srgbClr val="C00000"/>
                  </a:solidFill>
                  <a:effectLst>
                    <a:outerShdw blurRad="76200" dist="50800" dir="5400000" algn="tl" rotWithShape="0">
                      <a:srgbClr val="000000">
                        <a:alpha val="65000"/>
                      </a:srgbClr>
                    </a:outerShdw>
                  </a:effectLst>
                  <a:latin typeface="+mn-lt"/>
                </a:rPr>
                <a:t>Granulosa</a:t>
              </a:r>
              <a:r>
                <a:rPr lang="en-US" b="1" spc="50" dirty="0">
                  <a:ln w="11430"/>
                  <a:solidFill>
                    <a:srgbClr val="C00000"/>
                  </a:solidFill>
                  <a:effectLst>
                    <a:outerShdw blurRad="76200" dist="50800" dir="5400000" algn="tl" rotWithShape="0">
                      <a:srgbClr val="000000">
                        <a:alpha val="65000"/>
                      </a:srgbClr>
                    </a:outerShdw>
                  </a:effectLst>
                  <a:latin typeface="+mn-lt"/>
                </a:rPr>
                <a:t> cells (in mitosis)</a:t>
              </a:r>
            </a:p>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Basement membrane</a:t>
              </a:r>
            </a:p>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Theca </a:t>
              </a:r>
              <a:r>
                <a:rPr lang="en-US" b="1" spc="50" dirty="0" err="1">
                  <a:ln w="11430"/>
                  <a:solidFill>
                    <a:srgbClr val="C00000"/>
                  </a:solidFill>
                  <a:effectLst>
                    <a:outerShdw blurRad="76200" dist="50800" dir="5400000" algn="tl" rotWithShape="0">
                      <a:srgbClr val="000000">
                        <a:alpha val="65000"/>
                      </a:srgbClr>
                    </a:outerShdw>
                  </a:effectLst>
                  <a:latin typeface="+mn-lt"/>
                </a:rPr>
                <a:t>interna</a:t>
              </a:r>
              <a:endParaRPr lang="en-US" b="1" spc="50" dirty="0">
                <a:ln w="11430"/>
                <a:solidFill>
                  <a:srgbClr val="C00000"/>
                </a:solidFill>
                <a:effectLst>
                  <a:outerShdw blurRad="76200" dist="50800" dir="5400000" algn="tl" rotWithShape="0">
                    <a:srgbClr val="000000">
                      <a:alpha val="65000"/>
                    </a:srgbClr>
                  </a:outerShdw>
                </a:effectLst>
                <a:latin typeface="+mn-lt"/>
              </a:endParaRPr>
            </a:p>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Also theca </a:t>
              </a:r>
              <a:r>
                <a:rPr lang="en-US" b="1" spc="50" dirty="0" err="1">
                  <a:ln w="11430"/>
                  <a:solidFill>
                    <a:srgbClr val="C00000"/>
                  </a:solidFill>
                  <a:effectLst>
                    <a:outerShdw blurRad="76200" dist="50800" dir="5400000" algn="tl" rotWithShape="0">
                      <a:srgbClr val="000000">
                        <a:alpha val="65000"/>
                      </a:srgbClr>
                    </a:outerShdw>
                  </a:effectLst>
                  <a:latin typeface="+mn-lt"/>
                </a:rPr>
                <a:t>interna</a:t>
              </a:r>
              <a:r>
                <a:rPr lang="en-US" b="1" spc="50" dirty="0">
                  <a:ln w="11430"/>
                  <a:solidFill>
                    <a:srgbClr val="C00000"/>
                  </a:solidFill>
                  <a:effectLst>
                    <a:outerShdw blurRad="76200" dist="50800" dir="5400000" algn="tl" rotWithShape="0">
                      <a:srgbClr val="000000">
                        <a:alpha val="65000"/>
                      </a:srgbClr>
                    </a:outerShdw>
                  </a:effectLst>
                  <a:latin typeface="+mn-lt"/>
                </a:rPr>
                <a:t> (note lipid droplets)</a:t>
              </a:r>
            </a:p>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Capillary</a:t>
              </a:r>
            </a:p>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Theca </a:t>
              </a:r>
              <a:r>
                <a:rPr lang="en-US" b="1" spc="50" dirty="0" err="1">
                  <a:ln w="11430"/>
                  <a:solidFill>
                    <a:srgbClr val="C00000"/>
                  </a:solidFill>
                  <a:effectLst>
                    <a:outerShdw blurRad="76200" dist="50800" dir="5400000" algn="tl" rotWithShape="0">
                      <a:srgbClr val="000000">
                        <a:alpha val="65000"/>
                      </a:srgbClr>
                    </a:outerShdw>
                  </a:effectLst>
                  <a:latin typeface="+mn-lt"/>
                </a:rPr>
                <a:t>externa</a:t>
              </a:r>
              <a:endParaRPr lang="en-US" b="1" spc="50" dirty="0">
                <a:ln w="11430"/>
                <a:solidFill>
                  <a:srgbClr val="C00000"/>
                </a:solidFill>
                <a:effectLst>
                  <a:outerShdw blurRad="76200" dist="50800" dir="5400000" algn="tl" rotWithShape="0">
                    <a:srgbClr val="000000">
                      <a:alpha val="65000"/>
                    </a:srgbClr>
                  </a:outerShdw>
                </a:effectLst>
                <a:latin typeface="+mn-lt"/>
              </a:endParaRPr>
            </a:p>
          </p:txBody>
        </p:sp>
        <p:sp>
          <p:nvSpPr>
            <p:cNvPr id="9" name="TextBox 4"/>
            <p:cNvSpPr txBox="1">
              <a:spLocks noChangeArrowheads="1"/>
            </p:cNvSpPr>
            <p:nvPr/>
          </p:nvSpPr>
          <p:spPr bwMode="auto">
            <a:xfrm>
              <a:off x="5715000" y="3985268"/>
              <a:ext cx="3352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7030A0"/>
                  </a:solidFill>
                  <a:latin typeface="Tempus Sans ITC" pitchFamily="82" charset="0"/>
                </a:rPr>
                <a:t>BTW, you have seen blood vessels in the theca, but not in the </a:t>
              </a:r>
              <a:r>
                <a:rPr lang="en-US" sz="1600" b="1" dirty="0" err="1">
                  <a:solidFill>
                    <a:srgbClr val="7030A0"/>
                  </a:solidFill>
                  <a:latin typeface="Tempus Sans ITC" pitchFamily="82" charset="0"/>
                </a:rPr>
                <a:t>granulosa</a:t>
              </a:r>
              <a:r>
                <a:rPr lang="en-US" sz="1600" b="1" dirty="0">
                  <a:solidFill>
                    <a:srgbClr val="7030A0"/>
                  </a:solidFill>
                  <a:latin typeface="Tempus Sans ITC" pitchFamily="82" charset="0"/>
                </a:rPr>
                <a:t>.  This is because the </a:t>
              </a:r>
              <a:r>
                <a:rPr lang="en-US" sz="1600" b="1" dirty="0" err="1">
                  <a:solidFill>
                    <a:srgbClr val="7030A0"/>
                  </a:solidFill>
                  <a:latin typeface="Tempus Sans ITC" pitchFamily="82" charset="0"/>
                </a:rPr>
                <a:t>granulosa</a:t>
              </a:r>
              <a:r>
                <a:rPr lang="en-US" sz="1600" b="1" dirty="0">
                  <a:solidFill>
                    <a:srgbClr val="7030A0"/>
                  </a:solidFill>
                  <a:latin typeface="Tempus Sans ITC" pitchFamily="82" charset="0"/>
                </a:rPr>
                <a:t> is an epithelium, and blood vessels stay on the connective tissue side of the basement membrane.  The exception to this is the corpus </a:t>
              </a:r>
              <a:r>
                <a:rPr lang="en-US" sz="1600" b="1" dirty="0" err="1">
                  <a:solidFill>
                    <a:srgbClr val="7030A0"/>
                  </a:solidFill>
                  <a:latin typeface="Tempus Sans ITC" pitchFamily="82" charset="0"/>
                </a:rPr>
                <a:t>luteum</a:t>
              </a:r>
              <a:r>
                <a:rPr lang="en-US" sz="1600" b="1" dirty="0">
                  <a:solidFill>
                    <a:srgbClr val="7030A0"/>
                  </a:solidFill>
                  <a:latin typeface="Tempus Sans ITC" pitchFamily="82" charset="0"/>
                </a:rPr>
                <a:t> – in that structure, the basement membrane breaks down.</a:t>
              </a:r>
            </a:p>
          </p:txBody>
        </p:sp>
      </p:grpSp>
    </p:spTree>
    <p:extLst>
      <p:ext uri="{BB962C8B-B14F-4D97-AF65-F5344CB8AC3E}">
        <p14:creationId xmlns:p14="http://schemas.microsoft.com/office/powerpoint/2010/main" val="426690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551" y="1441676"/>
            <a:ext cx="6694172" cy="5111524"/>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11" name="Straight Arrow Connector 10"/>
          <p:cNvCxnSpPr/>
          <p:nvPr/>
        </p:nvCxnSpPr>
        <p:spPr>
          <a:xfrm flipH="1">
            <a:off x="5584373" y="2242457"/>
            <a:ext cx="751114" cy="54428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920341" y="1741714"/>
            <a:ext cx="511630" cy="70757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02071" y="1531985"/>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Theca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externa</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cxnSp>
        <p:nvCxnSpPr>
          <p:cNvPr id="9" name="Straight Arrow Connector 8"/>
          <p:cNvCxnSpPr/>
          <p:nvPr/>
        </p:nvCxnSpPr>
        <p:spPr>
          <a:xfrm flipH="1">
            <a:off x="6063341" y="2764971"/>
            <a:ext cx="783773" cy="44631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72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 y="1386168"/>
            <a:ext cx="7067550" cy="52578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Point to the nuclear membrane of the oocyte. (advance slide for answers)</a:t>
            </a:r>
          </a:p>
        </p:txBody>
      </p:sp>
      <p:grpSp>
        <p:nvGrpSpPr>
          <p:cNvPr id="9" name="Group 8"/>
          <p:cNvGrpSpPr/>
          <p:nvPr/>
        </p:nvGrpSpPr>
        <p:grpSpPr>
          <a:xfrm>
            <a:off x="1872343" y="3178629"/>
            <a:ext cx="2187329" cy="1850571"/>
            <a:chOff x="1872343" y="3178629"/>
            <a:chExt cx="2187329" cy="1850571"/>
          </a:xfrm>
        </p:grpSpPr>
        <p:cxnSp>
          <p:nvCxnSpPr>
            <p:cNvPr id="3" name="Straight Arrow Connector 2"/>
            <p:cNvCxnSpPr/>
            <p:nvPr/>
          </p:nvCxnSpPr>
          <p:spPr>
            <a:xfrm flipH="1">
              <a:off x="3178629" y="3200400"/>
              <a:ext cx="881043" cy="533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872343" y="3178629"/>
              <a:ext cx="772886" cy="55517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950031" y="4049486"/>
              <a:ext cx="1" cy="979714"/>
            </a:xfrm>
            <a:prstGeom prst="straightConnector1">
              <a:avLst/>
            </a:prstGeom>
            <a:ln w="571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750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95400"/>
            <a:ext cx="7394122" cy="5321527"/>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762000" y="1364397"/>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Follicular cells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4" name="Straight Arrow Connector 3"/>
          <p:cNvCxnSpPr/>
          <p:nvPr/>
        </p:nvCxnSpPr>
        <p:spPr>
          <a:xfrm flipH="1">
            <a:off x="4549529" y="3135086"/>
            <a:ext cx="795356" cy="228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188029" y="3385457"/>
            <a:ext cx="761300" cy="35922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982686" y="2242457"/>
            <a:ext cx="238786" cy="69668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76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43" y="1436407"/>
            <a:ext cx="8441490" cy="4807803"/>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X. (advance slide for answers)</a:t>
            </a:r>
          </a:p>
        </p:txBody>
      </p:sp>
      <p:sp>
        <p:nvSpPr>
          <p:cNvPr id="13" name="Rectangle 12"/>
          <p:cNvSpPr/>
          <p:nvPr/>
        </p:nvSpPr>
        <p:spPr>
          <a:xfrm>
            <a:off x="162935" y="1436407"/>
            <a:ext cx="2722129"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Antrum</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7" name="TextBox 6"/>
          <p:cNvSpPr txBox="1"/>
          <p:nvPr/>
        </p:nvSpPr>
        <p:spPr>
          <a:xfrm>
            <a:off x="4157643" y="4191000"/>
            <a:ext cx="457200" cy="830997"/>
          </a:xfrm>
          <a:prstGeom prst="rect">
            <a:avLst/>
          </a:prstGeom>
          <a:noFill/>
        </p:spPr>
        <p:txBody>
          <a:bodyPr wrap="square" rtlCol="0">
            <a:spAutoFit/>
          </a:bodyPr>
          <a:lstStyle/>
          <a:p>
            <a:r>
              <a:rPr lang="en-US" sz="4800" b="1" dirty="0"/>
              <a:t>X</a:t>
            </a:r>
          </a:p>
        </p:txBody>
      </p:sp>
    </p:spTree>
    <p:extLst>
      <p:ext uri="{BB962C8B-B14F-4D97-AF65-F5344CB8AC3E}">
        <p14:creationId xmlns:p14="http://schemas.microsoft.com/office/powerpoint/2010/main" val="87118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984179"/>
            <a:ext cx="7665758" cy="5741723"/>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838200" y="1531985"/>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FF00"/>
                </a:solidFill>
                <a:effectLst>
                  <a:outerShdw blurRad="76200" dist="50800" dir="5400000" algn="tl" rotWithShape="0">
                    <a:srgbClr val="000000">
                      <a:alpha val="65000"/>
                    </a:srgbClr>
                  </a:outerShdw>
                </a:effectLst>
                <a:latin typeface="+mn-lt"/>
              </a:rPr>
              <a:t>Theca luteal cells</a:t>
            </a:r>
          </a:p>
        </p:txBody>
      </p:sp>
      <p:sp>
        <p:nvSpPr>
          <p:cNvPr id="8" name="TextBox 7"/>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cells. (advance slide for answers)</a:t>
            </a:r>
          </a:p>
        </p:txBody>
      </p:sp>
      <p:sp>
        <p:nvSpPr>
          <p:cNvPr id="3" name="Freeform 2"/>
          <p:cNvSpPr/>
          <p:nvPr/>
        </p:nvSpPr>
        <p:spPr>
          <a:xfrm>
            <a:off x="1632857" y="4288971"/>
            <a:ext cx="4648200" cy="2166258"/>
          </a:xfrm>
          <a:custGeom>
            <a:avLst/>
            <a:gdLst>
              <a:gd name="connsiteX0" fmla="*/ 4495800 w 4648200"/>
              <a:gd name="connsiteY0" fmla="*/ 914400 h 2166258"/>
              <a:gd name="connsiteX1" fmla="*/ 3962400 w 4648200"/>
              <a:gd name="connsiteY1" fmla="*/ 881743 h 2166258"/>
              <a:gd name="connsiteX2" fmla="*/ 3679372 w 4648200"/>
              <a:gd name="connsiteY2" fmla="*/ 859972 h 2166258"/>
              <a:gd name="connsiteX3" fmla="*/ 3309257 w 4648200"/>
              <a:gd name="connsiteY3" fmla="*/ 849086 h 2166258"/>
              <a:gd name="connsiteX4" fmla="*/ 3222172 w 4648200"/>
              <a:gd name="connsiteY4" fmla="*/ 870858 h 2166258"/>
              <a:gd name="connsiteX5" fmla="*/ 2895600 w 4648200"/>
              <a:gd name="connsiteY5" fmla="*/ 849086 h 2166258"/>
              <a:gd name="connsiteX6" fmla="*/ 2830286 w 4648200"/>
              <a:gd name="connsiteY6" fmla="*/ 838200 h 2166258"/>
              <a:gd name="connsiteX7" fmla="*/ 2667000 w 4648200"/>
              <a:gd name="connsiteY7" fmla="*/ 740229 h 2166258"/>
              <a:gd name="connsiteX8" fmla="*/ 2623457 w 4648200"/>
              <a:gd name="connsiteY8" fmla="*/ 707572 h 2166258"/>
              <a:gd name="connsiteX9" fmla="*/ 2590800 w 4648200"/>
              <a:gd name="connsiteY9" fmla="*/ 696686 h 2166258"/>
              <a:gd name="connsiteX10" fmla="*/ 2536372 w 4648200"/>
              <a:gd name="connsiteY10" fmla="*/ 664029 h 2166258"/>
              <a:gd name="connsiteX11" fmla="*/ 2438400 w 4648200"/>
              <a:gd name="connsiteY11" fmla="*/ 620486 h 2166258"/>
              <a:gd name="connsiteX12" fmla="*/ 2362200 w 4648200"/>
              <a:gd name="connsiteY12" fmla="*/ 576943 h 2166258"/>
              <a:gd name="connsiteX13" fmla="*/ 2318657 w 4648200"/>
              <a:gd name="connsiteY13" fmla="*/ 544286 h 2166258"/>
              <a:gd name="connsiteX14" fmla="*/ 2231572 w 4648200"/>
              <a:gd name="connsiteY14" fmla="*/ 500743 h 2166258"/>
              <a:gd name="connsiteX15" fmla="*/ 2188029 w 4648200"/>
              <a:gd name="connsiteY15" fmla="*/ 478972 h 2166258"/>
              <a:gd name="connsiteX16" fmla="*/ 2068286 w 4648200"/>
              <a:gd name="connsiteY16" fmla="*/ 413658 h 2166258"/>
              <a:gd name="connsiteX17" fmla="*/ 1915886 w 4648200"/>
              <a:gd name="connsiteY17" fmla="*/ 304800 h 2166258"/>
              <a:gd name="connsiteX18" fmla="*/ 1850572 w 4648200"/>
              <a:gd name="connsiteY18" fmla="*/ 283029 h 2166258"/>
              <a:gd name="connsiteX19" fmla="*/ 1817914 w 4648200"/>
              <a:gd name="connsiteY19" fmla="*/ 272143 h 2166258"/>
              <a:gd name="connsiteX20" fmla="*/ 1730829 w 4648200"/>
              <a:gd name="connsiteY20" fmla="*/ 250372 h 2166258"/>
              <a:gd name="connsiteX21" fmla="*/ 1654629 w 4648200"/>
              <a:gd name="connsiteY21" fmla="*/ 228600 h 2166258"/>
              <a:gd name="connsiteX22" fmla="*/ 1578429 w 4648200"/>
              <a:gd name="connsiteY22" fmla="*/ 195943 h 2166258"/>
              <a:gd name="connsiteX23" fmla="*/ 1534886 w 4648200"/>
              <a:gd name="connsiteY23" fmla="*/ 174172 h 2166258"/>
              <a:gd name="connsiteX24" fmla="*/ 1458686 w 4648200"/>
              <a:gd name="connsiteY24" fmla="*/ 152400 h 2166258"/>
              <a:gd name="connsiteX25" fmla="*/ 1382486 w 4648200"/>
              <a:gd name="connsiteY25" fmla="*/ 119743 h 2166258"/>
              <a:gd name="connsiteX26" fmla="*/ 1306286 w 4648200"/>
              <a:gd name="connsiteY26" fmla="*/ 87086 h 2166258"/>
              <a:gd name="connsiteX27" fmla="*/ 1273629 w 4648200"/>
              <a:gd name="connsiteY27" fmla="*/ 76200 h 2166258"/>
              <a:gd name="connsiteX28" fmla="*/ 1230086 w 4648200"/>
              <a:gd name="connsiteY28" fmla="*/ 65315 h 2166258"/>
              <a:gd name="connsiteX29" fmla="*/ 1197429 w 4648200"/>
              <a:gd name="connsiteY29" fmla="*/ 43543 h 2166258"/>
              <a:gd name="connsiteX30" fmla="*/ 1110343 w 4648200"/>
              <a:gd name="connsiteY30" fmla="*/ 21772 h 2166258"/>
              <a:gd name="connsiteX31" fmla="*/ 1077686 w 4648200"/>
              <a:gd name="connsiteY31" fmla="*/ 10886 h 2166258"/>
              <a:gd name="connsiteX32" fmla="*/ 925286 w 4648200"/>
              <a:gd name="connsiteY32" fmla="*/ 0 h 2166258"/>
              <a:gd name="connsiteX33" fmla="*/ 772886 w 4648200"/>
              <a:gd name="connsiteY33" fmla="*/ 10886 h 2166258"/>
              <a:gd name="connsiteX34" fmla="*/ 664029 w 4648200"/>
              <a:gd name="connsiteY34" fmla="*/ 54429 h 2166258"/>
              <a:gd name="connsiteX35" fmla="*/ 544286 w 4648200"/>
              <a:gd name="connsiteY35" fmla="*/ 130629 h 2166258"/>
              <a:gd name="connsiteX36" fmla="*/ 500743 w 4648200"/>
              <a:gd name="connsiteY36" fmla="*/ 174172 h 2166258"/>
              <a:gd name="connsiteX37" fmla="*/ 468086 w 4648200"/>
              <a:gd name="connsiteY37" fmla="*/ 206829 h 2166258"/>
              <a:gd name="connsiteX38" fmla="*/ 446314 w 4648200"/>
              <a:gd name="connsiteY38" fmla="*/ 228600 h 2166258"/>
              <a:gd name="connsiteX39" fmla="*/ 391886 w 4648200"/>
              <a:gd name="connsiteY39" fmla="*/ 293915 h 2166258"/>
              <a:gd name="connsiteX40" fmla="*/ 370114 w 4648200"/>
              <a:gd name="connsiteY40" fmla="*/ 326572 h 2166258"/>
              <a:gd name="connsiteX41" fmla="*/ 272143 w 4648200"/>
              <a:gd name="connsiteY41" fmla="*/ 413658 h 2166258"/>
              <a:gd name="connsiteX42" fmla="*/ 228600 w 4648200"/>
              <a:gd name="connsiteY42" fmla="*/ 468086 h 2166258"/>
              <a:gd name="connsiteX43" fmla="*/ 185057 w 4648200"/>
              <a:gd name="connsiteY43" fmla="*/ 522515 h 2166258"/>
              <a:gd name="connsiteX44" fmla="*/ 152400 w 4648200"/>
              <a:gd name="connsiteY44" fmla="*/ 544286 h 2166258"/>
              <a:gd name="connsiteX45" fmla="*/ 108857 w 4648200"/>
              <a:gd name="connsiteY45" fmla="*/ 566058 h 2166258"/>
              <a:gd name="connsiteX46" fmla="*/ 43543 w 4648200"/>
              <a:gd name="connsiteY46" fmla="*/ 631372 h 2166258"/>
              <a:gd name="connsiteX47" fmla="*/ 0 w 4648200"/>
              <a:gd name="connsiteY47" fmla="*/ 718458 h 2166258"/>
              <a:gd name="connsiteX48" fmla="*/ 10886 w 4648200"/>
              <a:gd name="connsiteY48" fmla="*/ 827315 h 2166258"/>
              <a:gd name="connsiteX49" fmla="*/ 76200 w 4648200"/>
              <a:gd name="connsiteY49" fmla="*/ 892629 h 2166258"/>
              <a:gd name="connsiteX50" fmla="*/ 108857 w 4648200"/>
              <a:gd name="connsiteY50" fmla="*/ 925286 h 2166258"/>
              <a:gd name="connsiteX51" fmla="*/ 130629 w 4648200"/>
              <a:gd name="connsiteY51" fmla="*/ 947058 h 2166258"/>
              <a:gd name="connsiteX52" fmla="*/ 206829 w 4648200"/>
              <a:gd name="connsiteY52" fmla="*/ 1034143 h 2166258"/>
              <a:gd name="connsiteX53" fmla="*/ 272143 w 4648200"/>
              <a:gd name="connsiteY53" fmla="*/ 1132115 h 2166258"/>
              <a:gd name="connsiteX54" fmla="*/ 293914 w 4648200"/>
              <a:gd name="connsiteY54" fmla="*/ 1164772 h 2166258"/>
              <a:gd name="connsiteX55" fmla="*/ 315686 w 4648200"/>
              <a:gd name="connsiteY55" fmla="*/ 1230086 h 2166258"/>
              <a:gd name="connsiteX56" fmla="*/ 370114 w 4648200"/>
              <a:gd name="connsiteY56" fmla="*/ 1306286 h 2166258"/>
              <a:gd name="connsiteX57" fmla="*/ 413657 w 4648200"/>
              <a:gd name="connsiteY57" fmla="*/ 1371600 h 2166258"/>
              <a:gd name="connsiteX58" fmla="*/ 468086 w 4648200"/>
              <a:gd name="connsiteY58" fmla="*/ 1426029 h 2166258"/>
              <a:gd name="connsiteX59" fmla="*/ 500743 w 4648200"/>
              <a:gd name="connsiteY59" fmla="*/ 1458686 h 2166258"/>
              <a:gd name="connsiteX60" fmla="*/ 566057 w 4648200"/>
              <a:gd name="connsiteY60" fmla="*/ 1491343 h 2166258"/>
              <a:gd name="connsiteX61" fmla="*/ 587829 w 4648200"/>
              <a:gd name="connsiteY61" fmla="*/ 1513115 h 2166258"/>
              <a:gd name="connsiteX62" fmla="*/ 707572 w 4648200"/>
              <a:gd name="connsiteY62" fmla="*/ 1578429 h 2166258"/>
              <a:gd name="connsiteX63" fmla="*/ 805543 w 4648200"/>
              <a:gd name="connsiteY63" fmla="*/ 1600200 h 2166258"/>
              <a:gd name="connsiteX64" fmla="*/ 870857 w 4648200"/>
              <a:gd name="connsiteY64" fmla="*/ 1621972 h 2166258"/>
              <a:gd name="connsiteX65" fmla="*/ 903514 w 4648200"/>
              <a:gd name="connsiteY65" fmla="*/ 1632858 h 2166258"/>
              <a:gd name="connsiteX66" fmla="*/ 1164772 w 4648200"/>
              <a:gd name="connsiteY66" fmla="*/ 1621972 h 2166258"/>
              <a:gd name="connsiteX67" fmla="*/ 1197429 w 4648200"/>
              <a:gd name="connsiteY67" fmla="*/ 1611086 h 2166258"/>
              <a:gd name="connsiteX68" fmla="*/ 1240972 w 4648200"/>
              <a:gd name="connsiteY68" fmla="*/ 1600200 h 2166258"/>
              <a:gd name="connsiteX69" fmla="*/ 1393372 w 4648200"/>
              <a:gd name="connsiteY69" fmla="*/ 1556658 h 2166258"/>
              <a:gd name="connsiteX70" fmla="*/ 1534886 w 4648200"/>
              <a:gd name="connsiteY70" fmla="*/ 1524000 h 2166258"/>
              <a:gd name="connsiteX71" fmla="*/ 1611086 w 4648200"/>
              <a:gd name="connsiteY71" fmla="*/ 1502229 h 2166258"/>
              <a:gd name="connsiteX72" fmla="*/ 1807029 w 4648200"/>
              <a:gd name="connsiteY72" fmla="*/ 1491343 h 2166258"/>
              <a:gd name="connsiteX73" fmla="*/ 2318657 w 4648200"/>
              <a:gd name="connsiteY73" fmla="*/ 1491343 h 2166258"/>
              <a:gd name="connsiteX74" fmla="*/ 2460172 w 4648200"/>
              <a:gd name="connsiteY74" fmla="*/ 1513115 h 2166258"/>
              <a:gd name="connsiteX75" fmla="*/ 2492829 w 4648200"/>
              <a:gd name="connsiteY75" fmla="*/ 1524000 h 2166258"/>
              <a:gd name="connsiteX76" fmla="*/ 2514600 w 4648200"/>
              <a:gd name="connsiteY76" fmla="*/ 1545772 h 2166258"/>
              <a:gd name="connsiteX77" fmla="*/ 2547257 w 4648200"/>
              <a:gd name="connsiteY77" fmla="*/ 1567543 h 2166258"/>
              <a:gd name="connsiteX78" fmla="*/ 2569029 w 4648200"/>
              <a:gd name="connsiteY78" fmla="*/ 1611086 h 2166258"/>
              <a:gd name="connsiteX79" fmla="*/ 2590800 w 4648200"/>
              <a:gd name="connsiteY79" fmla="*/ 1632858 h 2166258"/>
              <a:gd name="connsiteX80" fmla="*/ 2645229 w 4648200"/>
              <a:gd name="connsiteY80" fmla="*/ 1730829 h 2166258"/>
              <a:gd name="connsiteX81" fmla="*/ 2656114 w 4648200"/>
              <a:gd name="connsiteY81" fmla="*/ 1774372 h 2166258"/>
              <a:gd name="connsiteX82" fmla="*/ 2699657 w 4648200"/>
              <a:gd name="connsiteY82" fmla="*/ 1817915 h 2166258"/>
              <a:gd name="connsiteX83" fmla="*/ 2743200 w 4648200"/>
              <a:gd name="connsiteY83" fmla="*/ 1861458 h 2166258"/>
              <a:gd name="connsiteX84" fmla="*/ 2764972 w 4648200"/>
              <a:gd name="connsiteY84" fmla="*/ 1883229 h 2166258"/>
              <a:gd name="connsiteX85" fmla="*/ 2841172 w 4648200"/>
              <a:gd name="connsiteY85" fmla="*/ 1905000 h 2166258"/>
              <a:gd name="connsiteX86" fmla="*/ 2884714 w 4648200"/>
              <a:gd name="connsiteY86" fmla="*/ 1926772 h 2166258"/>
              <a:gd name="connsiteX87" fmla="*/ 2950029 w 4648200"/>
              <a:gd name="connsiteY87" fmla="*/ 1970315 h 2166258"/>
              <a:gd name="connsiteX88" fmla="*/ 3058886 w 4648200"/>
              <a:gd name="connsiteY88" fmla="*/ 1992086 h 2166258"/>
              <a:gd name="connsiteX89" fmla="*/ 3222172 w 4648200"/>
              <a:gd name="connsiteY89" fmla="*/ 2035629 h 2166258"/>
              <a:gd name="connsiteX90" fmla="*/ 3254829 w 4648200"/>
              <a:gd name="connsiteY90" fmla="*/ 2068286 h 2166258"/>
              <a:gd name="connsiteX91" fmla="*/ 3363686 w 4648200"/>
              <a:gd name="connsiteY91" fmla="*/ 2100943 h 2166258"/>
              <a:gd name="connsiteX92" fmla="*/ 3494314 w 4648200"/>
              <a:gd name="connsiteY92" fmla="*/ 2133600 h 2166258"/>
              <a:gd name="connsiteX93" fmla="*/ 3537857 w 4648200"/>
              <a:gd name="connsiteY93" fmla="*/ 2144486 h 2166258"/>
              <a:gd name="connsiteX94" fmla="*/ 3712029 w 4648200"/>
              <a:gd name="connsiteY94" fmla="*/ 2155372 h 2166258"/>
              <a:gd name="connsiteX95" fmla="*/ 3918857 w 4648200"/>
              <a:gd name="connsiteY95" fmla="*/ 2166258 h 2166258"/>
              <a:gd name="connsiteX96" fmla="*/ 4212772 w 4648200"/>
              <a:gd name="connsiteY96" fmla="*/ 2144486 h 2166258"/>
              <a:gd name="connsiteX97" fmla="*/ 4343400 w 4648200"/>
              <a:gd name="connsiteY97" fmla="*/ 2122715 h 2166258"/>
              <a:gd name="connsiteX98" fmla="*/ 4376057 w 4648200"/>
              <a:gd name="connsiteY98" fmla="*/ 2111829 h 2166258"/>
              <a:gd name="connsiteX99" fmla="*/ 4419600 w 4648200"/>
              <a:gd name="connsiteY99" fmla="*/ 2068286 h 2166258"/>
              <a:gd name="connsiteX100" fmla="*/ 4441372 w 4648200"/>
              <a:gd name="connsiteY100" fmla="*/ 2046515 h 2166258"/>
              <a:gd name="connsiteX101" fmla="*/ 4484914 w 4648200"/>
              <a:gd name="connsiteY101" fmla="*/ 1992086 h 2166258"/>
              <a:gd name="connsiteX102" fmla="*/ 4495800 w 4648200"/>
              <a:gd name="connsiteY102" fmla="*/ 1959429 h 2166258"/>
              <a:gd name="connsiteX103" fmla="*/ 4517572 w 4648200"/>
              <a:gd name="connsiteY103" fmla="*/ 1937658 h 2166258"/>
              <a:gd name="connsiteX104" fmla="*/ 4539343 w 4648200"/>
              <a:gd name="connsiteY104" fmla="*/ 1872343 h 2166258"/>
              <a:gd name="connsiteX105" fmla="*/ 4550229 w 4648200"/>
              <a:gd name="connsiteY105" fmla="*/ 1839686 h 2166258"/>
              <a:gd name="connsiteX106" fmla="*/ 4582886 w 4648200"/>
              <a:gd name="connsiteY106" fmla="*/ 1763486 h 2166258"/>
              <a:gd name="connsiteX107" fmla="*/ 4593772 w 4648200"/>
              <a:gd name="connsiteY107" fmla="*/ 1698172 h 2166258"/>
              <a:gd name="connsiteX108" fmla="*/ 4615543 w 4648200"/>
              <a:gd name="connsiteY108" fmla="*/ 1654629 h 2166258"/>
              <a:gd name="connsiteX109" fmla="*/ 4626429 w 4648200"/>
              <a:gd name="connsiteY109" fmla="*/ 1611086 h 2166258"/>
              <a:gd name="connsiteX110" fmla="*/ 4648200 w 4648200"/>
              <a:gd name="connsiteY110" fmla="*/ 1524000 h 2166258"/>
              <a:gd name="connsiteX111" fmla="*/ 4626429 w 4648200"/>
              <a:gd name="connsiteY111" fmla="*/ 1328058 h 2166258"/>
              <a:gd name="connsiteX112" fmla="*/ 4615543 w 4648200"/>
              <a:gd name="connsiteY112" fmla="*/ 1295400 h 2166258"/>
              <a:gd name="connsiteX113" fmla="*/ 4593772 w 4648200"/>
              <a:gd name="connsiteY113" fmla="*/ 1251858 h 2166258"/>
              <a:gd name="connsiteX114" fmla="*/ 4561114 w 4648200"/>
              <a:gd name="connsiteY114" fmla="*/ 1219200 h 2166258"/>
              <a:gd name="connsiteX115" fmla="*/ 4550229 w 4648200"/>
              <a:gd name="connsiteY115" fmla="*/ 1186543 h 2166258"/>
              <a:gd name="connsiteX116" fmla="*/ 4528457 w 4648200"/>
              <a:gd name="connsiteY116" fmla="*/ 1153886 h 2166258"/>
              <a:gd name="connsiteX117" fmla="*/ 4506686 w 4648200"/>
              <a:gd name="connsiteY117" fmla="*/ 1077686 h 2166258"/>
              <a:gd name="connsiteX118" fmla="*/ 4484914 w 4648200"/>
              <a:gd name="connsiteY118" fmla="*/ 1055915 h 2166258"/>
              <a:gd name="connsiteX119" fmla="*/ 4474029 w 4648200"/>
              <a:gd name="connsiteY119" fmla="*/ 1023258 h 2166258"/>
              <a:gd name="connsiteX120" fmla="*/ 4452257 w 4648200"/>
              <a:gd name="connsiteY120" fmla="*/ 947058 h 2166258"/>
              <a:gd name="connsiteX121" fmla="*/ 4441372 w 4648200"/>
              <a:gd name="connsiteY121" fmla="*/ 925286 h 216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4648200" h="2166258">
                <a:moveTo>
                  <a:pt x="4495800" y="914400"/>
                </a:moveTo>
                <a:cubicBezTo>
                  <a:pt x="4034296" y="891326"/>
                  <a:pt x="4551545" y="918562"/>
                  <a:pt x="3962400" y="881743"/>
                </a:cubicBezTo>
                <a:cubicBezTo>
                  <a:pt x="3751833" y="868583"/>
                  <a:pt x="3846111" y="876646"/>
                  <a:pt x="3679372" y="859972"/>
                </a:cubicBezTo>
                <a:cubicBezTo>
                  <a:pt x="3533209" y="801506"/>
                  <a:pt x="3612002" y="824538"/>
                  <a:pt x="3309257" y="849086"/>
                </a:cubicBezTo>
                <a:cubicBezTo>
                  <a:pt x="3279433" y="851504"/>
                  <a:pt x="3222172" y="870858"/>
                  <a:pt x="3222172" y="870858"/>
                </a:cubicBezTo>
                <a:lnTo>
                  <a:pt x="2895600" y="849086"/>
                </a:lnTo>
                <a:cubicBezTo>
                  <a:pt x="2873605" y="847253"/>
                  <a:pt x="2850214" y="847689"/>
                  <a:pt x="2830286" y="838200"/>
                </a:cubicBezTo>
                <a:cubicBezTo>
                  <a:pt x="2772978" y="810910"/>
                  <a:pt x="2717779" y="778313"/>
                  <a:pt x="2667000" y="740229"/>
                </a:cubicBezTo>
                <a:cubicBezTo>
                  <a:pt x="2652486" y="729343"/>
                  <a:pt x="2639209" y="716573"/>
                  <a:pt x="2623457" y="707572"/>
                </a:cubicBezTo>
                <a:cubicBezTo>
                  <a:pt x="2613494" y="701879"/>
                  <a:pt x="2601063" y="701818"/>
                  <a:pt x="2590800" y="696686"/>
                </a:cubicBezTo>
                <a:cubicBezTo>
                  <a:pt x="2571876" y="687224"/>
                  <a:pt x="2555296" y="673491"/>
                  <a:pt x="2536372" y="664029"/>
                </a:cubicBezTo>
                <a:cubicBezTo>
                  <a:pt x="2423332" y="607509"/>
                  <a:pt x="2635504" y="738748"/>
                  <a:pt x="2438400" y="620486"/>
                </a:cubicBezTo>
                <a:cubicBezTo>
                  <a:pt x="2356020" y="571058"/>
                  <a:pt x="2430826" y="599819"/>
                  <a:pt x="2362200" y="576943"/>
                </a:cubicBezTo>
                <a:cubicBezTo>
                  <a:pt x="2347686" y="566057"/>
                  <a:pt x="2334328" y="553428"/>
                  <a:pt x="2318657" y="544286"/>
                </a:cubicBezTo>
                <a:cubicBezTo>
                  <a:pt x="2290623" y="527933"/>
                  <a:pt x="2260600" y="515257"/>
                  <a:pt x="2231572" y="500743"/>
                </a:cubicBezTo>
                <a:cubicBezTo>
                  <a:pt x="2217058" y="493486"/>
                  <a:pt x="2201531" y="487973"/>
                  <a:pt x="2188029" y="478972"/>
                </a:cubicBezTo>
                <a:cubicBezTo>
                  <a:pt x="2106456" y="424590"/>
                  <a:pt x="2147009" y="445147"/>
                  <a:pt x="2068286" y="413658"/>
                </a:cubicBezTo>
                <a:cubicBezTo>
                  <a:pt x="2026446" y="350897"/>
                  <a:pt x="2027401" y="341971"/>
                  <a:pt x="1915886" y="304800"/>
                </a:cubicBezTo>
                <a:lnTo>
                  <a:pt x="1850572" y="283029"/>
                </a:lnTo>
                <a:cubicBezTo>
                  <a:pt x="1839686" y="279400"/>
                  <a:pt x="1829046" y="274926"/>
                  <a:pt x="1817914" y="272143"/>
                </a:cubicBezTo>
                <a:cubicBezTo>
                  <a:pt x="1788886" y="264886"/>
                  <a:pt x="1759215" y="259834"/>
                  <a:pt x="1730829" y="250372"/>
                </a:cubicBezTo>
                <a:cubicBezTo>
                  <a:pt x="1683979" y="234755"/>
                  <a:pt x="1709304" y="242269"/>
                  <a:pt x="1654629" y="228600"/>
                </a:cubicBezTo>
                <a:cubicBezTo>
                  <a:pt x="1588449" y="184481"/>
                  <a:pt x="1658764" y="226068"/>
                  <a:pt x="1578429" y="195943"/>
                </a:cubicBezTo>
                <a:cubicBezTo>
                  <a:pt x="1563235" y="190245"/>
                  <a:pt x="1550080" y="179870"/>
                  <a:pt x="1534886" y="174172"/>
                </a:cubicBezTo>
                <a:cubicBezTo>
                  <a:pt x="1506982" y="163708"/>
                  <a:pt x="1485004" y="165559"/>
                  <a:pt x="1458686" y="152400"/>
                </a:cubicBezTo>
                <a:cubicBezTo>
                  <a:pt x="1383511" y="114813"/>
                  <a:pt x="1473107" y="142399"/>
                  <a:pt x="1382486" y="119743"/>
                </a:cubicBezTo>
                <a:cubicBezTo>
                  <a:pt x="1345246" y="82504"/>
                  <a:pt x="1375078" y="104285"/>
                  <a:pt x="1306286" y="87086"/>
                </a:cubicBezTo>
                <a:cubicBezTo>
                  <a:pt x="1295154" y="84303"/>
                  <a:pt x="1284662" y="79352"/>
                  <a:pt x="1273629" y="76200"/>
                </a:cubicBezTo>
                <a:cubicBezTo>
                  <a:pt x="1259244" y="72090"/>
                  <a:pt x="1244600" y="68943"/>
                  <a:pt x="1230086" y="65315"/>
                </a:cubicBezTo>
                <a:cubicBezTo>
                  <a:pt x="1219200" y="58058"/>
                  <a:pt x="1209131" y="49394"/>
                  <a:pt x="1197429" y="43543"/>
                </a:cubicBezTo>
                <a:cubicBezTo>
                  <a:pt x="1172550" y="31104"/>
                  <a:pt x="1135178" y="27981"/>
                  <a:pt x="1110343" y="21772"/>
                </a:cubicBezTo>
                <a:cubicBezTo>
                  <a:pt x="1099211" y="18989"/>
                  <a:pt x="1089082" y="12227"/>
                  <a:pt x="1077686" y="10886"/>
                </a:cubicBezTo>
                <a:cubicBezTo>
                  <a:pt x="1027105" y="4935"/>
                  <a:pt x="976086" y="3629"/>
                  <a:pt x="925286" y="0"/>
                </a:cubicBezTo>
                <a:cubicBezTo>
                  <a:pt x="874486" y="3629"/>
                  <a:pt x="823252" y="3331"/>
                  <a:pt x="772886" y="10886"/>
                </a:cubicBezTo>
                <a:cubicBezTo>
                  <a:pt x="741077" y="15657"/>
                  <a:pt x="693521" y="38045"/>
                  <a:pt x="664029" y="54429"/>
                </a:cubicBezTo>
                <a:cubicBezTo>
                  <a:pt x="645135" y="64926"/>
                  <a:pt x="555512" y="119403"/>
                  <a:pt x="544286" y="130629"/>
                </a:cubicBezTo>
                <a:lnTo>
                  <a:pt x="500743" y="174172"/>
                </a:lnTo>
                <a:lnTo>
                  <a:pt x="468086" y="206829"/>
                </a:lnTo>
                <a:cubicBezTo>
                  <a:pt x="460829" y="214086"/>
                  <a:pt x="452007" y="220060"/>
                  <a:pt x="446314" y="228600"/>
                </a:cubicBezTo>
                <a:cubicBezTo>
                  <a:pt x="392268" y="309672"/>
                  <a:pt x="461723" y="210111"/>
                  <a:pt x="391886" y="293915"/>
                </a:cubicBezTo>
                <a:cubicBezTo>
                  <a:pt x="383510" y="303966"/>
                  <a:pt x="379365" y="317321"/>
                  <a:pt x="370114" y="326572"/>
                </a:cubicBezTo>
                <a:cubicBezTo>
                  <a:pt x="304674" y="392011"/>
                  <a:pt x="363570" y="276516"/>
                  <a:pt x="272143" y="413658"/>
                </a:cubicBezTo>
                <a:cubicBezTo>
                  <a:pt x="205134" y="514172"/>
                  <a:pt x="290645" y="390531"/>
                  <a:pt x="228600" y="468086"/>
                </a:cubicBezTo>
                <a:cubicBezTo>
                  <a:pt x="203452" y="499521"/>
                  <a:pt x="214263" y="499150"/>
                  <a:pt x="185057" y="522515"/>
                </a:cubicBezTo>
                <a:cubicBezTo>
                  <a:pt x="174841" y="530688"/>
                  <a:pt x="163759" y="537795"/>
                  <a:pt x="152400" y="544286"/>
                </a:cubicBezTo>
                <a:cubicBezTo>
                  <a:pt x="138311" y="552337"/>
                  <a:pt x="121529" y="555921"/>
                  <a:pt x="108857" y="566058"/>
                </a:cubicBezTo>
                <a:cubicBezTo>
                  <a:pt x="84815" y="585292"/>
                  <a:pt x="43543" y="631372"/>
                  <a:pt x="43543" y="631372"/>
                </a:cubicBezTo>
                <a:cubicBezTo>
                  <a:pt x="18526" y="706423"/>
                  <a:pt x="37999" y="680459"/>
                  <a:pt x="0" y="718458"/>
                </a:cubicBezTo>
                <a:cubicBezTo>
                  <a:pt x="3629" y="754744"/>
                  <a:pt x="-3731" y="793906"/>
                  <a:pt x="10886" y="827315"/>
                </a:cubicBezTo>
                <a:cubicBezTo>
                  <a:pt x="23227" y="855523"/>
                  <a:pt x="54429" y="870858"/>
                  <a:pt x="76200" y="892629"/>
                </a:cubicBezTo>
                <a:lnTo>
                  <a:pt x="108857" y="925286"/>
                </a:lnTo>
                <a:cubicBezTo>
                  <a:pt x="116114" y="932543"/>
                  <a:pt x="124936" y="938518"/>
                  <a:pt x="130629" y="947058"/>
                </a:cubicBezTo>
                <a:cubicBezTo>
                  <a:pt x="181429" y="1023258"/>
                  <a:pt x="152401" y="997858"/>
                  <a:pt x="206829" y="1034143"/>
                </a:cubicBezTo>
                <a:lnTo>
                  <a:pt x="272143" y="1132115"/>
                </a:lnTo>
                <a:cubicBezTo>
                  <a:pt x="279400" y="1143001"/>
                  <a:pt x="289777" y="1152361"/>
                  <a:pt x="293914" y="1164772"/>
                </a:cubicBezTo>
                <a:cubicBezTo>
                  <a:pt x="301171" y="1186543"/>
                  <a:pt x="299459" y="1213858"/>
                  <a:pt x="315686" y="1230086"/>
                </a:cubicBezTo>
                <a:cubicBezTo>
                  <a:pt x="355485" y="1269887"/>
                  <a:pt x="325853" y="1236734"/>
                  <a:pt x="370114" y="1306286"/>
                </a:cubicBezTo>
                <a:cubicBezTo>
                  <a:pt x="384162" y="1328361"/>
                  <a:pt x="395155" y="1353098"/>
                  <a:pt x="413657" y="1371600"/>
                </a:cubicBezTo>
                <a:lnTo>
                  <a:pt x="468086" y="1426029"/>
                </a:lnTo>
                <a:cubicBezTo>
                  <a:pt x="478972" y="1436915"/>
                  <a:pt x="486138" y="1453818"/>
                  <a:pt x="500743" y="1458686"/>
                </a:cubicBezTo>
                <a:cubicBezTo>
                  <a:pt x="535235" y="1470184"/>
                  <a:pt x="535912" y="1467227"/>
                  <a:pt x="566057" y="1491343"/>
                </a:cubicBezTo>
                <a:cubicBezTo>
                  <a:pt x="574071" y="1497754"/>
                  <a:pt x="579618" y="1506957"/>
                  <a:pt x="587829" y="1513115"/>
                </a:cubicBezTo>
                <a:cubicBezTo>
                  <a:pt x="636224" y="1549411"/>
                  <a:pt x="653625" y="1560447"/>
                  <a:pt x="707572" y="1578429"/>
                </a:cubicBezTo>
                <a:cubicBezTo>
                  <a:pt x="751584" y="1593100"/>
                  <a:pt x="758061" y="1587250"/>
                  <a:pt x="805543" y="1600200"/>
                </a:cubicBezTo>
                <a:cubicBezTo>
                  <a:pt x="827683" y="1606238"/>
                  <a:pt x="849086" y="1614715"/>
                  <a:pt x="870857" y="1621972"/>
                </a:cubicBezTo>
                <a:lnTo>
                  <a:pt x="903514" y="1632858"/>
                </a:lnTo>
                <a:cubicBezTo>
                  <a:pt x="990600" y="1629229"/>
                  <a:pt x="1077849" y="1628411"/>
                  <a:pt x="1164772" y="1621972"/>
                </a:cubicBezTo>
                <a:cubicBezTo>
                  <a:pt x="1176215" y="1621124"/>
                  <a:pt x="1186396" y="1614238"/>
                  <a:pt x="1197429" y="1611086"/>
                </a:cubicBezTo>
                <a:cubicBezTo>
                  <a:pt x="1211814" y="1606976"/>
                  <a:pt x="1226557" y="1604204"/>
                  <a:pt x="1240972" y="1600200"/>
                </a:cubicBezTo>
                <a:cubicBezTo>
                  <a:pt x="1291877" y="1586060"/>
                  <a:pt x="1341565" y="1567020"/>
                  <a:pt x="1393372" y="1556658"/>
                </a:cubicBezTo>
                <a:cubicBezTo>
                  <a:pt x="1436553" y="1548021"/>
                  <a:pt x="1495491" y="1537131"/>
                  <a:pt x="1534886" y="1524000"/>
                </a:cubicBezTo>
                <a:cubicBezTo>
                  <a:pt x="1554215" y="1517558"/>
                  <a:pt x="1592296" y="1503937"/>
                  <a:pt x="1611086" y="1502229"/>
                </a:cubicBezTo>
                <a:cubicBezTo>
                  <a:pt x="1676232" y="1496306"/>
                  <a:pt x="1741715" y="1494972"/>
                  <a:pt x="1807029" y="1491343"/>
                </a:cubicBezTo>
                <a:cubicBezTo>
                  <a:pt x="2013634" y="1456911"/>
                  <a:pt x="1887362" y="1473739"/>
                  <a:pt x="2318657" y="1491343"/>
                </a:cubicBezTo>
                <a:cubicBezTo>
                  <a:pt x="2350258" y="1492633"/>
                  <a:pt x="2423760" y="1504012"/>
                  <a:pt x="2460172" y="1513115"/>
                </a:cubicBezTo>
                <a:cubicBezTo>
                  <a:pt x="2471304" y="1515898"/>
                  <a:pt x="2481943" y="1520372"/>
                  <a:pt x="2492829" y="1524000"/>
                </a:cubicBezTo>
                <a:cubicBezTo>
                  <a:pt x="2500086" y="1531257"/>
                  <a:pt x="2506586" y="1539361"/>
                  <a:pt x="2514600" y="1545772"/>
                </a:cubicBezTo>
                <a:cubicBezTo>
                  <a:pt x="2524816" y="1553945"/>
                  <a:pt x="2538881" y="1557493"/>
                  <a:pt x="2547257" y="1567543"/>
                </a:cubicBezTo>
                <a:cubicBezTo>
                  <a:pt x="2557646" y="1580009"/>
                  <a:pt x="2560028" y="1597584"/>
                  <a:pt x="2569029" y="1611086"/>
                </a:cubicBezTo>
                <a:cubicBezTo>
                  <a:pt x="2574722" y="1619626"/>
                  <a:pt x="2583543" y="1625601"/>
                  <a:pt x="2590800" y="1632858"/>
                </a:cubicBezTo>
                <a:cubicBezTo>
                  <a:pt x="2617440" y="1712777"/>
                  <a:pt x="2596345" y="1681945"/>
                  <a:pt x="2645229" y="1730829"/>
                </a:cubicBezTo>
                <a:cubicBezTo>
                  <a:pt x="2648857" y="1745343"/>
                  <a:pt x="2648185" y="1761685"/>
                  <a:pt x="2656114" y="1774372"/>
                </a:cubicBezTo>
                <a:cubicBezTo>
                  <a:pt x="2666993" y="1791778"/>
                  <a:pt x="2685143" y="1803401"/>
                  <a:pt x="2699657" y="1817915"/>
                </a:cubicBezTo>
                <a:lnTo>
                  <a:pt x="2743200" y="1861458"/>
                </a:lnTo>
                <a:cubicBezTo>
                  <a:pt x="2750457" y="1868715"/>
                  <a:pt x="2755236" y="1879983"/>
                  <a:pt x="2764972" y="1883229"/>
                </a:cubicBezTo>
                <a:cubicBezTo>
                  <a:pt x="2811822" y="1898846"/>
                  <a:pt x="2786497" y="1891332"/>
                  <a:pt x="2841172" y="1905000"/>
                </a:cubicBezTo>
                <a:cubicBezTo>
                  <a:pt x="2855686" y="1912257"/>
                  <a:pt x="2871212" y="1917771"/>
                  <a:pt x="2884714" y="1926772"/>
                </a:cubicBezTo>
                <a:cubicBezTo>
                  <a:pt x="2941659" y="1964735"/>
                  <a:pt x="2859837" y="1936493"/>
                  <a:pt x="2950029" y="1970315"/>
                </a:cubicBezTo>
                <a:cubicBezTo>
                  <a:pt x="2990125" y="1985351"/>
                  <a:pt x="3015490" y="1980514"/>
                  <a:pt x="3058886" y="1992086"/>
                </a:cubicBezTo>
                <a:cubicBezTo>
                  <a:pt x="3257068" y="2044935"/>
                  <a:pt x="3072074" y="2010612"/>
                  <a:pt x="3222172" y="2035629"/>
                </a:cubicBezTo>
                <a:cubicBezTo>
                  <a:pt x="3233058" y="2046515"/>
                  <a:pt x="3241372" y="2060810"/>
                  <a:pt x="3254829" y="2068286"/>
                </a:cubicBezTo>
                <a:cubicBezTo>
                  <a:pt x="3284958" y="2085025"/>
                  <a:pt x="3330070" y="2090858"/>
                  <a:pt x="3363686" y="2100943"/>
                </a:cubicBezTo>
                <a:cubicBezTo>
                  <a:pt x="3509186" y="2144593"/>
                  <a:pt x="3349381" y="2104614"/>
                  <a:pt x="3494314" y="2133600"/>
                </a:cubicBezTo>
                <a:cubicBezTo>
                  <a:pt x="3508985" y="2136534"/>
                  <a:pt x="3522970" y="2142997"/>
                  <a:pt x="3537857" y="2144486"/>
                </a:cubicBezTo>
                <a:cubicBezTo>
                  <a:pt x="3595739" y="2150274"/>
                  <a:pt x="3653953" y="2152053"/>
                  <a:pt x="3712029" y="2155372"/>
                </a:cubicBezTo>
                <a:lnTo>
                  <a:pt x="3918857" y="2166258"/>
                </a:lnTo>
                <a:cubicBezTo>
                  <a:pt x="4279844" y="2149849"/>
                  <a:pt x="4056131" y="2172128"/>
                  <a:pt x="4212772" y="2144486"/>
                </a:cubicBezTo>
                <a:lnTo>
                  <a:pt x="4343400" y="2122715"/>
                </a:lnTo>
                <a:cubicBezTo>
                  <a:pt x="4354286" y="2119086"/>
                  <a:pt x="4366720" y="2118498"/>
                  <a:pt x="4376057" y="2111829"/>
                </a:cubicBezTo>
                <a:cubicBezTo>
                  <a:pt x="4392760" y="2099898"/>
                  <a:pt x="4405086" y="2082800"/>
                  <a:pt x="4419600" y="2068286"/>
                </a:cubicBezTo>
                <a:cubicBezTo>
                  <a:pt x="4426857" y="2061029"/>
                  <a:pt x="4435679" y="2055055"/>
                  <a:pt x="4441372" y="2046515"/>
                </a:cubicBezTo>
                <a:cubicBezTo>
                  <a:pt x="4468836" y="2005318"/>
                  <a:pt x="4453892" y="2023109"/>
                  <a:pt x="4484914" y="1992086"/>
                </a:cubicBezTo>
                <a:cubicBezTo>
                  <a:pt x="4488543" y="1981200"/>
                  <a:pt x="4489896" y="1969268"/>
                  <a:pt x="4495800" y="1959429"/>
                </a:cubicBezTo>
                <a:cubicBezTo>
                  <a:pt x="4501081" y="1950628"/>
                  <a:pt x="4512982" y="1946838"/>
                  <a:pt x="4517572" y="1937658"/>
                </a:cubicBezTo>
                <a:cubicBezTo>
                  <a:pt x="4527835" y="1917132"/>
                  <a:pt x="4532086" y="1894115"/>
                  <a:pt x="4539343" y="1872343"/>
                </a:cubicBezTo>
                <a:cubicBezTo>
                  <a:pt x="4542972" y="1861457"/>
                  <a:pt x="4545098" y="1849949"/>
                  <a:pt x="4550229" y="1839686"/>
                </a:cubicBezTo>
                <a:cubicBezTo>
                  <a:pt x="4563539" y="1813065"/>
                  <a:pt x="4576479" y="1792315"/>
                  <a:pt x="4582886" y="1763486"/>
                </a:cubicBezTo>
                <a:cubicBezTo>
                  <a:pt x="4587674" y="1741940"/>
                  <a:pt x="4587430" y="1719313"/>
                  <a:pt x="4593772" y="1698172"/>
                </a:cubicBezTo>
                <a:cubicBezTo>
                  <a:pt x="4598435" y="1682629"/>
                  <a:pt x="4609845" y="1669823"/>
                  <a:pt x="4615543" y="1654629"/>
                </a:cubicBezTo>
                <a:cubicBezTo>
                  <a:pt x="4620796" y="1640621"/>
                  <a:pt x="4622319" y="1625471"/>
                  <a:pt x="4626429" y="1611086"/>
                </a:cubicBezTo>
                <a:cubicBezTo>
                  <a:pt x="4648742" y="1532987"/>
                  <a:pt x="4626069" y="1634651"/>
                  <a:pt x="4648200" y="1524000"/>
                </a:cubicBezTo>
                <a:cubicBezTo>
                  <a:pt x="4640016" y="1409426"/>
                  <a:pt x="4648559" y="1405514"/>
                  <a:pt x="4626429" y="1328058"/>
                </a:cubicBezTo>
                <a:cubicBezTo>
                  <a:pt x="4623277" y="1317025"/>
                  <a:pt x="4620063" y="1305947"/>
                  <a:pt x="4615543" y="1295400"/>
                </a:cubicBezTo>
                <a:cubicBezTo>
                  <a:pt x="4609151" y="1280485"/>
                  <a:pt x="4603204" y="1265063"/>
                  <a:pt x="4593772" y="1251858"/>
                </a:cubicBezTo>
                <a:cubicBezTo>
                  <a:pt x="4584824" y="1239331"/>
                  <a:pt x="4572000" y="1230086"/>
                  <a:pt x="4561114" y="1219200"/>
                </a:cubicBezTo>
                <a:cubicBezTo>
                  <a:pt x="4557486" y="1208314"/>
                  <a:pt x="4555361" y="1196806"/>
                  <a:pt x="4550229" y="1186543"/>
                </a:cubicBezTo>
                <a:cubicBezTo>
                  <a:pt x="4544378" y="1174841"/>
                  <a:pt x="4533611" y="1165911"/>
                  <a:pt x="4528457" y="1153886"/>
                </a:cubicBezTo>
                <a:cubicBezTo>
                  <a:pt x="4521337" y="1137273"/>
                  <a:pt x="4517281" y="1095344"/>
                  <a:pt x="4506686" y="1077686"/>
                </a:cubicBezTo>
                <a:cubicBezTo>
                  <a:pt x="4501405" y="1068885"/>
                  <a:pt x="4492171" y="1063172"/>
                  <a:pt x="4484914" y="1055915"/>
                </a:cubicBezTo>
                <a:cubicBezTo>
                  <a:pt x="4481286" y="1045029"/>
                  <a:pt x="4477181" y="1034291"/>
                  <a:pt x="4474029" y="1023258"/>
                </a:cubicBezTo>
                <a:cubicBezTo>
                  <a:pt x="4463706" y="987125"/>
                  <a:pt x="4465308" y="979687"/>
                  <a:pt x="4452257" y="947058"/>
                </a:cubicBezTo>
                <a:cubicBezTo>
                  <a:pt x="4449244" y="939525"/>
                  <a:pt x="4445000" y="932543"/>
                  <a:pt x="4441372" y="925286"/>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3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95400"/>
            <a:ext cx="7394122" cy="5321527"/>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762000" y="1364397"/>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Primordial follicle</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 the outlined region. (advance slide for answers)</a:t>
            </a:r>
          </a:p>
        </p:txBody>
      </p:sp>
      <p:sp>
        <p:nvSpPr>
          <p:cNvPr id="9" name="Freeform 8"/>
          <p:cNvSpPr/>
          <p:nvPr/>
        </p:nvSpPr>
        <p:spPr>
          <a:xfrm>
            <a:off x="2743200" y="2688771"/>
            <a:ext cx="2124645" cy="1415143"/>
          </a:xfrm>
          <a:custGeom>
            <a:avLst/>
            <a:gdLst>
              <a:gd name="connsiteX0" fmla="*/ 1077686 w 2124645"/>
              <a:gd name="connsiteY0" fmla="*/ 54429 h 1415143"/>
              <a:gd name="connsiteX1" fmla="*/ 1023257 w 2124645"/>
              <a:gd name="connsiteY1" fmla="*/ 43543 h 1415143"/>
              <a:gd name="connsiteX2" fmla="*/ 979714 w 2124645"/>
              <a:gd name="connsiteY2" fmla="*/ 32658 h 1415143"/>
              <a:gd name="connsiteX3" fmla="*/ 805543 w 2124645"/>
              <a:gd name="connsiteY3" fmla="*/ 21772 h 1415143"/>
              <a:gd name="connsiteX4" fmla="*/ 762000 w 2124645"/>
              <a:gd name="connsiteY4" fmla="*/ 10886 h 1415143"/>
              <a:gd name="connsiteX5" fmla="*/ 729343 w 2124645"/>
              <a:gd name="connsiteY5" fmla="*/ 0 h 1415143"/>
              <a:gd name="connsiteX6" fmla="*/ 489857 w 2124645"/>
              <a:gd name="connsiteY6" fmla="*/ 10886 h 1415143"/>
              <a:gd name="connsiteX7" fmla="*/ 413657 w 2124645"/>
              <a:gd name="connsiteY7" fmla="*/ 32658 h 1415143"/>
              <a:gd name="connsiteX8" fmla="*/ 381000 w 2124645"/>
              <a:gd name="connsiteY8" fmla="*/ 54429 h 1415143"/>
              <a:gd name="connsiteX9" fmla="*/ 315686 w 2124645"/>
              <a:gd name="connsiteY9" fmla="*/ 76200 h 1415143"/>
              <a:gd name="connsiteX10" fmla="*/ 228600 w 2124645"/>
              <a:gd name="connsiteY10" fmla="*/ 119743 h 1415143"/>
              <a:gd name="connsiteX11" fmla="*/ 141514 w 2124645"/>
              <a:gd name="connsiteY11" fmla="*/ 195943 h 1415143"/>
              <a:gd name="connsiteX12" fmla="*/ 97971 w 2124645"/>
              <a:gd name="connsiteY12" fmla="*/ 239486 h 1415143"/>
              <a:gd name="connsiteX13" fmla="*/ 76200 w 2124645"/>
              <a:gd name="connsiteY13" fmla="*/ 261258 h 1415143"/>
              <a:gd name="connsiteX14" fmla="*/ 43543 w 2124645"/>
              <a:gd name="connsiteY14" fmla="*/ 326572 h 1415143"/>
              <a:gd name="connsiteX15" fmla="*/ 10886 w 2124645"/>
              <a:gd name="connsiteY15" fmla="*/ 435429 h 1415143"/>
              <a:gd name="connsiteX16" fmla="*/ 0 w 2124645"/>
              <a:gd name="connsiteY16" fmla="*/ 500743 h 1415143"/>
              <a:gd name="connsiteX17" fmla="*/ 10886 w 2124645"/>
              <a:gd name="connsiteY17" fmla="*/ 631372 h 1415143"/>
              <a:gd name="connsiteX18" fmla="*/ 32657 w 2124645"/>
              <a:gd name="connsiteY18" fmla="*/ 762000 h 1415143"/>
              <a:gd name="connsiteX19" fmla="*/ 54429 w 2124645"/>
              <a:gd name="connsiteY19" fmla="*/ 827315 h 1415143"/>
              <a:gd name="connsiteX20" fmla="*/ 87086 w 2124645"/>
              <a:gd name="connsiteY20" fmla="*/ 892629 h 1415143"/>
              <a:gd name="connsiteX21" fmla="*/ 130629 w 2124645"/>
              <a:gd name="connsiteY21" fmla="*/ 947058 h 1415143"/>
              <a:gd name="connsiteX22" fmla="*/ 174171 w 2124645"/>
              <a:gd name="connsiteY22" fmla="*/ 1012372 h 1415143"/>
              <a:gd name="connsiteX23" fmla="*/ 195943 w 2124645"/>
              <a:gd name="connsiteY23" fmla="*/ 1045029 h 1415143"/>
              <a:gd name="connsiteX24" fmla="*/ 228600 w 2124645"/>
              <a:gd name="connsiteY24" fmla="*/ 1066800 h 1415143"/>
              <a:gd name="connsiteX25" fmla="*/ 250371 w 2124645"/>
              <a:gd name="connsiteY25" fmla="*/ 1099458 h 1415143"/>
              <a:gd name="connsiteX26" fmla="*/ 283029 w 2124645"/>
              <a:gd name="connsiteY26" fmla="*/ 1121229 h 1415143"/>
              <a:gd name="connsiteX27" fmla="*/ 326571 w 2124645"/>
              <a:gd name="connsiteY27" fmla="*/ 1153886 h 1415143"/>
              <a:gd name="connsiteX28" fmla="*/ 359229 w 2124645"/>
              <a:gd name="connsiteY28" fmla="*/ 1175658 h 1415143"/>
              <a:gd name="connsiteX29" fmla="*/ 468086 w 2124645"/>
              <a:gd name="connsiteY29" fmla="*/ 1208315 h 1415143"/>
              <a:gd name="connsiteX30" fmla="*/ 555171 w 2124645"/>
              <a:gd name="connsiteY30" fmla="*/ 1251858 h 1415143"/>
              <a:gd name="connsiteX31" fmla="*/ 620486 w 2124645"/>
              <a:gd name="connsiteY31" fmla="*/ 1262743 h 1415143"/>
              <a:gd name="connsiteX32" fmla="*/ 664029 w 2124645"/>
              <a:gd name="connsiteY32" fmla="*/ 1273629 h 1415143"/>
              <a:gd name="connsiteX33" fmla="*/ 718457 w 2124645"/>
              <a:gd name="connsiteY33" fmla="*/ 1284515 h 1415143"/>
              <a:gd name="connsiteX34" fmla="*/ 783771 w 2124645"/>
              <a:gd name="connsiteY34" fmla="*/ 1295400 h 1415143"/>
              <a:gd name="connsiteX35" fmla="*/ 827314 w 2124645"/>
              <a:gd name="connsiteY35" fmla="*/ 1306286 h 1415143"/>
              <a:gd name="connsiteX36" fmla="*/ 925286 w 2124645"/>
              <a:gd name="connsiteY36" fmla="*/ 1328058 h 1415143"/>
              <a:gd name="connsiteX37" fmla="*/ 957943 w 2124645"/>
              <a:gd name="connsiteY37" fmla="*/ 1338943 h 1415143"/>
              <a:gd name="connsiteX38" fmla="*/ 1077686 w 2124645"/>
              <a:gd name="connsiteY38" fmla="*/ 1349829 h 1415143"/>
              <a:gd name="connsiteX39" fmla="*/ 1164771 w 2124645"/>
              <a:gd name="connsiteY39" fmla="*/ 1371600 h 1415143"/>
              <a:gd name="connsiteX40" fmla="*/ 1393371 w 2124645"/>
              <a:gd name="connsiteY40" fmla="*/ 1393372 h 1415143"/>
              <a:gd name="connsiteX41" fmla="*/ 1534886 w 2124645"/>
              <a:gd name="connsiteY41" fmla="*/ 1415143 h 1415143"/>
              <a:gd name="connsiteX42" fmla="*/ 1752600 w 2124645"/>
              <a:gd name="connsiteY42" fmla="*/ 1404258 h 1415143"/>
              <a:gd name="connsiteX43" fmla="*/ 1828800 w 2124645"/>
              <a:gd name="connsiteY43" fmla="*/ 1382486 h 1415143"/>
              <a:gd name="connsiteX44" fmla="*/ 1894114 w 2124645"/>
              <a:gd name="connsiteY44" fmla="*/ 1338943 h 1415143"/>
              <a:gd name="connsiteX45" fmla="*/ 1959429 w 2124645"/>
              <a:gd name="connsiteY45" fmla="*/ 1317172 h 1415143"/>
              <a:gd name="connsiteX46" fmla="*/ 2002971 w 2124645"/>
              <a:gd name="connsiteY46" fmla="*/ 1262743 h 1415143"/>
              <a:gd name="connsiteX47" fmla="*/ 2046514 w 2124645"/>
              <a:gd name="connsiteY47" fmla="*/ 1208315 h 1415143"/>
              <a:gd name="connsiteX48" fmla="*/ 2068286 w 2124645"/>
              <a:gd name="connsiteY48" fmla="*/ 1132115 h 1415143"/>
              <a:gd name="connsiteX49" fmla="*/ 2090057 w 2124645"/>
              <a:gd name="connsiteY49" fmla="*/ 1088572 h 1415143"/>
              <a:gd name="connsiteX50" fmla="*/ 2111829 w 2124645"/>
              <a:gd name="connsiteY50" fmla="*/ 1023258 h 1415143"/>
              <a:gd name="connsiteX51" fmla="*/ 2111829 w 2124645"/>
              <a:gd name="connsiteY51" fmla="*/ 838200 h 1415143"/>
              <a:gd name="connsiteX52" fmla="*/ 2090057 w 2124645"/>
              <a:gd name="connsiteY52" fmla="*/ 805543 h 1415143"/>
              <a:gd name="connsiteX53" fmla="*/ 2079171 w 2124645"/>
              <a:gd name="connsiteY53" fmla="*/ 762000 h 1415143"/>
              <a:gd name="connsiteX54" fmla="*/ 2046514 w 2124645"/>
              <a:gd name="connsiteY54" fmla="*/ 740229 h 1415143"/>
              <a:gd name="connsiteX55" fmla="*/ 2002971 w 2124645"/>
              <a:gd name="connsiteY55" fmla="*/ 631372 h 1415143"/>
              <a:gd name="connsiteX56" fmla="*/ 1992086 w 2124645"/>
              <a:gd name="connsiteY56" fmla="*/ 598715 h 1415143"/>
              <a:gd name="connsiteX57" fmla="*/ 1970314 w 2124645"/>
              <a:gd name="connsiteY57" fmla="*/ 576943 h 1415143"/>
              <a:gd name="connsiteX58" fmla="*/ 1959429 w 2124645"/>
              <a:gd name="connsiteY58" fmla="*/ 533400 h 1415143"/>
              <a:gd name="connsiteX59" fmla="*/ 1937657 w 2124645"/>
              <a:gd name="connsiteY59" fmla="*/ 511629 h 1415143"/>
              <a:gd name="connsiteX60" fmla="*/ 1894114 w 2124645"/>
              <a:gd name="connsiteY60" fmla="*/ 446315 h 1415143"/>
              <a:gd name="connsiteX61" fmla="*/ 1861457 w 2124645"/>
              <a:gd name="connsiteY61" fmla="*/ 391886 h 1415143"/>
              <a:gd name="connsiteX62" fmla="*/ 1839686 w 2124645"/>
              <a:gd name="connsiteY62" fmla="*/ 359229 h 1415143"/>
              <a:gd name="connsiteX63" fmla="*/ 1796143 w 2124645"/>
              <a:gd name="connsiteY63" fmla="*/ 315686 h 1415143"/>
              <a:gd name="connsiteX64" fmla="*/ 1730829 w 2124645"/>
              <a:gd name="connsiteY64" fmla="*/ 293915 h 1415143"/>
              <a:gd name="connsiteX65" fmla="*/ 1676400 w 2124645"/>
              <a:gd name="connsiteY65" fmla="*/ 272143 h 1415143"/>
              <a:gd name="connsiteX66" fmla="*/ 1632857 w 2124645"/>
              <a:gd name="connsiteY66" fmla="*/ 261258 h 1415143"/>
              <a:gd name="connsiteX67" fmla="*/ 1600200 w 2124645"/>
              <a:gd name="connsiteY67" fmla="*/ 250372 h 1415143"/>
              <a:gd name="connsiteX68" fmla="*/ 1469571 w 2124645"/>
              <a:gd name="connsiteY68" fmla="*/ 217715 h 1415143"/>
              <a:gd name="connsiteX69" fmla="*/ 1426029 w 2124645"/>
              <a:gd name="connsiteY69" fmla="*/ 206829 h 1415143"/>
              <a:gd name="connsiteX70" fmla="*/ 1404257 w 2124645"/>
              <a:gd name="connsiteY70" fmla="*/ 185058 h 1415143"/>
              <a:gd name="connsiteX71" fmla="*/ 1328057 w 2124645"/>
              <a:gd name="connsiteY71" fmla="*/ 163286 h 1415143"/>
              <a:gd name="connsiteX72" fmla="*/ 1295400 w 2124645"/>
              <a:gd name="connsiteY72" fmla="*/ 141515 h 1415143"/>
              <a:gd name="connsiteX73" fmla="*/ 1143000 w 2124645"/>
              <a:gd name="connsiteY73" fmla="*/ 97972 h 1415143"/>
              <a:gd name="connsiteX74" fmla="*/ 1077686 w 2124645"/>
              <a:gd name="connsiteY74" fmla="*/ 76200 h 1415143"/>
              <a:gd name="connsiteX75" fmla="*/ 1045029 w 2124645"/>
              <a:gd name="connsiteY75" fmla="*/ 54429 h 1415143"/>
              <a:gd name="connsiteX76" fmla="*/ 979714 w 2124645"/>
              <a:gd name="connsiteY76" fmla="*/ 32658 h 1415143"/>
              <a:gd name="connsiteX77" fmla="*/ 957943 w 2124645"/>
              <a:gd name="connsiteY77" fmla="*/ 10886 h 141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124645" h="1415143">
                <a:moveTo>
                  <a:pt x="1077686" y="54429"/>
                </a:moveTo>
                <a:cubicBezTo>
                  <a:pt x="1059543" y="50800"/>
                  <a:pt x="1041319" y="47557"/>
                  <a:pt x="1023257" y="43543"/>
                </a:cubicBezTo>
                <a:cubicBezTo>
                  <a:pt x="1008652" y="40298"/>
                  <a:pt x="994601" y="34147"/>
                  <a:pt x="979714" y="32658"/>
                </a:cubicBezTo>
                <a:cubicBezTo>
                  <a:pt x="921832" y="26870"/>
                  <a:pt x="863600" y="25401"/>
                  <a:pt x="805543" y="21772"/>
                </a:cubicBezTo>
                <a:cubicBezTo>
                  <a:pt x="791029" y="18143"/>
                  <a:pt x="776385" y="14996"/>
                  <a:pt x="762000" y="10886"/>
                </a:cubicBezTo>
                <a:cubicBezTo>
                  <a:pt x="750967" y="7734"/>
                  <a:pt x="740818" y="0"/>
                  <a:pt x="729343" y="0"/>
                </a:cubicBezTo>
                <a:cubicBezTo>
                  <a:pt x="649432" y="0"/>
                  <a:pt x="569686" y="7257"/>
                  <a:pt x="489857" y="10886"/>
                </a:cubicBezTo>
                <a:cubicBezTo>
                  <a:pt x="475904" y="14374"/>
                  <a:pt x="429275" y="24849"/>
                  <a:pt x="413657" y="32658"/>
                </a:cubicBezTo>
                <a:cubicBezTo>
                  <a:pt x="401955" y="38509"/>
                  <a:pt x="392955" y="49116"/>
                  <a:pt x="381000" y="54429"/>
                </a:cubicBezTo>
                <a:cubicBezTo>
                  <a:pt x="360029" y="63749"/>
                  <a:pt x="336212" y="65937"/>
                  <a:pt x="315686" y="76200"/>
                </a:cubicBezTo>
                <a:lnTo>
                  <a:pt x="228600" y="119743"/>
                </a:lnTo>
                <a:cubicBezTo>
                  <a:pt x="166916" y="212271"/>
                  <a:pt x="268514" y="68943"/>
                  <a:pt x="141514" y="195943"/>
                </a:cubicBezTo>
                <a:lnTo>
                  <a:pt x="97971" y="239486"/>
                </a:lnTo>
                <a:lnTo>
                  <a:pt x="76200" y="261258"/>
                </a:lnTo>
                <a:cubicBezTo>
                  <a:pt x="36499" y="380359"/>
                  <a:pt x="99816" y="199959"/>
                  <a:pt x="43543" y="326572"/>
                </a:cubicBezTo>
                <a:cubicBezTo>
                  <a:pt x="33441" y="349302"/>
                  <a:pt x="16644" y="406637"/>
                  <a:pt x="10886" y="435429"/>
                </a:cubicBezTo>
                <a:cubicBezTo>
                  <a:pt x="6557" y="457072"/>
                  <a:pt x="3629" y="478972"/>
                  <a:pt x="0" y="500743"/>
                </a:cubicBezTo>
                <a:cubicBezTo>
                  <a:pt x="3629" y="544286"/>
                  <a:pt x="6538" y="587895"/>
                  <a:pt x="10886" y="631372"/>
                </a:cubicBezTo>
                <a:cubicBezTo>
                  <a:pt x="16290" y="685410"/>
                  <a:pt x="18427" y="714570"/>
                  <a:pt x="32657" y="762000"/>
                </a:cubicBezTo>
                <a:cubicBezTo>
                  <a:pt x="39252" y="783981"/>
                  <a:pt x="41699" y="808220"/>
                  <a:pt x="54429" y="827315"/>
                </a:cubicBezTo>
                <a:cubicBezTo>
                  <a:pt x="116821" y="920905"/>
                  <a:pt x="42018" y="802492"/>
                  <a:pt x="87086" y="892629"/>
                </a:cubicBezTo>
                <a:cubicBezTo>
                  <a:pt x="113726" y="945909"/>
                  <a:pt x="100252" y="906555"/>
                  <a:pt x="130629" y="947058"/>
                </a:cubicBezTo>
                <a:cubicBezTo>
                  <a:pt x="146328" y="967991"/>
                  <a:pt x="159657" y="990601"/>
                  <a:pt x="174171" y="1012372"/>
                </a:cubicBezTo>
                <a:cubicBezTo>
                  <a:pt x="181428" y="1023258"/>
                  <a:pt x="185057" y="1037772"/>
                  <a:pt x="195943" y="1045029"/>
                </a:cubicBezTo>
                <a:lnTo>
                  <a:pt x="228600" y="1066800"/>
                </a:lnTo>
                <a:cubicBezTo>
                  <a:pt x="235857" y="1077686"/>
                  <a:pt x="241120" y="1090207"/>
                  <a:pt x="250371" y="1099458"/>
                </a:cubicBezTo>
                <a:cubicBezTo>
                  <a:pt x="259622" y="1108709"/>
                  <a:pt x="272383" y="1113625"/>
                  <a:pt x="283029" y="1121229"/>
                </a:cubicBezTo>
                <a:cubicBezTo>
                  <a:pt x="297792" y="1131774"/>
                  <a:pt x="311808" y="1143341"/>
                  <a:pt x="326571" y="1153886"/>
                </a:cubicBezTo>
                <a:cubicBezTo>
                  <a:pt x="337217" y="1161491"/>
                  <a:pt x="347273" y="1170344"/>
                  <a:pt x="359229" y="1175658"/>
                </a:cubicBezTo>
                <a:cubicBezTo>
                  <a:pt x="393300" y="1190801"/>
                  <a:pt x="431900" y="1199268"/>
                  <a:pt x="468086" y="1208315"/>
                </a:cubicBezTo>
                <a:cubicBezTo>
                  <a:pt x="502599" y="1231323"/>
                  <a:pt x="510108" y="1239568"/>
                  <a:pt x="555171" y="1251858"/>
                </a:cubicBezTo>
                <a:cubicBezTo>
                  <a:pt x="576465" y="1257665"/>
                  <a:pt x="598843" y="1258414"/>
                  <a:pt x="620486" y="1262743"/>
                </a:cubicBezTo>
                <a:cubicBezTo>
                  <a:pt x="635157" y="1265677"/>
                  <a:pt x="649424" y="1270383"/>
                  <a:pt x="664029" y="1273629"/>
                </a:cubicBezTo>
                <a:cubicBezTo>
                  <a:pt x="682090" y="1277643"/>
                  <a:pt x="700253" y="1281205"/>
                  <a:pt x="718457" y="1284515"/>
                </a:cubicBezTo>
                <a:cubicBezTo>
                  <a:pt x="740173" y="1288463"/>
                  <a:pt x="762128" y="1291071"/>
                  <a:pt x="783771" y="1295400"/>
                </a:cubicBezTo>
                <a:cubicBezTo>
                  <a:pt x="798442" y="1298334"/>
                  <a:pt x="812709" y="1303040"/>
                  <a:pt x="827314" y="1306286"/>
                </a:cubicBezTo>
                <a:cubicBezTo>
                  <a:pt x="877833" y="1317513"/>
                  <a:pt x="878818" y="1314782"/>
                  <a:pt x="925286" y="1328058"/>
                </a:cubicBezTo>
                <a:cubicBezTo>
                  <a:pt x="936319" y="1331210"/>
                  <a:pt x="946584" y="1337320"/>
                  <a:pt x="957943" y="1338943"/>
                </a:cubicBezTo>
                <a:cubicBezTo>
                  <a:pt x="997619" y="1344611"/>
                  <a:pt x="1037772" y="1346200"/>
                  <a:pt x="1077686" y="1349829"/>
                </a:cubicBezTo>
                <a:cubicBezTo>
                  <a:pt x="1106714" y="1357086"/>
                  <a:pt x="1134953" y="1369115"/>
                  <a:pt x="1164771" y="1371600"/>
                </a:cubicBezTo>
                <a:cubicBezTo>
                  <a:pt x="1328144" y="1385215"/>
                  <a:pt x="1251973" y="1377661"/>
                  <a:pt x="1393371" y="1393372"/>
                </a:cubicBezTo>
                <a:cubicBezTo>
                  <a:pt x="1445958" y="1406519"/>
                  <a:pt x="1472192" y="1415143"/>
                  <a:pt x="1534886" y="1415143"/>
                </a:cubicBezTo>
                <a:cubicBezTo>
                  <a:pt x="1607548" y="1415143"/>
                  <a:pt x="1680029" y="1407886"/>
                  <a:pt x="1752600" y="1404258"/>
                </a:cubicBezTo>
                <a:cubicBezTo>
                  <a:pt x="1762850" y="1401695"/>
                  <a:pt x="1816022" y="1389585"/>
                  <a:pt x="1828800" y="1382486"/>
                </a:cubicBezTo>
                <a:cubicBezTo>
                  <a:pt x="1851673" y="1369779"/>
                  <a:pt x="1869291" y="1347217"/>
                  <a:pt x="1894114" y="1338943"/>
                </a:cubicBezTo>
                <a:lnTo>
                  <a:pt x="1959429" y="1317172"/>
                </a:lnTo>
                <a:cubicBezTo>
                  <a:pt x="2012004" y="1264594"/>
                  <a:pt x="1948032" y="1331416"/>
                  <a:pt x="2002971" y="1262743"/>
                </a:cubicBezTo>
                <a:cubicBezTo>
                  <a:pt x="2065016" y="1185188"/>
                  <a:pt x="1979505" y="1308829"/>
                  <a:pt x="2046514" y="1208315"/>
                </a:cubicBezTo>
                <a:cubicBezTo>
                  <a:pt x="2052039" y="1186216"/>
                  <a:pt x="2058915" y="1153981"/>
                  <a:pt x="2068286" y="1132115"/>
                </a:cubicBezTo>
                <a:cubicBezTo>
                  <a:pt x="2074678" y="1117200"/>
                  <a:pt x="2084030" y="1103639"/>
                  <a:pt x="2090057" y="1088572"/>
                </a:cubicBezTo>
                <a:cubicBezTo>
                  <a:pt x="2098580" y="1067264"/>
                  <a:pt x="2111829" y="1023258"/>
                  <a:pt x="2111829" y="1023258"/>
                </a:cubicBezTo>
                <a:cubicBezTo>
                  <a:pt x="2125090" y="943689"/>
                  <a:pt x="2132362" y="934021"/>
                  <a:pt x="2111829" y="838200"/>
                </a:cubicBezTo>
                <a:cubicBezTo>
                  <a:pt x="2109088" y="825407"/>
                  <a:pt x="2097314" y="816429"/>
                  <a:pt x="2090057" y="805543"/>
                </a:cubicBezTo>
                <a:cubicBezTo>
                  <a:pt x="2086428" y="791029"/>
                  <a:pt x="2087470" y="774448"/>
                  <a:pt x="2079171" y="762000"/>
                </a:cubicBezTo>
                <a:cubicBezTo>
                  <a:pt x="2071914" y="751114"/>
                  <a:pt x="2052365" y="751931"/>
                  <a:pt x="2046514" y="740229"/>
                </a:cubicBezTo>
                <a:cubicBezTo>
                  <a:pt x="1973735" y="594670"/>
                  <a:pt x="2062543" y="690942"/>
                  <a:pt x="2002971" y="631372"/>
                </a:cubicBezTo>
                <a:cubicBezTo>
                  <a:pt x="1999343" y="620486"/>
                  <a:pt x="1997989" y="608554"/>
                  <a:pt x="1992086" y="598715"/>
                </a:cubicBezTo>
                <a:cubicBezTo>
                  <a:pt x="1986806" y="589914"/>
                  <a:pt x="1974904" y="586123"/>
                  <a:pt x="1970314" y="576943"/>
                </a:cubicBezTo>
                <a:cubicBezTo>
                  <a:pt x="1963623" y="563561"/>
                  <a:pt x="1966120" y="546781"/>
                  <a:pt x="1959429" y="533400"/>
                </a:cubicBezTo>
                <a:cubicBezTo>
                  <a:pt x="1954839" y="524220"/>
                  <a:pt x="1943815" y="519839"/>
                  <a:pt x="1937657" y="511629"/>
                </a:cubicBezTo>
                <a:cubicBezTo>
                  <a:pt x="1921957" y="490696"/>
                  <a:pt x="1894114" y="446315"/>
                  <a:pt x="1894114" y="446315"/>
                </a:cubicBezTo>
                <a:cubicBezTo>
                  <a:pt x="1875211" y="389602"/>
                  <a:pt x="1895612" y="434580"/>
                  <a:pt x="1861457" y="391886"/>
                </a:cubicBezTo>
                <a:cubicBezTo>
                  <a:pt x="1853284" y="381670"/>
                  <a:pt x="1848200" y="369162"/>
                  <a:pt x="1839686" y="359229"/>
                </a:cubicBezTo>
                <a:cubicBezTo>
                  <a:pt x="1826328" y="343644"/>
                  <a:pt x="1815616" y="322177"/>
                  <a:pt x="1796143" y="315686"/>
                </a:cubicBezTo>
                <a:cubicBezTo>
                  <a:pt x="1774372" y="308429"/>
                  <a:pt x="1752137" y="302438"/>
                  <a:pt x="1730829" y="293915"/>
                </a:cubicBezTo>
                <a:cubicBezTo>
                  <a:pt x="1712686" y="286658"/>
                  <a:pt x="1694938" y="278322"/>
                  <a:pt x="1676400" y="272143"/>
                </a:cubicBezTo>
                <a:cubicBezTo>
                  <a:pt x="1662207" y="267412"/>
                  <a:pt x="1647242" y="265368"/>
                  <a:pt x="1632857" y="261258"/>
                </a:cubicBezTo>
                <a:cubicBezTo>
                  <a:pt x="1621824" y="258106"/>
                  <a:pt x="1611270" y="253391"/>
                  <a:pt x="1600200" y="250372"/>
                </a:cubicBezTo>
                <a:cubicBezTo>
                  <a:pt x="1600070" y="250337"/>
                  <a:pt x="1491408" y="223174"/>
                  <a:pt x="1469571" y="217715"/>
                </a:cubicBezTo>
                <a:lnTo>
                  <a:pt x="1426029" y="206829"/>
                </a:lnTo>
                <a:cubicBezTo>
                  <a:pt x="1418772" y="199572"/>
                  <a:pt x="1413058" y="190338"/>
                  <a:pt x="1404257" y="185058"/>
                </a:cubicBezTo>
                <a:cubicBezTo>
                  <a:pt x="1393101" y="178365"/>
                  <a:pt x="1336192" y="165320"/>
                  <a:pt x="1328057" y="163286"/>
                </a:cubicBezTo>
                <a:cubicBezTo>
                  <a:pt x="1317171" y="156029"/>
                  <a:pt x="1307355" y="146828"/>
                  <a:pt x="1295400" y="141515"/>
                </a:cubicBezTo>
                <a:cubicBezTo>
                  <a:pt x="1232484" y="113552"/>
                  <a:pt x="1212212" y="121043"/>
                  <a:pt x="1143000" y="97972"/>
                </a:cubicBezTo>
                <a:cubicBezTo>
                  <a:pt x="1121229" y="90715"/>
                  <a:pt x="1096781" y="88930"/>
                  <a:pt x="1077686" y="76200"/>
                </a:cubicBezTo>
                <a:cubicBezTo>
                  <a:pt x="1066800" y="68943"/>
                  <a:pt x="1056984" y="59742"/>
                  <a:pt x="1045029" y="54429"/>
                </a:cubicBezTo>
                <a:cubicBezTo>
                  <a:pt x="1024058" y="45109"/>
                  <a:pt x="979714" y="32658"/>
                  <a:pt x="979714" y="32658"/>
                </a:cubicBezTo>
                <a:lnTo>
                  <a:pt x="957943" y="10886"/>
                </a:ln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16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 y="1386168"/>
            <a:ext cx="7067550" cy="52578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762000" y="1364397"/>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Interstitial </a:t>
            </a:r>
          </a:p>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gland</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 the outlined region. (advance slide for answers)</a:t>
            </a:r>
          </a:p>
        </p:txBody>
      </p:sp>
      <p:sp>
        <p:nvSpPr>
          <p:cNvPr id="2" name="Freeform 1"/>
          <p:cNvSpPr/>
          <p:nvPr/>
        </p:nvSpPr>
        <p:spPr>
          <a:xfrm>
            <a:off x="3548743" y="1817914"/>
            <a:ext cx="4158343" cy="4735286"/>
          </a:xfrm>
          <a:custGeom>
            <a:avLst/>
            <a:gdLst>
              <a:gd name="connsiteX0" fmla="*/ 2721428 w 4158343"/>
              <a:gd name="connsiteY0" fmla="*/ 1338943 h 4735286"/>
              <a:gd name="connsiteX1" fmla="*/ 2699657 w 4158343"/>
              <a:gd name="connsiteY1" fmla="*/ 1251857 h 4735286"/>
              <a:gd name="connsiteX2" fmla="*/ 2667000 w 4158343"/>
              <a:gd name="connsiteY2" fmla="*/ 1208315 h 4735286"/>
              <a:gd name="connsiteX3" fmla="*/ 2656114 w 4158343"/>
              <a:gd name="connsiteY3" fmla="*/ 1175657 h 4735286"/>
              <a:gd name="connsiteX4" fmla="*/ 2525486 w 4158343"/>
              <a:gd name="connsiteY4" fmla="*/ 1110343 h 4735286"/>
              <a:gd name="connsiteX5" fmla="*/ 2481943 w 4158343"/>
              <a:gd name="connsiteY5" fmla="*/ 1088572 h 4735286"/>
              <a:gd name="connsiteX6" fmla="*/ 2416628 w 4158343"/>
              <a:gd name="connsiteY6" fmla="*/ 1066800 h 4735286"/>
              <a:gd name="connsiteX7" fmla="*/ 2383971 w 4158343"/>
              <a:gd name="connsiteY7" fmla="*/ 1055915 h 4735286"/>
              <a:gd name="connsiteX8" fmla="*/ 2318657 w 4158343"/>
              <a:gd name="connsiteY8" fmla="*/ 1023257 h 4735286"/>
              <a:gd name="connsiteX9" fmla="*/ 2155371 w 4158343"/>
              <a:gd name="connsiteY9" fmla="*/ 1045029 h 4735286"/>
              <a:gd name="connsiteX10" fmla="*/ 2090057 w 4158343"/>
              <a:gd name="connsiteY10" fmla="*/ 1077686 h 4735286"/>
              <a:gd name="connsiteX11" fmla="*/ 2035628 w 4158343"/>
              <a:gd name="connsiteY11" fmla="*/ 1099457 h 4735286"/>
              <a:gd name="connsiteX12" fmla="*/ 1970314 w 4158343"/>
              <a:gd name="connsiteY12" fmla="*/ 1121229 h 4735286"/>
              <a:gd name="connsiteX13" fmla="*/ 1915886 w 4158343"/>
              <a:gd name="connsiteY13" fmla="*/ 1110343 h 4735286"/>
              <a:gd name="connsiteX14" fmla="*/ 1894114 w 4158343"/>
              <a:gd name="connsiteY14" fmla="*/ 1088572 h 4735286"/>
              <a:gd name="connsiteX15" fmla="*/ 1861457 w 4158343"/>
              <a:gd name="connsiteY15" fmla="*/ 1066800 h 4735286"/>
              <a:gd name="connsiteX16" fmla="*/ 1785257 w 4158343"/>
              <a:gd name="connsiteY16" fmla="*/ 968829 h 4735286"/>
              <a:gd name="connsiteX17" fmla="*/ 1763486 w 4158343"/>
              <a:gd name="connsiteY17" fmla="*/ 903515 h 4735286"/>
              <a:gd name="connsiteX18" fmla="*/ 1774371 w 4158343"/>
              <a:gd name="connsiteY18" fmla="*/ 816429 h 4735286"/>
              <a:gd name="connsiteX19" fmla="*/ 1828800 w 4158343"/>
              <a:gd name="connsiteY19" fmla="*/ 762000 h 4735286"/>
              <a:gd name="connsiteX20" fmla="*/ 1850571 w 4158343"/>
              <a:gd name="connsiteY20" fmla="*/ 729343 h 4735286"/>
              <a:gd name="connsiteX21" fmla="*/ 1894114 w 4158343"/>
              <a:gd name="connsiteY21" fmla="*/ 685800 h 4735286"/>
              <a:gd name="connsiteX22" fmla="*/ 1926771 w 4158343"/>
              <a:gd name="connsiteY22" fmla="*/ 653143 h 4735286"/>
              <a:gd name="connsiteX23" fmla="*/ 1948543 w 4158343"/>
              <a:gd name="connsiteY23" fmla="*/ 620486 h 4735286"/>
              <a:gd name="connsiteX24" fmla="*/ 1948543 w 4158343"/>
              <a:gd name="connsiteY24" fmla="*/ 370115 h 4735286"/>
              <a:gd name="connsiteX25" fmla="*/ 1926771 w 4158343"/>
              <a:gd name="connsiteY25" fmla="*/ 337457 h 4735286"/>
              <a:gd name="connsiteX26" fmla="*/ 1905000 w 4158343"/>
              <a:gd name="connsiteY26" fmla="*/ 293915 h 4735286"/>
              <a:gd name="connsiteX27" fmla="*/ 1807028 w 4158343"/>
              <a:gd name="connsiteY27" fmla="*/ 217715 h 4735286"/>
              <a:gd name="connsiteX28" fmla="*/ 1763486 w 4158343"/>
              <a:gd name="connsiteY28" fmla="*/ 185057 h 4735286"/>
              <a:gd name="connsiteX29" fmla="*/ 1698171 w 4158343"/>
              <a:gd name="connsiteY29" fmla="*/ 163286 h 4735286"/>
              <a:gd name="connsiteX30" fmla="*/ 1632857 w 4158343"/>
              <a:gd name="connsiteY30" fmla="*/ 141515 h 4735286"/>
              <a:gd name="connsiteX31" fmla="*/ 1589314 w 4158343"/>
              <a:gd name="connsiteY31" fmla="*/ 130629 h 4735286"/>
              <a:gd name="connsiteX32" fmla="*/ 1556657 w 4158343"/>
              <a:gd name="connsiteY32" fmla="*/ 119743 h 4735286"/>
              <a:gd name="connsiteX33" fmla="*/ 1524000 w 4158343"/>
              <a:gd name="connsiteY33" fmla="*/ 97972 h 4735286"/>
              <a:gd name="connsiteX34" fmla="*/ 1458686 w 4158343"/>
              <a:gd name="connsiteY34" fmla="*/ 87086 h 4735286"/>
              <a:gd name="connsiteX35" fmla="*/ 1415143 w 4158343"/>
              <a:gd name="connsiteY35" fmla="*/ 76200 h 4735286"/>
              <a:gd name="connsiteX36" fmla="*/ 1349828 w 4158343"/>
              <a:gd name="connsiteY36" fmla="*/ 65315 h 4735286"/>
              <a:gd name="connsiteX37" fmla="*/ 1306286 w 4158343"/>
              <a:gd name="connsiteY37" fmla="*/ 54429 h 4735286"/>
              <a:gd name="connsiteX38" fmla="*/ 1143000 w 4158343"/>
              <a:gd name="connsiteY38" fmla="*/ 32657 h 4735286"/>
              <a:gd name="connsiteX39" fmla="*/ 1066800 w 4158343"/>
              <a:gd name="connsiteY39" fmla="*/ 21772 h 4735286"/>
              <a:gd name="connsiteX40" fmla="*/ 794657 w 4158343"/>
              <a:gd name="connsiteY40" fmla="*/ 0 h 4735286"/>
              <a:gd name="connsiteX41" fmla="*/ 566057 w 4158343"/>
              <a:gd name="connsiteY41" fmla="*/ 21772 h 4735286"/>
              <a:gd name="connsiteX42" fmla="*/ 500743 w 4158343"/>
              <a:gd name="connsiteY42" fmla="*/ 43543 h 4735286"/>
              <a:gd name="connsiteX43" fmla="*/ 435428 w 4158343"/>
              <a:gd name="connsiteY43" fmla="*/ 54429 h 4735286"/>
              <a:gd name="connsiteX44" fmla="*/ 359228 w 4158343"/>
              <a:gd name="connsiteY44" fmla="*/ 97972 h 4735286"/>
              <a:gd name="connsiteX45" fmla="*/ 348343 w 4158343"/>
              <a:gd name="connsiteY45" fmla="*/ 130629 h 4735286"/>
              <a:gd name="connsiteX46" fmla="*/ 326571 w 4158343"/>
              <a:gd name="connsiteY46" fmla="*/ 152400 h 4735286"/>
              <a:gd name="connsiteX47" fmla="*/ 293914 w 4158343"/>
              <a:gd name="connsiteY47" fmla="*/ 195943 h 4735286"/>
              <a:gd name="connsiteX48" fmla="*/ 250371 w 4158343"/>
              <a:gd name="connsiteY48" fmla="*/ 239486 h 4735286"/>
              <a:gd name="connsiteX49" fmla="*/ 217714 w 4158343"/>
              <a:gd name="connsiteY49" fmla="*/ 272143 h 4735286"/>
              <a:gd name="connsiteX50" fmla="*/ 174171 w 4158343"/>
              <a:gd name="connsiteY50" fmla="*/ 381000 h 4735286"/>
              <a:gd name="connsiteX51" fmla="*/ 163286 w 4158343"/>
              <a:gd name="connsiteY51" fmla="*/ 424543 h 4735286"/>
              <a:gd name="connsiteX52" fmla="*/ 141514 w 4158343"/>
              <a:gd name="connsiteY52" fmla="*/ 446315 h 4735286"/>
              <a:gd name="connsiteX53" fmla="*/ 130628 w 4158343"/>
              <a:gd name="connsiteY53" fmla="*/ 489857 h 4735286"/>
              <a:gd name="connsiteX54" fmla="*/ 108857 w 4158343"/>
              <a:gd name="connsiteY54" fmla="*/ 522515 h 4735286"/>
              <a:gd name="connsiteX55" fmla="*/ 97971 w 4158343"/>
              <a:gd name="connsiteY55" fmla="*/ 555172 h 4735286"/>
              <a:gd name="connsiteX56" fmla="*/ 76200 w 4158343"/>
              <a:gd name="connsiteY56" fmla="*/ 598715 h 4735286"/>
              <a:gd name="connsiteX57" fmla="*/ 65314 w 4158343"/>
              <a:gd name="connsiteY57" fmla="*/ 631372 h 4735286"/>
              <a:gd name="connsiteX58" fmla="*/ 21771 w 4158343"/>
              <a:gd name="connsiteY58" fmla="*/ 718457 h 4735286"/>
              <a:gd name="connsiteX59" fmla="*/ 0 w 4158343"/>
              <a:gd name="connsiteY59" fmla="*/ 838200 h 4735286"/>
              <a:gd name="connsiteX60" fmla="*/ 21771 w 4158343"/>
              <a:gd name="connsiteY60" fmla="*/ 1110343 h 4735286"/>
              <a:gd name="connsiteX61" fmla="*/ 43543 w 4158343"/>
              <a:gd name="connsiteY61" fmla="*/ 1175657 h 4735286"/>
              <a:gd name="connsiteX62" fmla="*/ 65314 w 4158343"/>
              <a:gd name="connsiteY62" fmla="*/ 1240972 h 4735286"/>
              <a:gd name="connsiteX63" fmla="*/ 76200 w 4158343"/>
              <a:gd name="connsiteY63" fmla="*/ 1273629 h 4735286"/>
              <a:gd name="connsiteX64" fmla="*/ 97971 w 4158343"/>
              <a:gd name="connsiteY64" fmla="*/ 1306286 h 4735286"/>
              <a:gd name="connsiteX65" fmla="*/ 141514 w 4158343"/>
              <a:gd name="connsiteY65" fmla="*/ 1393372 h 4735286"/>
              <a:gd name="connsiteX66" fmla="*/ 217714 w 4158343"/>
              <a:gd name="connsiteY66" fmla="*/ 1469572 h 4735286"/>
              <a:gd name="connsiteX67" fmla="*/ 250371 w 4158343"/>
              <a:gd name="connsiteY67" fmla="*/ 1491343 h 4735286"/>
              <a:gd name="connsiteX68" fmla="*/ 283028 w 4158343"/>
              <a:gd name="connsiteY68" fmla="*/ 1513115 h 4735286"/>
              <a:gd name="connsiteX69" fmla="*/ 315686 w 4158343"/>
              <a:gd name="connsiteY69" fmla="*/ 1524000 h 4735286"/>
              <a:gd name="connsiteX70" fmla="*/ 359228 w 4158343"/>
              <a:gd name="connsiteY70" fmla="*/ 1534886 h 4735286"/>
              <a:gd name="connsiteX71" fmla="*/ 413657 w 4158343"/>
              <a:gd name="connsiteY71" fmla="*/ 1556657 h 4735286"/>
              <a:gd name="connsiteX72" fmla="*/ 511628 w 4158343"/>
              <a:gd name="connsiteY72" fmla="*/ 1578429 h 4735286"/>
              <a:gd name="connsiteX73" fmla="*/ 620486 w 4158343"/>
              <a:gd name="connsiteY73" fmla="*/ 1621972 h 4735286"/>
              <a:gd name="connsiteX74" fmla="*/ 653143 w 4158343"/>
              <a:gd name="connsiteY74" fmla="*/ 1632857 h 4735286"/>
              <a:gd name="connsiteX75" fmla="*/ 859971 w 4158343"/>
              <a:gd name="connsiteY75" fmla="*/ 1621972 h 4735286"/>
              <a:gd name="connsiteX76" fmla="*/ 925286 w 4158343"/>
              <a:gd name="connsiteY76" fmla="*/ 1600200 h 4735286"/>
              <a:gd name="connsiteX77" fmla="*/ 990600 w 4158343"/>
              <a:gd name="connsiteY77" fmla="*/ 1578429 h 4735286"/>
              <a:gd name="connsiteX78" fmla="*/ 1066800 w 4158343"/>
              <a:gd name="connsiteY78" fmla="*/ 1545772 h 4735286"/>
              <a:gd name="connsiteX79" fmla="*/ 1153886 w 4158343"/>
              <a:gd name="connsiteY79" fmla="*/ 1524000 h 4735286"/>
              <a:gd name="connsiteX80" fmla="*/ 1121228 w 4158343"/>
              <a:gd name="connsiteY80" fmla="*/ 1621972 h 4735286"/>
              <a:gd name="connsiteX81" fmla="*/ 1099457 w 4158343"/>
              <a:gd name="connsiteY81" fmla="*/ 1698172 h 4735286"/>
              <a:gd name="connsiteX82" fmla="*/ 1045028 w 4158343"/>
              <a:gd name="connsiteY82" fmla="*/ 1752600 h 4735286"/>
              <a:gd name="connsiteX83" fmla="*/ 990600 w 4158343"/>
              <a:gd name="connsiteY83" fmla="*/ 1817915 h 4735286"/>
              <a:gd name="connsiteX84" fmla="*/ 990600 w 4158343"/>
              <a:gd name="connsiteY84" fmla="*/ 1959429 h 4735286"/>
              <a:gd name="connsiteX85" fmla="*/ 1001486 w 4158343"/>
              <a:gd name="connsiteY85" fmla="*/ 1992086 h 4735286"/>
              <a:gd name="connsiteX86" fmla="*/ 1034143 w 4158343"/>
              <a:gd name="connsiteY86" fmla="*/ 2002972 h 4735286"/>
              <a:gd name="connsiteX87" fmla="*/ 1077686 w 4158343"/>
              <a:gd name="connsiteY87" fmla="*/ 2024743 h 4735286"/>
              <a:gd name="connsiteX88" fmla="*/ 1208314 w 4158343"/>
              <a:gd name="connsiteY88" fmla="*/ 2046515 h 4735286"/>
              <a:gd name="connsiteX89" fmla="*/ 1480457 w 4158343"/>
              <a:gd name="connsiteY89" fmla="*/ 2068286 h 4735286"/>
              <a:gd name="connsiteX90" fmla="*/ 1556657 w 4158343"/>
              <a:gd name="connsiteY90" fmla="*/ 2079172 h 4735286"/>
              <a:gd name="connsiteX91" fmla="*/ 1752600 w 4158343"/>
              <a:gd name="connsiteY91" fmla="*/ 2111829 h 4735286"/>
              <a:gd name="connsiteX92" fmla="*/ 1796143 w 4158343"/>
              <a:gd name="connsiteY92" fmla="*/ 2231572 h 4735286"/>
              <a:gd name="connsiteX93" fmla="*/ 1807028 w 4158343"/>
              <a:gd name="connsiteY93" fmla="*/ 2264229 h 4735286"/>
              <a:gd name="connsiteX94" fmla="*/ 1828800 w 4158343"/>
              <a:gd name="connsiteY94" fmla="*/ 2296886 h 4735286"/>
              <a:gd name="connsiteX95" fmla="*/ 1861457 w 4158343"/>
              <a:gd name="connsiteY95" fmla="*/ 2351315 h 4735286"/>
              <a:gd name="connsiteX96" fmla="*/ 1872343 w 4158343"/>
              <a:gd name="connsiteY96" fmla="*/ 2383972 h 4735286"/>
              <a:gd name="connsiteX97" fmla="*/ 1970314 w 4158343"/>
              <a:gd name="connsiteY97" fmla="*/ 2503715 h 4735286"/>
              <a:gd name="connsiteX98" fmla="*/ 2002971 w 4158343"/>
              <a:gd name="connsiteY98" fmla="*/ 2525486 h 4735286"/>
              <a:gd name="connsiteX99" fmla="*/ 2035628 w 4158343"/>
              <a:gd name="connsiteY99" fmla="*/ 2536372 h 4735286"/>
              <a:gd name="connsiteX100" fmla="*/ 2100943 w 4158343"/>
              <a:gd name="connsiteY100" fmla="*/ 2579915 h 4735286"/>
              <a:gd name="connsiteX101" fmla="*/ 2144486 w 4158343"/>
              <a:gd name="connsiteY101" fmla="*/ 2612572 h 4735286"/>
              <a:gd name="connsiteX102" fmla="*/ 2177143 w 4158343"/>
              <a:gd name="connsiteY102" fmla="*/ 2623457 h 4735286"/>
              <a:gd name="connsiteX103" fmla="*/ 2220686 w 4158343"/>
              <a:gd name="connsiteY103" fmla="*/ 2645229 h 4735286"/>
              <a:gd name="connsiteX104" fmla="*/ 2264228 w 4158343"/>
              <a:gd name="connsiteY104" fmla="*/ 2677886 h 4735286"/>
              <a:gd name="connsiteX105" fmla="*/ 2307771 w 4158343"/>
              <a:gd name="connsiteY105" fmla="*/ 2721429 h 4735286"/>
              <a:gd name="connsiteX106" fmla="*/ 2329543 w 4158343"/>
              <a:gd name="connsiteY106" fmla="*/ 2786743 h 4735286"/>
              <a:gd name="connsiteX107" fmla="*/ 2340428 w 4158343"/>
              <a:gd name="connsiteY107" fmla="*/ 2819400 h 4735286"/>
              <a:gd name="connsiteX108" fmla="*/ 2362200 w 4158343"/>
              <a:gd name="connsiteY108" fmla="*/ 2841172 h 4735286"/>
              <a:gd name="connsiteX109" fmla="*/ 2405743 w 4158343"/>
              <a:gd name="connsiteY109" fmla="*/ 2928257 h 4735286"/>
              <a:gd name="connsiteX110" fmla="*/ 2427514 w 4158343"/>
              <a:gd name="connsiteY110" fmla="*/ 2993572 h 4735286"/>
              <a:gd name="connsiteX111" fmla="*/ 2438400 w 4158343"/>
              <a:gd name="connsiteY111" fmla="*/ 3037115 h 4735286"/>
              <a:gd name="connsiteX112" fmla="*/ 2460171 w 4158343"/>
              <a:gd name="connsiteY112" fmla="*/ 3102429 h 4735286"/>
              <a:gd name="connsiteX113" fmla="*/ 2471057 w 4158343"/>
              <a:gd name="connsiteY113" fmla="*/ 3135086 h 4735286"/>
              <a:gd name="connsiteX114" fmla="*/ 2481943 w 4158343"/>
              <a:gd name="connsiteY114" fmla="*/ 3178629 h 4735286"/>
              <a:gd name="connsiteX115" fmla="*/ 2492828 w 4158343"/>
              <a:gd name="connsiteY115" fmla="*/ 3211286 h 4735286"/>
              <a:gd name="connsiteX116" fmla="*/ 2558143 w 4158343"/>
              <a:gd name="connsiteY116" fmla="*/ 3276600 h 4735286"/>
              <a:gd name="connsiteX117" fmla="*/ 2601686 w 4158343"/>
              <a:gd name="connsiteY117" fmla="*/ 3320143 h 4735286"/>
              <a:gd name="connsiteX118" fmla="*/ 2645228 w 4158343"/>
              <a:gd name="connsiteY118" fmla="*/ 3363686 h 4735286"/>
              <a:gd name="connsiteX119" fmla="*/ 2688771 w 4158343"/>
              <a:gd name="connsiteY119" fmla="*/ 3407229 h 4735286"/>
              <a:gd name="connsiteX120" fmla="*/ 2710543 w 4158343"/>
              <a:gd name="connsiteY120" fmla="*/ 3439886 h 4735286"/>
              <a:gd name="connsiteX121" fmla="*/ 2743200 w 4158343"/>
              <a:gd name="connsiteY121" fmla="*/ 3461657 h 4735286"/>
              <a:gd name="connsiteX122" fmla="*/ 2819400 w 4158343"/>
              <a:gd name="connsiteY122" fmla="*/ 3559629 h 4735286"/>
              <a:gd name="connsiteX123" fmla="*/ 2841171 w 4158343"/>
              <a:gd name="connsiteY123" fmla="*/ 3603172 h 4735286"/>
              <a:gd name="connsiteX124" fmla="*/ 2830286 w 4158343"/>
              <a:gd name="connsiteY124" fmla="*/ 3635829 h 4735286"/>
              <a:gd name="connsiteX125" fmla="*/ 2786743 w 4158343"/>
              <a:gd name="connsiteY125" fmla="*/ 3701143 h 4735286"/>
              <a:gd name="connsiteX126" fmla="*/ 2743200 w 4158343"/>
              <a:gd name="connsiteY126" fmla="*/ 3755572 h 4735286"/>
              <a:gd name="connsiteX127" fmla="*/ 2710543 w 4158343"/>
              <a:gd name="connsiteY127" fmla="*/ 3886200 h 4735286"/>
              <a:gd name="connsiteX128" fmla="*/ 2688771 w 4158343"/>
              <a:gd name="connsiteY128" fmla="*/ 3951515 h 4735286"/>
              <a:gd name="connsiteX129" fmla="*/ 2656114 w 4158343"/>
              <a:gd name="connsiteY129" fmla="*/ 3984172 h 4735286"/>
              <a:gd name="connsiteX130" fmla="*/ 2623457 w 4158343"/>
              <a:gd name="connsiteY130" fmla="*/ 4103915 h 4735286"/>
              <a:gd name="connsiteX131" fmla="*/ 2590800 w 4158343"/>
              <a:gd name="connsiteY131" fmla="*/ 4180115 h 4735286"/>
              <a:gd name="connsiteX132" fmla="*/ 2569028 w 4158343"/>
              <a:gd name="connsiteY132" fmla="*/ 4288972 h 4735286"/>
              <a:gd name="connsiteX133" fmla="*/ 2547257 w 4158343"/>
              <a:gd name="connsiteY133" fmla="*/ 4376057 h 4735286"/>
              <a:gd name="connsiteX134" fmla="*/ 2525486 w 4158343"/>
              <a:gd name="connsiteY134" fmla="*/ 4419600 h 4735286"/>
              <a:gd name="connsiteX135" fmla="*/ 2503714 w 4158343"/>
              <a:gd name="connsiteY135" fmla="*/ 4495800 h 4735286"/>
              <a:gd name="connsiteX136" fmla="*/ 2525486 w 4158343"/>
              <a:gd name="connsiteY136" fmla="*/ 4593772 h 4735286"/>
              <a:gd name="connsiteX137" fmla="*/ 2547257 w 4158343"/>
              <a:gd name="connsiteY137" fmla="*/ 4626429 h 4735286"/>
              <a:gd name="connsiteX138" fmla="*/ 2579914 w 4158343"/>
              <a:gd name="connsiteY138" fmla="*/ 4659086 h 4735286"/>
              <a:gd name="connsiteX139" fmla="*/ 2612571 w 4158343"/>
              <a:gd name="connsiteY139" fmla="*/ 4669972 h 4735286"/>
              <a:gd name="connsiteX140" fmla="*/ 2634343 w 4158343"/>
              <a:gd name="connsiteY140" fmla="*/ 4691743 h 4735286"/>
              <a:gd name="connsiteX141" fmla="*/ 2732314 w 4158343"/>
              <a:gd name="connsiteY141" fmla="*/ 4713515 h 4735286"/>
              <a:gd name="connsiteX142" fmla="*/ 2950028 w 4158343"/>
              <a:gd name="connsiteY142" fmla="*/ 4735286 h 4735286"/>
              <a:gd name="connsiteX143" fmla="*/ 3156857 w 4158343"/>
              <a:gd name="connsiteY143" fmla="*/ 4724400 h 4735286"/>
              <a:gd name="connsiteX144" fmla="*/ 3211286 w 4158343"/>
              <a:gd name="connsiteY144" fmla="*/ 4691743 h 4735286"/>
              <a:gd name="connsiteX145" fmla="*/ 3233057 w 4158343"/>
              <a:gd name="connsiteY145" fmla="*/ 4659086 h 4735286"/>
              <a:gd name="connsiteX146" fmla="*/ 3265714 w 4158343"/>
              <a:gd name="connsiteY146" fmla="*/ 4637315 h 4735286"/>
              <a:gd name="connsiteX147" fmla="*/ 3341914 w 4158343"/>
              <a:gd name="connsiteY147" fmla="*/ 4550229 h 4735286"/>
              <a:gd name="connsiteX148" fmla="*/ 3374571 w 4158343"/>
              <a:gd name="connsiteY148" fmla="*/ 4539343 h 4735286"/>
              <a:gd name="connsiteX149" fmla="*/ 3429000 w 4158343"/>
              <a:gd name="connsiteY149" fmla="*/ 4506686 h 4735286"/>
              <a:gd name="connsiteX150" fmla="*/ 3461657 w 4158343"/>
              <a:gd name="connsiteY150" fmla="*/ 4474029 h 4735286"/>
              <a:gd name="connsiteX151" fmla="*/ 3494314 w 4158343"/>
              <a:gd name="connsiteY151" fmla="*/ 4452257 h 4735286"/>
              <a:gd name="connsiteX152" fmla="*/ 3516086 w 4158343"/>
              <a:gd name="connsiteY152" fmla="*/ 4430486 h 4735286"/>
              <a:gd name="connsiteX153" fmla="*/ 3548743 w 4158343"/>
              <a:gd name="connsiteY153" fmla="*/ 4408715 h 4735286"/>
              <a:gd name="connsiteX154" fmla="*/ 3592286 w 4158343"/>
              <a:gd name="connsiteY154" fmla="*/ 4354286 h 4735286"/>
              <a:gd name="connsiteX155" fmla="*/ 3624943 w 4158343"/>
              <a:gd name="connsiteY155" fmla="*/ 4332515 h 4735286"/>
              <a:gd name="connsiteX156" fmla="*/ 3657600 w 4158343"/>
              <a:gd name="connsiteY156" fmla="*/ 4278086 h 4735286"/>
              <a:gd name="connsiteX157" fmla="*/ 3690257 w 4158343"/>
              <a:gd name="connsiteY157" fmla="*/ 4223657 h 4735286"/>
              <a:gd name="connsiteX158" fmla="*/ 3701143 w 4158343"/>
              <a:gd name="connsiteY158" fmla="*/ 4191000 h 4735286"/>
              <a:gd name="connsiteX159" fmla="*/ 3722914 w 4158343"/>
              <a:gd name="connsiteY159" fmla="*/ 4038600 h 4735286"/>
              <a:gd name="connsiteX160" fmla="*/ 3712028 w 4158343"/>
              <a:gd name="connsiteY160" fmla="*/ 3951515 h 4735286"/>
              <a:gd name="connsiteX161" fmla="*/ 3679371 w 4158343"/>
              <a:gd name="connsiteY161" fmla="*/ 3842657 h 4735286"/>
              <a:gd name="connsiteX162" fmla="*/ 3657600 w 4158343"/>
              <a:gd name="connsiteY162" fmla="*/ 3755572 h 4735286"/>
              <a:gd name="connsiteX163" fmla="*/ 3646714 w 4158343"/>
              <a:gd name="connsiteY163" fmla="*/ 3712029 h 4735286"/>
              <a:gd name="connsiteX164" fmla="*/ 3657600 w 4158343"/>
              <a:gd name="connsiteY164" fmla="*/ 3559629 h 4735286"/>
              <a:gd name="connsiteX165" fmla="*/ 3690257 w 4158343"/>
              <a:gd name="connsiteY165" fmla="*/ 3494315 h 4735286"/>
              <a:gd name="connsiteX166" fmla="*/ 3712028 w 4158343"/>
              <a:gd name="connsiteY166" fmla="*/ 3450772 h 4735286"/>
              <a:gd name="connsiteX167" fmla="*/ 3733800 w 4158343"/>
              <a:gd name="connsiteY167" fmla="*/ 3429000 h 4735286"/>
              <a:gd name="connsiteX168" fmla="*/ 3777343 w 4158343"/>
              <a:gd name="connsiteY168" fmla="*/ 3363686 h 4735286"/>
              <a:gd name="connsiteX169" fmla="*/ 3799114 w 4158343"/>
              <a:gd name="connsiteY169" fmla="*/ 3331029 h 4735286"/>
              <a:gd name="connsiteX170" fmla="*/ 3820886 w 4158343"/>
              <a:gd name="connsiteY170" fmla="*/ 3309257 h 4735286"/>
              <a:gd name="connsiteX171" fmla="*/ 3875314 w 4158343"/>
              <a:gd name="connsiteY171" fmla="*/ 3233057 h 4735286"/>
              <a:gd name="connsiteX172" fmla="*/ 3907971 w 4158343"/>
              <a:gd name="connsiteY172" fmla="*/ 3200400 h 4735286"/>
              <a:gd name="connsiteX173" fmla="*/ 3951514 w 4158343"/>
              <a:gd name="connsiteY173" fmla="*/ 3135086 h 4735286"/>
              <a:gd name="connsiteX174" fmla="*/ 3973286 w 4158343"/>
              <a:gd name="connsiteY174" fmla="*/ 3102429 h 4735286"/>
              <a:gd name="connsiteX175" fmla="*/ 4005943 w 4158343"/>
              <a:gd name="connsiteY175" fmla="*/ 3037115 h 4735286"/>
              <a:gd name="connsiteX176" fmla="*/ 4027714 w 4158343"/>
              <a:gd name="connsiteY176" fmla="*/ 2993572 h 4735286"/>
              <a:gd name="connsiteX177" fmla="*/ 4049486 w 4158343"/>
              <a:gd name="connsiteY177" fmla="*/ 2960915 h 4735286"/>
              <a:gd name="connsiteX178" fmla="*/ 4071257 w 4158343"/>
              <a:gd name="connsiteY178" fmla="*/ 2906486 h 4735286"/>
              <a:gd name="connsiteX179" fmla="*/ 4082143 w 4158343"/>
              <a:gd name="connsiteY179" fmla="*/ 2830286 h 4735286"/>
              <a:gd name="connsiteX180" fmla="*/ 4103914 w 4158343"/>
              <a:gd name="connsiteY180" fmla="*/ 2775857 h 4735286"/>
              <a:gd name="connsiteX181" fmla="*/ 4114800 w 4158343"/>
              <a:gd name="connsiteY181" fmla="*/ 2743200 h 4735286"/>
              <a:gd name="connsiteX182" fmla="*/ 4125686 w 4158343"/>
              <a:gd name="connsiteY182" fmla="*/ 2656115 h 4735286"/>
              <a:gd name="connsiteX183" fmla="*/ 4147457 w 4158343"/>
              <a:gd name="connsiteY183" fmla="*/ 2601686 h 4735286"/>
              <a:gd name="connsiteX184" fmla="*/ 4158343 w 4158343"/>
              <a:gd name="connsiteY184" fmla="*/ 2471057 h 4735286"/>
              <a:gd name="connsiteX185" fmla="*/ 4147457 w 4158343"/>
              <a:gd name="connsiteY185" fmla="*/ 2296886 h 4735286"/>
              <a:gd name="connsiteX186" fmla="*/ 4136571 w 4158343"/>
              <a:gd name="connsiteY186" fmla="*/ 2264229 h 4735286"/>
              <a:gd name="connsiteX187" fmla="*/ 4125686 w 4158343"/>
              <a:gd name="connsiteY187" fmla="*/ 2220686 h 4735286"/>
              <a:gd name="connsiteX188" fmla="*/ 4103914 w 4158343"/>
              <a:gd name="connsiteY188" fmla="*/ 2155372 h 4735286"/>
              <a:gd name="connsiteX189" fmla="*/ 4082143 w 4158343"/>
              <a:gd name="connsiteY189" fmla="*/ 2068286 h 4735286"/>
              <a:gd name="connsiteX190" fmla="*/ 4049486 w 4158343"/>
              <a:gd name="connsiteY190" fmla="*/ 1937657 h 4735286"/>
              <a:gd name="connsiteX191" fmla="*/ 4027714 w 4158343"/>
              <a:gd name="connsiteY191" fmla="*/ 1872343 h 4735286"/>
              <a:gd name="connsiteX192" fmla="*/ 4016828 w 4158343"/>
              <a:gd name="connsiteY192" fmla="*/ 1839686 h 4735286"/>
              <a:gd name="connsiteX193" fmla="*/ 4005943 w 4158343"/>
              <a:gd name="connsiteY193" fmla="*/ 1796143 h 4735286"/>
              <a:gd name="connsiteX194" fmla="*/ 3995057 w 4158343"/>
              <a:gd name="connsiteY194" fmla="*/ 1741715 h 4735286"/>
              <a:gd name="connsiteX195" fmla="*/ 3984171 w 4158343"/>
              <a:gd name="connsiteY195" fmla="*/ 1709057 h 4735286"/>
              <a:gd name="connsiteX196" fmla="*/ 3973286 w 4158343"/>
              <a:gd name="connsiteY196" fmla="*/ 1643743 h 4735286"/>
              <a:gd name="connsiteX197" fmla="*/ 3951514 w 4158343"/>
              <a:gd name="connsiteY197" fmla="*/ 1600200 h 4735286"/>
              <a:gd name="connsiteX198" fmla="*/ 3940628 w 4158343"/>
              <a:gd name="connsiteY198" fmla="*/ 1556657 h 4735286"/>
              <a:gd name="connsiteX199" fmla="*/ 3907971 w 4158343"/>
              <a:gd name="connsiteY199" fmla="*/ 1491343 h 4735286"/>
              <a:gd name="connsiteX200" fmla="*/ 3864428 w 4158343"/>
              <a:gd name="connsiteY200" fmla="*/ 1480457 h 4735286"/>
              <a:gd name="connsiteX201" fmla="*/ 3788228 w 4158343"/>
              <a:gd name="connsiteY201" fmla="*/ 1491343 h 4735286"/>
              <a:gd name="connsiteX202" fmla="*/ 3755571 w 4158343"/>
              <a:gd name="connsiteY202" fmla="*/ 1502229 h 4735286"/>
              <a:gd name="connsiteX203" fmla="*/ 3679371 w 4158343"/>
              <a:gd name="connsiteY203" fmla="*/ 1524000 h 4735286"/>
              <a:gd name="connsiteX204" fmla="*/ 3592286 w 4158343"/>
              <a:gd name="connsiteY204" fmla="*/ 1589315 h 4735286"/>
              <a:gd name="connsiteX205" fmla="*/ 3548743 w 4158343"/>
              <a:gd name="connsiteY205" fmla="*/ 1654629 h 4735286"/>
              <a:gd name="connsiteX206" fmla="*/ 3505200 w 4158343"/>
              <a:gd name="connsiteY206" fmla="*/ 1698172 h 4735286"/>
              <a:gd name="connsiteX207" fmla="*/ 3472543 w 4158343"/>
              <a:gd name="connsiteY207" fmla="*/ 1774372 h 4735286"/>
              <a:gd name="connsiteX208" fmla="*/ 3439886 w 4158343"/>
              <a:gd name="connsiteY208" fmla="*/ 1883229 h 4735286"/>
              <a:gd name="connsiteX209" fmla="*/ 3429000 w 4158343"/>
              <a:gd name="connsiteY209" fmla="*/ 1915886 h 4735286"/>
              <a:gd name="connsiteX210" fmla="*/ 3407228 w 4158343"/>
              <a:gd name="connsiteY210" fmla="*/ 2100943 h 4735286"/>
              <a:gd name="connsiteX211" fmla="*/ 3396343 w 4158343"/>
              <a:gd name="connsiteY211" fmla="*/ 2144486 h 4735286"/>
              <a:gd name="connsiteX212" fmla="*/ 3363686 w 4158343"/>
              <a:gd name="connsiteY212" fmla="*/ 2155372 h 4735286"/>
              <a:gd name="connsiteX213" fmla="*/ 3113314 w 4158343"/>
              <a:gd name="connsiteY213" fmla="*/ 2144486 h 4735286"/>
              <a:gd name="connsiteX214" fmla="*/ 3091543 w 4158343"/>
              <a:gd name="connsiteY214" fmla="*/ 2057400 h 4735286"/>
              <a:gd name="connsiteX215" fmla="*/ 3080657 w 4158343"/>
              <a:gd name="connsiteY215" fmla="*/ 1828800 h 4735286"/>
              <a:gd name="connsiteX216" fmla="*/ 3069771 w 4158343"/>
              <a:gd name="connsiteY216" fmla="*/ 1796143 h 4735286"/>
              <a:gd name="connsiteX217" fmla="*/ 3026228 w 4158343"/>
              <a:gd name="connsiteY217" fmla="*/ 1600200 h 4735286"/>
              <a:gd name="connsiteX218" fmla="*/ 3004457 w 4158343"/>
              <a:gd name="connsiteY218" fmla="*/ 1534886 h 4735286"/>
              <a:gd name="connsiteX219" fmla="*/ 2993571 w 4158343"/>
              <a:gd name="connsiteY219" fmla="*/ 1502229 h 4735286"/>
              <a:gd name="connsiteX220" fmla="*/ 2939143 w 4158343"/>
              <a:gd name="connsiteY220" fmla="*/ 1436915 h 4735286"/>
              <a:gd name="connsiteX221" fmla="*/ 2906486 w 4158343"/>
              <a:gd name="connsiteY221" fmla="*/ 1404257 h 4735286"/>
              <a:gd name="connsiteX222" fmla="*/ 2884714 w 4158343"/>
              <a:gd name="connsiteY222" fmla="*/ 1371600 h 4735286"/>
              <a:gd name="connsiteX223" fmla="*/ 2852057 w 4158343"/>
              <a:gd name="connsiteY223" fmla="*/ 1349829 h 4735286"/>
              <a:gd name="connsiteX224" fmla="*/ 2830286 w 4158343"/>
              <a:gd name="connsiteY224" fmla="*/ 1328057 h 4735286"/>
              <a:gd name="connsiteX225" fmla="*/ 2764971 w 4158343"/>
              <a:gd name="connsiteY225" fmla="*/ 1295400 h 4735286"/>
              <a:gd name="connsiteX226" fmla="*/ 2699657 w 4158343"/>
              <a:gd name="connsiteY226" fmla="*/ 1251857 h 4735286"/>
              <a:gd name="connsiteX227" fmla="*/ 2634343 w 4158343"/>
              <a:gd name="connsiteY227" fmla="*/ 1230086 h 4735286"/>
              <a:gd name="connsiteX228" fmla="*/ 2601686 w 4158343"/>
              <a:gd name="connsiteY228" fmla="*/ 1197429 h 473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4158343" h="4735286">
                <a:moveTo>
                  <a:pt x="2721428" y="1338943"/>
                </a:moveTo>
                <a:cubicBezTo>
                  <a:pt x="2718671" y="1325158"/>
                  <a:pt x="2709957" y="1269882"/>
                  <a:pt x="2699657" y="1251857"/>
                </a:cubicBezTo>
                <a:cubicBezTo>
                  <a:pt x="2690656" y="1236105"/>
                  <a:pt x="2677886" y="1222829"/>
                  <a:pt x="2667000" y="1208315"/>
                </a:cubicBezTo>
                <a:cubicBezTo>
                  <a:pt x="2663371" y="1197429"/>
                  <a:pt x="2664228" y="1183771"/>
                  <a:pt x="2656114" y="1175657"/>
                </a:cubicBezTo>
                <a:cubicBezTo>
                  <a:pt x="2593726" y="1113269"/>
                  <a:pt x="2596309" y="1145754"/>
                  <a:pt x="2525486" y="1110343"/>
                </a:cubicBezTo>
                <a:cubicBezTo>
                  <a:pt x="2510972" y="1103086"/>
                  <a:pt x="2497010" y="1094599"/>
                  <a:pt x="2481943" y="1088572"/>
                </a:cubicBezTo>
                <a:cubicBezTo>
                  <a:pt x="2460635" y="1080049"/>
                  <a:pt x="2438400" y="1074057"/>
                  <a:pt x="2416628" y="1066800"/>
                </a:cubicBezTo>
                <a:lnTo>
                  <a:pt x="2383971" y="1055915"/>
                </a:lnTo>
                <a:cubicBezTo>
                  <a:pt x="2367460" y="1044907"/>
                  <a:pt x="2341191" y="1023257"/>
                  <a:pt x="2318657" y="1023257"/>
                </a:cubicBezTo>
                <a:cubicBezTo>
                  <a:pt x="2278689" y="1023257"/>
                  <a:pt x="2199398" y="1037691"/>
                  <a:pt x="2155371" y="1045029"/>
                </a:cubicBezTo>
                <a:cubicBezTo>
                  <a:pt x="2073281" y="1072393"/>
                  <a:pt x="2174472" y="1035480"/>
                  <a:pt x="2090057" y="1077686"/>
                </a:cubicBezTo>
                <a:cubicBezTo>
                  <a:pt x="2072579" y="1086425"/>
                  <a:pt x="2053992" y="1092779"/>
                  <a:pt x="2035628" y="1099457"/>
                </a:cubicBezTo>
                <a:cubicBezTo>
                  <a:pt x="2014061" y="1107300"/>
                  <a:pt x="1970314" y="1121229"/>
                  <a:pt x="1970314" y="1121229"/>
                </a:cubicBezTo>
                <a:cubicBezTo>
                  <a:pt x="1952171" y="1117600"/>
                  <a:pt x="1932892" y="1117631"/>
                  <a:pt x="1915886" y="1110343"/>
                </a:cubicBezTo>
                <a:cubicBezTo>
                  <a:pt x="1906453" y="1106300"/>
                  <a:pt x="1902128" y="1094983"/>
                  <a:pt x="1894114" y="1088572"/>
                </a:cubicBezTo>
                <a:cubicBezTo>
                  <a:pt x="1883898" y="1080399"/>
                  <a:pt x="1871508" y="1075176"/>
                  <a:pt x="1861457" y="1066800"/>
                </a:cubicBezTo>
                <a:cubicBezTo>
                  <a:pt x="1835447" y="1045125"/>
                  <a:pt x="1794593" y="996838"/>
                  <a:pt x="1785257" y="968829"/>
                </a:cubicBezTo>
                <a:lnTo>
                  <a:pt x="1763486" y="903515"/>
                </a:lnTo>
                <a:cubicBezTo>
                  <a:pt x="1767114" y="874486"/>
                  <a:pt x="1762112" y="842991"/>
                  <a:pt x="1774371" y="816429"/>
                </a:cubicBezTo>
                <a:cubicBezTo>
                  <a:pt x="1785123" y="793132"/>
                  <a:pt x="1814568" y="783349"/>
                  <a:pt x="1828800" y="762000"/>
                </a:cubicBezTo>
                <a:cubicBezTo>
                  <a:pt x="1836057" y="751114"/>
                  <a:pt x="1842057" y="739276"/>
                  <a:pt x="1850571" y="729343"/>
                </a:cubicBezTo>
                <a:cubicBezTo>
                  <a:pt x="1863929" y="713758"/>
                  <a:pt x="1879600" y="700314"/>
                  <a:pt x="1894114" y="685800"/>
                </a:cubicBezTo>
                <a:cubicBezTo>
                  <a:pt x="1905000" y="674914"/>
                  <a:pt x="1918231" y="665952"/>
                  <a:pt x="1926771" y="653143"/>
                </a:cubicBezTo>
                <a:lnTo>
                  <a:pt x="1948543" y="620486"/>
                </a:lnTo>
                <a:cubicBezTo>
                  <a:pt x="1966036" y="515520"/>
                  <a:pt x="1970662" y="517575"/>
                  <a:pt x="1948543" y="370115"/>
                </a:cubicBezTo>
                <a:cubicBezTo>
                  <a:pt x="1946602" y="357176"/>
                  <a:pt x="1933262" y="348817"/>
                  <a:pt x="1926771" y="337457"/>
                </a:cubicBezTo>
                <a:cubicBezTo>
                  <a:pt x="1918720" y="323368"/>
                  <a:pt x="1915137" y="306586"/>
                  <a:pt x="1905000" y="293915"/>
                </a:cubicBezTo>
                <a:cubicBezTo>
                  <a:pt x="1851597" y="227160"/>
                  <a:pt x="1861433" y="235848"/>
                  <a:pt x="1807028" y="217715"/>
                </a:cubicBezTo>
                <a:cubicBezTo>
                  <a:pt x="1792514" y="206829"/>
                  <a:pt x="1779713" y="193171"/>
                  <a:pt x="1763486" y="185057"/>
                </a:cubicBezTo>
                <a:cubicBezTo>
                  <a:pt x="1742960" y="174794"/>
                  <a:pt x="1719943" y="170543"/>
                  <a:pt x="1698171" y="163286"/>
                </a:cubicBezTo>
                <a:lnTo>
                  <a:pt x="1632857" y="141515"/>
                </a:lnTo>
                <a:cubicBezTo>
                  <a:pt x="1618343" y="137886"/>
                  <a:pt x="1603699" y="134739"/>
                  <a:pt x="1589314" y="130629"/>
                </a:cubicBezTo>
                <a:cubicBezTo>
                  <a:pt x="1578281" y="127477"/>
                  <a:pt x="1566920" y="124875"/>
                  <a:pt x="1556657" y="119743"/>
                </a:cubicBezTo>
                <a:cubicBezTo>
                  <a:pt x="1544955" y="113892"/>
                  <a:pt x="1536412" y="102109"/>
                  <a:pt x="1524000" y="97972"/>
                </a:cubicBezTo>
                <a:cubicBezTo>
                  <a:pt x="1503061" y="90992"/>
                  <a:pt x="1480329" y="91415"/>
                  <a:pt x="1458686" y="87086"/>
                </a:cubicBezTo>
                <a:cubicBezTo>
                  <a:pt x="1444015" y="84152"/>
                  <a:pt x="1429814" y="79134"/>
                  <a:pt x="1415143" y="76200"/>
                </a:cubicBezTo>
                <a:cubicBezTo>
                  <a:pt x="1393500" y="71871"/>
                  <a:pt x="1371471" y="69644"/>
                  <a:pt x="1349828" y="65315"/>
                </a:cubicBezTo>
                <a:cubicBezTo>
                  <a:pt x="1335158" y="62381"/>
                  <a:pt x="1321005" y="57105"/>
                  <a:pt x="1306286" y="54429"/>
                </a:cubicBezTo>
                <a:cubicBezTo>
                  <a:pt x="1268668" y="47589"/>
                  <a:pt x="1178535" y="37395"/>
                  <a:pt x="1143000" y="32657"/>
                </a:cubicBezTo>
                <a:cubicBezTo>
                  <a:pt x="1117567" y="29266"/>
                  <a:pt x="1092346" y="24167"/>
                  <a:pt x="1066800" y="21772"/>
                </a:cubicBezTo>
                <a:cubicBezTo>
                  <a:pt x="976193" y="13278"/>
                  <a:pt x="794657" y="0"/>
                  <a:pt x="794657" y="0"/>
                </a:cubicBezTo>
                <a:cubicBezTo>
                  <a:pt x="764863" y="2292"/>
                  <a:pt x="612970" y="11719"/>
                  <a:pt x="566057" y="21772"/>
                </a:cubicBezTo>
                <a:cubicBezTo>
                  <a:pt x="543617" y="26580"/>
                  <a:pt x="523380" y="39770"/>
                  <a:pt x="500743" y="43543"/>
                </a:cubicBezTo>
                <a:lnTo>
                  <a:pt x="435428" y="54429"/>
                </a:lnTo>
                <a:cubicBezTo>
                  <a:pt x="402873" y="65281"/>
                  <a:pt x="384575" y="67556"/>
                  <a:pt x="359228" y="97972"/>
                </a:cubicBezTo>
                <a:cubicBezTo>
                  <a:pt x="351882" y="106787"/>
                  <a:pt x="354247" y="120790"/>
                  <a:pt x="348343" y="130629"/>
                </a:cubicBezTo>
                <a:cubicBezTo>
                  <a:pt x="343063" y="139430"/>
                  <a:pt x="333141" y="144516"/>
                  <a:pt x="326571" y="152400"/>
                </a:cubicBezTo>
                <a:cubicBezTo>
                  <a:pt x="314956" y="166338"/>
                  <a:pt x="305861" y="182289"/>
                  <a:pt x="293914" y="195943"/>
                </a:cubicBezTo>
                <a:cubicBezTo>
                  <a:pt x="280397" y="211391"/>
                  <a:pt x="264885" y="224972"/>
                  <a:pt x="250371" y="239486"/>
                </a:cubicBezTo>
                <a:lnTo>
                  <a:pt x="217714" y="272143"/>
                </a:lnTo>
                <a:cubicBezTo>
                  <a:pt x="190811" y="352852"/>
                  <a:pt x="206206" y="316931"/>
                  <a:pt x="174171" y="381000"/>
                </a:cubicBezTo>
                <a:cubicBezTo>
                  <a:pt x="170543" y="395514"/>
                  <a:pt x="169977" y="411161"/>
                  <a:pt x="163286" y="424543"/>
                </a:cubicBezTo>
                <a:cubicBezTo>
                  <a:pt x="158696" y="433723"/>
                  <a:pt x="146104" y="437135"/>
                  <a:pt x="141514" y="446315"/>
                </a:cubicBezTo>
                <a:cubicBezTo>
                  <a:pt x="134823" y="459696"/>
                  <a:pt x="136521" y="476106"/>
                  <a:pt x="130628" y="489857"/>
                </a:cubicBezTo>
                <a:cubicBezTo>
                  <a:pt x="125474" y="501882"/>
                  <a:pt x="114708" y="510813"/>
                  <a:pt x="108857" y="522515"/>
                </a:cubicBezTo>
                <a:cubicBezTo>
                  <a:pt x="103725" y="532778"/>
                  <a:pt x="102491" y="544625"/>
                  <a:pt x="97971" y="555172"/>
                </a:cubicBezTo>
                <a:cubicBezTo>
                  <a:pt x="91579" y="570087"/>
                  <a:pt x="82592" y="583800"/>
                  <a:pt x="76200" y="598715"/>
                </a:cubicBezTo>
                <a:cubicBezTo>
                  <a:pt x="71680" y="609262"/>
                  <a:pt x="70062" y="620926"/>
                  <a:pt x="65314" y="631372"/>
                </a:cubicBezTo>
                <a:cubicBezTo>
                  <a:pt x="51884" y="660918"/>
                  <a:pt x="21771" y="718457"/>
                  <a:pt x="21771" y="718457"/>
                </a:cubicBezTo>
                <a:cubicBezTo>
                  <a:pt x="18233" y="736148"/>
                  <a:pt x="0" y="824280"/>
                  <a:pt x="0" y="838200"/>
                </a:cubicBezTo>
                <a:cubicBezTo>
                  <a:pt x="0" y="879766"/>
                  <a:pt x="3388" y="1036811"/>
                  <a:pt x="21771" y="1110343"/>
                </a:cubicBezTo>
                <a:cubicBezTo>
                  <a:pt x="27337" y="1132607"/>
                  <a:pt x="36286" y="1153886"/>
                  <a:pt x="43543" y="1175657"/>
                </a:cubicBezTo>
                <a:lnTo>
                  <a:pt x="65314" y="1240972"/>
                </a:lnTo>
                <a:cubicBezTo>
                  <a:pt x="68943" y="1251858"/>
                  <a:pt x="69835" y="1264082"/>
                  <a:pt x="76200" y="1273629"/>
                </a:cubicBezTo>
                <a:cubicBezTo>
                  <a:pt x="83457" y="1284515"/>
                  <a:pt x="92658" y="1294331"/>
                  <a:pt x="97971" y="1306286"/>
                </a:cubicBezTo>
                <a:cubicBezTo>
                  <a:pt x="137998" y="1396347"/>
                  <a:pt x="96803" y="1348659"/>
                  <a:pt x="141514" y="1393372"/>
                </a:cubicBezTo>
                <a:cubicBezTo>
                  <a:pt x="160675" y="1450852"/>
                  <a:pt x="142853" y="1419665"/>
                  <a:pt x="217714" y="1469572"/>
                </a:cubicBezTo>
                <a:lnTo>
                  <a:pt x="250371" y="1491343"/>
                </a:lnTo>
                <a:cubicBezTo>
                  <a:pt x="261257" y="1498600"/>
                  <a:pt x="270616" y="1508978"/>
                  <a:pt x="283028" y="1513115"/>
                </a:cubicBezTo>
                <a:cubicBezTo>
                  <a:pt x="293914" y="1516743"/>
                  <a:pt x="304653" y="1520848"/>
                  <a:pt x="315686" y="1524000"/>
                </a:cubicBezTo>
                <a:cubicBezTo>
                  <a:pt x="330071" y="1528110"/>
                  <a:pt x="345035" y="1530155"/>
                  <a:pt x="359228" y="1534886"/>
                </a:cubicBezTo>
                <a:cubicBezTo>
                  <a:pt x="377766" y="1541065"/>
                  <a:pt x="394868" y="1551289"/>
                  <a:pt x="413657" y="1556657"/>
                </a:cubicBezTo>
                <a:cubicBezTo>
                  <a:pt x="445824" y="1565847"/>
                  <a:pt x="478971" y="1571172"/>
                  <a:pt x="511628" y="1578429"/>
                </a:cubicBezTo>
                <a:cubicBezTo>
                  <a:pt x="575695" y="1610462"/>
                  <a:pt x="539780" y="1595070"/>
                  <a:pt x="620486" y="1621972"/>
                </a:cubicBezTo>
                <a:lnTo>
                  <a:pt x="653143" y="1632857"/>
                </a:lnTo>
                <a:cubicBezTo>
                  <a:pt x="722086" y="1629229"/>
                  <a:pt x="791425" y="1630198"/>
                  <a:pt x="859971" y="1621972"/>
                </a:cubicBezTo>
                <a:cubicBezTo>
                  <a:pt x="882757" y="1619238"/>
                  <a:pt x="903514" y="1607457"/>
                  <a:pt x="925286" y="1600200"/>
                </a:cubicBezTo>
                <a:lnTo>
                  <a:pt x="990600" y="1578429"/>
                </a:lnTo>
                <a:cubicBezTo>
                  <a:pt x="1016000" y="1567543"/>
                  <a:pt x="1040584" y="1554511"/>
                  <a:pt x="1066800" y="1545772"/>
                </a:cubicBezTo>
                <a:cubicBezTo>
                  <a:pt x="1095187" y="1536310"/>
                  <a:pt x="1153886" y="1524000"/>
                  <a:pt x="1153886" y="1524000"/>
                </a:cubicBezTo>
                <a:cubicBezTo>
                  <a:pt x="1130028" y="1643288"/>
                  <a:pt x="1159861" y="1518951"/>
                  <a:pt x="1121228" y="1621972"/>
                </a:cubicBezTo>
                <a:cubicBezTo>
                  <a:pt x="1119341" y="1627003"/>
                  <a:pt x="1106039" y="1689397"/>
                  <a:pt x="1099457" y="1698172"/>
                </a:cubicBezTo>
                <a:cubicBezTo>
                  <a:pt x="1084062" y="1718698"/>
                  <a:pt x="1059260" y="1731251"/>
                  <a:pt x="1045028" y="1752600"/>
                </a:cubicBezTo>
                <a:cubicBezTo>
                  <a:pt x="1014718" y="1798066"/>
                  <a:pt x="1032508" y="1776006"/>
                  <a:pt x="990600" y="1817915"/>
                </a:cubicBezTo>
                <a:cubicBezTo>
                  <a:pt x="973457" y="1886484"/>
                  <a:pt x="974300" y="1861633"/>
                  <a:pt x="990600" y="1959429"/>
                </a:cubicBezTo>
                <a:cubicBezTo>
                  <a:pt x="992486" y="1970747"/>
                  <a:pt x="993372" y="1983972"/>
                  <a:pt x="1001486" y="1992086"/>
                </a:cubicBezTo>
                <a:cubicBezTo>
                  <a:pt x="1009600" y="2000200"/>
                  <a:pt x="1023596" y="1998452"/>
                  <a:pt x="1034143" y="2002972"/>
                </a:cubicBezTo>
                <a:cubicBezTo>
                  <a:pt x="1049058" y="2009364"/>
                  <a:pt x="1062771" y="2018351"/>
                  <a:pt x="1077686" y="2024743"/>
                </a:cubicBezTo>
                <a:cubicBezTo>
                  <a:pt x="1123802" y="2044507"/>
                  <a:pt x="1149661" y="2038695"/>
                  <a:pt x="1208314" y="2046515"/>
                </a:cubicBezTo>
                <a:cubicBezTo>
                  <a:pt x="1396821" y="2071649"/>
                  <a:pt x="1079256" y="2047170"/>
                  <a:pt x="1480457" y="2068286"/>
                </a:cubicBezTo>
                <a:cubicBezTo>
                  <a:pt x="1505857" y="2071915"/>
                  <a:pt x="1531096" y="2076949"/>
                  <a:pt x="1556657" y="2079172"/>
                </a:cubicBezTo>
                <a:cubicBezTo>
                  <a:pt x="1746012" y="2095637"/>
                  <a:pt x="1688824" y="2048053"/>
                  <a:pt x="1752600" y="2111829"/>
                </a:cubicBezTo>
                <a:cubicBezTo>
                  <a:pt x="1798346" y="2249068"/>
                  <a:pt x="1750695" y="2110377"/>
                  <a:pt x="1796143" y="2231572"/>
                </a:cubicBezTo>
                <a:cubicBezTo>
                  <a:pt x="1800172" y="2242316"/>
                  <a:pt x="1801896" y="2253966"/>
                  <a:pt x="1807028" y="2264229"/>
                </a:cubicBezTo>
                <a:cubicBezTo>
                  <a:pt x="1812879" y="2275931"/>
                  <a:pt x="1821866" y="2285792"/>
                  <a:pt x="1828800" y="2296886"/>
                </a:cubicBezTo>
                <a:cubicBezTo>
                  <a:pt x="1840014" y="2314828"/>
                  <a:pt x="1851995" y="2332391"/>
                  <a:pt x="1861457" y="2351315"/>
                </a:cubicBezTo>
                <a:cubicBezTo>
                  <a:pt x="1866589" y="2361578"/>
                  <a:pt x="1866770" y="2373941"/>
                  <a:pt x="1872343" y="2383972"/>
                </a:cubicBezTo>
                <a:cubicBezTo>
                  <a:pt x="1892948" y="2421061"/>
                  <a:pt x="1933832" y="2479394"/>
                  <a:pt x="1970314" y="2503715"/>
                </a:cubicBezTo>
                <a:cubicBezTo>
                  <a:pt x="1981200" y="2510972"/>
                  <a:pt x="1991269" y="2519635"/>
                  <a:pt x="2002971" y="2525486"/>
                </a:cubicBezTo>
                <a:cubicBezTo>
                  <a:pt x="2013234" y="2530618"/>
                  <a:pt x="2025597" y="2530799"/>
                  <a:pt x="2035628" y="2536372"/>
                </a:cubicBezTo>
                <a:cubicBezTo>
                  <a:pt x="2058501" y="2549079"/>
                  <a:pt x="2080010" y="2564215"/>
                  <a:pt x="2100943" y="2579915"/>
                </a:cubicBezTo>
                <a:cubicBezTo>
                  <a:pt x="2115457" y="2590801"/>
                  <a:pt x="2128734" y="2603571"/>
                  <a:pt x="2144486" y="2612572"/>
                </a:cubicBezTo>
                <a:cubicBezTo>
                  <a:pt x="2154449" y="2618265"/>
                  <a:pt x="2166596" y="2618937"/>
                  <a:pt x="2177143" y="2623457"/>
                </a:cubicBezTo>
                <a:cubicBezTo>
                  <a:pt x="2192059" y="2629849"/>
                  <a:pt x="2206925" y="2636628"/>
                  <a:pt x="2220686" y="2645229"/>
                </a:cubicBezTo>
                <a:cubicBezTo>
                  <a:pt x="2236071" y="2654845"/>
                  <a:pt x="2250574" y="2665939"/>
                  <a:pt x="2264228" y="2677886"/>
                </a:cubicBezTo>
                <a:cubicBezTo>
                  <a:pt x="2279676" y="2691403"/>
                  <a:pt x="2307771" y="2721429"/>
                  <a:pt x="2307771" y="2721429"/>
                </a:cubicBezTo>
                <a:lnTo>
                  <a:pt x="2329543" y="2786743"/>
                </a:lnTo>
                <a:cubicBezTo>
                  <a:pt x="2333172" y="2797629"/>
                  <a:pt x="2332314" y="2811286"/>
                  <a:pt x="2340428" y="2819400"/>
                </a:cubicBezTo>
                <a:lnTo>
                  <a:pt x="2362200" y="2841172"/>
                </a:lnTo>
                <a:cubicBezTo>
                  <a:pt x="2376714" y="2870200"/>
                  <a:pt x="2395480" y="2897468"/>
                  <a:pt x="2405743" y="2928257"/>
                </a:cubicBezTo>
                <a:cubicBezTo>
                  <a:pt x="2413000" y="2950029"/>
                  <a:pt x="2421948" y="2971308"/>
                  <a:pt x="2427514" y="2993572"/>
                </a:cubicBezTo>
                <a:cubicBezTo>
                  <a:pt x="2431143" y="3008086"/>
                  <a:pt x="2434101" y="3022785"/>
                  <a:pt x="2438400" y="3037115"/>
                </a:cubicBezTo>
                <a:cubicBezTo>
                  <a:pt x="2444994" y="3059096"/>
                  <a:pt x="2452914" y="3080658"/>
                  <a:pt x="2460171" y="3102429"/>
                </a:cubicBezTo>
                <a:cubicBezTo>
                  <a:pt x="2463800" y="3113315"/>
                  <a:pt x="2468274" y="3123954"/>
                  <a:pt x="2471057" y="3135086"/>
                </a:cubicBezTo>
                <a:cubicBezTo>
                  <a:pt x="2474686" y="3149600"/>
                  <a:pt x="2477833" y="3164244"/>
                  <a:pt x="2481943" y="3178629"/>
                </a:cubicBezTo>
                <a:cubicBezTo>
                  <a:pt x="2485095" y="3189662"/>
                  <a:pt x="2485783" y="3202229"/>
                  <a:pt x="2492828" y="3211286"/>
                </a:cubicBezTo>
                <a:cubicBezTo>
                  <a:pt x="2511731" y="3235590"/>
                  <a:pt x="2558143" y="3276600"/>
                  <a:pt x="2558143" y="3276600"/>
                </a:cubicBezTo>
                <a:cubicBezTo>
                  <a:pt x="2587169" y="3363684"/>
                  <a:pt x="2543629" y="3262086"/>
                  <a:pt x="2601686" y="3320143"/>
                </a:cubicBezTo>
                <a:cubicBezTo>
                  <a:pt x="2659744" y="3378201"/>
                  <a:pt x="2558140" y="3334656"/>
                  <a:pt x="2645228" y="3363686"/>
                </a:cubicBezTo>
                <a:cubicBezTo>
                  <a:pt x="2659742" y="3378200"/>
                  <a:pt x="2677385" y="3390150"/>
                  <a:pt x="2688771" y="3407229"/>
                </a:cubicBezTo>
                <a:cubicBezTo>
                  <a:pt x="2696028" y="3418115"/>
                  <a:pt x="2701292" y="3430635"/>
                  <a:pt x="2710543" y="3439886"/>
                </a:cubicBezTo>
                <a:cubicBezTo>
                  <a:pt x="2719794" y="3449137"/>
                  <a:pt x="2732314" y="3454400"/>
                  <a:pt x="2743200" y="3461657"/>
                </a:cubicBezTo>
                <a:cubicBezTo>
                  <a:pt x="2795282" y="3539781"/>
                  <a:pt x="2768241" y="3508470"/>
                  <a:pt x="2819400" y="3559629"/>
                </a:cubicBezTo>
                <a:cubicBezTo>
                  <a:pt x="2826657" y="3574143"/>
                  <a:pt x="2838876" y="3587108"/>
                  <a:pt x="2841171" y="3603172"/>
                </a:cubicBezTo>
                <a:cubicBezTo>
                  <a:pt x="2842794" y="3614531"/>
                  <a:pt x="2835858" y="3625799"/>
                  <a:pt x="2830286" y="3635829"/>
                </a:cubicBezTo>
                <a:cubicBezTo>
                  <a:pt x="2817579" y="3658702"/>
                  <a:pt x="2801257" y="3679372"/>
                  <a:pt x="2786743" y="3701143"/>
                </a:cubicBezTo>
                <a:cubicBezTo>
                  <a:pt x="2759279" y="3742338"/>
                  <a:pt x="2774221" y="3724550"/>
                  <a:pt x="2743200" y="3755572"/>
                </a:cubicBezTo>
                <a:cubicBezTo>
                  <a:pt x="2732314" y="3799115"/>
                  <a:pt x="2724736" y="3843621"/>
                  <a:pt x="2710543" y="3886200"/>
                </a:cubicBezTo>
                <a:cubicBezTo>
                  <a:pt x="2703286" y="3907972"/>
                  <a:pt x="2699916" y="3931454"/>
                  <a:pt x="2688771" y="3951515"/>
                </a:cubicBezTo>
                <a:cubicBezTo>
                  <a:pt x="2681295" y="3964972"/>
                  <a:pt x="2667000" y="3973286"/>
                  <a:pt x="2656114" y="3984172"/>
                </a:cubicBezTo>
                <a:cubicBezTo>
                  <a:pt x="2648151" y="4023984"/>
                  <a:pt x="2641870" y="4067089"/>
                  <a:pt x="2623457" y="4103915"/>
                </a:cubicBezTo>
                <a:cubicBezTo>
                  <a:pt x="2604104" y="4142622"/>
                  <a:pt x="2601479" y="4142740"/>
                  <a:pt x="2590800" y="4180115"/>
                </a:cubicBezTo>
                <a:cubicBezTo>
                  <a:pt x="2571182" y="4248776"/>
                  <a:pt x="2587358" y="4203433"/>
                  <a:pt x="2569028" y="4288972"/>
                </a:cubicBezTo>
                <a:cubicBezTo>
                  <a:pt x="2562759" y="4318230"/>
                  <a:pt x="2560638" y="4349294"/>
                  <a:pt x="2547257" y="4376057"/>
                </a:cubicBezTo>
                <a:cubicBezTo>
                  <a:pt x="2540000" y="4390571"/>
                  <a:pt x="2531878" y="4404685"/>
                  <a:pt x="2525486" y="4419600"/>
                </a:cubicBezTo>
                <a:cubicBezTo>
                  <a:pt x="2516115" y="4441466"/>
                  <a:pt x="2509239" y="4473701"/>
                  <a:pt x="2503714" y="4495800"/>
                </a:cubicBezTo>
                <a:cubicBezTo>
                  <a:pt x="2507895" y="4520888"/>
                  <a:pt x="2512086" y="4566972"/>
                  <a:pt x="2525486" y="4593772"/>
                </a:cubicBezTo>
                <a:cubicBezTo>
                  <a:pt x="2531337" y="4605474"/>
                  <a:pt x="2538882" y="4616378"/>
                  <a:pt x="2547257" y="4626429"/>
                </a:cubicBezTo>
                <a:cubicBezTo>
                  <a:pt x="2557112" y="4638256"/>
                  <a:pt x="2567105" y="4650547"/>
                  <a:pt x="2579914" y="4659086"/>
                </a:cubicBezTo>
                <a:cubicBezTo>
                  <a:pt x="2589461" y="4665451"/>
                  <a:pt x="2601685" y="4666343"/>
                  <a:pt x="2612571" y="4669972"/>
                </a:cubicBezTo>
                <a:cubicBezTo>
                  <a:pt x="2619828" y="4677229"/>
                  <a:pt x="2625542" y="4686463"/>
                  <a:pt x="2634343" y="4691743"/>
                </a:cubicBezTo>
                <a:cubicBezTo>
                  <a:pt x="2654601" y="4703897"/>
                  <a:pt x="2719809" y="4711729"/>
                  <a:pt x="2732314" y="4713515"/>
                </a:cubicBezTo>
                <a:cubicBezTo>
                  <a:pt x="2823607" y="4726557"/>
                  <a:pt x="2848718" y="4726843"/>
                  <a:pt x="2950028" y="4735286"/>
                </a:cubicBezTo>
                <a:cubicBezTo>
                  <a:pt x="3018971" y="4731657"/>
                  <a:pt x="3088102" y="4730650"/>
                  <a:pt x="3156857" y="4724400"/>
                </a:cubicBezTo>
                <a:cubicBezTo>
                  <a:pt x="3183178" y="4722007"/>
                  <a:pt x="3195777" y="4711130"/>
                  <a:pt x="3211286" y="4691743"/>
                </a:cubicBezTo>
                <a:cubicBezTo>
                  <a:pt x="3219459" y="4681527"/>
                  <a:pt x="3223806" y="4668337"/>
                  <a:pt x="3233057" y="4659086"/>
                </a:cubicBezTo>
                <a:cubicBezTo>
                  <a:pt x="3242308" y="4649835"/>
                  <a:pt x="3254828" y="4644572"/>
                  <a:pt x="3265714" y="4637315"/>
                </a:cubicBezTo>
                <a:cubicBezTo>
                  <a:pt x="3298372" y="4588327"/>
                  <a:pt x="3296556" y="4572908"/>
                  <a:pt x="3341914" y="4550229"/>
                </a:cubicBezTo>
                <a:cubicBezTo>
                  <a:pt x="3352177" y="4545097"/>
                  <a:pt x="3363685" y="4542972"/>
                  <a:pt x="3374571" y="4539343"/>
                </a:cubicBezTo>
                <a:cubicBezTo>
                  <a:pt x="3442380" y="4471537"/>
                  <a:pt x="3344207" y="4563215"/>
                  <a:pt x="3429000" y="4506686"/>
                </a:cubicBezTo>
                <a:cubicBezTo>
                  <a:pt x="3441809" y="4498147"/>
                  <a:pt x="3449831" y="4483884"/>
                  <a:pt x="3461657" y="4474029"/>
                </a:cubicBezTo>
                <a:cubicBezTo>
                  <a:pt x="3471708" y="4465653"/>
                  <a:pt x="3484098" y="4460430"/>
                  <a:pt x="3494314" y="4452257"/>
                </a:cubicBezTo>
                <a:cubicBezTo>
                  <a:pt x="3502328" y="4445846"/>
                  <a:pt x="3508072" y="4436897"/>
                  <a:pt x="3516086" y="4430486"/>
                </a:cubicBezTo>
                <a:cubicBezTo>
                  <a:pt x="3526302" y="4422313"/>
                  <a:pt x="3538527" y="4416888"/>
                  <a:pt x="3548743" y="4408715"/>
                </a:cubicBezTo>
                <a:cubicBezTo>
                  <a:pt x="3602601" y="4365628"/>
                  <a:pt x="3535710" y="4410861"/>
                  <a:pt x="3592286" y="4354286"/>
                </a:cubicBezTo>
                <a:cubicBezTo>
                  <a:pt x="3601537" y="4345035"/>
                  <a:pt x="3614057" y="4339772"/>
                  <a:pt x="3624943" y="4332515"/>
                </a:cubicBezTo>
                <a:cubicBezTo>
                  <a:pt x="3655776" y="4240008"/>
                  <a:pt x="3612775" y="4352792"/>
                  <a:pt x="3657600" y="4278086"/>
                </a:cubicBezTo>
                <a:cubicBezTo>
                  <a:pt x="3699999" y="4207424"/>
                  <a:pt x="3635090" y="4278827"/>
                  <a:pt x="3690257" y="4223657"/>
                </a:cubicBezTo>
                <a:cubicBezTo>
                  <a:pt x="3693886" y="4212771"/>
                  <a:pt x="3698654" y="4202201"/>
                  <a:pt x="3701143" y="4191000"/>
                </a:cubicBezTo>
                <a:cubicBezTo>
                  <a:pt x="3710109" y="4150651"/>
                  <a:pt x="3718208" y="4076250"/>
                  <a:pt x="3722914" y="4038600"/>
                </a:cubicBezTo>
                <a:cubicBezTo>
                  <a:pt x="3719285" y="4009572"/>
                  <a:pt x="3716837" y="3980371"/>
                  <a:pt x="3712028" y="3951515"/>
                </a:cubicBezTo>
                <a:cubicBezTo>
                  <a:pt x="3703387" y="3899666"/>
                  <a:pt x="3693895" y="3900754"/>
                  <a:pt x="3679371" y="3842657"/>
                </a:cubicBezTo>
                <a:lnTo>
                  <a:pt x="3657600" y="3755572"/>
                </a:lnTo>
                <a:lnTo>
                  <a:pt x="3646714" y="3712029"/>
                </a:lnTo>
                <a:cubicBezTo>
                  <a:pt x="3650343" y="3661229"/>
                  <a:pt x="3651649" y="3610210"/>
                  <a:pt x="3657600" y="3559629"/>
                </a:cubicBezTo>
                <a:cubicBezTo>
                  <a:pt x="3661296" y="3528214"/>
                  <a:pt x="3675036" y="3520952"/>
                  <a:pt x="3690257" y="3494315"/>
                </a:cubicBezTo>
                <a:cubicBezTo>
                  <a:pt x="3698308" y="3480226"/>
                  <a:pt x="3703027" y="3464274"/>
                  <a:pt x="3712028" y="3450772"/>
                </a:cubicBezTo>
                <a:cubicBezTo>
                  <a:pt x="3717721" y="3442232"/>
                  <a:pt x="3727642" y="3437211"/>
                  <a:pt x="3733800" y="3429000"/>
                </a:cubicBezTo>
                <a:cubicBezTo>
                  <a:pt x="3749500" y="3408067"/>
                  <a:pt x="3762829" y="3385457"/>
                  <a:pt x="3777343" y="3363686"/>
                </a:cubicBezTo>
                <a:cubicBezTo>
                  <a:pt x="3784600" y="3352800"/>
                  <a:pt x="3789863" y="3340280"/>
                  <a:pt x="3799114" y="3331029"/>
                </a:cubicBezTo>
                <a:cubicBezTo>
                  <a:pt x="3806371" y="3323772"/>
                  <a:pt x="3814585" y="3317358"/>
                  <a:pt x="3820886" y="3309257"/>
                </a:cubicBezTo>
                <a:cubicBezTo>
                  <a:pt x="3840049" y="3284618"/>
                  <a:pt x="3855815" y="3257431"/>
                  <a:pt x="3875314" y="3233057"/>
                </a:cubicBezTo>
                <a:cubicBezTo>
                  <a:pt x="3884931" y="3221036"/>
                  <a:pt x="3898520" y="3212552"/>
                  <a:pt x="3907971" y="3200400"/>
                </a:cubicBezTo>
                <a:cubicBezTo>
                  <a:pt x="3924035" y="3179746"/>
                  <a:pt x="3937000" y="3156857"/>
                  <a:pt x="3951514" y="3135086"/>
                </a:cubicBezTo>
                <a:lnTo>
                  <a:pt x="3973286" y="3102429"/>
                </a:lnTo>
                <a:cubicBezTo>
                  <a:pt x="3993244" y="3042553"/>
                  <a:pt x="3972179" y="3096203"/>
                  <a:pt x="4005943" y="3037115"/>
                </a:cubicBezTo>
                <a:cubicBezTo>
                  <a:pt x="4013994" y="3023026"/>
                  <a:pt x="4019663" y="3007661"/>
                  <a:pt x="4027714" y="2993572"/>
                </a:cubicBezTo>
                <a:cubicBezTo>
                  <a:pt x="4034205" y="2982213"/>
                  <a:pt x="4043635" y="2972617"/>
                  <a:pt x="4049486" y="2960915"/>
                </a:cubicBezTo>
                <a:cubicBezTo>
                  <a:pt x="4058225" y="2943437"/>
                  <a:pt x="4064000" y="2924629"/>
                  <a:pt x="4071257" y="2906486"/>
                </a:cubicBezTo>
                <a:cubicBezTo>
                  <a:pt x="4074886" y="2881086"/>
                  <a:pt x="4075920" y="2855178"/>
                  <a:pt x="4082143" y="2830286"/>
                </a:cubicBezTo>
                <a:cubicBezTo>
                  <a:pt x="4086882" y="2811329"/>
                  <a:pt x="4097053" y="2794153"/>
                  <a:pt x="4103914" y="2775857"/>
                </a:cubicBezTo>
                <a:cubicBezTo>
                  <a:pt x="4107943" y="2765113"/>
                  <a:pt x="4111171" y="2754086"/>
                  <a:pt x="4114800" y="2743200"/>
                </a:cubicBezTo>
                <a:cubicBezTo>
                  <a:pt x="4118429" y="2714172"/>
                  <a:pt x="4119108" y="2684620"/>
                  <a:pt x="4125686" y="2656115"/>
                </a:cubicBezTo>
                <a:cubicBezTo>
                  <a:pt x="4130080" y="2637075"/>
                  <a:pt x="4144061" y="2620929"/>
                  <a:pt x="4147457" y="2601686"/>
                </a:cubicBezTo>
                <a:cubicBezTo>
                  <a:pt x="4155050" y="2558657"/>
                  <a:pt x="4154714" y="2514600"/>
                  <a:pt x="4158343" y="2471057"/>
                </a:cubicBezTo>
                <a:cubicBezTo>
                  <a:pt x="4154714" y="2413000"/>
                  <a:pt x="4153547" y="2354737"/>
                  <a:pt x="4147457" y="2296886"/>
                </a:cubicBezTo>
                <a:cubicBezTo>
                  <a:pt x="4146256" y="2285475"/>
                  <a:pt x="4139723" y="2275262"/>
                  <a:pt x="4136571" y="2264229"/>
                </a:cubicBezTo>
                <a:cubicBezTo>
                  <a:pt x="4132461" y="2249844"/>
                  <a:pt x="4129985" y="2235016"/>
                  <a:pt x="4125686" y="2220686"/>
                </a:cubicBezTo>
                <a:cubicBezTo>
                  <a:pt x="4119092" y="2198705"/>
                  <a:pt x="4108415" y="2177875"/>
                  <a:pt x="4103914" y="2155372"/>
                </a:cubicBezTo>
                <a:cubicBezTo>
                  <a:pt x="4074586" y="2008735"/>
                  <a:pt x="4108920" y="2168702"/>
                  <a:pt x="4082143" y="2068286"/>
                </a:cubicBezTo>
                <a:cubicBezTo>
                  <a:pt x="4070579" y="2024918"/>
                  <a:pt x="4063680" y="1980237"/>
                  <a:pt x="4049486" y="1937657"/>
                </a:cubicBezTo>
                <a:lnTo>
                  <a:pt x="4027714" y="1872343"/>
                </a:lnTo>
                <a:cubicBezTo>
                  <a:pt x="4024085" y="1861457"/>
                  <a:pt x="4019611" y="1850818"/>
                  <a:pt x="4016828" y="1839686"/>
                </a:cubicBezTo>
                <a:cubicBezTo>
                  <a:pt x="4013200" y="1825172"/>
                  <a:pt x="4009188" y="1810748"/>
                  <a:pt x="4005943" y="1796143"/>
                </a:cubicBezTo>
                <a:cubicBezTo>
                  <a:pt x="4001929" y="1778082"/>
                  <a:pt x="3999544" y="1759665"/>
                  <a:pt x="3995057" y="1741715"/>
                </a:cubicBezTo>
                <a:cubicBezTo>
                  <a:pt x="3992274" y="1730583"/>
                  <a:pt x="3987800" y="1719943"/>
                  <a:pt x="3984171" y="1709057"/>
                </a:cubicBezTo>
                <a:cubicBezTo>
                  <a:pt x="3980543" y="1687286"/>
                  <a:pt x="3979628" y="1664884"/>
                  <a:pt x="3973286" y="1643743"/>
                </a:cubicBezTo>
                <a:cubicBezTo>
                  <a:pt x="3968623" y="1628200"/>
                  <a:pt x="3957212" y="1615394"/>
                  <a:pt x="3951514" y="1600200"/>
                </a:cubicBezTo>
                <a:cubicBezTo>
                  <a:pt x="3946261" y="1586192"/>
                  <a:pt x="3944738" y="1571042"/>
                  <a:pt x="3940628" y="1556657"/>
                </a:cubicBezTo>
                <a:cubicBezTo>
                  <a:pt x="3935514" y="1538757"/>
                  <a:pt x="3924811" y="1502570"/>
                  <a:pt x="3907971" y="1491343"/>
                </a:cubicBezTo>
                <a:cubicBezTo>
                  <a:pt x="3895523" y="1483044"/>
                  <a:pt x="3878942" y="1484086"/>
                  <a:pt x="3864428" y="1480457"/>
                </a:cubicBezTo>
                <a:cubicBezTo>
                  <a:pt x="3839028" y="1484086"/>
                  <a:pt x="3813388" y="1486311"/>
                  <a:pt x="3788228" y="1491343"/>
                </a:cubicBezTo>
                <a:cubicBezTo>
                  <a:pt x="3776976" y="1493593"/>
                  <a:pt x="3766604" y="1499077"/>
                  <a:pt x="3755571" y="1502229"/>
                </a:cubicBezTo>
                <a:cubicBezTo>
                  <a:pt x="3659864" y="1529575"/>
                  <a:pt x="3757691" y="1497895"/>
                  <a:pt x="3679371" y="1524000"/>
                </a:cubicBezTo>
                <a:cubicBezTo>
                  <a:pt x="3656849" y="1539015"/>
                  <a:pt x="3612425" y="1562463"/>
                  <a:pt x="3592286" y="1589315"/>
                </a:cubicBezTo>
                <a:cubicBezTo>
                  <a:pt x="3576587" y="1610248"/>
                  <a:pt x="3567245" y="1636127"/>
                  <a:pt x="3548743" y="1654629"/>
                </a:cubicBezTo>
                <a:lnTo>
                  <a:pt x="3505200" y="1698172"/>
                </a:lnTo>
                <a:cubicBezTo>
                  <a:pt x="3470158" y="1803293"/>
                  <a:pt x="3526349" y="1639857"/>
                  <a:pt x="3472543" y="1774372"/>
                </a:cubicBezTo>
                <a:cubicBezTo>
                  <a:pt x="3446667" y="1839062"/>
                  <a:pt x="3455928" y="1827082"/>
                  <a:pt x="3439886" y="1883229"/>
                </a:cubicBezTo>
                <a:cubicBezTo>
                  <a:pt x="3436734" y="1894262"/>
                  <a:pt x="3432629" y="1905000"/>
                  <a:pt x="3429000" y="1915886"/>
                </a:cubicBezTo>
                <a:cubicBezTo>
                  <a:pt x="3423161" y="1974278"/>
                  <a:pt x="3417924" y="2042113"/>
                  <a:pt x="3407228" y="2100943"/>
                </a:cubicBezTo>
                <a:cubicBezTo>
                  <a:pt x="3404552" y="2115663"/>
                  <a:pt x="3405689" y="2132803"/>
                  <a:pt x="3396343" y="2144486"/>
                </a:cubicBezTo>
                <a:cubicBezTo>
                  <a:pt x="3389175" y="2153446"/>
                  <a:pt x="3374572" y="2151743"/>
                  <a:pt x="3363686" y="2155372"/>
                </a:cubicBezTo>
                <a:cubicBezTo>
                  <a:pt x="3280229" y="2151743"/>
                  <a:pt x="3191912" y="2172781"/>
                  <a:pt x="3113314" y="2144486"/>
                </a:cubicBezTo>
                <a:cubicBezTo>
                  <a:pt x="3085161" y="2134351"/>
                  <a:pt x="3091543" y="2057400"/>
                  <a:pt x="3091543" y="2057400"/>
                </a:cubicBezTo>
                <a:cubicBezTo>
                  <a:pt x="3087914" y="1981200"/>
                  <a:pt x="3086992" y="1904823"/>
                  <a:pt x="3080657" y="1828800"/>
                </a:cubicBezTo>
                <a:cubicBezTo>
                  <a:pt x="3079704" y="1817365"/>
                  <a:pt x="3072021" y="1807395"/>
                  <a:pt x="3069771" y="1796143"/>
                </a:cubicBezTo>
                <a:cubicBezTo>
                  <a:pt x="3031451" y="1604545"/>
                  <a:pt x="3068602" y="1727322"/>
                  <a:pt x="3026228" y="1600200"/>
                </a:cubicBezTo>
                <a:lnTo>
                  <a:pt x="3004457" y="1534886"/>
                </a:lnTo>
                <a:cubicBezTo>
                  <a:pt x="3000828" y="1524000"/>
                  <a:pt x="3001685" y="1510343"/>
                  <a:pt x="2993571" y="1502229"/>
                </a:cubicBezTo>
                <a:cubicBezTo>
                  <a:pt x="2898171" y="1406829"/>
                  <a:pt x="3014913" y="1527840"/>
                  <a:pt x="2939143" y="1436915"/>
                </a:cubicBezTo>
                <a:cubicBezTo>
                  <a:pt x="2929288" y="1425088"/>
                  <a:pt x="2916342" y="1416084"/>
                  <a:pt x="2906486" y="1404257"/>
                </a:cubicBezTo>
                <a:cubicBezTo>
                  <a:pt x="2898110" y="1394206"/>
                  <a:pt x="2893965" y="1380851"/>
                  <a:pt x="2884714" y="1371600"/>
                </a:cubicBezTo>
                <a:cubicBezTo>
                  <a:pt x="2875463" y="1362349"/>
                  <a:pt x="2862273" y="1358002"/>
                  <a:pt x="2852057" y="1349829"/>
                </a:cubicBezTo>
                <a:cubicBezTo>
                  <a:pt x="2844043" y="1343418"/>
                  <a:pt x="2838300" y="1334468"/>
                  <a:pt x="2830286" y="1328057"/>
                </a:cubicBezTo>
                <a:cubicBezTo>
                  <a:pt x="2800142" y="1303942"/>
                  <a:pt x="2799461" y="1306897"/>
                  <a:pt x="2764971" y="1295400"/>
                </a:cubicBezTo>
                <a:cubicBezTo>
                  <a:pt x="2732853" y="1247222"/>
                  <a:pt x="2758235" y="1269430"/>
                  <a:pt x="2699657" y="1251857"/>
                </a:cubicBezTo>
                <a:cubicBezTo>
                  <a:pt x="2677676" y="1245263"/>
                  <a:pt x="2634343" y="1230086"/>
                  <a:pt x="2634343" y="1230086"/>
                </a:cubicBezTo>
                <a:lnTo>
                  <a:pt x="2601686" y="1197429"/>
                </a:lnTo>
              </a:path>
            </a:pathLst>
          </a:cu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63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13" y="1364397"/>
            <a:ext cx="7154079" cy="4948238"/>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6808974" y="1524000"/>
            <a:ext cx="2335026" cy="3139321"/>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Oocyte nucleolus</a:t>
            </a:r>
          </a:p>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Oocyte nucleus</a:t>
            </a:r>
          </a:p>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Cortical granules (you should have known this from embryology)</a:t>
            </a:r>
          </a:p>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Oocyte membrane</a:t>
            </a:r>
          </a:p>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Zona pellucida</a:t>
            </a:r>
          </a:p>
          <a:p>
            <a:pPr marL="228600" indent="-228600" fontAlgn="auto">
              <a:spcBef>
                <a:spcPts val="0"/>
              </a:spcBef>
              <a:spcAft>
                <a:spcPts val="0"/>
              </a:spcAft>
              <a:buAutoNum type="arabicPeriod"/>
              <a:defRPr/>
            </a:pPr>
            <a:r>
              <a:rPr lang="en-US" b="1" spc="50" dirty="0" err="1">
                <a:ln w="11430"/>
                <a:solidFill>
                  <a:srgbClr val="C00000"/>
                </a:solidFill>
                <a:effectLst>
                  <a:outerShdw blurRad="76200" dist="50800" dir="5400000" algn="tl" rotWithShape="0">
                    <a:srgbClr val="000000">
                      <a:alpha val="65000"/>
                    </a:srgbClr>
                  </a:outerShdw>
                </a:effectLst>
                <a:latin typeface="+mn-lt"/>
              </a:rPr>
              <a:t>Granulosa</a:t>
            </a:r>
            <a:r>
              <a:rPr lang="en-US" b="1" spc="50" dirty="0">
                <a:ln w="11430"/>
                <a:solidFill>
                  <a:srgbClr val="C00000"/>
                </a:solidFill>
                <a:effectLst>
                  <a:outerShdw blurRad="76200" dist="50800" dir="5400000" algn="tl" rotWithShape="0">
                    <a:srgbClr val="000000">
                      <a:alpha val="65000"/>
                    </a:srgbClr>
                  </a:outerShdw>
                </a:effectLst>
                <a:latin typeface="+mn-lt"/>
              </a:rPr>
              <a:t> cells</a:t>
            </a:r>
          </a:p>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Cell processes</a:t>
            </a:r>
          </a:p>
          <a:p>
            <a:pPr marL="228600" indent="-228600" fontAlgn="auto">
              <a:spcBef>
                <a:spcPts val="0"/>
              </a:spcBef>
              <a:spcAft>
                <a:spcPts val="0"/>
              </a:spcAft>
              <a:buAutoNum type="arabicPeriod"/>
              <a:defRPr/>
            </a:pPr>
            <a:r>
              <a:rPr lang="en-US" b="1" spc="50" dirty="0" err="1">
                <a:ln w="11430"/>
                <a:solidFill>
                  <a:srgbClr val="C00000"/>
                </a:solidFill>
                <a:effectLst>
                  <a:outerShdw blurRad="76200" dist="50800" dir="5400000" algn="tl" rotWithShape="0">
                    <a:srgbClr val="000000">
                      <a:alpha val="65000"/>
                    </a:srgbClr>
                  </a:outerShdw>
                </a:effectLst>
                <a:latin typeface="+mn-lt"/>
              </a:rPr>
              <a:t>Antrum</a:t>
            </a:r>
            <a:endParaRPr lang="en-US" b="1" spc="50" dirty="0">
              <a:ln w="11430"/>
              <a:solidFill>
                <a:srgbClr val="C00000"/>
              </a:solidFill>
              <a:effectLst>
                <a:outerShdw blurRad="76200" dist="50800" dir="5400000" algn="tl" rotWithShape="0">
                  <a:srgbClr val="000000">
                    <a:alpha val="65000"/>
                  </a:srgbClr>
                </a:outerShdw>
              </a:effectLst>
              <a:latin typeface="+mn-lt"/>
            </a:endParaRP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structures 1-8 on this slide. (advance slide for answers)</a:t>
            </a:r>
          </a:p>
        </p:txBody>
      </p:sp>
    </p:spTree>
    <p:extLst>
      <p:ext uri="{BB962C8B-B14F-4D97-AF65-F5344CB8AC3E}">
        <p14:creationId xmlns:p14="http://schemas.microsoft.com/office/powerpoint/2010/main" val="370733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3801" t="13262" r="12722" b="7768"/>
          <a:stretch/>
        </p:blipFill>
        <p:spPr>
          <a:xfrm rot="16200000" flipH="1">
            <a:off x="1753671" y="1156498"/>
            <a:ext cx="5484259" cy="5943601"/>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76200" y="1523999"/>
            <a:ext cx="28956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Glassy membrane</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at the tips of the arrows. (advance slide for answers)</a:t>
            </a:r>
          </a:p>
        </p:txBody>
      </p:sp>
      <p:cxnSp>
        <p:nvCxnSpPr>
          <p:cNvPr id="5" name="Straight Arrow Connector 4"/>
          <p:cNvCxnSpPr/>
          <p:nvPr/>
        </p:nvCxnSpPr>
        <p:spPr>
          <a:xfrm>
            <a:off x="4603957" y="1458685"/>
            <a:ext cx="0" cy="91440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3471842" y="4223659"/>
            <a:ext cx="849787" cy="22859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008214" y="2808513"/>
            <a:ext cx="0" cy="91440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05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4898" y="6096000"/>
            <a:ext cx="8724583" cy="584775"/>
          </a:xfrm>
          <a:prstGeom prst="rect">
            <a:avLst/>
          </a:prstGeom>
          <a:noFill/>
        </p:spPr>
        <p:txBody>
          <a:bodyPr wrap="square">
            <a:spAutoFit/>
          </a:bodyPr>
          <a:lstStyle/>
          <a:p>
            <a:r>
              <a:rPr lang="en-US" sz="1600" b="1" dirty="0">
                <a:solidFill>
                  <a:srgbClr val="002060"/>
                </a:solidFill>
                <a:latin typeface="Calibri" pitchFamily="34" charset="0"/>
              </a:rPr>
              <a:t>This slide shows the ovary, oviduct, and broad ligament (similar to the cut we have been looking at).  The floor of the pelvis is to  the left, and the top of the image is ventral.  </a:t>
            </a:r>
          </a:p>
        </p:txBody>
      </p:sp>
      <p:sp>
        <p:nvSpPr>
          <p:cNvPr id="7" name="Rectangle 6"/>
          <p:cNvSpPr/>
          <p:nvPr/>
        </p:nvSpPr>
        <p:spPr>
          <a:xfrm>
            <a:off x="1355362" y="21491"/>
            <a:ext cx="643336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a:t>
            </a:r>
          </a:p>
        </p:txBody>
      </p:sp>
      <p:pic>
        <p:nvPicPr>
          <p:cNvPr id="3074" name="Picture 2" descr="P:\My Documents\Histology course director\digital labs\Endocrine Reproduction\Ovary\SL13S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74277"/>
            <a:ext cx="7197836" cy="53983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352800" y="4572000"/>
            <a:ext cx="1066800" cy="369332"/>
          </a:xfrm>
          <a:prstGeom prst="rect">
            <a:avLst/>
          </a:prstGeom>
          <a:noFill/>
        </p:spPr>
        <p:txBody>
          <a:bodyPr wrap="square" rtlCol="0">
            <a:spAutoFit/>
          </a:bodyPr>
          <a:lstStyle/>
          <a:p>
            <a:r>
              <a:rPr lang="en-US" b="1" dirty="0"/>
              <a:t>ovary</a:t>
            </a:r>
          </a:p>
        </p:txBody>
      </p:sp>
      <p:sp>
        <p:nvSpPr>
          <p:cNvPr id="10" name="TextBox 9"/>
          <p:cNvSpPr txBox="1"/>
          <p:nvPr/>
        </p:nvSpPr>
        <p:spPr>
          <a:xfrm>
            <a:off x="6934199" y="3542516"/>
            <a:ext cx="1066800" cy="369332"/>
          </a:xfrm>
          <a:prstGeom prst="rect">
            <a:avLst/>
          </a:prstGeom>
          <a:noFill/>
        </p:spPr>
        <p:txBody>
          <a:bodyPr wrap="square" rtlCol="0">
            <a:spAutoFit/>
          </a:bodyPr>
          <a:lstStyle/>
          <a:p>
            <a:r>
              <a:rPr lang="en-US" b="1" dirty="0"/>
              <a:t>oviduct</a:t>
            </a:r>
          </a:p>
        </p:txBody>
      </p:sp>
      <p:sp>
        <p:nvSpPr>
          <p:cNvPr id="11" name="TextBox 10"/>
          <p:cNvSpPr txBox="1"/>
          <p:nvPr/>
        </p:nvSpPr>
        <p:spPr>
          <a:xfrm rot="2555135">
            <a:off x="6142273" y="2111779"/>
            <a:ext cx="1752600" cy="369332"/>
          </a:xfrm>
          <a:prstGeom prst="rect">
            <a:avLst/>
          </a:prstGeom>
          <a:noFill/>
        </p:spPr>
        <p:txBody>
          <a:bodyPr wrap="square" rtlCol="0">
            <a:spAutoFit/>
          </a:bodyPr>
          <a:lstStyle/>
          <a:p>
            <a:r>
              <a:rPr lang="en-US" b="1" dirty="0" err="1"/>
              <a:t>mesosolpinx</a:t>
            </a:r>
            <a:endParaRPr lang="en-US" b="1" dirty="0"/>
          </a:p>
        </p:txBody>
      </p:sp>
      <p:sp>
        <p:nvSpPr>
          <p:cNvPr id="12" name="TextBox 11"/>
          <p:cNvSpPr txBox="1"/>
          <p:nvPr/>
        </p:nvSpPr>
        <p:spPr>
          <a:xfrm>
            <a:off x="2381668" y="2296445"/>
            <a:ext cx="1763112" cy="369332"/>
          </a:xfrm>
          <a:prstGeom prst="rect">
            <a:avLst/>
          </a:prstGeom>
          <a:noFill/>
        </p:spPr>
        <p:txBody>
          <a:bodyPr wrap="square" rtlCol="0">
            <a:spAutoFit/>
          </a:bodyPr>
          <a:lstStyle/>
          <a:p>
            <a:r>
              <a:rPr lang="en-US" b="1" dirty="0" err="1"/>
              <a:t>mesometrium</a:t>
            </a:r>
            <a:endParaRPr lang="en-US" b="1" dirty="0"/>
          </a:p>
        </p:txBody>
      </p:sp>
      <p:sp>
        <p:nvSpPr>
          <p:cNvPr id="14" name="TextBox 13"/>
          <p:cNvSpPr txBox="1"/>
          <p:nvPr/>
        </p:nvSpPr>
        <p:spPr>
          <a:xfrm rot="19350597">
            <a:off x="3679743" y="3363612"/>
            <a:ext cx="1610712" cy="369332"/>
          </a:xfrm>
          <a:prstGeom prst="rect">
            <a:avLst/>
          </a:prstGeom>
          <a:noFill/>
        </p:spPr>
        <p:txBody>
          <a:bodyPr wrap="square" rtlCol="0">
            <a:spAutoFit/>
          </a:bodyPr>
          <a:lstStyle/>
          <a:p>
            <a:r>
              <a:rPr lang="en-US" b="1" dirty="0" err="1"/>
              <a:t>mesovarium</a:t>
            </a:r>
            <a:endParaRPr lang="en-US" b="1" dirty="0"/>
          </a:p>
        </p:txBody>
      </p:sp>
    </p:spTree>
    <p:extLst>
      <p:ext uri="{BB962C8B-B14F-4D97-AF65-F5344CB8AC3E}">
        <p14:creationId xmlns:p14="http://schemas.microsoft.com/office/powerpoint/2010/main" val="27834741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43" y="1436407"/>
            <a:ext cx="8441490" cy="4807803"/>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13" name="Rectangle 12"/>
          <p:cNvSpPr/>
          <p:nvPr/>
        </p:nvSpPr>
        <p:spPr>
          <a:xfrm>
            <a:off x="2667000" y="2819400"/>
            <a:ext cx="2722129" cy="230832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Late secondary or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Graafian</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follicle</a:t>
            </a:r>
          </a:p>
        </p:txBody>
      </p:sp>
      <p:sp>
        <p:nvSpPr>
          <p:cNvPr id="4" name="Freeform 3"/>
          <p:cNvSpPr/>
          <p:nvPr/>
        </p:nvSpPr>
        <p:spPr>
          <a:xfrm>
            <a:off x="740179" y="1860316"/>
            <a:ext cx="7511192" cy="4203027"/>
          </a:xfrm>
          <a:custGeom>
            <a:avLst/>
            <a:gdLst>
              <a:gd name="connsiteX0" fmla="*/ 2046564 w 7511192"/>
              <a:gd name="connsiteY0" fmla="*/ 120884 h 4203027"/>
              <a:gd name="connsiteX1" fmla="*/ 1970364 w 7511192"/>
              <a:gd name="connsiteY1" fmla="*/ 197084 h 4203027"/>
              <a:gd name="connsiteX2" fmla="*/ 1926821 w 7511192"/>
              <a:gd name="connsiteY2" fmla="*/ 240627 h 4203027"/>
              <a:gd name="connsiteX3" fmla="*/ 1861507 w 7511192"/>
              <a:gd name="connsiteY3" fmla="*/ 262398 h 4203027"/>
              <a:gd name="connsiteX4" fmla="*/ 1839735 w 7511192"/>
              <a:gd name="connsiteY4" fmla="*/ 284170 h 4203027"/>
              <a:gd name="connsiteX5" fmla="*/ 1741764 w 7511192"/>
              <a:gd name="connsiteY5" fmla="*/ 338598 h 4203027"/>
              <a:gd name="connsiteX6" fmla="*/ 1676450 w 7511192"/>
              <a:gd name="connsiteY6" fmla="*/ 360370 h 4203027"/>
              <a:gd name="connsiteX7" fmla="*/ 1643792 w 7511192"/>
              <a:gd name="connsiteY7" fmla="*/ 371255 h 4203027"/>
              <a:gd name="connsiteX8" fmla="*/ 1589364 w 7511192"/>
              <a:gd name="connsiteY8" fmla="*/ 382141 h 4203027"/>
              <a:gd name="connsiteX9" fmla="*/ 1534935 w 7511192"/>
              <a:gd name="connsiteY9" fmla="*/ 403913 h 4203027"/>
              <a:gd name="connsiteX10" fmla="*/ 1491392 w 7511192"/>
              <a:gd name="connsiteY10" fmla="*/ 425684 h 4203027"/>
              <a:gd name="connsiteX11" fmla="*/ 1404307 w 7511192"/>
              <a:gd name="connsiteY11" fmla="*/ 447455 h 4203027"/>
              <a:gd name="connsiteX12" fmla="*/ 1360764 w 7511192"/>
              <a:gd name="connsiteY12" fmla="*/ 458341 h 4203027"/>
              <a:gd name="connsiteX13" fmla="*/ 1295450 w 7511192"/>
              <a:gd name="connsiteY13" fmla="*/ 490998 h 4203027"/>
              <a:gd name="connsiteX14" fmla="*/ 1219250 w 7511192"/>
              <a:gd name="connsiteY14" fmla="*/ 512770 h 4203027"/>
              <a:gd name="connsiteX15" fmla="*/ 1066850 w 7511192"/>
              <a:gd name="connsiteY15" fmla="*/ 545427 h 4203027"/>
              <a:gd name="connsiteX16" fmla="*/ 1034192 w 7511192"/>
              <a:gd name="connsiteY16" fmla="*/ 567198 h 4203027"/>
              <a:gd name="connsiteX17" fmla="*/ 914450 w 7511192"/>
              <a:gd name="connsiteY17" fmla="*/ 599855 h 4203027"/>
              <a:gd name="connsiteX18" fmla="*/ 751164 w 7511192"/>
              <a:gd name="connsiteY18" fmla="*/ 686941 h 4203027"/>
              <a:gd name="connsiteX19" fmla="*/ 696735 w 7511192"/>
              <a:gd name="connsiteY19" fmla="*/ 708713 h 4203027"/>
              <a:gd name="connsiteX20" fmla="*/ 664078 w 7511192"/>
              <a:gd name="connsiteY20" fmla="*/ 730484 h 4203027"/>
              <a:gd name="connsiteX21" fmla="*/ 631421 w 7511192"/>
              <a:gd name="connsiteY21" fmla="*/ 741370 h 4203027"/>
              <a:gd name="connsiteX22" fmla="*/ 576992 w 7511192"/>
              <a:gd name="connsiteY22" fmla="*/ 784913 h 4203027"/>
              <a:gd name="connsiteX23" fmla="*/ 544335 w 7511192"/>
              <a:gd name="connsiteY23" fmla="*/ 795798 h 4203027"/>
              <a:gd name="connsiteX24" fmla="*/ 489907 w 7511192"/>
              <a:gd name="connsiteY24" fmla="*/ 850227 h 4203027"/>
              <a:gd name="connsiteX25" fmla="*/ 413707 w 7511192"/>
              <a:gd name="connsiteY25" fmla="*/ 904655 h 4203027"/>
              <a:gd name="connsiteX26" fmla="*/ 370164 w 7511192"/>
              <a:gd name="connsiteY26" fmla="*/ 937313 h 4203027"/>
              <a:gd name="connsiteX27" fmla="*/ 304850 w 7511192"/>
              <a:gd name="connsiteY27" fmla="*/ 1013513 h 4203027"/>
              <a:gd name="connsiteX28" fmla="*/ 272192 w 7511192"/>
              <a:gd name="connsiteY28" fmla="*/ 1035284 h 4203027"/>
              <a:gd name="connsiteX29" fmla="*/ 206878 w 7511192"/>
              <a:gd name="connsiteY29" fmla="*/ 1100598 h 4203027"/>
              <a:gd name="connsiteX30" fmla="*/ 174221 w 7511192"/>
              <a:gd name="connsiteY30" fmla="*/ 1165913 h 4203027"/>
              <a:gd name="connsiteX31" fmla="*/ 119792 w 7511192"/>
              <a:gd name="connsiteY31" fmla="*/ 1252998 h 4203027"/>
              <a:gd name="connsiteX32" fmla="*/ 87135 w 7511192"/>
              <a:gd name="connsiteY32" fmla="*/ 1318313 h 4203027"/>
              <a:gd name="connsiteX33" fmla="*/ 21821 w 7511192"/>
              <a:gd name="connsiteY33" fmla="*/ 1470713 h 4203027"/>
              <a:gd name="connsiteX34" fmla="*/ 10935 w 7511192"/>
              <a:gd name="connsiteY34" fmla="*/ 1525141 h 4203027"/>
              <a:gd name="connsiteX35" fmla="*/ 50 w 7511192"/>
              <a:gd name="connsiteY35" fmla="*/ 1557798 h 4203027"/>
              <a:gd name="connsiteX36" fmla="*/ 32707 w 7511192"/>
              <a:gd name="connsiteY36" fmla="*/ 2102084 h 4203027"/>
              <a:gd name="connsiteX37" fmla="*/ 54478 w 7511192"/>
              <a:gd name="connsiteY37" fmla="*/ 2276255 h 4203027"/>
              <a:gd name="connsiteX38" fmla="*/ 76250 w 7511192"/>
              <a:gd name="connsiteY38" fmla="*/ 2406884 h 4203027"/>
              <a:gd name="connsiteX39" fmla="*/ 87135 w 7511192"/>
              <a:gd name="connsiteY39" fmla="*/ 2504855 h 4203027"/>
              <a:gd name="connsiteX40" fmla="*/ 98021 w 7511192"/>
              <a:gd name="connsiteY40" fmla="*/ 2537513 h 4203027"/>
              <a:gd name="connsiteX41" fmla="*/ 108907 w 7511192"/>
              <a:gd name="connsiteY41" fmla="*/ 2581055 h 4203027"/>
              <a:gd name="connsiteX42" fmla="*/ 119792 w 7511192"/>
              <a:gd name="connsiteY42" fmla="*/ 2787884 h 4203027"/>
              <a:gd name="connsiteX43" fmla="*/ 130678 w 7511192"/>
              <a:gd name="connsiteY43" fmla="*/ 2820541 h 4203027"/>
              <a:gd name="connsiteX44" fmla="*/ 141564 w 7511192"/>
              <a:gd name="connsiteY44" fmla="*/ 2864084 h 4203027"/>
              <a:gd name="connsiteX45" fmla="*/ 163335 w 7511192"/>
              <a:gd name="connsiteY45" fmla="*/ 2962055 h 4203027"/>
              <a:gd name="connsiteX46" fmla="*/ 185107 w 7511192"/>
              <a:gd name="connsiteY46" fmla="*/ 2994713 h 4203027"/>
              <a:gd name="connsiteX47" fmla="*/ 195992 w 7511192"/>
              <a:gd name="connsiteY47" fmla="*/ 3027370 h 4203027"/>
              <a:gd name="connsiteX48" fmla="*/ 250421 w 7511192"/>
              <a:gd name="connsiteY48" fmla="*/ 3092684 h 4203027"/>
              <a:gd name="connsiteX49" fmla="*/ 272192 w 7511192"/>
              <a:gd name="connsiteY49" fmla="*/ 3136227 h 4203027"/>
              <a:gd name="connsiteX50" fmla="*/ 337507 w 7511192"/>
              <a:gd name="connsiteY50" fmla="*/ 3212427 h 4203027"/>
              <a:gd name="connsiteX51" fmla="*/ 402821 w 7511192"/>
              <a:gd name="connsiteY51" fmla="*/ 3310398 h 4203027"/>
              <a:gd name="connsiteX52" fmla="*/ 435478 w 7511192"/>
              <a:gd name="connsiteY52" fmla="*/ 3332170 h 4203027"/>
              <a:gd name="connsiteX53" fmla="*/ 522564 w 7511192"/>
              <a:gd name="connsiteY53" fmla="*/ 3408370 h 4203027"/>
              <a:gd name="connsiteX54" fmla="*/ 555221 w 7511192"/>
              <a:gd name="connsiteY54" fmla="*/ 3430141 h 4203027"/>
              <a:gd name="connsiteX55" fmla="*/ 609650 w 7511192"/>
              <a:gd name="connsiteY55" fmla="*/ 3473684 h 4203027"/>
              <a:gd name="connsiteX56" fmla="*/ 772935 w 7511192"/>
              <a:gd name="connsiteY56" fmla="*/ 3604313 h 4203027"/>
              <a:gd name="connsiteX57" fmla="*/ 827364 w 7511192"/>
              <a:gd name="connsiteY57" fmla="*/ 3626084 h 4203027"/>
              <a:gd name="connsiteX58" fmla="*/ 892678 w 7511192"/>
              <a:gd name="connsiteY58" fmla="*/ 3691398 h 4203027"/>
              <a:gd name="connsiteX59" fmla="*/ 1034192 w 7511192"/>
              <a:gd name="connsiteY59" fmla="*/ 3778484 h 4203027"/>
              <a:gd name="connsiteX60" fmla="*/ 1077735 w 7511192"/>
              <a:gd name="connsiteY60" fmla="*/ 3800255 h 4203027"/>
              <a:gd name="connsiteX61" fmla="*/ 1121278 w 7511192"/>
              <a:gd name="connsiteY61" fmla="*/ 3832913 h 4203027"/>
              <a:gd name="connsiteX62" fmla="*/ 1186592 w 7511192"/>
              <a:gd name="connsiteY62" fmla="*/ 3854684 h 4203027"/>
              <a:gd name="connsiteX63" fmla="*/ 1241021 w 7511192"/>
              <a:gd name="connsiteY63" fmla="*/ 3887341 h 4203027"/>
              <a:gd name="connsiteX64" fmla="*/ 1306335 w 7511192"/>
              <a:gd name="connsiteY64" fmla="*/ 3909113 h 4203027"/>
              <a:gd name="connsiteX65" fmla="*/ 1426078 w 7511192"/>
              <a:gd name="connsiteY65" fmla="*/ 3952655 h 4203027"/>
              <a:gd name="connsiteX66" fmla="*/ 1491392 w 7511192"/>
              <a:gd name="connsiteY66" fmla="*/ 3974427 h 4203027"/>
              <a:gd name="connsiteX67" fmla="*/ 1534935 w 7511192"/>
              <a:gd name="connsiteY67" fmla="*/ 3985313 h 4203027"/>
              <a:gd name="connsiteX68" fmla="*/ 1567592 w 7511192"/>
              <a:gd name="connsiteY68" fmla="*/ 3996198 h 4203027"/>
              <a:gd name="connsiteX69" fmla="*/ 1752650 w 7511192"/>
              <a:gd name="connsiteY69" fmla="*/ 4017970 h 4203027"/>
              <a:gd name="connsiteX70" fmla="*/ 2111878 w 7511192"/>
              <a:gd name="connsiteY70" fmla="*/ 4050627 h 4203027"/>
              <a:gd name="connsiteX71" fmla="*/ 2286050 w 7511192"/>
              <a:gd name="connsiteY71" fmla="*/ 4061513 h 4203027"/>
              <a:gd name="connsiteX72" fmla="*/ 2384021 w 7511192"/>
              <a:gd name="connsiteY72" fmla="*/ 4072398 h 4203027"/>
              <a:gd name="connsiteX73" fmla="*/ 2438450 w 7511192"/>
              <a:gd name="connsiteY73" fmla="*/ 4083284 h 4203027"/>
              <a:gd name="connsiteX74" fmla="*/ 2601735 w 7511192"/>
              <a:gd name="connsiteY74" fmla="*/ 4094170 h 4203027"/>
              <a:gd name="connsiteX75" fmla="*/ 2688821 w 7511192"/>
              <a:gd name="connsiteY75" fmla="*/ 4105055 h 4203027"/>
              <a:gd name="connsiteX76" fmla="*/ 2754135 w 7511192"/>
              <a:gd name="connsiteY76" fmla="*/ 4115941 h 4203027"/>
              <a:gd name="connsiteX77" fmla="*/ 2950078 w 7511192"/>
              <a:gd name="connsiteY77" fmla="*/ 4126827 h 4203027"/>
              <a:gd name="connsiteX78" fmla="*/ 3200450 w 7511192"/>
              <a:gd name="connsiteY78" fmla="*/ 4148598 h 4203027"/>
              <a:gd name="connsiteX79" fmla="*/ 3352850 w 7511192"/>
              <a:gd name="connsiteY79" fmla="*/ 4159484 h 4203027"/>
              <a:gd name="connsiteX80" fmla="*/ 3527021 w 7511192"/>
              <a:gd name="connsiteY80" fmla="*/ 4181255 h 4203027"/>
              <a:gd name="connsiteX81" fmla="*/ 3799164 w 7511192"/>
              <a:gd name="connsiteY81" fmla="*/ 4192141 h 4203027"/>
              <a:gd name="connsiteX82" fmla="*/ 4027764 w 7511192"/>
              <a:gd name="connsiteY82" fmla="*/ 4203027 h 4203027"/>
              <a:gd name="connsiteX83" fmla="*/ 5072792 w 7511192"/>
              <a:gd name="connsiteY83" fmla="*/ 4181255 h 4203027"/>
              <a:gd name="connsiteX84" fmla="*/ 5116335 w 7511192"/>
              <a:gd name="connsiteY84" fmla="*/ 4170370 h 4203027"/>
              <a:gd name="connsiteX85" fmla="*/ 5203421 w 7511192"/>
              <a:gd name="connsiteY85" fmla="*/ 4159484 h 4203027"/>
              <a:gd name="connsiteX86" fmla="*/ 5399364 w 7511192"/>
              <a:gd name="connsiteY86" fmla="*/ 4137713 h 4203027"/>
              <a:gd name="connsiteX87" fmla="*/ 5562650 w 7511192"/>
              <a:gd name="connsiteY87" fmla="*/ 4105055 h 4203027"/>
              <a:gd name="connsiteX88" fmla="*/ 5627964 w 7511192"/>
              <a:gd name="connsiteY88" fmla="*/ 4094170 h 4203027"/>
              <a:gd name="connsiteX89" fmla="*/ 5802135 w 7511192"/>
              <a:gd name="connsiteY89" fmla="*/ 4061513 h 4203027"/>
              <a:gd name="connsiteX90" fmla="*/ 5834792 w 7511192"/>
              <a:gd name="connsiteY90" fmla="*/ 4039741 h 4203027"/>
              <a:gd name="connsiteX91" fmla="*/ 5900107 w 7511192"/>
              <a:gd name="connsiteY91" fmla="*/ 4028855 h 4203027"/>
              <a:gd name="connsiteX92" fmla="*/ 5932764 w 7511192"/>
              <a:gd name="connsiteY92" fmla="*/ 4017970 h 4203027"/>
              <a:gd name="connsiteX93" fmla="*/ 6030735 w 7511192"/>
              <a:gd name="connsiteY93" fmla="*/ 3985313 h 4203027"/>
              <a:gd name="connsiteX94" fmla="*/ 6063392 w 7511192"/>
              <a:gd name="connsiteY94" fmla="*/ 3974427 h 4203027"/>
              <a:gd name="connsiteX95" fmla="*/ 6117821 w 7511192"/>
              <a:gd name="connsiteY95" fmla="*/ 3963541 h 4203027"/>
              <a:gd name="connsiteX96" fmla="*/ 6281107 w 7511192"/>
              <a:gd name="connsiteY96" fmla="*/ 3898227 h 4203027"/>
              <a:gd name="connsiteX97" fmla="*/ 6313764 w 7511192"/>
              <a:gd name="connsiteY97" fmla="*/ 3887341 h 4203027"/>
              <a:gd name="connsiteX98" fmla="*/ 6346421 w 7511192"/>
              <a:gd name="connsiteY98" fmla="*/ 3865570 h 4203027"/>
              <a:gd name="connsiteX99" fmla="*/ 6433507 w 7511192"/>
              <a:gd name="connsiteY99" fmla="*/ 3822027 h 4203027"/>
              <a:gd name="connsiteX100" fmla="*/ 6477050 w 7511192"/>
              <a:gd name="connsiteY100" fmla="*/ 3789370 h 4203027"/>
              <a:gd name="connsiteX101" fmla="*/ 6509707 w 7511192"/>
              <a:gd name="connsiteY101" fmla="*/ 3778484 h 4203027"/>
              <a:gd name="connsiteX102" fmla="*/ 6607678 w 7511192"/>
              <a:gd name="connsiteY102" fmla="*/ 3724055 h 4203027"/>
              <a:gd name="connsiteX103" fmla="*/ 6629450 w 7511192"/>
              <a:gd name="connsiteY103" fmla="*/ 3702284 h 4203027"/>
              <a:gd name="connsiteX104" fmla="*/ 6694764 w 7511192"/>
              <a:gd name="connsiteY104" fmla="*/ 3658741 h 4203027"/>
              <a:gd name="connsiteX105" fmla="*/ 6727421 w 7511192"/>
              <a:gd name="connsiteY105" fmla="*/ 3636970 h 4203027"/>
              <a:gd name="connsiteX106" fmla="*/ 6814507 w 7511192"/>
              <a:gd name="connsiteY106" fmla="*/ 3593427 h 4203027"/>
              <a:gd name="connsiteX107" fmla="*/ 6879821 w 7511192"/>
              <a:gd name="connsiteY107" fmla="*/ 3560770 h 4203027"/>
              <a:gd name="connsiteX108" fmla="*/ 6912478 w 7511192"/>
              <a:gd name="connsiteY108" fmla="*/ 3538998 h 4203027"/>
              <a:gd name="connsiteX109" fmla="*/ 6945135 w 7511192"/>
              <a:gd name="connsiteY109" fmla="*/ 3528113 h 4203027"/>
              <a:gd name="connsiteX110" fmla="*/ 6966907 w 7511192"/>
              <a:gd name="connsiteY110" fmla="*/ 3506341 h 4203027"/>
              <a:gd name="connsiteX111" fmla="*/ 7010450 w 7511192"/>
              <a:gd name="connsiteY111" fmla="*/ 3473684 h 4203027"/>
              <a:gd name="connsiteX112" fmla="*/ 7053992 w 7511192"/>
              <a:gd name="connsiteY112" fmla="*/ 3451913 h 4203027"/>
              <a:gd name="connsiteX113" fmla="*/ 7108421 w 7511192"/>
              <a:gd name="connsiteY113" fmla="*/ 3397484 h 4203027"/>
              <a:gd name="connsiteX114" fmla="*/ 7141078 w 7511192"/>
              <a:gd name="connsiteY114" fmla="*/ 3364827 h 4203027"/>
              <a:gd name="connsiteX115" fmla="*/ 7173735 w 7511192"/>
              <a:gd name="connsiteY115" fmla="*/ 3353941 h 4203027"/>
              <a:gd name="connsiteX116" fmla="*/ 7228164 w 7511192"/>
              <a:gd name="connsiteY116" fmla="*/ 3277741 h 4203027"/>
              <a:gd name="connsiteX117" fmla="*/ 7249935 w 7511192"/>
              <a:gd name="connsiteY117" fmla="*/ 3245084 h 4203027"/>
              <a:gd name="connsiteX118" fmla="*/ 7293478 w 7511192"/>
              <a:gd name="connsiteY118" fmla="*/ 3190655 h 4203027"/>
              <a:gd name="connsiteX119" fmla="*/ 7304364 w 7511192"/>
              <a:gd name="connsiteY119" fmla="*/ 3157998 h 4203027"/>
              <a:gd name="connsiteX120" fmla="*/ 7326135 w 7511192"/>
              <a:gd name="connsiteY120" fmla="*/ 3125341 h 4203027"/>
              <a:gd name="connsiteX121" fmla="*/ 7347907 w 7511192"/>
              <a:gd name="connsiteY121" fmla="*/ 3081798 h 4203027"/>
              <a:gd name="connsiteX122" fmla="*/ 7369678 w 7511192"/>
              <a:gd name="connsiteY122" fmla="*/ 3049141 h 4203027"/>
              <a:gd name="connsiteX123" fmla="*/ 7380564 w 7511192"/>
              <a:gd name="connsiteY123" fmla="*/ 3016484 h 4203027"/>
              <a:gd name="connsiteX124" fmla="*/ 7413221 w 7511192"/>
              <a:gd name="connsiteY124" fmla="*/ 2962055 h 4203027"/>
              <a:gd name="connsiteX125" fmla="*/ 7445878 w 7511192"/>
              <a:gd name="connsiteY125" fmla="*/ 2820541 h 4203027"/>
              <a:gd name="connsiteX126" fmla="*/ 7456764 w 7511192"/>
              <a:gd name="connsiteY126" fmla="*/ 2787884 h 4203027"/>
              <a:gd name="connsiteX127" fmla="*/ 7467650 w 7511192"/>
              <a:gd name="connsiteY127" fmla="*/ 2711684 h 4203027"/>
              <a:gd name="connsiteX128" fmla="*/ 7489421 w 7511192"/>
              <a:gd name="connsiteY128" fmla="*/ 2559284 h 4203027"/>
              <a:gd name="connsiteX129" fmla="*/ 7511192 w 7511192"/>
              <a:gd name="connsiteY129" fmla="*/ 2330684 h 4203027"/>
              <a:gd name="connsiteX130" fmla="*/ 7500307 w 7511192"/>
              <a:gd name="connsiteY130" fmla="*/ 1764627 h 4203027"/>
              <a:gd name="connsiteX131" fmla="*/ 7489421 w 7511192"/>
              <a:gd name="connsiteY131" fmla="*/ 1710198 h 4203027"/>
              <a:gd name="connsiteX132" fmla="*/ 7478535 w 7511192"/>
              <a:gd name="connsiteY132" fmla="*/ 1644884 h 4203027"/>
              <a:gd name="connsiteX133" fmla="*/ 7445878 w 7511192"/>
              <a:gd name="connsiteY133" fmla="*/ 1536027 h 4203027"/>
              <a:gd name="connsiteX134" fmla="*/ 7434992 w 7511192"/>
              <a:gd name="connsiteY134" fmla="*/ 1503370 h 4203027"/>
              <a:gd name="connsiteX135" fmla="*/ 7424107 w 7511192"/>
              <a:gd name="connsiteY135" fmla="*/ 1470713 h 4203027"/>
              <a:gd name="connsiteX136" fmla="*/ 7391450 w 7511192"/>
              <a:gd name="connsiteY136" fmla="*/ 1427170 h 4203027"/>
              <a:gd name="connsiteX137" fmla="*/ 7380564 w 7511192"/>
              <a:gd name="connsiteY137" fmla="*/ 1372741 h 4203027"/>
              <a:gd name="connsiteX138" fmla="*/ 7358792 w 7511192"/>
              <a:gd name="connsiteY138" fmla="*/ 1340084 h 4203027"/>
              <a:gd name="connsiteX139" fmla="*/ 7293478 w 7511192"/>
              <a:gd name="connsiteY139" fmla="*/ 1252998 h 4203027"/>
              <a:gd name="connsiteX140" fmla="*/ 7271707 w 7511192"/>
              <a:gd name="connsiteY140" fmla="*/ 1220341 h 4203027"/>
              <a:gd name="connsiteX141" fmla="*/ 7239050 w 7511192"/>
              <a:gd name="connsiteY141" fmla="*/ 1176798 h 4203027"/>
              <a:gd name="connsiteX142" fmla="*/ 7217278 w 7511192"/>
              <a:gd name="connsiteY142" fmla="*/ 1144141 h 4203027"/>
              <a:gd name="connsiteX143" fmla="*/ 7184621 w 7511192"/>
              <a:gd name="connsiteY143" fmla="*/ 1111484 h 4203027"/>
              <a:gd name="connsiteX144" fmla="*/ 7141078 w 7511192"/>
              <a:gd name="connsiteY144" fmla="*/ 1046170 h 4203027"/>
              <a:gd name="connsiteX145" fmla="*/ 7021335 w 7511192"/>
              <a:gd name="connsiteY145" fmla="*/ 948198 h 4203027"/>
              <a:gd name="connsiteX146" fmla="*/ 7021335 w 7511192"/>
              <a:gd name="connsiteY146" fmla="*/ 948198 h 4203027"/>
              <a:gd name="connsiteX147" fmla="*/ 6977792 w 7511192"/>
              <a:gd name="connsiteY147" fmla="*/ 915541 h 4203027"/>
              <a:gd name="connsiteX148" fmla="*/ 6912478 w 7511192"/>
              <a:gd name="connsiteY148" fmla="*/ 850227 h 4203027"/>
              <a:gd name="connsiteX149" fmla="*/ 6868935 w 7511192"/>
              <a:gd name="connsiteY149" fmla="*/ 828455 h 4203027"/>
              <a:gd name="connsiteX150" fmla="*/ 6792735 w 7511192"/>
              <a:gd name="connsiteY150" fmla="*/ 763141 h 4203027"/>
              <a:gd name="connsiteX151" fmla="*/ 6749192 w 7511192"/>
              <a:gd name="connsiteY151" fmla="*/ 752255 h 4203027"/>
              <a:gd name="connsiteX152" fmla="*/ 6683878 w 7511192"/>
              <a:gd name="connsiteY152" fmla="*/ 708713 h 4203027"/>
              <a:gd name="connsiteX153" fmla="*/ 6651221 w 7511192"/>
              <a:gd name="connsiteY153" fmla="*/ 697827 h 4203027"/>
              <a:gd name="connsiteX154" fmla="*/ 6629450 w 7511192"/>
              <a:gd name="connsiteY154" fmla="*/ 676055 h 4203027"/>
              <a:gd name="connsiteX155" fmla="*/ 6553250 w 7511192"/>
              <a:gd name="connsiteY155" fmla="*/ 643398 h 4203027"/>
              <a:gd name="connsiteX156" fmla="*/ 6520592 w 7511192"/>
              <a:gd name="connsiteY156" fmla="*/ 610741 h 4203027"/>
              <a:gd name="connsiteX157" fmla="*/ 6487935 w 7511192"/>
              <a:gd name="connsiteY157" fmla="*/ 599855 h 4203027"/>
              <a:gd name="connsiteX158" fmla="*/ 6400850 w 7511192"/>
              <a:gd name="connsiteY158" fmla="*/ 556313 h 4203027"/>
              <a:gd name="connsiteX159" fmla="*/ 6324650 w 7511192"/>
              <a:gd name="connsiteY159" fmla="*/ 512770 h 4203027"/>
              <a:gd name="connsiteX160" fmla="*/ 6237564 w 7511192"/>
              <a:gd name="connsiteY160" fmla="*/ 480113 h 4203027"/>
              <a:gd name="connsiteX161" fmla="*/ 6161364 w 7511192"/>
              <a:gd name="connsiteY161" fmla="*/ 447455 h 4203027"/>
              <a:gd name="connsiteX162" fmla="*/ 6139592 w 7511192"/>
              <a:gd name="connsiteY162" fmla="*/ 425684 h 4203027"/>
              <a:gd name="connsiteX163" fmla="*/ 6063392 w 7511192"/>
              <a:gd name="connsiteY163" fmla="*/ 393027 h 4203027"/>
              <a:gd name="connsiteX164" fmla="*/ 5867450 w 7511192"/>
              <a:gd name="connsiteY164" fmla="*/ 349484 h 4203027"/>
              <a:gd name="connsiteX165" fmla="*/ 5813021 w 7511192"/>
              <a:gd name="connsiteY165" fmla="*/ 327713 h 4203027"/>
              <a:gd name="connsiteX166" fmla="*/ 5660621 w 7511192"/>
              <a:gd name="connsiteY166" fmla="*/ 284170 h 4203027"/>
              <a:gd name="connsiteX167" fmla="*/ 5508221 w 7511192"/>
              <a:gd name="connsiteY167" fmla="*/ 273284 h 4203027"/>
              <a:gd name="connsiteX168" fmla="*/ 5410250 w 7511192"/>
              <a:gd name="connsiteY168" fmla="*/ 251513 h 4203027"/>
              <a:gd name="connsiteX169" fmla="*/ 5257850 w 7511192"/>
              <a:gd name="connsiteY169" fmla="*/ 218855 h 4203027"/>
              <a:gd name="connsiteX170" fmla="*/ 5192535 w 7511192"/>
              <a:gd name="connsiteY170" fmla="*/ 207970 h 4203027"/>
              <a:gd name="connsiteX171" fmla="*/ 5072792 w 7511192"/>
              <a:gd name="connsiteY171" fmla="*/ 186198 h 4203027"/>
              <a:gd name="connsiteX172" fmla="*/ 4931278 w 7511192"/>
              <a:gd name="connsiteY172" fmla="*/ 175313 h 4203027"/>
              <a:gd name="connsiteX173" fmla="*/ 4822421 w 7511192"/>
              <a:gd name="connsiteY173" fmla="*/ 164427 h 4203027"/>
              <a:gd name="connsiteX174" fmla="*/ 4680907 w 7511192"/>
              <a:gd name="connsiteY174" fmla="*/ 153541 h 4203027"/>
              <a:gd name="connsiteX175" fmla="*/ 4572050 w 7511192"/>
              <a:gd name="connsiteY175" fmla="*/ 131770 h 4203027"/>
              <a:gd name="connsiteX176" fmla="*/ 4376107 w 7511192"/>
              <a:gd name="connsiteY176" fmla="*/ 109998 h 4203027"/>
              <a:gd name="connsiteX177" fmla="*/ 4289021 w 7511192"/>
              <a:gd name="connsiteY177" fmla="*/ 99113 h 4203027"/>
              <a:gd name="connsiteX178" fmla="*/ 4125735 w 7511192"/>
              <a:gd name="connsiteY178" fmla="*/ 88227 h 4203027"/>
              <a:gd name="connsiteX179" fmla="*/ 4027764 w 7511192"/>
              <a:gd name="connsiteY179" fmla="*/ 77341 h 4203027"/>
              <a:gd name="connsiteX180" fmla="*/ 3973335 w 7511192"/>
              <a:gd name="connsiteY180" fmla="*/ 66455 h 4203027"/>
              <a:gd name="connsiteX181" fmla="*/ 3788278 w 7511192"/>
              <a:gd name="connsiteY181" fmla="*/ 55570 h 4203027"/>
              <a:gd name="connsiteX182" fmla="*/ 3701192 w 7511192"/>
              <a:gd name="connsiteY182" fmla="*/ 44684 h 4203027"/>
              <a:gd name="connsiteX183" fmla="*/ 3668535 w 7511192"/>
              <a:gd name="connsiteY183" fmla="*/ 33798 h 4203027"/>
              <a:gd name="connsiteX184" fmla="*/ 3450821 w 7511192"/>
              <a:gd name="connsiteY184" fmla="*/ 22913 h 4203027"/>
              <a:gd name="connsiteX185" fmla="*/ 3374621 w 7511192"/>
              <a:gd name="connsiteY185" fmla="*/ 12027 h 4203027"/>
              <a:gd name="connsiteX186" fmla="*/ 2656164 w 7511192"/>
              <a:gd name="connsiteY186" fmla="*/ 12027 h 4203027"/>
              <a:gd name="connsiteX187" fmla="*/ 2525535 w 7511192"/>
              <a:gd name="connsiteY187" fmla="*/ 33798 h 4203027"/>
              <a:gd name="connsiteX188" fmla="*/ 2481992 w 7511192"/>
              <a:gd name="connsiteY188" fmla="*/ 44684 h 4203027"/>
              <a:gd name="connsiteX189" fmla="*/ 2416678 w 7511192"/>
              <a:gd name="connsiteY189" fmla="*/ 66455 h 4203027"/>
              <a:gd name="connsiteX190" fmla="*/ 2373135 w 7511192"/>
              <a:gd name="connsiteY190" fmla="*/ 77341 h 4203027"/>
              <a:gd name="connsiteX191" fmla="*/ 2307821 w 7511192"/>
              <a:gd name="connsiteY191" fmla="*/ 99113 h 4203027"/>
              <a:gd name="connsiteX192" fmla="*/ 2242507 w 7511192"/>
              <a:gd name="connsiteY192" fmla="*/ 120884 h 4203027"/>
              <a:gd name="connsiteX193" fmla="*/ 2198964 w 7511192"/>
              <a:gd name="connsiteY193" fmla="*/ 142655 h 4203027"/>
              <a:gd name="connsiteX194" fmla="*/ 2003021 w 7511192"/>
              <a:gd name="connsiteY194" fmla="*/ 153541 h 420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7511192" h="4203027">
                <a:moveTo>
                  <a:pt x="2046564" y="120884"/>
                </a:moveTo>
                <a:cubicBezTo>
                  <a:pt x="1950082" y="241487"/>
                  <a:pt x="2047560" y="130916"/>
                  <a:pt x="1970364" y="197084"/>
                </a:cubicBezTo>
                <a:cubicBezTo>
                  <a:pt x="1954779" y="210442"/>
                  <a:pt x="1946294" y="234136"/>
                  <a:pt x="1926821" y="240627"/>
                </a:cubicBezTo>
                <a:lnTo>
                  <a:pt x="1861507" y="262398"/>
                </a:lnTo>
                <a:cubicBezTo>
                  <a:pt x="1854250" y="269655"/>
                  <a:pt x="1848087" y="278204"/>
                  <a:pt x="1839735" y="284170"/>
                </a:cubicBezTo>
                <a:cubicBezTo>
                  <a:pt x="1822155" y="296727"/>
                  <a:pt x="1765297" y="329185"/>
                  <a:pt x="1741764" y="338598"/>
                </a:cubicBezTo>
                <a:cubicBezTo>
                  <a:pt x="1720456" y="347121"/>
                  <a:pt x="1698221" y="353113"/>
                  <a:pt x="1676450" y="360370"/>
                </a:cubicBezTo>
                <a:cubicBezTo>
                  <a:pt x="1665564" y="363999"/>
                  <a:pt x="1655044" y="369005"/>
                  <a:pt x="1643792" y="371255"/>
                </a:cubicBezTo>
                <a:cubicBezTo>
                  <a:pt x="1625649" y="374884"/>
                  <a:pt x="1607086" y="376824"/>
                  <a:pt x="1589364" y="382141"/>
                </a:cubicBezTo>
                <a:cubicBezTo>
                  <a:pt x="1570647" y="387756"/>
                  <a:pt x="1552791" y="395977"/>
                  <a:pt x="1534935" y="403913"/>
                </a:cubicBezTo>
                <a:cubicBezTo>
                  <a:pt x="1520106" y="410504"/>
                  <a:pt x="1506787" y="420553"/>
                  <a:pt x="1491392" y="425684"/>
                </a:cubicBezTo>
                <a:cubicBezTo>
                  <a:pt x="1463006" y="435146"/>
                  <a:pt x="1433335" y="440198"/>
                  <a:pt x="1404307" y="447455"/>
                </a:cubicBezTo>
                <a:cubicBezTo>
                  <a:pt x="1389793" y="451084"/>
                  <a:pt x="1374146" y="451650"/>
                  <a:pt x="1360764" y="458341"/>
                </a:cubicBezTo>
                <a:cubicBezTo>
                  <a:pt x="1338993" y="469227"/>
                  <a:pt x="1317693" y="481112"/>
                  <a:pt x="1295450" y="490998"/>
                </a:cubicBezTo>
                <a:cubicBezTo>
                  <a:pt x="1275372" y="499921"/>
                  <a:pt x="1239017" y="507828"/>
                  <a:pt x="1219250" y="512770"/>
                </a:cubicBezTo>
                <a:cubicBezTo>
                  <a:pt x="1141423" y="564652"/>
                  <a:pt x="1235833" y="509217"/>
                  <a:pt x="1066850" y="545427"/>
                </a:cubicBezTo>
                <a:cubicBezTo>
                  <a:pt x="1054057" y="548168"/>
                  <a:pt x="1046442" y="562604"/>
                  <a:pt x="1034192" y="567198"/>
                </a:cubicBezTo>
                <a:cubicBezTo>
                  <a:pt x="956629" y="596284"/>
                  <a:pt x="998100" y="555242"/>
                  <a:pt x="914450" y="599855"/>
                </a:cubicBezTo>
                <a:cubicBezTo>
                  <a:pt x="860021" y="628884"/>
                  <a:pt x="808438" y="664031"/>
                  <a:pt x="751164" y="686941"/>
                </a:cubicBezTo>
                <a:cubicBezTo>
                  <a:pt x="733021" y="694198"/>
                  <a:pt x="714213" y="699974"/>
                  <a:pt x="696735" y="708713"/>
                </a:cubicBezTo>
                <a:cubicBezTo>
                  <a:pt x="685033" y="714564"/>
                  <a:pt x="675780" y="724633"/>
                  <a:pt x="664078" y="730484"/>
                </a:cubicBezTo>
                <a:cubicBezTo>
                  <a:pt x="653815" y="735616"/>
                  <a:pt x="641684" y="736238"/>
                  <a:pt x="631421" y="741370"/>
                </a:cubicBezTo>
                <a:cubicBezTo>
                  <a:pt x="500691" y="806735"/>
                  <a:pt x="678254" y="724157"/>
                  <a:pt x="576992" y="784913"/>
                </a:cubicBezTo>
                <a:cubicBezTo>
                  <a:pt x="567153" y="790816"/>
                  <a:pt x="555221" y="792170"/>
                  <a:pt x="544335" y="795798"/>
                </a:cubicBezTo>
                <a:cubicBezTo>
                  <a:pt x="526192" y="813941"/>
                  <a:pt x="509084" y="833181"/>
                  <a:pt x="489907" y="850227"/>
                </a:cubicBezTo>
                <a:cubicBezTo>
                  <a:pt x="460797" y="876103"/>
                  <a:pt x="443505" y="883371"/>
                  <a:pt x="413707" y="904655"/>
                </a:cubicBezTo>
                <a:cubicBezTo>
                  <a:pt x="398943" y="915200"/>
                  <a:pt x="384102" y="925698"/>
                  <a:pt x="370164" y="937313"/>
                </a:cubicBezTo>
                <a:cubicBezTo>
                  <a:pt x="337051" y="964907"/>
                  <a:pt x="343285" y="975078"/>
                  <a:pt x="304850" y="1013513"/>
                </a:cubicBezTo>
                <a:cubicBezTo>
                  <a:pt x="295599" y="1022764"/>
                  <a:pt x="281971" y="1026592"/>
                  <a:pt x="272192" y="1035284"/>
                </a:cubicBezTo>
                <a:cubicBezTo>
                  <a:pt x="249180" y="1055739"/>
                  <a:pt x="206878" y="1100598"/>
                  <a:pt x="206878" y="1100598"/>
                </a:cubicBezTo>
                <a:cubicBezTo>
                  <a:pt x="181713" y="1201255"/>
                  <a:pt x="214658" y="1101212"/>
                  <a:pt x="174221" y="1165913"/>
                </a:cubicBezTo>
                <a:cubicBezTo>
                  <a:pt x="112147" y="1265233"/>
                  <a:pt x="169244" y="1203548"/>
                  <a:pt x="119792" y="1252998"/>
                </a:cubicBezTo>
                <a:cubicBezTo>
                  <a:pt x="108906" y="1274770"/>
                  <a:pt x="96891" y="1296012"/>
                  <a:pt x="87135" y="1318313"/>
                </a:cubicBezTo>
                <a:cubicBezTo>
                  <a:pt x="386" y="1516597"/>
                  <a:pt x="76507" y="1361339"/>
                  <a:pt x="21821" y="1470713"/>
                </a:cubicBezTo>
                <a:cubicBezTo>
                  <a:pt x="18192" y="1488856"/>
                  <a:pt x="15422" y="1507191"/>
                  <a:pt x="10935" y="1525141"/>
                </a:cubicBezTo>
                <a:cubicBezTo>
                  <a:pt x="8152" y="1536273"/>
                  <a:pt x="50" y="1546324"/>
                  <a:pt x="50" y="1557798"/>
                </a:cubicBezTo>
                <a:cubicBezTo>
                  <a:pt x="50" y="1974964"/>
                  <a:pt x="-2712" y="1830535"/>
                  <a:pt x="32707" y="2102084"/>
                </a:cubicBezTo>
                <a:cubicBezTo>
                  <a:pt x="50203" y="2236221"/>
                  <a:pt x="35995" y="2159199"/>
                  <a:pt x="54478" y="2276255"/>
                </a:cubicBezTo>
                <a:cubicBezTo>
                  <a:pt x="61363" y="2319858"/>
                  <a:pt x="71375" y="2363010"/>
                  <a:pt x="76250" y="2406884"/>
                </a:cubicBezTo>
                <a:cubicBezTo>
                  <a:pt x="79878" y="2439541"/>
                  <a:pt x="81733" y="2472444"/>
                  <a:pt x="87135" y="2504855"/>
                </a:cubicBezTo>
                <a:cubicBezTo>
                  <a:pt x="89021" y="2516174"/>
                  <a:pt x="94869" y="2526480"/>
                  <a:pt x="98021" y="2537513"/>
                </a:cubicBezTo>
                <a:cubicBezTo>
                  <a:pt x="102131" y="2551898"/>
                  <a:pt x="105278" y="2566541"/>
                  <a:pt x="108907" y="2581055"/>
                </a:cubicBezTo>
                <a:cubicBezTo>
                  <a:pt x="112535" y="2649998"/>
                  <a:pt x="113542" y="2719129"/>
                  <a:pt x="119792" y="2787884"/>
                </a:cubicBezTo>
                <a:cubicBezTo>
                  <a:pt x="120831" y="2799311"/>
                  <a:pt x="127526" y="2809508"/>
                  <a:pt x="130678" y="2820541"/>
                </a:cubicBezTo>
                <a:cubicBezTo>
                  <a:pt x="134788" y="2834926"/>
                  <a:pt x="138318" y="2849479"/>
                  <a:pt x="141564" y="2864084"/>
                </a:cubicBezTo>
                <a:cubicBezTo>
                  <a:pt x="143947" y="2874808"/>
                  <a:pt x="157210" y="2947764"/>
                  <a:pt x="163335" y="2962055"/>
                </a:cubicBezTo>
                <a:cubicBezTo>
                  <a:pt x="168489" y="2974080"/>
                  <a:pt x="177850" y="2983827"/>
                  <a:pt x="185107" y="2994713"/>
                </a:cubicBezTo>
                <a:cubicBezTo>
                  <a:pt x="188735" y="3005599"/>
                  <a:pt x="190860" y="3017107"/>
                  <a:pt x="195992" y="3027370"/>
                </a:cubicBezTo>
                <a:cubicBezTo>
                  <a:pt x="211146" y="3057679"/>
                  <a:pt x="226348" y="3068611"/>
                  <a:pt x="250421" y="3092684"/>
                </a:cubicBezTo>
                <a:cubicBezTo>
                  <a:pt x="257678" y="3107198"/>
                  <a:pt x="263591" y="3122466"/>
                  <a:pt x="272192" y="3136227"/>
                </a:cubicBezTo>
                <a:cubicBezTo>
                  <a:pt x="295465" y="3173464"/>
                  <a:pt x="307822" y="3182742"/>
                  <a:pt x="337507" y="3212427"/>
                </a:cubicBezTo>
                <a:cubicBezTo>
                  <a:pt x="360296" y="3258007"/>
                  <a:pt x="362559" y="3270136"/>
                  <a:pt x="402821" y="3310398"/>
                </a:cubicBezTo>
                <a:cubicBezTo>
                  <a:pt x="412072" y="3319649"/>
                  <a:pt x="425012" y="3324320"/>
                  <a:pt x="435478" y="3332170"/>
                </a:cubicBezTo>
                <a:cubicBezTo>
                  <a:pt x="610250" y="3463250"/>
                  <a:pt x="401705" y="3307655"/>
                  <a:pt x="522564" y="3408370"/>
                </a:cubicBezTo>
                <a:cubicBezTo>
                  <a:pt x="532615" y="3416745"/>
                  <a:pt x="544755" y="3422291"/>
                  <a:pt x="555221" y="3430141"/>
                </a:cubicBezTo>
                <a:cubicBezTo>
                  <a:pt x="573809" y="3444082"/>
                  <a:pt x="592164" y="3458384"/>
                  <a:pt x="609650" y="3473684"/>
                </a:cubicBezTo>
                <a:cubicBezTo>
                  <a:pt x="669724" y="3526249"/>
                  <a:pt x="669129" y="3562792"/>
                  <a:pt x="772935" y="3604313"/>
                </a:cubicBezTo>
                <a:lnTo>
                  <a:pt x="827364" y="3626084"/>
                </a:lnTo>
                <a:cubicBezTo>
                  <a:pt x="849135" y="3647855"/>
                  <a:pt x="865139" y="3677628"/>
                  <a:pt x="892678" y="3691398"/>
                </a:cubicBezTo>
                <a:cubicBezTo>
                  <a:pt x="991814" y="3740967"/>
                  <a:pt x="873165" y="3679391"/>
                  <a:pt x="1034192" y="3778484"/>
                </a:cubicBezTo>
                <a:cubicBezTo>
                  <a:pt x="1048012" y="3786989"/>
                  <a:pt x="1063974" y="3791654"/>
                  <a:pt x="1077735" y="3800255"/>
                </a:cubicBezTo>
                <a:cubicBezTo>
                  <a:pt x="1093120" y="3809871"/>
                  <a:pt x="1105050" y="3824799"/>
                  <a:pt x="1121278" y="3832913"/>
                </a:cubicBezTo>
                <a:cubicBezTo>
                  <a:pt x="1141804" y="3843176"/>
                  <a:pt x="1166913" y="3842877"/>
                  <a:pt x="1186592" y="3854684"/>
                </a:cubicBezTo>
                <a:cubicBezTo>
                  <a:pt x="1204735" y="3865570"/>
                  <a:pt x="1221759" y="3878586"/>
                  <a:pt x="1241021" y="3887341"/>
                </a:cubicBezTo>
                <a:cubicBezTo>
                  <a:pt x="1261913" y="3896837"/>
                  <a:pt x="1285241" y="3900073"/>
                  <a:pt x="1306335" y="3909113"/>
                </a:cubicBezTo>
                <a:cubicBezTo>
                  <a:pt x="1446838" y="3969328"/>
                  <a:pt x="1328357" y="3923339"/>
                  <a:pt x="1426078" y="3952655"/>
                </a:cubicBezTo>
                <a:cubicBezTo>
                  <a:pt x="1448059" y="3959249"/>
                  <a:pt x="1469128" y="3968861"/>
                  <a:pt x="1491392" y="3974427"/>
                </a:cubicBezTo>
                <a:cubicBezTo>
                  <a:pt x="1505906" y="3978056"/>
                  <a:pt x="1520550" y="3981203"/>
                  <a:pt x="1534935" y="3985313"/>
                </a:cubicBezTo>
                <a:cubicBezTo>
                  <a:pt x="1545968" y="3988465"/>
                  <a:pt x="1556303" y="3994145"/>
                  <a:pt x="1567592" y="3996198"/>
                </a:cubicBezTo>
                <a:cubicBezTo>
                  <a:pt x="1588805" y="4000055"/>
                  <a:pt x="1736211" y="4016326"/>
                  <a:pt x="1752650" y="4017970"/>
                </a:cubicBezTo>
                <a:lnTo>
                  <a:pt x="2111878" y="4050627"/>
                </a:lnTo>
                <a:lnTo>
                  <a:pt x="2286050" y="4061513"/>
                </a:lnTo>
                <a:cubicBezTo>
                  <a:pt x="2318803" y="4064133"/>
                  <a:pt x="2351493" y="4067751"/>
                  <a:pt x="2384021" y="4072398"/>
                </a:cubicBezTo>
                <a:cubicBezTo>
                  <a:pt x="2402337" y="4075015"/>
                  <a:pt x="2420040" y="4081443"/>
                  <a:pt x="2438450" y="4083284"/>
                </a:cubicBezTo>
                <a:cubicBezTo>
                  <a:pt x="2492728" y="4088712"/>
                  <a:pt x="2547391" y="4089445"/>
                  <a:pt x="2601735" y="4094170"/>
                </a:cubicBezTo>
                <a:cubicBezTo>
                  <a:pt x="2630880" y="4096704"/>
                  <a:pt x="2659860" y="4100918"/>
                  <a:pt x="2688821" y="4105055"/>
                </a:cubicBezTo>
                <a:cubicBezTo>
                  <a:pt x="2710671" y="4108176"/>
                  <a:pt x="2732140" y="4114108"/>
                  <a:pt x="2754135" y="4115941"/>
                </a:cubicBezTo>
                <a:cubicBezTo>
                  <a:pt x="2819324" y="4121374"/>
                  <a:pt x="2884837" y="4122053"/>
                  <a:pt x="2950078" y="4126827"/>
                </a:cubicBezTo>
                <a:cubicBezTo>
                  <a:pt x="3033627" y="4132940"/>
                  <a:pt x="3116891" y="4142629"/>
                  <a:pt x="3200450" y="4148598"/>
                </a:cubicBezTo>
                <a:cubicBezTo>
                  <a:pt x="3251250" y="4152227"/>
                  <a:pt x="3302150" y="4154655"/>
                  <a:pt x="3352850" y="4159484"/>
                </a:cubicBezTo>
                <a:cubicBezTo>
                  <a:pt x="3465335" y="4170197"/>
                  <a:pt x="3398737" y="4173709"/>
                  <a:pt x="3527021" y="4181255"/>
                </a:cubicBezTo>
                <a:cubicBezTo>
                  <a:pt x="3617651" y="4186586"/>
                  <a:pt x="3708463" y="4188197"/>
                  <a:pt x="3799164" y="4192141"/>
                </a:cubicBezTo>
                <a:lnTo>
                  <a:pt x="4027764" y="4203027"/>
                </a:lnTo>
                <a:lnTo>
                  <a:pt x="5072792" y="4181255"/>
                </a:lnTo>
                <a:cubicBezTo>
                  <a:pt x="5087733" y="4180489"/>
                  <a:pt x="5101578" y="4172830"/>
                  <a:pt x="5116335" y="4170370"/>
                </a:cubicBezTo>
                <a:cubicBezTo>
                  <a:pt x="5145192" y="4165561"/>
                  <a:pt x="5174345" y="4162715"/>
                  <a:pt x="5203421" y="4159484"/>
                </a:cubicBezTo>
                <a:cubicBezTo>
                  <a:pt x="5246093" y="4154743"/>
                  <a:pt x="5352541" y="4145856"/>
                  <a:pt x="5399364" y="4137713"/>
                </a:cubicBezTo>
                <a:cubicBezTo>
                  <a:pt x="5454050" y="4128202"/>
                  <a:pt x="5507899" y="4114180"/>
                  <a:pt x="5562650" y="4105055"/>
                </a:cubicBezTo>
                <a:cubicBezTo>
                  <a:pt x="5584421" y="4101427"/>
                  <a:pt x="5606321" y="4098499"/>
                  <a:pt x="5627964" y="4094170"/>
                </a:cubicBezTo>
                <a:cubicBezTo>
                  <a:pt x="5798829" y="4059997"/>
                  <a:pt x="5656120" y="4082371"/>
                  <a:pt x="5802135" y="4061513"/>
                </a:cubicBezTo>
                <a:cubicBezTo>
                  <a:pt x="5813021" y="4054256"/>
                  <a:pt x="5822380" y="4043878"/>
                  <a:pt x="5834792" y="4039741"/>
                </a:cubicBezTo>
                <a:cubicBezTo>
                  <a:pt x="5855731" y="4032761"/>
                  <a:pt x="5878561" y="4033643"/>
                  <a:pt x="5900107" y="4028855"/>
                </a:cubicBezTo>
                <a:cubicBezTo>
                  <a:pt x="5911308" y="4026366"/>
                  <a:pt x="5922020" y="4021999"/>
                  <a:pt x="5932764" y="4017970"/>
                </a:cubicBezTo>
                <a:cubicBezTo>
                  <a:pt x="6052881" y="3972926"/>
                  <a:pt x="5928576" y="4014501"/>
                  <a:pt x="6030735" y="3985313"/>
                </a:cubicBezTo>
                <a:cubicBezTo>
                  <a:pt x="6041768" y="3982161"/>
                  <a:pt x="6052260" y="3977210"/>
                  <a:pt x="6063392" y="3974427"/>
                </a:cubicBezTo>
                <a:cubicBezTo>
                  <a:pt x="6081342" y="3969939"/>
                  <a:pt x="6100357" y="3969653"/>
                  <a:pt x="6117821" y="3963541"/>
                </a:cubicBezTo>
                <a:cubicBezTo>
                  <a:pt x="6173151" y="3944175"/>
                  <a:pt x="6225494" y="3916765"/>
                  <a:pt x="6281107" y="3898227"/>
                </a:cubicBezTo>
                <a:cubicBezTo>
                  <a:pt x="6291993" y="3894598"/>
                  <a:pt x="6303501" y="3892473"/>
                  <a:pt x="6313764" y="3887341"/>
                </a:cubicBezTo>
                <a:cubicBezTo>
                  <a:pt x="6325466" y="3881490"/>
                  <a:pt x="6334936" y="3871835"/>
                  <a:pt x="6346421" y="3865570"/>
                </a:cubicBezTo>
                <a:cubicBezTo>
                  <a:pt x="6374913" y="3850029"/>
                  <a:pt x="6407543" y="3841500"/>
                  <a:pt x="6433507" y="3822027"/>
                </a:cubicBezTo>
                <a:cubicBezTo>
                  <a:pt x="6448021" y="3811141"/>
                  <a:pt x="6461298" y="3798371"/>
                  <a:pt x="6477050" y="3789370"/>
                </a:cubicBezTo>
                <a:cubicBezTo>
                  <a:pt x="6487013" y="3783677"/>
                  <a:pt x="6499221" y="3783144"/>
                  <a:pt x="6509707" y="3778484"/>
                </a:cubicBezTo>
                <a:cubicBezTo>
                  <a:pt x="6537781" y="3766007"/>
                  <a:pt x="6581074" y="3745338"/>
                  <a:pt x="6607678" y="3724055"/>
                </a:cubicBezTo>
                <a:cubicBezTo>
                  <a:pt x="6615692" y="3717644"/>
                  <a:pt x="6621239" y="3708442"/>
                  <a:pt x="6629450" y="3702284"/>
                </a:cubicBezTo>
                <a:cubicBezTo>
                  <a:pt x="6650383" y="3686585"/>
                  <a:pt x="6672993" y="3673255"/>
                  <a:pt x="6694764" y="3658741"/>
                </a:cubicBezTo>
                <a:cubicBezTo>
                  <a:pt x="6705650" y="3651484"/>
                  <a:pt x="6715719" y="3642821"/>
                  <a:pt x="6727421" y="3636970"/>
                </a:cubicBezTo>
                <a:cubicBezTo>
                  <a:pt x="6756450" y="3622456"/>
                  <a:pt x="6787503" y="3611430"/>
                  <a:pt x="6814507" y="3593427"/>
                </a:cubicBezTo>
                <a:cubicBezTo>
                  <a:pt x="6856711" y="3565290"/>
                  <a:pt x="6834752" y="3575792"/>
                  <a:pt x="6879821" y="3560770"/>
                </a:cubicBezTo>
                <a:cubicBezTo>
                  <a:pt x="6890707" y="3553513"/>
                  <a:pt x="6900776" y="3544849"/>
                  <a:pt x="6912478" y="3538998"/>
                </a:cubicBezTo>
                <a:cubicBezTo>
                  <a:pt x="6922741" y="3533866"/>
                  <a:pt x="6935296" y="3534016"/>
                  <a:pt x="6945135" y="3528113"/>
                </a:cubicBezTo>
                <a:cubicBezTo>
                  <a:pt x="6953936" y="3522833"/>
                  <a:pt x="6959022" y="3512911"/>
                  <a:pt x="6966907" y="3506341"/>
                </a:cubicBezTo>
                <a:cubicBezTo>
                  <a:pt x="6980845" y="3494726"/>
                  <a:pt x="6995065" y="3483300"/>
                  <a:pt x="7010450" y="3473684"/>
                </a:cubicBezTo>
                <a:cubicBezTo>
                  <a:pt x="7024211" y="3465084"/>
                  <a:pt x="7041183" y="3461876"/>
                  <a:pt x="7053992" y="3451913"/>
                </a:cubicBezTo>
                <a:cubicBezTo>
                  <a:pt x="7074245" y="3436160"/>
                  <a:pt x="7090278" y="3415627"/>
                  <a:pt x="7108421" y="3397484"/>
                </a:cubicBezTo>
                <a:cubicBezTo>
                  <a:pt x="7119307" y="3386598"/>
                  <a:pt x="7126473" y="3369695"/>
                  <a:pt x="7141078" y="3364827"/>
                </a:cubicBezTo>
                <a:lnTo>
                  <a:pt x="7173735" y="3353941"/>
                </a:lnTo>
                <a:cubicBezTo>
                  <a:pt x="7225058" y="3276960"/>
                  <a:pt x="7160634" y="3372283"/>
                  <a:pt x="7228164" y="3277741"/>
                </a:cubicBezTo>
                <a:cubicBezTo>
                  <a:pt x="7235768" y="3267095"/>
                  <a:pt x="7241762" y="3255300"/>
                  <a:pt x="7249935" y="3245084"/>
                </a:cubicBezTo>
                <a:cubicBezTo>
                  <a:pt x="7276939" y="3211329"/>
                  <a:pt x="7271138" y="3235336"/>
                  <a:pt x="7293478" y="3190655"/>
                </a:cubicBezTo>
                <a:cubicBezTo>
                  <a:pt x="7298610" y="3180392"/>
                  <a:pt x="7299232" y="3168261"/>
                  <a:pt x="7304364" y="3157998"/>
                </a:cubicBezTo>
                <a:cubicBezTo>
                  <a:pt x="7310215" y="3146296"/>
                  <a:pt x="7319644" y="3136700"/>
                  <a:pt x="7326135" y="3125341"/>
                </a:cubicBezTo>
                <a:cubicBezTo>
                  <a:pt x="7334186" y="3111252"/>
                  <a:pt x="7339856" y="3095887"/>
                  <a:pt x="7347907" y="3081798"/>
                </a:cubicBezTo>
                <a:cubicBezTo>
                  <a:pt x="7354398" y="3070439"/>
                  <a:pt x="7363827" y="3060843"/>
                  <a:pt x="7369678" y="3049141"/>
                </a:cubicBezTo>
                <a:cubicBezTo>
                  <a:pt x="7374810" y="3038878"/>
                  <a:pt x="7375432" y="3026747"/>
                  <a:pt x="7380564" y="3016484"/>
                </a:cubicBezTo>
                <a:cubicBezTo>
                  <a:pt x="7390026" y="2997560"/>
                  <a:pt x="7402335" y="2980198"/>
                  <a:pt x="7413221" y="2962055"/>
                </a:cubicBezTo>
                <a:cubicBezTo>
                  <a:pt x="7424107" y="2914884"/>
                  <a:pt x="7434137" y="2867507"/>
                  <a:pt x="7445878" y="2820541"/>
                </a:cubicBezTo>
                <a:cubicBezTo>
                  <a:pt x="7448661" y="2809409"/>
                  <a:pt x="7454514" y="2799136"/>
                  <a:pt x="7456764" y="2787884"/>
                </a:cubicBezTo>
                <a:cubicBezTo>
                  <a:pt x="7461796" y="2762724"/>
                  <a:pt x="7463749" y="2737044"/>
                  <a:pt x="7467650" y="2711684"/>
                </a:cubicBezTo>
                <a:cubicBezTo>
                  <a:pt x="7478881" y="2638684"/>
                  <a:pt x="7481713" y="2640211"/>
                  <a:pt x="7489421" y="2559284"/>
                </a:cubicBezTo>
                <a:cubicBezTo>
                  <a:pt x="7515684" y="2283525"/>
                  <a:pt x="7486318" y="2529689"/>
                  <a:pt x="7511192" y="2330684"/>
                </a:cubicBezTo>
                <a:cubicBezTo>
                  <a:pt x="7507564" y="2141998"/>
                  <a:pt x="7506925" y="1953231"/>
                  <a:pt x="7500307" y="1764627"/>
                </a:cubicBezTo>
                <a:cubicBezTo>
                  <a:pt x="7499658" y="1746136"/>
                  <a:pt x="7492731" y="1728402"/>
                  <a:pt x="7489421" y="1710198"/>
                </a:cubicBezTo>
                <a:cubicBezTo>
                  <a:pt x="7485473" y="1688482"/>
                  <a:pt x="7482864" y="1666527"/>
                  <a:pt x="7478535" y="1644884"/>
                </a:cubicBezTo>
                <a:cubicBezTo>
                  <a:pt x="7470307" y="1603745"/>
                  <a:pt x="7459768" y="1577695"/>
                  <a:pt x="7445878" y="1536027"/>
                </a:cubicBezTo>
                <a:lnTo>
                  <a:pt x="7434992" y="1503370"/>
                </a:lnTo>
                <a:cubicBezTo>
                  <a:pt x="7431364" y="1492484"/>
                  <a:pt x="7430992" y="1479893"/>
                  <a:pt x="7424107" y="1470713"/>
                </a:cubicBezTo>
                <a:lnTo>
                  <a:pt x="7391450" y="1427170"/>
                </a:lnTo>
                <a:cubicBezTo>
                  <a:pt x="7387821" y="1409027"/>
                  <a:pt x="7387061" y="1390065"/>
                  <a:pt x="7380564" y="1372741"/>
                </a:cubicBezTo>
                <a:cubicBezTo>
                  <a:pt x="7375970" y="1360491"/>
                  <a:pt x="7365726" y="1351178"/>
                  <a:pt x="7358792" y="1340084"/>
                </a:cubicBezTo>
                <a:cubicBezTo>
                  <a:pt x="7278724" y="1211975"/>
                  <a:pt x="7369830" y="1344621"/>
                  <a:pt x="7293478" y="1252998"/>
                </a:cubicBezTo>
                <a:cubicBezTo>
                  <a:pt x="7285103" y="1242947"/>
                  <a:pt x="7279311" y="1230987"/>
                  <a:pt x="7271707" y="1220341"/>
                </a:cubicBezTo>
                <a:cubicBezTo>
                  <a:pt x="7261162" y="1205577"/>
                  <a:pt x="7249595" y="1191561"/>
                  <a:pt x="7239050" y="1176798"/>
                </a:cubicBezTo>
                <a:cubicBezTo>
                  <a:pt x="7231446" y="1166152"/>
                  <a:pt x="7225654" y="1154192"/>
                  <a:pt x="7217278" y="1144141"/>
                </a:cubicBezTo>
                <a:cubicBezTo>
                  <a:pt x="7207423" y="1132315"/>
                  <a:pt x="7194072" y="1123636"/>
                  <a:pt x="7184621" y="1111484"/>
                </a:cubicBezTo>
                <a:cubicBezTo>
                  <a:pt x="7168557" y="1090830"/>
                  <a:pt x="7163515" y="1059632"/>
                  <a:pt x="7141078" y="1046170"/>
                </a:cubicBezTo>
                <a:cubicBezTo>
                  <a:pt x="7060248" y="997672"/>
                  <a:pt x="7101611" y="1028474"/>
                  <a:pt x="7021335" y="948198"/>
                </a:cubicBezTo>
                <a:lnTo>
                  <a:pt x="7021335" y="948198"/>
                </a:lnTo>
                <a:cubicBezTo>
                  <a:pt x="7006821" y="937312"/>
                  <a:pt x="6991278" y="927678"/>
                  <a:pt x="6977792" y="915541"/>
                </a:cubicBezTo>
                <a:cubicBezTo>
                  <a:pt x="6954906" y="894944"/>
                  <a:pt x="6940017" y="863997"/>
                  <a:pt x="6912478" y="850227"/>
                </a:cubicBezTo>
                <a:cubicBezTo>
                  <a:pt x="6897964" y="842970"/>
                  <a:pt x="6882140" y="837887"/>
                  <a:pt x="6868935" y="828455"/>
                </a:cubicBezTo>
                <a:cubicBezTo>
                  <a:pt x="6818098" y="792143"/>
                  <a:pt x="6854900" y="794223"/>
                  <a:pt x="6792735" y="763141"/>
                </a:cubicBezTo>
                <a:cubicBezTo>
                  <a:pt x="6779353" y="756450"/>
                  <a:pt x="6763706" y="755884"/>
                  <a:pt x="6749192" y="752255"/>
                </a:cubicBezTo>
                <a:cubicBezTo>
                  <a:pt x="6727421" y="737741"/>
                  <a:pt x="6706751" y="721420"/>
                  <a:pt x="6683878" y="708713"/>
                </a:cubicBezTo>
                <a:cubicBezTo>
                  <a:pt x="6673847" y="703140"/>
                  <a:pt x="6661060" y="703731"/>
                  <a:pt x="6651221" y="697827"/>
                </a:cubicBezTo>
                <a:cubicBezTo>
                  <a:pt x="6642420" y="692546"/>
                  <a:pt x="6637989" y="681748"/>
                  <a:pt x="6629450" y="676055"/>
                </a:cubicBezTo>
                <a:cubicBezTo>
                  <a:pt x="6602550" y="658122"/>
                  <a:pt x="6582276" y="653074"/>
                  <a:pt x="6553250" y="643398"/>
                </a:cubicBezTo>
                <a:cubicBezTo>
                  <a:pt x="6542364" y="632512"/>
                  <a:pt x="6533401" y="619281"/>
                  <a:pt x="6520592" y="610741"/>
                </a:cubicBezTo>
                <a:cubicBezTo>
                  <a:pt x="6511045" y="604376"/>
                  <a:pt x="6498381" y="604603"/>
                  <a:pt x="6487935" y="599855"/>
                </a:cubicBezTo>
                <a:cubicBezTo>
                  <a:pt x="6458389" y="586425"/>
                  <a:pt x="6429028" y="572415"/>
                  <a:pt x="6400850" y="556313"/>
                </a:cubicBezTo>
                <a:cubicBezTo>
                  <a:pt x="6375450" y="541799"/>
                  <a:pt x="6350816" y="525853"/>
                  <a:pt x="6324650" y="512770"/>
                </a:cubicBezTo>
                <a:cubicBezTo>
                  <a:pt x="6298610" y="499750"/>
                  <a:pt x="6265833" y="489535"/>
                  <a:pt x="6237564" y="480113"/>
                </a:cubicBezTo>
                <a:cubicBezTo>
                  <a:pt x="6118710" y="400875"/>
                  <a:pt x="6301934" y="517739"/>
                  <a:pt x="6161364" y="447455"/>
                </a:cubicBezTo>
                <a:cubicBezTo>
                  <a:pt x="6152184" y="442865"/>
                  <a:pt x="6148564" y="430668"/>
                  <a:pt x="6139592" y="425684"/>
                </a:cubicBezTo>
                <a:cubicBezTo>
                  <a:pt x="6115435" y="412264"/>
                  <a:pt x="6089608" y="401766"/>
                  <a:pt x="6063392" y="393027"/>
                </a:cubicBezTo>
                <a:cubicBezTo>
                  <a:pt x="5982380" y="366023"/>
                  <a:pt x="5953741" y="372494"/>
                  <a:pt x="5867450" y="349484"/>
                </a:cubicBezTo>
                <a:cubicBezTo>
                  <a:pt x="5848569" y="344449"/>
                  <a:pt x="5831385" y="334391"/>
                  <a:pt x="5813021" y="327713"/>
                </a:cubicBezTo>
                <a:cubicBezTo>
                  <a:pt x="5780285" y="315809"/>
                  <a:pt x="5690483" y="286303"/>
                  <a:pt x="5660621" y="284170"/>
                </a:cubicBezTo>
                <a:lnTo>
                  <a:pt x="5508221" y="273284"/>
                </a:lnTo>
                <a:cubicBezTo>
                  <a:pt x="5444663" y="252097"/>
                  <a:pt x="5506046" y="270672"/>
                  <a:pt x="5410250" y="251513"/>
                </a:cubicBezTo>
                <a:cubicBezTo>
                  <a:pt x="5359306" y="241324"/>
                  <a:pt x="5308794" y="229044"/>
                  <a:pt x="5257850" y="218855"/>
                </a:cubicBezTo>
                <a:cubicBezTo>
                  <a:pt x="5236207" y="214526"/>
                  <a:pt x="5214251" y="211918"/>
                  <a:pt x="5192535" y="207970"/>
                </a:cubicBezTo>
                <a:cubicBezTo>
                  <a:pt x="5154576" y="201069"/>
                  <a:pt x="5110891" y="190208"/>
                  <a:pt x="5072792" y="186198"/>
                </a:cubicBezTo>
                <a:cubicBezTo>
                  <a:pt x="5025741" y="181245"/>
                  <a:pt x="4978411" y="179411"/>
                  <a:pt x="4931278" y="175313"/>
                </a:cubicBezTo>
                <a:cubicBezTo>
                  <a:pt x="4894948" y="172154"/>
                  <a:pt x="4858751" y="167586"/>
                  <a:pt x="4822421" y="164427"/>
                </a:cubicBezTo>
                <a:cubicBezTo>
                  <a:pt x="4775288" y="160328"/>
                  <a:pt x="4728078" y="157170"/>
                  <a:pt x="4680907" y="153541"/>
                </a:cubicBezTo>
                <a:cubicBezTo>
                  <a:pt x="4625772" y="135162"/>
                  <a:pt x="4655443" y="142889"/>
                  <a:pt x="4572050" y="131770"/>
                </a:cubicBezTo>
                <a:cubicBezTo>
                  <a:pt x="4439658" y="114118"/>
                  <a:pt x="4525443" y="126590"/>
                  <a:pt x="4376107" y="109998"/>
                </a:cubicBezTo>
                <a:cubicBezTo>
                  <a:pt x="4347031" y="106767"/>
                  <a:pt x="4318166" y="101647"/>
                  <a:pt x="4289021" y="99113"/>
                </a:cubicBezTo>
                <a:cubicBezTo>
                  <a:pt x="4234677" y="94388"/>
                  <a:pt x="4180096" y="92757"/>
                  <a:pt x="4125735" y="88227"/>
                </a:cubicBezTo>
                <a:cubicBezTo>
                  <a:pt x="4092991" y="85498"/>
                  <a:pt x="4060292" y="81988"/>
                  <a:pt x="4027764" y="77341"/>
                </a:cubicBezTo>
                <a:cubicBezTo>
                  <a:pt x="4009448" y="74724"/>
                  <a:pt x="3991761" y="68130"/>
                  <a:pt x="3973335" y="66455"/>
                </a:cubicBezTo>
                <a:cubicBezTo>
                  <a:pt x="3911796" y="60861"/>
                  <a:pt x="3849964" y="59198"/>
                  <a:pt x="3788278" y="55570"/>
                </a:cubicBezTo>
                <a:cubicBezTo>
                  <a:pt x="3759249" y="51941"/>
                  <a:pt x="3729975" y="49917"/>
                  <a:pt x="3701192" y="44684"/>
                </a:cubicBezTo>
                <a:cubicBezTo>
                  <a:pt x="3689903" y="42631"/>
                  <a:pt x="3679966" y="34792"/>
                  <a:pt x="3668535" y="33798"/>
                </a:cubicBezTo>
                <a:cubicBezTo>
                  <a:pt x="3596146" y="27503"/>
                  <a:pt x="3523392" y="26541"/>
                  <a:pt x="3450821" y="22913"/>
                </a:cubicBezTo>
                <a:cubicBezTo>
                  <a:pt x="3425421" y="19284"/>
                  <a:pt x="3400190" y="14158"/>
                  <a:pt x="3374621" y="12027"/>
                </a:cubicBezTo>
                <a:cubicBezTo>
                  <a:pt x="3097698" y="-11051"/>
                  <a:pt x="3004803" y="4912"/>
                  <a:pt x="2656164" y="12027"/>
                </a:cubicBezTo>
                <a:cubicBezTo>
                  <a:pt x="2612621" y="19284"/>
                  <a:pt x="2568361" y="23091"/>
                  <a:pt x="2525535" y="33798"/>
                </a:cubicBezTo>
                <a:cubicBezTo>
                  <a:pt x="2511021" y="37427"/>
                  <a:pt x="2496322" y="40385"/>
                  <a:pt x="2481992" y="44684"/>
                </a:cubicBezTo>
                <a:cubicBezTo>
                  <a:pt x="2460011" y="51278"/>
                  <a:pt x="2438942" y="60889"/>
                  <a:pt x="2416678" y="66455"/>
                </a:cubicBezTo>
                <a:cubicBezTo>
                  <a:pt x="2402164" y="70084"/>
                  <a:pt x="2387465" y="73042"/>
                  <a:pt x="2373135" y="77341"/>
                </a:cubicBezTo>
                <a:cubicBezTo>
                  <a:pt x="2351154" y="83936"/>
                  <a:pt x="2329592" y="91856"/>
                  <a:pt x="2307821" y="99113"/>
                </a:cubicBezTo>
                <a:cubicBezTo>
                  <a:pt x="2286050" y="106370"/>
                  <a:pt x="2263033" y="110621"/>
                  <a:pt x="2242507" y="120884"/>
                </a:cubicBezTo>
                <a:cubicBezTo>
                  <a:pt x="2227993" y="128141"/>
                  <a:pt x="2214707" y="138719"/>
                  <a:pt x="2198964" y="142655"/>
                </a:cubicBezTo>
                <a:cubicBezTo>
                  <a:pt x="2137416" y="158042"/>
                  <a:pt x="2064797" y="153541"/>
                  <a:pt x="2003021" y="153541"/>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736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6167"/>
            <a:ext cx="6870367" cy="4938433"/>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6738957" y="1219200"/>
            <a:ext cx="2335026" cy="3416320"/>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Oocyte nucleus</a:t>
            </a:r>
          </a:p>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Oocyte cytoplasm</a:t>
            </a:r>
          </a:p>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Zona pellucida</a:t>
            </a:r>
          </a:p>
          <a:p>
            <a:pPr marL="228600" indent="-228600" fontAlgn="auto">
              <a:spcBef>
                <a:spcPts val="0"/>
              </a:spcBef>
              <a:spcAft>
                <a:spcPts val="0"/>
              </a:spcAft>
              <a:buAutoNum type="arabicPeriod"/>
              <a:defRPr/>
            </a:pPr>
            <a:r>
              <a:rPr lang="en-US" b="1" spc="50" dirty="0" err="1">
                <a:ln w="11430"/>
                <a:solidFill>
                  <a:srgbClr val="C00000"/>
                </a:solidFill>
                <a:effectLst>
                  <a:outerShdw blurRad="76200" dist="50800" dir="5400000" algn="tl" rotWithShape="0">
                    <a:srgbClr val="000000">
                      <a:alpha val="65000"/>
                    </a:srgbClr>
                  </a:outerShdw>
                </a:effectLst>
                <a:latin typeface="+mn-lt"/>
              </a:rPr>
              <a:t>Granulosa</a:t>
            </a:r>
            <a:r>
              <a:rPr lang="en-US" b="1" spc="50" dirty="0">
                <a:ln w="11430"/>
                <a:solidFill>
                  <a:srgbClr val="C00000"/>
                </a:solidFill>
                <a:effectLst>
                  <a:outerShdw blurRad="76200" dist="50800" dir="5400000" algn="tl" rotWithShape="0">
                    <a:srgbClr val="000000">
                      <a:alpha val="65000"/>
                    </a:srgbClr>
                  </a:outerShdw>
                </a:effectLst>
                <a:latin typeface="+mn-lt"/>
              </a:rPr>
              <a:t> cells</a:t>
            </a:r>
          </a:p>
          <a:p>
            <a:pPr marL="228600" indent="-228600" fontAlgn="auto">
              <a:spcBef>
                <a:spcPts val="0"/>
              </a:spcBef>
              <a:spcAft>
                <a:spcPts val="0"/>
              </a:spcAft>
              <a:buAutoNum type="arabicPeriod"/>
              <a:defRPr/>
            </a:pPr>
            <a:r>
              <a:rPr lang="en-US" b="1" spc="50" dirty="0" err="1">
                <a:ln w="11430"/>
                <a:solidFill>
                  <a:srgbClr val="C00000"/>
                </a:solidFill>
                <a:effectLst>
                  <a:outerShdw blurRad="76200" dist="50800" dir="5400000" algn="tl" rotWithShape="0">
                    <a:srgbClr val="000000">
                      <a:alpha val="65000"/>
                    </a:srgbClr>
                  </a:outerShdw>
                </a:effectLst>
                <a:latin typeface="+mn-lt"/>
              </a:rPr>
              <a:t>Antrum</a:t>
            </a:r>
            <a:endParaRPr lang="en-US" b="1" spc="50" dirty="0">
              <a:ln w="11430"/>
              <a:solidFill>
                <a:srgbClr val="C00000"/>
              </a:solidFill>
              <a:effectLst>
                <a:outerShdw blurRad="76200" dist="50800" dir="5400000" algn="tl" rotWithShape="0">
                  <a:srgbClr val="000000">
                    <a:alpha val="65000"/>
                  </a:srgbClr>
                </a:outerShdw>
              </a:effectLst>
              <a:latin typeface="+mn-lt"/>
            </a:endParaRPr>
          </a:p>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(mitosis of </a:t>
            </a:r>
            <a:r>
              <a:rPr lang="en-US" b="1" spc="50" dirty="0" err="1">
                <a:ln w="11430"/>
                <a:solidFill>
                  <a:srgbClr val="C00000"/>
                </a:solidFill>
                <a:effectLst>
                  <a:outerShdw blurRad="76200" dist="50800" dir="5400000" algn="tl" rotWithShape="0">
                    <a:srgbClr val="000000">
                      <a:alpha val="65000"/>
                    </a:srgbClr>
                  </a:outerShdw>
                </a:effectLst>
                <a:latin typeface="+mn-lt"/>
              </a:rPr>
              <a:t>granulosa</a:t>
            </a:r>
            <a:r>
              <a:rPr lang="en-US" b="1" spc="50" dirty="0">
                <a:ln w="11430"/>
                <a:solidFill>
                  <a:srgbClr val="C00000"/>
                </a:solidFill>
                <a:effectLst>
                  <a:outerShdw blurRad="76200" dist="50800" dir="5400000" algn="tl" rotWithShape="0">
                    <a:srgbClr val="000000">
                      <a:alpha val="65000"/>
                    </a:srgbClr>
                  </a:outerShdw>
                </a:effectLst>
                <a:latin typeface="+mn-lt"/>
              </a:rPr>
              <a:t> cells)</a:t>
            </a:r>
          </a:p>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Basement membrane</a:t>
            </a:r>
          </a:p>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Theca </a:t>
            </a:r>
            <a:r>
              <a:rPr lang="en-US" b="1" spc="50" dirty="0" err="1">
                <a:ln w="11430"/>
                <a:solidFill>
                  <a:srgbClr val="C00000"/>
                </a:solidFill>
                <a:effectLst>
                  <a:outerShdw blurRad="76200" dist="50800" dir="5400000" algn="tl" rotWithShape="0">
                    <a:srgbClr val="000000">
                      <a:alpha val="65000"/>
                    </a:srgbClr>
                  </a:outerShdw>
                </a:effectLst>
                <a:latin typeface="+mn-lt"/>
              </a:rPr>
              <a:t>interna</a:t>
            </a:r>
            <a:endParaRPr lang="en-US" b="1" spc="50" dirty="0">
              <a:ln w="11430"/>
              <a:solidFill>
                <a:srgbClr val="C00000"/>
              </a:solidFill>
              <a:effectLst>
                <a:outerShdw blurRad="76200" dist="50800" dir="5400000" algn="tl" rotWithShape="0">
                  <a:srgbClr val="000000">
                    <a:alpha val="65000"/>
                  </a:srgbClr>
                </a:outerShdw>
              </a:effectLst>
              <a:latin typeface="+mn-lt"/>
            </a:endParaRPr>
          </a:p>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(capillary)</a:t>
            </a:r>
          </a:p>
          <a:p>
            <a:pPr marL="228600" indent="-228600" fontAlgn="auto">
              <a:spcBef>
                <a:spcPts val="0"/>
              </a:spcBef>
              <a:spcAft>
                <a:spcPts val="0"/>
              </a:spcAft>
              <a:buAutoNum type="arabicPeriod"/>
              <a:defRPr/>
            </a:pPr>
            <a:r>
              <a:rPr lang="en-US" b="1" spc="50" dirty="0">
                <a:ln w="11430"/>
                <a:solidFill>
                  <a:srgbClr val="C00000"/>
                </a:solidFill>
                <a:effectLst>
                  <a:outerShdw blurRad="76200" dist="50800" dir="5400000" algn="tl" rotWithShape="0">
                    <a:srgbClr val="000000">
                      <a:alpha val="65000"/>
                    </a:srgbClr>
                  </a:outerShdw>
                </a:effectLst>
                <a:latin typeface="+mn-lt"/>
              </a:rPr>
              <a:t>Theca </a:t>
            </a:r>
            <a:r>
              <a:rPr lang="en-US" b="1" spc="50" dirty="0" err="1">
                <a:ln w="11430"/>
                <a:solidFill>
                  <a:srgbClr val="C00000"/>
                </a:solidFill>
                <a:effectLst>
                  <a:outerShdw blurRad="76200" dist="50800" dir="5400000" algn="tl" rotWithShape="0">
                    <a:srgbClr val="000000">
                      <a:alpha val="65000"/>
                    </a:srgbClr>
                  </a:outerShdw>
                </a:effectLst>
                <a:latin typeface="+mn-lt"/>
              </a:rPr>
              <a:t>externa</a:t>
            </a:r>
            <a:endParaRPr lang="en-US" b="1" spc="50" dirty="0">
              <a:ln w="11430"/>
              <a:solidFill>
                <a:srgbClr val="C00000"/>
              </a:solidFill>
              <a:effectLst>
                <a:outerShdw blurRad="76200" dist="50800" dir="5400000" algn="tl" rotWithShape="0">
                  <a:srgbClr val="000000">
                    <a:alpha val="65000"/>
                  </a:srgbClr>
                </a:outerShdw>
              </a:effectLst>
              <a:latin typeface="+mn-lt"/>
            </a:endParaRP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structures 1-5, 7, 8, 10 on this slide. (advance slide for answers)</a:t>
            </a:r>
          </a:p>
        </p:txBody>
      </p:sp>
    </p:spTree>
    <p:extLst>
      <p:ext uri="{BB962C8B-B14F-4D97-AF65-F5344CB8AC3E}">
        <p14:creationId xmlns:p14="http://schemas.microsoft.com/office/powerpoint/2010/main" val="327825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6890"/>
          <a:stretch/>
        </p:blipFill>
        <p:spPr>
          <a:xfrm>
            <a:off x="271443" y="1438275"/>
            <a:ext cx="8779429" cy="426584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Point to the basement membrane in each follicle. (advance slide for answers)</a:t>
            </a:r>
          </a:p>
        </p:txBody>
      </p:sp>
      <p:grpSp>
        <p:nvGrpSpPr>
          <p:cNvPr id="22" name="Group 21"/>
          <p:cNvGrpSpPr/>
          <p:nvPr/>
        </p:nvGrpSpPr>
        <p:grpSpPr>
          <a:xfrm>
            <a:off x="478971" y="1262743"/>
            <a:ext cx="8240486" cy="4288971"/>
            <a:chOff x="478971" y="1262743"/>
            <a:chExt cx="8240486" cy="4288971"/>
          </a:xfrm>
        </p:grpSpPr>
        <p:cxnSp>
          <p:nvCxnSpPr>
            <p:cNvPr id="4" name="Straight Arrow Connector 3"/>
            <p:cNvCxnSpPr/>
            <p:nvPr/>
          </p:nvCxnSpPr>
          <p:spPr>
            <a:xfrm>
              <a:off x="2579914" y="1937657"/>
              <a:ext cx="0" cy="990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78971" y="4898572"/>
              <a:ext cx="870856" cy="65314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526970" y="4963886"/>
              <a:ext cx="936172" cy="52251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864429" y="3864430"/>
              <a:ext cx="446315" cy="5442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7794172" y="4506685"/>
              <a:ext cx="925285" cy="54428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279571" y="1262743"/>
              <a:ext cx="337458" cy="67491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445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My Documents\Histology course director\digital labs\Endocrine Reproduction\Ovary\SL129S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19200"/>
            <a:ext cx="5193186" cy="38948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5867400" y="1364397"/>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Corpus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luteum</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on these slides. (advance slide for answers)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7088" y="3581400"/>
            <a:ext cx="4344956" cy="3254412"/>
          </a:xfrm>
          <a:prstGeom prst="rect">
            <a:avLst/>
          </a:prstGeom>
        </p:spPr>
      </p:pic>
    </p:spTree>
    <p:extLst>
      <p:ext uri="{BB962C8B-B14F-4D97-AF65-F5344CB8AC3E}">
        <p14:creationId xmlns:p14="http://schemas.microsoft.com/office/powerpoint/2010/main" val="6743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My Documents\Histology course director\digital labs\Endocrine Reproduction\Ovary\SL132a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943" y="1342626"/>
            <a:ext cx="7124700" cy="5343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1404257" y="1752600"/>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Corpora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fibrosa</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indicated by the arrows. (advance slide for answers)</a:t>
            </a:r>
          </a:p>
        </p:txBody>
      </p:sp>
      <p:cxnSp>
        <p:nvCxnSpPr>
          <p:cNvPr id="4" name="Straight Arrow Connector 3"/>
          <p:cNvCxnSpPr/>
          <p:nvPr/>
        </p:nvCxnSpPr>
        <p:spPr>
          <a:xfrm flipH="1">
            <a:off x="4114800" y="2743200"/>
            <a:ext cx="786493"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867400" y="4572000"/>
            <a:ext cx="127909" cy="6858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962400" y="4036159"/>
            <a:ext cx="786493"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019800" y="3200400"/>
            <a:ext cx="762001" cy="14296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3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64397"/>
            <a:ext cx="6186488" cy="534934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76200" y="1523999"/>
            <a:ext cx="28956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Atretic</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follicle</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on this slide. (advance slide for answers)</a:t>
            </a:r>
          </a:p>
        </p:txBody>
      </p:sp>
      <p:sp>
        <p:nvSpPr>
          <p:cNvPr id="5" name="Freeform 4"/>
          <p:cNvSpPr/>
          <p:nvPr/>
        </p:nvSpPr>
        <p:spPr>
          <a:xfrm>
            <a:off x="1739326" y="1894114"/>
            <a:ext cx="5706503" cy="4550229"/>
          </a:xfrm>
          <a:custGeom>
            <a:avLst/>
            <a:gdLst>
              <a:gd name="connsiteX0" fmla="*/ 2168645 w 5706503"/>
              <a:gd name="connsiteY0" fmla="*/ 0 h 4550229"/>
              <a:gd name="connsiteX1" fmla="*/ 2070674 w 5706503"/>
              <a:gd name="connsiteY1" fmla="*/ 43543 h 4550229"/>
              <a:gd name="connsiteX2" fmla="*/ 2038017 w 5706503"/>
              <a:gd name="connsiteY2" fmla="*/ 65315 h 4550229"/>
              <a:gd name="connsiteX3" fmla="*/ 1961817 w 5706503"/>
              <a:gd name="connsiteY3" fmla="*/ 87086 h 4550229"/>
              <a:gd name="connsiteX4" fmla="*/ 1929160 w 5706503"/>
              <a:gd name="connsiteY4" fmla="*/ 108857 h 4550229"/>
              <a:gd name="connsiteX5" fmla="*/ 1842074 w 5706503"/>
              <a:gd name="connsiteY5" fmla="*/ 130629 h 4550229"/>
              <a:gd name="connsiteX6" fmla="*/ 1776760 w 5706503"/>
              <a:gd name="connsiteY6" fmla="*/ 152400 h 4550229"/>
              <a:gd name="connsiteX7" fmla="*/ 1613474 w 5706503"/>
              <a:gd name="connsiteY7" fmla="*/ 174172 h 4550229"/>
              <a:gd name="connsiteX8" fmla="*/ 1569931 w 5706503"/>
              <a:gd name="connsiteY8" fmla="*/ 195943 h 4550229"/>
              <a:gd name="connsiteX9" fmla="*/ 1384874 w 5706503"/>
              <a:gd name="connsiteY9" fmla="*/ 228600 h 4550229"/>
              <a:gd name="connsiteX10" fmla="*/ 1308674 w 5706503"/>
              <a:gd name="connsiteY10" fmla="*/ 261257 h 4550229"/>
              <a:gd name="connsiteX11" fmla="*/ 1254245 w 5706503"/>
              <a:gd name="connsiteY11" fmla="*/ 272143 h 4550229"/>
              <a:gd name="connsiteX12" fmla="*/ 1188931 w 5706503"/>
              <a:gd name="connsiteY12" fmla="*/ 304800 h 4550229"/>
              <a:gd name="connsiteX13" fmla="*/ 1145388 w 5706503"/>
              <a:gd name="connsiteY13" fmla="*/ 315686 h 4550229"/>
              <a:gd name="connsiteX14" fmla="*/ 1101845 w 5706503"/>
              <a:gd name="connsiteY14" fmla="*/ 337457 h 4550229"/>
              <a:gd name="connsiteX15" fmla="*/ 1014760 w 5706503"/>
              <a:gd name="connsiteY15" fmla="*/ 370115 h 4550229"/>
              <a:gd name="connsiteX16" fmla="*/ 982103 w 5706503"/>
              <a:gd name="connsiteY16" fmla="*/ 402772 h 4550229"/>
              <a:gd name="connsiteX17" fmla="*/ 949445 w 5706503"/>
              <a:gd name="connsiteY17" fmla="*/ 413657 h 4550229"/>
              <a:gd name="connsiteX18" fmla="*/ 895017 w 5706503"/>
              <a:gd name="connsiteY18" fmla="*/ 446315 h 4550229"/>
              <a:gd name="connsiteX19" fmla="*/ 840588 w 5706503"/>
              <a:gd name="connsiteY19" fmla="*/ 500743 h 4550229"/>
              <a:gd name="connsiteX20" fmla="*/ 818817 w 5706503"/>
              <a:gd name="connsiteY20" fmla="*/ 522515 h 4550229"/>
              <a:gd name="connsiteX21" fmla="*/ 797045 w 5706503"/>
              <a:gd name="connsiteY21" fmla="*/ 544286 h 4550229"/>
              <a:gd name="connsiteX22" fmla="*/ 764388 w 5706503"/>
              <a:gd name="connsiteY22" fmla="*/ 587829 h 4550229"/>
              <a:gd name="connsiteX23" fmla="*/ 731731 w 5706503"/>
              <a:gd name="connsiteY23" fmla="*/ 609600 h 4550229"/>
              <a:gd name="connsiteX24" fmla="*/ 709960 w 5706503"/>
              <a:gd name="connsiteY24" fmla="*/ 631372 h 4550229"/>
              <a:gd name="connsiteX25" fmla="*/ 666417 w 5706503"/>
              <a:gd name="connsiteY25" fmla="*/ 685800 h 4550229"/>
              <a:gd name="connsiteX26" fmla="*/ 622874 w 5706503"/>
              <a:gd name="connsiteY26" fmla="*/ 762000 h 4550229"/>
              <a:gd name="connsiteX27" fmla="*/ 579331 w 5706503"/>
              <a:gd name="connsiteY27" fmla="*/ 783772 h 4550229"/>
              <a:gd name="connsiteX28" fmla="*/ 503131 w 5706503"/>
              <a:gd name="connsiteY28" fmla="*/ 870857 h 4550229"/>
              <a:gd name="connsiteX29" fmla="*/ 470474 w 5706503"/>
              <a:gd name="connsiteY29" fmla="*/ 903515 h 4550229"/>
              <a:gd name="connsiteX30" fmla="*/ 426931 w 5706503"/>
              <a:gd name="connsiteY30" fmla="*/ 968829 h 4550229"/>
              <a:gd name="connsiteX31" fmla="*/ 372503 w 5706503"/>
              <a:gd name="connsiteY31" fmla="*/ 1034143 h 4550229"/>
              <a:gd name="connsiteX32" fmla="*/ 350731 w 5706503"/>
              <a:gd name="connsiteY32" fmla="*/ 1055915 h 4550229"/>
              <a:gd name="connsiteX33" fmla="*/ 274531 w 5706503"/>
              <a:gd name="connsiteY33" fmla="*/ 1164772 h 4550229"/>
              <a:gd name="connsiteX34" fmla="*/ 220103 w 5706503"/>
              <a:gd name="connsiteY34" fmla="*/ 1262743 h 4550229"/>
              <a:gd name="connsiteX35" fmla="*/ 198331 w 5706503"/>
              <a:gd name="connsiteY35" fmla="*/ 1317172 h 4550229"/>
              <a:gd name="connsiteX36" fmla="*/ 154788 w 5706503"/>
              <a:gd name="connsiteY36" fmla="*/ 1404257 h 4550229"/>
              <a:gd name="connsiteX37" fmla="*/ 133017 w 5706503"/>
              <a:gd name="connsiteY37" fmla="*/ 1480457 h 4550229"/>
              <a:gd name="connsiteX38" fmla="*/ 111245 w 5706503"/>
              <a:gd name="connsiteY38" fmla="*/ 1513115 h 4550229"/>
              <a:gd name="connsiteX39" fmla="*/ 89474 w 5706503"/>
              <a:gd name="connsiteY39" fmla="*/ 1556657 h 4550229"/>
              <a:gd name="connsiteX40" fmla="*/ 67703 w 5706503"/>
              <a:gd name="connsiteY40" fmla="*/ 1643743 h 4550229"/>
              <a:gd name="connsiteX41" fmla="*/ 56817 w 5706503"/>
              <a:gd name="connsiteY41" fmla="*/ 1687286 h 4550229"/>
              <a:gd name="connsiteX42" fmla="*/ 45931 w 5706503"/>
              <a:gd name="connsiteY42" fmla="*/ 1719943 h 4550229"/>
              <a:gd name="connsiteX43" fmla="*/ 24160 w 5706503"/>
              <a:gd name="connsiteY43" fmla="*/ 1817915 h 4550229"/>
              <a:gd name="connsiteX44" fmla="*/ 13274 w 5706503"/>
              <a:gd name="connsiteY44" fmla="*/ 1959429 h 4550229"/>
              <a:gd name="connsiteX45" fmla="*/ 13274 w 5706503"/>
              <a:gd name="connsiteY45" fmla="*/ 2764972 h 4550229"/>
              <a:gd name="connsiteX46" fmla="*/ 56817 w 5706503"/>
              <a:gd name="connsiteY46" fmla="*/ 2950029 h 4550229"/>
              <a:gd name="connsiteX47" fmla="*/ 78588 w 5706503"/>
              <a:gd name="connsiteY47" fmla="*/ 3069772 h 4550229"/>
              <a:gd name="connsiteX48" fmla="*/ 111245 w 5706503"/>
              <a:gd name="connsiteY48" fmla="*/ 3189515 h 4550229"/>
              <a:gd name="connsiteX49" fmla="*/ 133017 w 5706503"/>
              <a:gd name="connsiteY49" fmla="*/ 3243943 h 4550229"/>
              <a:gd name="connsiteX50" fmla="*/ 165674 w 5706503"/>
              <a:gd name="connsiteY50" fmla="*/ 3287486 h 4550229"/>
              <a:gd name="connsiteX51" fmla="*/ 187445 w 5706503"/>
              <a:gd name="connsiteY51" fmla="*/ 3341915 h 4550229"/>
              <a:gd name="connsiteX52" fmla="*/ 241874 w 5706503"/>
              <a:gd name="connsiteY52" fmla="*/ 3450772 h 4550229"/>
              <a:gd name="connsiteX53" fmla="*/ 263645 w 5706503"/>
              <a:gd name="connsiteY53" fmla="*/ 3526972 h 4550229"/>
              <a:gd name="connsiteX54" fmla="*/ 274531 w 5706503"/>
              <a:gd name="connsiteY54" fmla="*/ 3559629 h 4550229"/>
              <a:gd name="connsiteX55" fmla="*/ 328960 w 5706503"/>
              <a:gd name="connsiteY55" fmla="*/ 3614057 h 4550229"/>
              <a:gd name="connsiteX56" fmla="*/ 394274 w 5706503"/>
              <a:gd name="connsiteY56" fmla="*/ 3755572 h 4550229"/>
              <a:gd name="connsiteX57" fmla="*/ 416045 w 5706503"/>
              <a:gd name="connsiteY57" fmla="*/ 3788229 h 4550229"/>
              <a:gd name="connsiteX58" fmla="*/ 535788 w 5706503"/>
              <a:gd name="connsiteY58" fmla="*/ 3995057 h 4550229"/>
              <a:gd name="connsiteX59" fmla="*/ 546674 w 5706503"/>
              <a:gd name="connsiteY59" fmla="*/ 4027715 h 4550229"/>
              <a:gd name="connsiteX60" fmla="*/ 611988 w 5706503"/>
              <a:gd name="connsiteY60" fmla="*/ 4103915 h 4550229"/>
              <a:gd name="connsiteX61" fmla="*/ 633760 w 5706503"/>
              <a:gd name="connsiteY61" fmla="*/ 4136572 h 4550229"/>
              <a:gd name="connsiteX62" fmla="*/ 666417 w 5706503"/>
              <a:gd name="connsiteY62" fmla="*/ 4158343 h 4550229"/>
              <a:gd name="connsiteX63" fmla="*/ 753503 w 5706503"/>
              <a:gd name="connsiteY63" fmla="*/ 4245429 h 4550229"/>
              <a:gd name="connsiteX64" fmla="*/ 786160 w 5706503"/>
              <a:gd name="connsiteY64" fmla="*/ 4278086 h 4550229"/>
              <a:gd name="connsiteX65" fmla="*/ 862360 w 5706503"/>
              <a:gd name="connsiteY65" fmla="*/ 4332515 h 4550229"/>
              <a:gd name="connsiteX66" fmla="*/ 949445 w 5706503"/>
              <a:gd name="connsiteY66" fmla="*/ 4386943 h 4550229"/>
              <a:gd name="connsiteX67" fmla="*/ 1025645 w 5706503"/>
              <a:gd name="connsiteY67" fmla="*/ 4430486 h 4550229"/>
              <a:gd name="connsiteX68" fmla="*/ 1058303 w 5706503"/>
              <a:gd name="connsiteY68" fmla="*/ 4441372 h 4550229"/>
              <a:gd name="connsiteX69" fmla="*/ 1123617 w 5706503"/>
              <a:gd name="connsiteY69" fmla="*/ 4474029 h 4550229"/>
              <a:gd name="connsiteX70" fmla="*/ 1221588 w 5706503"/>
              <a:gd name="connsiteY70" fmla="*/ 4495800 h 4550229"/>
              <a:gd name="connsiteX71" fmla="*/ 1493731 w 5706503"/>
              <a:gd name="connsiteY71" fmla="*/ 4517572 h 4550229"/>
              <a:gd name="connsiteX72" fmla="*/ 1580817 w 5706503"/>
              <a:gd name="connsiteY72" fmla="*/ 4528457 h 4550229"/>
              <a:gd name="connsiteX73" fmla="*/ 1820303 w 5706503"/>
              <a:gd name="connsiteY73" fmla="*/ 4550229 h 4550229"/>
              <a:gd name="connsiteX74" fmla="*/ 2070674 w 5706503"/>
              <a:gd name="connsiteY74" fmla="*/ 4539343 h 4550229"/>
              <a:gd name="connsiteX75" fmla="*/ 2146874 w 5706503"/>
              <a:gd name="connsiteY75" fmla="*/ 4528457 h 4550229"/>
              <a:gd name="connsiteX76" fmla="*/ 2288388 w 5706503"/>
              <a:gd name="connsiteY76" fmla="*/ 4517572 h 4550229"/>
              <a:gd name="connsiteX77" fmla="*/ 2582303 w 5706503"/>
              <a:gd name="connsiteY77" fmla="*/ 4495800 h 4550229"/>
              <a:gd name="connsiteX78" fmla="*/ 2625845 w 5706503"/>
              <a:gd name="connsiteY78" fmla="*/ 4484915 h 4550229"/>
              <a:gd name="connsiteX79" fmla="*/ 2734703 w 5706503"/>
              <a:gd name="connsiteY79" fmla="*/ 4474029 h 4550229"/>
              <a:gd name="connsiteX80" fmla="*/ 2810903 w 5706503"/>
              <a:gd name="connsiteY80" fmla="*/ 4463143 h 4550229"/>
              <a:gd name="connsiteX81" fmla="*/ 2865331 w 5706503"/>
              <a:gd name="connsiteY81" fmla="*/ 4452257 h 4550229"/>
              <a:gd name="connsiteX82" fmla="*/ 3039503 w 5706503"/>
              <a:gd name="connsiteY82" fmla="*/ 4441372 h 4550229"/>
              <a:gd name="connsiteX83" fmla="*/ 3278988 w 5706503"/>
              <a:gd name="connsiteY83" fmla="*/ 4419600 h 4550229"/>
              <a:gd name="connsiteX84" fmla="*/ 3355188 w 5706503"/>
              <a:gd name="connsiteY84" fmla="*/ 4397829 h 4550229"/>
              <a:gd name="connsiteX85" fmla="*/ 3442274 w 5706503"/>
              <a:gd name="connsiteY85" fmla="*/ 4376057 h 4550229"/>
              <a:gd name="connsiteX86" fmla="*/ 3474931 w 5706503"/>
              <a:gd name="connsiteY86" fmla="*/ 4365172 h 4550229"/>
              <a:gd name="connsiteX87" fmla="*/ 3529360 w 5706503"/>
              <a:gd name="connsiteY87" fmla="*/ 4354286 h 4550229"/>
              <a:gd name="connsiteX88" fmla="*/ 3681760 w 5706503"/>
              <a:gd name="connsiteY88" fmla="*/ 4310743 h 4550229"/>
              <a:gd name="connsiteX89" fmla="*/ 3845045 w 5706503"/>
              <a:gd name="connsiteY89" fmla="*/ 4267200 h 4550229"/>
              <a:gd name="connsiteX90" fmla="*/ 3888588 w 5706503"/>
              <a:gd name="connsiteY90" fmla="*/ 4256315 h 4550229"/>
              <a:gd name="connsiteX91" fmla="*/ 3964788 w 5706503"/>
              <a:gd name="connsiteY91" fmla="*/ 4234543 h 4550229"/>
              <a:gd name="connsiteX92" fmla="*/ 4062760 w 5706503"/>
              <a:gd name="connsiteY92" fmla="*/ 4191000 h 4550229"/>
              <a:gd name="connsiteX93" fmla="*/ 4095417 w 5706503"/>
              <a:gd name="connsiteY93" fmla="*/ 4180115 h 4550229"/>
              <a:gd name="connsiteX94" fmla="*/ 4160731 w 5706503"/>
              <a:gd name="connsiteY94" fmla="*/ 4136572 h 4550229"/>
              <a:gd name="connsiteX95" fmla="*/ 4247817 w 5706503"/>
              <a:gd name="connsiteY95" fmla="*/ 4103915 h 4550229"/>
              <a:gd name="connsiteX96" fmla="*/ 4324017 w 5706503"/>
              <a:gd name="connsiteY96" fmla="*/ 4071257 h 4550229"/>
              <a:gd name="connsiteX97" fmla="*/ 4389331 w 5706503"/>
              <a:gd name="connsiteY97" fmla="*/ 4027715 h 4550229"/>
              <a:gd name="connsiteX98" fmla="*/ 4421988 w 5706503"/>
              <a:gd name="connsiteY98" fmla="*/ 4005943 h 4550229"/>
              <a:gd name="connsiteX99" fmla="*/ 4454645 w 5706503"/>
              <a:gd name="connsiteY99" fmla="*/ 3995057 h 4550229"/>
              <a:gd name="connsiteX100" fmla="*/ 4498188 w 5706503"/>
              <a:gd name="connsiteY100" fmla="*/ 3962400 h 4550229"/>
              <a:gd name="connsiteX101" fmla="*/ 4519960 w 5706503"/>
              <a:gd name="connsiteY101" fmla="*/ 3940629 h 4550229"/>
              <a:gd name="connsiteX102" fmla="*/ 4552617 w 5706503"/>
              <a:gd name="connsiteY102" fmla="*/ 3918857 h 4550229"/>
              <a:gd name="connsiteX103" fmla="*/ 4596160 w 5706503"/>
              <a:gd name="connsiteY103" fmla="*/ 3886200 h 4550229"/>
              <a:gd name="connsiteX104" fmla="*/ 4726788 w 5706503"/>
              <a:gd name="connsiteY104" fmla="*/ 3799115 h 4550229"/>
              <a:gd name="connsiteX105" fmla="*/ 4792103 w 5706503"/>
              <a:gd name="connsiteY105" fmla="*/ 3755572 h 4550229"/>
              <a:gd name="connsiteX106" fmla="*/ 4813874 w 5706503"/>
              <a:gd name="connsiteY106" fmla="*/ 3733800 h 4550229"/>
              <a:gd name="connsiteX107" fmla="*/ 4857417 w 5706503"/>
              <a:gd name="connsiteY107" fmla="*/ 3712029 h 4550229"/>
              <a:gd name="connsiteX108" fmla="*/ 4922731 w 5706503"/>
              <a:gd name="connsiteY108" fmla="*/ 3668486 h 4550229"/>
              <a:gd name="connsiteX109" fmla="*/ 4966274 w 5706503"/>
              <a:gd name="connsiteY109" fmla="*/ 3624943 h 4550229"/>
              <a:gd name="connsiteX110" fmla="*/ 5031588 w 5706503"/>
              <a:gd name="connsiteY110" fmla="*/ 3592286 h 4550229"/>
              <a:gd name="connsiteX111" fmla="*/ 5107788 w 5706503"/>
              <a:gd name="connsiteY111" fmla="*/ 3548743 h 4550229"/>
              <a:gd name="connsiteX112" fmla="*/ 5194874 w 5706503"/>
              <a:gd name="connsiteY112" fmla="*/ 3494315 h 4550229"/>
              <a:gd name="connsiteX113" fmla="*/ 5303731 w 5706503"/>
              <a:gd name="connsiteY113" fmla="*/ 3429000 h 4550229"/>
              <a:gd name="connsiteX114" fmla="*/ 5325503 w 5706503"/>
              <a:gd name="connsiteY114" fmla="*/ 3407229 h 4550229"/>
              <a:gd name="connsiteX115" fmla="*/ 5336388 w 5706503"/>
              <a:gd name="connsiteY115" fmla="*/ 3374572 h 4550229"/>
              <a:gd name="connsiteX116" fmla="*/ 5412588 w 5706503"/>
              <a:gd name="connsiteY116" fmla="*/ 3276600 h 4550229"/>
              <a:gd name="connsiteX117" fmla="*/ 5467017 w 5706503"/>
              <a:gd name="connsiteY117" fmla="*/ 3156857 h 4550229"/>
              <a:gd name="connsiteX118" fmla="*/ 5488788 w 5706503"/>
              <a:gd name="connsiteY118" fmla="*/ 3124200 h 4550229"/>
              <a:gd name="connsiteX119" fmla="*/ 5499674 w 5706503"/>
              <a:gd name="connsiteY119" fmla="*/ 3091543 h 4550229"/>
              <a:gd name="connsiteX120" fmla="*/ 5532331 w 5706503"/>
              <a:gd name="connsiteY120" fmla="*/ 3026229 h 4550229"/>
              <a:gd name="connsiteX121" fmla="*/ 5543217 w 5706503"/>
              <a:gd name="connsiteY121" fmla="*/ 2950029 h 4550229"/>
              <a:gd name="connsiteX122" fmla="*/ 5564988 w 5706503"/>
              <a:gd name="connsiteY122" fmla="*/ 2928257 h 4550229"/>
              <a:gd name="connsiteX123" fmla="*/ 5575874 w 5706503"/>
              <a:gd name="connsiteY123" fmla="*/ 2862943 h 4550229"/>
              <a:gd name="connsiteX124" fmla="*/ 5586760 w 5706503"/>
              <a:gd name="connsiteY124" fmla="*/ 2819400 h 4550229"/>
              <a:gd name="connsiteX125" fmla="*/ 5597645 w 5706503"/>
              <a:gd name="connsiteY125" fmla="*/ 2764972 h 4550229"/>
              <a:gd name="connsiteX126" fmla="*/ 5619417 w 5706503"/>
              <a:gd name="connsiteY126" fmla="*/ 2699657 h 4550229"/>
              <a:gd name="connsiteX127" fmla="*/ 5641188 w 5706503"/>
              <a:gd name="connsiteY127" fmla="*/ 2623457 h 4550229"/>
              <a:gd name="connsiteX128" fmla="*/ 5652074 w 5706503"/>
              <a:gd name="connsiteY128" fmla="*/ 2492829 h 4550229"/>
              <a:gd name="connsiteX129" fmla="*/ 5673845 w 5706503"/>
              <a:gd name="connsiteY129" fmla="*/ 2373086 h 4550229"/>
              <a:gd name="connsiteX130" fmla="*/ 5684731 w 5706503"/>
              <a:gd name="connsiteY130" fmla="*/ 2198915 h 4550229"/>
              <a:gd name="connsiteX131" fmla="*/ 5695617 w 5706503"/>
              <a:gd name="connsiteY131" fmla="*/ 2133600 h 4550229"/>
              <a:gd name="connsiteX132" fmla="*/ 5706503 w 5706503"/>
              <a:gd name="connsiteY132" fmla="*/ 1948543 h 4550229"/>
              <a:gd name="connsiteX133" fmla="*/ 5695617 w 5706503"/>
              <a:gd name="connsiteY133" fmla="*/ 1447800 h 4550229"/>
              <a:gd name="connsiteX134" fmla="*/ 5673845 w 5706503"/>
              <a:gd name="connsiteY134" fmla="*/ 1219200 h 4550229"/>
              <a:gd name="connsiteX135" fmla="*/ 5662960 w 5706503"/>
              <a:gd name="connsiteY135" fmla="*/ 1164772 h 4550229"/>
              <a:gd name="connsiteX136" fmla="*/ 5641188 w 5706503"/>
              <a:gd name="connsiteY136" fmla="*/ 1121229 h 4550229"/>
              <a:gd name="connsiteX137" fmla="*/ 5619417 w 5706503"/>
              <a:gd name="connsiteY137" fmla="*/ 1045029 h 4550229"/>
              <a:gd name="connsiteX138" fmla="*/ 5608531 w 5706503"/>
              <a:gd name="connsiteY138" fmla="*/ 1001486 h 4550229"/>
              <a:gd name="connsiteX139" fmla="*/ 5586760 w 5706503"/>
              <a:gd name="connsiteY139" fmla="*/ 968829 h 4550229"/>
              <a:gd name="connsiteX140" fmla="*/ 5554103 w 5706503"/>
              <a:gd name="connsiteY140" fmla="*/ 881743 h 4550229"/>
              <a:gd name="connsiteX141" fmla="*/ 5543217 w 5706503"/>
              <a:gd name="connsiteY141" fmla="*/ 849086 h 4550229"/>
              <a:gd name="connsiteX142" fmla="*/ 5510560 w 5706503"/>
              <a:gd name="connsiteY142" fmla="*/ 816429 h 4550229"/>
              <a:gd name="connsiteX143" fmla="*/ 5467017 w 5706503"/>
              <a:gd name="connsiteY143" fmla="*/ 762000 h 4550229"/>
              <a:gd name="connsiteX144" fmla="*/ 5412588 w 5706503"/>
              <a:gd name="connsiteY144" fmla="*/ 664029 h 4550229"/>
              <a:gd name="connsiteX145" fmla="*/ 5379931 w 5706503"/>
              <a:gd name="connsiteY145" fmla="*/ 631372 h 4550229"/>
              <a:gd name="connsiteX146" fmla="*/ 5347274 w 5706503"/>
              <a:gd name="connsiteY146" fmla="*/ 587829 h 4550229"/>
              <a:gd name="connsiteX147" fmla="*/ 5249303 w 5706503"/>
              <a:gd name="connsiteY147" fmla="*/ 511629 h 4550229"/>
              <a:gd name="connsiteX148" fmla="*/ 5216645 w 5706503"/>
              <a:gd name="connsiteY148" fmla="*/ 489857 h 4550229"/>
              <a:gd name="connsiteX149" fmla="*/ 5173103 w 5706503"/>
              <a:gd name="connsiteY149" fmla="*/ 468086 h 4550229"/>
              <a:gd name="connsiteX150" fmla="*/ 5096903 w 5706503"/>
              <a:gd name="connsiteY150" fmla="*/ 435429 h 4550229"/>
              <a:gd name="connsiteX151" fmla="*/ 5075131 w 5706503"/>
              <a:gd name="connsiteY151" fmla="*/ 413657 h 4550229"/>
              <a:gd name="connsiteX152" fmla="*/ 5020703 w 5706503"/>
              <a:gd name="connsiteY152" fmla="*/ 391886 h 4550229"/>
              <a:gd name="connsiteX153" fmla="*/ 4933617 w 5706503"/>
              <a:gd name="connsiteY153" fmla="*/ 359229 h 4550229"/>
              <a:gd name="connsiteX154" fmla="*/ 4857417 w 5706503"/>
              <a:gd name="connsiteY154" fmla="*/ 315686 h 4550229"/>
              <a:gd name="connsiteX155" fmla="*/ 4813874 w 5706503"/>
              <a:gd name="connsiteY155" fmla="*/ 304800 h 4550229"/>
              <a:gd name="connsiteX156" fmla="*/ 4770331 w 5706503"/>
              <a:gd name="connsiteY156" fmla="*/ 283029 h 4550229"/>
              <a:gd name="connsiteX157" fmla="*/ 4715903 w 5706503"/>
              <a:gd name="connsiteY157" fmla="*/ 272143 h 4550229"/>
              <a:gd name="connsiteX158" fmla="*/ 4650588 w 5706503"/>
              <a:gd name="connsiteY158" fmla="*/ 250372 h 4550229"/>
              <a:gd name="connsiteX159" fmla="*/ 4617931 w 5706503"/>
              <a:gd name="connsiteY159" fmla="*/ 239486 h 4550229"/>
              <a:gd name="connsiteX160" fmla="*/ 4563503 w 5706503"/>
              <a:gd name="connsiteY160" fmla="*/ 228600 h 4550229"/>
              <a:gd name="connsiteX161" fmla="*/ 4519960 w 5706503"/>
              <a:gd name="connsiteY161" fmla="*/ 206829 h 4550229"/>
              <a:gd name="connsiteX162" fmla="*/ 4411103 w 5706503"/>
              <a:gd name="connsiteY162" fmla="*/ 185057 h 4550229"/>
              <a:gd name="connsiteX163" fmla="*/ 4280474 w 5706503"/>
              <a:gd name="connsiteY163" fmla="*/ 152400 h 4550229"/>
              <a:gd name="connsiteX164" fmla="*/ 4193388 w 5706503"/>
              <a:gd name="connsiteY164" fmla="*/ 141515 h 4550229"/>
              <a:gd name="connsiteX165" fmla="*/ 4128074 w 5706503"/>
              <a:gd name="connsiteY165" fmla="*/ 130629 h 4550229"/>
              <a:gd name="connsiteX166" fmla="*/ 3834160 w 5706503"/>
              <a:gd name="connsiteY166" fmla="*/ 108857 h 4550229"/>
              <a:gd name="connsiteX167" fmla="*/ 3453160 w 5706503"/>
              <a:gd name="connsiteY167" fmla="*/ 119743 h 4550229"/>
              <a:gd name="connsiteX168" fmla="*/ 2789131 w 5706503"/>
              <a:gd name="connsiteY168" fmla="*/ 97972 h 4550229"/>
              <a:gd name="connsiteX169" fmla="*/ 2506103 w 5706503"/>
              <a:gd name="connsiteY169" fmla="*/ 76200 h 4550229"/>
              <a:gd name="connsiteX170" fmla="*/ 2451674 w 5706503"/>
              <a:gd name="connsiteY170" fmla="*/ 65315 h 4550229"/>
              <a:gd name="connsiteX171" fmla="*/ 2266617 w 5706503"/>
              <a:gd name="connsiteY171" fmla="*/ 43543 h 4550229"/>
              <a:gd name="connsiteX172" fmla="*/ 2223074 w 5706503"/>
              <a:gd name="connsiteY172" fmla="*/ 32657 h 4550229"/>
              <a:gd name="connsiteX173" fmla="*/ 2114217 w 5706503"/>
              <a:gd name="connsiteY173" fmla="*/ 21772 h 455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5706503" h="4550229">
                <a:moveTo>
                  <a:pt x="2168645" y="0"/>
                </a:moveTo>
                <a:cubicBezTo>
                  <a:pt x="2007000" y="96988"/>
                  <a:pt x="2201487" y="-12521"/>
                  <a:pt x="2070674" y="43543"/>
                </a:cubicBezTo>
                <a:cubicBezTo>
                  <a:pt x="2058649" y="48697"/>
                  <a:pt x="2049719" y="59464"/>
                  <a:pt x="2038017" y="65315"/>
                </a:cubicBezTo>
                <a:cubicBezTo>
                  <a:pt x="2022405" y="73121"/>
                  <a:pt x="1975762" y="83600"/>
                  <a:pt x="1961817" y="87086"/>
                </a:cubicBezTo>
                <a:cubicBezTo>
                  <a:pt x="1950931" y="94343"/>
                  <a:pt x="1940862" y="103006"/>
                  <a:pt x="1929160" y="108857"/>
                </a:cubicBezTo>
                <a:cubicBezTo>
                  <a:pt x="1902735" y="122070"/>
                  <a:pt x="1869403" y="123176"/>
                  <a:pt x="1842074" y="130629"/>
                </a:cubicBezTo>
                <a:cubicBezTo>
                  <a:pt x="1819934" y="136667"/>
                  <a:pt x="1798900" y="146362"/>
                  <a:pt x="1776760" y="152400"/>
                </a:cubicBezTo>
                <a:cubicBezTo>
                  <a:pt x="1724544" y="166641"/>
                  <a:pt x="1665902" y="168929"/>
                  <a:pt x="1613474" y="174172"/>
                </a:cubicBezTo>
                <a:cubicBezTo>
                  <a:pt x="1598960" y="181429"/>
                  <a:pt x="1585441" y="191171"/>
                  <a:pt x="1569931" y="195943"/>
                </a:cubicBezTo>
                <a:cubicBezTo>
                  <a:pt x="1502590" y="216663"/>
                  <a:pt x="1453397" y="220035"/>
                  <a:pt x="1384874" y="228600"/>
                </a:cubicBezTo>
                <a:cubicBezTo>
                  <a:pt x="1353715" y="244180"/>
                  <a:pt x="1340713" y="253248"/>
                  <a:pt x="1308674" y="261257"/>
                </a:cubicBezTo>
                <a:cubicBezTo>
                  <a:pt x="1290724" y="265744"/>
                  <a:pt x="1272195" y="267655"/>
                  <a:pt x="1254245" y="272143"/>
                </a:cubicBezTo>
                <a:cubicBezTo>
                  <a:pt x="1180855" y="290491"/>
                  <a:pt x="1263426" y="272874"/>
                  <a:pt x="1188931" y="304800"/>
                </a:cubicBezTo>
                <a:cubicBezTo>
                  <a:pt x="1175180" y="310693"/>
                  <a:pt x="1159396" y="310433"/>
                  <a:pt x="1145388" y="315686"/>
                </a:cubicBezTo>
                <a:cubicBezTo>
                  <a:pt x="1130194" y="321384"/>
                  <a:pt x="1116359" y="330200"/>
                  <a:pt x="1101845" y="337457"/>
                </a:cubicBezTo>
                <a:cubicBezTo>
                  <a:pt x="1046930" y="392375"/>
                  <a:pt x="1127913" y="319824"/>
                  <a:pt x="1014760" y="370115"/>
                </a:cubicBezTo>
                <a:cubicBezTo>
                  <a:pt x="1000692" y="376367"/>
                  <a:pt x="994912" y="394233"/>
                  <a:pt x="982103" y="402772"/>
                </a:cubicBezTo>
                <a:cubicBezTo>
                  <a:pt x="972555" y="409137"/>
                  <a:pt x="960331" y="410029"/>
                  <a:pt x="949445" y="413657"/>
                </a:cubicBezTo>
                <a:cubicBezTo>
                  <a:pt x="856379" y="506727"/>
                  <a:pt x="1008049" y="361542"/>
                  <a:pt x="895017" y="446315"/>
                </a:cubicBezTo>
                <a:cubicBezTo>
                  <a:pt x="874491" y="461710"/>
                  <a:pt x="858731" y="482600"/>
                  <a:pt x="840588" y="500743"/>
                </a:cubicBezTo>
                <a:lnTo>
                  <a:pt x="818817" y="522515"/>
                </a:lnTo>
                <a:cubicBezTo>
                  <a:pt x="811560" y="529772"/>
                  <a:pt x="803203" y="536075"/>
                  <a:pt x="797045" y="544286"/>
                </a:cubicBezTo>
                <a:cubicBezTo>
                  <a:pt x="786159" y="558800"/>
                  <a:pt x="777217" y="575000"/>
                  <a:pt x="764388" y="587829"/>
                </a:cubicBezTo>
                <a:cubicBezTo>
                  <a:pt x="755137" y="597080"/>
                  <a:pt x="741947" y="601427"/>
                  <a:pt x="731731" y="609600"/>
                </a:cubicBezTo>
                <a:cubicBezTo>
                  <a:pt x="723717" y="616011"/>
                  <a:pt x="717217" y="624115"/>
                  <a:pt x="709960" y="631372"/>
                </a:cubicBezTo>
                <a:cubicBezTo>
                  <a:pt x="683969" y="709344"/>
                  <a:pt x="721127" y="620149"/>
                  <a:pt x="666417" y="685800"/>
                </a:cubicBezTo>
                <a:cubicBezTo>
                  <a:pt x="647928" y="707986"/>
                  <a:pt x="646282" y="742493"/>
                  <a:pt x="622874" y="762000"/>
                </a:cubicBezTo>
                <a:cubicBezTo>
                  <a:pt x="610408" y="772389"/>
                  <a:pt x="593845" y="776515"/>
                  <a:pt x="579331" y="783772"/>
                </a:cubicBezTo>
                <a:cubicBezTo>
                  <a:pt x="543327" y="837780"/>
                  <a:pt x="566813" y="807175"/>
                  <a:pt x="503131" y="870857"/>
                </a:cubicBezTo>
                <a:cubicBezTo>
                  <a:pt x="492245" y="881743"/>
                  <a:pt x="479014" y="890706"/>
                  <a:pt x="470474" y="903515"/>
                </a:cubicBezTo>
                <a:cubicBezTo>
                  <a:pt x="455960" y="925286"/>
                  <a:pt x="445433" y="950327"/>
                  <a:pt x="426931" y="968829"/>
                </a:cubicBezTo>
                <a:cubicBezTo>
                  <a:pt x="349355" y="1046405"/>
                  <a:pt x="433125" y="958365"/>
                  <a:pt x="372503" y="1034143"/>
                </a:cubicBezTo>
                <a:cubicBezTo>
                  <a:pt x="366092" y="1042157"/>
                  <a:pt x="356889" y="1047704"/>
                  <a:pt x="350731" y="1055915"/>
                </a:cubicBezTo>
                <a:cubicBezTo>
                  <a:pt x="324156" y="1091349"/>
                  <a:pt x="299100" y="1127919"/>
                  <a:pt x="274531" y="1164772"/>
                </a:cubicBezTo>
                <a:cubicBezTo>
                  <a:pt x="256209" y="1192255"/>
                  <a:pt x="233938" y="1231614"/>
                  <a:pt x="220103" y="1262743"/>
                </a:cubicBezTo>
                <a:cubicBezTo>
                  <a:pt x="212167" y="1280599"/>
                  <a:pt x="207070" y="1299694"/>
                  <a:pt x="198331" y="1317172"/>
                </a:cubicBezTo>
                <a:cubicBezTo>
                  <a:pt x="158333" y="1397168"/>
                  <a:pt x="192454" y="1291261"/>
                  <a:pt x="154788" y="1404257"/>
                </a:cubicBezTo>
                <a:cubicBezTo>
                  <a:pt x="146434" y="1429318"/>
                  <a:pt x="142828" y="1455930"/>
                  <a:pt x="133017" y="1480457"/>
                </a:cubicBezTo>
                <a:cubicBezTo>
                  <a:pt x="128158" y="1492605"/>
                  <a:pt x="117736" y="1501755"/>
                  <a:pt x="111245" y="1513115"/>
                </a:cubicBezTo>
                <a:cubicBezTo>
                  <a:pt x="103194" y="1527204"/>
                  <a:pt x="95866" y="1541742"/>
                  <a:pt x="89474" y="1556657"/>
                </a:cubicBezTo>
                <a:cubicBezTo>
                  <a:pt x="76006" y="1588082"/>
                  <a:pt x="75568" y="1608352"/>
                  <a:pt x="67703" y="1643743"/>
                </a:cubicBezTo>
                <a:cubicBezTo>
                  <a:pt x="64458" y="1658348"/>
                  <a:pt x="60927" y="1672901"/>
                  <a:pt x="56817" y="1687286"/>
                </a:cubicBezTo>
                <a:cubicBezTo>
                  <a:pt x="53665" y="1698319"/>
                  <a:pt x="48714" y="1708811"/>
                  <a:pt x="45931" y="1719943"/>
                </a:cubicBezTo>
                <a:cubicBezTo>
                  <a:pt x="37817" y="1752398"/>
                  <a:pt x="31417" y="1785258"/>
                  <a:pt x="24160" y="1817915"/>
                </a:cubicBezTo>
                <a:cubicBezTo>
                  <a:pt x="20531" y="1865086"/>
                  <a:pt x="15828" y="1912187"/>
                  <a:pt x="13274" y="1959429"/>
                </a:cubicBezTo>
                <a:cubicBezTo>
                  <a:pt x="-1387" y="2230642"/>
                  <a:pt x="-7225" y="2490288"/>
                  <a:pt x="13274" y="2764972"/>
                </a:cubicBezTo>
                <a:cubicBezTo>
                  <a:pt x="17990" y="2828167"/>
                  <a:pt x="42773" y="2888235"/>
                  <a:pt x="56817" y="2950029"/>
                </a:cubicBezTo>
                <a:cubicBezTo>
                  <a:pt x="69045" y="3003832"/>
                  <a:pt x="68224" y="3012771"/>
                  <a:pt x="78588" y="3069772"/>
                </a:cubicBezTo>
                <a:cubicBezTo>
                  <a:pt x="87696" y="3119870"/>
                  <a:pt x="91411" y="3139932"/>
                  <a:pt x="111245" y="3189515"/>
                </a:cubicBezTo>
                <a:cubicBezTo>
                  <a:pt x="118502" y="3207658"/>
                  <a:pt x="123527" y="3226862"/>
                  <a:pt x="133017" y="3243943"/>
                </a:cubicBezTo>
                <a:cubicBezTo>
                  <a:pt x="141828" y="3259803"/>
                  <a:pt x="156863" y="3271626"/>
                  <a:pt x="165674" y="3287486"/>
                </a:cubicBezTo>
                <a:cubicBezTo>
                  <a:pt x="175164" y="3304568"/>
                  <a:pt x="179182" y="3324208"/>
                  <a:pt x="187445" y="3341915"/>
                </a:cubicBezTo>
                <a:cubicBezTo>
                  <a:pt x="204601" y="3378678"/>
                  <a:pt x="229045" y="3412285"/>
                  <a:pt x="241874" y="3450772"/>
                </a:cubicBezTo>
                <a:cubicBezTo>
                  <a:pt x="267975" y="3529072"/>
                  <a:pt x="236308" y="3431291"/>
                  <a:pt x="263645" y="3526972"/>
                </a:cubicBezTo>
                <a:cubicBezTo>
                  <a:pt x="266797" y="3538005"/>
                  <a:pt x="267646" y="3550449"/>
                  <a:pt x="274531" y="3559629"/>
                </a:cubicBezTo>
                <a:cubicBezTo>
                  <a:pt x="289926" y="3580155"/>
                  <a:pt x="328960" y="3614057"/>
                  <a:pt x="328960" y="3614057"/>
                </a:cubicBezTo>
                <a:cubicBezTo>
                  <a:pt x="352040" y="3667911"/>
                  <a:pt x="366140" y="3704930"/>
                  <a:pt x="394274" y="3755572"/>
                </a:cubicBezTo>
                <a:cubicBezTo>
                  <a:pt x="400628" y="3767009"/>
                  <a:pt x="409389" y="3776966"/>
                  <a:pt x="416045" y="3788229"/>
                </a:cubicBezTo>
                <a:cubicBezTo>
                  <a:pt x="456572" y="3856813"/>
                  <a:pt x="497641" y="3925121"/>
                  <a:pt x="535788" y="3995057"/>
                </a:cubicBezTo>
                <a:cubicBezTo>
                  <a:pt x="541283" y="4005131"/>
                  <a:pt x="541542" y="4017452"/>
                  <a:pt x="546674" y="4027715"/>
                </a:cubicBezTo>
                <a:cubicBezTo>
                  <a:pt x="566666" y="4067701"/>
                  <a:pt x="579848" y="4066419"/>
                  <a:pt x="611988" y="4103915"/>
                </a:cubicBezTo>
                <a:cubicBezTo>
                  <a:pt x="620502" y="4113848"/>
                  <a:pt x="624509" y="4127321"/>
                  <a:pt x="633760" y="4136572"/>
                </a:cubicBezTo>
                <a:cubicBezTo>
                  <a:pt x="643011" y="4145823"/>
                  <a:pt x="656736" y="4149543"/>
                  <a:pt x="666417" y="4158343"/>
                </a:cubicBezTo>
                <a:cubicBezTo>
                  <a:pt x="696794" y="4185958"/>
                  <a:pt x="724474" y="4216400"/>
                  <a:pt x="753503" y="4245429"/>
                </a:cubicBezTo>
                <a:lnTo>
                  <a:pt x="786160" y="4278086"/>
                </a:lnTo>
                <a:cubicBezTo>
                  <a:pt x="837817" y="4329743"/>
                  <a:pt x="810230" y="4315138"/>
                  <a:pt x="862360" y="4332515"/>
                </a:cubicBezTo>
                <a:cubicBezTo>
                  <a:pt x="933736" y="4386047"/>
                  <a:pt x="876393" y="4347096"/>
                  <a:pt x="949445" y="4386943"/>
                </a:cubicBezTo>
                <a:cubicBezTo>
                  <a:pt x="975127" y="4400952"/>
                  <a:pt x="999479" y="4417403"/>
                  <a:pt x="1025645" y="4430486"/>
                </a:cubicBezTo>
                <a:cubicBezTo>
                  <a:pt x="1035908" y="4435618"/>
                  <a:pt x="1047817" y="4436712"/>
                  <a:pt x="1058303" y="4441372"/>
                </a:cubicBezTo>
                <a:cubicBezTo>
                  <a:pt x="1080546" y="4451258"/>
                  <a:pt x="1101017" y="4464989"/>
                  <a:pt x="1123617" y="4474029"/>
                </a:cubicBezTo>
                <a:cubicBezTo>
                  <a:pt x="1138181" y="4479855"/>
                  <a:pt x="1210524" y="4493788"/>
                  <a:pt x="1221588" y="4495800"/>
                </a:cubicBezTo>
                <a:cubicBezTo>
                  <a:pt x="1339360" y="4517213"/>
                  <a:pt x="1313786" y="4508101"/>
                  <a:pt x="1493731" y="4517572"/>
                </a:cubicBezTo>
                <a:lnTo>
                  <a:pt x="1580817" y="4528457"/>
                </a:lnTo>
                <a:cubicBezTo>
                  <a:pt x="1672236" y="4538614"/>
                  <a:pt x="1726321" y="4542397"/>
                  <a:pt x="1820303" y="4550229"/>
                </a:cubicBezTo>
                <a:cubicBezTo>
                  <a:pt x="1903760" y="4546600"/>
                  <a:pt x="1987323" y="4544900"/>
                  <a:pt x="2070674" y="4539343"/>
                </a:cubicBezTo>
                <a:cubicBezTo>
                  <a:pt x="2096275" y="4537636"/>
                  <a:pt x="2121343" y="4531010"/>
                  <a:pt x="2146874" y="4528457"/>
                </a:cubicBezTo>
                <a:cubicBezTo>
                  <a:pt x="2193950" y="4523749"/>
                  <a:pt x="2241217" y="4521200"/>
                  <a:pt x="2288388" y="4517572"/>
                </a:cubicBezTo>
                <a:cubicBezTo>
                  <a:pt x="2407813" y="4477762"/>
                  <a:pt x="2278593" y="4517493"/>
                  <a:pt x="2582303" y="4495800"/>
                </a:cubicBezTo>
                <a:cubicBezTo>
                  <a:pt x="2597226" y="4494734"/>
                  <a:pt x="2611035" y="4487031"/>
                  <a:pt x="2625845" y="4484915"/>
                </a:cubicBezTo>
                <a:cubicBezTo>
                  <a:pt x="2661945" y="4479758"/>
                  <a:pt x="2698486" y="4478290"/>
                  <a:pt x="2734703" y="4474029"/>
                </a:cubicBezTo>
                <a:cubicBezTo>
                  <a:pt x="2760185" y="4471031"/>
                  <a:pt x="2785594" y="4467361"/>
                  <a:pt x="2810903" y="4463143"/>
                </a:cubicBezTo>
                <a:cubicBezTo>
                  <a:pt x="2829153" y="4460101"/>
                  <a:pt x="2846912" y="4454011"/>
                  <a:pt x="2865331" y="4452257"/>
                </a:cubicBezTo>
                <a:cubicBezTo>
                  <a:pt x="2923240" y="4446742"/>
                  <a:pt x="2981446" y="4445000"/>
                  <a:pt x="3039503" y="4441372"/>
                </a:cubicBezTo>
                <a:cubicBezTo>
                  <a:pt x="3208287" y="4407614"/>
                  <a:pt x="2895903" y="4467485"/>
                  <a:pt x="3278988" y="4419600"/>
                </a:cubicBezTo>
                <a:cubicBezTo>
                  <a:pt x="3305200" y="4416323"/>
                  <a:pt x="3329664" y="4404636"/>
                  <a:pt x="3355188" y="4397829"/>
                </a:cubicBezTo>
                <a:cubicBezTo>
                  <a:pt x="3384100" y="4390119"/>
                  <a:pt x="3413406" y="4383930"/>
                  <a:pt x="3442274" y="4376057"/>
                </a:cubicBezTo>
                <a:cubicBezTo>
                  <a:pt x="3453344" y="4373038"/>
                  <a:pt x="3463799" y="4367955"/>
                  <a:pt x="3474931" y="4365172"/>
                </a:cubicBezTo>
                <a:cubicBezTo>
                  <a:pt x="3492881" y="4360685"/>
                  <a:pt x="3511467" y="4358995"/>
                  <a:pt x="3529360" y="4354286"/>
                </a:cubicBezTo>
                <a:cubicBezTo>
                  <a:pt x="3580453" y="4340840"/>
                  <a:pt x="3630830" y="4324793"/>
                  <a:pt x="3681760" y="4310743"/>
                </a:cubicBezTo>
                <a:lnTo>
                  <a:pt x="3845045" y="4267200"/>
                </a:lnTo>
                <a:cubicBezTo>
                  <a:pt x="3859513" y="4263393"/>
                  <a:pt x="3874395" y="4261046"/>
                  <a:pt x="3888588" y="4256315"/>
                </a:cubicBezTo>
                <a:cubicBezTo>
                  <a:pt x="3935438" y="4240698"/>
                  <a:pt x="3910113" y="4248212"/>
                  <a:pt x="3964788" y="4234543"/>
                </a:cubicBezTo>
                <a:cubicBezTo>
                  <a:pt x="4016539" y="4200043"/>
                  <a:pt x="3985035" y="4216908"/>
                  <a:pt x="4062760" y="4191000"/>
                </a:cubicBezTo>
                <a:lnTo>
                  <a:pt x="4095417" y="4180115"/>
                </a:lnTo>
                <a:cubicBezTo>
                  <a:pt x="4117188" y="4165601"/>
                  <a:pt x="4135908" y="4144847"/>
                  <a:pt x="4160731" y="4136572"/>
                </a:cubicBezTo>
                <a:cubicBezTo>
                  <a:pt x="4211926" y="4119507"/>
                  <a:pt x="4182734" y="4129947"/>
                  <a:pt x="4247817" y="4103915"/>
                </a:cubicBezTo>
                <a:cubicBezTo>
                  <a:pt x="4299363" y="4052366"/>
                  <a:pt x="4229431" y="4114250"/>
                  <a:pt x="4324017" y="4071257"/>
                </a:cubicBezTo>
                <a:cubicBezTo>
                  <a:pt x="4347837" y="4060430"/>
                  <a:pt x="4367560" y="4042229"/>
                  <a:pt x="4389331" y="4027715"/>
                </a:cubicBezTo>
                <a:cubicBezTo>
                  <a:pt x="4400217" y="4020458"/>
                  <a:pt x="4409576" y="4010080"/>
                  <a:pt x="4421988" y="4005943"/>
                </a:cubicBezTo>
                <a:lnTo>
                  <a:pt x="4454645" y="3995057"/>
                </a:lnTo>
                <a:cubicBezTo>
                  <a:pt x="4469159" y="3984171"/>
                  <a:pt x="4484250" y="3974015"/>
                  <a:pt x="4498188" y="3962400"/>
                </a:cubicBezTo>
                <a:cubicBezTo>
                  <a:pt x="4506072" y="3955830"/>
                  <a:pt x="4511946" y="3947040"/>
                  <a:pt x="4519960" y="3940629"/>
                </a:cubicBezTo>
                <a:cubicBezTo>
                  <a:pt x="4530176" y="3932456"/>
                  <a:pt x="4541971" y="3926461"/>
                  <a:pt x="4552617" y="3918857"/>
                </a:cubicBezTo>
                <a:cubicBezTo>
                  <a:pt x="4567380" y="3908312"/>
                  <a:pt x="4582118" y="3897689"/>
                  <a:pt x="4596160" y="3886200"/>
                </a:cubicBezTo>
                <a:cubicBezTo>
                  <a:pt x="4695678" y="3804777"/>
                  <a:pt x="4636345" y="3835292"/>
                  <a:pt x="4726788" y="3799115"/>
                </a:cubicBezTo>
                <a:cubicBezTo>
                  <a:pt x="4809831" y="3716069"/>
                  <a:pt x="4713332" y="3802834"/>
                  <a:pt x="4792103" y="3755572"/>
                </a:cubicBezTo>
                <a:cubicBezTo>
                  <a:pt x="4800904" y="3750292"/>
                  <a:pt x="4805335" y="3739493"/>
                  <a:pt x="4813874" y="3733800"/>
                </a:cubicBezTo>
                <a:cubicBezTo>
                  <a:pt x="4827376" y="3724799"/>
                  <a:pt x="4842903" y="3719286"/>
                  <a:pt x="4857417" y="3712029"/>
                </a:cubicBezTo>
                <a:cubicBezTo>
                  <a:pt x="4982732" y="3586714"/>
                  <a:pt x="4812453" y="3747256"/>
                  <a:pt x="4922731" y="3668486"/>
                </a:cubicBezTo>
                <a:cubicBezTo>
                  <a:pt x="4939434" y="3656555"/>
                  <a:pt x="4949458" y="3636714"/>
                  <a:pt x="4966274" y="3624943"/>
                </a:cubicBezTo>
                <a:cubicBezTo>
                  <a:pt x="4986215" y="3610984"/>
                  <a:pt x="5010156" y="3603826"/>
                  <a:pt x="5031588" y="3592286"/>
                </a:cubicBezTo>
                <a:cubicBezTo>
                  <a:pt x="5057346" y="3578416"/>
                  <a:pt x="5082702" y="3563794"/>
                  <a:pt x="5107788" y="3548743"/>
                </a:cubicBezTo>
                <a:cubicBezTo>
                  <a:pt x="5137142" y="3531131"/>
                  <a:pt x="5164256" y="3509624"/>
                  <a:pt x="5194874" y="3494315"/>
                </a:cubicBezTo>
                <a:cubicBezTo>
                  <a:pt x="5229235" y="3477134"/>
                  <a:pt x="5277457" y="3455273"/>
                  <a:pt x="5303731" y="3429000"/>
                </a:cubicBezTo>
                <a:lnTo>
                  <a:pt x="5325503" y="3407229"/>
                </a:lnTo>
                <a:cubicBezTo>
                  <a:pt x="5329131" y="3396343"/>
                  <a:pt x="5330023" y="3384119"/>
                  <a:pt x="5336388" y="3374572"/>
                </a:cubicBezTo>
                <a:cubicBezTo>
                  <a:pt x="5373960" y="3318213"/>
                  <a:pt x="5383600" y="3363562"/>
                  <a:pt x="5412588" y="3276600"/>
                </a:cubicBezTo>
                <a:cubicBezTo>
                  <a:pt x="5428001" y="3230363"/>
                  <a:pt x="5434568" y="3205532"/>
                  <a:pt x="5467017" y="3156857"/>
                </a:cubicBezTo>
                <a:cubicBezTo>
                  <a:pt x="5474274" y="3145971"/>
                  <a:pt x="5482937" y="3135902"/>
                  <a:pt x="5488788" y="3124200"/>
                </a:cubicBezTo>
                <a:cubicBezTo>
                  <a:pt x="5493920" y="3113937"/>
                  <a:pt x="5494542" y="3101806"/>
                  <a:pt x="5499674" y="3091543"/>
                </a:cubicBezTo>
                <a:cubicBezTo>
                  <a:pt x="5541878" y="3007134"/>
                  <a:pt x="5504969" y="3108313"/>
                  <a:pt x="5532331" y="3026229"/>
                </a:cubicBezTo>
                <a:cubicBezTo>
                  <a:pt x="5535960" y="3000829"/>
                  <a:pt x="5535103" y="2974370"/>
                  <a:pt x="5543217" y="2950029"/>
                </a:cubicBezTo>
                <a:cubicBezTo>
                  <a:pt x="5546462" y="2940292"/>
                  <a:pt x="5561384" y="2937867"/>
                  <a:pt x="5564988" y="2928257"/>
                </a:cubicBezTo>
                <a:cubicBezTo>
                  <a:pt x="5572738" y="2907591"/>
                  <a:pt x="5571545" y="2884586"/>
                  <a:pt x="5575874" y="2862943"/>
                </a:cubicBezTo>
                <a:cubicBezTo>
                  <a:pt x="5578808" y="2848272"/>
                  <a:pt x="5583515" y="2834005"/>
                  <a:pt x="5586760" y="2819400"/>
                </a:cubicBezTo>
                <a:cubicBezTo>
                  <a:pt x="5590774" y="2801339"/>
                  <a:pt x="5592777" y="2782822"/>
                  <a:pt x="5597645" y="2764972"/>
                </a:cubicBezTo>
                <a:cubicBezTo>
                  <a:pt x="5603683" y="2742831"/>
                  <a:pt x="5613851" y="2721921"/>
                  <a:pt x="5619417" y="2699657"/>
                </a:cubicBezTo>
                <a:cubicBezTo>
                  <a:pt x="5633086" y="2644983"/>
                  <a:pt x="5625572" y="2670308"/>
                  <a:pt x="5641188" y="2623457"/>
                </a:cubicBezTo>
                <a:cubicBezTo>
                  <a:pt x="5644817" y="2579914"/>
                  <a:pt x="5647249" y="2536255"/>
                  <a:pt x="5652074" y="2492829"/>
                </a:cubicBezTo>
                <a:cubicBezTo>
                  <a:pt x="5655555" y="2461505"/>
                  <a:pt x="5667389" y="2405366"/>
                  <a:pt x="5673845" y="2373086"/>
                </a:cubicBezTo>
                <a:cubicBezTo>
                  <a:pt x="5677474" y="2315029"/>
                  <a:pt x="5679464" y="2256846"/>
                  <a:pt x="5684731" y="2198915"/>
                </a:cubicBezTo>
                <a:cubicBezTo>
                  <a:pt x="5686729" y="2176934"/>
                  <a:pt x="5693705" y="2155589"/>
                  <a:pt x="5695617" y="2133600"/>
                </a:cubicBezTo>
                <a:cubicBezTo>
                  <a:pt x="5700970" y="2072040"/>
                  <a:pt x="5702874" y="2010229"/>
                  <a:pt x="5706503" y="1948543"/>
                </a:cubicBezTo>
                <a:cubicBezTo>
                  <a:pt x="5702874" y="1781629"/>
                  <a:pt x="5701179" y="1614661"/>
                  <a:pt x="5695617" y="1447800"/>
                </a:cubicBezTo>
                <a:cubicBezTo>
                  <a:pt x="5692875" y="1365534"/>
                  <a:pt x="5686910" y="1297591"/>
                  <a:pt x="5673845" y="1219200"/>
                </a:cubicBezTo>
                <a:cubicBezTo>
                  <a:pt x="5670803" y="1200950"/>
                  <a:pt x="5668811" y="1182324"/>
                  <a:pt x="5662960" y="1164772"/>
                </a:cubicBezTo>
                <a:cubicBezTo>
                  <a:pt x="5657828" y="1149377"/>
                  <a:pt x="5646734" y="1136480"/>
                  <a:pt x="5641188" y="1121229"/>
                </a:cubicBezTo>
                <a:cubicBezTo>
                  <a:pt x="5632160" y="1096403"/>
                  <a:pt x="5626368" y="1070515"/>
                  <a:pt x="5619417" y="1045029"/>
                </a:cubicBezTo>
                <a:cubicBezTo>
                  <a:pt x="5615481" y="1030595"/>
                  <a:pt x="5614424" y="1015237"/>
                  <a:pt x="5608531" y="1001486"/>
                </a:cubicBezTo>
                <a:cubicBezTo>
                  <a:pt x="5603377" y="989461"/>
                  <a:pt x="5594017" y="979715"/>
                  <a:pt x="5586760" y="968829"/>
                </a:cubicBezTo>
                <a:cubicBezTo>
                  <a:pt x="5566690" y="888552"/>
                  <a:pt x="5588257" y="961435"/>
                  <a:pt x="5554103" y="881743"/>
                </a:cubicBezTo>
                <a:cubicBezTo>
                  <a:pt x="5549583" y="871196"/>
                  <a:pt x="5549582" y="858633"/>
                  <a:pt x="5543217" y="849086"/>
                </a:cubicBezTo>
                <a:cubicBezTo>
                  <a:pt x="5534678" y="836277"/>
                  <a:pt x="5520415" y="828255"/>
                  <a:pt x="5510560" y="816429"/>
                </a:cubicBezTo>
                <a:cubicBezTo>
                  <a:pt x="5441889" y="734025"/>
                  <a:pt x="5530363" y="825349"/>
                  <a:pt x="5467017" y="762000"/>
                </a:cubicBezTo>
                <a:cubicBezTo>
                  <a:pt x="5453328" y="720934"/>
                  <a:pt x="5450019" y="701460"/>
                  <a:pt x="5412588" y="664029"/>
                </a:cubicBezTo>
                <a:cubicBezTo>
                  <a:pt x="5401702" y="653143"/>
                  <a:pt x="5389950" y="643061"/>
                  <a:pt x="5379931" y="631372"/>
                </a:cubicBezTo>
                <a:cubicBezTo>
                  <a:pt x="5368124" y="617597"/>
                  <a:pt x="5359081" y="601604"/>
                  <a:pt x="5347274" y="587829"/>
                </a:cubicBezTo>
                <a:cubicBezTo>
                  <a:pt x="5313169" y="548039"/>
                  <a:pt x="5298440" y="544387"/>
                  <a:pt x="5249303" y="511629"/>
                </a:cubicBezTo>
                <a:cubicBezTo>
                  <a:pt x="5238417" y="504372"/>
                  <a:pt x="5228347" y="495708"/>
                  <a:pt x="5216645" y="489857"/>
                </a:cubicBezTo>
                <a:cubicBezTo>
                  <a:pt x="5202131" y="482600"/>
                  <a:pt x="5188018" y="474478"/>
                  <a:pt x="5173103" y="468086"/>
                </a:cubicBezTo>
                <a:cubicBezTo>
                  <a:pt x="5132464" y="450669"/>
                  <a:pt x="5140225" y="464310"/>
                  <a:pt x="5096903" y="435429"/>
                </a:cubicBezTo>
                <a:cubicBezTo>
                  <a:pt x="5088363" y="429736"/>
                  <a:pt x="5084042" y="418749"/>
                  <a:pt x="5075131" y="413657"/>
                </a:cubicBezTo>
                <a:cubicBezTo>
                  <a:pt x="5058165" y="403962"/>
                  <a:pt x="5038559" y="399822"/>
                  <a:pt x="5020703" y="391886"/>
                </a:cubicBezTo>
                <a:cubicBezTo>
                  <a:pt x="4947515" y="359358"/>
                  <a:pt x="5007898" y="377800"/>
                  <a:pt x="4933617" y="359229"/>
                </a:cubicBezTo>
                <a:cubicBezTo>
                  <a:pt x="4906544" y="341180"/>
                  <a:pt x="4888989" y="327525"/>
                  <a:pt x="4857417" y="315686"/>
                </a:cubicBezTo>
                <a:cubicBezTo>
                  <a:pt x="4843409" y="310433"/>
                  <a:pt x="4827882" y="310053"/>
                  <a:pt x="4813874" y="304800"/>
                </a:cubicBezTo>
                <a:cubicBezTo>
                  <a:pt x="4798680" y="299102"/>
                  <a:pt x="4785726" y="288161"/>
                  <a:pt x="4770331" y="283029"/>
                </a:cubicBezTo>
                <a:cubicBezTo>
                  <a:pt x="4752778" y="277178"/>
                  <a:pt x="4733753" y="277011"/>
                  <a:pt x="4715903" y="272143"/>
                </a:cubicBezTo>
                <a:cubicBezTo>
                  <a:pt x="4693762" y="266105"/>
                  <a:pt x="4672360" y="257629"/>
                  <a:pt x="4650588" y="250372"/>
                </a:cubicBezTo>
                <a:cubicBezTo>
                  <a:pt x="4639702" y="246743"/>
                  <a:pt x="4629183" y="241736"/>
                  <a:pt x="4617931" y="239486"/>
                </a:cubicBezTo>
                <a:lnTo>
                  <a:pt x="4563503" y="228600"/>
                </a:lnTo>
                <a:cubicBezTo>
                  <a:pt x="4548989" y="221343"/>
                  <a:pt x="4535154" y="212527"/>
                  <a:pt x="4519960" y="206829"/>
                </a:cubicBezTo>
                <a:cubicBezTo>
                  <a:pt x="4493977" y="197085"/>
                  <a:pt x="4433680" y="188820"/>
                  <a:pt x="4411103" y="185057"/>
                </a:cubicBezTo>
                <a:cubicBezTo>
                  <a:pt x="4350580" y="144710"/>
                  <a:pt x="4392768" y="165611"/>
                  <a:pt x="4280474" y="152400"/>
                </a:cubicBezTo>
                <a:lnTo>
                  <a:pt x="4193388" y="141515"/>
                </a:lnTo>
                <a:cubicBezTo>
                  <a:pt x="4171538" y="138394"/>
                  <a:pt x="4150055" y="132627"/>
                  <a:pt x="4128074" y="130629"/>
                </a:cubicBezTo>
                <a:cubicBezTo>
                  <a:pt x="4030238" y="121735"/>
                  <a:pt x="3834160" y="108857"/>
                  <a:pt x="3834160" y="108857"/>
                </a:cubicBezTo>
                <a:cubicBezTo>
                  <a:pt x="3707160" y="112486"/>
                  <a:pt x="3580212" y="119743"/>
                  <a:pt x="3453160" y="119743"/>
                </a:cubicBezTo>
                <a:cubicBezTo>
                  <a:pt x="3256939" y="119743"/>
                  <a:pt x="2995047" y="106924"/>
                  <a:pt x="2789131" y="97972"/>
                </a:cubicBezTo>
                <a:cubicBezTo>
                  <a:pt x="2626938" y="70939"/>
                  <a:pt x="2828840" y="102018"/>
                  <a:pt x="2506103" y="76200"/>
                </a:cubicBezTo>
                <a:cubicBezTo>
                  <a:pt x="2487660" y="74725"/>
                  <a:pt x="2469961" y="68128"/>
                  <a:pt x="2451674" y="65315"/>
                </a:cubicBezTo>
                <a:cubicBezTo>
                  <a:pt x="2412770" y="59330"/>
                  <a:pt x="2302927" y="47578"/>
                  <a:pt x="2266617" y="43543"/>
                </a:cubicBezTo>
                <a:cubicBezTo>
                  <a:pt x="2252103" y="39914"/>
                  <a:pt x="2237885" y="34773"/>
                  <a:pt x="2223074" y="32657"/>
                </a:cubicBezTo>
                <a:cubicBezTo>
                  <a:pt x="2186974" y="27500"/>
                  <a:pt x="2114217" y="21772"/>
                  <a:pt x="2114217" y="21772"/>
                </a:cubicBezTo>
              </a:path>
            </a:pathLst>
          </a:cu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582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43" y="1364397"/>
            <a:ext cx="7610475" cy="526732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762000" y="1364397"/>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Follicular cells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at the tips of the arrows. (advance slide for answers)</a:t>
            </a:r>
          </a:p>
        </p:txBody>
      </p:sp>
      <p:cxnSp>
        <p:nvCxnSpPr>
          <p:cNvPr id="4" name="Straight Arrow Connector 3"/>
          <p:cNvCxnSpPr/>
          <p:nvPr/>
        </p:nvCxnSpPr>
        <p:spPr>
          <a:xfrm flipH="1" flipV="1">
            <a:off x="4953000" y="3733800"/>
            <a:ext cx="533400" cy="26425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623457" y="3320143"/>
            <a:ext cx="674914" cy="4354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06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6890"/>
          <a:stretch/>
        </p:blipFill>
        <p:spPr>
          <a:xfrm>
            <a:off x="271443" y="1438275"/>
            <a:ext cx="8779429" cy="426584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structures on this slide. (advance slide for answers)</a:t>
            </a:r>
          </a:p>
        </p:txBody>
      </p:sp>
      <p:sp>
        <p:nvSpPr>
          <p:cNvPr id="9" name="Freeform 8"/>
          <p:cNvSpPr/>
          <p:nvPr/>
        </p:nvSpPr>
        <p:spPr>
          <a:xfrm>
            <a:off x="642257" y="2764971"/>
            <a:ext cx="3559629" cy="2797629"/>
          </a:xfrm>
          <a:custGeom>
            <a:avLst/>
            <a:gdLst>
              <a:gd name="connsiteX0" fmla="*/ 2590800 w 3559629"/>
              <a:gd name="connsiteY0" fmla="*/ 43543 h 2797629"/>
              <a:gd name="connsiteX1" fmla="*/ 2536372 w 3559629"/>
              <a:gd name="connsiteY1" fmla="*/ 21772 h 2797629"/>
              <a:gd name="connsiteX2" fmla="*/ 1545772 w 3559629"/>
              <a:gd name="connsiteY2" fmla="*/ 32658 h 2797629"/>
              <a:gd name="connsiteX3" fmla="*/ 1480457 w 3559629"/>
              <a:gd name="connsiteY3" fmla="*/ 43543 h 2797629"/>
              <a:gd name="connsiteX4" fmla="*/ 1404257 w 3559629"/>
              <a:gd name="connsiteY4" fmla="*/ 54429 h 2797629"/>
              <a:gd name="connsiteX5" fmla="*/ 1371600 w 3559629"/>
              <a:gd name="connsiteY5" fmla="*/ 65315 h 2797629"/>
              <a:gd name="connsiteX6" fmla="*/ 1295400 w 3559629"/>
              <a:gd name="connsiteY6" fmla="*/ 97972 h 2797629"/>
              <a:gd name="connsiteX7" fmla="*/ 1121229 w 3559629"/>
              <a:gd name="connsiteY7" fmla="*/ 130629 h 2797629"/>
              <a:gd name="connsiteX8" fmla="*/ 1055914 w 3559629"/>
              <a:gd name="connsiteY8" fmla="*/ 141515 h 2797629"/>
              <a:gd name="connsiteX9" fmla="*/ 849086 w 3559629"/>
              <a:gd name="connsiteY9" fmla="*/ 185058 h 2797629"/>
              <a:gd name="connsiteX10" fmla="*/ 772886 w 3559629"/>
              <a:gd name="connsiteY10" fmla="*/ 206829 h 2797629"/>
              <a:gd name="connsiteX11" fmla="*/ 696686 w 3559629"/>
              <a:gd name="connsiteY11" fmla="*/ 250372 h 2797629"/>
              <a:gd name="connsiteX12" fmla="*/ 664029 w 3559629"/>
              <a:gd name="connsiteY12" fmla="*/ 261258 h 2797629"/>
              <a:gd name="connsiteX13" fmla="*/ 576943 w 3559629"/>
              <a:gd name="connsiteY13" fmla="*/ 304800 h 2797629"/>
              <a:gd name="connsiteX14" fmla="*/ 478972 w 3559629"/>
              <a:gd name="connsiteY14" fmla="*/ 348343 h 2797629"/>
              <a:gd name="connsiteX15" fmla="*/ 457200 w 3559629"/>
              <a:gd name="connsiteY15" fmla="*/ 370115 h 2797629"/>
              <a:gd name="connsiteX16" fmla="*/ 370114 w 3559629"/>
              <a:gd name="connsiteY16" fmla="*/ 446315 h 2797629"/>
              <a:gd name="connsiteX17" fmla="*/ 337457 w 3559629"/>
              <a:gd name="connsiteY17" fmla="*/ 489858 h 2797629"/>
              <a:gd name="connsiteX18" fmla="*/ 304800 w 3559629"/>
              <a:gd name="connsiteY18" fmla="*/ 511629 h 2797629"/>
              <a:gd name="connsiteX19" fmla="*/ 217714 w 3559629"/>
              <a:gd name="connsiteY19" fmla="*/ 609600 h 2797629"/>
              <a:gd name="connsiteX20" fmla="*/ 195943 w 3559629"/>
              <a:gd name="connsiteY20" fmla="*/ 642258 h 2797629"/>
              <a:gd name="connsiteX21" fmla="*/ 163286 w 3559629"/>
              <a:gd name="connsiteY21" fmla="*/ 685800 h 2797629"/>
              <a:gd name="connsiteX22" fmla="*/ 130629 w 3559629"/>
              <a:gd name="connsiteY22" fmla="*/ 718458 h 2797629"/>
              <a:gd name="connsiteX23" fmla="*/ 87086 w 3559629"/>
              <a:gd name="connsiteY23" fmla="*/ 794658 h 2797629"/>
              <a:gd name="connsiteX24" fmla="*/ 76200 w 3559629"/>
              <a:gd name="connsiteY24" fmla="*/ 838200 h 2797629"/>
              <a:gd name="connsiteX25" fmla="*/ 21772 w 3559629"/>
              <a:gd name="connsiteY25" fmla="*/ 990600 h 2797629"/>
              <a:gd name="connsiteX26" fmla="*/ 10886 w 3559629"/>
              <a:gd name="connsiteY26" fmla="*/ 1121229 h 2797629"/>
              <a:gd name="connsiteX27" fmla="*/ 0 w 3559629"/>
              <a:gd name="connsiteY27" fmla="*/ 1219200 h 2797629"/>
              <a:gd name="connsiteX28" fmla="*/ 10886 w 3559629"/>
              <a:gd name="connsiteY28" fmla="*/ 1491343 h 2797629"/>
              <a:gd name="connsiteX29" fmla="*/ 32657 w 3559629"/>
              <a:gd name="connsiteY29" fmla="*/ 1752600 h 2797629"/>
              <a:gd name="connsiteX30" fmla="*/ 43543 w 3559629"/>
              <a:gd name="connsiteY30" fmla="*/ 1807029 h 2797629"/>
              <a:gd name="connsiteX31" fmla="*/ 76200 w 3559629"/>
              <a:gd name="connsiteY31" fmla="*/ 1894115 h 2797629"/>
              <a:gd name="connsiteX32" fmla="*/ 108857 w 3559629"/>
              <a:gd name="connsiteY32" fmla="*/ 1948543 h 2797629"/>
              <a:gd name="connsiteX33" fmla="*/ 141514 w 3559629"/>
              <a:gd name="connsiteY33" fmla="*/ 2024743 h 2797629"/>
              <a:gd name="connsiteX34" fmla="*/ 174172 w 3559629"/>
              <a:gd name="connsiteY34" fmla="*/ 2079172 h 2797629"/>
              <a:gd name="connsiteX35" fmla="*/ 206829 w 3559629"/>
              <a:gd name="connsiteY35" fmla="*/ 2133600 h 2797629"/>
              <a:gd name="connsiteX36" fmla="*/ 217714 w 3559629"/>
              <a:gd name="connsiteY36" fmla="*/ 2166258 h 2797629"/>
              <a:gd name="connsiteX37" fmla="*/ 250372 w 3559629"/>
              <a:gd name="connsiteY37" fmla="*/ 2198915 h 2797629"/>
              <a:gd name="connsiteX38" fmla="*/ 293914 w 3559629"/>
              <a:gd name="connsiteY38" fmla="*/ 2264229 h 2797629"/>
              <a:gd name="connsiteX39" fmla="*/ 359229 w 3559629"/>
              <a:gd name="connsiteY39" fmla="*/ 2329543 h 2797629"/>
              <a:gd name="connsiteX40" fmla="*/ 413657 w 3559629"/>
              <a:gd name="connsiteY40" fmla="*/ 2383972 h 2797629"/>
              <a:gd name="connsiteX41" fmla="*/ 446314 w 3559629"/>
              <a:gd name="connsiteY41" fmla="*/ 2405743 h 2797629"/>
              <a:gd name="connsiteX42" fmla="*/ 500743 w 3559629"/>
              <a:gd name="connsiteY42" fmla="*/ 2438400 h 2797629"/>
              <a:gd name="connsiteX43" fmla="*/ 620486 w 3559629"/>
              <a:gd name="connsiteY43" fmla="*/ 2525486 h 2797629"/>
              <a:gd name="connsiteX44" fmla="*/ 653143 w 3559629"/>
              <a:gd name="connsiteY44" fmla="*/ 2536372 h 2797629"/>
              <a:gd name="connsiteX45" fmla="*/ 707572 w 3559629"/>
              <a:gd name="connsiteY45" fmla="*/ 2558143 h 2797629"/>
              <a:gd name="connsiteX46" fmla="*/ 772886 w 3559629"/>
              <a:gd name="connsiteY46" fmla="*/ 2601686 h 2797629"/>
              <a:gd name="connsiteX47" fmla="*/ 816429 w 3559629"/>
              <a:gd name="connsiteY47" fmla="*/ 2623458 h 2797629"/>
              <a:gd name="connsiteX48" fmla="*/ 903514 w 3559629"/>
              <a:gd name="connsiteY48" fmla="*/ 2656115 h 2797629"/>
              <a:gd name="connsiteX49" fmla="*/ 947057 w 3559629"/>
              <a:gd name="connsiteY49" fmla="*/ 2667000 h 2797629"/>
              <a:gd name="connsiteX50" fmla="*/ 1012372 w 3559629"/>
              <a:gd name="connsiteY50" fmla="*/ 2699658 h 2797629"/>
              <a:gd name="connsiteX51" fmla="*/ 1066800 w 3559629"/>
              <a:gd name="connsiteY51" fmla="*/ 2710543 h 2797629"/>
              <a:gd name="connsiteX52" fmla="*/ 1197429 w 3559629"/>
              <a:gd name="connsiteY52" fmla="*/ 2732315 h 2797629"/>
              <a:gd name="connsiteX53" fmla="*/ 1306286 w 3559629"/>
              <a:gd name="connsiteY53" fmla="*/ 2764972 h 2797629"/>
              <a:gd name="connsiteX54" fmla="*/ 1349829 w 3559629"/>
              <a:gd name="connsiteY54" fmla="*/ 2775858 h 2797629"/>
              <a:gd name="connsiteX55" fmla="*/ 1752600 w 3559629"/>
              <a:gd name="connsiteY55" fmla="*/ 2797629 h 2797629"/>
              <a:gd name="connsiteX56" fmla="*/ 2253343 w 3559629"/>
              <a:gd name="connsiteY56" fmla="*/ 2786743 h 2797629"/>
              <a:gd name="connsiteX57" fmla="*/ 2296886 w 3559629"/>
              <a:gd name="connsiteY57" fmla="*/ 2775858 h 2797629"/>
              <a:gd name="connsiteX58" fmla="*/ 2460172 w 3559629"/>
              <a:gd name="connsiteY58" fmla="*/ 2764972 h 2797629"/>
              <a:gd name="connsiteX59" fmla="*/ 2579914 w 3559629"/>
              <a:gd name="connsiteY59" fmla="*/ 2754086 h 2797629"/>
              <a:gd name="connsiteX60" fmla="*/ 2732314 w 3559629"/>
              <a:gd name="connsiteY60" fmla="*/ 2732315 h 2797629"/>
              <a:gd name="connsiteX61" fmla="*/ 2764972 w 3559629"/>
              <a:gd name="connsiteY61" fmla="*/ 2721429 h 2797629"/>
              <a:gd name="connsiteX62" fmla="*/ 2819400 w 3559629"/>
              <a:gd name="connsiteY62" fmla="*/ 2710543 h 2797629"/>
              <a:gd name="connsiteX63" fmla="*/ 2852057 w 3559629"/>
              <a:gd name="connsiteY63" fmla="*/ 2688772 h 2797629"/>
              <a:gd name="connsiteX64" fmla="*/ 2895600 w 3559629"/>
              <a:gd name="connsiteY64" fmla="*/ 2667000 h 2797629"/>
              <a:gd name="connsiteX65" fmla="*/ 2950029 w 3559629"/>
              <a:gd name="connsiteY65" fmla="*/ 2656115 h 2797629"/>
              <a:gd name="connsiteX66" fmla="*/ 3102429 w 3559629"/>
              <a:gd name="connsiteY66" fmla="*/ 2590800 h 2797629"/>
              <a:gd name="connsiteX67" fmla="*/ 3135086 w 3559629"/>
              <a:gd name="connsiteY67" fmla="*/ 2569029 h 2797629"/>
              <a:gd name="connsiteX68" fmla="*/ 3167743 w 3559629"/>
              <a:gd name="connsiteY68" fmla="*/ 2558143 h 2797629"/>
              <a:gd name="connsiteX69" fmla="*/ 3211286 w 3559629"/>
              <a:gd name="connsiteY69" fmla="*/ 2536372 h 2797629"/>
              <a:gd name="connsiteX70" fmla="*/ 3265714 w 3559629"/>
              <a:gd name="connsiteY70" fmla="*/ 2481943 h 2797629"/>
              <a:gd name="connsiteX71" fmla="*/ 3309257 w 3559629"/>
              <a:gd name="connsiteY71" fmla="*/ 2416629 h 2797629"/>
              <a:gd name="connsiteX72" fmla="*/ 3352800 w 3559629"/>
              <a:gd name="connsiteY72" fmla="*/ 2373086 h 2797629"/>
              <a:gd name="connsiteX73" fmla="*/ 3418114 w 3559629"/>
              <a:gd name="connsiteY73" fmla="*/ 2296886 h 2797629"/>
              <a:gd name="connsiteX74" fmla="*/ 3439886 w 3559629"/>
              <a:gd name="connsiteY74" fmla="*/ 2220686 h 2797629"/>
              <a:gd name="connsiteX75" fmla="*/ 3450772 w 3559629"/>
              <a:gd name="connsiteY75" fmla="*/ 2177143 h 2797629"/>
              <a:gd name="connsiteX76" fmla="*/ 3472543 w 3559629"/>
              <a:gd name="connsiteY76" fmla="*/ 2144486 h 2797629"/>
              <a:gd name="connsiteX77" fmla="*/ 3505200 w 3559629"/>
              <a:gd name="connsiteY77" fmla="*/ 2002972 h 2797629"/>
              <a:gd name="connsiteX78" fmla="*/ 3526972 w 3559629"/>
              <a:gd name="connsiteY78" fmla="*/ 1926772 h 2797629"/>
              <a:gd name="connsiteX79" fmla="*/ 3537857 w 3559629"/>
              <a:gd name="connsiteY79" fmla="*/ 1774372 h 2797629"/>
              <a:gd name="connsiteX80" fmla="*/ 3548743 w 3559629"/>
              <a:gd name="connsiteY80" fmla="*/ 1665515 h 2797629"/>
              <a:gd name="connsiteX81" fmla="*/ 3559629 w 3559629"/>
              <a:gd name="connsiteY81" fmla="*/ 1513115 h 2797629"/>
              <a:gd name="connsiteX82" fmla="*/ 3537857 w 3559629"/>
              <a:gd name="connsiteY82" fmla="*/ 1219200 h 2797629"/>
              <a:gd name="connsiteX83" fmla="*/ 3516086 w 3559629"/>
              <a:gd name="connsiteY83" fmla="*/ 1099458 h 2797629"/>
              <a:gd name="connsiteX84" fmla="*/ 3505200 w 3559629"/>
              <a:gd name="connsiteY84" fmla="*/ 1001486 h 2797629"/>
              <a:gd name="connsiteX85" fmla="*/ 3483429 w 3559629"/>
              <a:gd name="connsiteY85" fmla="*/ 936172 h 2797629"/>
              <a:gd name="connsiteX86" fmla="*/ 3461657 w 3559629"/>
              <a:gd name="connsiteY86" fmla="*/ 859972 h 2797629"/>
              <a:gd name="connsiteX87" fmla="*/ 3439886 w 3559629"/>
              <a:gd name="connsiteY87" fmla="*/ 816429 h 2797629"/>
              <a:gd name="connsiteX88" fmla="*/ 3429000 w 3559629"/>
              <a:gd name="connsiteY88" fmla="*/ 783772 h 2797629"/>
              <a:gd name="connsiteX89" fmla="*/ 3407229 w 3559629"/>
              <a:gd name="connsiteY89" fmla="*/ 751115 h 2797629"/>
              <a:gd name="connsiteX90" fmla="*/ 3385457 w 3559629"/>
              <a:gd name="connsiteY90" fmla="*/ 696686 h 2797629"/>
              <a:gd name="connsiteX91" fmla="*/ 3341914 w 3559629"/>
              <a:gd name="connsiteY91" fmla="*/ 631372 h 2797629"/>
              <a:gd name="connsiteX92" fmla="*/ 3331029 w 3559629"/>
              <a:gd name="connsiteY92" fmla="*/ 598715 h 2797629"/>
              <a:gd name="connsiteX93" fmla="*/ 3298372 w 3559629"/>
              <a:gd name="connsiteY93" fmla="*/ 566058 h 2797629"/>
              <a:gd name="connsiteX94" fmla="*/ 3265714 w 3559629"/>
              <a:gd name="connsiteY94" fmla="*/ 522515 h 2797629"/>
              <a:gd name="connsiteX95" fmla="*/ 3243943 w 3559629"/>
              <a:gd name="connsiteY95" fmla="*/ 500743 h 2797629"/>
              <a:gd name="connsiteX96" fmla="*/ 3200400 w 3559629"/>
              <a:gd name="connsiteY96" fmla="*/ 435429 h 2797629"/>
              <a:gd name="connsiteX97" fmla="*/ 3167743 w 3559629"/>
              <a:gd name="connsiteY97" fmla="*/ 391886 h 2797629"/>
              <a:gd name="connsiteX98" fmla="*/ 3145972 w 3559629"/>
              <a:gd name="connsiteY98" fmla="*/ 359229 h 2797629"/>
              <a:gd name="connsiteX99" fmla="*/ 3102429 w 3559629"/>
              <a:gd name="connsiteY99" fmla="*/ 304800 h 2797629"/>
              <a:gd name="connsiteX100" fmla="*/ 3080657 w 3559629"/>
              <a:gd name="connsiteY100" fmla="*/ 261258 h 2797629"/>
              <a:gd name="connsiteX101" fmla="*/ 3037114 w 3559629"/>
              <a:gd name="connsiteY101" fmla="*/ 217715 h 2797629"/>
              <a:gd name="connsiteX102" fmla="*/ 3015343 w 3559629"/>
              <a:gd name="connsiteY102" fmla="*/ 195943 h 2797629"/>
              <a:gd name="connsiteX103" fmla="*/ 2950029 w 3559629"/>
              <a:gd name="connsiteY103" fmla="*/ 119743 h 2797629"/>
              <a:gd name="connsiteX104" fmla="*/ 2917372 w 3559629"/>
              <a:gd name="connsiteY104" fmla="*/ 87086 h 2797629"/>
              <a:gd name="connsiteX105" fmla="*/ 2852057 w 3559629"/>
              <a:gd name="connsiteY105" fmla="*/ 54429 h 2797629"/>
              <a:gd name="connsiteX106" fmla="*/ 2732314 w 3559629"/>
              <a:gd name="connsiteY106" fmla="*/ 21772 h 2797629"/>
              <a:gd name="connsiteX107" fmla="*/ 2699657 w 3559629"/>
              <a:gd name="connsiteY107" fmla="*/ 10886 h 2797629"/>
              <a:gd name="connsiteX108" fmla="*/ 2558143 w 3559629"/>
              <a:gd name="connsiteY108" fmla="*/ 0 h 2797629"/>
              <a:gd name="connsiteX109" fmla="*/ 2427514 w 3559629"/>
              <a:gd name="connsiteY109" fmla="*/ 21772 h 279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559629" h="2797629">
                <a:moveTo>
                  <a:pt x="2590800" y="43543"/>
                </a:moveTo>
                <a:cubicBezTo>
                  <a:pt x="2572657" y="36286"/>
                  <a:pt x="2555911" y="21976"/>
                  <a:pt x="2536372" y="21772"/>
                </a:cubicBezTo>
                <a:lnTo>
                  <a:pt x="1545772" y="32658"/>
                </a:lnTo>
                <a:cubicBezTo>
                  <a:pt x="1523705" y="33113"/>
                  <a:pt x="1502272" y="40187"/>
                  <a:pt x="1480457" y="43543"/>
                </a:cubicBezTo>
                <a:cubicBezTo>
                  <a:pt x="1455097" y="47444"/>
                  <a:pt x="1429657" y="50800"/>
                  <a:pt x="1404257" y="54429"/>
                </a:cubicBezTo>
                <a:cubicBezTo>
                  <a:pt x="1393371" y="58058"/>
                  <a:pt x="1382147" y="60795"/>
                  <a:pt x="1371600" y="65315"/>
                </a:cubicBezTo>
                <a:cubicBezTo>
                  <a:pt x="1313547" y="90195"/>
                  <a:pt x="1346455" y="83385"/>
                  <a:pt x="1295400" y="97972"/>
                </a:cubicBezTo>
                <a:cubicBezTo>
                  <a:pt x="1234941" y="115246"/>
                  <a:pt x="1190168" y="119139"/>
                  <a:pt x="1121229" y="130629"/>
                </a:cubicBezTo>
                <a:cubicBezTo>
                  <a:pt x="1099457" y="134258"/>
                  <a:pt x="1077557" y="137187"/>
                  <a:pt x="1055914" y="141515"/>
                </a:cubicBezTo>
                <a:cubicBezTo>
                  <a:pt x="1004744" y="151748"/>
                  <a:pt x="867375" y="178962"/>
                  <a:pt x="849086" y="185058"/>
                </a:cubicBezTo>
                <a:cubicBezTo>
                  <a:pt x="802236" y="200674"/>
                  <a:pt x="827561" y="193160"/>
                  <a:pt x="772886" y="206829"/>
                </a:cubicBezTo>
                <a:cubicBezTo>
                  <a:pt x="747486" y="221343"/>
                  <a:pt x="722852" y="237289"/>
                  <a:pt x="696686" y="250372"/>
                </a:cubicBezTo>
                <a:cubicBezTo>
                  <a:pt x="686423" y="255504"/>
                  <a:pt x="674475" y="256510"/>
                  <a:pt x="664029" y="261258"/>
                </a:cubicBezTo>
                <a:cubicBezTo>
                  <a:pt x="634483" y="274688"/>
                  <a:pt x="607732" y="294537"/>
                  <a:pt x="576943" y="304800"/>
                </a:cubicBezTo>
                <a:cubicBezTo>
                  <a:pt x="525157" y="322063"/>
                  <a:pt x="515936" y="318772"/>
                  <a:pt x="478972" y="348343"/>
                </a:cubicBezTo>
                <a:cubicBezTo>
                  <a:pt x="470958" y="354754"/>
                  <a:pt x="465214" y="363704"/>
                  <a:pt x="457200" y="370115"/>
                </a:cubicBezTo>
                <a:cubicBezTo>
                  <a:pt x="409986" y="407886"/>
                  <a:pt x="420473" y="379169"/>
                  <a:pt x="370114" y="446315"/>
                </a:cubicBezTo>
                <a:cubicBezTo>
                  <a:pt x="359228" y="460829"/>
                  <a:pt x="350286" y="477029"/>
                  <a:pt x="337457" y="489858"/>
                </a:cubicBezTo>
                <a:cubicBezTo>
                  <a:pt x="328206" y="499109"/>
                  <a:pt x="314051" y="502378"/>
                  <a:pt x="304800" y="511629"/>
                </a:cubicBezTo>
                <a:cubicBezTo>
                  <a:pt x="273904" y="542525"/>
                  <a:pt x="245686" y="576033"/>
                  <a:pt x="217714" y="609600"/>
                </a:cubicBezTo>
                <a:cubicBezTo>
                  <a:pt x="209338" y="619651"/>
                  <a:pt x="203547" y="631612"/>
                  <a:pt x="195943" y="642258"/>
                </a:cubicBezTo>
                <a:cubicBezTo>
                  <a:pt x="185398" y="657021"/>
                  <a:pt x="175093" y="672025"/>
                  <a:pt x="163286" y="685800"/>
                </a:cubicBezTo>
                <a:cubicBezTo>
                  <a:pt x="153267" y="697489"/>
                  <a:pt x="141515" y="707572"/>
                  <a:pt x="130629" y="718458"/>
                </a:cubicBezTo>
                <a:cubicBezTo>
                  <a:pt x="97333" y="818343"/>
                  <a:pt x="152989" y="662853"/>
                  <a:pt x="87086" y="794658"/>
                </a:cubicBezTo>
                <a:cubicBezTo>
                  <a:pt x="80395" y="808039"/>
                  <a:pt x="80499" y="823870"/>
                  <a:pt x="76200" y="838200"/>
                </a:cubicBezTo>
                <a:cubicBezTo>
                  <a:pt x="60408" y="890839"/>
                  <a:pt x="41166" y="938883"/>
                  <a:pt x="21772" y="990600"/>
                </a:cubicBezTo>
                <a:cubicBezTo>
                  <a:pt x="18143" y="1034143"/>
                  <a:pt x="15029" y="1077732"/>
                  <a:pt x="10886" y="1121229"/>
                </a:cubicBezTo>
                <a:cubicBezTo>
                  <a:pt x="7771" y="1153939"/>
                  <a:pt x="0" y="1186342"/>
                  <a:pt x="0" y="1219200"/>
                </a:cubicBezTo>
                <a:cubicBezTo>
                  <a:pt x="0" y="1309987"/>
                  <a:pt x="6668" y="1400654"/>
                  <a:pt x="10886" y="1491343"/>
                </a:cubicBezTo>
                <a:cubicBezTo>
                  <a:pt x="18342" y="1651642"/>
                  <a:pt x="12589" y="1642223"/>
                  <a:pt x="32657" y="1752600"/>
                </a:cubicBezTo>
                <a:cubicBezTo>
                  <a:pt x="35967" y="1770804"/>
                  <a:pt x="38102" y="1789345"/>
                  <a:pt x="43543" y="1807029"/>
                </a:cubicBezTo>
                <a:cubicBezTo>
                  <a:pt x="52660" y="1836661"/>
                  <a:pt x="63208" y="1865966"/>
                  <a:pt x="76200" y="1894115"/>
                </a:cubicBezTo>
                <a:cubicBezTo>
                  <a:pt x="85066" y="1913325"/>
                  <a:pt x="97971" y="1930400"/>
                  <a:pt x="108857" y="1948543"/>
                </a:cubicBezTo>
                <a:cubicBezTo>
                  <a:pt x="131513" y="2039164"/>
                  <a:pt x="103927" y="1949568"/>
                  <a:pt x="141514" y="2024743"/>
                </a:cubicBezTo>
                <a:cubicBezTo>
                  <a:pt x="169776" y="2081267"/>
                  <a:pt x="131647" y="2036647"/>
                  <a:pt x="174172" y="2079172"/>
                </a:cubicBezTo>
                <a:cubicBezTo>
                  <a:pt x="205008" y="2171687"/>
                  <a:pt x="162001" y="2058885"/>
                  <a:pt x="206829" y="2133600"/>
                </a:cubicBezTo>
                <a:cubicBezTo>
                  <a:pt x="212733" y="2143440"/>
                  <a:pt x="211349" y="2156710"/>
                  <a:pt x="217714" y="2166258"/>
                </a:cubicBezTo>
                <a:cubicBezTo>
                  <a:pt x="226254" y="2179067"/>
                  <a:pt x="240920" y="2186763"/>
                  <a:pt x="250372" y="2198915"/>
                </a:cubicBezTo>
                <a:cubicBezTo>
                  <a:pt x="266436" y="2219569"/>
                  <a:pt x="277163" y="2244128"/>
                  <a:pt x="293914" y="2264229"/>
                </a:cubicBezTo>
                <a:cubicBezTo>
                  <a:pt x="313625" y="2287882"/>
                  <a:pt x="337457" y="2307771"/>
                  <a:pt x="359229" y="2329543"/>
                </a:cubicBezTo>
                <a:lnTo>
                  <a:pt x="413657" y="2383972"/>
                </a:lnTo>
                <a:cubicBezTo>
                  <a:pt x="424543" y="2391229"/>
                  <a:pt x="436098" y="2397570"/>
                  <a:pt x="446314" y="2405743"/>
                </a:cubicBezTo>
                <a:cubicBezTo>
                  <a:pt x="489008" y="2439898"/>
                  <a:pt x="444030" y="2419497"/>
                  <a:pt x="500743" y="2438400"/>
                </a:cubicBezTo>
                <a:cubicBezTo>
                  <a:pt x="555548" y="2493205"/>
                  <a:pt x="539895" y="2485190"/>
                  <a:pt x="620486" y="2525486"/>
                </a:cubicBezTo>
                <a:cubicBezTo>
                  <a:pt x="630749" y="2530618"/>
                  <a:pt x="642399" y="2532343"/>
                  <a:pt x="653143" y="2536372"/>
                </a:cubicBezTo>
                <a:cubicBezTo>
                  <a:pt x="671439" y="2543233"/>
                  <a:pt x="690417" y="2548786"/>
                  <a:pt x="707572" y="2558143"/>
                </a:cubicBezTo>
                <a:cubicBezTo>
                  <a:pt x="730543" y="2570673"/>
                  <a:pt x="749483" y="2589984"/>
                  <a:pt x="772886" y="2601686"/>
                </a:cubicBezTo>
                <a:cubicBezTo>
                  <a:pt x="787400" y="2608943"/>
                  <a:pt x="801600" y="2616867"/>
                  <a:pt x="816429" y="2623458"/>
                </a:cubicBezTo>
                <a:cubicBezTo>
                  <a:pt x="837125" y="2632656"/>
                  <a:pt x="878384" y="2648935"/>
                  <a:pt x="903514" y="2656115"/>
                </a:cubicBezTo>
                <a:cubicBezTo>
                  <a:pt x="917899" y="2660225"/>
                  <a:pt x="932543" y="2663372"/>
                  <a:pt x="947057" y="2667000"/>
                </a:cubicBezTo>
                <a:cubicBezTo>
                  <a:pt x="968829" y="2677886"/>
                  <a:pt x="989496" y="2691339"/>
                  <a:pt x="1012372" y="2699658"/>
                </a:cubicBezTo>
                <a:cubicBezTo>
                  <a:pt x="1029760" y="2705981"/>
                  <a:pt x="1048850" y="2706056"/>
                  <a:pt x="1066800" y="2710543"/>
                </a:cubicBezTo>
                <a:cubicBezTo>
                  <a:pt x="1168934" y="2736076"/>
                  <a:pt x="978363" y="2707974"/>
                  <a:pt x="1197429" y="2732315"/>
                </a:cubicBezTo>
                <a:cubicBezTo>
                  <a:pt x="1267357" y="2767278"/>
                  <a:pt x="1215929" y="2746900"/>
                  <a:pt x="1306286" y="2764972"/>
                </a:cubicBezTo>
                <a:cubicBezTo>
                  <a:pt x="1320957" y="2767906"/>
                  <a:pt x="1335018" y="2773742"/>
                  <a:pt x="1349829" y="2775858"/>
                </a:cubicBezTo>
                <a:cubicBezTo>
                  <a:pt x="1472632" y="2793401"/>
                  <a:pt x="1647014" y="2793718"/>
                  <a:pt x="1752600" y="2797629"/>
                </a:cubicBezTo>
                <a:lnTo>
                  <a:pt x="2253343" y="2786743"/>
                </a:lnTo>
                <a:cubicBezTo>
                  <a:pt x="2268292" y="2786145"/>
                  <a:pt x="2282007" y="2777424"/>
                  <a:pt x="2296886" y="2775858"/>
                </a:cubicBezTo>
                <a:cubicBezTo>
                  <a:pt x="2351136" y="2770148"/>
                  <a:pt x="2405783" y="2769156"/>
                  <a:pt x="2460172" y="2764972"/>
                </a:cubicBezTo>
                <a:cubicBezTo>
                  <a:pt x="2500133" y="2761898"/>
                  <a:pt x="2540121" y="2758861"/>
                  <a:pt x="2579914" y="2754086"/>
                </a:cubicBezTo>
                <a:cubicBezTo>
                  <a:pt x="2630864" y="2747972"/>
                  <a:pt x="2732314" y="2732315"/>
                  <a:pt x="2732314" y="2732315"/>
                </a:cubicBezTo>
                <a:cubicBezTo>
                  <a:pt x="2743200" y="2728686"/>
                  <a:pt x="2753840" y="2724212"/>
                  <a:pt x="2764972" y="2721429"/>
                </a:cubicBezTo>
                <a:cubicBezTo>
                  <a:pt x="2782922" y="2716942"/>
                  <a:pt x="2802076" y="2717040"/>
                  <a:pt x="2819400" y="2710543"/>
                </a:cubicBezTo>
                <a:cubicBezTo>
                  <a:pt x="2831650" y="2705949"/>
                  <a:pt x="2840698" y="2695263"/>
                  <a:pt x="2852057" y="2688772"/>
                </a:cubicBezTo>
                <a:cubicBezTo>
                  <a:pt x="2866146" y="2680721"/>
                  <a:pt x="2880205" y="2672132"/>
                  <a:pt x="2895600" y="2667000"/>
                </a:cubicBezTo>
                <a:cubicBezTo>
                  <a:pt x="2913153" y="2661149"/>
                  <a:pt x="2931886" y="2659743"/>
                  <a:pt x="2950029" y="2656115"/>
                </a:cubicBezTo>
                <a:cubicBezTo>
                  <a:pt x="3029115" y="2603389"/>
                  <a:pt x="2934385" y="2662819"/>
                  <a:pt x="3102429" y="2590800"/>
                </a:cubicBezTo>
                <a:cubicBezTo>
                  <a:pt x="3114454" y="2585646"/>
                  <a:pt x="3123384" y="2574880"/>
                  <a:pt x="3135086" y="2569029"/>
                </a:cubicBezTo>
                <a:cubicBezTo>
                  <a:pt x="3145349" y="2563897"/>
                  <a:pt x="3157196" y="2562663"/>
                  <a:pt x="3167743" y="2558143"/>
                </a:cubicBezTo>
                <a:cubicBezTo>
                  <a:pt x="3182658" y="2551751"/>
                  <a:pt x="3196772" y="2543629"/>
                  <a:pt x="3211286" y="2536372"/>
                </a:cubicBezTo>
                <a:cubicBezTo>
                  <a:pt x="3229429" y="2518229"/>
                  <a:pt x="3251482" y="2503292"/>
                  <a:pt x="3265714" y="2481943"/>
                </a:cubicBezTo>
                <a:cubicBezTo>
                  <a:pt x="3280228" y="2460172"/>
                  <a:pt x="3290755" y="2435131"/>
                  <a:pt x="3309257" y="2416629"/>
                </a:cubicBezTo>
                <a:cubicBezTo>
                  <a:pt x="3323771" y="2402115"/>
                  <a:pt x="3339977" y="2389114"/>
                  <a:pt x="3352800" y="2373086"/>
                </a:cubicBezTo>
                <a:cubicBezTo>
                  <a:pt x="3402754" y="2310644"/>
                  <a:pt x="3379914" y="2335087"/>
                  <a:pt x="3418114" y="2296886"/>
                </a:cubicBezTo>
                <a:cubicBezTo>
                  <a:pt x="3452146" y="2160763"/>
                  <a:pt x="3408652" y="2330004"/>
                  <a:pt x="3439886" y="2220686"/>
                </a:cubicBezTo>
                <a:cubicBezTo>
                  <a:pt x="3443996" y="2206301"/>
                  <a:pt x="3444879" y="2190894"/>
                  <a:pt x="3450772" y="2177143"/>
                </a:cubicBezTo>
                <a:cubicBezTo>
                  <a:pt x="3455926" y="2165118"/>
                  <a:pt x="3465286" y="2155372"/>
                  <a:pt x="3472543" y="2144486"/>
                </a:cubicBezTo>
                <a:cubicBezTo>
                  <a:pt x="3489296" y="2060722"/>
                  <a:pt x="3478943" y="2108000"/>
                  <a:pt x="3505200" y="2002972"/>
                </a:cubicBezTo>
                <a:cubicBezTo>
                  <a:pt x="3518867" y="1948302"/>
                  <a:pt x="3511356" y="1973618"/>
                  <a:pt x="3526972" y="1926772"/>
                </a:cubicBezTo>
                <a:cubicBezTo>
                  <a:pt x="3530600" y="1875972"/>
                  <a:pt x="3533628" y="1825125"/>
                  <a:pt x="3537857" y="1774372"/>
                </a:cubicBezTo>
                <a:cubicBezTo>
                  <a:pt x="3540885" y="1738031"/>
                  <a:pt x="3545715" y="1701856"/>
                  <a:pt x="3548743" y="1665515"/>
                </a:cubicBezTo>
                <a:cubicBezTo>
                  <a:pt x="3552973" y="1614761"/>
                  <a:pt x="3556000" y="1563915"/>
                  <a:pt x="3559629" y="1513115"/>
                </a:cubicBezTo>
                <a:cubicBezTo>
                  <a:pt x="3551652" y="1385484"/>
                  <a:pt x="3550283" y="1337248"/>
                  <a:pt x="3537857" y="1219200"/>
                </a:cubicBezTo>
                <a:cubicBezTo>
                  <a:pt x="3528389" y="1129248"/>
                  <a:pt x="3535109" y="1156527"/>
                  <a:pt x="3516086" y="1099458"/>
                </a:cubicBezTo>
                <a:cubicBezTo>
                  <a:pt x="3512457" y="1066801"/>
                  <a:pt x="3511644" y="1033706"/>
                  <a:pt x="3505200" y="1001486"/>
                </a:cubicBezTo>
                <a:cubicBezTo>
                  <a:pt x="3500699" y="978983"/>
                  <a:pt x="3488995" y="958436"/>
                  <a:pt x="3483429" y="936172"/>
                </a:cubicBezTo>
                <a:cubicBezTo>
                  <a:pt x="3477904" y="914073"/>
                  <a:pt x="3471028" y="881838"/>
                  <a:pt x="3461657" y="859972"/>
                </a:cubicBezTo>
                <a:cubicBezTo>
                  <a:pt x="3455265" y="845057"/>
                  <a:pt x="3446278" y="831344"/>
                  <a:pt x="3439886" y="816429"/>
                </a:cubicBezTo>
                <a:cubicBezTo>
                  <a:pt x="3435366" y="805882"/>
                  <a:pt x="3434132" y="794035"/>
                  <a:pt x="3429000" y="783772"/>
                </a:cubicBezTo>
                <a:cubicBezTo>
                  <a:pt x="3423149" y="772070"/>
                  <a:pt x="3413080" y="762817"/>
                  <a:pt x="3407229" y="751115"/>
                </a:cubicBezTo>
                <a:cubicBezTo>
                  <a:pt x="3398490" y="733637"/>
                  <a:pt x="3394814" y="713841"/>
                  <a:pt x="3385457" y="696686"/>
                </a:cubicBezTo>
                <a:cubicBezTo>
                  <a:pt x="3372927" y="673715"/>
                  <a:pt x="3341914" y="631372"/>
                  <a:pt x="3341914" y="631372"/>
                </a:cubicBezTo>
                <a:cubicBezTo>
                  <a:pt x="3338286" y="620486"/>
                  <a:pt x="3337394" y="608262"/>
                  <a:pt x="3331029" y="598715"/>
                </a:cubicBezTo>
                <a:cubicBezTo>
                  <a:pt x="3322490" y="585906"/>
                  <a:pt x="3308391" y="577746"/>
                  <a:pt x="3298372" y="566058"/>
                </a:cubicBezTo>
                <a:cubicBezTo>
                  <a:pt x="3286565" y="552283"/>
                  <a:pt x="3277329" y="536453"/>
                  <a:pt x="3265714" y="522515"/>
                </a:cubicBezTo>
                <a:cubicBezTo>
                  <a:pt x="3259144" y="514631"/>
                  <a:pt x="3250101" y="508954"/>
                  <a:pt x="3243943" y="500743"/>
                </a:cubicBezTo>
                <a:cubicBezTo>
                  <a:pt x="3228244" y="479810"/>
                  <a:pt x="3216099" y="456362"/>
                  <a:pt x="3200400" y="435429"/>
                </a:cubicBezTo>
                <a:cubicBezTo>
                  <a:pt x="3189514" y="420915"/>
                  <a:pt x="3178288" y="406650"/>
                  <a:pt x="3167743" y="391886"/>
                </a:cubicBezTo>
                <a:cubicBezTo>
                  <a:pt x="3160139" y="381240"/>
                  <a:pt x="3154145" y="369445"/>
                  <a:pt x="3145972" y="359229"/>
                </a:cubicBezTo>
                <a:cubicBezTo>
                  <a:pt x="3110204" y="314520"/>
                  <a:pt x="3135941" y="363446"/>
                  <a:pt x="3102429" y="304800"/>
                </a:cubicBezTo>
                <a:cubicBezTo>
                  <a:pt x="3094378" y="290711"/>
                  <a:pt x="3090393" y="274240"/>
                  <a:pt x="3080657" y="261258"/>
                </a:cubicBezTo>
                <a:cubicBezTo>
                  <a:pt x="3068341" y="244837"/>
                  <a:pt x="3051628" y="232229"/>
                  <a:pt x="3037114" y="217715"/>
                </a:cubicBezTo>
                <a:cubicBezTo>
                  <a:pt x="3029857" y="210458"/>
                  <a:pt x="3021036" y="204483"/>
                  <a:pt x="3015343" y="195943"/>
                </a:cubicBezTo>
                <a:cubicBezTo>
                  <a:pt x="2982186" y="146207"/>
                  <a:pt x="3002823" y="172537"/>
                  <a:pt x="2950029" y="119743"/>
                </a:cubicBezTo>
                <a:cubicBezTo>
                  <a:pt x="2939143" y="108857"/>
                  <a:pt x="2931977" y="91954"/>
                  <a:pt x="2917372" y="87086"/>
                </a:cubicBezTo>
                <a:cubicBezTo>
                  <a:pt x="2798265" y="47384"/>
                  <a:pt x="2978675" y="110703"/>
                  <a:pt x="2852057" y="54429"/>
                </a:cubicBezTo>
                <a:cubicBezTo>
                  <a:pt x="2792005" y="27740"/>
                  <a:pt x="2790852" y="36407"/>
                  <a:pt x="2732314" y="21772"/>
                </a:cubicBezTo>
                <a:cubicBezTo>
                  <a:pt x="2721182" y="18989"/>
                  <a:pt x="2711043" y="12309"/>
                  <a:pt x="2699657" y="10886"/>
                </a:cubicBezTo>
                <a:cubicBezTo>
                  <a:pt x="2652712" y="5018"/>
                  <a:pt x="2605314" y="3629"/>
                  <a:pt x="2558143" y="0"/>
                </a:cubicBezTo>
                <a:cubicBezTo>
                  <a:pt x="2449545" y="24134"/>
                  <a:pt x="2493626" y="21772"/>
                  <a:pt x="2427514" y="21772"/>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918857" y="1567543"/>
            <a:ext cx="4898572" cy="4016828"/>
          </a:xfrm>
          <a:custGeom>
            <a:avLst/>
            <a:gdLst>
              <a:gd name="connsiteX0" fmla="*/ 1273629 w 4898572"/>
              <a:gd name="connsiteY0" fmla="*/ 250371 h 4016828"/>
              <a:gd name="connsiteX1" fmla="*/ 1164772 w 4898572"/>
              <a:gd name="connsiteY1" fmla="*/ 304800 h 4016828"/>
              <a:gd name="connsiteX2" fmla="*/ 1066800 w 4898572"/>
              <a:gd name="connsiteY2" fmla="*/ 326571 h 4016828"/>
              <a:gd name="connsiteX3" fmla="*/ 1001486 w 4898572"/>
              <a:gd name="connsiteY3" fmla="*/ 348343 h 4016828"/>
              <a:gd name="connsiteX4" fmla="*/ 892629 w 4898572"/>
              <a:gd name="connsiteY4" fmla="*/ 381000 h 4016828"/>
              <a:gd name="connsiteX5" fmla="*/ 849086 w 4898572"/>
              <a:gd name="connsiteY5" fmla="*/ 391886 h 4016828"/>
              <a:gd name="connsiteX6" fmla="*/ 751114 w 4898572"/>
              <a:gd name="connsiteY6" fmla="*/ 424543 h 4016828"/>
              <a:gd name="connsiteX7" fmla="*/ 718457 w 4898572"/>
              <a:gd name="connsiteY7" fmla="*/ 435428 h 4016828"/>
              <a:gd name="connsiteX8" fmla="*/ 664029 w 4898572"/>
              <a:gd name="connsiteY8" fmla="*/ 446314 h 4016828"/>
              <a:gd name="connsiteX9" fmla="*/ 631372 w 4898572"/>
              <a:gd name="connsiteY9" fmla="*/ 457200 h 4016828"/>
              <a:gd name="connsiteX10" fmla="*/ 576943 w 4898572"/>
              <a:gd name="connsiteY10" fmla="*/ 468086 h 4016828"/>
              <a:gd name="connsiteX11" fmla="*/ 500743 w 4898572"/>
              <a:gd name="connsiteY11" fmla="*/ 511628 h 4016828"/>
              <a:gd name="connsiteX12" fmla="*/ 424543 w 4898572"/>
              <a:gd name="connsiteY12" fmla="*/ 566057 h 4016828"/>
              <a:gd name="connsiteX13" fmla="*/ 326572 w 4898572"/>
              <a:gd name="connsiteY13" fmla="*/ 664028 h 4016828"/>
              <a:gd name="connsiteX14" fmla="*/ 293914 w 4898572"/>
              <a:gd name="connsiteY14" fmla="*/ 696686 h 4016828"/>
              <a:gd name="connsiteX15" fmla="*/ 206829 w 4898572"/>
              <a:gd name="connsiteY15" fmla="*/ 772886 h 4016828"/>
              <a:gd name="connsiteX16" fmla="*/ 163286 w 4898572"/>
              <a:gd name="connsiteY16" fmla="*/ 838200 h 4016828"/>
              <a:gd name="connsiteX17" fmla="*/ 141514 w 4898572"/>
              <a:gd name="connsiteY17" fmla="*/ 859971 h 4016828"/>
              <a:gd name="connsiteX18" fmla="*/ 97972 w 4898572"/>
              <a:gd name="connsiteY18" fmla="*/ 914400 h 4016828"/>
              <a:gd name="connsiteX19" fmla="*/ 65314 w 4898572"/>
              <a:gd name="connsiteY19" fmla="*/ 990600 h 4016828"/>
              <a:gd name="connsiteX20" fmla="*/ 43543 w 4898572"/>
              <a:gd name="connsiteY20" fmla="*/ 1066800 h 4016828"/>
              <a:gd name="connsiteX21" fmla="*/ 21772 w 4898572"/>
              <a:gd name="connsiteY21" fmla="*/ 1132114 h 4016828"/>
              <a:gd name="connsiteX22" fmla="*/ 0 w 4898572"/>
              <a:gd name="connsiteY22" fmla="*/ 1251857 h 4016828"/>
              <a:gd name="connsiteX23" fmla="*/ 21772 w 4898572"/>
              <a:gd name="connsiteY23" fmla="*/ 1578428 h 4016828"/>
              <a:gd name="connsiteX24" fmla="*/ 32657 w 4898572"/>
              <a:gd name="connsiteY24" fmla="*/ 1643743 h 4016828"/>
              <a:gd name="connsiteX25" fmla="*/ 76200 w 4898572"/>
              <a:gd name="connsiteY25" fmla="*/ 1741714 h 4016828"/>
              <a:gd name="connsiteX26" fmla="*/ 97972 w 4898572"/>
              <a:gd name="connsiteY26" fmla="*/ 1807028 h 4016828"/>
              <a:gd name="connsiteX27" fmla="*/ 152400 w 4898572"/>
              <a:gd name="connsiteY27" fmla="*/ 1915886 h 4016828"/>
              <a:gd name="connsiteX28" fmla="*/ 185057 w 4898572"/>
              <a:gd name="connsiteY28" fmla="*/ 2046514 h 4016828"/>
              <a:gd name="connsiteX29" fmla="*/ 206829 w 4898572"/>
              <a:gd name="connsiteY29" fmla="*/ 2111828 h 4016828"/>
              <a:gd name="connsiteX30" fmla="*/ 217714 w 4898572"/>
              <a:gd name="connsiteY30" fmla="*/ 2144486 h 4016828"/>
              <a:gd name="connsiteX31" fmla="*/ 228600 w 4898572"/>
              <a:gd name="connsiteY31" fmla="*/ 2188028 h 4016828"/>
              <a:gd name="connsiteX32" fmla="*/ 261257 w 4898572"/>
              <a:gd name="connsiteY32" fmla="*/ 2286000 h 4016828"/>
              <a:gd name="connsiteX33" fmla="*/ 272143 w 4898572"/>
              <a:gd name="connsiteY33" fmla="*/ 2318657 h 4016828"/>
              <a:gd name="connsiteX34" fmla="*/ 283029 w 4898572"/>
              <a:gd name="connsiteY34" fmla="*/ 2351314 h 4016828"/>
              <a:gd name="connsiteX35" fmla="*/ 293914 w 4898572"/>
              <a:gd name="connsiteY35" fmla="*/ 2416628 h 4016828"/>
              <a:gd name="connsiteX36" fmla="*/ 315686 w 4898572"/>
              <a:gd name="connsiteY36" fmla="*/ 2503714 h 4016828"/>
              <a:gd name="connsiteX37" fmla="*/ 337457 w 4898572"/>
              <a:gd name="connsiteY37" fmla="*/ 2645228 h 4016828"/>
              <a:gd name="connsiteX38" fmla="*/ 359229 w 4898572"/>
              <a:gd name="connsiteY38" fmla="*/ 2667000 h 4016828"/>
              <a:gd name="connsiteX39" fmla="*/ 370114 w 4898572"/>
              <a:gd name="connsiteY39" fmla="*/ 2699657 h 4016828"/>
              <a:gd name="connsiteX40" fmla="*/ 402772 w 4898572"/>
              <a:gd name="connsiteY40" fmla="*/ 2819400 h 4016828"/>
              <a:gd name="connsiteX41" fmla="*/ 424543 w 4898572"/>
              <a:gd name="connsiteY41" fmla="*/ 2862943 h 4016828"/>
              <a:gd name="connsiteX42" fmla="*/ 457200 w 4898572"/>
              <a:gd name="connsiteY42" fmla="*/ 3004457 h 4016828"/>
              <a:gd name="connsiteX43" fmla="*/ 468086 w 4898572"/>
              <a:gd name="connsiteY43" fmla="*/ 3069771 h 4016828"/>
              <a:gd name="connsiteX44" fmla="*/ 489857 w 4898572"/>
              <a:gd name="connsiteY44" fmla="*/ 3091543 h 4016828"/>
              <a:gd name="connsiteX45" fmla="*/ 511629 w 4898572"/>
              <a:gd name="connsiteY45" fmla="*/ 3135086 h 4016828"/>
              <a:gd name="connsiteX46" fmla="*/ 555172 w 4898572"/>
              <a:gd name="connsiteY46" fmla="*/ 3233057 h 4016828"/>
              <a:gd name="connsiteX47" fmla="*/ 587829 w 4898572"/>
              <a:gd name="connsiteY47" fmla="*/ 3320143 h 4016828"/>
              <a:gd name="connsiteX48" fmla="*/ 598714 w 4898572"/>
              <a:gd name="connsiteY48" fmla="*/ 3352800 h 4016828"/>
              <a:gd name="connsiteX49" fmla="*/ 620486 w 4898572"/>
              <a:gd name="connsiteY49" fmla="*/ 3374571 h 4016828"/>
              <a:gd name="connsiteX50" fmla="*/ 642257 w 4898572"/>
              <a:gd name="connsiteY50" fmla="*/ 3407228 h 4016828"/>
              <a:gd name="connsiteX51" fmla="*/ 653143 w 4898572"/>
              <a:gd name="connsiteY51" fmla="*/ 3439886 h 4016828"/>
              <a:gd name="connsiteX52" fmla="*/ 685800 w 4898572"/>
              <a:gd name="connsiteY52" fmla="*/ 3461657 h 4016828"/>
              <a:gd name="connsiteX53" fmla="*/ 707572 w 4898572"/>
              <a:gd name="connsiteY53" fmla="*/ 3483428 h 4016828"/>
              <a:gd name="connsiteX54" fmla="*/ 718457 w 4898572"/>
              <a:gd name="connsiteY54" fmla="*/ 3516086 h 4016828"/>
              <a:gd name="connsiteX55" fmla="*/ 740229 w 4898572"/>
              <a:gd name="connsiteY55" fmla="*/ 3537857 h 4016828"/>
              <a:gd name="connsiteX56" fmla="*/ 794657 w 4898572"/>
              <a:gd name="connsiteY56" fmla="*/ 3581400 h 4016828"/>
              <a:gd name="connsiteX57" fmla="*/ 816429 w 4898572"/>
              <a:gd name="connsiteY57" fmla="*/ 3603171 h 4016828"/>
              <a:gd name="connsiteX58" fmla="*/ 881743 w 4898572"/>
              <a:gd name="connsiteY58" fmla="*/ 3646714 h 4016828"/>
              <a:gd name="connsiteX59" fmla="*/ 947057 w 4898572"/>
              <a:gd name="connsiteY59" fmla="*/ 3690257 h 4016828"/>
              <a:gd name="connsiteX60" fmla="*/ 1012372 w 4898572"/>
              <a:gd name="connsiteY60" fmla="*/ 3744686 h 4016828"/>
              <a:gd name="connsiteX61" fmla="*/ 1045029 w 4898572"/>
              <a:gd name="connsiteY61" fmla="*/ 3777343 h 4016828"/>
              <a:gd name="connsiteX62" fmla="*/ 1088572 w 4898572"/>
              <a:gd name="connsiteY62" fmla="*/ 3810000 h 4016828"/>
              <a:gd name="connsiteX63" fmla="*/ 1143000 w 4898572"/>
              <a:gd name="connsiteY63" fmla="*/ 3864428 h 4016828"/>
              <a:gd name="connsiteX64" fmla="*/ 1164772 w 4898572"/>
              <a:gd name="connsiteY64" fmla="*/ 3886200 h 4016828"/>
              <a:gd name="connsiteX65" fmla="*/ 1197429 w 4898572"/>
              <a:gd name="connsiteY65" fmla="*/ 3897086 h 4016828"/>
              <a:gd name="connsiteX66" fmla="*/ 1230086 w 4898572"/>
              <a:gd name="connsiteY66" fmla="*/ 3918857 h 4016828"/>
              <a:gd name="connsiteX67" fmla="*/ 1273629 w 4898572"/>
              <a:gd name="connsiteY67" fmla="*/ 3929743 h 4016828"/>
              <a:gd name="connsiteX68" fmla="*/ 1360714 w 4898572"/>
              <a:gd name="connsiteY68" fmla="*/ 3962400 h 4016828"/>
              <a:gd name="connsiteX69" fmla="*/ 1393372 w 4898572"/>
              <a:gd name="connsiteY69" fmla="*/ 3984171 h 4016828"/>
              <a:gd name="connsiteX70" fmla="*/ 1436914 w 4898572"/>
              <a:gd name="connsiteY70" fmla="*/ 3995057 h 4016828"/>
              <a:gd name="connsiteX71" fmla="*/ 1621972 w 4898572"/>
              <a:gd name="connsiteY71" fmla="*/ 4016828 h 4016828"/>
              <a:gd name="connsiteX72" fmla="*/ 1959429 w 4898572"/>
              <a:gd name="connsiteY72" fmla="*/ 3995057 h 4016828"/>
              <a:gd name="connsiteX73" fmla="*/ 2329543 w 4898572"/>
              <a:gd name="connsiteY73" fmla="*/ 3984171 h 4016828"/>
              <a:gd name="connsiteX74" fmla="*/ 2569029 w 4898572"/>
              <a:gd name="connsiteY74" fmla="*/ 3962400 h 4016828"/>
              <a:gd name="connsiteX75" fmla="*/ 2732314 w 4898572"/>
              <a:gd name="connsiteY75" fmla="*/ 3918857 h 4016828"/>
              <a:gd name="connsiteX76" fmla="*/ 2852057 w 4898572"/>
              <a:gd name="connsiteY76" fmla="*/ 3875314 h 4016828"/>
              <a:gd name="connsiteX77" fmla="*/ 2917372 w 4898572"/>
              <a:gd name="connsiteY77" fmla="*/ 3853543 h 4016828"/>
              <a:gd name="connsiteX78" fmla="*/ 2960914 w 4898572"/>
              <a:gd name="connsiteY78" fmla="*/ 3842657 h 4016828"/>
              <a:gd name="connsiteX79" fmla="*/ 3015343 w 4898572"/>
              <a:gd name="connsiteY79" fmla="*/ 3820886 h 4016828"/>
              <a:gd name="connsiteX80" fmla="*/ 3048000 w 4898572"/>
              <a:gd name="connsiteY80" fmla="*/ 3810000 h 4016828"/>
              <a:gd name="connsiteX81" fmla="*/ 3091543 w 4898572"/>
              <a:gd name="connsiteY81" fmla="*/ 3777343 h 4016828"/>
              <a:gd name="connsiteX82" fmla="*/ 3200400 w 4898572"/>
              <a:gd name="connsiteY82" fmla="*/ 3755571 h 4016828"/>
              <a:gd name="connsiteX83" fmla="*/ 3254829 w 4898572"/>
              <a:gd name="connsiteY83" fmla="*/ 3733800 h 4016828"/>
              <a:gd name="connsiteX84" fmla="*/ 3352800 w 4898572"/>
              <a:gd name="connsiteY84" fmla="*/ 3701143 h 4016828"/>
              <a:gd name="connsiteX85" fmla="*/ 3439886 w 4898572"/>
              <a:gd name="connsiteY85" fmla="*/ 3668486 h 4016828"/>
              <a:gd name="connsiteX86" fmla="*/ 3472543 w 4898572"/>
              <a:gd name="connsiteY86" fmla="*/ 3657600 h 4016828"/>
              <a:gd name="connsiteX87" fmla="*/ 3581400 w 4898572"/>
              <a:gd name="connsiteY87" fmla="*/ 3603171 h 4016828"/>
              <a:gd name="connsiteX88" fmla="*/ 3603172 w 4898572"/>
              <a:gd name="connsiteY88" fmla="*/ 3581400 h 4016828"/>
              <a:gd name="connsiteX89" fmla="*/ 3635829 w 4898572"/>
              <a:gd name="connsiteY89" fmla="*/ 3570514 h 4016828"/>
              <a:gd name="connsiteX90" fmla="*/ 3733800 w 4898572"/>
              <a:gd name="connsiteY90" fmla="*/ 3526971 h 4016828"/>
              <a:gd name="connsiteX91" fmla="*/ 3820886 w 4898572"/>
              <a:gd name="connsiteY91" fmla="*/ 3461657 h 4016828"/>
              <a:gd name="connsiteX92" fmla="*/ 3886200 w 4898572"/>
              <a:gd name="connsiteY92" fmla="*/ 3429000 h 4016828"/>
              <a:gd name="connsiteX93" fmla="*/ 3907972 w 4898572"/>
              <a:gd name="connsiteY93" fmla="*/ 3396343 h 4016828"/>
              <a:gd name="connsiteX94" fmla="*/ 3940629 w 4898572"/>
              <a:gd name="connsiteY94" fmla="*/ 3385457 h 4016828"/>
              <a:gd name="connsiteX95" fmla="*/ 3995057 w 4898572"/>
              <a:gd name="connsiteY95" fmla="*/ 3352800 h 4016828"/>
              <a:gd name="connsiteX96" fmla="*/ 4027714 w 4898572"/>
              <a:gd name="connsiteY96" fmla="*/ 3331028 h 4016828"/>
              <a:gd name="connsiteX97" fmla="*/ 4049486 w 4898572"/>
              <a:gd name="connsiteY97" fmla="*/ 3309257 h 4016828"/>
              <a:gd name="connsiteX98" fmla="*/ 4114800 w 4898572"/>
              <a:gd name="connsiteY98" fmla="*/ 3276600 h 4016828"/>
              <a:gd name="connsiteX99" fmla="*/ 4136572 w 4898572"/>
              <a:gd name="connsiteY99" fmla="*/ 3254828 h 4016828"/>
              <a:gd name="connsiteX100" fmla="*/ 4191000 w 4898572"/>
              <a:gd name="connsiteY100" fmla="*/ 3243943 h 4016828"/>
              <a:gd name="connsiteX101" fmla="*/ 4223657 w 4898572"/>
              <a:gd name="connsiteY101" fmla="*/ 3211286 h 4016828"/>
              <a:gd name="connsiteX102" fmla="*/ 4310743 w 4898572"/>
              <a:gd name="connsiteY102" fmla="*/ 3156857 h 4016828"/>
              <a:gd name="connsiteX103" fmla="*/ 4343400 w 4898572"/>
              <a:gd name="connsiteY103" fmla="*/ 3124200 h 4016828"/>
              <a:gd name="connsiteX104" fmla="*/ 4408714 w 4898572"/>
              <a:gd name="connsiteY104" fmla="*/ 3080657 h 4016828"/>
              <a:gd name="connsiteX105" fmla="*/ 4430486 w 4898572"/>
              <a:gd name="connsiteY105" fmla="*/ 3058886 h 4016828"/>
              <a:gd name="connsiteX106" fmla="*/ 4550229 w 4898572"/>
              <a:gd name="connsiteY106" fmla="*/ 2960914 h 4016828"/>
              <a:gd name="connsiteX107" fmla="*/ 4615543 w 4898572"/>
              <a:gd name="connsiteY107" fmla="*/ 2895600 h 4016828"/>
              <a:gd name="connsiteX108" fmla="*/ 4648200 w 4898572"/>
              <a:gd name="connsiteY108" fmla="*/ 2841171 h 4016828"/>
              <a:gd name="connsiteX109" fmla="*/ 4691743 w 4898572"/>
              <a:gd name="connsiteY109" fmla="*/ 2775857 h 4016828"/>
              <a:gd name="connsiteX110" fmla="*/ 4724400 w 4898572"/>
              <a:gd name="connsiteY110" fmla="*/ 2677886 h 4016828"/>
              <a:gd name="connsiteX111" fmla="*/ 4735286 w 4898572"/>
              <a:gd name="connsiteY111" fmla="*/ 2634343 h 4016828"/>
              <a:gd name="connsiteX112" fmla="*/ 4757057 w 4898572"/>
              <a:gd name="connsiteY112" fmla="*/ 2579914 h 4016828"/>
              <a:gd name="connsiteX113" fmla="*/ 4767943 w 4898572"/>
              <a:gd name="connsiteY113" fmla="*/ 2503714 h 4016828"/>
              <a:gd name="connsiteX114" fmla="*/ 4789714 w 4898572"/>
              <a:gd name="connsiteY114" fmla="*/ 2394857 h 4016828"/>
              <a:gd name="connsiteX115" fmla="*/ 4811486 w 4898572"/>
              <a:gd name="connsiteY115" fmla="*/ 2253343 h 4016828"/>
              <a:gd name="connsiteX116" fmla="*/ 4822372 w 4898572"/>
              <a:gd name="connsiteY116" fmla="*/ 2035628 h 4016828"/>
              <a:gd name="connsiteX117" fmla="*/ 4844143 w 4898572"/>
              <a:gd name="connsiteY117" fmla="*/ 1970314 h 4016828"/>
              <a:gd name="connsiteX118" fmla="*/ 4855029 w 4898572"/>
              <a:gd name="connsiteY118" fmla="*/ 1850571 h 4016828"/>
              <a:gd name="connsiteX119" fmla="*/ 4865914 w 4898572"/>
              <a:gd name="connsiteY119" fmla="*/ 1752600 h 4016828"/>
              <a:gd name="connsiteX120" fmla="*/ 4887686 w 4898572"/>
              <a:gd name="connsiteY120" fmla="*/ 1665514 h 4016828"/>
              <a:gd name="connsiteX121" fmla="*/ 4898572 w 4898572"/>
              <a:gd name="connsiteY121" fmla="*/ 1600200 h 4016828"/>
              <a:gd name="connsiteX122" fmla="*/ 4876800 w 4898572"/>
              <a:gd name="connsiteY122" fmla="*/ 1360714 h 4016828"/>
              <a:gd name="connsiteX123" fmla="*/ 4855029 w 4898572"/>
              <a:gd name="connsiteY123" fmla="*/ 1284514 h 4016828"/>
              <a:gd name="connsiteX124" fmla="*/ 4844143 w 4898572"/>
              <a:gd name="connsiteY124" fmla="*/ 1230086 h 4016828"/>
              <a:gd name="connsiteX125" fmla="*/ 4811486 w 4898572"/>
              <a:gd name="connsiteY125" fmla="*/ 1175657 h 4016828"/>
              <a:gd name="connsiteX126" fmla="*/ 4800600 w 4898572"/>
              <a:gd name="connsiteY126" fmla="*/ 1099457 h 4016828"/>
              <a:gd name="connsiteX127" fmla="*/ 4789714 w 4898572"/>
              <a:gd name="connsiteY127" fmla="*/ 1066800 h 4016828"/>
              <a:gd name="connsiteX128" fmla="*/ 4767943 w 4898572"/>
              <a:gd name="connsiteY128" fmla="*/ 957943 h 4016828"/>
              <a:gd name="connsiteX129" fmla="*/ 4724400 w 4898572"/>
              <a:gd name="connsiteY129" fmla="*/ 859971 h 4016828"/>
              <a:gd name="connsiteX130" fmla="*/ 4713514 w 4898572"/>
              <a:gd name="connsiteY130" fmla="*/ 805543 h 4016828"/>
              <a:gd name="connsiteX131" fmla="*/ 4691743 w 4898572"/>
              <a:gd name="connsiteY131" fmla="*/ 772886 h 4016828"/>
              <a:gd name="connsiteX132" fmla="*/ 4680857 w 4898572"/>
              <a:gd name="connsiteY132" fmla="*/ 740228 h 4016828"/>
              <a:gd name="connsiteX133" fmla="*/ 4659086 w 4898572"/>
              <a:gd name="connsiteY133" fmla="*/ 707571 h 4016828"/>
              <a:gd name="connsiteX134" fmla="*/ 4604657 w 4898572"/>
              <a:gd name="connsiteY134" fmla="*/ 609600 h 4016828"/>
              <a:gd name="connsiteX135" fmla="*/ 4528457 w 4898572"/>
              <a:gd name="connsiteY135" fmla="*/ 544286 h 4016828"/>
              <a:gd name="connsiteX136" fmla="*/ 4484914 w 4898572"/>
              <a:gd name="connsiteY136" fmla="*/ 511628 h 4016828"/>
              <a:gd name="connsiteX137" fmla="*/ 4419600 w 4898572"/>
              <a:gd name="connsiteY137" fmla="*/ 446314 h 4016828"/>
              <a:gd name="connsiteX138" fmla="*/ 4386943 w 4898572"/>
              <a:gd name="connsiteY138" fmla="*/ 413657 h 4016828"/>
              <a:gd name="connsiteX139" fmla="*/ 4354286 w 4898572"/>
              <a:gd name="connsiteY139" fmla="*/ 391886 h 4016828"/>
              <a:gd name="connsiteX140" fmla="*/ 4299857 w 4898572"/>
              <a:gd name="connsiteY140" fmla="*/ 337457 h 4016828"/>
              <a:gd name="connsiteX141" fmla="*/ 4245429 w 4898572"/>
              <a:gd name="connsiteY141" fmla="*/ 315686 h 4016828"/>
              <a:gd name="connsiteX142" fmla="*/ 4212772 w 4898572"/>
              <a:gd name="connsiteY142" fmla="*/ 293914 h 4016828"/>
              <a:gd name="connsiteX143" fmla="*/ 4169229 w 4898572"/>
              <a:gd name="connsiteY143" fmla="*/ 283028 h 4016828"/>
              <a:gd name="connsiteX144" fmla="*/ 4147457 w 4898572"/>
              <a:gd name="connsiteY144" fmla="*/ 250371 h 4016828"/>
              <a:gd name="connsiteX145" fmla="*/ 4114800 w 4898572"/>
              <a:gd name="connsiteY145" fmla="*/ 239486 h 4016828"/>
              <a:gd name="connsiteX146" fmla="*/ 4071257 w 4898572"/>
              <a:gd name="connsiteY146" fmla="*/ 217714 h 4016828"/>
              <a:gd name="connsiteX147" fmla="*/ 4038600 w 4898572"/>
              <a:gd name="connsiteY147" fmla="*/ 195943 h 4016828"/>
              <a:gd name="connsiteX148" fmla="*/ 3995057 w 4898572"/>
              <a:gd name="connsiteY148" fmla="*/ 185057 h 4016828"/>
              <a:gd name="connsiteX149" fmla="*/ 3951514 w 4898572"/>
              <a:gd name="connsiteY149" fmla="*/ 163286 h 4016828"/>
              <a:gd name="connsiteX150" fmla="*/ 3864429 w 4898572"/>
              <a:gd name="connsiteY150" fmla="*/ 130628 h 4016828"/>
              <a:gd name="connsiteX151" fmla="*/ 3831772 w 4898572"/>
              <a:gd name="connsiteY151" fmla="*/ 108857 h 4016828"/>
              <a:gd name="connsiteX152" fmla="*/ 3744686 w 4898572"/>
              <a:gd name="connsiteY152" fmla="*/ 87086 h 4016828"/>
              <a:gd name="connsiteX153" fmla="*/ 3712029 w 4898572"/>
              <a:gd name="connsiteY153" fmla="*/ 65314 h 4016828"/>
              <a:gd name="connsiteX154" fmla="*/ 3570514 w 4898572"/>
              <a:gd name="connsiteY154" fmla="*/ 43543 h 4016828"/>
              <a:gd name="connsiteX155" fmla="*/ 3200400 w 4898572"/>
              <a:gd name="connsiteY155" fmla="*/ 10886 h 4016828"/>
              <a:gd name="connsiteX156" fmla="*/ 3080657 w 4898572"/>
              <a:gd name="connsiteY156" fmla="*/ 0 h 4016828"/>
              <a:gd name="connsiteX157" fmla="*/ 2906486 w 4898572"/>
              <a:gd name="connsiteY157" fmla="*/ 10886 h 4016828"/>
              <a:gd name="connsiteX158" fmla="*/ 2819400 w 4898572"/>
              <a:gd name="connsiteY158" fmla="*/ 21771 h 4016828"/>
              <a:gd name="connsiteX159" fmla="*/ 2645229 w 4898572"/>
              <a:gd name="connsiteY159" fmla="*/ 32657 h 4016828"/>
              <a:gd name="connsiteX160" fmla="*/ 2547257 w 4898572"/>
              <a:gd name="connsiteY160" fmla="*/ 43543 h 4016828"/>
              <a:gd name="connsiteX161" fmla="*/ 2209800 w 4898572"/>
              <a:gd name="connsiteY161" fmla="*/ 76200 h 4016828"/>
              <a:gd name="connsiteX162" fmla="*/ 2166257 w 4898572"/>
              <a:gd name="connsiteY162" fmla="*/ 87086 h 4016828"/>
              <a:gd name="connsiteX163" fmla="*/ 1992086 w 4898572"/>
              <a:gd name="connsiteY163" fmla="*/ 108857 h 4016828"/>
              <a:gd name="connsiteX164" fmla="*/ 1894114 w 4898572"/>
              <a:gd name="connsiteY164" fmla="*/ 141514 h 4016828"/>
              <a:gd name="connsiteX165" fmla="*/ 1828800 w 4898572"/>
              <a:gd name="connsiteY165" fmla="*/ 152400 h 4016828"/>
              <a:gd name="connsiteX166" fmla="*/ 1785257 w 4898572"/>
              <a:gd name="connsiteY166" fmla="*/ 163286 h 4016828"/>
              <a:gd name="connsiteX167" fmla="*/ 1730829 w 4898572"/>
              <a:gd name="connsiteY167" fmla="*/ 174171 h 4016828"/>
              <a:gd name="connsiteX168" fmla="*/ 1611086 w 4898572"/>
              <a:gd name="connsiteY168" fmla="*/ 206828 h 4016828"/>
              <a:gd name="connsiteX169" fmla="*/ 1545772 w 4898572"/>
              <a:gd name="connsiteY169" fmla="*/ 217714 h 4016828"/>
              <a:gd name="connsiteX170" fmla="*/ 1513114 w 4898572"/>
              <a:gd name="connsiteY170" fmla="*/ 228600 h 4016828"/>
              <a:gd name="connsiteX171" fmla="*/ 1360714 w 4898572"/>
              <a:gd name="connsiteY171" fmla="*/ 261257 h 4016828"/>
              <a:gd name="connsiteX172" fmla="*/ 1295400 w 4898572"/>
              <a:gd name="connsiteY172" fmla="*/ 283028 h 4016828"/>
              <a:gd name="connsiteX173" fmla="*/ 1273629 w 4898572"/>
              <a:gd name="connsiteY173" fmla="*/ 304800 h 4016828"/>
              <a:gd name="connsiteX174" fmla="*/ 1153886 w 4898572"/>
              <a:gd name="connsiteY174" fmla="*/ 293914 h 40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898572" h="4016828">
                <a:moveTo>
                  <a:pt x="1273629" y="250371"/>
                </a:moveTo>
                <a:cubicBezTo>
                  <a:pt x="1237343" y="268514"/>
                  <a:pt x="1204553" y="296844"/>
                  <a:pt x="1164772" y="304800"/>
                </a:cubicBezTo>
                <a:cubicBezTo>
                  <a:pt x="1133711" y="311012"/>
                  <a:pt x="1097535" y="317351"/>
                  <a:pt x="1066800" y="326571"/>
                </a:cubicBezTo>
                <a:cubicBezTo>
                  <a:pt x="1044819" y="333165"/>
                  <a:pt x="1023390" y="341498"/>
                  <a:pt x="1001486" y="348343"/>
                </a:cubicBezTo>
                <a:cubicBezTo>
                  <a:pt x="965327" y="359643"/>
                  <a:pt x="929055" y="370593"/>
                  <a:pt x="892629" y="381000"/>
                </a:cubicBezTo>
                <a:cubicBezTo>
                  <a:pt x="878244" y="385110"/>
                  <a:pt x="863416" y="387587"/>
                  <a:pt x="849086" y="391886"/>
                </a:cubicBezTo>
                <a:cubicBezTo>
                  <a:pt x="849064" y="391893"/>
                  <a:pt x="767453" y="419097"/>
                  <a:pt x="751114" y="424543"/>
                </a:cubicBezTo>
                <a:cubicBezTo>
                  <a:pt x="740228" y="428171"/>
                  <a:pt x="729709" y="433178"/>
                  <a:pt x="718457" y="435428"/>
                </a:cubicBezTo>
                <a:cubicBezTo>
                  <a:pt x="700314" y="439057"/>
                  <a:pt x="681979" y="441826"/>
                  <a:pt x="664029" y="446314"/>
                </a:cubicBezTo>
                <a:cubicBezTo>
                  <a:pt x="652897" y="449097"/>
                  <a:pt x="642504" y="454417"/>
                  <a:pt x="631372" y="457200"/>
                </a:cubicBezTo>
                <a:cubicBezTo>
                  <a:pt x="613422" y="461688"/>
                  <a:pt x="595086" y="464457"/>
                  <a:pt x="576943" y="468086"/>
                </a:cubicBezTo>
                <a:cubicBezTo>
                  <a:pt x="552234" y="480440"/>
                  <a:pt x="522284" y="493165"/>
                  <a:pt x="500743" y="511628"/>
                </a:cubicBezTo>
                <a:cubicBezTo>
                  <a:pt x="434997" y="567981"/>
                  <a:pt x="484549" y="546054"/>
                  <a:pt x="424543" y="566057"/>
                </a:cubicBezTo>
                <a:lnTo>
                  <a:pt x="326572" y="664028"/>
                </a:lnTo>
                <a:cubicBezTo>
                  <a:pt x="315686" y="674914"/>
                  <a:pt x="306724" y="688146"/>
                  <a:pt x="293914" y="696686"/>
                </a:cubicBezTo>
                <a:cubicBezTo>
                  <a:pt x="259389" y="719702"/>
                  <a:pt x="232303" y="734676"/>
                  <a:pt x="206829" y="772886"/>
                </a:cubicBezTo>
                <a:cubicBezTo>
                  <a:pt x="192315" y="794657"/>
                  <a:pt x="178986" y="817267"/>
                  <a:pt x="163286" y="838200"/>
                </a:cubicBezTo>
                <a:cubicBezTo>
                  <a:pt x="157128" y="846410"/>
                  <a:pt x="147925" y="851957"/>
                  <a:pt x="141514" y="859971"/>
                </a:cubicBezTo>
                <a:cubicBezTo>
                  <a:pt x="86575" y="928644"/>
                  <a:pt x="150547" y="861822"/>
                  <a:pt x="97972" y="914400"/>
                </a:cubicBezTo>
                <a:cubicBezTo>
                  <a:pt x="72439" y="990995"/>
                  <a:pt x="105674" y="896427"/>
                  <a:pt x="65314" y="990600"/>
                </a:cubicBezTo>
                <a:cubicBezTo>
                  <a:pt x="53124" y="1019045"/>
                  <a:pt x="52746" y="1036124"/>
                  <a:pt x="43543" y="1066800"/>
                </a:cubicBezTo>
                <a:cubicBezTo>
                  <a:pt x="36949" y="1088781"/>
                  <a:pt x="26273" y="1109611"/>
                  <a:pt x="21772" y="1132114"/>
                </a:cubicBezTo>
                <a:cubicBezTo>
                  <a:pt x="6557" y="1208186"/>
                  <a:pt x="13928" y="1168292"/>
                  <a:pt x="0" y="1251857"/>
                </a:cubicBezTo>
                <a:cubicBezTo>
                  <a:pt x="7469" y="1408694"/>
                  <a:pt x="4606" y="1449684"/>
                  <a:pt x="21772" y="1578428"/>
                </a:cubicBezTo>
                <a:cubicBezTo>
                  <a:pt x="24689" y="1600306"/>
                  <a:pt x="27304" y="1622330"/>
                  <a:pt x="32657" y="1643743"/>
                </a:cubicBezTo>
                <a:cubicBezTo>
                  <a:pt x="69694" y="1791892"/>
                  <a:pt x="35356" y="1649815"/>
                  <a:pt x="76200" y="1741714"/>
                </a:cubicBezTo>
                <a:cubicBezTo>
                  <a:pt x="85521" y="1762685"/>
                  <a:pt x="85243" y="1787933"/>
                  <a:pt x="97972" y="1807028"/>
                </a:cubicBezTo>
                <a:cubicBezTo>
                  <a:pt x="126120" y="1849253"/>
                  <a:pt x="133495" y="1856021"/>
                  <a:pt x="152400" y="1915886"/>
                </a:cubicBezTo>
                <a:cubicBezTo>
                  <a:pt x="165916" y="1958685"/>
                  <a:pt x="170863" y="2003935"/>
                  <a:pt x="185057" y="2046514"/>
                </a:cubicBezTo>
                <a:lnTo>
                  <a:pt x="206829" y="2111828"/>
                </a:lnTo>
                <a:cubicBezTo>
                  <a:pt x="210458" y="2122714"/>
                  <a:pt x="214931" y="2133354"/>
                  <a:pt x="217714" y="2144486"/>
                </a:cubicBezTo>
                <a:cubicBezTo>
                  <a:pt x="221343" y="2159000"/>
                  <a:pt x="224200" y="2173729"/>
                  <a:pt x="228600" y="2188028"/>
                </a:cubicBezTo>
                <a:cubicBezTo>
                  <a:pt x="238724" y="2220930"/>
                  <a:pt x="250371" y="2253343"/>
                  <a:pt x="261257" y="2286000"/>
                </a:cubicBezTo>
                <a:lnTo>
                  <a:pt x="272143" y="2318657"/>
                </a:lnTo>
                <a:lnTo>
                  <a:pt x="283029" y="2351314"/>
                </a:lnTo>
                <a:cubicBezTo>
                  <a:pt x="286657" y="2373085"/>
                  <a:pt x="289289" y="2395046"/>
                  <a:pt x="293914" y="2416628"/>
                </a:cubicBezTo>
                <a:cubicBezTo>
                  <a:pt x="300184" y="2445886"/>
                  <a:pt x="311975" y="2474023"/>
                  <a:pt x="315686" y="2503714"/>
                </a:cubicBezTo>
                <a:cubicBezTo>
                  <a:pt x="316497" y="2510204"/>
                  <a:pt x="328658" y="2624697"/>
                  <a:pt x="337457" y="2645228"/>
                </a:cubicBezTo>
                <a:cubicBezTo>
                  <a:pt x="341500" y="2654662"/>
                  <a:pt x="351972" y="2659743"/>
                  <a:pt x="359229" y="2667000"/>
                </a:cubicBezTo>
                <a:cubicBezTo>
                  <a:pt x="362857" y="2677886"/>
                  <a:pt x="367095" y="2688587"/>
                  <a:pt x="370114" y="2699657"/>
                </a:cubicBezTo>
                <a:cubicBezTo>
                  <a:pt x="374279" y="2714927"/>
                  <a:pt x="390243" y="2790165"/>
                  <a:pt x="402772" y="2819400"/>
                </a:cubicBezTo>
                <a:cubicBezTo>
                  <a:pt x="409164" y="2834315"/>
                  <a:pt x="417286" y="2848429"/>
                  <a:pt x="424543" y="2862943"/>
                </a:cubicBezTo>
                <a:cubicBezTo>
                  <a:pt x="435429" y="2910114"/>
                  <a:pt x="447227" y="2957084"/>
                  <a:pt x="457200" y="3004457"/>
                </a:cubicBezTo>
                <a:cubicBezTo>
                  <a:pt x="461747" y="3026055"/>
                  <a:pt x="460336" y="3049105"/>
                  <a:pt x="468086" y="3069771"/>
                </a:cubicBezTo>
                <a:cubicBezTo>
                  <a:pt x="471690" y="3079381"/>
                  <a:pt x="484164" y="3083003"/>
                  <a:pt x="489857" y="3091543"/>
                </a:cubicBezTo>
                <a:cubicBezTo>
                  <a:pt x="498858" y="3105045"/>
                  <a:pt x="505602" y="3120019"/>
                  <a:pt x="511629" y="3135086"/>
                </a:cubicBezTo>
                <a:cubicBezTo>
                  <a:pt x="550492" y="3232244"/>
                  <a:pt x="513284" y="3170227"/>
                  <a:pt x="555172" y="3233057"/>
                </a:cubicBezTo>
                <a:cubicBezTo>
                  <a:pt x="575241" y="3313338"/>
                  <a:pt x="553674" y="3240446"/>
                  <a:pt x="587829" y="3320143"/>
                </a:cubicBezTo>
                <a:cubicBezTo>
                  <a:pt x="592349" y="3330690"/>
                  <a:pt x="592810" y="3342961"/>
                  <a:pt x="598714" y="3352800"/>
                </a:cubicBezTo>
                <a:cubicBezTo>
                  <a:pt x="603994" y="3361601"/>
                  <a:pt x="614075" y="3366557"/>
                  <a:pt x="620486" y="3374571"/>
                </a:cubicBezTo>
                <a:cubicBezTo>
                  <a:pt x="628659" y="3384787"/>
                  <a:pt x="636406" y="3395526"/>
                  <a:pt x="642257" y="3407228"/>
                </a:cubicBezTo>
                <a:cubicBezTo>
                  <a:pt x="647389" y="3417491"/>
                  <a:pt x="645975" y="3430926"/>
                  <a:pt x="653143" y="3439886"/>
                </a:cubicBezTo>
                <a:cubicBezTo>
                  <a:pt x="661316" y="3450102"/>
                  <a:pt x="675584" y="3453484"/>
                  <a:pt x="685800" y="3461657"/>
                </a:cubicBezTo>
                <a:cubicBezTo>
                  <a:pt x="693814" y="3468068"/>
                  <a:pt x="700315" y="3476171"/>
                  <a:pt x="707572" y="3483428"/>
                </a:cubicBezTo>
                <a:cubicBezTo>
                  <a:pt x="711200" y="3494314"/>
                  <a:pt x="712553" y="3506246"/>
                  <a:pt x="718457" y="3516086"/>
                </a:cubicBezTo>
                <a:cubicBezTo>
                  <a:pt x="723737" y="3524887"/>
                  <a:pt x="732437" y="3531178"/>
                  <a:pt x="740229" y="3537857"/>
                </a:cubicBezTo>
                <a:cubicBezTo>
                  <a:pt x="757870" y="3552977"/>
                  <a:pt x="777016" y="3566280"/>
                  <a:pt x="794657" y="3581400"/>
                </a:cubicBezTo>
                <a:cubicBezTo>
                  <a:pt x="802449" y="3588079"/>
                  <a:pt x="808218" y="3597013"/>
                  <a:pt x="816429" y="3603171"/>
                </a:cubicBezTo>
                <a:cubicBezTo>
                  <a:pt x="837362" y="3618870"/>
                  <a:pt x="863241" y="3628211"/>
                  <a:pt x="881743" y="3646714"/>
                </a:cubicBezTo>
                <a:cubicBezTo>
                  <a:pt x="914988" y="3679961"/>
                  <a:pt x="894334" y="3663896"/>
                  <a:pt x="947057" y="3690257"/>
                </a:cubicBezTo>
                <a:cubicBezTo>
                  <a:pt x="1042463" y="3785663"/>
                  <a:pt x="921439" y="3668909"/>
                  <a:pt x="1012372" y="3744686"/>
                </a:cubicBezTo>
                <a:cubicBezTo>
                  <a:pt x="1024199" y="3754541"/>
                  <a:pt x="1033340" y="3767324"/>
                  <a:pt x="1045029" y="3777343"/>
                </a:cubicBezTo>
                <a:cubicBezTo>
                  <a:pt x="1058804" y="3789150"/>
                  <a:pt x="1074058" y="3799114"/>
                  <a:pt x="1088572" y="3810000"/>
                </a:cubicBezTo>
                <a:cubicBezTo>
                  <a:pt x="1125894" y="3865984"/>
                  <a:pt x="1091163" y="3822959"/>
                  <a:pt x="1143000" y="3864428"/>
                </a:cubicBezTo>
                <a:cubicBezTo>
                  <a:pt x="1151014" y="3870839"/>
                  <a:pt x="1155971" y="3880919"/>
                  <a:pt x="1164772" y="3886200"/>
                </a:cubicBezTo>
                <a:cubicBezTo>
                  <a:pt x="1174611" y="3892104"/>
                  <a:pt x="1187166" y="3891954"/>
                  <a:pt x="1197429" y="3897086"/>
                </a:cubicBezTo>
                <a:cubicBezTo>
                  <a:pt x="1209131" y="3902937"/>
                  <a:pt x="1218061" y="3913703"/>
                  <a:pt x="1230086" y="3918857"/>
                </a:cubicBezTo>
                <a:cubicBezTo>
                  <a:pt x="1243837" y="3924750"/>
                  <a:pt x="1259436" y="3925012"/>
                  <a:pt x="1273629" y="3929743"/>
                </a:cubicBezTo>
                <a:cubicBezTo>
                  <a:pt x="1303040" y="3939547"/>
                  <a:pt x="1332490" y="3949571"/>
                  <a:pt x="1360714" y="3962400"/>
                </a:cubicBezTo>
                <a:cubicBezTo>
                  <a:pt x="1372624" y="3967814"/>
                  <a:pt x="1381347" y="3979017"/>
                  <a:pt x="1393372" y="3984171"/>
                </a:cubicBezTo>
                <a:cubicBezTo>
                  <a:pt x="1407123" y="3990064"/>
                  <a:pt x="1422244" y="3992123"/>
                  <a:pt x="1436914" y="3995057"/>
                </a:cubicBezTo>
                <a:cubicBezTo>
                  <a:pt x="1509726" y="4009620"/>
                  <a:pt x="1538420" y="4009233"/>
                  <a:pt x="1621972" y="4016828"/>
                </a:cubicBezTo>
                <a:lnTo>
                  <a:pt x="1959429" y="3995057"/>
                </a:lnTo>
                <a:lnTo>
                  <a:pt x="2329543" y="3984171"/>
                </a:lnTo>
                <a:cubicBezTo>
                  <a:pt x="2336297" y="3983651"/>
                  <a:pt x="2540383" y="3969561"/>
                  <a:pt x="2569029" y="3962400"/>
                </a:cubicBezTo>
                <a:cubicBezTo>
                  <a:pt x="2819391" y="3899809"/>
                  <a:pt x="2461902" y="3952660"/>
                  <a:pt x="2732314" y="3918857"/>
                </a:cubicBezTo>
                <a:cubicBezTo>
                  <a:pt x="2825339" y="3863043"/>
                  <a:pt x="2745354" y="3901990"/>
                  <a:pt x="2852057" y="3875314"/>
                </a:cubicBezTo>
                <a:cubicBezTo>
                  <a:pt x="2874321" y="3869748"/>
                  <a:pt x="2895108" y="3859109"/>
                  <a:pt x="2917372" y="3853543"/>
                </a:cubicBezTo>
                <a:cubicBezTo>
                  <a:pt x="2931886" y="3849914"/>
                  <a:pt x="2946721" y="3847388"/>
                  <a:pt x="2960914" y="3842657"/>
                </a:cubicBezTo>
                <a:cubicBezTo>
                  <a:pt x="2979452" y="3836478"/>
                  <a:pt x="2997047" y="3827747"/>
                  <a:pt x="3015343" y="3820886"/>
                </a:cubicBezTo>
                <a:cubicBezTo>
                  <a:pt x="3026087" y="3816857"/>
                  <a:pt x="3037114" y="3813629"/>
                  <a:pt x="3048000" y="3810000"/>
                </a:cubicBezTo>
                <a:cubicBezTo>
                  <a:pt x="3062514" y="3799114"/>
                  <a:pt x="3075316" y="3785457"/>
                  <a:pt x="3091543" y="3777343"/>
                </a:cubicBezTo>
                <a:cubicBezTo>
                  <a:pt x="3107782" y="3769223"/>
                  <a:pt x="3192199" y="3756938"/>
                  <a:pt x="3200400" y="3755571"/>
                </a:cubicBezTo>
                <a:cubicBezTo>
                  <a:pt x="3218543" y="3748314"/>
                  <a:pt x="3236427" y="3740372"/>
                  <a:pt x="3254829" y="3733800"/>
                </a:cubicBezTo>
                <a:cubicBezTo>
                  <a:pt x="3287247" y="3722222"/>
                  <a:pt x="3320568" y="3713230"/>
                  <a:pt x="3352800" y="3701143"/>
                </a:cubicBezTo>
                <a:lnTo>
                  <a:pt x="3439886" y="3668486"/>
                </a:lnTo>
                <a:cubicBezTo>
                  <a:pt x="3450670" y="3664565"/>
                  <a:pt x="3462280" y="3662732"/>
                  <a:pt x="3472543" y="3657600"/>
                </a:cubicBezTo>
                <a:cubicBezTo>
                  <a:pt x="3595632" y="3596055"/>
                  <a:pt x="3506506" y="3628136"/>
                  <a:pt x="3581400" y="3603171"/>
                </a:cubicBezTo>
                <a:cubicBezTo>
                  <a:pt x="3588657" y="3595914"/>
                  <a:pt x="3594371" y="3586680"/>
                  <a:pt x="3603172" y="3581400"/>
                </a:cubicBezTo>
                <a:cubicBezTo>
                  <a:pt x="3613011" y="3575496"/>
                  <a:pt x="3625237" y="3574927"/>
                  <a:pt x="3635829" y="3570514"/>
                </a:cubicBezTo>
                <a:cubicBezTo>
                  <a:pt x="3668817" y="3556769"/>
                  <a:pt x="3701143" y="3541485"/>
                  <a:pt x="3733800" y="3526971"/>
                </a:cubicBezTo>
                <a:cubicBezTo>
                  <a:pt x="3774074" y="3486699"/>
                  <a:pt x="3747034" y="3510892"/>
                  <a:pt x="3820886" y="3461657"/>
                </a:cubicBezTo>
                <a:cubicBezTo>
                  <a:pt x="3863089" y="3433522"/>
                  <a:pt x="3841133" y="3444023"/>
                  <a:pt x="3886200" y="3429000"/>
                </a:cubicBezTo>
                <a:cubicBezTo>
                  <a:pt x="3893457" y="3418114"/>
                  <a:pt x="3897756" y="3404516"/>
                  <a:pt x="3907972" y="3396343"/>
                </a:cubicBezTo>
                <a:cubicBezTo>
                  <a:pt x="3916932" y="3389175"/>
                  <a:pt x="3930366" y="3390589"/>
                  <a:pt x="3940629" y="3385457"/>
                </a:cubicBezTo>
                <a:cubicBezTo>
                  <a:pt x="3959553" y="3375995"/>
                  <a:pt x="3977115" y="3364014"/>
                  <a:pt x="3995057" y="3352800"/>
                </a:cubicBezTo>
                <a:cubicBezTo>
                  <a:pt x="4006151" y="3345866"/>
                  <a:pt x="4017498" y="3339201"/>
                  <a:pt x="4027714" y="3331028"/>
                </a:cubicBezTo>
                <a:cubicBezTo>
                  <a:pt x="4035728" y="3324617"/>
                  <a:pt x="4040685" y="3314537"/>
                  <a:pt x="4049486" y="3309257"/>
                </a:cubicBezTo>
                <a:cubicBezTo>
                  <a:pt x="4129963" y="3260972"/>
                  <a:pt x="4032224" y="3342660"/>
                  <a:pt x="4114800" y="3276600"/>
                </a:cubicBezTo>
                <a:cubicBezTo>
                  <a:pt x="4122814" y="3270189"/>
                  <a:pt x="4127138" y="3258871"/>
                  <a:pt x="4136572" y="3254828"/>
                </a:cubicBezTo>
                <a:cubicBezTo>
                  <a:pt x="4153578" y="3247540"/>
                  <a:pt x="4172857" y="3247571"/>
                  <a:pt x="4191000" y="3243943"/>
                </a:cubicBezTo>
                <a:cubicBezTo>
                  <a:pt x="4201886" y="3233057"/>
                  <a:pt x="4211341" y="3220523"/>
                  <a:pt x="4223657" y="3211286"/>
                </a:cubicBezTo>
                <a:cubicBezTo>
                  <a:pt x="4244883" y="3195366"/>
                  <a:pt x="4287948" y="3175852"/>
                  <a:pt x="4310743" y="3156857"/>
                </a:cubicBezTo>
                <a:cubicBezTo>
                  <a:pt x="4322570" y="3147002"/>
                  <a:pt x="4331248" y="3133651"/>
                  <a:pt x="4343400" y="3124200"/>
                </a:cubicBezTo>
                <a:cubicBezTo>
                  <a:pt x="4364054" y="3108136"/>
                  <a:pt x="4390211" y="3099159"/>
                  <a:pt x="4408714" y="3080657"/>
                </a:cubicBezTo>
                <a:cubicBezTo>
                  <a:pt x="4415971" y="3073400"/>
                  <a:pt x="4422651" y="3065515"/>
                  <a:pt x="4430486" y="3058886"/>
                </a:cubicBezTo>
                <a:cubicBezTo>
                  <a:pt x="4469855" y="3025574"/>
                  <a:pt x="4513762" y="2997381"/>
                  <a:pt x="4550229" y="2960914"/>
                </a:cubicBezTo>
                <a:lnTo>
                  <a:pt x="4615543" y="2895600"/>
                </a:lnTo>
                <a:cubicBezTo>
                  <a:pt x="4646381" y="2803088"/>
                  <a:pt x="4603373" y="2915884"/>
                  <a:pt x="4648200" y="2841171"/>
                </a:cubicBezTo>
                <a:cubicBezTo>
                  <a:pt x="4695459" y="2762404"/>
                  <a:pt x="4608704" y="2858896"/>
                  <a:pt x="4691743" y="2775857"/>
                </a:cubicBezTo>
                <a:cubicBezTo>
                  <a:pt x="4702629" y="2743200"/>
                  <a:pt x="4716051" y="2711282"/>
                  <a:pt x="4724400" y="2677886"/>
                </a:cubicBezTo>
                <a:cubicBezTo>
                  <a:pt x="4728029" y="2663372"/>
                  <a:pt x="4730555" y="2648536"/>
                  <a:pt x="4735286" y="2634343"/>
                </a:cubicBezTo>
                <a:cubicBezTo>
                  <a:pt x="4741465" y="2615805"/>
                  <a:pt x="4749800" y="2598057"/>
                  <a:pt x="4757057" y="2579914"/>
                </a:cubicBezTo>
                <a:cubicBezTo>
                  <a:pt x="4760686" y="2554514"/>
                  <a:pt x="4763353" y="2528958"/>
                  <a:pt x="4767943" y="2503714"/>
                </a:cubicBezTo>
                <a:cubicBezTo>
                  <a:pt x="4794390" y="2358258"/>
                  <a:pt x="4761310" y="2593689"/>
                  <a:pt x="4789714" y="2394857"/>
                </a:cubicBezTo>
                <a:cubicBezTo>
                  <a:pt x="4809482" y="2256477"/>
                  <a:pt x="4790696" y="2357287"/>
                  <a:pt x="4811486" y="2253343"/>
                </a:cubicBezTo>
                <a:cubicBezTo>
                  <a:pt x="4815115" y="2180771"/>
                  <a:pt x="4814043" y="2107811"/>
                  <a:pt x="4822372" y="2035628"/>
                </a:cubicBezTo>
                <a:cubicBezTo>
                  <a:pt x="4825002" y="2012830"/>
                  <a:pt x="4840155" y="1992914"/>
                  <a:pt x="4844143" y="1970314"/>
                </a:cubicBezTo>
                <a:cubicBezTo>
                  <a:pt x="4851108" y="1930845"/>
                  <a:pt x="4851041" y="1890451"/>
                  <a:pt x="4855029" y="1850571"/>
                </a:cubicBezTo>
                <a:cubicBezTo>
                  <a:pt x="4858298" y="1817876"/>
                  <a:pt x="4861267" y="1785128"/>
                  <a:pt x="4865914" y="1752600"/>
                </a:cubicBezTo>
                <a:cubicBezTo>
                  <a:pt x="4884732" y="1620873"/>
                  <a:pt x="4867425" y="1756684"/>
                  <a:pt x="4887686" y="1665514"/>
                </a:cubicBezTo>
                <a:cubicBezTo>
                  <a:pt x="4892474" y="1643968"/>
                  <a:pt x="4894943" y="1621971"/>
                  <a:pt x="4898572" y="1600200"/>
                </a:cubicBezTo>
                <a:cubicBezTo>
                  <a:pt x="4891315" y="1520371"/>
                  <a:pt x="4902149" y="1436758"/>
                  <a:pt x="4876800" y="1360714"/>
                </a:cubicBezTo>
                <a:cubicBezTo>
                  <a:pt x="4864675" y="1324341"/>
                  <a:pt x="4864143" y="1325529"/>
                  <a:pt x="4855029" y="1284514"/>
                </a:cubicBezTo>
                <a:cubicBezTo>
                  <a:pt x="4851015" y="1266453"/>
                  <a:pt x="4851014" y="1247265"/>
                  <a:pt x="4844143" y="1230086"/>
                </a:cubicBezTo>
                <a:cubicBezTo>
                  <a:pt x="4836285" y="1210441"/>
                  <a:pt x="4822372" y="1193800"/>
                  <a:pt x="4811486" y="1175657"/>
                </a:cubicBezTo>
                <a:cubicBezTo>
                  <a:pt x="4807857" y="1150257"/>
                  <a:pt x="4805632" y="1124617"/>
                  <a:pt x="4800600" y="1099457"/>
                </a:cubicBezTo>
                <a:cubicBezTo>
                  <a:pt x="4798350" y="1088205"/>
                  <a:pt x="4792294" y="1077981"/>
                  <a:pt x="4789714" y="1066800"/>
                </a:cubicBezTo>
                <a:cubicBezTo>
                  <a:pt x="4781393" y="1030743"/>
                  <a:pt x="4777477" y="993698"/>
                  <a:pt x="4767943" y="957943"/>
                </a:cubicBezTo>
                <a:cubicBezTo>
                  <a:pt x="4760000" y="928154"/>
                  <a:pt x="4738423" y="888016"/>
                  <a:pt x="4724400" y="859971"/>
                </a:cubicBezTo>
                <a:cubicBezTo>
                  <a:pt x="4720771" y="841828"/>
                  <a:pt x="4720011" y="822867"/>
                  <a:pt x="4713514" y="805543"/>
                </a:cubicBezTo>
                <a:cubicBezTo>
                  <a:pt x="4708920" y="793293"/>
                  <a:pt x="4697594" y="784588"/>
                  <a:pt x="4691743" y="772886"/>
                </a:cubicBezTo>
                <a:cubicBezTo>
                  <a:pt x="4686611" y="762623"/>
                  <a:pt x="4685989" y="750491"/>
                  <a:pt x="4680857" y="740228"/>
                </a:cubicBezTo>
                <a:cubicBezTo>
                  <a:pt x="4675006" y="728526"/>
                  <a:pt x="4664937" y="719273"/>
                  <a:pt x="4659086" y="707571"/>
                </a:cubicBezTo>
                <a:cubicBezTo>
                  <a:pt x="4639235" y="667868"/>
                  <a:pt x="4656140" y="643923"/>
                  <a:pt x="4604657" y="609600"/>
                </a:cubicBezTo>
                <a:cubicBezTo>
                  <a:pt x="4534732" y="562982"/>
                  <a:pt x="4612926" y="618196"/>
                  <a:pt x="4528457" y="544286"/>
                </a:cubicBezTo>
                <a:cubicBezTo>
                  <a:pt x="4514803" y="532339"/>
                  <a:pt x="4498400" y="523765"/>
                  <a:pt x="4484914" y="511628"/>
                </a:cubicBezTo>
                <a:cubicBezTo>
                  <a:pt x="4462029" y="491031"/>
                  <a:pt x="4441371" y="468085"/>
                  <a:pt x="4419600" y="446314"/>
                </a:cubicBezTo>
                <a:cubicBezTo>
                  <a:pt x="4408714" y="435428"/>
                  <a:pt x="4399752" y="422196"/>
                  <a:pt x="4386943" y="413657"/>
                </a:cubicBezTo>
                <a:cubicBezTo>
                  <a:pt x="4376057" y="406400"/>
                  <a:pt x="4364132" y="400501"/>
                  <a:pt x="4354286" y="391886"/>
                </a:cubicBezTo>
                <a:cubicBezTo>
                  <a:pt x="4334976" y="374990"/>
                  <a:pt x="4323680" y="346986"/>
                  <a:pt x="4299857" y="337457"/>
                </a:cubicBezTo>
                <a:cubicBezTo>
                  <a:pt x="4281714" y="330200"/>
                  <a:pt x="4262906" y="324425"/>
                  <a:pt x="4245429" y="315686"/>
                </a:cubicBezTo>
                <a:cubicBezTo>
                  <a:pt x="4233727" y="309835"/>
                  <a:pt x="4224797" y="299068"/>
                  <a:pt x="4212772" y="293914"/>
                </a:cubicBezTo>
                <a:cubicBezTo>
                  <a:pt x="4199021" y="288020"/>
                  <a:pt x="4183743" y="286657"/>
                  <a:pt x="4169229" y="283028"/>
                </a:cubicBezTo>
                <a:cubicBezTo>
                  <a:pt x="4161972" y="272142"/>
                  <a:pt x="4157673" y="258544"/>
                  <a:pt x="4147457" y="250371"/>
                </a:cubicBezTo>
                <a:cubicBezTo>
                  <a:pt x="4138497" y="243203"/>
                  <a:pt x="4125347" y="244006"/>
                  <a:pt x="4114800" y="239486"/>
                </a:cubicBezTo>
                <a:cubicBezTo>
                  <a:pt x="4099884" y="233094"/>
                  <a:pt x="4085346" y="225765"/>
                  <a:pt x="4071257" y="217714"/>
                </a:cubicBezTo>
                <a:cubicBezTo>
                  <a:pt x="4059898" y="211223"/>
                  <a:pt x="4050625" y="201097"/>
                  <a:pt x="4038600" y="195943"/>
                </a:cubicBezTo>
                <a:cubicBezTo>
                  <a:pt x="4024849" y="190050"/>
                  <a:pt x="4009065" y="190310"/>
                  <a:pt x="3995057" y="185057"/>
                </a:cubicBezTo>
                <a:cubicBezTo>
                  <a:pt x="3979863" y="179359"/>
                  <a:pt x="3966429" y="169678"/>
                  <a:pt x="3951514" y="163286"/>
                </a:cubicBezTo>
                <a:cubicBezTo>
                  <a:pt x="3885570" y="135024"/>
                  <a:pt x="3954628" y="175728"/>
                  <a:pt x="3864429" y="130628"/>
                </a:cubicBezTo>
                <a:cubicBezTo>
                  <a:pt x="3852727" y="124777"/>
                  <a:pt x="3844067" y="113328"/>
                  <a:pt x="3831772" y="108857"/>
                </a:cubicBezTo>
                <a:cubicBezTo>
                  <a:pt x="3803651" y="98632"/>
                  <a:pt x="3744686" y="87086"/>
                  <a:pt x="3744686" y="87086"/>
                </a:cubicBezTo>
                <a:cubicBezTo>
                  <a:pt x="3733800" y="79829"/>
                  <a:pt x="3724441" y="69451"/>
                  <a:pt x="3712029" y="65314"/>
                </a:cubicBezTo>
                <a:cubicBezTo>
                  <a:pt x="3701287" y="61733"/>
                  <a:pt x="3575705" y="44154"/>
                  <a:pt x="3570514" y="43543"/>
                </a:cubicBezTo>
                <a:cubicBezTo>
                  <a:pt x="3473625" y="32145"/>
                  <a:pt x="3260944" y="16075"/>
                  <a:pt x="3200400" y="10886"/>
                </a:cubicBezTo>
                <a:lnTo>
                  <a:pt x="3080657" y="0"/>
                </a:lnTo>
                <a:cubicBezTo>
                  <a:pt x="3022600" y="3629"/>
                  <a:pt x="2964455" y="6055"/>
                  <a:pt x="2906486" y="10886"/>
                </a:cubicBezTo>
                <a:cubicBezTo>
                  <a:pt x="2877333" y="13315"/>
                  <a:pt x="2848553" y="19342"/>
                  <a:pt x="2819400" y="21771"/>
                </a:cubicBezTo>
                <a:cubicBezTo>
                  <a:pt x="2761431" y="26602"/>
                  <a:pt x="2703214" y="28018"/>
                  <a:pt x="2645229" y="32657"/>
                </a:cubicBezTo>
                <a:cubicBezTo>
                  <a:pt x="2612475" y="35277"/>
                  <a:pt x="2579972" y="40476"/>
                  <a:pt x="2547257" y="43543"/>
                </a:cubicBezTo>
                <a:cubicBezTo>
                  <a:pt x="2520205" y="46079"/>
                  <a:pt x="2291846" y="62525"/>
                  <a:pt x="2209800" y="76200"/>
                </a:cubicBezTo>
                <a:cubicBezTo>
                  <a:pt x="2195043" y="78660"/>
                  <a:pt x="2181068" y="84970"/>
                  <a:pt x="2166257" y="87086"/>
                </a:cubicBezTo>
                <a:cubicBezTo>
                  <a:pt x="2034932" y="105846"/>
                  <a:pt x="2093676" y="88538"/>
                  <a:pt x="1992086" y="108857"/>
                </a:cubicBezTo>
                <a:cubicBezTo>
                  <a:pt x="1881017" y="131071"/>
                  <a:pt x="2025870" y="105581"/>
                  <a:pt x="1894114" y="141514"/>
                </a:cubicBezTo>
                <a:cubicBezTo>
                  <a:pt x="1872820" y="147321"/>
                  <a:pt x="1850443" y="148071"/>
                  <a:pt x="1828800" y="152400"/>
                </a:cubicBezTo>
                <a:cubicBezTo>
                  <a:pt x="1814129" y="155334"/>
                  <a:pt x="1799862" y="160041"/>
                  <a:pt x="1785257" y="163286"/>
                </a:cubicBezTo>
                <a:cubicBezTo>
                  <a:pt x="1767196" y="167300"/>
                  <a:pt x="1748779" y="169684"/>
                  <a:pt x="1730829" y="174171"/>
                </a:cubicBezTo>
                <a:cubicBezTo>
                  <a:pt x="1646390" y="195280"/>
                  <a:pt x="1770312" y="180290"/>
                  <a:pt x="1611086" y="206828"/>
                </a:cubicBezTo>
                <a:cubicBezTo>
                  <a:pt x="1589315" y="210457"/>
                  <a:pt x="1567318" y="212926"/>
                  <a:pt x="1545772" y="217714"/>
                </a:cubicBezTo>
                <a:cubicBezTo>
                  <a:pt x="1534570" y="220203"/>
                  <a:pt x="1524316" y="226111"/>
                  <a:pt x="1513114" y="228600"/>
                </a:cubicBezTo>
                <a:cubicBezTo>
                  <a:pt x="1430897" y="246871"/>
                  <a:pt x="1452115" y="230791"/>
                  <a:pt x="1360714" y="261257"/>
                </a:cubicBezTo>
                <a:lnTo>
                  <a:pt x="1295400" y="283028"/>
                </a:lnTo>
                <a:cubicBezTo>
                  <a:pt x="1288143" y="290285"/>
                  <a:pt x="1283862" y="304013"/>
                  <a:pt x="1273629" y="304800"/>
                </a:cubicBezTo>
                <a:cubicBezTo>
                  <a:pt x="1233668" y="307874"/>
                  <a:pt x="1153886" y="293914"/>
                  <a:pt x="1153886" y="293914"/>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04100" y="1470395"/>
            <a:ext cx="7544500" cy="4913532"/>
            <a:chOff x="304100" y="1470395"/>
            <a:chExt cx="7544500" cy="4913532"/>
          </a:xfrm>
        </p:grpSpPr>
        <p:sp>
          <p:nvSpPr>
            <p:cNvPr id="7" name="Rectangle 6"/>
            <p:cNvSpPr/>
            <p:nvPr/>
          </p:nvSpPr>
          <p:spPr>
            <a:xfrm>
              <a:off x="304100" y="1470395"/>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primary follicles</a:t>
              </a:r>
            </a:p>
          </p:txBody>
        </p:sp>
        <p:sp>
          <p:nvSpPr>
            <p:cNvPr id="11" name="Rectangle 10"/>
            <p:cNvSpPr/>
            <p:nvPr/>
          </p:nvSpPr>
          <p:spPr>
            <a:xfrm>
              <a:off x="914400" y="5737596"/>
              <a:ext cx="69342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These are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sweeeeeeeet</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a:t>
              </a:r>
            </a:p>
          </p:txBody>
        </p:sp>
      </p:grpSp>
    </p:spTree>
    <p:extLst>
      <p:ext uri="{BB962C8B-B14F-4D97-AF65-F5344CB8AC3E}">
        <p14:creationId xmlns:p14="http://schemas.microsoft.com/office/powerpoint/2010/main" val="234169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My Documents\Histology course director\digital labs\Endocrine Reproduction\Ovary\SL129L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64397"/>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457200" y="1828800"/>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Corpus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albicans</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on this slide. (advance slide for answers)</a:t>
            </a:r>
          </a:p>
        </p:txBody>
      </p:sp>
      <p:sp>
        <p:nvSpPr>
          <p:cNvPr id="3" name="Freeform 2"/>
          <p:cNvSpPr/>
          <p:nvPr/>
        </p:nvSpPr>
        <p:spPr>
          <a:xfrm>
            <a:off x="1761329" y="2275114"/>
            <a:ext cx="5684500" cy="2481973"/>
          </a:xfrm>
          <a:custGeom>
            <a:avLst/>
            <a:gdLst>
              <a:gd name="connsiteX0" fmla="*/ 3485585 w 5684500"/>
              <a:gd name="connsiteY0" fmla="*/ 174172 h 2481973"/>
              <a:gd name="connsiteX1" fmla="*/ 3071928 w 5684500"/>
              <a:gd name="connsiteY1" fmla="*/ 163286 h 2481973"/>
              <a:gd name="connsiteX2" fmla="*/ 3039271 w 5684500"/>
              <a:gd name="connsiteY2" fmla="*/ 141515 h 2481973"/>
              <a:gd name="connsiteX3" fmla="*/ 2973957 w 5684500"/>
              <a:gd name="connsiteY3" fmla="*/ 119743 h 2481973"/>
              <a:gd name="connsiteX4" fmla="*/ 2886871 w 5684500"/>
              <a:gd name="connsiteY4" fmla="*/ 76200 h 2481973"/>
              <a:gd name="connsiteX5" fmla="*/ 2778014 w 5684500"/>
              <a:gd name="connsiteY5" fmla="*/ 43543 h 2481973"/>
              <a:gd name="connsiteX6" fmla="*/ 2734471 w 5684500"/>
              <a:gd name="connsiteY6" fmla="*/ 21772 h 2481973"/>
              <a:gd name="connsiteX7" fmla="*/ 2647385 w 5684500"/>
              <a:gd name="connsiteY7" fmla="*/ 0 h 2481973"/>
              <a:gd name="connsiteX8" fmla="*/ 2353471 w 5684500"/>
              <a:gd name="connsiteY8" fmla="*/ 10886 h 2481973"/>
              <a:gd name="connsiteX9" fmla="*/ 2255500 w 5684500"/>
              <a:gd name="connsiteY9" fmla="*/ 43543 h 2481973"/>
              <a:gd name="connsiteX10" fmla="*/ 2211957 w 5684500"/>
              <a:gd name="connsiteY10" fmla="*/ 65315 h 2481973"/>
              <a:gd name="connsiteX11" fmla="*/ 2168414 w 5684500"/>
              <a:gd name="connsiteY11" fmla="*/ 76200 h 2481973"/>
              <a:gd name="connsiteX12" fmla="*/ 2135757 w 5684500"/>
              <a:gd name="connsiteY12" fmla="*/ 97972 h 2481973"/>
              <a:gd name="connsiteX13" fmla="*/ 2037785 w 5684500"/>
              <a:gd name="connsiteY13" fmla="*/ 130629 h 2481973"/>
              <a:gd name="connsiteX14" fmla="*/ 1972471 w 5684500"/>
              <a:gd name="connsiteY14" fmla="*/ 174172 h 2481973"/>
              <a:gd name="connsiteX15" fmla="*/ 1939814 w 5684500"/>
              <a:gd name="connsiteY15" fmla="*/ 206829 h 2481973"/>
              <a:gd name="connsiteX16" fmla="*/ 1885385 w 5684500"/>
              <a:gd name="connsiteY16" fmla="*/ 239486 h 2481973"/>
              <a:gd name="connsiteX17" fmla="*/ 1776528 w 5684500"/>
              <a:gd name="connsiteY17" fmla="*/ 304800 h 2481973"/>
              <a:gd name="connsiteX18" fmla="*/ 1743871 w 5684500"/>
              <a:gd name="connsiteY18" fmla="*/ 326572 h 2481973"/>
              <a:gd name="connsiteX19" fmla="*/ 1700328 w 5684500"/>
              <a:gd name="connsiteY19" fmla="*/ 381000 h 2481973"/>
              <a:gd name="connsiteX20" fmla="*/ 1667671 w 5684500"/>
              <a:gd name="connsiteY20" fmla="*/ 402772 h 2481973"/>
              <a:gd name="connsiteX21" fmla="*/ 1591471 w 5684500"/>
              <a:gd name="connsiteY21" fmla="*/ 457200 h 2481973"/>
              <a:gd name="connsiteX22" fmla="*/ 1569700 w 5684500"/>
              <a:gd name="connsiteY22" fmla="*/ 489857 h 2481973"/>
              <a:gd name="connsiteX23" fmla="*/ 1493500 w 5684500"/>
              <a:gd name="connsiteY23" fmla="*/ 533400 h 2481973"/>
              <a:gd name="connsiteX24" fmla="*/ 1384642 w 5684500"/>
              <a:gd name="connsiteY24" fmla="*/ 609600 h 2481973"/>
              <a:gd name="connsiteX25" fmla="*/ 1330214 w 5684500"/>
              <a:gd name="connsiteY25" fmla="*/ 631372 h 2481973"/>
              <a:gd name="connsiteX26" fmla="*/ 1297557 w 5684500"/>
              <a:gd name="connsiteY26" fmla="*/ 664029 h 2481973"/>
              <a:gd name="connsiteX27" fmla="*/ 1221357 w 5684500"/>
              <a:gd name="connsiteY27" fmla="*/ 685800 h 2481973"/>
              <a:gd name="connsiteX28" fmla="*/ 1156042 w 5684500"/>
              <a:gd name="connsiteY28" fmla="*/ 718457 h 2481973"/>
              <a:gd name="connsiteX29" fmla="*/ 1123385 w 5684500"/>
              <a:gd name="connsiteY29" fmla="*/ 740229 h 2481973"/>
              <a:gd name="connsiteX30" fmla="*/ 1003642 w 5684500"/>
              <a:gd name="connsiteY30" fmla="*/ 783772 h 2481973"/>
              <a:gd name="connsiteX31" fmla="*/ 960100 w 5684500"/>
              <a:gd name="connsiteY31" fmla="*/ 816429 h 2481973"/>
              <a:gd name="connsiteX32" fmla="*/ 807700 w 5684500"/>
              <a:gd name="connsiteY32" fmla="*/ 881743 h 2481973"/>
              <a:gd name="connsiteX33" fmla="*/ 764157 w 5684500"/>
              <a:gd name="connsiteY33" fmla="*/ 914400 h 2481973"/>
              <a:gd name="connsiteX34" fmla="*/ 731500 w 5684500"/>
              <a:gd name="connsiteY34" fmla="*/ 947057 h 2481973"/>
              <a:gd name="connsiteX35" fmla="*/ 666185 w 5684500"/>
              <a:gd name="connsiteY35" fmla="*/ 979715 h 2481973"/>
              <a:gd name="connsiteX36" fmla="*/ 633528 w 5684500"/>
              <a:gd name="connsiteY36" fmla="*/ 1001486 h 2481973"/>
              <a:gd name="connsiteX37" fmla="*/ 589985 w 5684500"/>
              <a:gd name="connsiteY37" fmla="*/ 1023257 h 2481973"/>
              <a:gd name="connsiteX38" fmla="*/ 568214 w 5684500"/>
              <a:gd name="connsiteY38" fmla="*/ 1045029 h 2481973"/>
              <a:gd name="connsiteX39" fmla="*/ 470242 w 5684500"/>
              <a:gd name="connsiteY39" fmla="*/ 1121229 h 2481973"/>
              <a:gd name="connsiteX40" fmla="*/ 394042 w 5684500"/>
              <a:gd name="connsiteY40" fmla="*/ 1208315 h 2481973"/>
              <a:gd name="connsiteX41" fmla="*/ 285185 w 5684500"/>
              <a:gd name="connsiteY41" fmla="*/ 1306286 h 2481973"/>
              <a:gd name="connsiteX42" fmla="*/ 263414 w 5684500"/>
              <a:gd name="connsiteY42" fmla="*/ 1349829 h 2481973"/>
              <a:gd name="connsiteX43" fmla="*/ 230757 w 5684500"/>
              <a:gd name="connsiteY43" fmla="*/ 1382486 h 2481973"/>
              <a:gd name="connsiteX44" fmla="*/ 208985 w 5684500"/>
              <a:gd name="connsiteY44" fmla="*/ 1415143 h 2481973"/>
              <a:gd name="connsiteX45" fmla="*/ 176328 w 5684500"/>
              <a:gd name="connsiteY45" fmla="*/ 1469572 h 2481973"/>
              <a:gd name="connsiteX46" fmla="*/ 143671 w 5684500"/>
              <a:gd name="connsiteY46" fmla="*/ 1578429 h 2481973"/>
              <a:gd name="connsiteX47" fmla="*/ 121900 w 5684500"/>
              <a:gd name="connsiteY47" fmla="*/ 1611086 h 2481973"/>
              <a:gd name="connsiteX48" fmla="*/ 89242 w 5684500"/>
              <a:gd name="connsiteY48" fmla="*/ 1698172 h 2481973"/>
              <a:gd name="connsiteX49" fmla="*/ 56585 w 5684500"/>
              <a:gd name="connsiteY49" fmla="*/ 1763486 h 2481973"/>
              <a:gd name="connsiteX50" fmla="*/ 23928 w 5684500"/>
              <a:gd name="connsiteY50" fmla="*/ 1850572 h 2481973"/>
              <a:gd name="connsiteX51" fmla="*/ 13042 w 5684500"/>
              <a:gd name="connsiteY51" fmla="*/ 1894115 h 2481973"/>
              <a:gd name="connsiteX52" fmla="*/ 13042 w 5684500"/>
              <a:gd name="connsiteY52" fmla="*/ 2198915 h 2481973"/>
              <a:gd name="connsiteX53" fmla="*/ 34814 w 5684500"/>
              <a:gd name="connsiteY53" fmla="*/ 2220686 h 2481973"/>
              <a:gd name="connsiteX54" fmla="*/ 45700 w 5684500"/>
              <a:gd name="connsiteY54" fmla="*/ 2253343 h 2481973"/>
              <a:gd name="connsiteX55" fmla="*/ 67471 w 5684500"/>
              <a:gd name="connsiteY55" fmla="*/ 2275115 h 2481973"/>
              <a:gd name="connsiteX56" fmla="*/ 165442 w 5684500"/>
              <a:gd name="connsiteY56" fmla="*/ 2329543 h 2481973"/>
              <a:gd name="connsiteX57" fmla="*/ 306957 w 5684500"/>
              <a:gd name="connsiteY57" fmla="*/ 2373086 h 2481973"/>
              <a:gd name="connsiteX58" fmla="*/ 437585 w 5684500"/>
              <a:gd name="connsiteY58" fmla="*/ 2416629 h 2481973"/>
              <a:gd name="connsiteX59" fmla="*/ 502900 w 5684500"/>
              <a:gd name="connsiteY59" fmla="*/ 2438400 h 2481973"/>
              <a:gd name="connsiteX60" fmla="*/ 611757 w 5684500"/>
              <a:gd name="connsiteY60" fmla="*/ 2449286 h 2481973"/>
              <a:gd name="connsiteX61" fmla="*/ 709728 w 5684500"/>
              <a:gd name="connsiteY61" fmla="*/ 2460172 h 2481973"/>
              <a:gd name="connsiteX62" fmla="*/ 981871 w 5684500"/>
              <a:gd name="connsiteY62" fmla="*/ 2471057 h 2481973"/>
              <a:gd name="connsiteX63" fmla="*/ 1330214 w 5684500"/>
              <a:gd name="connsiteY63" fmla="*/ 2471057 h 2481973"/>
              <a:gd name="connsiteX64" fmla="*/ 1635014 w 5684500"/>
              <a:gd name="connsiteY64" fmla="*/ 2481943 h 2481973"/>
              <a:gd name="connsiteX65" fmla="*/ 1907157 w 5684500"/>
              <a:gd name="connsiteY65" fmla="*/ 2471057 h 2481973"/>
              <a:gd name="connsiteX66" fmla="*/ 2516757 w 5684500"/>
              <a:gd name="connsiteY66" fmla="*/ 2460172 h 2481973"/>
              <a:gd name="connsiteX67" fmla="*/ 2788900 w 5684500"/>
              <a:gd name="connsiteY67" fmla="*/ 2438400 h 2481973"/>
              <a:gd name="connsiteX68" fmla="*/ 2984842 w 5684500"/>
              <a:gd name="connsiteY68" fmla="*/ 2427515 h 2481973"/>
              <a:gd name="connsiteX69" fmla="*/ 3039271 w 5684500"/>
              <a:gd name="connsiteY69" fmla="*/ 2416629 h 2481973"/>
              <a:gd name="connsiteX70" fmla="*/ 3191671 w 5684500"/>
              <a:gd name="connsiteY70" fmla="*/ 2394857 h 2481973"/>
              <a:gd name="connsiteX71" fmla="*/ 3409385 w 5684500"/>
              <a:gd name="connsiteY71" fmla="*/ 2373086 h 2481973"/>
              <a:gd name="connsiteX72" fmla="*/ 3485585 w 5684500"/>
              <a:gd name="connsiteY72" fmla="*/ 2351315 h 2481973"/>
              <a:gd name="connsiteX73" fmla="*/ 3627100 w 5684500"/>
              <a:gd name="connsiteY73" fmla="*/ 2318657 h 2481973"/>
              <a:gd name="connsiteX74" fmla="*/ 3670642 w 5684500"/>
              <a:gd name="connsiteY74" fmla="*/ 2296886 h 2481973"/>
              <a:gd name="connsiteX75" fmla="*/ 3735957 w 5684500"/>
              <a:gd name="connsiteY75" fmla="*/ 2286000 h 2481973"/>
              <a:gd name="connsiteX76" fmla="*/ 3768614 w 5684500"/>
              <a:gd name="connsiteY76" fmla="*/ 2275115 h 2481973"/>
              <a:gd name="connsiteX77" fmla="*/ 3812157 w 5684500"/>
              <a:gd name="connsiteY77" fmla="*/ 2264229 h 2481973"/>
              <a:gd name="connsiteX78" fmla="*/ 3866585 w 5684500"/>
              <a:gd name="connsiteY78" fmla="*/ 2242457 h 2481973"/>
              <a:gd name="connsiteX79" fmla="*/ 4018985 w 5684500"/>
              <a:gd name="connsiteY79" fmla="*/ 2198915 h 2481973"/>
              <a:gd name="connsiteX80" fmla="*/ 4116957 w 5684500"/>
              <a:gd name="connsiteY80" fmla="*/ 2166257 h 2481973"/>
              <a:gd name="connsiteX81" fmla="*/ 4182271 w 5684500"/>
              <a:gd name="connsiteY81" fmla="*/ 2133600 h 2481973"/>
              <a:gd name="connsiteX82" fmla="*/ 4258471 w 5684500"/>
              <a:gd name="connsiteY82" fmla="*/ 2090057 h 2481973"/>
              <a:gd name="connsiteX83" fmla="*/ 4323785 w 5684500"/>
              <a:gd name="connsiteY83" fmla="*/ 2068286 h 2481973"/>
              <a:gd name="connsiteX84" fmla="*/ 4345557 w 5684500"/>
              <a:gd name="connsiteY84" fmla="*/ 2046515 h 2481973"/>
              <a:gd name="connsiteX85" fmla="*/ 4465300 w 5684500"/>
              <a:gd name="connsiteY85" fmla="*/ 2002972 h 2481973"/>
              <a:gd name="connsiteX86" fmla="*/ 4508842 w 5684500"/>
              <a:gd name="connsiteY86" fmla="*/ 1981200 h 2481973"/>
              <a:gd name="connsiteX87" fmla="*/ 4541500 w 5684500"/>
              <a:gd name="connsiteY87" fmla="*/ 1959429 h 2481973"/>
              <a:gd name="connsiteX88" fmla="*/ 4585042 w 5684500"/>
              <a:gd name="connsiteY88" fmla="*/ 1948543 h 2481973"/>
              <a:gd name="connsiteX89" fmla="*/ 4628585 w 5684500"/>
              <a:gd name="connsiteY89" fmla="*/ 1915886 h 2481973"/>
              <a:gd name="connsiteX90" fmla="*/ 4672128 w 5684500"/>
              <a:gd name="connsiteY90" fmla="*/ 1905000 h 2481973"/>
              <a:gd name="connsiteX91" fmla="*/ 4715671 w 5684500"/>
              <a:gd name="connsiteY91" fmla="*/ 1883229 h 2481973"/>
              <a:gd name="connsiteX92" fmla="*/ 4780985 w 5684500"/>
              <a:gd name="connsiteY92" fmla="*/ 1861457 h 2481973"/>
              <a:gd name="connsiteX93" fmla="*/ 4933385 w 5684500"/>
              <a:gd name="connsiteY93" fmla="*/ 1796143 h 2481973"/>
              <a:gd name="connsiteX94" fmla="*/ 4933385 w 5684500"/>
              <a:gd name="connsiteY94" fmla="*/ 1796143 h 2481973"/>
              <a:gd name="connsiteX95" fmla="*/ 5042242 w 5684500"/>
              <a:gd name="connsiteY95" fmla="*/ 1763486 h 2481973"/>
              <a:gd name="connsiteX96" fmla="*/ 5161985 w 5684500"/>
              <a:gd name="connsiteY96" fmla="*/ 1719943 h 2481973"/>
              <a:gd name="connsiteX97" fmla="*/ 5270842 w 5684500"/>
              <a:gd name="connsiteY97" fmla="*/ 1687286 h 2481973"/>
              <a:gd name="connsiteX98" fmla="*/ 5401471 w 5684500"/>
              <a:gd name="connsiteY98" fmla="*/ 1632857 h 2481973"/>
              <a:gd name="connsiteX99" fmla="*/ 5466785 w 5684500"/>
              <a:gd name="connsiteY99" fmla="*/ 1589315 h 2481973"/>
              <a:gd name="connsiteX100" fmla="*/ 5532100 w 5684500"/>
              <a:gd name="connsiteY100" fmla="*/ 1524000 h 2481973"/>
              <a:gd name="connsiteX101" fmla="*/ 5564757 w 5684500"/>
              <a:gd name="connsiteY101" fmla="*/ 1491343 h 2481973"/>
              <a:gd name="connsiteX102" fmla="*/ 5619185 w 5684500"/>
              <a:gd name="connsiteY102" fmla="*/ 1447800 h 2481973"/>
              <a:gd name="connsiteX103" fmla="*/ 5651842 w 5684500"/>
              <a:gd name="connsiteY103" fmla="*/ 1382486 h 2481973"/>
              <a:gd name="connsiteX104" fmla="*/ 5684500 w 5684500"/>
              <a:gd name="connsiteY104" fmla="*/ 1262743 h 2481973"/>
              <a:gd name="connsiteX105" fmla="*/ 5673614 w 5684500"/>
              <a:gd name="connsiteY105" fmla="*/ 1045029 h 2481973"/>
              <a:gd name="connsiteX106" fmla="*/ 5662728 w 5684500"/>
              <a:gd name="connsiteY106" fmla="*/ 1012372 h 2481973"/>
              <a:gd name="connsiteX107" fmla="*/ 5619185 w 5684500"/>
              <a:gd name="connsiteY107" fmla="*/ 892629 h 2481973"/>
              <a:gd name="connsiteX108" fmla="*/ 5608300 w 5684500"/>
              <a:gd name="connsiteY108" fmla="*/ 859972 h 2481973"/>
              <a:gd name="connsiteX109" fmla="*/ 5586528 w 5684500"/>
              <a:gd name="connsiteY109" fmla="*/ 838200 h 2481973"/>
              <a:gd name="connsiteX110" fmla="*/ 5564757 w 5684500"/>
              <a:gd name="connsiteY110" fmla="*/ 805543 h 2481973"/>
              <a:gd name="connsiteX111" fmla="*/ 5510328 w 5684500"/>
              <a:gd name="connsiteY111" fmla="*/ 751115 h 2481973"/>
              <a:gd name="connsiteX112" fmla="*/ 5488557 w 5684500"/>
              <a:gd name="connsiteY112" fmla="*/ 707572 h 2481973"/>
              <a:gd name="connsiteX113" fmla="*/ 5379700 w 5684500"/>
              <a:gd name="connsiteY113" fmla="*/ 620486 h 2481973"/>
              <a:gd name="connsiteX114" fmla="*/ 5347042 w 5684500"/>
              <a:gd name="connsiteY114" fmla="*/ 609600 h 2481973"/>
              <a:gd name="connsiteX115" fmla="*/ 5238185 w 5684500"/>
              <a:gd name="connsiteY115" fmla="*/ 522515 h 2481973"/>
              <a:gd name="connsiteX116" fmla="*/ 5205528 w 5684500"/>
              <a:gd name="connsiteY116" fmla="*/ 489857 h 2481973"/>
              <a:gd name="connsiteX117" fmla="*/ 5183757 w 5684500"/>
              <a:gd name="connsiteY117" fmla="*/ 457200 h 2481973"/>
              <a:gd name="connsiteX118" fmla="*/ 5096671 w 5684500"/>
              <a:gd name="connsiteY118" fmla="*/ 435429 h 2481973"/>
              <a:gd name="connsiteX119" fmla="*/ 5009585 w 5684500"/>
              <a:gd name="connsiteY119" fmla="*/ 391886 h 2481973"/>
              <a:gd name="connsiteX120" fmla="*/ 4933385 w 5684500"/>
              <a:gd name="connsiteY120" fmla="*/ 370115 h 2481973"/>
              <a:gd name="connsiteX121" fmla="*/ 4878957 w 5684500"/>
              <a:gd name="connsiteY121" fmla="*/ 359229 h 2481973"/>
              <a:gd name="connsiteX122" fmla="*/ 4704785 w 5684500"/>
              <a:gd name="connsiteY122" fmla="*/ 326572 h 2481973"/>
              <a:gd name="connsiteX123" fmla="*/ 4574157 w 5684500"/>
              <a:gd name="connsiteY123" fmla="*/ 304800 h 2481973"/>
              <a:gd name="connsiteX124" fmla="*/ 4399985 w 5684500"/>
              <a:gd name="connsiteY124" fmla="*/ 293915 h 2481973"/>
              <a:gd name="connsiteX125" fmla="*/ 4116957 w 5684500"/>
              <a:gd name="connsiteY125" fmla="*/ 272143 h 2481973"/>
              <a:gd name="connsiteX126" fmla="*/ 3812157 w 5684500"/>
              <a:gd name="connsiteY126" fmla="*/ 261257 h 2481973"/>
              <a:gd name="connsiteX127" fmla="*/ 3703300 w 5684500"/>
              <a:gd name="connsiteY127" fmla="*/ 250372 h 2481973"/>
              <a:gd name="connsiteX128" fmla="*/ 3637985 w 5684500"/>
              <a:gd name="connsiteY128" fmla="*/ 239486 h 2481973"/>
              <a:gd name="connsiteX129" fmla="*/ 3540014 w 5684500"/>
              <a:gd name="connsiteY129" fmla="*/ 228600 h 2481973"/>
              <a:gd name="connsiteX130" fmla="*/ 3485585 w 5684500"/>
              <a:gd name="connsiteY130" fmla="*/ 195943 h 2481973"/>
              <a:gd name="connsiteX131" fmla="*/ 3485585 w 5684500"/>
              <a:gd name="connsiteY131" fmla="*/ 174172 h 248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5684500" h="2481973">
                <a:moveTo>
                  <a:pt x="3485585" y="174172"/>
                </a:moveTo>
                <a:cubicBezTo>
                  <a:pt x="3416642" y="168729"/>
                  <a:pt x="3209494" y="173352"/>
                  <a:pt x="3071928" y="163286"/>
                </a:cubicBezTo>
                <a:cubicBezTo>
                  <a:pt x="3058880" y="162331"/>
                  <a:pt x="3051226" y="146828"/>
                  <a:pt x="3039271" y="141515"/>
                </a:cubicBezTo>
                <a:cubicBezTo>
                  <a:pt x="3018300" y="132194"/>
                  <a:pt x="2995050" y="128783"/>
                  <a:pt x="2973957" y="119743"/>
                </a:cubicBezTo>
                <a:cubicBezTo>
                  <a:pt x="2944126" y="106958"/>
                  <a:pt x="2918357" y="84071"/>
                  <a:pt x="2886871" y="76200"/>
                </a:cubicBezTo>
                <a:cubicBezTo>
                  <a:pt x="2855614" y="68386"/>
                  <a:pt x="2804525" y="56798"/>
                  <a:pt x="2778014" y="43543"/>
                </a:cubicBezTo>
                <a:cubicBezTo>
                  <a:pt x="2763500" y="36286"/>
                  <a:pt x="2749866" y="26904"/>
                  <a:pt x="2734471" y="21772"/>
                </a:cubicBezTo>
                <a:cubicBezTo>
                  <a:pt x="2706084" y="12310"/>
                  <a:pt x="2647385" y="0"/>
                  <a:pt x="2647385" y="0"/>
                </a:cubicBezTo>
                <a:cubicBezTo>
                  <a:pt x="2549414" y="3629"/>
                  <a:pt x="2451306" y="4574"/>
                  <a:pt x="2353471" y="10886"/>
                </a:cubicBezTo>
                <a:cubicBezTo>
                  <a:pt x="2327605" y="12555"/>
                  <a:pt x="2275973" y="34444"/>
                  <a:pt x="2255500" y="43543"/>
                </a:cubicBezTo>
                <a:cubicBezTo>
                  <a:pt x="2240671" y="50134"/>
                  <a:pt x="2227151" y="59617"/>
                  <a:pt x="2211957" y="65315"/>
                </a:cubicBezTo>
                <a:cubicBezTo>
                  <a:pt x="2197949" y="70568"/>
                  <a:pt x="2182928" y="72572"/>
                  <a:pt x="2168414" y="76200"/>
                </a:cubicBezTo>
                <a:cubicBezTo>
                  <a:pt x="2157528" y="83457"/>
                  <a:pt x="2147459" y="92121"/>
                  <a:pt x="2135757" y="97972"/>
                </a:cubicBezTo>
                <a:cubicBezTo>
                  <a:pt x="2094769" y="118466"/>
                  <a:pt x="2079359" y="120235"/>
                  <a:pt x="2037785" y="130629"/>
                </a:cubicBezTo>
                <a:cubicBezTo>
                  <a:pt x="1933606" y="234808"/>
                  <a:pt x="2066994" y="111156"/>
                  <a:pt x="1972471" y="174172"/>
                </a:cubicBezTo>
                <a:cubicBezTo>
                  <a:pt x="1959662" y="182711"/>
                  <a:pt x="1952130" y="197592"/>
                  <a:pt x="1939814" y="206829"/>
                </a:cubicBezTo>
                <a:cubicBezTo>
                  <a:pt x="1922887" y="219524"/>
                  <a:pt x="1903881" y="229211"/>
                  <a:pt x="1885385" y="239486"/>
                </a:cubicBezTo>
                <a:cubicBezTo>
                  <a:pt x="1784972" y="295270"/>
                  <a:pt x="1909307" y="216279"/>
                  <a:pt x="1776528" y="304800"/>
                </a:cubicBezTo>
                <a:cubicBezTo>
                  <a:pt x="1765642" y="312057"/>
                  <a:pt x="1752044" y="316356"/>
                  <a:pt x="1743871" y="326572"/>
                </a:cubicBezTo>
                <a:cubicBezTo>
                  <a:pt x="1729357" y="344715"/>
                  <a:pt x="1716757" y="364571"/>
                  <a:pt x="1700328" y="381000"/>
                </a:cubicBezTo>
                <a:cubicBezTo>
                  <a:pt x="1691077" y="390251"/>
                  <a:pt x="1677722" y="394396"/>
                  <a:pt x="1667671" y="402772"/>
                </a:cubicBezTo>
                <a:cubicBezTo>
                  <a:pt x="1601476" y="457935"/>
                  <a:pt x="1672040" y="416916"/>
                  <a:pt x="1591471" y="457200"/>
                </a:cubicBezTo>
                <a:cubicBezTo>
                  <a:pt x="1584214" y="468086"/>
                  <a:pt x="1578951" y="480606"/>
                  <a:pt x="1569700" y="489857"/>
                </a:cubicBezTo>
                <a:cubicBezTo>
                  <a:pt x="1549724" y="509833"/>
                  <a:pt x="1516268" y="519170"/>
                  <a:pt x="1493500" y="533400"/>
                </a:cubicBezTo>
                <a:cubicBezTo>
                  <a:pt x="1459282" y="554786"/>
                  <a:pt x="1421414" y="594891"/>
                  <a:pt x="1384642" y="609600"/>
                </a:cubicBezTo>
                <a:lnTo>
                  <a:pt x="1330214" y="631372"/>
                </a:lnTo>
                <a:cubicBezTo>
                  <a:pt x="1319328" y="642258"/>
                  <a:pt x="1310366" y="655490"/>
                  <a:pt x="1297557" y="664029"/>
                </a:cubicBezTo>
                <a:cubicBezTo>
                  <a:pt x="1288184" y="670277"/>
                  <a:pt x="1227167" y="684348"/>
                  <a:pt x="1221357" y="685800"/>
                </a:cubicBezTo>
                <a:cubicBezTo>
                  <a:pt x="1177536" y="729621"/>
                  <a:pt x="1226262" y="688363"/>
                  <a:pt x="1156042" y="718457"/>
                </a:cubicBezTo>
                <a:cubicBezTo>
                  <a:pt x="1144017" y="723611"/>
                  <a:pt x="1135410" y="735075"/>
                  <a:pt x="1123385" y="740229"/>
                </a:cubicBezTo>
                <a:cubicBezTo>
                  <a:pt x="1084348" y="756959"/>
                  <a:pt x="1043556" y="769258"/>
                  <a:pt x="1003642" y="783772"/>
                </a:cubicBezTo>
                <a:cubicBezTo>
                  <a:pt x="989128" y="794658"/>
                  <a:pt x="976327" y="808315"/>
                  <a:pt x="960100" y="816429"/>
                </a:cubicBezTo>
                <a:cubicBezTo>
                  <a:pt x="876014" y="858471"/>
                  <a:pt x="898315" y="813782"/>
                  <a:pt x="807700" y="881743"/>
                </a:cubicBezTo>
                <a:cubicBezTo>
                  <a:pt x="793186" y="892629"/>
                  <a:pt x="777932" y="902593"/>
                  <a:pt x="764157" y="914400"/>
                </a:cubicBezTo>
                <a:cubicBezTo>
                  <a:pt x="752468" y="924419"/>
                  <a:pt x="744309" y="938518"/>
                  <a:pt x="731500" y="947057"/>
                </a:cubicBezTo>
                <a:cubicBezTo>
                  <a:pt x="711247" y="960559"/>
                  <a:pt x="687463" y="967894"/>
                  <a:pt x="666185" y="979715"/>
                </a:cubicBezTo>
                <a:cubicBezTo>
                  <a:pt x="654749" y="986069"/>
                  <a:pt x="644887" y="994995"/>
                  <a:pt x="633528" y="1001486"/>
                </a:cubicBezTo>
                <a:cubicBezTo>
                  <a:pt x="619439" y="1009537"/>
                  <a:pt x="604499" y="1016000"/>
                  <a:pt x="589985" y="1023257"/>
                </a:cubicBezTo>
                <a:cubicBezTo>
                  <a:pt x="582728" y="1030514"/>
                  <a:pt x="576157" y="1038530"/>
                  <a:pt x="568214" y="1045029"/>
                </a:cubicBezTo>
                <a:cubicBezTo>
                  <a:pt x="536194" y="1071228"/>
                  <a:pt x="493191" y="1086805"/>
                  <a:pt x="470242" y="1121229"/>
                </a:cubicBezTo>
                <a:cubicBezTo>
                  <a:pt x="434239" y="1175235"/>
                  <a:pt x="457722" y="1144635"/>
                  <a:pt x="394042" y="1208315"/>
                </a:cubicBezTo>
                <a:cubicBezTo>
                  <a:pt x="323185" y="1279172"/>
                  <a:pt x="359649" y="1246715"/>
                  <a:pt x="285185" y="1306286"/>
                </a:cubicBezTo>
                <a:cubicBezTo>
                  <a:pt x="277928" y="1320800"/>
                  <a:pt x="272846" y="1336624"/>
                  <a:pt x="263414" y="1349829"/>
                </a:cubicBezTo>
                <a:cubicBezTo>
                  <a:pt x="254466" y="1362356"/>
                  <a:pt x="240612" y="1370660"/>
                  <a:pt x="230757" y="1382486"/>
                </a:cubicBezTo>
                <a:cubicBezTo>
                  <a:pt x="222381" y="1392537"/>
                  <a:pt x="216242" y="1404257"/>
                  <a:pt x="208985" y="1415143"/>
                </a:cubicBezTo>
                <a:cubicBezTo>
                  <a:pt x="174811" y="1517672"/>
                  <a:pt x="224142" y="1385897"/>
                  <a:pt x="176328" y="1469572"/>
                </a:cubicBezTo>
                <a:cubicBezTo>
                  <a:pt x="131557" y="1547920"/>
                  <a:pt x="173661" y="1498456"/>
                  <a:pt x="143671" y="1578429"/>
                </a:cubicBezTo>
                <a:cubicBezTo>
                  <a:pt x="139077" y="1590679"/>
                  <a:pt x="127314" y="1599176"/>
                  <a:pt x="121900" y="1611086"/>
                </a:cubicBezTo>
                <a:cubicBezTo>
                  <a:pt x="109071" y="1639310"/>
                  <a:pt x="101455" y="1669676"/>
                  <a:pt x="89242" y="1698172"/>
                </a:cubicBezTo>
                <a:cubicBezTo>
                  <a:pt x="79653" y="1720545"/>
                  <a:pt x="66657" y="1741327"/>
                  <a:pt x="56585" y="1763486"/>
                </a:cubicBezTo>
                <a:cubicBezTo>
                  <a:pt x="47740" y="1782945"/>
                  <a:pt x="30901" y="1826168"/>
                  <a:pt x="23928" y="1850572"/>
                </a:cubicBezTo>
                <a:cubicBezTo>
                  <a:pt x="19818" y="1864957"/>
                  <a:pt x="16671" y="1879601"/>
                  <a:pt x="13042" y="1894115"/>
                </a:cubicBezTo>
                <a:cubicBezTo>
                  <a:pt x="542" y="2019126"/>
                  <a:pt x="-8643" y="2054345"/>
                  <a:pt x="13042" y="2198915"/>
                </a:cubicBezTo>
                <a:cubicBezTo>
                  <a:pt x="14564" y="2209065"/>
                  <a:pt x="27557" y="2213429"/>
                  <a:pt x="34814" y="2220686"/>
                </a:cubicBezTo>
                <a:cubicBezTo>
                  <a:pt x="38443" y="2231572"/>
                  <a:pt x="39796" y="2243504"/>
                  <a:pt x="45700" y="2253343"/>
                </a:cubicBezTo>
                <a:cubicBezTo>
                  <a:pt x="50980" y="2262144"/>
                  <a:pt x="59260" y="2268957"/>
                  <a:pt x="67471" y="2275115"/>
                </a:cubicBezTo>
                <a:cubicBezTo>
                  <a:pt x="149469" y="2336614"/>
                  <a:pt x="104833" y="2305299"/>
                  <a:pt x="165442" y="2329543"/>
                </a:cubicBezTo>
                <a:cubicBezTo>
                  <a:pt x="273743" y="2372863"/>
                  <a:pt x="204948" y="2356084"/>
                  <a:pt x="306957" y="2373086"/>
                </a:cubicBezTo>
                <a:cubicBezTo>
                  <a:pt x="372261" y="2416621"/>
                  <a:pt x="314539" y="2383817"/>
                  <a:pt x="437585" y="2416629"/>
                </a:cubicBezTo>
                <a:cubicBezTo>
                  <a:pt x="459759" y="2422542"/>
                  <a:pt x="480065" y="2436116"/>
                  <a:pt x="502900" y="2438400"/>
                </a:cubicBezTo>
                <a:lnTo>
                  <a:pt x="611757" y="2449286"/>
                </a:lnTo>
                <a:cubicBezTo>
                  <a:pt x="644434" y="2452726"/>
                  <a:pt x="676927" y="2458243"/>
                  <a:pt x="709728" y="2460172"/>
                </a:cubicBezTo>
                <a:cubicBezTo>
                  <a:pt x="800358" y="2465503"/>
                  <a:pt x="891157" y="2467429"/>
                  <a:pt x="981871" y="2471057"/>
                </a:cubicBezTo>
                <a:cubicBezTo>
                  <a:pt x="1227475" y="2495618"/>
                  <a:pt x="928883" y="2471057"/>
                  <a:pt x="1330214" y="2471057"/>
                </a:cubicBezTo>
                <a:cubicBezTo>
                  <a:pt x="1431879" y="2471057"/>
                  <a:pt x="1533414" y="2478314"/>
                  <a:pt x="1635014" y="2481943"/>
                </a:cubicBezTo>
                <a:lnTo>
                  <a:pt x="1907157" y="2471057"/>
                </a:lnTo>
                <a:lnTo>
                  <a:pt x="2516757" y="2460172"/>
                </a:lnTo>
                <a:cubicBezTo>
                  <a:pt x="2622704" y="2457145"/>
                  <a:pt x="2686453" y="2445465"/>
                  <a:pt x="2788900" y="2438400"/>
                </a:cubicBezTo>
                <a:cubicBezTo>
                  <a:pt x="2854160" y="2433899"/>
                  <a:pt x="2919528" y="2431143"/>
                  <a:pt x="2984842" y="2427515"/>
                </a:cubicBezTo>
                <a:lnTo>
                  <a:pt x="3039271" y="2416629"/>
                </a:lnTo>
                <a:cubicBezTo>
                  <a:pt x="3090876" y="2407246"/>
                  <a:pt x="3139101" y="2400114"/>
                  <a:pt x="3191671" y="2394857"/>
                </a:cubicBezTo>
                <a:cubicBezTo>
                  <a:pt x="3457969" y="2368228"/>
                  <a:pt x="3207629" y="2398306"/>
                  <a:pt x="3409385" y="2373086"/>
                </a:cubicBezTo>
                <a:cubicBezTo>
                  <a:pt x="3434785" y="2365829"/>
                  <a:pt x="3459845" y="2357255"/>
                  <a:pt x="3485585" y="2351315"/>
                </a:cubicBezTo>
                <a:cubicBezTo>
                  <a:pt x="3573301" y="2331073"/>
                  <a:pt x="3534053" y="2352492"/>
                  <a:pt x="3627100" y="2318657"/>
                </a:cubicBezTo>
                <a:cubicBezTo>
                  <a:pt x="3642350" y="2313111"/>
                  <a:pt x="3655099" y="2301549"/>
                  <a:pt x="3670642" y="2296886"/>
                </a:cubicBezTo>
                <a:cubicBezTo>
                  <a:pt x="3691783" y="2290544"/>
                  <a:pt x="3714411" y="2290788"/>
                  <a:pt x="3735957" y="2286000"/>
                </a:cubicBezTo>
                <a:cubicBezTo>
                  <a:pt x="3747158" y="2283511"/>
                  <a:pt x="3757581" y="2278267"/>
                  <a:pt x="3768614" y="2275115"/>
                </a:cubicBezTo>
                <a:cubicBezTo>
                  <a:pt x="3782999" y="2271005"/>
                  <a:pt x="3797964" y="2268960"/>
                  <a:pt x="3812157" y="2264229"/>
                </a:cubicBezTo>
                <a:cubicBezTo>
                  <a:pt x="3830695" y="2258050"/>
                  <a:pt x="3847952" y="2248341"/>
                  <a:pt x="3866585" y="2242457"/>
                </a:cubicBezTo>
                <a:cubicBezTo>
                  <a:pt x="3916965" y="2226547"/>
                  <a:pt x="3969931" y="2218537"/>
                  <a:pt x="4018985" y="2198915"/>
                </a:cubicBezTo>
                <a:cubicBezTo>
                  <a:pt x="4087305" y="2171587"/>
                  <a:pt x="4054457" y="2181882"/>
                  <a:pt x="4116957" y="2166257"/>
                </a:cubicBezTo>
                <a:cubicBezTo>
                  <a:pt x="4210550" y="2103863"/>
                  <a:pt x="4092132" y="2178670"/>
                  <a:pt x="4182271" y="2133600"/>
                </a:cubicBezTo>
                <a:cubicBezTo>
                  <a:pt x="4208437" y="2120517"/>
                  <a:pt x="4231909" y="2102316"/>
                  <a:pt x="4258471" y="2090057"/>
                </a:cubicBezTo>
                <a:cubicBezTo>
                  <a:pt x="4279308" y="2080440"/>
                  <a:pt x="4323785" y="2068286"/>
                  <a:pt x="4323785" y="2068286"/>
                </a:cubicBezTo>
                <a:cubicBezTo>
                  <a:pt x="4331042" y="2061029"/>
                  <a:pt x="4336646" y="2051607"/>
                  <a:pt x="4345557" y="2046515"/>
                </a:cubicBezTo>
                <a:cubicBezTo>
                  <a:pt x="4406162" y="2011883"/>
                  <a:pt x="4399217" y="2036015"/>
                  <a:pt x="4465300" y="2002972"/>
                </a:cubicBezTo>
                <a:cubicBezTo>
                  <a:pt x="4479814" y="1995715"/>
                  <a:pt x="4494753" y="1989251"/>
                  <a:pt x="4508842" y="1981200"/>
                </a:cubicBezTo>
                <a:cubicBezTo>
                  <a:pt x="4520201" y="1974709"/>
                  <a:pt x="4529475" y="1964583"/>
                  <a:pt x="4541500" y="1959429"/>
                </a:cubicBezTo>
                <a:cubicBezTo>
                  <a:pt x="4555251" y="1953536"/>
                  <a:pt x="4570528" y="1952172"/>
                  <a:pt x="4585042" y="1948543"/>
                </a:cubicBezTo>
                <a:cubicBezTo>
                  <a:pt x="4599556" y="1937657"/>
                  <a:pt x="4612358" y="1924000"/>
                  <a:pt x="4628585" y="1915886"/>
                </a:cubicBezTo>
                <a:cubicBezTo>
                  <a:pt x="4641967" y="1909195"/>
                  <a:pt x="4658120" y="1910253"/>
                  <a:pt x="4672128" y="1905000"/>
                </a:cubicBezTo>
                <a:cubicBezTo>
                  <a:pt x="4687322" y="1899302"/>
                  <a:pt x="4700604" y="1889256"/>
                  <a:pt x="4715671" y="1883229"/>
                </a:cubicBezTo>
                <a:cubicBezTo>
                  <a:pt x="4736979" y="1874706"/>
                  <a:pt x="4759214" y="1868714"/>
                  <a:pt x="4780985" y="1861457"/>
                </a:cubicBezTo>
                <a:cubicBezTo>
                  <a:pt x="4835213" y="1807232"/>
                  <a:pt x="4793020" y="1842932"/>
                  <a:pt x="4933385" y="1796143"/>
                </a:cubicBezTo>
                <a:lnTo>
                  <a:pt x="4933385" y="1796143"/>
                </a:lnTo>
                <a:cubicBezTo>
                  <a:pt x="4987391" y="1760140"/>
                  <a:pt x="4953091" y="1776222"/>
                  <a:pt x="5042242" y="1763486"/>
                </a:cubicBezTo>
                <a:cubicBezTo>
                  <a:pt x="5065512" y="1754760"/>
                  <a:pt x="5127512" y="1730285"/>
                  <a:pt x="5161985" y="1719943"/>
                </a:cubicBezTo>
                <a:cubicBezTo>
                  <a:pt x="5173112" y="1716605"/>
                  <a:pt x="5246183" y="1697150"/>
                  <a:pt x="5270842" y="1687286"/>
                </a:cubicBezTo>
                <a:cubicBezTo>
                  <a:pt x="5314640" y="1669767"/>
                  <a:pt x="5362222" y="1659023"/>
                  <a:pt x="5401471" y="1632857"/>
                </a:cubicBezTo>
                <a:cubicBezTo>
                  <a:pt x="5423242" y="1618343"/>
                  <a:pt x="5448283" y="1607817"/>
                  <a:pt x="5466785" y="1589315"/>
                </a:cubicBezTo>
                <a:lnTo>
                  <a:pt x="5532100" y="1524000"/>
                </a:lnTo>
                <a:cubicBezTo>
                  <a:pt x="5542986" y="1513114"/>
                  <a:pt x="5551948" y="1499882"/>
                  <a:pt x="5564757" y="1491343"/>
                </a:cubicBezTo>
                <a:cubicBezTo>
                  <a:pt x="5605954" y="1463879"/>
                  <a:pt x="5588163" y="1478823"/>
                  <a:pt x="5619185" y="1447800"/>
                </a:cubicBezTo>
                <a:cubicBezTo>
                  <a:pt x="5658886" y="1328699"/>
                  <a:pt x="5595569" y="1509099"/>
                  <a:pt x="5651842" y="1382486"/>
                </a:cubicBezTo>
                <a:cubicBezTo>
                  <a:pt x="5671932" y="1337284"/>
                  <a:pt x="5675187" y="1309309"/>
                  <a:pt x="5684500" y="1262743"/>
                </a:cubicBezTo>
                <a:cubicBezTo>
                  <a:pt x="5680871" y="1190172"/>
                  <a:pt x="5679909" y="1117418"/>
                  <a:pt x="5673614" y="1045029"/>
                </a:cubicBezTo>
                <a:cubicBezTo>
                  <a:pt x="5672620" y="1033598"/>
                  <a:pt x="5666025" y="1023363"/>
                  <a:pt x="5662728" y="1012372"/>
                </a:cubicBezTo>
                <a:cubicBezTo>
                  <a:pt x="5613898" y="849606"/>
                  <a:pt x="5666655" y="1003392"/>
                  <a:pt x="5619185" y="892629"/>
                </a:cubicBezTo>
                <a:cubicBezTo>
                  <a:pt x="5614665" y="882082"/>
                  <a:pt x="5614203" y="869811"/>
                  <a:pt x="5608300" y="859972"/>
                </a:cubicBezTo>
                <a:cubicBezTo>
                  <a:pt x="5603020" y="851171"/>
                  <a:pt x="5592939" y="846214"/>
                  <a:pt x="5586528" y="838200"/>
                </a:cubicBezTo>
                <a:cubicBezTo>
                  <a:pt x="5578355" y="827984"/>
                  <a:pt x="5573372" y="815389"/>
                  <a:pt x="5564757" y="805543"/>
                </a:cubicBezTo>
                <a:cubicBezTo>
                  <a:pt x="5547861" y="786234"/>
                  <a:pt x="5510328" y="751115"/>
                  <a:pt x="5510328" y="751115"/>
                </a:cubicBezTo>
                <a:cubicBezTo>
                  <a:pt x="5503071" y="736601"/>
                  <a:pt x="5498293" y="720554"/>
                  <a:pt x="5488557" y="707572"/>
                </a:cubicBezTo>
                <a:cubicBezTo>
                  <a:pt x="5468739" y="681148"/>
                  <a:pt x="5408264" y="630007"/>
                  <a:pt x="5379700" y="620486"/>
                </a:cubicBezTo>
                <a:lnTo>
                  <a:pt x="5347042" y="609600"/>
                </a:lnTo>
                <a:cubicBezTo>
                  <a:pt x="5262728" y="525286"/>
                  <a:pt x="5304920" y="544759"/>
                  <a:pt x="5238185" y="522515"/>
                </a:cubicBezTo>
                <a:cubicBezTo>
                  <a:pt x="5227299" y="511629"/>
                  <a:pt x="5215383" y="501684"/>
                  <a:pt x="5205528" y="489857"/>
                </a:cubicBezTo>
                <a:cubicBezTo>
                  <a:pt x="5197153" y="479806"/>
                  <a:pt x="5195459" y="463051"/>
                  <a:pt x="5183757" y="457200"/>
                </a:cubicBezTo>
                <a:cubicBezTo>
                  <a:pt x="5156994" y="443819"/>
                  <a:pt x="5123434" y="448811"/>
                  <a:pt x="5096671" y="435429"/>
                </a:cubicBezTo>
                <a:cubicBezTo>
                  <a:pt x="5067642" y="420915"/>
                  <a:pt x="5040374" y="402149"/>
                  <a:pt x="5009585" y="391886"/>
                </a:cubicBezTo>
                <a:cubicBezTo>
                  <a:pt x="4973212" y="379761"/>
                  <a:pt x="4974400" y="379229"/>
                  <a:pt x="4933385" y="370115"/>
                </a:cubicBezTo>
                <a:cubicBezTo>
                  <a:pt x="4915324" y="366101"/>
                  <a:pt x="4896985" y="363389"/>
                  <a:pt x="4878957" y="359229"/>
                </a:cubicBezTo>
                <a:cubicBezTo>
                  <a:pt x="4689833" y="315584"/>
                  <a:pt x="4893575" y="355616"/>
                  <a:pt x="4704785" y="326572"/>
                </a:cubicBezTo>
                <a:cubicBezTo>
                  <a:pt x="4627235" y="314641"/>
                  <a:pt x="4665848" y="312773"/>
                  <a:pt x="4574157" y="304800"/>
                </a:cubicBezTo>
                <a:cubicBezTo>
                  <a:pt x="4516205" y="299761"/>
                  <a:pt x="4457997" y="298212"/>
                  <a:pt x="4399985" y="293915"/>
                </a:cubicBezTo>
                <a:cubicBezTo>
                  <a:pt x="4228791" y="281234"/>
                  <a:pt x="4316321" y="281416"/>
                  <a:pt x="4116957" y="272143"/>
                </a:cubicBezTo>
                <a:cubicBezTo>
                  <a:pt x="4015402" y="267419"/>
                  <a:pt x="3913757" y="264886"/>
                  <a:pt x="3812157" y="261257"/>
                </a:cubicBezTo>
                <a:cubicBezTo>
                  <a:pt x="3775871" y="257629"/>
                  <a:pt x="3739485" y="254895"/>
                  <a:pt x="3703300" y="250372"/>
                </a:cubicBezTo>
                <a:cubicBezTo>
                  <a:pt x="3681398" y="247634"/>
                  <a:pt x="3659863" y="242403"/>
                  <a:pt x="3637985" y="239486"/>
                </a:cubicBezTo>
                <a:cubicBezTo>
                  <a:pt x="3605415" y="235143"/>
                  <a:pt x="3572671" y="232229"/>
                  <a:pt x="3540014" y="228600"/>
                </a:cubicBezTo>
                <a:cubicBezTo>
                  <a:pt x="3472205" y="160794"/>
                  <a:pt x="3570378" y="252472"/>
                  <a:pt x="3485585" y="195943"/>
                </a:cubicBezTo>
                <a:cubicBezTo>
                  <a:pt x="3472776" y="187404"/>
                  <a:pt x="3554528" y="179615"/>
                  <a:pt x="3485585" y="174172"/>
                </a:cubicBezTo>
                <a:close/>
              </a:path>
            </a:pathLst>
          </a:cu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3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My Documents\Histology course director\digital labs\Endocrine Reproduction\Ovary\SL130S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036" y="1386168"/>
            <a:ext cx="7037614" cy="52782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1371600" y="2743200"/>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Corpus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luteum</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structure on this slide. (advance slide for answers)</a:t>
            </a:r>
          </a:p>
        </p:txBody>
      </p:sp>
    </p:spTree>
    <p:extLst>
      <p:ext uri="{BB962C8B-B14F-4D97-AF65-F5344CB8AC3E}">
        <p14:creationId xmlns:p14="http://schemas.microsoft.com/office/powerpoint/2010/main" val="6743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949416" y="5562600"/>
            <a:ext cx="5975384" cy="1200329"/>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013</a:t>
            </a:r>
            <a:r>
              <a:rPr lang="en-US" dirty="0">
                <a:latin typeface="Calibri" pitchFamily="34" charset="0"/>
              </a:rPr>
              <a:t> </a:t>
            </a:r>
          </a:p>
          <a:p>
            <a:r>
              <a:rPr lang="en-US" b="1" dirty="0">
                <a:latin typeface="Calibri" pitchFamily="34" charset="0"/>
              </a:rPr>
              <a:t>Be able to identify:</a:t>
            </a:r>
          </a:p>
          <a:p>
            <a:pPr lvl="1" eaLnBrk="0" hangingPunct="0">
              <a:buFontTx/>
              <a:buChar char="•"/>
            </a:pPr>
            <a:r>
              <a:rPr lang="en-US" sz="1200" b="1" dirty="0" err="1">
                <a:solidFill>
                  <a:srgbClr val="002060"/>
                </a:solidFill>
                <a:latin typeface="Georgia" pitchFamily="18" charset="0"/>
                <a:ea typeface="Times" pitchFamily="18" charset="0"/>
                <a:cs typeface="Arial" charset="0"/>
              </a:rPr>
              <a:t>Mesovarium</a:t>
            </a:r>
            <a:endParaRPr lang="en-US" sz="1200" b="1" dirty="0">
              <a:solidFill>
                <a:srgbClr val="002060"/>
              </a:solidFill>
              <a:latin typeface="Georgia" pitchFamily="18" charset="0"/>
              <a:ea typeface="Times" pitchFamily="18" charset="0"/>
              <a:cs typeface="Arial" charset="0"/>
            </a:endParaRPr>
          </a:p>
          <a:p>
            <a:pPr lvl="1" eaLnBrk="0" hangingPunct="0">
              <a:buFontTx/>
              <a:buChar char="•"/>
            </a:pPr>
            <a:r>
              <a:rPr lang="en-US" sz="1200" b="1" dirty="0" err="1">
                <a:solidFill>
                  <a:srgbClr val="002060"/>
                </a:solidFill>
                <a:latin typeface="Georgia" pitchFamily="18" charset="0"/>
                <a:cs typeface="Arial" charset="0"/>
              </a:rPr>
              <a:t>mesometrium</a:t>
            </a:r>
            <a:r>
              <a:rPr lang="en-US" sz="1200" b="1" dirty="0">
                <a:solidFill>
                  <a:srgbClr val="002060"/>
                </a:solidFill>
                <a:latin typeface="Georgia" pitchFamily="18" charset="0"/>
                <a:cs typeface="Arial" charset="0"/>
              </a:rPr>
              <a:t> and </a:t>
            </a:r>
            <a:r>
              <a:rPr lang="en-US" sz="1200" b="1" dirty="0" err="1">
                <a:solidFill>
                  <a:srgbClr val="002060"/>
                </a:solidFill>
                <a:latin typeface="Georgia" pitchFamily="18" charset="0"/>
                <a:cs typeface="Arial" charset="0"/>
              </a:rPr>
              <a:t>mesosalpinx</a:t>
            </a:r>
            <a:r>
              <a:rPr lang="en-US" sz="1200" b="1" dirty="0">
                <a:solidFill>
                  <a:srgbClr val="002060"/>
                </a:solidFill>
                <a:latin typeface="Georgia" pitchFamily="18" charset="0"/>
                <a:cs typeface="Arial" charset="0"/>
              </a:rPr>
              <a:t> are not on the list, but you should understand these, or you’re not “getting it”</a:t>
            </a:r>
            <a:endParaRPr lang="en-US" dirty="0">
              <a:latin typeface="Calibri" pitchFamily="34" charset="0"/>
            </a:endParaRPr>
          </a:p>
        </p:txBody>
      </p:sp>
      <p:sp>
        <p:nvSpPr>
          <p:cNvPr id="5" name="TextBox 3"/>
          <p:cNvSpPr txBox="1">
            <a:spLocks noChangeArrowheads="1"/>
          </p:cNvSpPr>
          <p:nvPr/>
        </p:nvSpPr>
        <p:spPr bwMode="auto">
          <a:xfrm>
            <a:off x="2644898" y="1994416"/>
            <a:ext cx="3740073" cy="646331"/>
          </a:xfrm>
          <a:prstGeom prst="rect">
            <a:avLst/>
          </a:prstGeom>
          <a:noFill/>
          <a:ln w="9525">
            <a:noFill/>
            <a:miter lim="800000"/>
            <a:headEnd/>
            <a:tailEnd/>
          </a:ln>
        </p:spPr>
        <p:txBody>
          <a:bodyPr wrap="square">
            <a:spAutoFit/>
          </a:bodyPr>
          <a:lstStyle/>
          <a:p>
            <a:r>
              <a:rPr lang="en-US" dirty="0">
                <a:latin typeface="Calibri" pitchFamily="34" charset="0"/>
                <a:hlinkClick r:id="rId4"/>
              </a:rPr>
              <a:t>Video of overview of ovary, oviduct, and broad ligament (fetal) – SL13</a:t>
            </a:r>
            <a:endParaRPr lang="en-US" dirty="0">
              <a:latin typeface="Calibri" pitchFamily="34" charset="0"/>
            </a:endParaRPr>
          </a:p>
        </p:txBody>
      </p:sp>
      <p:sp>
        <p:nvSpPr>
          <p:cNvPr id="6" name="Rectangle 5"/>
          <p:cNvSpPr/>
          <p:nvPr/>
        </p:nvSpPr>
        <p:spPr>
          <a:xfrm>
            <a:off x="1355362" y="21491"/>
            <a:ext cx="643336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a:t>
            </a:r>
          </a:p>
        </p:txBody>
      </p:sp>
    </p:spTree>
    <p:extLst>
      <p:ext uri="{BB962C8B-B14F-4D97-AF65-F5344CB8AC3E}">
        <p14:creationId xmlns:p14="http://schemas.microsoft.com/office/powerpoint/2010/main" val="6097246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43" y="1436407"/>
            <a:ext cx="8441490" cy="4807803"/>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arrows. (advance slide for answers)</a:t>
            </a:r>
          </a:p>
        </p:txBody>
      </p:sp>
      <p:sp>
        <p:nvSpPr>
          <p:cNvPr id="13" name="Rectangle 12"/>
          <p:cNvSpPr/>
          <p:nvPr/>
        </p:nvSpPr>
        <p:spPr>
          <a:xfrm>
            <a:off x="5990804" y="1143000"/>
            <a:ext cx="2722129"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Corona radiata</a:t>
            </a:r>
          </a:p>
        </p:txBody>
      </p:sp>
      <p:grpSp>
        <p:nvGrpSpPr>
          <p:cNvPr id="7" name="Group 6"/>
          <p:cNvGrpSpPr/>
          <p:nvPr/>
        </p:nvGrpSpPr>
        <p:grpSpPr>
          <a:xfrm>
            <a:off x="3091544" y="2166257"/>
            <a:ext cx="1807027" cy="2590801"/>
            <a:chOff x="3091544" y="2166257"/>
            <a:chExt cx="1807027" cy="2590801"/>
          </a:xfrm>
        </p:grpSpPr>
        <p:cxnSp>
          <p:nvCxnSpPr>
            <p:cNvPr id="9" name="Straight Arrow Connector 8"/>
            <p:cNvCxnSpPr/>
            <p:nvPr/>
          </p:nvCxnSpPr>
          <p:spPr>
            <a:xfrm>
              <a:off x="3298371" y="2307771"/>
              <a:ext cx="413657" cy="74022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091544" y="3712031"/>
              <a:ext cx="468085" cy="54428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495801" y="2166257"/>
              <a:ext cx="402770" cy="78377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321627" y="3907973"/>
              <a:ext cx="87086" cy="84908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565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984179"/>
            <a:ext cx="7665758" cy="5741723"/>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838199" y="4495800"/>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rgbClr val="FFC000"/>
                </a:solidFill>
                <a:effectLst>
                  <a:outerShdw blurRad="76200" dist="50800" dir="5400000" algn="tl" rotWithShape="0">
                    <a:srgbClr val="000000">
                      <a:alpha val="65000"/>
                    </a:srgbClr>
                  </a:outerShdw>
                </a:effectLst>
                <a:latin typeface="+mn-lt"/>
              </a:rPr>
              <a:t>Granulosa</a:t>
            </a:r>
            <a:r>
              <a:rPr lang="en-US" sz="3600" b="1" spc="50" dirty="0">
                <a:ln w="11430"/>
                <a:solidFill>
                  <a:srgbClr val="FFC000"/>
                </a:solidFill>
                <a:effectLst>
                  <a:outerShdw blurRad="76200" dist="50800" dir="5400000" algn="tl" rotWithShape="0">
                    <a:srgbClr val="000000">
                      <a:alpha val="65000"/>
                    </a:srgbClr>
                  </a:outerShdw>
                </a:effectLst>
                <a:latin typeface="+mn-lt"/>
              </a:rPr>
              <a:t> luteal cells</a:t>
            </a:r>
          </a:p>
        </p:txBody>
      </p:sp>
      <p:sp>
        <p:nvSpPr>
          <p:cNvPr id="8" name="TextBox 7"/>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cells. (advance slide for answers)</a:t>
            </a:r>
          </a:p>
        </p:txBody>
      </p:sp>
      <p:sp>
        <p:nvSpPr>
          <p:cNvPr id="2" name="Freeform 1"/>
          <p:cNvSpPr/>
          <p:nvPr/>
        </p:nvSpPr>
        <p:spPr>
          <a:xfrm>
            <a:off x="1023257" y="979714"/>
            <a:ext cx="7217229" cy="3886200"/>
          </a:xfrm>
          <a:custGeom>
            <a:avLst/>
            <a:gdLst>
              <a:gd name="connsiteX0" fmla="*/ 4942114 w 7217229"/>
              <a:gd name="connsiteY0" fmla="*/ 3788229 h 3886200"/>
              <a:gd name="connsiteX1" fmla="*/ 5050972 w 7217229"/>
              <a:gd name="connsiteY1" fmla="*/ 3766457 h 3886200"/>
              <a:gd name="connsiteX2" fmla="*/ 5148943 w 7217229"/>
              <a:gd name="connsiteY2" fmla="*/ 3722915 h 3886200"/>
              <a:gd name="connsiteX3" fmla="*/ 5431972 w 7217229"/>
              <a:gd name="connsiteY3" fmla="*/ 3657600 h 3886200"/>
              <a:gd name="connsiteX4" fmla="*/ 5649686 w 7217229"/>
              <a:gd name="connsiteY4" fmla="*/ 3603172 h 3886200"/>
              <a:gd name="connsiteX5" fmla="*/ 5845629 w 7217229"/>
              <a:gd name="connsiteY5" fmla="*/ 3559629 h 3886200"/>
              <a:gd name="connsiteX6" fmla="*/ 6008914 w 7217229"/>
              <a:gd name="connsiteY6" fmla="*/ 3505200 h 3886200"/>
              <a:gd name="connsiteX7" fmla="*/ 6226629 w 7217229"/>
              <a:gd name="connsiteY7" fmla="*/ 3450772 h 3886200"/>
              <a:gd name="connsiteX8" fmla="*/ 6259286 w 7217229"/>
              <a:gd name="connsiteY8" fmla="*/ 3439886 h 3886200"/>
              <a:gd name="connsiteX9" fmla="*/ 6313714 w 7217229"/>
              <a:gd name="connsiteY9" fmla="*/ 3418115 h 3886200"/>
              <a:gd name="connsiteX10" fmla="*/ 6389914 w 7217229"/>
              <a:gd name="connsiteY10" fmla="*/ 3407229 h 3886200"/>
              <a:gd name="connsiteX11" fmla="*/ 6466114 w 7217229"/>
              <a:gd name="connsiteY11" fmla="*/ 3363686 h 3886200"/>
              <a:gd name="connsiteX12" fmla="*/ 6487886 w 7217229"/>
              <a:gd name="connsiteY12" fmla="*/ 3341915 h 3886200"/>
              <a:gd name="connsiteX13" fmla="*/ 6531429 w 7217229"/>
              <a:gd name="connsiteY13" fmla="*/ 3320143 h 3886200"/>
              <a:gd name="connsiteX14" fmla="*/ 6618514 w 7217229"/>
              <a:gd name="connsiteY14" fmla="*/ 3233057 h 3886200"/>
              <a:gd name="connsiteX15" fmla="*/ 6640286 w 7217229"/>
              <a:gd name="connsiteY15" fmla="*/ 3211286 h 3886200"/>
              <a:gd name="connsiteX16" fmla="*/ 6683829 w 7217229"/>
              <a:gd name="connsiteY16" fmla="*/ 3178629 h 3886200"/>
              <a:gd name="connsiteX17" fmla="*/ 6760029 w 7217229"/>
              <a:gd name="connsiteY17" fmla="*/ 3091543 h 3886200"/>
              <a:gd name="connsiteX18" fmla="*/ 6792686 w 7217229"/>
              <a:gd name="connsiteY18" fmla="*/ 3058886 h 3886200"/>
              <a:gd name="connsiteX19" fmla="*/ 6825343 w 7217229"/>
              <a:gd name="connsiteY19" fmla="*/ 3004457 h 3886200"/>
              <a:gd name="connsiteX20" fmla="*/ 6858000 w 7217229"/>
              <a:gd name="connsiteY20" fmla="*/ 2971800 h 3886200"/>
              <a:gd name="connsiteX21" fmla="*/ 6923314 w 7217229"/>
              <a:gd name="connsiteY21" fmla="*/ 2862943 h 3886200"/>
              <a:gd name="connsiteX22" fmla="*/ 6934200 w 7217229"/>
              <a:gd name="connsiteY22" fmla="*/ 2830286 h 3886200"/>
              <a:gd name="connsiteX23" fmla="*/ 6955972 w 7217229"/>
              <a:gd name="connsiteY23" fmla="*/ 2808515 h 3886200"/>
              <a:gd name="connsiteX24" fmla="*/ 6977743 w 7217229"/>
              <a:gd name="connsiteY24" fmla="*/ 2764972 h 3886200"/>
              <a:gd name="connsiteX25" fmla="*/ 6988629 w 7217229"/>
              <a:gd name="connsiteY25" fmla="*/ 2732315 h 3886200"/>
              <a:gd name="connsiteX26" fmla="*/ 7043057 w 7217229"/>
              <a:gd name="connsiteY26" fmla="*/ 2623457 h 3886200"/>
              <a:gd name="connsiteX27" fmla="*/ 7053943 w 7217229"/>
              <a:gd name="connsiteY27" fmla="*/ 2590800 h 3886200"/>
              <a:gd name="connsiteX28" fmla="*/ 7075714 w 7217229"/>
              <a:gd name="connsiteY28" fmla="*/ 2547257 h 3886200"/>
              <a:gd name="connsiteX29" fmla="*/ 7108372 w 7217229"/>
              <a:gd name="connsiteY29" fmla="*/ 2460172 h 3886200"/>
              <a:gd name="connsiteX30" fmla="*/ 7141029 w 7217229"/>
              <a:gd name="connsiteY30" fmla="*/ 2373086 h 3886200"/>
              <a:gd name="connsiteX31" fmla="*/ 7173686 w 7217229"/>
              <a:gd name="connsiteY31" fmla="*/ 2209800 h 3886200"/>
              <a:gd name="connsiteX32" fmla="*/ 7184572 w 7217229"/>
              <a:gd name="connsiteY32" fmla="*/ 1981200 h 3886200"/>
              <a:gd name="connsiteX33" fmla="*/ 7195457 w 7217229"/>
              <a:gd name="connsiteY33" fmla="*/ 1948543 h 3886200"/>
              <a:gd name="connsiteX34" fmla="*/ 7217229 w 7217229"/>
              <a:gd name="connsiteY34" fmla="*/ 1698172 h 3886200"/>
              <a:gd name="connsiteX35" fmla="*/ 7195457 w 7217229"/>
              <a:gd name="connsiteY35" fmla="*/ 751115 h 3886200"/>
              <a:gd name="connsiteX36" fmla="*/ 7184572 w 7217229"/>
              <a:gd name="connsiteY36" fmla="*/ 609600 h 3886200"/>
              <a:gd name="connsiteX37" fmla="*/ 7173686 w 7217229"/>
              <a:gd name="connsiteY37" fmla="*/ 566057 h 3886200"/>
              <a:gd name="connsiteX38" fmla="*/ 7162800 w 7217229"/>
              <a:gd name="connsiteY38" fmla="*/ 478972 h 3886200"/>
              <a:gd name="connsiteX39" fmla="*/ 7141029 w 7217229"/>
              <a:gd name="connsiteY39" fmla="*/ 359229 h 3886200"/>
              <a:gd name="connsiteX40" fmla="*/ 7119257 w 7217229"/>
              <a:gd name="connsiteY40" fmla="*/ 217715 h 3886200"/>
              <a:gd name="connsiteX41" fmla="*/ 7075714 w 7217229"/>
              <a:gd name="connsiteY41" fmla="*/ 152400 h 3886200"/>
              <a:gd name="connsiteX42" fmla="*/ 7043057 w 7217229"/>
              <a:gd name="connsiteY42" fmla="*/ 130629 h 3886200"/>
              <a:gd name="connsiteX43" fmla="*/ 6923314 w 7217229"/>
              <a:gd name="connsiteY43" fmla="*/ 108857 h 3886200"/>
              <a:gd name="connsiteX44" fmla="*/ 6847114 w 7217229"/>
              <a:gd name="connsiteY44" fmla="*/ 87086 h 3886200"/>
              <a:gd name="connsiteX45" fmla="*/ 6792686 w 7217229"/>
              <a:gd name="connsiteY45" fmla="*/ 76200 h 3886200"/>
              <a:gd name="connsiteX46" fmla="*/ 5519057 w 7217229"/>
              <a:gd name="connsiteY46" fmla="*/ 87086 h 3886200"/>
              <a:gd name="connsiteX47" fmla="*/ 4735286 w 7217229"/>
              <a:gd name="connsiteY47" fmla="*/ 76200 h 3886200"/>
              <a:gd name="connsiteX48" fmla="*/ 4495800 w 7217229"/>
              <a:gd name="connsiteY48" fmla="*/ 65315 h 3886200"/>
              <a:gd name="connsiteX49" fmla="*/ 4049486 w 7217229"/>
              <a:gd name="connsiteY49" fmla="*/ 54429 h 3886200"/>
              <a:gd name="connsiteX50" fmla="*/ 3733800 w 7217229"/>
              <a:gd name="connsiteY50" fmla="*/ 54429 h 3886200"/>
              <a:gd name="connsiteX51" fmla="*/ 3341914 w 7217229"/>
              <a:gd name="connsiteY51" fmla="*/ 32657 h 3886200"/>
              <a:gd name="connsiteX52" fmla="*/ 2862943 w 7217229"/>
              <a:gd name="connsiteY52" fmla="*/ 43543 h 3886200"/>
              <a:gd name="connsiteX53" fmla="*/ 1937657 w 7217229"/>
              <a:gd name="connsiteY53" fmla="*/ 21772 h 3886200"/>
              <a:gd name="connsiteX54" fmla="*/ 1752600 w 7217229"/>
              <a:gd name="connsiteY54" fmla="*/ 0 h 3886200"/>
              <a:gd name="connsiteX55" fmla="*/ 1066800 w 7217229"/>
              <a:gd name="connsiteY55" fmla="*/ 21772 h 3886200"/>
              <a:gd name="connsiteX56" fmla="*/ 838200 w 7217229"/>
              <a:gd name="connsiteY56" fmla="*/ 43543 h 3886200"/>
              <a:gd name="connsiteX57" fmla="*/ 359229 w 7217229"/>
              <a:gd name="connsiteY57" fmla="*/ 54429 h 3886200"/>
              <a:gd name="connsiteX58" fmla="*/ 304800 w 7217229"/>
              <a:gd name="connsiteY58" fmla="*/ 65315 h 3886200"/>
              <a:gd name="connsiteX59" fmla="*/ 185057 w 7217229"/>
              <a:gd name="connsiteY59" fmla="*/ 87086 h 3886200"/>
              <a:gd name="connsiteX60" fmla="*/ 87086 w 7217229"/>
              <a:gd name="connsiteY60" fmla="*/ 163286 h 3886200"/>
              <a:gd name="connsiteX61" fmla="*/ 43543 w 7217229"/>
              <a:gd name="connsiteY61" fmla="*/ 185057 h 3886200"/>
              <a:gd name="connsiteX62" fmla="*/ 10886 w 7217229"/>
              <a:gd name="connsiteY62" fmla="*/ 293915 h 3886200"/>
              <a:gd name="connsiteX63" fmla="*/ 0 w 7217229"/>
              <a:gd name="connsiteY63" fmla="*/ 359229 h 3886200"/>
              <a:gd name="connsiteX64" fmla="*/ 10886 w 7217229"/>
              <a:gd name="connsiteY64" fmla="*/ 544286 h 3886200"/>
              <a:gd name="connsiteX65" fmla="*/ 32657 w 7217229"/>
              <a:gd name="connsiteY65" fmla="*/ 576943 h 3886200"/>
              <a:gd name="connsiteX66" fmla="*/ 43543 w 7217229"/>
              <a:gd name="connsiteY66" fmla="*/ 642257 h 3886200"/>
              <a:gd name="connsiteX67" fmla="*/ 174172 w 7217229"/>
              <a:gd name="connsiteY67" fmla="*/ 849086 h 3886200"/>
              <a:gd name="connsiteX68" fmla="*/ 337457 w 7217229"/>
              <a:gd name="connsiteY68" fmla="*/ 1012372 h 3886200"/>
              <a:gd name="connsiteX69" fmla="*/ 381000 w 7217229"/>
              <a:gd name="connsiteY69" fmla="*/ 1055915 h 3886200"/>
              <a:gd name="connsiteX70" fmla="*/ 402772 w 7217229"/>
              <a:gd name="connsiteY70" fmla="*/ 1088572 h 3886200"/>
              <a:gd name="connsiteX71" fmla="*/ 468086 w 7217229"/>
              <a:gd name="connsiteY71" fmla="*/ 1153886 h 3886200"/>
              <a:gd name="connsiteX72" fmla="*/ 544286 w 7217229"/>
              <a:gd name="connsiteY72" fmla="*/ 1273629 h 3886200"/>
              <a:gd name="connsiteX73" fmla="*/ 576943 w 7217229"/>
              <a:gd name="connsiteY73" fmla="*/ 1295400 h 3886200"/>
              <a:gd name="connsiteX74" fmla="*/ 598714 w 7217229"/>
              <a:gd name="connsiteY74" fmla="*/ 1338943 h 3886200"/>
              <a:gd name="connsiteX75" fmla="*/ 653143 w 7217229"/>
              <a:gd name="connsiteY75" fmla="*/ 1393372 h 3886200"/>
              <a:gd name="connsiteX76" fmla="*/ 762000 w 7217229"/>
              <a:gd name="connsiteY76" fmla="*/ 1534886 h 3886200"/>
              <a:gd name="connsiteX77" fmla="*/ 805543 w 7217229"/>
              <a:gd name="connsiteY77" fmla="*/ 1567543 h 3886200"/>
              <a:gd name="connsiteX78" fmla="*/ 947057 w 7217229"/>
              <a:gd name="connsiteY78" fmla="*/ 1741715 h 3886200"/>
              <a:gd name="connsiteX79" fmla="*/ 968829 w 7217229"/>
              <a:gd name="connsiteY79" fmla="*/ 1774372 h 3886200"/>
              <a:gd name="connsiteX80" fmla="*/ 1001486 w 7217229"/>
              <a:gd name="connsiteY80" fmla="*/ 1817915 h 3886200"/>
              <a:gd name="connsiteX81" fmla="*/ 1088572 w 7217229"/>
              <a:gd name="connsiteY81" fmla="*/ 1959429 h 3886200"/>
              <a:gd name="connsiteX82" fmla="*/ 1110343 w 7217229"/>
              <a:gd name="connsiteY82" fmla="*/ 1992086 h 3886200"/>
              <a:gd name="connsiteX83" fmla="*/ 1143000 w 7217229"/>
              <a:gd name="connsiteY83" fmla="*/ 2046515 h 3886200"/>
              <a:gd name="connsiteX84" fmla="*/ 1164772 w 7217229"/>
              <a:gd name="connsiteY84" fmla="*/ 2068286 h 3886200"/>
              <a:gd name="connsiteX85" fmla="*/ 1219200 w 7217229"/>
              <a:gd name="connsiteY85" fmla="*/ 2155372 h 3886200"/>
              <a:gd name="connsiteX86" fmla="*/ 1251857 w 7217229"/>
              <a:gd name="connsiteY86" fmla="*/ 2253343 h 3886200"/>
              <a:gd name="connsiteX87" fmla="*/ 1284514 w 7217229"/>
              <a:gd name="connsiteY87" fmla="*/ 2307772 h 3886200"/>
              <a:gd name="connsiteX88" fmla="*/ 1317172 w 7217229"/>
              <a:gd name="connsiteY88" fmla="*/ 2383972 h 3886200"/>
              <a:gd name="connsiteX89" fmla="*/ 1382486 w 7217229"/>
              <a:gd name="connsiteY89" fmla="*/ 2471057 h 3886200"/>
              <a:gd name="connsiteX90" fmla="*/ 1404257 w 7217229"/>
              <a:gd name="connsiteY90" fmla="*/ 2514600 h 3886200"/>
              <a:gd name="connsiteX91" fmla="*/ 1426029 w 7217229"/>
              <a:gd name="connsiteY91" fmla="*/ 2536372 h 3886200"/>
              <a:gd name="connsiteX92" fmla="*/ 1458686 w 7217229"/>
              <a:gd name="connsiteY92" fmla="*/ 2579915 h 3886200"/>
              <a:gd name="connsiteX93" fmla="*/ 1480457 w 7217229"/>
              <a:gd name="connsiteY93" fmla="*/ 2623457 h 3886200"/>
              <a:gd name="connsiteX94" fmla="*/ 1534886 w 7217229"/>
              <a:gd name="connsiteY94" fmla="*/ 2677886 h 3886200"/>
              <a:gd name="connsiteX95" fmla="*/ 1567543 w 7217229"/>
              <a:gd name="connsiteY95" fmla="*/ 2710543 h 3886200"/>
              <a:gd name="connsiteX96" fmla="*/ 1643743 w 7217229"/>
              <a:gd name="connsiteY96" fmla="*/ 2764972 h 3886200"/>
              <a:gd name="connsiteX97" fmla="*/ 1676400 w 7217229"/>
              <a:gd name="connsiteY97" fmla="*/ 2808515 h 3886200"/>
              <a:gd name="connsiteX98" fmla="*/ 1698172 w 7217229"/>
              <a:gd name="connsiteY98" fmla="*/ 2830286 h 3886200"/>
              <a:gd name="connsiteX99" fmla="*/ 1719943 w 7217229"/>
              <a:gd name="connsiteY99" fmla="*/ 2862943 h 3886200"/>
              <a:gd name="connsiteX100" fmla="*/ 1774372 w 7217229"/>
              <a:gd name="connsiteY100" fmla="*/ 2917372 h 3886200"/>
              <a:gd name="connsiteX101" fmla="*/ 1850572 w 7217229"/>
              <a:gd name="connsiteY101" fmla="*/ 2971800 h 3886200"/>
              <a:gd name="connsiteX102" fmla="*/ 1883229 w 7217229"/>
              <a:gd name="connsiteY102" fmla="*/ 2993572 h 3886200"/>
              <a:gd name="connsiteX103" fmla="*/ 2002972 w 7217229"/>
              <a:gd name="connsiteY103" fmla="*/ 3080657 h 3886200"/>
              <a:gd name="connsiteX104" fmla="*/ 2079172 w 7217229"/>
              <a:gd name="connsiteY104" fmla="*/ 3135086 h 3886200"/>
              <a:gd name="connsiteX105" fmla="*/ 2155372 w 7217229"/>
              <a:gd name="connsiteY105" fmla="*/ 3189515 h 3886200"/>
              <a:gd name="connsiteX106" fmla="*/ 2231572 w 7217229"/>
              <a:gd name="connsiteY106" fmla="*/ 3243943 h 3886200"/>
              <a:gd name="connsiteX107" fmla="*/ 2286000 w 7217229"/>
              <a:gd name="connsiteY107" fmla="*/ 3265715 h 3886200"/>
              <a:gd name="connsiteX108" fmla="*/ 2351314 w 7217229"/>
              <a:gd name="connsiteY108" fmla="*/ 3309257 h 3886200"/>
              <a:gd name="connsiteX109" fmla="*/ 2405743 w 7217229"/>
              <a:gd name="connsiteY109" fmla="*/ 3352800 h 3886200"/>
              <a:gd name="connsiteX110" fmla="*/ 2449286 w 7217229"/>
              <a:gd name="connsiteY110" fmla="*/ 3363686 h 3886200"/>
              <a:gd name="connsiteX111" fmla="*/ 2536372 w 7217229"/>
              <a:gd name="connsiteY111" fmla="*/ 3418115 h 3886200"/>
              <a:gd name="connsiteX112" fmla="*/ 2569029 w 7217229"/>
              <a:gd name="connsiteY112" fmla="*/ 3439886 h 3886200"/>
              <a:gd name="connsiteX113" fmla="*/ 2623457 w 7217229"/>
              <a:gd name="connsiteY113" fmla="*/ 3461657 h 3886200"/>
              <a:gd name="connsiteX114" fmla="*/ 2667000 w 7217229"/>
              <a:gd name="connsiteY114" fmla="*/ 3494315 h 3886200"/>
              <a:gd name="connsiteX115" fmla="*/ 2732314 w 7217229"/>
              <a:gd name="connsiteY115" fmla="*/ 3526972 h 3886200"/>
              <a:gd name="connsiteX116" fmla="*/ 2786743 w 7217229"/>
              <a:gd name="connsiteY116" fmla="*/ 3548743 h 3886200"/>
              <a:gd name="connsiteX117" fmla="*/ 2873829 w 7217229"/>
              <a:gd name="connsiteY117" fmla="*/ 3581400 h 3886200"/>
              <a:gd name="connsiteX118" fmla="*/ 2906486 w 7217229"/>
              <a:gd name="connsiteY118" fmla="*/ 3603172 h 3886200"/>
              <a:gd name="connsiteX119" fmla="*/ 3004457 w 7217229"/>
              <a:gd name="connsiteY119" fmla="*/ 3635829 h 3886200"/>
              <a:gd name="connsiteX120" fmla="*/ 3037114 w 7217229"/>
              <a:gd name="connsiteY120" fmla="*/ 3646715 h 3886200"/>
              <a:gd name="connsiteX121" fmla="*/ 3069772 w 7217229"/>
              <a:gd name="connsiteY121" fmla="*/ 3657600 h 3886200"/>
              <a:gd name="connsiteX122" fmla="*/ 3156857 w 7217229"/>
              <a:gd name="connsiteY122" fmla="*/ 3690257 h 3886200"/>
              <a:gd name="connsiteX123" fmla="*/ 3200400 w 7217229"/>
              <a:gd name="connsiteY123" fmla="*/ 3712029 h 3886200"/>
              <a:gd name="connsiteX124" fmla="*/ 3298372 w 7217229"/>
              <a:gd name="connsiteY124" fmla="*/ 3733800 h 3886200"/>
              <a:gd name="connsiteX125" fmla="*/ 3363686 w 7217229"/>
              <a:gd name="connsiteY125" fmla="*/ 3755572 h 3886200"/>
              <a:gd name="connsiteX126" fmla="*/ 3396343 w 7217229"/>
              <a:gd name="connsiteY126" fmla="*/ 3766457 h 3886200"/>
              <a:gd name="connsiteX127" fmla="*/ 3494314 w 7217229"/>
              <a:gd name="connsiteY127" fmla="*/ 3777343 h 3886200"/>
              <a:gd name="connsiteX128" fmla="*/ 3635829 w 7217229"/>
              <a:gd name="connsiteY128" fmla="*/ 3810000 h 3886200"/>
              <a:gd name="connsiteX129" fmla="*/ 3886200 w 7217229"/>
              <a:gd name="connsiteY129" fmla="*/ 3842657 h 3886200"/>
              <a:gd name="connsiteX130" fmla="*/ 3951514 w 7217229"/>
              <a:gd name="connsiteY130" fmla="*/ 3853543 h 3886200"/>
              <a:gd name="connsiteX131" fmla="*/ 3995057 w 7217229"/>
              <a:gd name="connsiteY131" fmla="*/ 3864429 h 3886200"/>
              <a:gd name="connsiteX132" fmla="*/ 4103914 w 7217229"/>
              <a:gd name="connsiteY132" fmla="*/ 3875315 h 3886200"/>
              <a:gd name="connsiteX133" fmla="*/ 4169229 w 7217229"/>
              <a:gd name="connsiteY133" fmla="*/ 3886200 h 3886200"/>
              <a:gd name="connsiteX134" fmla="*/ 4582886 w 7217229"/>
              <a:gd name="connsiteY134" fmla="*/ 3864429 h 3886200"/>
              <a:gd name="connsiteX135" fmla="*/ 4626429 w 7217229"/>
              <a:gd name="connsiteY135" fmla="*/ 3853543 h 3886200"/>
              <a:gd name="connsiteX136" fmla="*/ 4713514 w 7217229"/>
              <a:gd name="connsiteY136" fmla="*/ 3842657 h 3886200"/>
              <a:gd name="connsiteX137" fmla="*/ 4865914 w 7217229"/>
              <a:gd name="connsiteY137" fmla="*/ 3820886 h 3886200"/>
              <a:gd name="connsiteX138" fmla="*/ 4931229 w 7217229"/>
              <a:gd name="connsiteY138" fmla="*/ 3788229 h 3886200"/>
              <a:gd name="connsiteX139" fmla="*/ 4963886 w 7217229"/>
              <a:gd name="connsiteY139" fmla="*/ 3777343 h 3886200"/>
              <a:gd name="connsiteX140" fmla="*/ 4942114 w 7217229"/>
              <a:gd name="connsiteY140" fmla="*/ 3788229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217229" h="3886200">
                <a:moveTo>
                  <a:pt x="4942114" y="3788229"/>
                </a:moveTo>
                <a:cubicBezTo>
                  <a:pt x="4956628" y="3786415"/>
                  <a:pt x="5030303" y="3775315"/>
                  <a:pt x="5050972" y="3766457"/>
                </a:cubicBezTo>
                <a:cubicBezTo>
                  <a:pt x="5164556" y="3717778"/>
                  <a:pt x="4962756" y="3773693"/>
                  <a:pt x="5148943" y="3722915"/>
                </a:cubicBezTo>
                <a:cubicBezTo>
                  <a:pt x="5467062" y="3636156"/>
                  <a:pt x="5197621" y="3712282"/>
                  <a:pt x="5431972" y="3657600"/>
                </a:cubicBezTo>
                <a:cubicBezTo>
                  <a:pt x="5504820" y="3640602"/>
                  <a:pt x="5576895" y="3620412"/>
                  <a:pt x="5649686" y="3603172"/>
                </a:cubicBezTo>
                <a:cubicBezTo>
                  <a:pt x="5714792" y="3587752"/>
                  <a:pt x="5782981" y="3583122"/>
                  <a:pt x="5845629" y="3559629"/>
                </a:cubicBezTo>
                <a:cubicBezTo>
                  <a:pt x="5929003" y="3528364"/>
                  <a:pt x="5927142" y="3526400"/>
                  <a:pt x="6008914" y="3505200"/>
                </a:cubicBezTo>
                <a:cubicBezTo>
                  <a:pt x="6081325" y="3486427"/>
                  <a:pt x="6155663" y="3474428"/>
                  <a:pt x="6226629" y="3450772"/>
                </a:cubicBezTo>
                <a:cubicBezTo>
                  <a:pt x="6237515" y="3447143"/>
                  <a:pt x="6248542" y="3443915"/>
                  <a:pt x="6259286" y="3439886"/>
                </a:cubicBezTo>
                <a:cubicBezTo>
                  <a:pt x="6277582" y="3433025"/>
                  <a:pt x="6294757" y="3422854"/>
                  <a:pt x="6313714" y="3418115"/>
                </a:cubicBezTo>
                <a:cubicBezTo>
                  <a:pt x="6338606" y="3411892"/>
                  <a:pt x="6364514" y="3410858"/>
                  <a:pt x="6389914" y="3407229"/>
                </a:cubicBezTo>
                <a:cubicBezTo>
                  <a:pt x="6434227" y="3392458"/>
                  <a:pt x="6422177" y="3400300"/>
                  <a:pt x="6466114" y="3363686"/>
                </a:cubicBezTo>
                <a:cubicBezTo>
                  <a:pt x="6473998" y="3357116"/>
                  <a:pt x="6479346" y="3347608"/>
                  <a:pt x="6487886" y="3341915"/>
                </a:cubicBezTo>
                <a:cubicBezTo>
                  <a:pt x="6501388" y="3332914"/>
                  <a:pt x="6518757" y="3330280"/>
                  <a:pt x="6531429" y="3320143"/>
                </a:cubicBezTo>
                <a:cubicBezTo>
                  <a:pt x="6531459" y="3320119"/>
                  <a:pt x="6599153" y="3252418"/>
                  <a:pt x="6618514" y="3233057"/>
                </a:cubicBezTo>
                <a:cubicBezTo>
                  <a:pt x="6625771" y="3225800"/>
                  <a:pt x="6632075" y="3217444"/>
                  <a:pt x="6640286" y="3211286"/>
                </a:cubicBezTo>
                <a:lnTo>
                  <a:pt x="6683829" y="3178629"/>
                </a:lnTo>
                <a:cubicBezTo>
                  <a:pt x="6719832" y="3124623"/>
                  <a:pt x="6696349" y="3155223"/>
                  <a:pt x="6760029" y="3091543"/>
                </a:cubicBezTo>
                <a:cubicBezTo>
                  <a:pt x="6770915" y="3080657"/>
                  <a:pt x="6784766" y="3072087"/>
                  <a:pt x="6792686" y="3058886"/>
                </a:cubicBezTo>
                <a:cubicBezTo>
                  <a:pt x="6803572" y="3040743"/>
                  <a:pt x="6812648" y="3021384"/>
                  <a:pt x="6825343" y="3004457"/>
                </a:cubicBezTo>
                <a:cubicBezTo>
                  <a:pt x="6834580" y="2992141"/>
                  <a:pt x="6849735" y="2984788"/>
                  <a:pt x="6858000" y="2971800"/>
                </a:cubicBezTo>
                <a:cubicBezTo>
                  <a:pt x="6942235" y="2839431"/>
                  <a:pt x="6867178" y="2919082"/>
                  <a:pt x="6923314" y="2862943"/>
                </a:cubicBezTo>
                <a:cubicBezTo>
                  <a:pt x="6926943" y="2852057"/>
                  <a:pt x="6928296" y="2840125"/>
                  <a:pt x="6934200" y="2830286"/>
                </a:cubicBezTo>
                <a:cubicBezTo>
                  <a:pt x="6939481" y="2821485"/>
                  <a:pt x="6950279" y="2817054"/>
                  <a:pt x="6955972" y="2808515"/>
                </a:cubicBezTo>
                <a:cubicBezTo>
                  <a:pt x="6964973" y="2795013"/>
                  <a:pt x="6971351" y="2779887"/>
                  <a:pt x="6977743" y="2764972"/>
                </a:cubicBezTo>
                <a:cubicBezTo>
                  <a:pt x="6982263" y="2754425"/>
                  <a:pt x="6983821" y="2742733"/>
                  <a:pt x="6988629" y="2732315"/>
                </a:cubicBezTo>
                <a:cubicBezTo>
                  <a:pt x="7005630" y="2695480"/>
                  <a:pt x="7030228" y="2661944"/>
                  <a:pt x="7043057" y="2623457"/>
                </a:cubicBezTo>
                <a:cubicBezTo>
                  <a:pt x="7046686" y="2612571"/>
                  <a:pt x="7049423" y="2601347"/>
                  <a:pt x="7053943" y="2590800"/>
                </a:cubicBezTo>
                <a:cubicBezTo>
                  <a:pt x="7060335" y="2575885"/>
                  <a:pt x="7070016" y="2562451"/>
                  <a:pt x="7075714" y="2547257"/>
                </a:cubicBezTo>
                <a:cubicBezTo>
                  <a:pt x="7120174" y="2428696"/>
                  <a:pt x="7047761" y="2581391"/>
                  <a:pt x="7108372" y="2460172"/>
                </a:cubicBezTo>
                <a:cubicBezTo>
                  <a:pt x="7149428" y="2295938"/>
                  <a:pt x="7084110" y="2543844"/>
                  <a:pt x="7141029" y="2373086"/>
                </a:cubicBezTo>
                <a:cubicBezTo>
                  <a:pt x="7162023" y="2310103"/>
                  <a:pt x="7164570" y="2273609"/>
                  <a:pt x="7173686" y="2209800"/>
                </a:cubicBezTo>
                <a:cubicBezTo>
                  <a:pt x="7177315" y="2133600"/>
                  <a:pt x="7178237" y="2057223"/>
                  <a:pt x="7184572" y="1981200"/>
                </a:cubicBezTo>
                <a:cubicBezTo>
                  <a:pt x="7185525" y="1969765"/>
                  <a:pt x="7193712" y="1959884"/>
                  <a:pt x="7195457" y="1948543"/>
                </a:cubicBezTo>
                <a:cubicBezTo>
                  <a:pt x="7202654" y="1901759"/>
                  <a:pt x="7214439" y="1734439"/>
                  <a:pt x="7217229" y="1698172"/>
                </a:cubicBezTo>
                <a:cubicBezTo>
                  <a:pt x="7209972" y="1382486"/>
                  <a:pt x="7219674" y="1065954"/>
                  <a:pt x="7195457" y="751115"/>
                </a:cubicBezTo>
                <a:cubicBezTo>
                  <a:pt x="7191829" y="703943"/>
                  <a:pt x="7190100" y="656587"/>
                  <a:pt x="7184572" y="609600"/>
                </a:cubicBezTo>
                <a:cubicBezTo>
                  <a:pt x="7182824" y="594741"/>
                  <a:pt x="7176146" y="580814"/>
                  <a:pt x="7173686" y="566057"/>
                </a:cubicBezTo>
                <a:cubicBezTo>
                  <a:pt x="7168876" y="537201"/>
                  <a:pt x="7167248" y="507886"/>
                  <a:pt x="7162800" y="478972"/>
                </a:cubicBezTo>
                <a:cubicBezTo>
                  <a:pt x="7147936" y="382357"/>
                  <a:pt x="7154538" y="467300"/>
                  <a:pt x="7141029" y="359229"/>
                </a:cubicBezTo>
                <a:cubicBezTo>
                  <a:pt x="7138910" y="342280"/>
                  <a:pt x="7138557" y="252455"/>
                  <a:pt x="7119257" y="217715"/>
                </a:cubicBezTo>
                <a:cubicBezTo>
                  <a:pt x="7106550" y="194842"/>
                  <a:pt x="7097486" y="166914"/>
                  <a:pt x="7075714" y="152400"/>
                </a:cubicBezTo>
                <a:cubicBezTo>
                  <a:pt x="7064828" y="145143"/>
                  <a:pt x="7054759" y="136480"/>
                  <a:pt x="7043057" y="130629"/>
                </a:cubicBezTo>
                <a:cubicBezTo>
                  <a:pt x="7009494" y="113848"/>
                  <a:pt x="6953337" y="112610"/>
                  <a:pt x="6923314" y="108857"/>
                </a:cubicBezTo>
                <a:cubicBezTo>
                  <a:pt x="6897914" y="101600"/>
                  <a:pt x="6872742" y="93493"/>
                  <a:pt x="6847114" y="87086"/>
                </a:cubicBezTo>
                <a:cubicBezTo>
                  <a:pt x="6829164" y="82599"/>
                  <a:pt x="6811188" y="76200"/>
                  <a:pt x="6792686" y="76200"/>
                </a:cubicBezTo>
                <a:lnTo>
                  <a:pt x="5519057" y="87086"/>
                </a:lnTo>
                <a:lnTo>
                  <a:pt x="4735286" y="76200"/>
                </a:lnTo>
                <a:cubicBezTo>
                  <a:pt x="4655393" y="74500"/>
                  <a:pt x="4575671" y="67851"/>
                  <a:pt x="4495800" y="65315"/>
                </a:cubicBezTo>
                <a:lnTo>
                  <a:pt x="4049486" y="54429"/>
                </a:lnTo>
                <a:cubicBezTo>
                  <a:pt x="3897217" y="23975"/>
                  <a:pt x="4071824" y="54429"/>
                  <a:pt x="3733800" y="54429"/>
                </a:cubicBezTo>
                <a:cubicBezTo>
                  <a:pt x="3678639" y="54429"/>
                  <a:pt x="3411961" y="37035"/>
                  <a:pt x="3341914" y="32657"/>
                </a:cubicBezTo>
                <a:cubicBezTo>
                  <a:pt x="3182257" y="36286"/>
                  <a:pt x="3022641" y="43543"/>
                  <a:pt x="2862943" y="43543"/>
                </a:cubicBezTo>
                <a:cubicBezTo>
                  <a:pt x="2712476" y="43543"/>
                  <a:pt x="2124225" y="26814"/>
                  <a:pt x="1937657" y="21772"/>
                </a:cubicBezTo>
                <a:lnTo>
                  <a:pt x="1752600" y="0"/>
                </a:lnTo>
                <a:cubicBezTo>
                  <a:pt x="1532052" y="0"/>
                  <a:pt x="1290539" y="12044"/>
                  <a:pt x="1066800" y="21772"/>
                </a:cubicBezTo>
                <a:cubicBezTo>
                  <a:pt x="966186" y="38540"/>
                  <a:pt x="977768" y="38812"/>
                  <a:pt x="838200" y="43543"/>
                </a:cubicBezTo>
                <a:cubicBezTo>
                  <a:pt x="678593" y="48954"/>
                  <a:pt x="518886" y="50800"/>
                  <a:pt x="359229" y="54429"/>
                </a:cubicBezTo>
                <a:cubicBezTo>
                  <a:pt x="341086" y="58058"/>
                  <a:pt x="323087" y="62502"/>
                  <a:pt x="304800" y="65315"/>
                </a:cubicBezTo>
                <a:cubicBezTo>
                  <a:pt x="284453" y="68445"/>
                  <a:pt x="214824" y="70549"/>
                  <a:pt x="185057" y="87086"/>
                </a:cubicBezTo>
                <a:cubicBezTo>
                  <a:pt x="5089" y="187070"/>
                  <a:pt x="198165" y="83944"/>
                  <a:pt x="87086" y="163286"/>
                </a:cubicBezTo>
                <a:cubicBezTo>
                  <a:pt x="73881" y="172718"/>
                  <a:pt x="58057" y="177800"/>
                  <a:pt x="43543" y="185057"/>
                </a:cubicBezTo>
                <a:cubicBezTo>
                  <a:pt x="29660" y="226707"/>
                  <a:pt x="19112" y="252789"/>
                  <a:pt x="10886" y="293915"/>
                </a:cubicBezTo>
                <a:cubicBezTo>
                  <a:pt x="6557" y="315558"/>
                  <a:pt x="3629" y="337458"/>
                  <a:pt x="0" y="359229"/>
                </a:cubicBezTo>
                <a:cubicBezTo>
                  <a:pt x="3629" y="420915"/>
                  <a:pt x="1720" y="483177"/>
                  <a:pt x="10886" y="544286"/>
                </a:cubicBezTo>
                <a:cubicBezTo>
                  <a:pt x="12827" y="557224"/>
                  <a:pt x="28520" y="564531"/>
                  <a:pt x="32657" y="576943"/>
                </a:cubicBezTo>
                <a:cubicBezTo>
                  <a:pt x="39637" y="597882"/>
                  <a:pt x="35793" y="621591"/>
                  <a:pt x="43543" y="642257"/>
                </a:cubicBezTo>
                <a:cubicBezTo>
                  <a:pt x="74090" y="723716"/>
                  <a:pt x="116288" y="784770"/>
                  <a:pt x="174172" y="849086"/>
                </a:cubicBezTo>
                <a:cubicBezTo>
                  <a:pt x="174182" y="849097"/>
                  <a:pt x="302817" y="977732"/>
                  <a:pt x="337457" y="1012372"/>
                </a:cubicBezTo>
                <a:cubicBezTo>
                  <a:pt x="351971" y="1026886"/>
                  <a:pt x="369614" y="1038836"/>
                  <a:pt x="381000" y="1055915"/>
                </a:cubicBezTo>
                <a:cubicBezTo>
                  <a:pt x="388257" y="1066801"/>
                  <a:pt x="394080" y="1078794"/>
                  <a:pt x="402772" y="1088572"/>
                </a:cubicBezTo>
                <a:cubicBezTo>
                  <a:pt x="423227" y="1111584"/>
                  <a:pt x="452245" y="1127484"/>
                  <a:pt x="468086" y="1153886"/>
                </a:cubicBezTo>
                <a:cubicBezTo>
                  <a:pt x="483730" y="1179960"/>
                  <a:pt x="526695" y="1253525"/>
                  <a:pt x="544286" y="1273629"/>
                </a:cubicBezTo>
                <a:cubicBezTo>
                  <a:pt x="552901" y="1283475"/>
                  <a:pt x="566057" y="1288143"/>
                  <a:pt x="576943" y="1295400"/>
                </a:cubicBezTo>
                <a:cubicBezTo>
                  <a:pt x="584200" y="1309914"/>
                  <a:pt x="588751" y="1326134"/>
                  <a:pt x="598714" y="1338943"/>
                </a:cubicBezTo>
                <a:cubicBezTo>
                  <a:pt x="614466" y="1359196"/>
                  <a:pt x="641669" y="1370423"/>
                  <a:pt x="653143" y="1393372"/>
                </a:cubicBezTo>
                <a:cubicBezTo>
                  <a:pt x="689911" y="1466910"/>
                  <a:pt x="676366" y="1449252"/>
                  <a:pt x="762000" y="1534886"/>
                </a:cubicBezTo>
                <a:cubicBezTo>
                  <a:pt x="774829" y="1547715"/>
                  <a:pt x="793445" y="1554022"/>
                  <a:pt x="805543" y="1567543"/>
                </a:cubicBezTo>
                <a:cubicBezTo>
                  <a:pt x="855423" y="1623291"/>
                  <a:pt x="905562" y="1679474"/>
                  <a:pt x="947057" y="1741715"/>
                </a:cubicBezTo>
                <a:cubicBezTo>
                  <a:pt x="954314" y="1752601"/>
                  <a:pt x="961225" y="1763726"/>
                  <a:pt x="968829" y="1774372"/>
                </a:cubicBezTo>
                <a:cubicBezTo>
                  <a:pt x="979374" y="1789135"/>
                  <a:pt x="991630" y="1802683"/>
                  <a:pt x="1001486" y="1817915"/>
                </a:cubicBezTo>
                <a:cubicBezTo>
                  <a:pt x="1031575" y="1864417"/>
                  <a:pt x="1059217" y="1912460"/>
                  <a:pt x="1088572" y="1959429"/>
                </a:cubicBezTo>
                <a:cubicBezTo>
                  <a:pt x="1095506" y="1970523"/>
                  <a:pt x="1103612" y="1980867"/>
                  <a:pt x="1110343" y="1992086"/>
                </a:cubicBezTo>
                <a:cubicBezTo>
                  <a:pt x="1121229" y="2010229"/>
                  <a:pt x="1130702" y="2029298"/>
                  <a:pt x="1143000" y="2046515"/>
                </a:cubicBezTo>
                <a:cubicBezTo>
                  <a:pt x="1148965" y="2054866"/>
                  <a:pt x="1157515" y="2061029"/>
                  <a:pt x="1164772" y="2068286"/>
                </a:cubicBezTo>
                <a:cubicBezTo>
                  <a:pt x="1231581" y="2235314"/>
                  <a:pt x="1141748" y="2031450"/>
                  <a:pt x="1219200" y="2155372"/>
                </a:cubicBezTo>
                <a:cubicBezTo>
                  <a:pt x="1263636" y="2226469"/>
                  <a:pt x="1223135" y="2188716"/>
                  <a:pt x="1251857" y="2253343"/>
                </a:cubicBezTo>
                <a:cubicBezTo>
                  <a:pt x="1260450" y="2272678"/>
                  <a:pt x="1275052" y="2288848"/>
                  <a:pt x="1284514" y="2307772"/>
                </a:cubicBezTo>
                <a:cubicBezTo>
                  <a:pt x="1296873" y="2332489"/>
                  <a:pt x="1304813" y="2359255"/>
                  <a:pt x="1317172" y="2383972"/>
                </a:cubicBezTo>
                <a:cubicBezTo>
                  <a:pt x="1331735" y="2413099"/>
                  <a:pt x="1366458" y="2447015"/>
                  <a:pt x="1382486" y="2471057"/>
                </a:cubicBezTo>
                <a:cubicBezTo>
                  <a:pt x="1391487" y="2484559"/>
                  <a:pt x="1395256" y="2501098"/>
                  <a:pt x="1404257" y="2514600"/>
                </a:cubicBezTo>
                <a:cubicBezTo>
                  <a:pt x="1409950" y="2523140"/>
                  <a:pt x="1419459" y="2528487"/>
                  <a:pt x="1426029" y="2536372"/>
                </a:cubicBezTo>
                <a:cubicBezTo>
                  <a:pt x="1437644" y="2550310"/>
                  <a:pt x="1449070" y="2564530"/>
                  <a:pt x="1458686" y="2579915"/>
                </a:cubicBezTo>
                <a:cubicBezTo>
                  <a:pt x="1467286" y="2593676"/>
                  <a:pt x="1470494" y="2610648"/>
                  <a:pt x="1480457" y="2623457"/>
                </a:cubicBezTo>
                <a:cubicBezTo>
                  <a:pt x="1496210" y="2643710"/>
                  <a:pt x="1516743" y="2659743"/>
                  <a:pt x="1534886" y="2677886"/>
                </a:cubicBezTo>
                <a:cubicBezTo>
                  <a:pt x="1545772" y="2688772"/>
                  <a:pt x="1555016" y="2701595"/>
                  <a:pt x="1567543" y="2710543"/>
                </a:cubicBezTo>
                <a:cubicBezTo>
                  <a:pt x="1592943" y="2728686"/>
                  <a:pt x="1620542" y="2744091"/>
                  <a:pt x="1643743" y="2764972"/>
                </a:cubicBezTo>
                <a:cubicBezTo>
                  <a:pt x="1657228" y="2777109"/>
                  <a:pt x="1664785" y="2794577"/>
                  <a:pt x="1676400" y="2808515"/>
                </a:cubicBezTo>
                <a:cubicBezTo>
                  <a:pt x="1682970" y="2816399"/>
                  <a:pt x="1691761" y="2822272"/>
                  <a:pt x="1698172" y="2830286"/>
                </a:cubicBezTo>
                <a:cubicBezTo>
                  <a:pt x="1706345" y="2840502"/>
                  <a:pt x="1711328" y="2853097"/>
                  <a:pt x="1719943" y="2862943"/>
                </a:cubicBezTo>
                <a:cubicBezTo>
                  <a:pt x="1736839" y="2882253"/>
                  <a:pt x="1753023" y="2903140"/>
                  <a:pt x="1774372" y="2917372"/>
                </a:cubicBezTo>
                <a:cubicBezTo>
                  <a:pt x="1851316" y="2968667"/>
                  <a:pt x="1756082" y="2904307"/>
                  <a:pt x="1850572" y="2971800"/>
                </a:cubicBezTo>
                <a:cubicBezTo>
                  <a:pt x="1861218" y="2979404"/>
                  <a:pt x="1873451" y="2984880"/>
                  <a:pt x="1883229" y="2993572"/>
                </a:cubicBezTo>
                <a:cubicBezTo>
                  <a:pt x="1980343" y="3079896"/>
                  <a:pt x="1908543" y="3042886"/>
                  <a:pt x="2002972" y="3080657"/>
                </a:cubicBezTo>
                <a:cubicBezTo>
                  <a:pt x="2064237" y="3141925"/>
                  <a:pt x="1965365" y="3046569"/>
                  <a:pt x="2079172" y="3135086"/>
                </a:cubicBezTo>
                <a:cubicBezTo>
                  <a:pt x="2156658" y="3195353"/>
                  <a:pt x="2088801" y="3167325"/>
                  <a:pt x="2155372" y="3189515"/>
                </a:cubicBezTo>
                <a:cubicBezTo>
                  <a:pt x="2165243" y="3196919"/>
                  <a:pt x="2215647" y="3235980"/>
                  <a:pt x="2231572" y="3243943"/>
                </a:cubicBezTo>
                <a:cubicBezTo>
                  <a:pt x="2249049" y="3252682"/>
                  <a:pt x="2267857" y="3258458"/>
                  <a:pt x="2286000" y="3265715"/>
                </a:cubicBezTo>
                <a:cubicBezTo>
                  <a:pt x="2369044" y="3348759"/>
                  <a:pt x="2272543" y="3261995"/>
                  <a:pt x="2351314" y="3309257"/>
                </a:cubicBezTo>
                <a:cubicBezTo>
                  <a:pt x="2409841" y="3344373"/>
                  <a:pt x="2329487" y="3320119"/>
                  <a:pt x="2405743" y="3352800"/>
                </a:cubicBezTo>
                <a:cubicBezTo>
                  <a:pt x="2419494" y="3358693"/>
                  <a:pt x="2434772" y="3360057"/>
                  <a:pt x="2449286" y="3363686"/>
                </a:cubicBezTo>
                <a:cubicBezTo>
                  <a:pt x="2532539" y="3426125"/>
                  <a:pt x="2452696" y="3370300"/>
                  <a:pt x="2536372" y="3418115"/>
                </a:cubicBezTo>
                <a:cubicBezTo>
                  <a:pt x="2547731" y="3424606"/>
                  <a:pt x="2557327" y="3434035"/>
                  <a:pt x="2569029" y="3439886"/>
                </a:cubicBezTo>
                <a:cubicBezTo>
                  <a:pt x="2586506" y="3448625"/>
                  <a:pt x="2606376" y="3452167"/>
                  <a:pt x="2623457" y="3461657"/>
                </a:cubicBezTo>
                <a:cubicBezTo>
                  <a:pt x="2639317" y="3470468"/>
                  <a:pt x="2651442" y="3484980"/>
                  <a:pt x="2667000" y="3494315"/>
                </a:cubicBezTo>
                <a:cubicBezTo>
                  <a:pt x="2687872" y="3506839"/>
                  <a:pt x="2710155" y="3516900"/>
                  <a:pt x="2732314" y="3526972"/>
                </a:cubicBezTo>
                <a:cubicBezTo>
                  <a:pt x="2750103" y="3535058"/>
                  <a:pt x="2768447" y="3541882"/>
                  <a:pt x="2786743" y="3548743"/>
                </a:cubicBezTo>
                <a:cubicBezTo>
                  <a:pt x="2824420" y="3562872"/>
                  <a:pt x="2831766" y="3560369"/>
                  <a:pt x="2873829" y="3581400"/>
                </a:cubicBezTo>
                <a:cubicBezTo>
                  <a:pt x="2885531" y="3587251"/>
                  <a:pt x="2894409" y="3598140"/>
                  <a:pt x="2906486" y="3603172"/>
                </a:cubicBezTo>
                <a:cubicBezTo>
                  <a:pt x="2938261" y="3616412"/>
                  <a:pt x="2971800" y="3624943"/>
                  <a:pt x="3004457" y="3635829"/>
                </a:cubicBezTo>
                <a:lnTo>
                  <a:pt x="3037114" y="3646715"/>
                </a:lnTo>
                <a:lnTo>
                  <a:pt x="3069772" y="3657600"/>
                </a:lnTo>
                <a:cubicBezTo>
                  <a:pt x="3113831" y="3701661"/>
                  <a:pt x="3067050" y="3663315"/>
                  <a:pt x="3156857" y="3690257"/>
                </a:cubicBezTo>
                <a:cubicBezTo>
                  <a:pt x="3172400" y="3694920"/>
                  <a:pt x="3185206" y="3706331"/>
                  <a:pt x="3200400" y="3712029"/>
                </a:cubicBezTo>
                <a:cubicBezTo>
                  <a:pt x="3226477" y="3721808"/>
                  <a:pt x="3273071" y="3726900"/>
                  <a:pt x="3298372" y="3733800"/>
                </a:cubicBezTo>
                <a:cubicBezTo>
                  <a:pt x="3320512" y="3739838"/>
                  <a:pt x="3341915" y="3748315"/>
                  <a:pt x="3363686" y="3755572"/>
                </a:cubicBezTo>
                <a:cubicBezTo>
                  <a:pt x="3374572" y="3759201"/>
                  <a:pt x="3384939" y="3765190"/>
                  <a:pt x="3396343" y="3766457"/>
                </a:cubicBezTo>
                <a:lnTo>
                  <a:pt x="3494314" y="3777343"/>
                </a:lnTo>
                <a:cubicBezTo>
                  <a:pt x="3602934" y="3813550"/>
                  <a:pt x="3515709" y="3788802"/>
                  <a:pt x="3635829" y="3810000"/>
                </a:cubicBezTo>
                <a:cubicBezTo>
                  <a:pt x="3827781" y="3843874"/>
                  <a:pt x="3660865" y="3825325"/>
                  <a:pt x="3886200" y="3842657"/>
                </a:cubicBezTo>
                <a:cubicBezTo>
                  <a:pt x="3907971" y="3846286"/>
                  <a:pt x="3929871" y="3849214"/>
                  <a:pt x="3951514" y="3853543"/>
                </a:cubicBezTo>
                <a:cubicBezTo>
                  <a:pt x="3966185" y="3856477"/>
                  <a:pt x="3980246" y="3862313"/>
                  <a:pt x="3995057" y="3864429"/>
                </a:cubicBezTo>
                <a:cubicBezTo>
                  <a:pt x="4031157" y="3869586"/>
                  <a:pt x="4067729" y="3870792"/>
                  <a:pt x="4103914" y="3875315"/>
                </a:cubicBezTo>
                <a:cubicBezTo>
                  <a:pt x="4125815" y="3878053"/>
                  <a:pt x="4147457" y="3882572"/>
                  <a:pt x="4169229" y="3886200"/>
                </a:cubicBezTo>
                <a:lnTo>
                  <a:pt x="4582886" y="3864429"/>
                </a:lnTo>
                <a:cubicBezTo>
                  <a:pt x="4597780" y="3863011"/>
                  <a:pt x="4611672" y="3856003"/>
                  <a:pt x="4626429" y="3853543"/>
                </a:cubicBezTo>
                <a:cubicBezTo>
                  <a:pt x="4655285" y="3848733"/>
                  <a:pt x="4684528" y="3846610"/>
                  <a:pt x="4713514" y="3842657"/>
                </a:cubicBezTo>
                <a:lnTo>
                  <a:pt x="4865914" y="3820886"/>
                </a:lnTo>
                <a:cubicBezTo>
                  <a:pt x="4947999" y="3793524"/>
                  <a:pt x="4846822" y="3830432"/>
                  <a:pt x="4931229" y="3788229"/>
                </a:cubicBezTo>
                <a:cubicBezTo>
                  <a:pt x="4941492" y="3783097"/>
                  <a:pt x="4953232" y="3781605"/>
                  <a:pt x="4963886" y="3777343"/>
                </a:cubicBezTo>
                <a:cubicBezTo>
                  <a:pt x="4971419" y="3774330"/>
                  <a:pt x="4927600" y="3790043"/>
                  <a:pt x="4942114" y="3788229"/>
                </a:cubicBez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190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129" y="1474333"/>
            <a:ext cx="5981700" cy="517207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indicated by the arrows. (advance slide for answers)</a:t>
            </a:r>
          </a:p>
        </p:txBody>
      </p:sp>
      <p:sp>
        <p:nvSpPr>
          <p:cNvPr id="13" name="Rectangle 12"/>
          <p:cNvSpPr/>
          <p:nvPr/>
        </p:nvSpPr>
        <p:spPr>
          <a:xfrm>
            <a:off x="990600" y="3646438"/>
            <a:ext cx="2722129" cy="230832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Eosinophilic bands (remnants of zona)</a:t>
            </a:r>
          </a:p>
        </p:txBody>
      </p:sp>
      <p:cxnSp>
        <p:nvCxnSpPr>
          <p:cNvPr id="9" name="Straight Arrow Connector 8"/>
          <p:cNvCxnSpPr/>
          <p:nvPr/>
        </p:nvCxnSpPr>
        <p:spPr>
          <a:xfrm>
            <a:off x="3233058" y="2775857"/>
            <a:ext cx="413657" cy="74022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4762500" y="3418115"/>
            <a:ext cx="800100" cy="22832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626427" y="5290459"/>
            <a:ext cx="87086" cy="84908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45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14" y="1447800"/>
            <a:ext cx="8490857" cy="49530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402071" y="1531985"/>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Secondary follicle</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on this slide. (advance slide for answers)</a:t>
            </a:r>
          </a:p>
        </p:txBody>
      </p:sp>
      <p:sp>
        <p:nvSpPr>
          <p:cNvPr id="9" name="Freeform 8"/>
          <p:cNvSpPr/>
          <p:nvPr/>
        </p:nvSpPr>
        <p:spPr>
          <a:xfrm>
            <a:off x="1410145" y="1850571"/>
            <a:ext cx="6405798" cy="3788229"/>
          </a:xfrm>
          <a:custGeom>
            <a:avLst/>
            <a:gdLst>
              <a:gd name="connsiteX0" fmla="*/ 2802626 w 6405798"/>
              <a:gd name="connsiteY0" fmla="*/ 10886 h 3788229"/>
              <a:gd name="connsiteX1" fmla="*/ 2682884 w 6405798"/>
              <a:gd name="connsiteY1" fmla="*/ 65315 h 3788229"/>
              <a:gd name="connsiteX2" fmla="*/ 2617569 w 6405798"/>
              <a:gd name="connsiteY2" fmla="*/ 87086 h 3788229"/>
              <a:gd name="connsiteX3" fmla="*/ 2584912 w 6405798"/>
              <a:gd name="connsiteY3" fmla="*/ 108858 h 3788229"/>
              <a:gd name="connsiteX4" fmla="*/ 2508712 w 6405798"/>
              <a:gd name="connsiteY4" fmla="*/ 141515 h 3788229"/>
              <a:gd name="connsiteX5" fmla="*/ 2476055 w 6405798"/>
              <a:gd name="connsiteY5" fmla="*/ 163286 h 3788229"/>
              <a:gd name="connsiteX6" fmla="*/ 2378084 w 6405798"/>
              <a:gd name="connsiteY6" fmla="*/ 195943 h 3788229"/>
              <a:gd name="connsiteX7" fmla="*/ 2312769 w 6405798"/>
              <a:gd name="connsiteY7" fmla="*/ 217715 h 3788229"/>
              <a:gd name="connsiteX8" fmla="*/ 2280112 w 6405798"/>
              <a:gd name="connsiteY8" fmla="*/ 228600 h 3788229"/>
              <a:gd name="connsiteX9" fmla="*/ 2247455 w 6405798"/>
              <a:gd name="connsiteY9" fmla="*/ 239486 h 3788229"/>
              <a:gd name="connsiteX10" fmla="*/ 2149484 w 6405798"/>
              <a:gd name="connsiteY10" fmla="*/ 261258 h 3788229"/>
              <a:gd name="connsiteX11" fmla="*/ 2051512 w 6405798"/>
              <a:gd name="connsiteY11" fmla="*/ 293915 h 3788229"/>
              <a:gd name="connsiteX12" fmla="*/ 2018855 w 6405798"/>
              <a:gd name="connsiteY12" fmla="*/ 304800 h 3788229"/>
              <a:gd name="connsiteX13" fmla="*/ 1942655 w 6405798"/>
              <a:gd name="connsiteY13" fmla="*/ 326572 h 3788229"/>
              <a:gd name="connsiteX14" fmla="*/ 1899112 w 6405798"/>
              <a:gd name="connsiteY14" fmla="*/ 337458 h 3788229"/>
              <a:gd name="connsiteX15" fmla="*/ 1801141 w 6405798"/>
              <a:gd name="connsiteY15" fmla="*/ 381000 h 3788229"/>
              <a:gd name="connsiteX16" fmla="*/ 1714055 w 6405798"/>
              <a:gd name="connsiteY16" fmla="*/ 413658 h 3788229"/>
              <a:gd name="connsiteX17" fmla="*/ 1637855 w 6405798"/>
              <a:gd name="connsiteY17" fmla="*/ 457200 h 3788229"/>
              <a:gd name="connsiteX18" fmla="*/ 1528998 w 6405798"/>
              <a:gd name="connsiteY18" fmla="*/ 511629 h 3788229"/>
              <a:gd name="connsiteX19" fmla="*/ 1485455 w 6405798"/>
              <a:gd name="connsiteY19" fmla="*/ 522515 h 3788229"/>
              <a:gd name="connsiteX20" fmla="*/ 1376598 w 6405798"/>
              <a:gd name="connsiteY20" fmla="*/ 587829 h 3788229"/>
              <a:gd name="connsiteX21" fmla="*/ 1267741 w 6405798"/>
              <a:gd name="connsiteY21" fmla="*/ 631372 h 3788229"/>
              <a:gd name="connsiteX22" fmla="*/ 1235084 w 6405798"/>
              <a:gd name="connsiteY22" fmla="*/ 642258 h 3788229"/>
              <a:gd name="connsiteX23" fmla="*/ 1180655 w 6405798"/>
              <a:gd name="connsiteY23" fmla="*/ 685800 h 3788229"/>
              <a:gd name="connsiteX24" fmla="*/ 1115341 w 6405798"/>
              <a:gd name="connsiteY24" fmla="*/ 707572 h 3788229"/>
              <a:gd name="connsiteX25" fmla="*/ 1050026 w 6405798"/>
              <a:gd name="connsiteY25" fmla="*/ 740229 h 3788229"/>
              <a:gd name="connsiteX26" fmla="*/ 984712 w 6405798"/>
              <a:gd name="connsiteY26" fmla="*/ 762000 h 3788229"/>
              <a:gd name="connsiteX27" fmla="*/ 952055 w 6405798"/>
              <a:gd name="connsiteY27" fmla="*/ 783772 h 3788229"/>
              <a:gd name="connsiteX28" fmla="*/ 908512 w 6405798"/>
              <a:gd name="connsiteY28" fmla="*/ 805543 h 3788229"/>
              <a:gd name="connsiteX29" fmla="*/ 854084 w 6405798"/>
              <a:gd name="connsiteY29" fmla="*/ 838200 h 3788229"/>
              <a:gd name="connsiteX30" fmla="*/ 799655 w 6405798"/>
              <a:gd name="connsiteY30" fmla="*/ 881743 h 3788229"/>
              <a:gd name="connsiteX31" fmla="*/ 734341 w 6405798"/>
              <a:gd name="connsiteY31" fmla="*/ 925286 h 3788229"/>
              <a:gd name="connsiteX32" fmla="*/ 647255 w 6405798"/>
              <a:gd name="connsiteY32" fmla="*/ 990600 h 3788229"/>
              <a:gd name="connsiteX33" fmla="*/ 625484 w 6405798"/>
              <a:gd name="connsiteY33" fmla="*/ 1023258 h 3788229"/>
              <a:gd name="connsiteX34" fmla="*/ 571055 w 6405798"/>
              <a:gd name="connsiteY34" fmla="*/ 1066800 h 3788229"/>
              <a:gd name="connsiteX35" fmla="*/ 560169 w 6405798"/>
              <a:gd name="connsiteY35" fmla="*/ 1099458 h 3788229"/>
              <a:gd name="connsiteX36" fmla="*/ 527512 w 6405798"/>
              <a:gd name="connsiteY36" fmla="*/ 1121229 h 3788229"/>
              <a:gd name="connsiteX37" fmla="*/ 451312 w 6405798"/>
              <a:gd name="connsiteY37" fmla="*/ 1197429 h 3788229"/>
              <a:gd name="connsiteX38" fmla="*/ 418655 w 6405798"/>
              <a:gd name="connsiteY38" fmla="*/ 1230086 h 3788229"/>
              <a:gd name="connsiteX39" fmla="*/ 385998 w 6405798"/>
              <a:gd name="connsiteY39" fmla="*/ 1262743 h 3788229"/>
              <a:gd name="connsiteX40" fmla="*/ 353341 w 6405798"/>
              <a:gd name="connsiteY40" fmla="*/ 1273629 h 3788229"/>
              <a:gd name="connsiteX41" fmla="*/ 298912 w 6405798"/>
              <a:gd name="connsiteY41" fmla="*/ 1328058 h 3788229"/>
              <a:gd name="connsiteX42" fmla="*/ 266255 w 6405798"/>
              <a:gd name="connsiteY42" fmla="*/ 1360715 h 3788229"/>
              <a:gd name="connsiteX43" fmla="*/ 233598 w 6405798"/>
              <a:gd name="connsiteY43" fmla="*/ 1382486 h 3788229"/>
              <a:gd name="connsiteX44" fmla="*/ 168284 w 6405798"/>
              <a:gd name="connsiteY44" fmla="*/ 1458686 h 3788229"/>
              <a:gd name="connsiteX45" fmla="*/ 113855 w 6405798"/>
              <a:gd name="connsiteY45" fmla="*/ 1524000 h 3788229"/>
              <a:gd name="connsiteX46" fmla="*/ 70312 w 6405798"/>
              <a:gd name="connsiteY46" fmla="*/ 1621972 h 3788229"/>
              <a:gd name="connsiteX47" fmla="*/ 26769 w 6405798"/>
              <a:gd name="connsiteY47" fmla="*/ 1698172 h 3788229"/>
              <a:gd name="connsiteX48" fmla="*/ 15884 w 6405798"/>
              <a:gd name="connsiteY48" fmla="*/ 1730829 h 3788229"/>
              <a:gd name="connsiteX49" fmla="*/ 15884 w 6405798"/>
              <a:gd name="connsiteY49" fmla="*/ 2166258 h 3788229"/>
              <a:gd name="connsiteX50" fmla="*/ 37655 w 6405798"/>
              <a:gd name="connsiteY50" fmla="*/ 2329543 h 3788229"/>
              <a:gd name="connsiteX51" fmla="*/ 48541 w 6405798"/>
              <a:gd name="connsiteY51" fmla="*/ 2405743 h 3788229"/>
              <a:gd name="connsiteX52" fmla="*/ 70312 w 6405798"/>
              <a:gd name="connsiteY52" fmla="*/ 2449286 h 3788229"/>
              <a:gd name="connsiteX53" fmla="*/ 92084 w 6405798"/>
              <a:gd name="connsiteY53" fmla="*/ 2525486 h 3788229"/>
              <a:gd name="connsiteX54" fmla="*/ 113855 w 6405798"/>
              <a:gd name="connsiteY54" fmla="*/ 2601686 h 3788229"/>
              <a:gd name="connsiteX55" fmla="*/ 135626 w 6405798"/>
              <a:gd name="connsiteY55" fmla="*/ 2634343 h 3788229"/>
              <a:gd name="connsiteX56" fmla="*/ 157398 w 6405798"/>
              <a:gd name="connsiteY56" fmla="*/ 2699658 h 3788229"/>
              <a:gd name="connsiteX57" fmla="*/ 168284 w 6405798"/>
              <a:gd name="connsiteY57" fmla="*/ 2732315 h 3788229"/>
              <a:gd name="connsiteX58" fmla="*/ 233598 w 6405798"/>
              <a:gd name="connsiteY58" fmla="*/ 2819400 h 3788229"/>
              <a:gd name="connsiteX59" fmla="*/ 298912 w 6405798"/>
              <a:gd name="connsiteY59" fmla="*/ 2917372 h 3788229"/>
              <a:gd name="connsiteX60" fmla="*/ 375112 w 6405798"/>
              <a:gd name="connsiteY60" fmla="*/ 3037115 h 3788229"/>
              <a:gd name="connsiteX61" fmla="*/ 407769 w 6405798"/>
              <a:gd name="connsiteY61" fmla="*/ 3091543 h 3788229"/>
              <a:gd name="connsiteX62" fmla="*/ 429541 w 6405798"/>
              <a:gd name="connsiteY62" fmla="*/ 3113315 h 3788229"/>
              <a:gd name="connsiteX63" fmla="*/ 516626 w 6405798"/>
              <a:gd name="connsiteY63" fmla="*/ 3222172 h 3788229"/>
              <a:gd name="connsiteX64" fmla="*/ 527512 w 6405798"/>
              <a:gd name="connsiteY64" fmla="*/ 3254829 h 3788229"/>
              <a:gd name="connsiteX65" fmla="*/ 625484 w 6405798"/>
              <a:gd name="connsiteY65" fmla="*/ 3341915 h 3788229"/>
              <a:gd name="connsiteX66" fmla="*/ 658141 w 6405798"/>
              <a:gd name="connsiteY66" fmla="*/ 3363686 h 3788229"/>
              <a:gd name="connsiteX67" fmla="*/ 701684 w 6405798"/>
              <a:gd name="connsiteY67" fmla="*/ 3385458 h 3788229"/>
              <a:gd name="connsiteX68" fmla="*/ 821426 w 6405798"/>
              <a:gd name="connsiteY68" fmla="*/ 3450772 h 3788229"/>
              <a:gd name="connsiteX69" fmla="*/ 854084 w 6405798"/>
              <a:gd name="connsiteY69" fmla="*/ 3472543 h 3788229"/>
              <a:gd name="connsiteX70" fmla="*/ 875855 w 6405798"/>
              <a:gd name="connsiteY70" fmla="*/ 3494315 h 3788229"/>
              <a:gd name="connsiteX71" fmla="*/ 919398 w 6405798"/>
              <a:gd name="connsiteY71" fmla="*/ 3505200 h 3788229"/>
              <a:gd name="connsiteX72" fmla="*/ 952055 w 6405798"/>
              <a:gd name="connsiteY72" fmla="*/ 3537858 h 3788229"/>
              <a:gd name="connsiteX73" fmla="*/ 995598 w 6405798"/>
              <a:gd name="connsiteY73" fmla="*/ 3548743 h 3788229"/>
              <a:gd name="connsiteX74" fmla="*/ 1028255 w 6405798"/>
              <a:gd name="connsiteY74" fmla="*/ 3559629 h 3788229"/>
              <a:gd name="connsiteX75" fmla="*/ 1137112 w 6405798"/>
              <a:gd name="connsiteY75" fmla="*/ 3581400 h 3788229"/>
              <a:gd name="connsiteX76" fmla="*/ 1202426 w 6405798"/>
              <a:gd name="connsiteY76" fmla="*/ 3603172 h 3788229"/>
              <a:gd name="connsiteX77" fmla="*/ 1333055 w 6405798"/>
              <a:gd name="connsiteY77" fmla="*/ 3657600 h 3788229"/>
              <a:gd name="connsiteX78" fmla="*/ 1518112 w 6405798"/>
              <a:gd name="connsiteY78" fmla="*/ 3690258 h 3788229"/>
              <a:gd name="connsiteX79" fmla="*/ 1583426 w 6405798"/>
              <a:gd name="connsiteY79" fmla="*/ 3712029 h 3788229"/>
              <a:gd name="connsiteX80" fmla="*/ 1626969 w 6405798"/>
              <a:gd name="connsiteY80" fmla="*/ 3733800 h 3788229"/>
              <a:gd name="connsiteX81" fmla="*/ 1801141 w 6405798"/>
              <a:gd name="connsiteY81" fmla="*/ 3744686 h 3788229"/>
              <a:gd name="connsiteX82" fmla="*/ 2018855 w 6405798"/>
              <a:gd name="connsiteY82" fmla="*/ 3766458 h 3788229"/>
              <a:gd name="connsiteX83" fmla="*/ 2084169 w 6405798"/>
              <a:gd name="connsiteY83" fmla="*/ 3777343 h 3788229"/>
              <a:gd name="connsiteX84" fmla="*/ 2214798 w 6405798"/>
              <a:gd name="connsiteY84" fmla="*/ 3788229 h 3788229"/>
              <a:gd name="connsiteX85" fmla="*/ 2650226 w 6405798"/>
              <a:gd name="connsiteY85" fmla="*/ 3777343 h 3788229"/>
              <a:gd name="connsiteX86" fmla="*/ 3150969 w 6405798"/>
              <a:gd name="connsiteY86" fmla="*/ 3755572 h 3788229"/>
              <a:gd name="connsiteX87" fmla="*/ 3270712 w 6405798"/>
              <a:gd name="connsiteY87" fmla="*/ 3733800 h 3788229"/>
              <a:gd name="connsiteX88" fmla="*/ 3379569 w 6405798"/>
              <a:gd name="connsiteY88" fmla="*/ 3722915 h 3788229"/>
              <a:gd name="connsiteX89" fmla="*/ 3444884 w 6405798"/>
              <a:gd name="connsiteY89" fmla="*/ 3712029 h 3788229"/>
              <a:gd name="connsiteX90" fmla="*/ 3608169 w 6405798"/>
              <a:gd name="connsiteY90" fmla="*/ 3701143 h 3788229"/>
              <a:gd name="connsiteX91" fmla="*/ 3695255 w 6405798"/>
              <a:gd name="connsiteY91" fmla="*/ 3690258 h 3788229"/>
              <a:gd name="connsiteX92" fmla="*/ 3880312 w 6405798"/>
              <a:gd name="connsiteY92" fmla="*/ 3679372 h 3788229"/>
              <a:gd name="connsiteX93" fmla="*/ 4032712 w 6405798"/>
              <a:gd name="connsiteY93" fmla="*/ 3646715 h 3788229"/>
              <a:gd name="connsiteX94" fmla="*/ 4108912 w 6405798"/>
              <a:gd name="connsiteY94" fmla="*/ 3624943 h 3788229"/>
              <a:gd name="connsiteX95" fmla="*/ 4250426 w 6405798"/>
              <a:gd name="connsiteY95" fmla="*/ 3592286 h 3788229"/>
              <a:gd name="connsiteX96" fmla="*/ 4359284 w 6405798"/>
              <a:gd name="connsiteY96" fmla="*/ 3548743 h 3788229"/>
              <a:gd name="connsiteX97" fmla="*/ 4424598 w 6405798"/>
              <a:gd name="connsiteY97" fmla="*/ 3537858 h 3788229"/>
              <a:gd name="connsiteX98" fmla="*/ 4522569 w 6405798"/>
              <a:gd name="connsiteY98" fmla="*/ 3505200 h 3788229"/>
              <a:gd name="connsiteX99" fmla="*/ 4576998 w 6405798"/>
              <a:gd name="connsiteY99" fmla="*/ 3483429 h 3788229"/>
              <a:gd name="connsiteX100" fmla="*/ 4718512 w 6405798"/>
              <a:gd name="connsiteY100" fmla="*/ 3439886 h 3788229"/>
              <a:gd name="connsiteX101" fmla="*/ 4751169 w 6405798"/>
              <a:gd name="connsiteY101" fmla="*/ 3418115 h 3788229"/>
              <a:gd name="connsiteX102" fmla="*/ 4794712 w 6405798"/>
              <a:gd name="connsiteY102" fmla="*/ 3396343 h 3788229"/>
              <a:gd name="connsiteX103" fmla="*/ 4849141 w 6405798"/>
              <a:gd name="connsiteY103" fmla="*/ 3363686 h 3788229"/>
              <a:gd name="connsiteX104" fmla="*/ 4881798 w 6405798"/>
              <a:gd name="connsiteY104" fmla="*/ 3352800 h 3788229"/>
              <a:gd name="connsiteX105" fmla="*/ 4925341 w 6405798"/>
              <a:gd name="connsiteY105" fmla="*/ 3331029 h 3788229"/>
              <a:gd name="connsiteX106" fmla="*/ 5012426 w 6405798"/>
              <a:gd name="connsiteY106" fmla="*/ 3298372 h 3788229"/>
              <a:gd name="connsiteX107" fmla="*/ 5077741 w 6405798"/>
              <a:gd name="connsiteY107" fmla="*/ 3265715 h 3788229"/>
              <a:gd name="connsiteX108" fmla="*/ 5121284 w 6405798"/>
              <a:gd name="connsiteY108" fmla="*/ 3243943 h 3788229"/>
              <a:gd name="connsiteX109" fmla="*/ 5175712 w 6405798"/>
              <a:gd name="connsiteY109" fmla="*/ 3222172 h 3788229"/>
              <a:gd name="connsiteX110" fmla="*/ 5230141 w 6405798"/>
              <a:gd name="connsiteY110" fmla="*/ 3189515 h 3788229"/>
              <a:gd name="connsiteX111" fmla="*/ 5295455 w 6405798"/>
              <a:gd name="connsiteY111" fmla="*/ 3145972 h 3788229"/>
              <a:gd name="connsiteX112" fmla="*/ 5338998 w 6405798"/>
              <a:gd name="connsiteY112" fmla="*/ 3124200 h 3788229"/>
              <a:gd name="connsiteX113" fmla="*/ 5404312 w 6405798"/>
              <a:gd name="connsiteY113" fmla="*/ 3080658 h 3788229"/>
              <a:gd name="connsiteX114" fmla="*/ 5436969 w 6405798"/>
              <a:gd name="connsiteY114" fmla="*/ 3058886 h 3788229"/>
              <a:gd name="connsiteX115" fmla="*/ 5458741 w 6405798"/>
              <a:gd name="connsiteY115" fmla="*/ 3037115 h 3788229"/>
              <a:gd name="connsiteX116" fmla="*/ 5534941 w 6405798"/>
              <a:gd name="connsiteY116" fmla="*/ 2982686 h 3788229"/>
              <a:gd name="connsiteX117" fmla="*/ 5578484 w 6405798"/>
              <a:gd name="connsiteY117" fmla="*/ 2960915 h 3788229"/>
              <a:gd name="connsiteX118" fmla="*/ 5611141 w 6405798"/>
              <a:gd name="connsiteY118" fmla="*/ 2928258 h 3788229"/>
              <a:gd name="connsiteX119" fmla="*/ 5643798 w 6405798"/>
              <a:gd name="connsiteY119" fmla="*/ 2906486 h 3788229"/>
              <a:gd name="connsiteX120" fmla="*/ 5730884 w 6405798"/>
              <a:gd name="connsiteY120" fmla="*/ 2852058 h 3788229"/>
              <a:gd name="connsiteX121" fmla="*/ 5752655 w 6405798"/>
              <a:gd name="connsiteY121" fmla="*/ 2819400 h 3788229"/>
              <a:gd name="connsiteX122" fmla="*/ 5839741 w 6405798"/>
              <a:gd name="connsiteY122" fmla="*/ 2743200 h 3788229"/>
              <a:gd name="connsiteX123" fmla="*/ 5872398 w 6405798"/>
              <a:gd name="connsiteY123" fmla="*/ 2732315 h 3788229"/>
              <a:gd name="connsiteX124" fmla="*/ 5948598 w 6405798"/>
              <a:gd name="connsiteY124" fmla="*/ 2645229 h 3788229"/>
              <a:gd name="connsiteX125" fmla="*/ 5981255 w 6405798"/>
              <a:gd name="connsiteY125" fmla="*/ 2623458 h 3788229"/>
              <a:gd name="connsiteX126" fmla="*/ 6024798 w 6405798"/>
              <a:gd name="connsiteY126" fmla="*/ 2579915 h 3788229"/>
              <a:gd name="connsiteX127" fmla="*/ 6111884 w 6405798"/>
              <a:gd name="connsiteY127" fmla="*/ 2492829 h 3788229"/>
              <a:gd name="connsiteX128" fmla="*/ 6144541 w 6405798"/>
              <a:gd name="connsiteY128" fmla="*/ 2460172 h 3788229"/>
              <a:gd name="connsiteX129" fmla="*/ 6177198 w 6405798"/>
              <a:gd name="connsiteY129" fmla="*/ 2427515 h 3788229"/>
              <a:gd name="connsiteX130" fmla="*/ 6220741 w 6405798"/>
              <a:gd name="connsiteY130" fmla="*/ 2362200 h 3788229"/>
              <a:gd name="connsiteX131" fmla="*/ 6242512 w 6405798"/>
              <a:gd name="connsiteY131" fmla="*/ 2329543 h 3788229"/>
              <a:gd name="connsiteX132" fmla="*/ 6286055 w 6405798"/>
              <a:gd name="connsiteY132" fmla="*/ 2275115 h 3788229"/>
              <a:gd name="connsiteX133" fmla="*/ 6296941 w 6405798"/>
              <a:gd name="connsiteY133" fmla="*/ 2242458 h 3788229"/>
              <a:gd name="connsiteX134" fmla="*/ 6340484 w 6405798"/>
              <a:gd name="connsiteY134" fmla="*/ 2133600 h 3788229"/>
              <a:gd name="connsiteX135" fmla="*/ 6362255 w 6405798"/>
              <a:gd name="connsiteY135" fmla="*/ 2046515 h 3788229"/>
              <a:gd name="connsiteX136" fmla="*/ 6394912 w 6405798"/>
              <a:gd name="connsiteY136" fmla="*/ 1905000 h 3788229"/>
              <a:gd name="connsiteX137" fmla="*/ 6405798 w 6405798"/>
              <a:gd name="connsiteY137" fmla="*/ 1872343 h 3788229"/>
              <a:gd name="connsiteX138" fmla="*/ 6394912 w 6405798"/>
              <a:gd name="connsiteY138" fmla="*/ 1404258 h 3788229"/>
              <a:gd name="connsiteX139" fmla="*/ 6384026 w 6405798"/>
              <a:gd name="connsiteY139" fmla="*/ 1284515 h 3788229"/>
              <a:gd name="connsiteX140" fmla="*/ 6373141 w 6405798"/>
              <a:gd name="connsiteY140" fmla="*/ 1110343 h 3788229"/>
              <a:gd name="connsiteX141" fmla="*/ 6340484 w 6405798"/>
              <a:gd name="connsiteY141" fmla="*/ 903515 h 3788229"/>
              <a:gd name="connsiteX142" fmla="*/ 6318712 w 6405798"/>
              <a:gd name="connsiteY142" fmla="*/ 881743 h 3788229"/>
              <a:gd name="connsiteX143" fmla="*/ 6275169 w 6405798"/>
              <a:gd name="connsiteY143" fmla="*/ 827315 h 3788229"/>
              <a:gd name="connsiteX144" fmla="*/ 6198969 w 6405798"/>
              <a:gd name="connsiteY144" fmla="*/ 783772 h 3788229"/>
              <a:gd name="connsiteX145" fmla="*/ 6155426 w 6405798"/>
              <a:gd name="connsiteY145" fmla="*/ 751115 h 3788229"/>
              <a:gd name="connsiteX146" fmla="*/ 6144541 w 6405798"/>
              <a:gd name="connsiteY146" fmla="*/ 718458 h 3788229"/>
              <a:gd name="connsiteX147" fmla="*/ 6079226 w 6405798"/>
              <a:gd name="connsiteY147" fmla="*/ 664029 h 3788229"/>
              <a:gd name="connsiteX148" fmla="*/ 6057455 w 6405798"/>
              <a:gd name="connsiteY148" fmla="*/ 631372 h 3788229"/>
              <a:gd name="connsiteX149" fmla="*/ 6003026 w 6405798"/>
              <a:gd name="connsiteY149" fmla="*/ 587829 h 3788229"/>
              <a:gd name="connsiteX150" fmla="*/ 5981255 w 6405798"/>
              <a:gd name="connsiteY150" fmla="*/ 555172 h 3788229"/>
              <a:gd name="connsiteX151" fmla="*/ 5937712 w 6405798"/>
              <a:gd name="connsiteY151" fmla="*/ 511629 h 3788229"/>
              <a:gd name="connsiteX152" fmla="*/ 5905055 w 6405798"/>
              <a:gd name="connsiteY152" fmla="*/ 478972 h 3788229"/>
              <a:gd name="connsiteX153" fmla="*/ 5861512 w 6405798"/>
              <a:gd name="connsiteY153" fmla="*/ 424543 h 3788229"/>
              <a:gd name="connsiteX154" fmla="*/ 5828855 w 6405798"/>
              <a:gd name="connsiteY154" fmla="*/ 402772 h 3788229"/>
              <a:gd name="connsiteX155" fmla="*/ 5763541 w 6405798"/>
              <a:gd name="connsiteY155" fmla="*/ 326572 h 3788229"/>
              <a:gd name="connsiteX156" fmla="*/ 5730884 w 6405798"/>
              <a:gd name="connsiteY156" fmla="*/ 283029 h 3788229"/>
              <a:gd name="connsiteX157" fmla="*/ 5709112 w 6405798"/>
              <a:gd name="connsiteY157" fmla="*/ 250372 h 3788229"/>
              <a:gd name="connsiteX158" fmla="*/ 5643798 w 6405798"/>
              <a:gd name="connsiteY158" fmla="*/ 206829 h 3788229"/>
              <a:gd name="connsiteX159" fmla="*/ 5611141 w 6405798"/>
              <a:gd name="connsiteY159" fmla="*/ 185058 h 3788229"/>
              <a:gd name="connsiteX160" fmla="*/ 5545826 w 6405798"/>
              <a:gd name="connsiteY160" fmla="*/ 163286 h 3788229"/>
              <a:gd name="connsiteX161" fmla="*/ 5458741 w 6405798"/>
              <a:gd name="connsiteY161" fmla="*/ 141515 h 3788229"/>
              <a:gd name="connsiteX162" fmla="*/ 5415198 w 6405798"/>
              <a:gd name="connsiteY162" fmla="*/ 130629 h 3788229"/>
              <a:gd name="connsiteX163" fmla="*/ 5338998 w 6405798"/>
              <a:gd name="connsiteY163" fmla="*/ 108858 h 3788229"/>
              <a:gd name="connsiteX164" fmla="*/ 5121284 w 6405798"/>
              <a:gd name="connsiteY164" fmla="*/ 97972 h 3788229"/>
              <a:gd name="connsiteX165" fmla="*/ 4936226 w 6405798"/>
              <a:gd name="connsiteY165" fmla="*/ 65315 h 3788229"/>
              <a:gd name="connsiteX166" fmla="*/ 4522569 w 6405798"/>
              <a:gd name="connsiteY166" fmla="*/ 43543 h 3788229"/>
              <a:gd name="connsiteX167" fmla="*/ 4381055 w 6405798"/>
              <a:gd name="connsiteY167" fmla="*/ 32658 h 3788229"/>
              <a:gd name="connsiteX168" fmla="*/ 4141569 w 6405798"/>
              <a:gd name="connsiteY168" fmla="*/ 10886 h 3788229"/>
              <a:gd name="connsiteX169" fmla="*/ 3466655 w 6405798"/>
              <a:gd name="connsiteY169" fmla="*/ 0 h 3788229"/>
              <a:gd name="connsiteX170" fmla="*/ 3259826 w 6405798"/>
              <a:gd name="connsiteY170" fmla="*/ 10886 h 3788229"/>
              <a:gd name="connsiteX171" fmla="*/ 3096541 w 6405798"/>
              <a:gd name="connsiteY171" fmla="*/ 21772 h 3788229"/>
              <a:gd name="connsiteX172" fmla="*/ 2802626 w 6405798"/>
              <a:gd name="connsiteY172" fmla="*/ 10886 h 378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6405798" h="3788229">
                <a:moveTo>
                  <a:pt x="2802626" y="10886"/>
                </a:moveTo>
                <a:cubicBezTo>
                  <a:pt x="2733683" y="18143"/>
                  <a:pt x="2845935" y="-8798"/>
                  <a:pt x="2682884" y="65315"/>
                </a:cubicBezTo>
                <a:cubicBezTo>
                  <a:pt x="2661992" y="74811"/>
                  <a:pt x="2636664" y="74356"/>
                  <a:pt x="2617569" y="87086"/>
                </a:cubicBezTo>
                <a:cubicBezTo>
                  <a:pt x="2606683" y="94343"/>
                  <a:pt x="2596614" y="103007"/>
                  <a:pt x="2584912" y="108858"/>
                </a:cubicBezTo>
                <a:cubicBezTo>
                  <a:pt x="2462768" y="169930"/>
                  <a:pt x="2667302" y="50892"/>
                  <a:pt x="2508712" y="141515"/>
                </a:cubicBezTo>
                <a:cubicBezTo>
                  <a:pt x="2497353" y="148006"/>
                  <a:pt x="2487757" y="157435"/>
                  <a:pt x="2476055" y="163286"/>
                </a:cubicBezTo>
                <a:cubicBezTo>
                  <a:pt x="2421480" y="190573"/>
                  <a:pt x="2430060" y="180350"/>
                  <a:pt x="2378084" y="195943"/>
                </a:cubicBezTo>
                <a:cubicBezTo>
                  <a:pt x="2356102" y="202537"/>
                  <a:pt x="2334541" y="210458"/>
                  <a:pt x="2312769" y="217715"/>
                </a:cubicBezTo>
                <a:lnTo>
                  <a:pt x="2280112" y="228600"/>
                </a:lnTo>
                <a:cubicBezTo>
                  <a:pt x="2269226" y="232229"/>
                  <a:pt x="2258656" y="236997"/>
                  <a:pt x="2247455" y="239486"/>
                </a:cubicBezTo>
                <a:cubicBezTo>
                  <a:pt x="2214798" y="246743"/>
                  <a:pt x="2181808" y="252638"/>
                  <a:pt x="2149484" y="261258"/>
                </a:cubicBezTo>
                <a:cubicBezTo>
                  <a:pt x="2149453" y="261266"/>
                  <a:pt x="2067856" y="288467"/>
                  <a:pt x="2051512" y="293915"/>
                </a:cubicBezTo>
                <a:cubicBezTo>
                  <a:pt x="2040626" y="297543"/>
                  <a:pt x="2029987" y="302017"/>
                  <a:pt x="2018855" y="304800"/>
                </a:cubicBezTo>
                <a:cubicBezTo>
                  <a:pt x="1882732" y="338832"/>
                  <a:pt x="2051973" y="295338"/>
                  <a:pt x="1942655" y="326572"/>
                </a:cubicBezTo>
                <a:cubicBezTo>
                  <a:pt x="1928270" y="330682"/>
                  <a:pt x="1913626" y="333829"/>
                  <a:pt x="1899112" y="337458"/>
                </a:cubicBezTo>
                <a:cubicBezTo>
                  <a:pt x="1803040" y="401505"/>
                  <a:pt x="1956610" y="303264"/>
                  <a:pt x="1801141" y="381000"/>
                </a:cubicBezTo>
                <a:cubicBezTo>
                  <a:pt x="1744216" y="409463"/>
                  <a:pt x="1773341" y="398836"/>
                  <a:pt x="1714055" y="413658"/>
                </a:cubicBezTo>
                <a:cubicBezTo>
                  <a:pt x="1634481" y="466707"/>
                  <a:pt x="1734546" y="401948"/>
                  <a:pt x="1637855" y="457200"/>
                </a:cubicBezTo>
                <a:cubicBezTo>
                  <a:pt x="1569746" y="496119"/>
                  <a:pt x="1643539" y="469978"/>
                  <a:pt x="1528998" y="511629"/>
                </a:cubicBezTo>
                <a:cubicBezTo>
                  <a:pt x="1514938" y="516742"/>
                  <a:pt x="1499463" y="517262"/>
                  <a:pt x="1485455" y="522515"/>
                </a:cubicBezTo>
                <a:cubicBezTo>
                  <a:pt x="1420271" y="546959"/>
                  <a:pt x="1452572" y="549843"/>
                  <a:pt x="1376598" y="587829"/>
                </a:cubicBezTo>
                <a:cubicBezTo>
                  <a:pt x="1312529" y="619863"/>
                  <a:pt x="1348450" y="604468"/>
                  <a:pt x="1267741" y="631372"/>
                </a:cubicBezTo>
                <a:lnTo>
                  <a:pt x="1235084" y="642258"/>
                </a:lnTo>
                <a:cubicBezTo>
                  <a:pt x="1216988" y="660353"/>
                  <a:pt x="1205372" y="674814"/>
                  <a:pt x="1180655" y="685800"/>
                </a:cubicBezTo>
                <a:cubicBezTo>
                  <a:pt x="1159684" y="695121"/>
                  <a:pt x="1115341" y="707572"/>
                  <a:pt x="1115341" y="707572"/>
                </a:cubicBezTo>
                <a:cubicBezTo>
                  <a:pt x="1080368" y="742543"/>
                  <a:pt x="1107347" y="723033"/>
                  <a:pt x="1050026" y="740229"/>
                </a:cubicBezTo>
                <a:cubicBezTo>
                  <a:pt x="1028045" y="746823"/>
                  <a:pt x="984712" y="762000"/>
                  <a:pt x="984712" y="762000"/>
                </a:cubicBezTo>
                <a:cubicBezTo>
                  <a:pt x="973826" y="769257"/>
                  <a:pt x="963414" y="777281"/>
                  <a:pt x="952055" y="783772"/>
                </a:cubicBezTo>
                <a:cubicBezTo>
                  <a:pt x="937966" y="791823"/>
                  <a:pt x="922014" y="796542"/>
                  <a:pt x="908512" y="805543"/>
                </a:cubicBezTo>
                <a:cubicBezTo>
                  <a:pt x="848742" y="845390"/>
                  <a:pt x="929890" y="812933"/>
                  <a:pt x="854084" y="838200"/>
                </a:cubicBezTo>
                <a:cubicBezTo>
                  <a:pt x="801511" y="890773"/>
                  <a:pt x="868322" y="826809"/>
                  <a:pt x="799655" y="881743"/>
                </a:cubicBezTo>
                <a:cubicBezTo>
                  <a:pt x="744244" y="926072"/>
                  <a:pt x="822111" y="881402"/>
                  <a:pt x="734341" y="925286"/>
                </a:cubicBezTo>
                <a:cubicBezTo>
                  <a:pt x="671798" y="987829"/>
                  <a:pt x="704254" y="971602"/>
                  <a:pt x="647255" y="990600"/>
                </a:cubicBezTo>
                <a:cubicBezTo>
                  <a:pt x="639998" y="1001486"/>
                  <a:pt x="633657" y="1013042"/>
                  <a:pt x="625484" y="1023258"/>
                </a:cubicBezTo>
                <a:cubicBezTo>
                  <a:pt x="607759" y="1045415"/>
                  <a:pt x="595300" y="1050637"/>
                  <a:pt x="571055" y="1066800"/>
                </a:cubicBezTo>
                <a:cubicBezTo>
                  <a:pt x="567426" y="1077686"/>
                  <a:pt x="567337" y="1090498"/>
                  <a:pt x="560169" y="1099458"/>
                </a:cubicBezTo>
                <a:cubicBezTo>
                  <a:pt x="551996" y="1109674"/>
                  <a:pt x="537236" y="1112477"/>
                  <a:pt x="527512" y="1121229"/>
                </a:cubicBezTo>
                <a:cubicBezTo>
                  <a:pt x="500812" y="1145259"/>
                  <a:pt x="476712" y="1172029"/>
                  <a:pt x="451312" y="1197429"/>
                </a:cubicBezTo>
                <a:lnTo>
                  <a:pt x="418655" y="1230086"/>
                </a:lnTo>
                <a:cubicBezTo>
                  <a:pt x="407769" y="1240972"/>
                  <a:pt x="400603" y="1257875"/>
                  <a:pt x="385998" y="1262743"/>
                </a:cubicBezTo>
                <a:lnTo>
                  <a:pt x="353341" y="1273629"/>
                </a:lnTo>
                <a:lnTo>
                  <a:pt x="298912" y="1328058"/>
                </a:lnTo>
                <a:cubicBezTo>
                  <a:pt x="288026" y="1338944"/>
                  <a:pt x="279064" y="1352176"/>
                  <a:pt x="266255" y="1360715"/>
                </a:cubicBezTo>
                <a:cubicBezTo>
                  <a:pt x="255369" y="1367972"/>
                  <a:pt x="243649" y="1374111"/>
                  <a:pt x="233598" y="1382486"/>
                </a:cubicBezTo>
                <a:cubicBezTo>
                  <a:pt x="195861" y="1413933"/>
                  <a:pt x="201046" y="1419372"/>
                  <a:pt x="168284" y="1458686"/>
                </a:cubicBezTo>
                <a:cubicBezTo>
                  <a:pt x="106407" y="1532939"/>
                  <a:pt x="200887" y="1402154"/>
                  <a:pt x="113855" y="1524000"/>
                </a:cubicBezTo>
                <a:cubicBezTo>
                  <a:pt x="60494" y="1598706"/>
                  <a:pt x="129304" y="1503985"/>
                  <a:pt x="70312" y="1621972"/>
                </a:cubicBezTo>
                <a:cubicBezTo>
                  <a:pt x="42690" y="1677217"/>
                  <a:pt x="57543" y="1652013"/>
                  <a:pt x="26769" y="1698172"/>
                </a:cubicBezTo>
                <a:cubicBezTo>
                  <a:pt x="23141" y="1709058"/>
                  <a:pt x="18373" y="1719628"/>
                  <a:pt x="15884" y="1730829"/>
                </a:cubicBezTo>
                <a:cubicBezTo>
                  <a:pt x="-16124" y="1874867"/>
                  <a:pt x="8993" y="2014656"/>
                  <a:pt x="15884" y="2166258"/>
                </a:cubicBezTo>
                <a:cubicBezTo>
                  <a:pt x="21288" y="2285147"/>
                  <a:pt x="23332" y="2243608"/>
                  <a:pt x="37655" y="2329543"/>
                </a:cubicBezTo>
                <a:cubicBezTo>
                  <a:pt x="41873" y="2354852"/>
                  <a:pt x="41790" y="2380989"/>
                  <a:pt x="48541" y="2405743"/>
                </a:cubicBezTo>
                <a:cubicBezTo>
                  <a:pt x="52811" y="2421399"/>
                  <a:pt x="64766" y="2434036"/>
                  <a:pt x="70312" y="2449286"/>
                </a:cubicBezTo>
                <a:cubicBezTo>
                  <a:pt x="79340" y="2474112"/>
                  <a:pt x="85133" y="2500000"/>
                  <a:pt x="92084" y="2525486"/>
                </a:cubicBezTo>
                <a:cubicBezTo>
                  <a:pt x="96271" y="2540839"/>
                  <a:pt x="105509" y="2584994"/>
                  <a:pt x="113855" y="2601686"/>
                </a:cubicBezTo>
                <a:cubicBezTo>
                  <a:pt x="119706" y="2613388"/>
                  <a:pt x="130313" y="2622388"/>
                  <a:pt x="135626" y="2634343"/>
                </a:cubicBezTo>
                <a:cubicBezTo>
                  <a:pt x="144947" y="2655314"/>
                  <a:pt x="150141" y="2677886"/>
                  <a:pt x="157398" y="2699658"/>
                </a:cubicBezTo>
                <a:cubicBezTo>
                  <a:pt x="161027" y="2710544"/>
                  <a:pt x="161919" y="2722768"/>
                  <a:pt x="168284" y="2732315"/>
                </a:cubicBezTo>
                <a:cubicBezTo>
                  <a:pt x="217519" y="2806169"/>
                  <a:pt x="193324" y="2779127"/>
                  <a:pt x="233598" y="2819400"/>
                </a:cubicBezTo>
                <a:cubicBezTo>
                  <a:pt x="280465" y="2936570"/>
                  <a:pt x="223198" y="2814125"/>
                  <a:pt x="298912" y="2917372"/>
                </a:cubicBezTo>
                <a:cubicBezTo>
                  <a:pt x="326890" y="2955524"/>
                  <a:pt x="350771" y="2996546"/>
                  <a:pt x="375112" y="3037115"/>
                </a:cubicBezTo>
                <a:cubicBezTo>
                  <a:pt x="385998" y="3055258"/>
                  <a:pt x="395471" y="3074326"/>
                  <a:pt x="407769" y="3091543"/>
                </a:cubicBezTo>
                <a:cubicBezTo>
                  <a:pt x="413735" y="3099895"/>
                  <a:pt x="423383" y="3105104"/>
                  <a:pt x="429541" y="3113315"/>
                </a:cubicBezTo>
                <a:cubicBezTo>
                  <a:pt x="511937" y="3223175"/>
                  <a:pt x="433035" y="3138579"/>
                  <a:pt x="516626" y="3222172"/>
                </a:cubicBezTo>
                <a:cubicBezTo>
                  <a:pt x="520255" y="3233058"/>
                  <a:pt x="520627" y="3245649"/>
                  <a:pt x="527512" y="3254829"/>
                </a:cubicBezTo>
                <a:cubicBezTo>
                  <a:pt x="553327" y="3289249"/>
                  <a:pt x="590719" y="3317083"/>
                  <a:pt x="625484" y="3341915"/>
                </a:cubicBezTo>
                <a:cubicBezTo>
                  <a:pt x="636130" y="3349519"/>
                  <a:pt x="646782" y="3357195"/>
                  <a:pt x="658141" y="3363686"/>
                </a:cubicBezTo>
                <a:cubicBezTo>
                  <a:pt x="672230" y="3371737"/>
                  <a:pt x="687993" y="3376746"/>
                  <a:pt x="701684" y="3385458"/>
                </a:cubicBezTo>
                <a:cubicBezTo>
                  <a:pt x="807880" y="3453037"/>
                  <a:pt x="739060" y="3430180"/>
                  <a:pt x="821426" y="3450772"/>
                </a:cubicBezTo>
                <a:cubicBezTo>
                  <a:pt x="832312" y="3458029"/>
                  <a:pt x="843868" y="3464370"/>
                  <a:pt x="854084" y="3472543"/>
                </a:cubicBezTo>
                <a:cubicBezTo>
                  <a:pt x="862098" y="3478954"/>
                  <a:pt x="866675" y="3489725"/>
                  <a:pt x="875855" y="3494315"/>
                </a:cubicBezTo>
                <a:cubicBezTo>
                  <a:pt x="889236" y="3501006"/>
                  <a:pt x="904884" y="3501572"/>
                  <a:pt x="919398" y="3505200"/>
                </a:cubicBezTo>
                <a:cubicBezTo>
                  <a:pt x="930284" y="3516086"/>
                  <a:pt x="938689" y="3530220"/>
                  <a:pt x="952055" y="3537858"/>
                </a:cubicBezTo>
                <a:cubicBezTo>
                  <a:pt x="965045" y="3545281"/>
                  <a:pt x="981213" y="3544633"/>
                  <a:pt x="995598" y="3548743"/>
                </a:cubicBezTo>
                <a:cubicBezTo>
                  <a:pt x="1006631" y="3551895"/>
                  <a:pt x="1017074" y="3557049"/>
                  <a:pt x="1028255" y="3559629"/>
                </a:cubicBezTo>
                <a:cubicBezTo>
                  <a:pt x="1064312" y="3567950"/>
                  <a:pt x="1102007" y="3569698"/>
                  <a:pt x="1137112" y="3581400"/>
                </a:cubicBezTo>
                <a:cubicBezTo>
                  <a:pt x="1158883" y="3588657"/>
                  <a:pt x="1181242" y="3594345"/>
                  <a:pt x="1202426" y="3603172"/>
                </a:cubicBezTo>
                <a:cubicBezTo>
                  <a:pt x="1284301" y="3637287"/>
                  <a:pt x="1248388" y="3636433"/>
                  <a:pt x="1333055" y="3657600"/>
                </a:cubicBezTo>
                <a:cubicBezTo>
                  <a:pt x="1404534" y="3675470"/>
                  <a:pt x="1448641" y="3680333"/>
                  <a:pt x="1518112" y="3690258"/>
                </a:cubicBezTo>
                <a:cubicBezTo>
                  <a:pt x="1539883" y="3697515"/>
                  <a:pt x="1562900" y="3701766"/>
                  <a:pt x="1583426" y="3712029"/>
                </a:cubicBezTo>
                <a:cubicBezTo>
                  <a:pt x="1597940" y="3719286"/>
                  <a:pt x="1610921" y="3731393"/>
                  <a:pt x="1626969" y="3733800"/>
                </a:cubicBezTo>
                <a:cubicBezTo>
                  <a:pt x="1684496" y="3742429"/>
                  <a:pt x="1743084" y="3741057"/>
                  <a:pt x="1801141" y="3744686"/>
                </a:cubicBezTo>
                <a:cubicBezTo>
                  <a:pt x="1925868" y="3769632"/>
                  <a:pt x="1787551" y="3744429"/>
                  <a:pt x="2018855" y="3766458"/>
                </a:cubicBezTo>
                <a:cubicBezTo>
                  <a:pt x="2040827" y="3768551"/>
                  <a:pt x="2062232" y="3774906"/>
                  <a:pt x="2084169" y="3777343"/>
                </a:cubicBezTo>
                <a:cubicBezTo>
                  <a:pt x="2127596" y="3782168"/>
                  <a:pt x="2171255" y="3784600"/>
                  <a:pt x="2214798" y="3788229"/>
                </a:cubicBezTo>
                <a:lnTo>
                  <a:pt x="2650226" y="3777343"/>
                </a:lnTo>
                <a:cubicBezTo>
                  <a:pt x="2807812" y="3772494"/>
                  <a:pt x="2991995" y="3763142"/>
                  <a:pt x="3150969" y="3755572"/>
                </a:cubicBezTo>
                <a:cubicBezTo>
                  <a:pt x="3188120" y="3748142"/>
                  <a:pt x="3233577" y="3738442"/>
                  <a:pt x="3270712" y="3733800"/>
                </a:cubicBezTo>
                <a:cubicBezTo>
                  <a:pt x="3306897" y="3729277"/>
                  <a:pt x="3343384" y="3727438"/>
                  <a:pt x="3379569" y="3722915"/>
                </a:cubicBezTo>
                <a:cubicBezTo>
                  <a:pt x="3401471" y="3720177"/>
                  <a:pt x="3422911" y="3714122"/>
                  <a:pt x="3444884" y="3712029"/>
                </a:cubicBezTo>
                <a:cubicBezTo>
                  <a:pt x="3499187" y="3706857"/>
                  <a:pt x="3553825" y="3705868"/>
                  <a:pt x="3608169" y="3701143"/>
                </a:cubicBezTo>
                <a:cubicBezTo>
                  <a:pt x="3637314" y="3698609"/>
                  <a:pt x="3666094" y="3692591"/>
                  <a:pt x="3695255" y="3690258"/>
                </a:cubicBezTo>
                <a:cubicBezTo>
                  <a:pt x="3756851" y="3685330"/>
                  <a:pt x="3818626" y="3683001"/>
                  <a:pt x="3880312" y="3679372"/>
                </a:cubicBezTo>
                <a:cubicBezTo>
                  <a:pt x="4074517" y="3630820"/>
                  <a:pt x="3874663" y="3678324"/>
                  <a:pt x="4032712" y="3646715"/>
                </a:cubicBezTo>
                <a:cubicBezTo>
                  <a:pt x="4100705" y="3633117"/>
                  <a:pt x="4051847" y="3640506"/>
                  <a:pt x="4108912" y="3624943"/>
                </a:cubicBezTo>
                <a:cubicBezTo>
                  <a:pt x="4181114" y="3605252"/>
                  <a:pt x="4186959" y="3604980"/>
                  <a:pt x="4250426" y="3592286"/>
                </a:cubicBezTo>
                <a:cubicBezTo>
                  <a:pt x="4285958" y="3574520"/>
                  <a:pt x="4318933" y="3555468"/>
                  <a:pt x="4359284" y="3548743"/>
                </a:cubicBezTo>
                <a:lnTo>
                  <a:pt x="4424598" y="3537858"/>
                </a:lnTo>
                <a:cubicBezTo>
                  <a:pt x="4515532" y="3492390"/>
                  <a:pt x="4417063" y="3536852"/>
                  <a:pt x="4522569" y="3505200"/>
                </a:cubicBezTo>
                <a:cubicBezTo>
                  <a:pt x="4541285" y="3499585"/>
                  <a:pt x="4558322" y="3489175"/>
                  <a:pt x="4576998" y="3483429"/>
                </a:cubicBezTo>
                <a:cubicBezTo>
                  <a:pt x="4649400" y="3461152"/>
                  <a:pt x="4658271" y="3470007"/>
                  <a:pt x="4718512" y="3439886"/>
                </a:cubicBezTo>
                <a:cubicBezTo>
                  <a:pt x="4730214" y="3434035"/>
                  <a:pt x="4739810" y="3424606"/>
                  <a:pt x="4751169" y="3418115"/>
                </a:cubicBezTo>
                <a:cubicBezTo>
                  <a:pt x="4765258" y="3410064"/>
                  <a:pt x="4780527" y="3404224"/>
                  <a:pt x="4794712" y="3396343"/>
                </a:cubicBezTo>
                <a:cubicBezTo>
                  <a:pt x="4813208" y="3386068"/>
                  <a:pt x="4830217" y="3373148"/>
                  <a:pt x="4849141" y="3363686"/>
                </a:cubicBezTo>
                <a:cubicBezTo>
                  <a:pt x="4859404" y="3358554"/>
                  <a:pt x="4871251" y="3357320"/>
                  <a:pt x="4881798" y="3352800"/>
                </a:cubicBezTo>
                <a:cubicBezTo>
                  <a:pt x="4896713" y="3346408"/>
                  <a:pt x="4910362" y="3337270"/>
                  <a:pt x="4925341" y="3331029"/>
                </a:cubicBezTo>
                <a:cubicBezTo>
                  <a:pt x="4953959" y="3319105"/>
                  <a:pt x="4983398" y="3309258"/>
                  <a:pt x="5012426" y="3298372"/>
                </a:cubicBezTo>
                <a:cubicBezTo>
                  <a:pt x="5052118" y="3258680"/>
                  <a:pt x="5013540" y="3289790"/>
                  <a:pt x="5077741" y="3265715"/>
                </a:cubicBezTo>
                <a:cubicBezTo>
                  <a:pt x="5092935" y="3260017"/>
                  <a:pt x="5106455" y="3250534"/>
                  <a:pt x="5121284" y="3243943"/>
                </a:cubicBezTo>
                <a:cubicBezTo>
                  <a:pt x="5139140" y="3236007"/>
                  <a:pt x="5157569" y="3229429"/>
                  <a:pt x="5175712" y="3222172"/>
                </a:cubicBezTo>
                <a:cubicBezTo>
                  <a:pt x="5224559" y="3173325"/>
                  <a:pt x="5166549" y="3224844"/>
                  <a:pt x="5230141" y="3189515"/>
                </a:cubicBezTo>
                <a:cubicBezTo>
                  <a:pt x="5253014" y="3176808"/>
                  <a:pt x="5272052" y="3157674"/>
                  <a:pt x="5295455" y="3145972"/>
                </a:cubicBezTo>
                <a:cubicBezTo>
                  <a:pt x="5309969" y="3138715"/>
                  <a:pt x="5325083" y="3132549"/>
                  <a:pt x="5338998" y="3124200"/>
                </a:cubicBezTo>
                <a:cubicBezTo>
                  <a:pt x="5361435" y="3110738"/>
                  <a:pt x="5382541" y="3095172"/>
                  <a:pt x="5404312" y="3080658"/>
                </a:cubicBezTo>
                <a:cubicBezTo>
                  <a:pt x="5415198" y="3073401"/>
                  <a:pt x="5427718" y="3068137"/>
                  <a:pt x="5436969" y="3058886"/>
                </a:cubicBezTo>
                <a:cubicBezTo>
                  <a:pt x="5444226" y="3051629"/>
                  <a:pt x="5450857" y="3043685"/>
                  <a:pt x="5458741" y="3037115"/>
                </a:cubicBezTo>
                <a:cubicBezTo>
                  <a:pt x="5471480" y="3026499"/>
                  <a:pt x="5516949" y="2992967"/>
                  <a:pt x="5534941" y="2982686"/>
                </a:cubicBezTo>
                <a:cubicBezTo>
                  <a:pt x="5549030" y="2974635"/>
                  <a:pt x="5563970" y="2968172"/>
                  <a:pt x="5578484" y="2960915"/>
                </a:cubicBezTo>
                <a:cubicBezTo>
                  <a:pt x="5589370" y="2950029"/>
                  <a:pt x="5599315" y="2938113"/>
                  <a:pt x="5611141" y="2928258"/>
                </a:cubicBezTo>
                <a:cubicBezTo>
                  <a:pt x="5621192" y="2919882"/>
                  <a:pt x="5633152" y="2914090"/>
                  <a:pt x="5643798" y="2906486"/>
                </a:cubicBezTo>
                <a:cubicBezTo>
                  <a:pt x="5709740" y="2859384"/>
                  <a:pt x="5662691" y="2886154"/>
                  <a:pt x="5730884" y="2852058"/>
                </a:cubicBezTo>
                <a:cubicBezTo>
                  <a:pt x="5738141" y="2841172"/>
                  <a:pt x="5744040" y="2829246"/>
                  <a:pt x="5752655" y="2819400"/>
                </a:cubicBezTo>
                <a:cubicBezTo>
                  <a:pt x="5774720" y="2794183"/>
                  <a:pt x="5806955" y="2759593"/>
                  <a:pt x="5839741" y="2743200"/>
                </a:cubicBezTo>
                <a:cubicBezTo>
                  <a:pt x="5850004" y="2738068"/>
                  <a:pt x="5861512" y="2735943"/>
                  <a:pt x="5872398" y="2732315"/>
                </a:cubicBezTo>
                <a:cubicBezTo>
                  <a:pt x="5895414" y="2697791"/>
                  <a:pt x="5910390" y="2670701"/>
                  <a:pt x="5948598" y="2645229"/>
                </a:cubicBezTo>
                <a:cubicBezTo>
                  <a:pt x="5959484" y="2637972"/>
                  <a:pt x="5971322" y="2631972"/>
                  <a:pt x="5981255" y="2623458"/>
                </a:cubicBezTo>
                <a:cubicBezTo>
                  <a:pt x="5996840" y="2610100"/>
                  <a:pt x="6010284" y="2594429"/>
                  <a:pt x="6024798" y="2579915"/>
                </a:cubicBezTo>
                <a:lnTo>
                  <a:pt x="6111884" y="2492829"/>
                </a:lnTo>
                <a:lnTo>
                  <a:pt x="6144541" y="2460172"/>
                </a:lnTo>
                <a:cubicBezTo>
                  <a:pt x="6155427" y="2449286"/>
                  <a:pt x="6168659" y="2440324"/>
                  <a:pt x="6177198" y="2427515"/>
                </a:cubicBezTo>
                <a:lnTo>
                  <a:pt x="6220741" y="2362200"/>
                </a:lnTo>
                <a:cubicBezTo>
                  <a:pt x="6227998" y="2351314"/>
                  <a:pt x="6233261" y="2338794"/>
                  <a:pt x="6242512" y="2329543"/>
                </a:cubicBezTo>
                <a:cubicBezTo>
                  <a:pt x="6262764" y="2309292"/>
                  <a:pt x="6272322" y="2302581"/>
                  <a:pt x="6286055" y="2275115"/>
                </a:cubicBezTo>
                <a:cubicBezTo>
                  <a:pt x="6291187" y="2264852"/>
                  <a:pt x="6292421" y="2253005"/>
                  <a:pt x="6296941" y="2242458"/>
                </a:cubicBezTo>
                <a:cubicBezTo>
                  <a:pt x="6318710" y="2191663"/>
                  <a:pt x="6328098" y="2195536"/>
                  <a:pt x="6340484" y="2133600"/>
                </a:cubicBezTo>
                <a:cubicBezTo>
                  <a:pt x="6353619" y="2067920"/>
                  <a:pt x="6345518" y="2096724"/>
                  <a:pt x="6362255" y="2046515"/>
                </a:cubicBezTo>
                <a:cubicBezTo>
                  <a:pt x="6376386" y="1947600"/>
                  <a:pt x="6365028" y="1994653"/>
                  <a:pt x="6394912" y="1905000"/>
                </a:cubicBezTo>
                <a:lnTo>
                  <a:pt x="6405798" y="1872343"/>
                </a:lnTo>
                <a:cubicBezTo>
                  <a:pt x="6402169" y="1716315"/>
                  <a:pt x="6400689" y="1560222"/>
                  <a:pt x="6394912" y="1404258"/>
                </a:cubicBezTo>
                <a:cubicBezTo>
                  <a:pt x="6393429" y="1364207"/>
                  <a:pt x="6386987" y="1324484"/>
                  <a:pt x="6384026" y="1284515"/>
                </a:cubicBezTo>
                <a:cubicBezTo>
                  <a:pt x="6379729" y="1226503"/>
                  <a:pt x="6377143" y="1168376"/>
                  <a:pt x="6373141" y="1110343"/>
                </a:cubicBezTo>
                <a:cubicBezTo>
                  <a:pt x="6373119" y="1110025"/>
                  <a:pt x="6371092" y="934123"/>
                  <a:pt x="6340484" y="903515"/>
                </a:cubicBezTo>
                <a:cubicBezTo>
                  <a:pt x="6333227" y="896258"/>
                  <a:pt x="6325123" y="889757"/>
                  <a:pt x="6318712" y="881743"/>
                </a:cubicBezTo>
                <a:cubicBezTo>
                  <a:pt x="6293562" y="850305"/>
                  <a:pt x="6304377" y="850681"/>
                  <a:pt x="6275169" y="827315"/>
                </a:cubicBezTo>
                <a:cubicBezTo>
                  <a:pt x="6232357" y="793066"/>
                  <a:pt x="6250062" y="815705"/>
                  <a:pt x="6198969" y="783772"/>
                </a:cubicBezTo>
                <a:cubicBezTo>
                  <a:pt x="6183584" y="774156"/>
                  <a:pt x="6169940" y="762001"/>
                  <a:pt x="6155426" y="751115"/>
                </a:cubicBezTo>
                <a:cubicBezTo>
                  <a:pt x="6151798" y="740229"/>
                  <a:pt x="6150906" y="728005"/>
                  <a:pt x="6144541" y="718458"/>
                </a:cubicBezTo>
                <a:cubicBezTo>
                  <a:pt x="6127776" y="693310"/>
                  <a:pt x="6103326" y="680095"/>
                  <a:pt x="6079226" y="664029"/>
                </a:cubicBezTo>
                <a:cubicBezTo>
                  <a:pt x="6071969" y="653143"/>
                  <a:pt x="6066706" y="640623"/>
                  <a:pt x="6057455" y="631372"/>
                </a:cubicBezTo>
                <a:cubicBezTo>
                  <a:pt x="6000880" y="574796"/>
                  <a:pt x="6046113" y="641687"/>
                  <a:pt x="6003026" y="587829"/>
                </a:cubicBezTo>
                <a:cubicBezTo>
                  <a:pt x="5994853" y="577613"/>
                  <a:pt x="5989769" y="565105"/>
                  <a:pt x="5981255" y="555172"/>
                </a:cubicBezTo>
                <a:cubicBezTo>
                  <a:pt x="5967897" y="539587"/>
                  <a:pt x="5952226" y="526143"/>
                  <a:pt x="5937712" y="511629"/>
                </a:cubicBezTo>
                <a:cubicBezTo>
                  <a:pt x="5926826" y="500743"/>
                  <a:pt x="5914672" y="490993"/>
                  <a:pt x="5905055" y="478972"/>
                </a:cubicBezTo>
                <a:cubicBezTo>
                  <a:pt x="5890541" y="460829"/>
                  <a:pt x="5877941" y="440972"/>
                  <a:pt x="5861512" y="424543"/>
                </a:cubicBezTo>
                <a:cubicBezTo>
                  <a:pt x="5852261" y="415292"/>
                  <a:pt x="5838106" y="412023"/>
                  <a:pt x="5828855" y="402772"/>
                </a:cubicBezTo>
                <a:cubicBezTo>
                  <a:pt x="5805200" y="379117"/>
                  <a:pt x="5784725" y="352464"/>
                  <a:pt x="5763541" y="326572"/>
                </a:cubicBezTo>
                <a:cubicBezTo>
                  <a:pt x="5752052" y="312530"/>
                  <a:pt x="5741429" y="297792"/>
                  <a:pt x="5730884" y="283029"/>
                </a:cubicBezTo>
                <a:cubicBezTo>
                  <a:pt x="5723280" y="272383"/>
                  <a:pt x="5718958" y="258987"/>
                  <a:pt x="5709112" y="250372"/>
                </a:cubicBezTo>
                <a:cubicBezTo>
                  <a:pt x="5689420" y="233142"/>
                  <a:pt x="5665569" y="221343"/>
                  <a:pt x="5643798" y="206829"/>
                </a:cubicBezTo>
                <a:cubicBezTo>
                  <a:pt x="5632912" y="199572"/>
                  <a:pt x="5623552" y="189195"/>
                  <a:pt x="5611141" y="185058"/>
                </a:cubicBezTo>
                <a:cubicBezTo>
                  <a:pt x="5589369" y="177801"/>
                  <a:pt x="5568090" y="168852"/>
                  <a:pt x="5545826" y="163286"/>
                </a:cubicBezTo>
                <a:lnTo>
                  <a:pt x="5458741" y="141515"/>
                </a:lnTo>
                <a:cubicBezTo>
                  <a:pt x="5444227" y="137886"/>
                  <a:pt x="5429583" y="134739"/>
                  <a:pt x="5415198" y="130629"/>
                </a:cubicBezTo>
                <a:cubicBezTo>
                  <a:pt x="5389798" y="123372"/>
                  <a:pt x="5365253" y="111775"/>
                  <a:pt x="5338998" y="108858"/>
                </a:cubicBezTo>
                <a:cubicBezTo>
                  <a:pt x="5266780" y="100834"/>
                  <a:pt x="5193855" y="101601"/>
                  <a:pt x="5121284" y="97972"/>
                </a:cubicBezTo>
                <a:cubicBezTo>
                  <a:pt x="5050406" y="74346"/>
                  <a:pt x="5053200" y="73113"/>
                  <a:pt x="4936226" y="65315"/>
                </a:cubicBezTo>
                <a:cubicBezTo>
                  <a:pt x="4473299" y="34452"/>
                  <a:pt x="5158664" y="78881"/>
                  <a:pt x="4522569" y="43543"/>
                </a:cubicBezTo>
                <a:cubicBezTo>
                  <a:pt x="4475331" y="40919"/>
                  <a:pt x="4428131" y="37366"/>
                  <a:pt x="4381055" y="32658"/>
                </a:cubicBezTo>
                <a:cubicBezTo>
                  <a:pt x="4224303" y="16983"/>
                  <a:pt x="4386903" y="17258"/>
                  <a:pt x="4141569" y="10886"/>
                </a:cubicBezTo>
                <a:lnTo>
                  <a:pt x="3466655" y="0"/>
                </a:lnTo>
                <a:lnTo>
                  <a:pt x="3259826" y="10886"/>
                </a:lnTo>
                <a:cubicBezTo>
                  <a:pt x="3205371" y="14089"/>
                  <a:pt x="3151077" y="20560"/>
                  <a:pt x="3096541" y="21772"/>
                </a:cubicBezTo>
                <a:cubicBezTo>
                  <a:pt x="2987711" y="24191"/>
                  <a:pt x="2871569" y="3629"/>
                  <a:pt x="2802626" y="10886"/>
                </a:cubicBez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3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43" y="1436407"/>
            <a:ext cx="8441490" cy="4807803"/>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Point to the location of the basement membrane. (advance slide for answers)</a:t>
            </a:r>
          </a:p>
        </p:txBody>
      </p:sp>
      <p:grpSp>
        <p:nvGrpSpPr>
          <p:cNvPr id="9" name="Group 8"/>
          <p:cNvGrpSpPr/>
          <p:nvPr/>
        </p:nvGrpSpPr>
        <p:grpSpPr>
          <a:xfrm>
            <a:off x="1763487" y="1698171"/>
            <a:ext cx="4702627" cy="4767944"/>
            <a:chOff x="1763487" y="1698171"/>
            <a:chExt cx="4702627" cy="4767944"/>
          </a:xfrm>
        </p:grpSpPr>
        <p:cxnSp>
          <p:nvCxnSpPr>
            <p:cNvPr id="10" name="Straight Arrow Connector 9"/>
            <p:cNvCxnSpPr/>
            <p:nvPr/>
          </p:nvCxnSpPr>
          <p:spPr>
            <a:xfrm>
              <a:off x="1981200" y="1981200"/>
              <a:ext cx="413657" cy="74022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763487" y="5257802"/>
              <a:ext cx="468085" cy="54428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063344" y="1698171"/>
              <a:ext cx="402770" cy="78377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5606142" y="5617030"/>
              <a:ext cx="87086" cy="84908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909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375283"/>
            <a:ext cx="8133273" cy="4949317"/>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cxnSp>
        <p:nvCxnSpPr>
          <p:cNvPr id="10" name="Straight Arrow Connector 9"/>
          <p:cNvCxnSpPr/>
          <p:nvPr/>
        </p:nvCxnSpPr>
        <p:spPr>
          <a:xfrm>
            <a:off x="2579914" y="2416628"/>
            <a:ext cx="413657" cy="74022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638800" y="2852060"/>
            <a:ext cx="43543" cy="80554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757058" y="1719943"/>
            <a:ext cx="54428" cy="82731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sp>
        <p:nvSpPr>
          <p:cNvPr id="15" name="Rectangle 14"/>
          <p:cNvSpPr/>
          <p:nvPr/>
        </p:nvSpPr>
        <p:spPr>
          <a:xfrm>
            <a:off x="402071" y="1531985"/>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Theca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externa</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Tree>
    <p:extLst>
      <p:ext uri="{BB962C8B-B14F-4D97-AF65-F5344CB8AC3E}">
        <p14:creationId xmlns:p14="http://schemas.microsoft.com/office/powerpoint/2010/main" val="100652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95400"/>
            <a:ext cx="7394122" cy="5321527"/>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762000" y="1364397"/>
            <a:ext cx="2471757"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nucleolus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arrow. (advance slide for answers)</a:t>
            </a:r>
          </a:p>
        </p:txBody>
      </p:sp>
      <p:cxnSp>
        <p:nvCxnSpPr>
          <p:cNvPr id="4" name="Straight Arrow Connector 3"/>
          <p:cNvCxnSpPr/>
          <p:nvPr/>
        </p:nvCxnSpPr>
        <p:spPr>
          <a:xfrm flipH="1">
            <a:off x="3863729" y="3167743"/>
            <a:ext cx="795356" cy="228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66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43" y="1436407"/>
            <a:ext cx="8441490" cy="4807803"/>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 the outlined region. (advance slide for answers)</a:t>
            </a:r>
          </a:p>
        </p:txBody>
      </p:sp>
      <p:sp>
        <p:nvSpPr>
          <p:cNvPr id="13" name="Rectangle 12"/>
          <p:cNvSpPr/>
          <p:nvPr/>
        </p:nvSpPr>
        <p:spPr>
          <a:xfrm>
            <a:off x="5990804" y="1143000"/>
            <a:ext cx="2722129"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Cumulus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oophorus</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2" name="Freeform 1"/>
          <p:cNvSpPr/>
          <p:nvPr/>
        </p:nvSpPr>
        <p:spPr>
          <a:xfrm>
            <a:off x="3389999" y="2645228"/>
            <a:ext cx="1768126" cy="424543"/>
          </a:xfrm>
          <a:custGeom>
            <a:avLst/>
            <a:gdLst>
              <a:gd name="connsiteX0" fmla="*/ 1388830 w 1768126"/>
              <a:gd name="connsiteY0" fmla="*/ 391886 h 424543"/>
              <a:gd name="connsiteX1" fmla="*/ 1475915 w 1768126"/>
              <a:gd name="connsiteY1" fmla="*/ 402772 h 424543"/>
              <a:gd name="connsiteX2" fmla="*/ 1508572 w 1768126"/>
              <a:gd name="connsiteY2" fmla="*/ 413658 h 424543"/>
              <a:gd name="connsiteX3" fmla="*/ 1584772 w 1768126"/>
              <a:gd name="connsiteY3" fmla="*/ 424543 h 424543"/>
              <a:gd name="connsiteX4" fmla="*/ 1704515 w 1768126"/>
              <a:gd name="connsiteY4" fmla="*/ 402772 h 424543"/>
              <a:gd name="connsiteX5" fmla="*/ 1748058 w 1768126"/>
              <a:gd name="connsiteY5" fmla="*/ 359229 h 424543"/>
              <a:gd name="connsiteX6" fmla="*/ 1748058 w 1768126"/>
              <a:gd name="connsiteY6" fmla="*/ 163286 h 424543"/>
              <a:gd name="connsiteX7" fmla="*/ 1715401 w 1768126"/>
              <a:gd name="connsiteY7" fmla="*/ 141515 h 424543"/>
              <a:gd name="connsiteX8" fmla="*/ 1693630 w 1768126"/>
              <a:gd name="connsiteY8" fmla="*/ 119743 h 424543"/>
              <a:gd name="connsiteX9" fmla="*/ 1595658 w 1768126"/>
              <a:gd name="connsiteY9" fmla="*/ 76201 h 424543"/>
              <a:gd name="connsiteX10" fmla="*/ 1563001 w 1768126"/>
              <a:gd name="connsiteY10" fmla="*/ 65315 h 424543"/>
              <a:gd name="connsiteX11" fmla="*/ 1399715 w 1768126"/>
              <a:gd name="connsiteY11" fmla="*/ 32658 h 424543"/>
              <a:gd name="connsiteX12" fmla="*/ 1225544 w 1768126"/>
              <a:gd name="connsiteY12" fmla="*/ 21772 h 424543"/>
              <a:gd name="connsiteX13" fmla="*/ 1171115 w 1768126"/>
              <a:gd name="connsiteY13" fmla="*/ 10886 h 424543"/>
              <a:gd name="connsiteX14" fmla="*/ 648601 w 1768126"/>
              <a:gd name="connsiteY14" fmla="*/ 10886 h 424543"/>
              <a:gd name="connsiteX15" fmla="*/ 539744 w 1768126"/>
              <a:gd name="connsiteY15" fmla="*/ 21772 h 424543"/>
              <a:gd name="connsiteX16" fmla="*/ 496201 w 1768126"/>
              <a:gd name="connsiteY16" fmla="*/ 32658 h 424543"/>
              <a:gd name="connsiteX17" fmla="*/ 409115 w 1768126"/>
              <a:gd name="connsiteY17" fmla="*/ 43543 h 424543"/>
              <a:gd name="connsiteX18" fmla="*/ 365572 w 1768126"/>
              <a:gd name="connsiteY18" fmla="*/ 54429 h 424543"/>
              <a:gd name="connsiteX19" fmla="*/ 169630 w 1768126"/>
              <a:gd name="connsiteY19" fmla="*/ 76201 h 424543"/>
              <a:gd name="connsiteX20" fmla="*/ 136972 w 1768126"/>
              <a:gd name="connsiteY20" fmla="*/ 87086 h 424543"/>
              <a:gd name="connsiteX21" fmla="*/ 60772 w 1768126"/>
              <a:gd name="connsiteY21" fmla="*/ 108858 h 424543"/>
              <a:gd name="connsiteX22" fmla="*/ 28115 w 1768126"/>
              <a:gd name="connsiteY22" fmla="*/ 130629 h 424543"/>
              <a:gd name="connsiteX23" fmla="*/ 17230 w 1768126"/>
              <a:gd name="connsiteY23" fmla="*/ 239486 h 424543"/>
              <a:gd name="connsiteX24" fmla="*/ 49887 w 1768126"/>
              <a:gd name="connsiteY24" fmla="*/ 250372 h 424543"/>
              <a:gd name="connsiteX25" fmla="*/ 82544 w 1768126"/>
              <a:gd name="connsiteY25" fmla="*/ 272143 h 424543"/>
              <a:gd name="connsiteX26" fmla="*/ 158744 w 1768126"/>
              <a:gd name="connsiteY26" fmla="*/ 293915 h 424543"/>
              <a:gd name="connsiteX27" fmla="*/ 191401 w 1768126"/>
              <a:gd name="connsiteY27" fmla="*/ 304801 h 424543"/>
              <a:gd name="connsiteX28" fmla="*/ 322030 w 1768126"/>
              <a:gd name="connsiteY28" fmla="*/ 315686 h 424543"/>
              <a:gd name="connsiteX29" fmla="*/ 496201 w 1768126"/>
              <a:gd name="connsiteY29" fmla="*/ 326572 h 424543"/>
              <a:gd name="connsiteX30" fmla="*/ 942515 w 1768126"/>
              <a:gd name="connsiteY30" fmla="*/ 348343 h 424543"/>
              <a:gd name="connsiteX31" fmla="*/ 1084030 w 1768126"/>
              <a:gd name="connsiteY31" fmla="*/ 359229 h 424543"/>
              <a:gd name="connsiteX32" fmla="*/ 1203772 w 1768126"/>
              <a:gd name="connsiteY32" fmla="*/ 381001 h 424543"/>
              <a:gd name="connsiteX33" fmla="*/ 1269087 w 1768126"/>
              <a:gd name="connsiteY33" fmla="*/ 391886 h 424543"/>
              <a:gd name="connsiteX34" fmla="*/ 1367058 w 1768126"/>
              <a:gd name="connsiteY34" fmla="*/ 413658 h 424543"/>
              <a:gd name="connsiteX35" fmla="*/ 1388830 w 1768126"/>
              <a:gd name="connsiteY35" fmla="*/ 391886 h 4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68126" h="424543">
                <a:moveTo>
                  <a:pt x="1388830" y="391886"/>
                </a:moveTo>
                <a:cubicBezTo>
                  <a:pt x="1406973" y="390072"/>
                  <a:pt x="1447133" y="397539"/>
                  <a:pt x="1475915" y="402772"/>
                </a:cubicBezTo>
                <a:cubicBezTo>
                  <a:pt x="1487204" y="404825"/>
                  <a:pt x="1497320" y="411408"/>
                  <a:pt x="1508572" y="413658"/>
                </a:cubicBezTo>
                <a:cubicBezTo>
                  <a:pt x="1533732" y="418690"/>
                  <a:pt x="1559372" y="420915"/>
                  <a:pt x="1584772" y="424543"/>
                </a:cubicBezTo>
                <a:cubicBezTo>
                  <a:pt x="1624686" y="417286"/>
                  <a:pt x="1666848" y="417839"/>
                  <a:pt x="1704515" y="402772"/>
                </a:cubicBezTo>
                <a:cubicBezTo>
                  <a:pt x="1723573" y="395149"/>
                  <a:pt x="1748058" y="359229"/>
                  <a:pt x="1748058" y="359229"/>
                </a:cubicBezTo>
                <a:cubicBezTo>
                  <a:pt x="1772561" y="285722"/>
                  <a:pt x="1776980" y="286204"/>
                  <a:pt x="1748058" y="163286"/>
                </a:cubicBezTo>
                <a:cubicBezTo>
                  <a:pt x="1745061" y="150551"/>
                  <a:pt x="1725617" y="149688"/>
                  <a:pt x="1715401" y="141515"/>
                </a:cubicBezTo>
                <a:cubicBezTo>
                  <a:pt x="1707387" y="135104"/>
                  <a:pt x="1701644" y="126154"/>
                  <a:pt x="1693630" y="119743"/>
                </a:cubicBezTo>
                <a:cubicBezTo>
                  <a:pt x="1656666" y="90172"/>
                  <a:pt x="1647442" y="93462"/>
                  <a:pt x="1595658" y="76201"/>
                </a:cubicBezTo>
                <a:cubicBezTo>
                  <a:pt x="1584772" y="72572"/>
                  <a:pt x="1574133" y="68098"/>
                  <a:pt x="1563001" y="65315"/>
                </a:cubicBezTo>
                <a:cubicBezTo>
                  <a:pt x="1493327" y="47896"/>
                  <a:pt x="1469261" y="38705"/>
                  <a:pt x="1399715" y="32658"/>
                </a:cubicBezTo>
                <a:cubicBezTo>
                  <a:pt x="1341763" y="27619"/>
                  <a:pt x="1283601" y="25401"/>
                  <a:pt x="1225544" y="21772"/>
                </a:cubicBezTo>
                <a:cubicBezTo>
                  <a:pt x="1207401" y="18143"/>
                  <a:pt x="1189558" y="12361"/>
                  <a:pt x="1171115" y="10886"/>
                </a:cubicBezTo>
                <a:cubicBezTo>
                  <a:pt x="934639" y="-8032"/>
                  <a:pt x="910201" y="1544"/>
                  <a:pt x="648601" y="10886"/>
                </a:cubicBezTo>
                <a:cubicBezTo>
                  <a:pt x="612315" y="14515"/>
                  <a:pt x="575844" y="16615"/>
                  <a:pt x="539744" y="21772"/>
                </a:cubicBezTo>
                <a:cubicBezTo>
                  <a:pt x="524933" y="23888"/>
                  <a:pt x="510959" y="30198"/>
                  <a:pt x="496201" y="32658"/>
                </a:cubicBezTo>
                <a:cubicBezTo>
                  <a:pt x="467344" y="37467"/>
                  <a:pt x="438144" y="39915"/>
                  <a:pt x="409115" y="43543"/>
                </a:cubicBezTo>
                <a:cubicBezTo>
                  <a:pt x="394601" y="47172"/>
                  <a:pt x="380396" y="52408"/>
                  <a:pt x="365572" y="54429"/>
                </a:cubicBezTo>
                <a:cubicBezTo>
                  <a:pt x="300459" y="63308"/>
                  <a:pt x="169630" y="76201"/>
                  <a:pt x="169630" y="76201"/>
                </a:cubicBezTo>
                <a:cubicBezTo>
                  <a:pt x="158744" y="79829"/>
                  <a:pt x="148005" y="83934"/>
                  <a:pt x="136972" y="87086"/>
                </a:cubicBezTo>
                <a:cubicBezTo>
                  <a:pt x="120697" y="91736"/>
                  <a:pt x="78171" y="100159"/>
                  <a:pt x="60772" y="108858"/>
                </a:cubicBezTo>
                <a:cubicBezTo>
                  <a:pt x="49070" y="114709"/>
                  <a:pt x="39001" y="123372"/>
                  <a:pt x="28115" y="130629"/>
                </a:cubicBezTo>
                <a:cubicBezTo>
                  <a:pt x="1389" y="170719"/>
                  <a:pt x="-13700" y="177626"/>
                  <a:pt x="17230" y="239486"/>
                </a:cubicBezTo>
                <a:cubicBezTo>
                  <a:pt x="22362" y="249749"/>
                  <a:pt x="39624" y="245240"/>
                  <a:pt x="49887" y="250372"/>
                </a:cubicBezTo>
                <a:cubicBezTo>
                  <a:pt x="61589" y="256223"/>
                  <a:pt x="70842" y="266292"/>
                  <a:pt x="82544" y="272143"/>
                </a:cubicBezTo>
                <a:cubicBezTo>
                  <a:pt x="99946" y="280844"/>
                  <a:pt x="142466" y="289264"/>
                  <a:pt x="158744" y="293915"/>
                </a:cubicBezTo>
                <a:cubicBezTo>
                  <a:pt x="169777" y="297067"/>
                  <a:pt x="180027" y="303285"/>
                  <a:pt x="191401" y="304801"/>
                </a:cubicBezTo>
                <a:cubicBezTo>
                  <a:pt x="234712" y="310576"/>
                  <a:pt x="278447" y="312573"/>
                  <a:pt x="322030" y="315686"/>
                </a:cubicBezTo>
                <a:lnTo>
                  <a:pt x="496201" y="326572"/>
                </a:lnTo>
                <a:cubicBezTo>
                  <a:pt x="694174" y="359568"/>
                  <a:pt x="497226" y="329790"/>
                  <a:pt x="942515" y="348343"/>
                </a:cubicBezTo>
                <a:cubicBezTo>
                  <a:pt x="989785" y="350313"/>
                  <a:pt x="1036858" y="355600"/>
                  <a:pt x="1084030" y="359229"/>
                </a:cubicBezTo>
                <a:cubicBezTo>
                  <a:pt x="1276622" y="391329"/>
                  <a:pt x="1036306" y="350553"/>
                  <a:pt x="1203772" y="381001"/>
                </a:cubicBezTo>
                <a:cubicBezTo>
                  <a:pt x="1225488" y="384949"/>
                  <a:pt x="1247315" y="388258"/>
                  <a:pt x="1269087" y="391886"/>
                </a:cubicBezTo>
                <a:cubicBezTo>
                  <a:pt x="1311300" y="405958"/>
                  <a:pt x="1312321" y="408184"/>
                  <a:pt x="1367058" y="413658"/>
                </a:cubicBezTo>
                <a:cubicBezTo>
                  <a:pt x="1381500" y="415102"/>
                  <a:pt x="1370687" y="393700"/>
                  <a:pt x="1388830" y="391886"/>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99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53848"/>
            <a:ext cx="6096000" cy="5409127"/>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288121" y="1364397"/>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Primary follicle</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on this slide. (advance slide for answers)</a:t>
            </a:r>
          </a:p>
        </p:txBody>
      </p:sp>
      <p:sp>
        <p:nvSpPr>
          <p:cNvPr id="10" name="Freeform 9"/>
          <p:cNvSpPr/>
          <p:nvPr/>
        </p:nvSpPr>
        <p:spPr>
          <a:xfrm>
            <a:off x="2351314" y="1785257"/>
            <a:ext cx="4114800" cy="3461657"/>
          </a:xfrm>
          <a:custGeom>
            <a:avLst/>
            <a:gdLst>
              <a:gd name="connsiteX0" fmla="*/ 2960915 w 4114800"/>
              <a:gd name="connsiteY0" fmla="*/ 228600 h 3461657"/>
              <a:gd name="connsiteX1" fmla="*/ 2895600 w 4114800"/>
              <a:gd name="connsiteY1" fmla="*/ 206829 h 3461657"/>
              <a:gd name="connsiteX2" fmla="*/ 2852057 w 4114800"/>
              <a:gd name="connsiteY2" fmla="*/ 185057 h 3461657"/>
              <a:gd name="connsiteX3" fmla="*/ 2808515 w 4114800"/>
              <a:gd name="connsiteY3" fmla="*/ 174172 h 3461657"/>
              <a:gd name="connsiteX4" fmla="*/ 2743200 w 4114800"/>
              <a:gd name="connsiteY4" fmla="*/ 152400 h 3461657"/>
              <a:gd name="connsiteX5" fmla="*/ 2710543 w 4114800"/>
              <a:gd name="connsiteY5" fmla="*/ 141514 h 3461657"/>
              <a:gd name="connsiteX6" fmla="*/ 2677886 w 4114800"/>
              <a:gd name="connsiteY6" fmla="*/ 130629 h 3461657"/>
              <a:gd name="connsiteX7" fmla="*/ 2656115 w 4114800"/>
              <a:gd name="connsiteY7" fmla="*/ 108857 h 3461657"/>
              <a:gd name="connsiteX8" fmla="*/ 2579915 w 4114800"/>
              <a:gd name="connsiteY8" fmla="*/ 76200 h 3461657"/>
              <a:gd name="connsiteX9" fmla="*/ 2536372 w 4114800"/>
              <a:gd name="connsiteY9" fmla="*/ 65314 h 3461657"/>
              <a:gd name="connsiteX10" fmla="*/ 2471057 w 4114800"/>
              <a:gd name="connsiteY10" fmla="*/ 32657 h 3461657"/>
              <a:gd name="connsiteX11" fmla="*/ 2362200 w 4114800"/>
              <a:gd name="connsiteY11" fmla="*/ 0 h 3461657"/>
              <a:gd name="connsiteX12" fmla="*/ 1894115 w 4114800"/>
              <a:gd name="connsiteY12" fmla="*/ 10886 h 3461657"/>
              <a:gd name="connsiteX13" fmla="*/ 1578429 w 4114800"/>
              <a:gd name="connsiteY13" fmla="*/ 43543 h 3461657"/>
              <a:gd name="connsiteX14" fmla="*/ 1502229 w 4114800"/>
              <a:gd name="connsiteY14" fmla="*/ 65314 h 3461657"/>
              <a:gd name="connsiteX15" fmla="*/ 1458686 w 4114800"/>
              <a:gd name="connsiteY15" fmla="*/ 76200 h 3461657"/>
              <a:gd name="connsiteX16" fmla="*/ 1426029 w 4114800"/>
              <a:gd name="connsiteY16" fmla="*/ 87086 h 3461657"/>
              <a:gd name="connsiteX17" fmla="*/ 1295400 w 4114800"/>
              <a:gd name="connsiteY17" fmla="*/ 119743 h 3461657"/>
              <a:gd name="connsiteX18" fmla="*/ 1230086 w 4114800"/>
              <a:gd name="connsiteY18" fmla="*/ 141514 h 3461657"/>
              <a:gd name="connsiteX19" fmla="*/ 1197429 w 4114800"/>
              <a:gd name="connsiteY19" fmla="*/ 152400 h 3461657"/>
              <a:gd name="connsiteX20" fmla="*/ 1132115 w 4114800"/>
              <a:gd name="connsiteY20" fmla="*/ 195943 h 3461657"/>
              <a:gd name="connsiteX21" fmla="*/ 1034143 w 4114800"/>
              <a:gd name="connsiteY21" fmla="*/ 228600 h 3461657"/>
              <a:gd name="connsiteX22" fmla="*/ 1001486 w 4114800"/>
              <a:gd name="connsiteY22" fmla="*/ 239486 h 3461657"/>
              <a:gd name="connsiteX23" fmla="*/ 903515 w 4114800"/>
              <a:gd name="connsiteY23" fmla="*/ 293914 h 3461657"/>
              <a:gd name="connsiteX24" fmla="*/ 849086 w 4114800"/>
              <a:gd name="connsiteY24" fmla="*/ 326572 h 3461657"/>
              <a:gd name="connsiteX25" fmla="*/ 794657 w 4114800"/>
              <a:gd name="connsiteY25" fmla="*/ 370114 h 3461657"/>
              <a:gd name="connsiteX26" fmla="*/ 751115 w 4114800"/>
              <a:gd name="connsiteY26" fmla="*/ 391886 h 3461657"/>
              <a:gd name="connsiteX27" fmla="*/ 718457 w 4114800"/>
              <a:gd name="connsiteY27" fmla="*/ 413657 h 3461657"/>
              <a:gd name="connsiteX28" fmla="*/ 653143 w 4114800"/>
              <a:gd name="connsiteY28" fmla="*/ 468086 h 3461657"/>
              <a:gd name="connsiteX29" fmla="*/ 609600 w 4114800"/>
              <a:gd name="connsiteY29" fmla="*/ 511629 h 3461657"/>
              <a:gd name="connsiteX30" fmla="*/ 587829 w 4114800"/>
              <a:gd name="connsiteY30" fmla="*/ 544286 h 3461657"/>
              <a:gd name="connsiteX31" fmla="*/ 500743 w 4114800"/>
              <a:gd name="connsiteY31" fmla="*/ 620486 h 3461657"/>
              <a:gd name="connsiteX32" fmla="*/ 435429 w 4114800"/>
              <a:gd name="connsiteY32" fmla="*/ 696686 h 3461657"/>
              <a:gd name="connsiteX33" fmla="*/ 391886 w 4114800"/>
              <a:gd name="connsiteY33" fmla="*/ 740229 h 3461657"/>
              <a:gd name="connsiteX34" fmla="*/ 348343 w 4114800"/>
              <a:gd name="connsiteY34" fmla="*/ 805543 h 3461657"/>
              <a:gd name="connsiteX35" fmla="*/ 293915 w 4114800"/>
              <a:gd name="connsiteY35" fmla="*/ 859972 h 3461657"/>
              <a:gd name="connsiteX36" fmla="*/ 272143 w 4114800"/>
              <a:gd name="connsiteY36" fmla="*/ 881743 h 3461657"/>
              <a:gd name="connsiteX37" fmla="*/ 250372 w 4114800"/>
              <a:gd name="connsiteY37" fmla="*/ 947057 h 3461657"/>
              <a:gd name="connsiteX38" fmla="*/ 228600 w 4114800"/>
              <a:gd name="connsiteY38" fmla="*/ 990600 h 3461657"/>
              <a:gd name="connsiteX39" fmla="*/ 206829 w 4114800"/>
              <a:gd name="connsiteY39" fmla="*/ 1023257 h 3461657"/>
              <a:gd name="connsiteX40" fmla="*/ 195943 w 4114800"/>
              <a:gd name="connsiteY40" fmla="*/ 1055914 h 3461657"/>
              <a:gd name="connsiteX41" fmla="*/ 174172 w 4114800"/>
              <a:gd name="connsiteY41" fmla="*/ 1088572 h 3461657"/>
              <a:gd name="connsiteX42" fmla="*/ 152400 w 4114800"/>
              <a:gd name="connsiteY42" fmla="*/ 1132114 h 3461657"/>
              <a:gd name="connsiteX43" fmla="*/ 119743 w 4114800"/>
              <a:gd name="connsiteY43" fmla="*/ 1240972 h 3461657"/>
              <a:gd name="connsiteX44" fmla="*/ 97972 w 4114800"/>
              <a:gd name="connsiteY44" fmla="*/ 1306286 h 3461657"/>
              <a:gd name="connsiteX45" fmla="*/ 65315 w 4114800"/>
              <a:gd name="connsiteY45" fmla="*/ 1426029 h 3461657"/>
              <a:gd name="connsiteX46" fmla="*/ 54429 w 4114800"/>
              <a:gd name="connsiteY46" fmla="*/ 1458686 h 3461657"/>
              <a:gd name="connsiteX47" fmla="*/ 32657 w 4114800"/>
              <a:gd name="connsiteY47" fmla="*/ 1545772 h 3461657"/>
              <a:gd name="connsiteX48" fmla="*/ 21772 w 4114800"/>
              <a:gd name="connsiteY48" fmla="*/ 1632857 h 3461657"/>
              <a:gd name="connsiteX49" fmla="*/ 0 w 4114800"/>
              <a:gd name="connsiteY49" fmla="*/ 1774372 h 3461657"/>
              <a:gd name="connsiteX50" fmla="*/ 21772 w 4114800"/>
              <a:gd name="connsiteY50" fmla="*/ 1937657 h 3461657"/>
              <a:gd name="connsiteX51" fmla="*/ 54429 w 4114800"/>
              <a:gd name="connsiteY51" fmla="*/ 2090057 h 3461657"/>
              <a:gd name="connsiteX52" fmla="*/ 76200 w 4114800"/>
              <a:gd name="connsiteY52" fmla="*/ 2177143 h 3461657"/>
              <a:gd name="connsiteX53" fmla="*/ 87086 w 4114800"/>
              <a:gd name="connsiteY53" fmla="*/ 2220686 h 3461657"/>
              <a:gd name="connsiteX54" fmla="*/ 119743 w 4114800"/>
              <a:gd name="connsiteY54" fmla="*/ 2264229 h 3461657"/>
              <a:gd name="connsiteX55" fmla="*/ 141515 w 4114800"/>
              <a:gd name="connsiteY55" fmla="*/ 2307772 h 3461657"/>
              <a:gd name="connsiteX56" fmla="*/ 174172 w 4114800"/>
              <a:gd name="connsiteY56" fmla="*/ 2383972 h 3461657"/>
              <a:gd name="connsiteX57" fmla="*/ 217715 w 4114800"/>
              <a:gd name="connsiteY57" fmla="*/ 2481943 h 3461657"/>
              <a:gd name="connsiteX58" fmla="*/ 250372 w 4114800"/>
              <a:gd name="connsiteY58" fmla="*/ 2558143 h 3461657"/>
              <a:gd name="connsiteX59" fmla="*/ 293915 w 4114800"/>
              <a:gd name="connsiteY59" fmla="*/ 2634343 h 3461657"/>
              <a:gd name="connsiteX60" fmla="*/ 304800 w 4114800"/>
              <a:gd name="connsiteY60" fmla="*/ 2667000 h 3461657"/>
              <a:gd name="connsiteX61" fmla="*/ 326572 w 4114800"/>
              <a:gd name="connsiteY61" fmla="*/ 2688772 h 3461657"/>
              <a:gd name="connsiteX62" fmla="*/ 370115 w 4114800"/>
              <a:gd name="connsiteY62" fmla="*/ 2754086 h 3461657"/>
              <a:gd name="connsiteX63" fmla="*/ 402772 w 4114800"/>
              <a:gd name="connsiteY63" fmla="*/ 2808514 h 3461657"/>
              <a:gd name="connsiteX64" fmla="*/ 468086 w 4114800"/>
              <a:gd name="connsiteY64" fmla="*/ 2852057 h 3461657"/>
              <a:gd name="connsiteX65" fmla="*/ 533400 w 4114800"/>
              <a:gd name="connsiteY65" fmla="*/ 2917372 h 3461657"/>
              <a:gd name="connsiteX66" fmla="*/ 566057 w 4114800"/>
              <a:gd name="connsiteY66" fmla="*/ 2950029 h 3461657"/>
              <a:gd name="connsiteX67" fmla="*/ 598715 w 4114800"/>
              <a:gd name="connsiteY67" fmla="*/ 2971800 h 3461657"/>
              <a:gd name="connsiteX68" fmla="*/ 620486 w 4114800"/>
              <a:gd name="connsiteY68" fmla="*/ 2993572 h 3461657"/>
              <a:gd name="connsiteX69" fmla="*/ 685800 w 4114800"/>
              <a:gd name="connsiteY69" fmla="*/ 3037114 h 3461657"/>
              <a:gd name="connsiteX70" fmla="*/ 718457 w 4114800"/>
              <a:gd name="connsiteY70" fmla="*/ 3069772 h 3461657"/>
              <a:gd name="connsiteX71" fmla="*/ 751115 w 4114800"/>
              <a:gd name="connsiteY71" fmla="*/ 3091543 h 3461657"/>
              <a:gd name="connsiteX72" fmla="*/ 794657 w 4114800"/>
              <a:gd name="connsiteY72" fmla="*/ 3124200 h 3461657"/>
              <a:gd name="connsiteX73" fmla="*/ 859972 w 4114800"/>
              <a:gd name="connsiteY73" fmla="*/ 3145972 h 3461657"/>
              <a:gd name="connsiteX74" fmla="*/ 892629 w 4114800"/>
              <a:gd name="connsiteY74" fmla="*/ 3167743 h 3461657"/>
              <a:gd name="connsiteX75" fmla="*/ 936172 w 4114800"/>
              <a:gd name="connsiteY75" fmla="*/ 3200400 h 3461657"/>
              <a:gd name="connsiteX76" fmla="*/ 1012372 w 4114800"/>
              <a:gd name="connsiteY76" fmla="*/ 3222172 h 3461657"/>
              <a:gd name="connsiteX77" fmla="*/ 1055915 w 4114800"/>
              <a:gd name="connsiteY77" fmla="*/ 3233057 h 3461657"/>
              <a:gd name="connsiteX78" fmla="*/ 1088572 w 4114800"/>
              <a:gd name="connsiteY78" fmla="*/ 3243943 h 3461657"/>
              <a:gd name="connsiteX79" fmla="*/ 1143000 w 4114800"/>
              <a:gd name="connsiteY79" fmla="*/ 3254829 h 3461657"/>
              <a:gd name="connsiteX80" fmla="*/ 1240972 w 4114800"/>
              <a:gd name="connsiteY80" fmla="*/ 3298372 h 3461657"/>
              <a:gd name="connsiteX81" fmla="*/ 1284515 w 4114800"/>
              <a:gd name="connsiteY81" fmla="*/ 3320143 h 3461657"/>
              <a:gd name="connsiteX82" fmla="*/ 1382486 w 4114800"/>
              <a:gd name="connsiteY82" fmla="*/ 3341914 h 3461657"/>
              <a:gd name="connsiteX83" fmla="*/ 1415143 w 4114800"/>
              <a:gd name="connsiteY83" fmla="*/ 3352800 h 3461657"/>
              <a:gd name="connsiteX84" fmla="*/ 1458686 w 4114800"/>
              <a:gd name="connsiteY84" fmla="*/ 3363686 h 3461657"/>
              <a:gd name="connsiteX85" fmla="*/ 1491343 w 4114800"/>
              <a:gd name="connsiteY85" fmla="*/ 3385457 h 3461657"/>
              <a:gd name="connsiteX86" fmla="*/ 1545772 w 4114800"/>
              <a:gd name="connsiteY86" fmla="*/ 3396343 h 3461657"/>
              <a:gd name="connsiteX87" fmla="*/ 1709057 w 4114800"/>
              <a:gd name="connsiteY87" fmla="*/ 3418114 h 3461657"/>
              <a:gd name="connsiteX88" fmla="*/ 1741715 w 4114800"/>
              <a:gd name="connsiteY88" fmla="*/ 3439886 h 3461657"/>
              <a:gd name="connsiteX89" fmla="*/ 1948543 w 4114800"/>
              <a:gd name="connsiteY89" fmla="*/ 3461657 h 3461657"/>
              <a:gd name="connsiteX90" fmla="*/ 2351315 w 4114800"/>
              <a:gd name="connsiteY90" fmla="*/ 3450772 h 3461657"/>
              <a:gd name="connsiteX91" fmla="*/ 2427515 w 4114800"/>
              <a:gd name="connsiteY91" fmla="*/ 3439886 h 3461657"/>
              <a:gd name="connsiteX92" fmla="*/ 2536372 w 4114800"/>
              <a:gd name="connsiteY92" fmla="*/ 3429000 h 3461657"/>
              <a:gd name="connsiteX93" fmla="*/ 2623457 w 4114800"/>
              <a:gd name="connsiteY93" fmla="*/ 3418114 h 3461657"/>
              <a:gd name="connsiteX94" fmla="*/ 2852057 w 4114800"/>
              <a:gd name="connsiteY94" fmla="*/ 3396343 h 3461657"/>
              <a:gd name="connsiteX95" fmla="*/ 2971800 w 4114800"/>
              <a:gd name="connsiteY95" fmla="*/ 3374572 h 3461657"/>
              <a:gd name="connsiteX96" fmla="*/ 3048000 w 4114800"/>
              <a:gd name="connsiteY96" fmla="*/ 3352800 h 3461657"/>
              <a:gd name="connsiteX97" fmla="*/ 3091543 w 4114800"/>
              <a:gd name="connsiteY97" fmla="*/ 3341914 h 3461657"/>
              <a:gd name="connsiteX98" fmla="*/ 3135086 w 4114800"/>
              <a:gd name="connsiteY98" fmla="*/ 3320143 h 3461657"/>
              <a:gd name="connsiteX99" fmla="*/ 3276600 w 4114800"/>
              <a:gd name="connsiteY99" fmla="*/ 3276600 h 3461657"/>
              <a:gd name="connsiteX100" fmla="*/ 3341915 w 4114800"/>
              <a:gd name="connsiteY100" fmla="*/ 3243943 h 3461657"/>
              <a:gd name="connsiteX101" fmla="*/ 3418115 w 4114800"/>
              <a:gd name="connsiteY101" fmla="*/ 3189514 h 3461657"/>
              <a:gd name="connsiteX102" fmla="*/ 3461657 w 4114800"/>
              <a:gd name="connsiteY102" fmla="*/ 3167743 h 3461657"/>
              <a:gd name="connsiteX103" fmla="*/ 3526972 w 4114800"/>
              <a:gd name="connsiteY103" fmla="*/ 3135086 h 3461657"/>
              <a:gd name="connsiteX104" fmla="*/ 3548743 w 4114800"/>
              <a:gd name="connsiteY104" fmla="*/ 3102429 h 3461657"/>
              <a:gd name="connsiteX105" fmla="*/ 3581400 w 4114800"/>
              <a:gd name="connsiteY105" fmla="*/ 3091543 h 3461657"/>
              <a:gd name="connsiteX106" fmla="*/ 3614057 w 4114800"/>
              <a:gd name="connsiteY106" fmla="*/ 3069772 h 3461657"/>
              <a:gd name="connsiteX107" fmla="*/ 3635829 w 4114800"/>
              <a:gd name="connsiteY107" fmla="*/ 3048000 h 3461657"/>
              <a:gd name="connsiteX108" fmla="*/ 3712029 w 4114800"/>
              <a:gd name="connsiteY108" fmla="*/ 2982686 h 3461657"/>
              <a:gd name="connsiteX109" fmla="*/ 3733800 w 4114800"/>
              <a:gd name="connsiteY109" fmla="*/ 2960914 h 3461657"/>
              <a:gd name="connsiteX110" fmla="*/ 3755572 w 4114800"/>
              <a:gd name="connsiteY110" fmla="*/ 2917372 h 3461657"/>
              <a:gd name="connsiteX111" fmla="*/ 3788229 w 4114800"/>
              <a:gd name="connsiteY111" fmla="*/ 2841172 h 3461657"/>
              <a:gd name="connsiteX112" fmla="*/ 3810000 w 4114800"/>
              <a:gd name="connsiteY112" fmla="*/ 2819400 h 3461657"/>
              <a:gd name="connsiteX113" fmla="*/ 3864429 w 4114800"/>
              <a:gd name="connsiteY113" fmla="*/ 2764972 h 3461657"/>
              <a:gd name="connsiteX114" fmla="*/ 3886200 w 4114800"/>
              <a:gd name="connsiteY114" fmla="*/ 2699657 h 3461657"/>
              <a:gd name="connsiteX115" fmla="*/ 3918857 w 4114800"/>
              <a:gd name="connsiteY115" fmla="*/ 2623457 h 3461657"/>
              <a:gd name="connsiteX116" fmla="*/ 3940629 w 4114800"/>
              <a:gd name="connsiteY116" fmla="*/ 2601686 h 3461657"/>
              <a:gd name="connsiteX117" fmla="*/ 3995057 w 4114800"/>
              <a:gd name="connsiteY117" fmla="*/ 2503714 h 3461657"/>
              <a:gd name="connsiteX118" fmla="*/ 4016829 w 4114800"/>
              <a:gd name="connsiteY118" fmla="*/ 2460172 h 3461657"/>
              <a:gd name="connsiteX119" fmla="*/ 4049486 w 4114800"/>
              <a:gd name="connsiteY119" fmla="*/ 2373086 h 3461657"/>
              <a:gd name="connsiteX120" fmla="*/ 4071257 w 4114800"/>
              <a:gd name="connsiteY120" fmla="*/ 2340429 h 3461657"/>
              <a:gd name="connsiteX121" fmla="*/ 4082143 w 4114800"/>
              <a:gd name="connsiteY121" fmla="*/ 2264229 h 3461657"/>
              <a:gd name="connsiteX122" fmla="*/ 4093029 w 4114800"/>
              <a:gd name="connsiteY122" fmla="*/ 2220686 h 3461657"/>
              <a:gd name="connsiteX123" fmla="*/ 4114800 w 4114800"/>
              <a:gd name="connsiteY123" fmla="*/ 2013857 h 3461657"/>
              <a:gd name="connsiteX124" fmla="*/ 4103915 w 4114800"/>
              <a:gd name="connsiteY124" fmla="*/ 1611086 h 3461657"/>
              <a:gd name="connsiteX125" fmla="*/ 4093029 w 4114800"/>
              <a:gd name="connsiteY125" fmla="*/ 1502229 h 3461657"/>
              <a:gd name="connsiteX126" fmla="*/ 4071257 w 4114800"/>
              <a:gd name="connsiteY126" fmla="*/ 1447800 h 3461657"/>
              <a:gd name="connsiteX127" fmla="*/ 4027715 w 4114800"/>
              <a:gd name="connsiteY127" fmla="*/ 1251857 h 3461657"/>
              <a:gd name="connsiteX128" fmla="*/ 3984172 w 4114800"/>
              <a:gd name="connsiteY128" fmla="*/ 1143000 h 3461657"/>
              <a:gd name="connsiteX129" fmla="*/ 3929743 w 4114800"/>
              <a:gd name="connsiteY129" fmla="*/ 1088572 h 3461657"/>
              <a:gd name="connsiteX130" fmla="*/ 3886200 w 4114800"/>
              <a:gd name="connsiteY130" fmla="*/ 1045029 h 3461657"/>
              <a:gd name="connsiteX131" fmla="*/ 3864429 w 4114800"/>
              <a:gd name="connsiteY131" fmla="*/ 1023257 h 3461657"/>
              <a:gd name="connsiteX132" fmla="*/ 3831772 w 4114800"/>
              <a:gd name="connsiteY132" fmla="*/ 1001486 h 3461657"/>
              <a:gd name="connsiteX133" fmla="*/ 3777343 w 4114800"/>
              <a:gd name="connsiteY133" fmla="*/ 936172 h 3461657"/>
              <a:gd name="connsiteX134" fmla="*/ 3722915 w 4114800"/>
              <a:gd name="connsiteY134" fmla="*/ 892629 h 3461657"/>
              <a:gd name="connsiteX135" fmla="*/ 3701143 w 4114800"/>
              <a:gd name="connsiteY135" fmla="*/ 870857 h 3461657"/>
              <a:gd name="connsiteX136" fmla="*/ 3690257 w 4114800"/>
              <a:gd name="connsiteY136" fmla="*/ 838200 h 3461657"/>
              <a:gd name="connsiteX137" fmla="*/ 3657600 w 4114800"/>
              <a:gd name="connsiteY137" fmla="*/ 816429 h 3461657"/>
              <a:gd name="connsiteX138" fmla="*/ 3635829 w 4114800"/>
              <a:gd name="connsiteY138" fmla="*/ 794657 h 3461657"/>
              <a:gd name="connsiteX139" fmla="*/ 3614057 w 4114800"/>
              <a:gd name="connsiteY139" fmla="*/ 762000 h 3461657"/>
              <a:gd name="connsiteX140" fmla="*/ 3581400 w 4114800"/>
              <a:gd name="connsiteY140" fmla="*/ 729343 h 3461657"/>
              <a:gd name="connsiteX141" fmla="*/ 3559629 w 4114800"/>
              <a:gd name="connsiteY141" fmla="*/ 696686 h 3461657"/>
              <a:gd name="connsiteX142" fmla="*/ 3483429 w 4114800"/>
              <a:gd name="connsiteY142" fmla="*/ 631372 h 3461657"/>
              <a:gd name="connsiteX143" fmla="*/ 3461657 w 4114800"/>
              <a:gd name="connsiteY143" fmla="*/ 598714 h 3461657"/>
              <a:gd name="connsiteX144" fmla="*/ 3396343 w 4114800"/>
              <a:gd name="connsiteY144" fmla="*/ 544286 h 3461657"/>
              <a:gd name="connsiteX145" fmla="*/ 3363686 w 4114800"/>
              <a:gd name="connsiteY145" fmla="*/ 500743 h 3461657"/>
              <a:gd name="connsiteX146" fmla="*/ 3298372 w 4114800"/>
              <a:gd name="connsiteY146" fmla="*/ 457200 h 3461657"/>
              <a:gd name="connsiteX147" fmla="*/ 3276600 w 4114800"/>
              <a:gd name="connsiteY147" fmla="*/ 435429 h 3461657"/>
              <a:gd name="connsiteX148" fmla="*/ 3211286 w 4114800"/>
              <a:gd name="connsiteY148" fmla="*/ 391886 h 3461657"/>
              <a:gd name="connsiteX149" fmla="*/ 3156857 w 4114800"/>
              <a:gd name="connsiteY149" fmla="*/ 359229 h 3461657"/>
              <a:gd name="connsiteX150" fmla="*/ 3091543 w 4114800"/>
              <a:gd name="connsiteY150" fmla="*/ 326572 h 3461657"/>
              <a:gd name="connsiteX151" fmla="*/ 3069772 w 4114800"/>
              <a:gd name="connsiteY151" fmla="*/ 304800 h 3461657"/>
              <a:gd name="connsiteX152" fmla="*/ 3037115 w 4114800"/>
              <a:gd name="connsiteY152" fmla="*/ 293914 h 3461657"/>
              <a:gd name="connsiteX153" fmla="*/ 2960915 w 4114800"/>
              <a:gd name="connsiteY153" fmla="*/ 250372 h 3461657"/>
              <a:gd name="connsiteX154" fmla="*/ 2928257 w 4114800"/>
              <a:gd name="connsiteY154" fmla="*/ 239486 h 3461657"/>
              <a:gd name="connsiteX155" fmla="*/ 2884715 w 4114800"/>
              <a:gd name="connsiteY155" fmla="*/ 206829 h 346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4114800" h="3461657">
                <a:moveTo>
                  <a:pt x="2960915" y="228600"/>
                </a:moveTo>
                <a:cubicBezTo>
                  <a:pt x="2939143" y="221343"/>
                  <a:pt x="2916908" y="215352"/>
                  <a:pt x="2895600" y="206829"/>
                </a:cubicBezTo>
                <a:cubicBezTo>
                  <a:pt x="2880533" y="200802"/>
                  <a:pt x="2867251" y="190755"/>
                  <a:pt x="2852057" y="185057"/>
                </a:cubicBezTo>
                <a:cubicBezTo>
                  <a:pt x="2838049" y="179804"/>
                  <a:pt x="2822845" y="178471"/>
                  <a:pt x="2808515" y="174172"/>
                </a:cubicBezTo>
                <a:cubicBezTo>
                  <a:pt x="2786533" y="167578"/>
                  <a:pt x="2764972" y="159657"/>
                  <a:pt x="2743200" y="152400"/>
                </a:cubicBezTo>
                <a:lnTo>
                  <a:pt x="2710543" y="141514"/>
                </a:lnTo>
                <a:lnTo>
                  <a:pt x="2677886" y="130629"/>
                </a:lnTo>
                <a:cubicBezTo>
                  <a:pt x="2670629" y="123372"/>
                  <a:pt x="2664654" y="114550"/>
                  <a:pt x="2656115" y="108857"/>
                </a:cubicBezTo>
                <a:cubicBezTo>
                  <a:pt x="2634346" y="94345"/>
                  <a:pt x="2605313" y="83457"/>
                  <a:pt x="2579915" y="76200"/>
                </a:cubicBezTo>
                <a:cubicBezTo>
                  <a:pt x="2565530" y="72090"/>
                  <a:pt x="2550886" y="68943"/>
                  <a:pt x="2536372" y="65314"/>
                </a:cubicBezTo>
                <a:cubicBezTo>
                  <a:pt x="2501399" y="30343"/>
                  <a:pt x="2528378" y="49853"/>
                  <a:pt x="2471057" y="32657"/>
                </a:cubicBezTo>
                <a:cubicBezTo>
                  <a:pt x="2338544" y="-7097"/>
                  <a:pt x="2462562" y="25091"/>
                  <a:pt x="2362200" y="0"/>
                </a:cubicBezTo>
                <a:cubicBezTo>
                  <a:pt x="2206172" y="3629"/>
                  <a:pt x="2050009" y="3463"/>
                  <a:pt x="1894115" y="10886"/>
                </a:cubicBezTo>
                <a:cubicBezTo>
                  <a:pt x="1850273" y="12974"/>
                  <a:pt x="1655825" y="34943"/>
                  <a:pt x="1578429" y="43543"/>
                </a:cubicBezTo>
                <a:cubicBezTo>
                  <a:pt x="1442305" y="77575"/>
                  <a:pt x="1611547" y="34081"/>
                  <a:pt x="1502229" y="65314"/>
                </a:cubicBezTo>
                <a:cubicBezTo>
                  <a:pt x="1487844" y="69424"/>
                  <a:pt x="1473071" y="72090"/>
                  <a:pt x="1458686" y="76200"/>
                </a:cubicBezTo>
                <a:cubicBezTo>
                  <a:pt x="1447653" y="79352"/>
                  <a:pt x="1437230" y="84597"/>
                  <a:pt x="1426029" y="87086"/>
                </a:cubicBezTo>
                <a:cubicBezTo>
                  <a:pt x="1294102" y="116404"/>
                  <a:pt x="1427378" y="75751"/>
                  <a:pt x="1295400" y="119743"/>
                </a:cubicBezTo>
                <a:lnTo>
                  <a:pt x="1230086" y="141514"/>
                </a:lnTo>
                <a:cubicBezTo>
                  <a:pt x="1219200" y="145143"/>
                  <a:pt x="1206976" y="146035"/>
                  <a:pt x="1197429" y="152400"/>
                </a:cubicBezTo>
                <a:cubicBezTo>
                  <a:pt x="1175658" y="166914"/>
                  <a:pt x="1156938" y="187669"/>
                  <a:pt x="1132115" y="195943"/>
                </a:cubicBezTo>
                <a:lnTo>
                  <a:pt x="1034143" y="228600"/>
                </a:lnTo>
                <a:cubicBezTo>
                  <a:pt x="1023257" y="232229"/>
                  <a:pt x="1011033" y="233121"/>
                  <a:pt x="1001486" y="239486"/>
                </a:cubicBezTo>
                <a:cubicBezTo>
                  <a:pt x="926625" y="289394"/>
                  <a:pt x="960995" y="274755"/>
                  <a:pt x="903515" y="293914"/>
                </a:cubicBezTo>
                <a:cubicBezTo>
                  <a:pt x="860990" y="336439"/>
                  <a:pt x="905610" y="298310"/>
                  <a:pt x="849086" y="326572"/>
                </a:cubicBezTo>
                <a:cubicBezTo>
                  <a:pt x="770004" y="366113"/>
                  <a:pt x="855401" y="329618"/>
                  <a:pt x="794657" y="370114"/>
                </a:cubicBezTo>
                <a:cubicBezTo>
                  <a:pt x="781155" y="379115"/>
                  <a:pt x="765204" y="383835"/>
                  <a:pt x="751115" y="391886"/>
                </a:cubicBezTo>
                <a:cubicBezTo>
                  <a:pt x="739756" y="398377"/>
                  <a:pt x="729343" y="406400"/>
                  <a:pt x="718457" y="413657"/>
                </a:cubicBezTo>
                <a:cubicBezTo>
                  <a:pt x="643149" y="526621"/>
                  <a:pt x="763628" y="357601"/>
                  <a:pt x="653143" y="468086"/>
                </a:cubicBezTo>
                <a:cubicBezTo>
                  <a:pt x="595086" y="526143"/>
                  <a:pt x="696685" y="482600"/>
                  <a:pt x="609600" y="511629"/>
                </a:cubicBezTo>
                <a:cubicBezTo>
                  <a:pt x="602343" y="522515"/>
                  <a:pt x="596444" y="534440"/>
                  <a:pt x="587829" y="544286"/>
                </a:cubicBezTo>
                <a:cubicBezTo>
                  <a:pt x="543255" y="595227"/>
                  <a:pt x="545006" y="590976"/>
                  <a:pt x="500743" y="620486"/>
                </a:cubicBezTo>
                <a:cubicBezTo>
                  <a:pt x="467587" y="670221"/>
                  <a:pt x="488221" y="643894"/>
                  <a:pt x="435429" y="696686"/>
                </a:cubicBezTo>
                <a:lnTo>
                  <a:pt x="391886" y="740229"/>
                </a:lnTo>
                <a:cubicBezTo>
                  <a:pt x="377372" y="762000"/>
                  <a:pt x="366845" y="787041"/>
                  <a:pt x="348343" y="805543"/>
                </a:cubicBezTo>
                <a:lnTo>
                  <a:pt x="293915" y="859972"/>
                </a:lnTo>
                <a:lnTo>
                  <a:pt x="272143" y="881743"/>
                </a:lnTo>
                <a:cubicBezTo>
                  <a:pt x="264886" y="903514"/>
                  <a:pt x="260635" y="926531"/>
                  <a:pt x="250372" y="947057"/>
                </a:cubicBezTo>
                <a:cubicBezTo>
                  <a:pt x="243115" y="961571"/>
                  <a:pt x="236651" y="976511"/>
                  <a:pt x="228600" y="990600"/>
                </a:cubicBezTo>
                <a:cubicBezTo>
                  <a:pt x="222109" y="1001959"/>
                  <a:pt x="212680" y="1011555"/>
                  <a:pt x="206829" y="1023257"/>
                </a:cubicBezTo>
                <a:cubicBezTo>
                  <a:pt x="201697" y="1033520"/>
                  <a:pt x="201075" y="1045651"/>
                  <a:pt x="195943" y="1055914"/>
                </a:cubicBezTo>
                <a:cubicBezTo>
                  <a:pt x="190092" y="1067616"/>
                  <a:pt x="180663" y="1077213"/>
                  <a:pt x="174172" y="1088572"/>
                </a:cubicBezTo>
                <a:cubicBezTo>
                  <a:pt x="166121" y="1102661"/>
                  <a:pt x="159657" y="1117600"/>
                  <a:pt x="152400" y="1132114"/>
                </a:cubicBezTo>
                <a:cubicBezTo>
                  <a:pt x="135950" y="1197920"/>
                  <a:pt x="146246" y="1161465"/>
                  <a:pt x="119743" y="1240972"/>
                </a:cubicBezTo>
                <a:lnTo>
                  <a:pt x="97972" y="1306286"/>
                </a:lnTo>
                <a:cubicBezTo>
                  <a:pt x="82586" y="1383214"/>
                  <a:pt x="92936" y="1343166"/>
                  <a:pt x="65315" y="1426029"/>
                </a:cubicBezTo>
                <a:cubicBezTo>
                  <a:pt x="61686" y="1436915"/>
                  <a:pt x="57212" y="1447554"/>
                  <a:pt x="54429" y="1458686"/>
                </a:cubicBezTo>
                <a:lnTo>
                  <a:pt x="32657" y="1545772"/>
                </a:lnTo>
                <a:cubicBezTo>
                  <a:pt x="29029" y="1574800"/>
                  <a:pt x="25003" y="1603782"/>
                  <a:pt x="21772" y="1632857"/>
                </a:cubicBezTo>
                <a:cubicBezTo>
                  <a:pt x="7740" y="1759143"/>
                  <a:pt x="23048" y="1705227"/>
                  <a:pt x="0" y="1774372"/>
                </a:cubicBezTo>
                <a:cubicBezTo>
                  <a:pt x="7257" y="1828800"/>
                  <a:pt x="15230" y="1883138"/>
                  <a:pt x="21772" y="1937657"/>
                </a:cubicBezTo>
                <a:cubicBezTo>
                  <a:pt x="37562" y="2069242"/>
                  <a:pt x="14884" y="2010969"/>
                  <a:pt x="54429" y="2090057"/>
                </a:cubicBezTo>
                <a:cubicBezTo>
                  <a:pt x="76560" y="2200708"/>
                  <a:pt x="53887" y="2099044"/>
                  <a:pt x="76200" y="2177143"/>
                </a:cubicBezTo>
                <a:cubicBezTo>
                  <a:pt x="80310" y="2191528"/>
                  <a:pt x="80395" y="2207304"/>
                  <a:pt x="87086" y="2220686"/>
                </a:cubicBezTo>
                <a:cubicBezTo>
                  <a:pt x="95200" y="2236913"/>
                  <a:pt x="110127" y="2248844"/>
                  <a:pt x="119743" y="2264229"/>
                </a:cubicBezTo>
                <a:cubicBezTo>
                  <a:pt x="128344" y="2277990"/>
                  <a:pt x="134258" y="2293258"/>
                  <a:pt x="141515" y="2307772"/>
                </a:cubicBezTo>
                <a:cubicBezTo>
                  <a:pt x="170308" y="2422950"/>
                  <a:pt x="131215" y="2287319"/>
                  <a:pt x="174172" y="2383972"/>
                </a:cubicBezTo>
                <a:cubicBezTo>
                  <a:pt x="225988" y="2500558"/>
                  <a:pt x="168443" y="2408037"/>
                  <a:pt x="217715" y="2481943"/>
                </a:cubicBezTo>
                <a:cubicBezTo>
                  <a:pt x="248965" y="2606952"/>
                  <a:pt x="205267" y="2452897"/>
                  <a:pt x="250372" y="2558143"/>
                </a:cubicBezTo>
                <a:cubicBezTo>
                  <a:pt x="283266" y="2634896"/>
                  <a:pt x="231872" y="2572302"/>
                  <a:pt x="293915" y="2634343"/>
                </a:cubicBezTo>
                <a:cubicBezTo>
                  <a:pt x="297543" y="2645229"/>
                  <a:pt x="298897" y="2657161"/>
                  <a:pt x="304800" y="2667000"/>
                </a:cubicBezTo>
                <a:cubicBezTo>
                  <a:pt x="310080" y="2675801"/>
                  <a:pt x="320414" y="2680561"/>
                  <a:pt x="326572" y="2688772"/>
                </a:cubicBezTo>
                <a:cubicBezTo>
                  <a:pt x="342272" y="2709705"/>
                  <a:pt x="356653" y="2731649"/>
                  <a:pt x="370115" y="2754086"/>
                </a:cubicBezTo>
                <a:cubicBezTo>
                  <a:pt x="381001" y="2772229"/>
                  <a:pt x="387811" y="2793553"/>
                  <a:pt x="402772" y="2808514"/>
                </a:cubicBezTo>
                <a:cubicBezTo>
                  <a:pt x="421274" y="2827016"/>
                  <a:pt x="449584" y="2833555"/>
                  <a:pt x="468086" y="2852057"/>
                </a:cubicBezTo>
                <a:lnTo>
                  <a:pt x="533400" y="2917372"/>
                </a:lnTo>
                <a:cubicBezTo>
                  <a:pt x="544286" y="2928258"/>
                  <a:pt x="553248" y="2941490"/>
                  <a:pt x="566057" y="2950029"/>
                </a:cubicBezTo>
                <a:cubicBezTo>
                  <a:pt x="576943" y="2957286"/>
                  <a:pt x="588499" y="2963627"/>
                  <a:pt x="598715" y="2971800"/>
                </a:cubicBezTo>
                <a:cubicBezTo>
                  <a:pt x="606729" y="2978211"/>
                  <a:pt x="612275" y="2987414"/>
                  <a:pt x="620486" y="2993572"/>
                </a:cubicBezTo>
                <a:cubicBezTo>
                  <a:pt x="641419" y="3009271"/>
                  <a:pt x="665146" y="3021050"/>
                  <a:pt x="685800" y="3037114"/>
                </a:cubicBezTo>
                <a:cubicBezTo>
                  <a:pt x="697952" y="3046566"/>
                  <a:pt x="706630" y="3059916"/>
                  <a:pt x="718457" y="3069772"/>
                </a:cubicBezTo>
                <a:cubicBezTo>
                  <a:pt x="728508" y="3078148"/>
                  <a:pt x="740469" y="3083939"/>
                  <a:pt x="751115" y="3091543"/>
                </a:cubicBezTo>
                <a:cubicBezTo>
                  <a:pt x="765878" y="3102088"/>
                  <a:pt x="778430" y="3116086"/>
                  <a:pt x="794657" y="3124200"/>
                </a:cubicBezTo>
                <a:cubicBezTo>
                  <a:pt x="815184" y="3134463"/>
                  <a:pt x="839001" y="3136651"/>
                  <a:pt x="859972" y="3145972"/>
                </a:cubicBezTo>
                <a:cubicBezTo>
                  <a:pt x="871927" y="3151285"/>
                  <a:pt x="881983" y="3160139"/>
                  <a:pt x="892629" y="3167743"/>
                </a:cubicBezTo>
                <a:cubicBezTo>
                  <a:pt x="907393" y="3178288"/>
                  <a:pt x="919655" y="3192892"/>
                  <a:pt x="936172" y="3200400"/>
                </a:cubicBezTo>
                <a:cubicBezTo>
                  <a:pt x="960221" y="3211331"/>
                  <a:pt x="986886" y="3215221"/>
                  <a:pt x="1012372" y="3222172"/>
                </a:cubicBezTo>
                <a:cubicBezTo>
                  <a:pt x="1026806" y="3226108"/>
                  <a:pt x="1041530" y="3228947"/>
                  <a:pt x="1055915" y="3233057"/>
                </a:cubicBezTo>
                <a:cubicBezTo>
                  <a:pt x="1066948" y="3236209"/>
                  <a:pt x="1077440" y="3241160"/>
                  <a:pt x="1088572" y="3243943"/>
                </a:cubicBezTo>
                <a:cubicBezTo>
                  <a:pt x="1106522" y="3248431"/>
                  <a:pt x="1124857" y="3251200"/>
                  <a:pt x="1143000" y="3254829"/>
                </a:cubicBezTo>
                <a:cubicBezTo>
                  <a:pt x="1205829" y="3296714"/>
                  <a:pt x="1143815" y="3259509"/>
                  <a:pt x="1240972" y="3298372"/>
                </a:cubicBezTo>
                <a:cubicBezTo>
                  <a:pt x="1256039" y="3304399"/>
                  <a:pt x="1269005" y="3315371"/>
                  <a:pt x="1284515" y="3320143"/>
                </a:cubicBezTo>
                <a:cubicBezTo>
                  <a:pt x="1316489" y="3329981"/>
                  <a:pt x="1350031" y="3333800"/>
                  <a:pt x="1382486" y="3341914"/>
                </a:cubicBezTo>
                <a:cubicBezTo>
                  <a:pt x="1393618" y="3344697"/>
                  <a:pt x="1404110" y="3349648"/>
                  <a:pt x="1415143" y="3352800"/>
                </a:cubicBezTo>
                <a:cubicBezTo>
                  <a:pt x="1429528" y="3356910"/>
                  <a:pt x="1444172" y="3360057"/>
                  <a:pt x="1458686" y="3363686"/>
                </a:cubicBezTo>
                <a:cubicBezTo>
                  <a:pt x="1469572" y="3370943"/>
                  <a:pt x="1479093" y="3380863"/>
                  <a:pt x="1491343" y="3385457"/>
                </a:cubicBezTo>
                <a:cubicBezTo>
                  <a:pt x="1508667" y="3391954"/>
                  <a:pt x="1527710" y="3392329"/>
                  <a:pt x="1545772" y="3396343"/>
                </a:cubicBezTo>
                <a:cubicBezTo>
                  <a:pt x="1645632" y="3418535"/>
                  <a:pt x="1527708" y="3401629"/>
                  <a:pt x="1709057" y="3418114"/>
                </a:cubicBezTo>
                <a:cubicBezTo>
                  <a:pt x="1719943" y="3425371"/>
                  <a:pt x="1729093" y="3436443"/>
                  <a:pt x="1741715" y="3439886"/>
                </a:cubicBezTo>
                <a:cubicBezTo>
                  <a:pt x="1765506" y="3446375"/>
                  <a:pt x="1940865" y="3460959"/>
                  <a:pt x="1948543" y="3461657"/>
                </a:cubicBezTo>
                <a:lnTo>
                  <a:pt x="2351315" y="3450772"/>
                </a:lnTo>
                <a:cubicBezTo>
                  <a:pt x="2376946" y="3449607"/>
                  <a:pt x="2402033" y="3442884"/>
                  <a:pt x="2427515" y="3439886"/>
                </a:cubicBezTo>
                <a:cubicBezTo>
                  <a:pt x="2463732" y="3435625"/>
                  <a:pt x="2500128" y="3433027"/>
                  <a:pt x="2536372" y="3429000"/>
                </a:cubicBezTo>
                <a:cubicBezTo>
                  <a:pt x="2565447" y="3425769"/>
                  <a:pt x="2594358" y="3421124"/>
                  <a:pt x="2623457" y="3418114"/>
                </a:cubicBezTo>
                <a:cubicBezTo>
                  <a:pt x="2699595" y="3410238"/>
                  <a:pt x="2776554" y="3408927"/>
                  <a:pt x="2852057" y="3396343"/>
                </a:cubicBezTo>
                <a:cubicBezTo>
                  <a:pt x="2899306" y="3388468"/>
                  <a:pt x="2926171" y="3384712"/>
                  <a:pt x="2971800" y="3374572"/>
                </a:cubicBezTo>
                <a:cubicBezTo>
                  <a:pt x="3048360" y="3357559"/>
                  <a:pt x="2984365" y="3370982"/>
                  <a:pt x="3048000" y="3352800"/>
                </a:cubicBezTo>
                <a:cubicBezTo>
                  <a:pt x="3062385" y="3348690"/>
                  <a:pt x="3077535" y="3347167"/>
                  <a:pt x="3091543" y="3341914"/>
                </a:cubicBezTo>
                <a:cubicBezTo>
                  <a:pt x="3106737" y="3336216"/>
                  <a:pt x="3119836" y="3325689"/>
                  <a:pt x="3135086" y="3320143"/>
                </a:cubicBezTo>
                <a:cubicBezTo>
                  <a:pt x="3144194" y="3316831"/>
                  <a:pt x="3263681" y="3285213"/>
                  <a:pt x="3276600" y="3276600"/>
                </a:cubicBezTo>
                <a:cubicBezTo>
                  <a:pt x="3318805" y="3248464"/>
                  <a:pt x="3296845" y="3258966"/>
                  <a:pt x="3341915" y="3243943"/>
                </a:cubicBezTo>
                <a:cubicBezTo>
                  <a:pt x="3360609" y="3229922"/>
                  <a:pt x="3395828" y="3202249"/>
                  <a:pt x="3418115" y="3189514"/>
                </a:cubicBezTo>
                <a:cubicBezTo>
                  <a:pt x="3432204" y="3181463"/>
                  <a:pt x="3448155" y="3176744"/>
                  <a:pt x="3461657" y="3167743"/>
                </a:cubicBezTo>
                <a:cubicBezTo>
                  <a:pt x="3519888" y="3128923"/>
                  <a:pt x="3435747" y="3157893"/>
                  <a:pt x="3526972" y="3135086"/>
                </a:cubicBezTo>
                <a:cubicBezTo>
                  <a:pt x="3534229" y="3124200"/>
                  <a:pt x="3538527" y="3110602"/>
                  <a:pt x="3548743" y="3102429"/>
                </a:cubicBezTo>
                <a:cubicBezTo>
                  <a:pt x="3557703" y="3095261"/>
                  <a:pt x="3571137" y="3096675"/>
                  <a:pt x="3581400" y="3091543"/>
                </a:cubicBezTo>
                <a:cubicBezTo>
                  <a:pt x="3593102" y="3085692"/>
                  <a:pt x="3603841" y="3077945"/>
                  <a:pt x="3614057" y="3069772"/>
                </a:cubicBezTo>
                <a:cubicBezTo>
                  <a:pt x="3622071" y="3063361"/>
                  <a:pt x="3627815" y="3054411"/>
                  <a:pt x="3635829" y="3048000"/>
                </a:cubicBezTo>
                <a:cubicBezTo>
                  <a:pt x="3718718" y="2981689"/>
                  <a:pt x="3607219" y="3087497"/>
                  <a:pt x="3712029" y="2982686"/>
                </a:cubicBezTo>
                <a:cubicBezTo>
                  <a:pt x="3719286" y="2975429"/>
                  <a:pt x="3729210" y="2970094"/>
                  <a:pt x="3733800" y="2960914"/>
                </a:cubicBezTo>
                <a:cubicBezTo>
                  <a:pt x="3741057" y="2946400"/>
                  <a:pt x="3749180" y="2932287"/>
                  <a:pt x="3755572" y="2917372"/>
                </a:cubicBezTo>
                <a:cubicBezTo>
                  <a:pt x="3772993" y="2876722"/>
                  <a:pt x="3759338" y="2884508"/>
                  <a:pt x="3788229" y="2841172"/>
                </a:cubicBezTo>
                <a:cubicBezTo>
                  <a:pt x="3793922" y="2832633"/>
                  <a:pt x="3803589" y="2827414"/>
                  <a:pt x="3810000" y="2819400"/>
                </a:cubicBezTo>
                <a:cubicBezTo>
                  <a:pt x="3851467" y="2767565"/>
                  <a:pt x="3808448" y="2802292"/>
                  <a:pt x="3864429" y="2764972"/>
                </a:cubicBezTo>
                <a:lnTo>
                  <a:pt x="3886200" y="2699657"/>
                </a:lnTo>
                <a:cubicBezTo>
                  <a:pt x="3895875" y="2670632"/>
                  <a:pt x="3900925" y="2650355"/>
                  <a:pt x="3918857" y="2623457"/>
                </a:cubicBezTo>
                <a:cubicBezTo>
                  <a:pt x="3924550" y="2614918"/>
                  <a:pt x="3933372" y="2608943"/>
                  <a:pt x="3940629" y="2601686"/>
                </a:cubicBezTo>
                <a:cubicBezTo>
                  <a:pt x="3970729" y="2511388"/>
                  <a:pt x="3920204" y="2653414"/>
                  <a:pt x="3995057" y="2503714"/>
                </a:cubicBezTo>
                <a:cubicBezTo>
                  <a:pt x="4002314" y="2489200"/>
                  <a:pt x="4010437" y="2475087"/>
                  <a:pt x="4016829" y="2460172"/>
                </a:cubicBezTo>
                <a:cubicBezTo>
                  <a:pt x="4045099" y="2394210"/>
                  <a:pt x="4004373" y="2463314"/>
                  <a:pt x="4049486" y="2373086"/>
                </a:cubicBezTo>
                <a:cubicBezTo>
                  <a:pt x="4055337" y="2361384"/>
                  <a:pt x="4064000" y="2351315"/>
                  <a:pt x="4071257" y="2340429"/>
                </a:cubicBezTo>
                <a:cubicBezTo>
                  <a:pt x="4074886" y="2315029"/>
                  <a:pt x="4077553" y="2289473"/>
                  <a:pt x="4082143" y="2264229"/>
                </a:cubicBezTo>
                <a:cubicBezTo>
                  <a:pt x="4084819" y="2249509"/>
                  <a:pt x="4090353" y="2235406"/>
                  <a:pt x="4093029" y="2220686"/>
                </a:cubicBezTo>
                <a:cubicBezTo>
                  <a:pt x="4106157" y="2148484"/>
                  <a:pt x="4108490" y="2089586"/>
                  <a:pt x="4114800" y="2013857"/>
                </a:cubicBezTo>
                <a:cubicBezTo>
                  <a:pt x="4111172" y="1879600"/>
                  <a:pt x="4109625" y="1745271"/>
                  <a:pt x="4103915" y="1611086"/>
                </a:cubicBezTo>
                <a:cubicBezTo>
                  <a:pt x="4102365" y="1574652"/>
                  <a:pt x="4100181" y="1537987"/>
                  <a:pt x="4093029" y="1502229"/>
                </a:cubicBezTo>
                <a:cubicBezTo>
                  <a:pt x="4089197" y="1483068"/>
                  <a:pt x="4078514" y="1465943"/>
                  <a:pt x="4071257" y="1447800"/>
                </a:cubicBezTo>
                <a:cubicBezTo>
                  <a:pt x="4062631" y="1404670"/>
                  <a:pt x="4043086" y="1297970"/>
                  <a:pt x="4027715" y="1251857"/>
                </a:cubicBezTo>
                <a:cubicBezTo>
                  <a:pt x="4019690" y="1227782"/>
                  <a:pt x="4002857" y="1167023"/>
                  <a:pt x="3984172" y="1143000"/>
                </a:cubicBezTo>
                <a:cubicBezTo>
                  <a:pt x="3968420" y="1122747"/>
                  <a:pt x="3947886" y="1106715"/>
                  <a:pt x="3929743" y="1088572"/>
                </a:cubicBezTo>
                <a:lnTo>
                  <a:pt x="3886200" y="1045029"/>
                </a:lnTo>
                <a:cubicBezTo>
                  <a:pt x="3878943" y="1037772"/>
                  <a:pt x="3872969" y="1028950"/>
                  <a:pt x="3864429" y="1023257"/>
                </a:cubicBezTo>
                <a:cubicBezTo>
                  <a:pt x="3853543" y="1016000"/>
                  <a:pt x="3841988" y="1009659"/>
                  <a:pt x="3831772" y="1001486"/>
                </a:cubicBezTo>
                <a:cubicBezTo>
                  <a:pt x="3807154" y="981792"/>
                  <a:pt x="3798512" y="961575"/>
                  <a:pt x="3777343" y="936172"/>
                </a:cubicBezTo>
                <a:cubicBezTo>
                  <a:pt x="3751056" y="904627"/>
                  <a:pt x="3758076" y="920758"/>
                  <a:pt x="3722915" y="892629"/>
                </a:cubicBezTo>
                <a:cubicBezTo>
                  <a:pt x="3714901" y="886218"/>
                  <a:pt x="3708400" y="878114"/>
                  <a:pt x="3701143" y="870857"/>
                </a:cubicBezTo>
                <a:cubicBezTo>
                  <a:pt x="3697514" y="859971"/>
                  <a:pt x="3697425" y="847160"/>
                  <a:pt x="3690257" y="838200"/>
                </a:cubicBezTo>
                <a:cubicBezTo>
                  <a:pt x="3682084" y="827984"/>
                  <a:pt x="3667816" y="824602"/>
                  <a:pt x="3657600" y="816429"/>
                </a:cubicBezTo>
                <a:cubicBezTo>
                  <a:pt x="3649586" y="810018"/>
                  <a:pt x="3642240" y="802671"/>
                  <a:pt x="3635829" y="794657"/>
                </a:cubicBezTo>
                <a:cubicBezTo>
                  <a:pt x="3627656" y="784441"/>
                  <a:pt x="3622433" y="772051"/>
                  <a:pt x="3614057" y="762000"/>
                </a:cubicBezTo>
                <a:cubicBezTo>
                  <a:pt x="3604202" y="750174"/>
                  <a:pt x="3591255" y="741170"/>
                  <a:pt x="3581400" y="729343"/>
                </a:cubicBezTo>
                <a:cubicBezTo>
                  <a:pt x="3573025" y="719292"/>
                  <a:pt x="3568880" y="705937"/>
                  <a:pt x="3559629" y="696686"/>
                </a:cubicBezTo>
                <a:cubicBezTo>
                  <a:pt x="3487552" y="624609"/>
                  <a:pt x="3542676" y="702469"/>
                  <a:pt x="3483429" y="631372"/>
                </a:cubicBezTo>
                <a:cubicBezTo>
                  <a:pt x="3475053" y="621321"/>
                  <a:pt x="3470033" y="608765"/>
                  <a:pt x="3461657" y="598714"/>
                </a:cubicBezTo>
                <a:cubicBezTo>
                  <a:pt x="3435464" y="567283"/>
                  <a:pt x="3428454" y="565693"/>
                  <a:pt x="3396343" y="544286"/>
                </a:cubicBezTo>
                <a:cubicBezTo>
                  <a:pt x="3385457" y="529772"/>
                  <a:pt x="3377246" y="512797"/>
                  <a:pt x="3363686" y="500743"/>
                </a:cubicBezTo>
                <a:cubicBezTo>
                  <a:pt x="3344129" y="483359"/>
                  <a:pt x="3316875" y="475702"/>
                  <a:pt x="3298372" y="457200"/>
                </a:cubicBezTo>
                <a:cubicBezTo>
                  <a:pt x="3291115" y="449943"/>
                  <a:pt x="3284811" y="441587"/>
                  <a:pt x="3276600" y="435429"/>
                </a:cubicBezTo>
                <a:cubicBezTo>
                  <a:pt x="3255667" y="419730"/>
                  <a:pt x="3229788" y="410389"/>
                  <a:pt x="3211286" y="391886"/>
                </a:cubicBezTo>
                <a:cubicBezTo>
                  <a:pt x="3181401" y="362000"/>
                  <a:pt x="3199252" y="373359"/>
                  <a:pt x="3156857" y="359229"/>
                </a:cubicBezTo>
                <a:cubicBezTo>
                  <a:pt x="3106157" y="308527"/>
                  <a:pt x="3171792" y="366697"/>
                  <a:pt x="3091543" y="326572"/>
                </a:cubicBezTo>
                <a:cubicBezTo>
                  <a:pt x="3082363" y="321982"/>
                  <a:pt x="3078573" y="310081"/>
                  <a:pt x="3069772" y="304800"/>
                </a:cubicBezTo>
                <a:cubicBezTo>
                  <a:pt x="3059933" y="298896"/>
                  <a:pt x="3047662" y="298434"/>
                  <a:pt x="3037115" y="293914"/>
                </a:cubicBezTo>
                <a:cubicBezTo>
                  <a:pt x="2903511" y="236655"/>
                  <a:pt x="3070249" y="305038"/>
                  <a:pt x="2960915" y="250372"/>
                </a:cubicBezTo>
                <a:cubicBezTo>
                  <a:pt x="2950652" y="245240"/>
                  <a:pt x="2939143" y="243115"/>
                  <a:pt x="2928257" y="239486"/>
                </a:cubicBezTo>
                <a:cubicBezTo>
                  <a:pt x="2900749" y="211977"/>
                  <a:pt x="2915666" y="222304"/>
                  <a:pt x="2884715" y="206829"/>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80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My Documents\Histology course director\digital labs\Endocrine Reproduction\Ovary\SL13S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219200" y="1399955"/>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271443" y="1600200"/>
            <a:ext cx="2912279"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mesovarium</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arrows. (advance slide for answers)</a:t>
            </a:r>
          </a:p>
        </p:txBody>
      </p:sp>
      <p:cxnSp>
        <p:nvCxnSpPr>
          <p:cNvPr id="4" name="Straight Arrow Connector 3"/>
          <p:cNvCxnSpPr/>
          <p:nvPr/>
        </p:nvCxnSpPr>
        <p:spPr>
          <a:xfrm flipV="1">
            <a:off x="3505200" y="3733800"/>
            <a:ext cx="533400" cy="457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735286" y="3276600"/>
            <a:ext cx="620485" cy="533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886200" y="4049485"/>
            <a:ext cx="533400" cy="457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430486" y="3037114"/>
            <a:ext cx="664028" cy="50074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3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85360" y="2438400"/>
            <a:ext cx="4038598" cy="1815882"/>
          </a:xfrm>
          <a:prstGeom prst="rect">
            <a:avLst/>
          </a:prstGeom>
          <a:noFill/>
        </p:spPr>
        <p:txBody>
          <a:bodyPr wrap="square">
            <a:spAutoFit/>
          </a:bodyPr>
          <a:lstStyle/>
          <a:p>
            <a:r>
              <a:rPr lang="en-US" sz="1600" b="1" dirty="0">
                <a:solidFill>
                  <a:srgbClr val="002060"/>
                </a:solidFill>
                <a:latin typeface="Calibri" pitchFamily="34" charset="0"/>
              </a:rPr>
              <a:t>The bottom image is similar to the sagittal section you looked at previously.  The ovary contains an outer </a:t>
            </a:r>
            <a:r>
              <a:rPr lang="en-US" sz="1600" b="1" dirty="0">
                <a:solidFill>
                  <a:schemeClr val="accent5">
                    <a:lumMod val="75000"/>
                  </a:schemeClr>
                </a:solidFill>
                <a:latin typeface="Calibri" pitchFamily="34" charset="0"/>
              </a:rPr>
              <a:t>cortex</a:t>
            </a:r>
            <a:r>
              <a:rPr lang="en-US" sz="1600" b="1" dirty="0">
                <a:solidFill>
                  <a:srgbClr val="002060"/>
                </a:solidFill>
                <a:latin typeface="Calibri" pitchFamily="34" charset="0"/>
              </a:rPr>
              <a:t> and inner </a:t>
            </a:r>
            <a:r>
              <a:rPr lang="en-US" sz="1600" b="1" dirty="0">
                <a:solidFill>
                  <a:schemeClr val="accent5">
                    <a:lumMod val="75000"/>
                  </a:schemeClr>
                </a:solidFill>
                <a:latin typeface="Calibri" pitchFamily="34" charset="0"/>
              </a:rPr>
              <a:t>medulla</a:t>
            </a:r>
            <a:r>
              <a:rPr lang="en-US" sz="1600" b="1" dirty="0">
                <a:solidFill>
                  <a:srgbClr val="002060"/>
                </a:solidFill>
                <a:latin typeface="Calibri" pitchFamily="34" charset="0"/>
              </a:rPr>
              <a:t>.  Like the testis, the outermost portion of the ovary is composed of a thick connective tissue, the </a:t>
            </a:r>
            <a:r>
              <a:rPr lang="en-US" sz="1600" b="1" dirty="0">
                <a:solidFill>
                  <a:schemeClr val="accent5">
                    <a:lumMod val="75000"/>
                  </a:schemeClr>
                </a:solidFill>
                <a:latin typeface="Calibri" pitchFamily="34" charset="0"/>
              </a:rPr>
              <a:t>tunica </a:t>
            </a:r>
            <a:r>
              <a:rPr lang="en-US" sz="1600" b="1" dirty="0" err="1">
                <a:solidFill>
                  <a:schemeClr val="accent5">
                    <a:lumMod val="75000"/>
                  </a:schemeClr>
                </a:solidFill>
                <a:latin typeface="Calibri" pitchFamily="34" charset="0"/>
              </a:rPr>
              <a:t>albuginea</a:t>
            </a:r>
            <a:r>
              <a:rPr lang="en-US" sz="1600" b="1" dirty="0">
                <a:solidFill>
                  <a:srgbClr val="002060"/>
                </a:solidFill>
                <a:latin typeface="Calibri" pitchFamily="34" charset="0"/>
              </a:rPr>
              <a:t>, covered by an epithelium, the </a:t>
            </a:r>
            <a:r>
              <a:rPr lang="en-US" sz="1600" b="1" dirty="0">
                <a:solidFill>
                  <a:schemeClr val="accent5">
                    <a:lumMod val="75000"/>
                  </a:schemeClr>
                </a:solidFill>
                <a:latin typeface="Calibri" pitchFamily="34" charset="0"/>
              </a:rPr>
              <a:t>germinal epithelium</a:t>
            </a:r>
            <a:r>
              <a:rPr lang="en-US" sz="1600" b="1" dirty="0">
                <a:solidFill>
                  <a:srgbClr val="002060"/>
                </a:solidFill>
                <a:latin typeface="Calibri" pitchFamily="34" charset="0"/>
              </a:rPr>
              <a:t>. </a:t>
            </a:r>
          </a:p>
        </p:txBody>
      </p:sp>
      <p:sp>
        <p:nvSpPr>
          <p:cNvPr id="7" name="Rectangle 6"/>
          <p:cNvSpPr/>
          <p:nvPr/>
        </p:nvSpPr>
        <p:spPr>
          <a:xfrm>
            <a:off x="466178" y="21491"/>
            <a:ext cx="821173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OVARY </a:t>
            </a:r>
          </a:p>
        </p:txBody>
      </p:sp>
      <p:pic>
        <p:nvPicPr>
          <p:cNvPr id="8" name="Picture 1" descr="Slide2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44" y="667821"/>
            <a:ext cx="4571956" cy="595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3731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00" y="1700390"/>
            <a:ext cx="8058150" cy="448627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1066800" y="3124200"/>
            <a:ext cx="5410200" cy="230832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Germinal epithelium (here it is simple columnar, but cuboidal and squamous to the left)</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Name (and classify, if you wish) the tissue indicated by the arrows. (advance slide for answers)</a:t>
            </a:r>
          </a:p>
        </p:txBody>
      </p:sp>
      <p:cxnSp>
        <p:nvCxnSpPr>
          <p:cNvPr id="5" name="Straight Arrow Connector 4"/>
          <p:cNvCxnSpPr/>
          <p:nvPr/>
        </p:nvCxnSpPr>
        <p:spPr>
          <a:xfrm>
            <a:off x="6629400" y="1906841"/>
            <a:ext cx="0" cy="69300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864429" y="1560340"/>
            <a:ext cx="0" cy="69300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649686" y="1843369"/>
            <a:ext cx="0" cy="69300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3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43" y="1436407"/>
            <a:ext cx="8441490" cy="4807803"/>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Point to the zona pellucida. (advance slide for answers)</a:t>
            </a:r>
          </a:p>
        </p:txBody>
      </p:sp>
      <p:grpSp>
        <p:nvGrpSpPr>
          <p:cNvPr id="9" name="Group 8"/>
          <p:cNvGrpSpPr/>
          <p:nvPr/>
        </p:nvGrpSpPr>
        <p:grpSpPr>
          <a:xfrm>
            <a:off x="3396344" y="2373086"/>
            <a:ext cx="1937656" cy="2231572"/>
            <a:chOff x="3396344" y="2373086"/>
            <a:chExt cx="1937656" cy="2231572"/>
          </a:xfrm>
        </p:grpSpPr>
        <p:cxnSp>
          <p:nvCxnSpPr>
            <p:cNvPr id="10" name="Straight Arrow Connector 9"/>
            <p:cNvCxnSpPr/>
            <p:nvPr/>
          </p:nvCxnSpPr>
          <p:spPr>
            <a:xfrm>
              <a:off x="3733800" y="2373086"/>
              <a:ext cx="250371" cy="74022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396344" y="3679373"/>
              <a:ext cx="468085" cy="54428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582886" y="2656114"/>
              <a:ext cx="751114" cy="54428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4278085" y="3755573"/>
              <a:ext cx="87086" cy="84908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690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14" y="1447800"/>
            <a:ext cx="8490857" cy="49530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402071" y="1531985"/>
            <a:ext cx="2471757"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antrum</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8" name="TextBox 7"/>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at X. (advance slide for answers)</a:t>
            </a:r>
          </a:p>
        </p:txBody>
      </p:sp>
      <p:sp>
        <p:nvSpPr>
          <p:cNvPr id="2" name="TextBox 1"/>
          <p:cNvSpPr txBox="1"/>
          <p:nvPr/>
        </p:nvSpPr>
        <p:spPr>
          <a:xfrm>
            <a:off x="2873828" y="3897086"/>
            <a:ext cx="457200" cy="830997"/>
          </a:xfrm>
          <a:prstGeom prst="rect">
            <a:avLst/>
          </a:prstGeom>
          <a:noFill/>
        </p:spPr>
        <p:txBody>
          <a:bodyPr wrap="square" rtlCol="0">
            <a:spAutoFit/>
          </a:bodyPr>
          <a:lstStyle/>
          <a:p>
            <a:r>
              <a:rPr lang="en-US" sz="4800" b="1" dirty="0"/>
              <a:t>X</a:t>
            </a:r>
          </a:p>
        </p:txBody>
      </p:sp>
    </p:spTree>
    <p:extLst>
      <p:ext uri="{BB962C8B-B14F-4D97-AF65-F5344CB8AC3E}">
        <p14:creationId xmlns:p14="http://schemas.microsoft.com/office/powerpoint/2010/main" val="322096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88" y="1371600"/>
            <a:ext cx="8769110" cy="47244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838200" y="1531985"/>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FF00"/>
                </a:solidFill>
                <a:effectLst>
                  <a:outerShdw blurRad="76200" dist="50800" dir="5400000" algn="tl" rotWithShape="0">
                    <a:srgbClr val="000000">
                      <a:alpha val="65000"/>
                    </a:srgbClr>
                  </a:outerShdw>
                </a:effectLst>
                <a:latin typeface="+mn-lt"/>
              </a:rPr>
              <a:t>Theca luteal cells</a:t>
            </a:r>
          </a:p>
        </p:txBody>
      </p:sp>
      <p:sp>
        <p:nvSpPr>
          <p:cNvPr id="8" name="TextBox 7"/>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cells. (advance slide for answers)</a:t>
            </a:r>
          </a:p>
        </p:txBody>
      </p:sp>
      <p:sp>
        <p:nvSpPr>
          <p:cNvPr id="4" name="Freeform 3"/>
          <p:cNvSpPr/>
          <p:nvPr/>
        </p:nvSpPr>
        <p:spPr>
          <a:xfrm>
            <a:off x="3621091" y="2100943"/>
            <a:ext cx="5051752" cy="1741714"/>
          </a:xfrm>
          <a:custGeom>
            <a:avLst/>
            <a:gdLst>
              <a:gd name="connsiteX0" fmla="*/ 3323995 w 5051752"/>
              <a:gd name="connsiteY0" fmla="*/ 914400 h 1741714"/>
              <a:gd name="connsiteX1" fmla="*/ 3421966 w 5051752"/>
              <a:gd name="connsiteY1" fmla="*/ 892628 h 1741714"/>
              <a:gd name="connsiteX2" fmla="*/ 3487280 w 5051752"/>
              <a:gd name="connsiteY2" fmla="*/ 870857 h 1741714"/>
              <a:gd name="connsiteX3" fmla="*/ 4162195 w 5051752"/>
              <a:gd name="connsiteY3" fmla="*/ 849086 h 1741714"/>
              <a:gd name="connsiteX4" fmla="*/ 4303709 w 5051752"/>
              <a:gd name="connsiteY4" fmla="*/ 859971 h 1741714"/>
              <a:gd name="connsiteX5" fmla="*/ 4347252 w 5051752"/>
              <a:gd name="connsiteY5" fmla="*/ 870857 h 1741714"/>
              <a:gd name="connsiteX6" fmla="*/ 4401680 w 5051752"/>
              <a:gd name="connsiteY6" fmla="*/ 881743 h 1741714"/>
              <a:gd name="connsiteX7" fmla="*/ 4499652 w 5051752"/>
              <a:gd name="connsiteY7" fmla="*/ 914400 h 1741714"/>
              <a:gd name="connsiteX8" fmla="*/ 4532309 w 5051752"/>
              <a:gd name="connsiteY8" fmla="*/ 925286 h 1741714"/>
              <a:gd name="connsiteX9" fmla="*/ 4597623 w 5051752"/>
              <a:gd name="connsiteY9" fmla="*/ 957943 h 1741714"/>
              <a:gd name="connsiteX10" fmla="*/ 4673823 w 5051752"/>
              <a:gd name="connsiteY10" fmla="*/ 990600 h 1741714"/>
              <a:gd name="connsiteX11" fmla="*/ 4706480 w 5051752"/>
              <a:gd name="connsiteY11" fmla="*/ 1001486 h 1741714"/>
              <a:gd name="connsiteX12" fmla="*/ 4858880 w 5051752"/>
              <a:gd name="connsiteY12" fmla="*/ 1023257 h 1741714"/>
              <a:gd name="connsiteX13" fmla="*/ 4945966 w 5051752"/>
              <a:gd name="connsiteY13" fmla="*/ 1045028 h 1741714"/>
              <a:gd name="connsiteX14" fmla="*/ 5043938 w 5051752"/>
              <a:gd name="connsiteY14" fmla="*/ 1034143 h 1741714"/>
              <a:gd name="connsiteX15" fmla="*/ 5033052 w 5051752"/>
              <a:gd name="connsiteY15" fmla="*/ 947057 h 1741714"/>
              <a:gd name="connsiteX16" fmla="*/ 5011280 w 5051752"/>
              <a:gd name="connsiteY16" fmla="*/ 925286 h 1741714"/>
              <a:gd name="connsiteX17" fmla="*/ 4945966 w 5051752"/>
              <a:gd name="connsiteY17" fmla="*/ 881743 h 1741714"/>
              <a:gd name="connsiteX18" fmla="*/ 4902423 w 5051752"/>
              <a:gd name="connsiteY18" fmla="*/ 870857 h 1741714"/>
              <a:gd name="connsiteX19" fmla="*/ 4869766 w 5051752"/>
              <a:gd name="connsiteY19" fmla="*/ 859971 h 1741714"/>
              <a:gd name="connsiteX20" fmla="*/ 4815338 w 5051752"/>
              <a:gd name="connsiteY20" fmla="*/ 849086 h 1741714"/>
              <a:gd name="connsiteX21" fmla="*/ 4782680 w 5051752"/>
              <a:gd name="connsiteY21" fmla="*/ 838200 h 1741714"/>
              <a:gd name="connsiteX22" fmla="*/ 4739138 w 5051752"/>
              <a:gd name="connsiteY22" fmla="*/ 827314 h 1741714"/>
              <a:gd name="connsiteX23" fmla="*/ 4673823 w 5051752"/>
              <a:gd name="connsiteY23" fmla="*/ 805543 h 1741714"/>
              <a:gd name="connsiteX24" fmla="*/ 4630280 w 5051752"/>
              <a:gd name="connsiteY24" fmla="*/ 794657 h 1741714"/>
              <a:gd name="connsiteX25" fmla="*/ 4575852 w 5051752"/>
              <a:gd name="connsiteY25" fmla="*/ 783771 h 1741714"/>
              <a:gd name="connsiteX26" fmla="*/ 4510538 w 5051752"/>
              <a:gd name="connsiteY26" fmla="*/ 762000 h 1741714"/>
              <a:gd name="connsiteX27" fmla="*/ 4445223 w 5051752"/>
              <a:gd name="connsiteY27" fmla="*/ 740228 h 1741714"/>
              <a:gd name="connsiteX28" fmla="*/ 4358138 w 5051752"/>
              <a:gd name="connsiteY28" fmla="*/ 718457 h 1741714"/>
              <a:gd name="connsiteX29" fmla="*/ 4292823 w 5051752"/>
              <a:gd name="connsiteY29" fmla="*/ 696686 h 1741714"/>
              <a:gd name="connsiteX30" fmla="*/ 4260166 w 5051752"/>
              <a:gd name="connsiteY30" fmla="*/ 685800 h 1741714"/>
              <a:gd name="connsiteX31" fmla="*/ 4227509 w 5051752"/>
              <a:gd name="connsiteY31" fmla="*/ 674914 h 1741714"/>
              <a:gd name="connsiteX32" fmla="*/ 4194852 w 5051752"/>
              <a:gd name="connsiteY32" fmla="*/ 642257 h 1741714"/>
              <a:gd name="connsiteX33" fmla="*/ 4162195 w 5051752"/>
              <a:gd name="connsiteY33" fmla="*/ 631371 h 1741714"/>
              <a:gd name="connsiteX34" fmla="*/ 4118652 w 5051752"/>
              <a:gd name="connsiteY34" fmla="*/ 566057 h 1741714"/>
              <a:gd name="connsiteX35" fmla="*/ 4053338 w 5051752"/>
              <a:gd name="connsiteY35" fmla="*/ 522514 h 1741714"/>
              <a:gd name="connsiteX36" fmla="*/ 3988023 w 5051752"/>
              <a:gd name="connsiteY36" fmla="*/ 468086 h 1741714"/>
              <a:gd name="connsiteX37" fmla="*/ 3944480 w 5051752"/>
              <a:gd name="connsiteY37" fmla="*/ 446314 h 1741714"/>
              <a:gd name="connsiteX38" fmla="*/ 3911823 w 5051752"/>
              <a:gd name="connsiteY38" fmla="*/ 424543 h 1741714"/>
              <a:gd name="connsiteX39" fmla="*/ 3835623 w 5051752"/>
              <a:gd name="connsiteY39" fmla="*/ 391886 h 1741714"/>
              <a:gd name="connsiteX40" fmla="*/ 3802966 w 5051752"/>
              <a:gd name="connsiteY40" fmla="*/ 370114 h 1741714"/>
              <a:gd name="connsiteX41" fmla="*/ 3770309 w 5051752"/>
              <a:gd name="connsiteY41" fmla="*/ 359228 h 1741714"/>
              <a:gd name="connsiteX42" fmla="*/ 3737652 w 5051752"/>
              <a:gd name="connsiteY42" fmla="*/ 315686 h 1741714"/>
              <a:gd name="connsiteX43" fmla="*/ 3694109 w 5051752"/>
              <a:gd name="connsiteY43" fmla="*/ 272143 h 1741714"/>
              <a:gd name="connsiteX44" fmla="*/ 3672338 w 5051752"/>
              <a:gd name="connsiteY44" fmla="*/ 239486 h 1741714"/>
              <a:gd name="connsiteX45" fmla="*/ 3617909 w 5051752"/>
              <a:gd name="connsiteY45" fmla="*/ 195943 h 1741714"/>
              <a:gd name="connsiteX46" fmla="*/ 3607023 w 5051752"/>
              <a:gd name="connsiteY46" fmla="*/ 163286 h 1741714"/>
              <a:gd name="connsiteX47" fmla="*/ 3574366 w 5051752"/>
              <a:gd name="connsiteY47" fmla="*/ 141514 h 1741714"/>
              <a:gd name="connsiteX48" fmla="*/ 3541709 w 5051752"/>
              <a:gd name="connsiteY48" fmla="*/ 108857 h 1741714"/>
              <a:gd name="connsiteX49" fmla="*/ 3519938 w 5051752"/>
              <a:gd name="connsiteY49" fmla="*/ 76200 h 1741714"/>
              <a:gd name="connsiteX50" fmla="*/ 3465509 w 5051752"/>
              <a:gd name="connsiteY50" fmla="*/ 32657 h 1741714"/>
              <a:gd name="connsiteX51" fmla="*/ 3421966 w 5051752"/>
              <a:gd name="connsiteY51" fmla="*/ 21771 h 1741714"/>
              <a:gd name="connsiteX52" fmla="*/ 3356652 w 5051752"/>
              <a:gd name="connsiteY52" fmla="*/ 0 h 1741714"/>
              <a:gd name="connsiteX53" fmla="*/ 3280452 w 5051752"/>
              <a:gd name="connsiteY53" fmla="*/ 21771 h 1741714"/>
              <a:gd name="connsiteX54" fmla="*/ 3226023 w 5051752"/>
              <a:gd name="connsiteY54" fmla="*/ 76200 h 1741714"/>
              <a:gd name="connsiteX55" fmla="*/ 3193366 w 5051752"/>
              <a:gd name="connsiteY55" fmla="*/ 108857 h 1741714"/>
              <a:gd name="connsiteX56" fmla="*/ 3171595 w 5051752"/>
              <a:gd name="connsiteY56" fmla="*/ 174171 h 1741714"/>
              <a:gd name="connsiteX57" fmla="*/ 3193366 w 5051752"/>
              <a:gd name="connsiteY57" fmla="*/ 250371 h 1741714"/>
              <a:gd name="connsiteX58" fmla="*/ 3215138 w 5051752"/>
              <a:gd name="connsiteY58" fmla="*/ 283028 h 1741714"/>
              <a:gd name="connsiteX59" fmla="*/ 3226023 w 5051752"/>
              <a:gd name="connsiteY59" fmla="*/ 315686 h 1741714"/>
              <a:gd name="connsiteX60" fmla="*/ 3247795 w 5051752"/>
              <a:gd name="connsiteY60" fmla="*/ 348343 h 1741714"/>
              <a:gd name="connsiteX61" fmla="*/ 3236909 w 5051752"/>
              <a:gd name="connsiteY61" fmla="*/ 576943 h 1741714"/>
              <a:gd name="connsiteX62" fmla="*/ 3204252 w 5051752"/>
              <a:gd name="connsiteY62" fmla="*/ 609600 h 1741714"/>
              <a:gd name="connsiteX63" fmla="*/ 3128052 w 5051752"/>
              <a:gd name="connsiteY63" fmla="*/ 631371 h 1741714"/>
              <a:gd name="connsiteX64" fmla="*/ 3030080 w 5051752"/>
              <a:gd name="connsiteY64" fmla="*/ 664028 h 1741714"/>
              <a:gd name="connsiteX65" fmla="*/ 2942995 w 5051752"/>
              <a:gd name="connsiteY65" fmla="*/ 685800 h 1741714"/>
              <a:gd name="connsiteX66" fmla="*/ 2855909 w 5051752"/>
              <a:gd name="connsiteY66" fmla="*/ 707571 h 1741714"/>
              <a:gd name="connsiteX67" fmla="*/ 2812366 w 5051752"/>
              <a:gd name="connsiteY67" fmla="*/ 740228 h 1741714"/>
              <a:gd name="connsiteX68" fmla="*/ 2779709 w 5051752"/>
              <a:gd name="connsiteY68" fmla="*/ 762000 h 1741714"/>
              <a:gd name="connsiteX69" fmla="*/ 2692623 w 5051752"/>
              <a:gd name="connsiteY69" fmla="*/ 816428 h 1741714"/>
              <a:gd name="connsiteX70" fmla="*/ 2638195 w 5051752"/>
              <a:gd name="connsiteY70" fmla="*/ 870857 h 1741714"/>
              <a:gd name="connsiteX71" fmla="*/ 2594652 w 5051752"/>
              <a:gd name="connsiteY71" fmla="*/ 914400 h 1741714"/>
              <a:gd name="connsiteX72" fmla="*/ 2572880 w 5051752"/>
              <a:gd name="connsiteY72" fmla="*/ 936171 h 1741714"/>
              <a:gd name="connsiteX73" fmla="*/ 2551109 w 5051752"/>
              <a:gd name="connsiteY73" fmla="*/ 957943 h 1741714"/>
              <a:gd name="connsiteX74" fmla="*/ 2453138 w 5051752"/>
              <a:gd name="connsiteY74" fmla="*/ 1012371 h 1741714"/>
              <a:gd name="connsiteX75" fmla="*/ 2420480 w 5051752"/>
              <a:gd name="connsiteY75" fmla="*/ 1034143 h 1741714"/>
              <a:gd name="connsiteX76" fmla="*/ 2355166 w 5051752"/>
              <a:gd name="connsiteY76" fmla="*/ 1055914 h 1741714"/>
              <a:gd name="connsiteX77" fmla="*/ 2300738 w 5051752"/>
              <a:gd name="connsiteY77" fmla="*/ 1088571 h 1741714"/>
              <a:gd name="connsiteX78" fmla="*/ 2278966 w 5051752"/>
              <a:gd name="connsiteY78" fmla="*/ 1110343 h 1741714"/>
              <a:gd name="connsiteX79" fmla="*/ 2213652 w 5051752"/>
              <a:gd name="connsiteY79" fmla="*/ 1153886 h 1741714"/>
              <a:gd name="connsiteX80" fmla="*/ 2148338 w 5051752"/>
              <a:gd name="connsiteY80" fmla="*/ 1197428 h 1741714"/>
              <a:gd name="connsiteX81" fmla="*/ 2083023 w 5051752"/>
              <a:gd name="connsiteY81" fmla="*/ 1240971 h 1741714"/>
              <a:gd name="connsiteX82" fmla="*/ 2017709 w 5051752"/>
              <a:gd name="connsiteY82" fmla="*/ 1262743 h 1741714"/>
              <a:gd name="connsiteX83" fmla="*/ 1985052 w 5051752"/>
              <a:gd name="connsiteY83" fmla="*/ 1284514 h 1741714"/>
              <a:gd name="connsiteX84" fmla="*/ 1941509 w 5051752"/>
              <a:gd name="connsiteY84" fmla="*/ 1295400 h 1741714"/>
              <a:gd name="connsiteX85" fmla="*/ 1908852 w 5051752"/>
              <a:gd name="connsiteY85" fmla="*/ 1306286 h 1741714"/>
              <a:gd name="connsiteX86" fmla="*/ 1854423 w 5051752"/>
              <a:gd name="connsiteY86" fmla="*/ 1317171 h 1741714"/>
              <a:gd name="connsiteX87" fmla="*/ 1810880 w 5051752"/>
              <a:gd name="connsiteY87" fmla="*/ 1328057 h 1741714"/>
              <a:gd name="connsiteX88" fmla="*/ 1745566 w 5051752"/>
              <a:gd name="connsiteY88" fmla="*/ 1338943 h 1741714"/>
              <a:gd name="connsiteX89" fmla="*/ 1680252 w 5051752"/>
              <a:gd name="connsiteY89" fmla="*/ 1360714 h 1741714"/>
              <a:gd name="connsiteX90" fmla="*/ 1625823 w 5051752"/>
              <a:gd name="connsiteY90" fmla="*/ 1371600 h 1741714"/>
              <a:gd name="connsiteX91" fmla="*/ 1593166 w 5051752"/>
              <a:gd name="connsiteY91" fmla="*/ 1382486 h 1741714"/>
              <a:gd name="connsiteX92" fmla="*/ 1538738 w 5051752"/>
              <a:gd name="connsiteY92" fmla="*/ 1393371 h 1741714"/>
              <a:gd name="connsiteX93" fmla="*/ 1462538 w 5051752"/>
              <a:gd name="connsiteY93" fmla="*/ 1415143 h 1741714"/>
              <a:gd name="connsiteX94" fmla="*/ 1310138 w 5051752"/>
              <a:gd name="connsiteY94" fmla="*/ 1426028 h 1741714"/>
              <a:gd name="connsiteX95" fmla="*/ 1223052 w 5051752"/>
              <a:gd name="connsiteY95" fmla="*/ 1436914 h 1741714"/>
              <a:gd name="connsiteX96" fmla="*/ 1059766 w 5051752"/>
              <a:gd name="connsiteY96" fmla="*/ 1447800 h 1741714"/>
              <a:gd name="connsiteX97" fmla="*/ 972680 w 5051752"/>
              <a:gd name="connsiteY97" fmla="*/ 1458686 h 1741714"/>
              <a:gd name="connsiteX98" fmla="*/ 809395 w 5051752"/>
              <a:gd name="connsiteY98" fmla="*/ 1469571 h 1741714"/>
              <a:gd name="connsiteX99" fmla="*/ 548138 w 5051752"/>
              <a:gd name="connsiteY99" fmla="*/ 1469571 h 1741714"/>
              <a:gd name="connsiteX100" fmla="*/ 275995 w 5051752"/>
              <a:gd name="connsiteY100" fmla="*/ 1458686 h 1741714"/>
              <a:gd name="connsiteX101" fmla="*/ 58280 w 5051752"/>
              <a:gd name="connsiteY101" fmla="*/ 1447800 h 1741714"/>
              <a:gd name="connsiteX102" fmla="*/ 3852 w 5051752"/>
              <a:gd name="connsiteY102" fmla="*/ 1458686 h 1741714"/>
              <a:gd name="connsiteX103" fmla="*/ 14738 w 5051752"/>
              <a:gd name="connsiteY103" fmla="*/ 1534886 h 1741714"/>
              <a:gd name="connsiteX104" fmla="*/ 25623 w 5051752"/>
              <a:gd name="connsiteY104" fmla="*/ 1567543 h 1741714"/>
              <a:gd name="connsiteX105" fmla="*/ 58280 w 5051752"/>
              <a:gd name="connsiteY105" fmla="*/ 1578428 h 1741714"/>
              <a:gd name="connsiteX106" fmla="*/ 178023 w 5051752"/>
              <a:gd name="connsiteY106" fmla="*/ 1611086 h 1741714"/>
              <a:gd name="connsiteX107" fmla="*/ 297766 w 5051752"/>
              <a:gd name="connsiteY107" fmla="*/ 1643743 h 1741714"/>
              <a:gd name="connsiteX108" fmla="*/ 341309 w 5051752"/>
              <a:gd name="connsiteY108" fmla="*/ 1654628 h 1741714"/>
              <a:gd name="connsiteX109" fmla="*/ 591680 w 5051752"/>
              <a:gd name="connsiteY109" fmla="*/ 1676400 h 1741714"/>
              <a:gd name="connsiteX110" fmla="*/ 646109 w 5051752"/>
              <a:gd name="connsiteY110" fmla="*/ 1687286 h 1741714"/>
              <a:gd name="connsiteX111" fmla="*/ 852938 w 5051752"/>
              <a:gd name="connsiteY111" fmla="*/ 1709057 h 1741714"/>
              <a:gd name="connsiteX112" fmla="*/ 896480 w 5051752"/>
              <a:gd name="connsiteY112" fmla="*/ 1719943 h 1741714"/>
              <a:gd name="connsiteX113" fmla="*/ 994452 w 5051752"/>
              <a:gd name="connsiteY113" fmla="*/ 1730828 h 1741714"/>
              <a:gd name="connsiteX114" fmla="*/ 1059766 w 5051752"/>
              <a:gd name="connsiteY114" fmla="*/ 1741714 h 1741714"/>
              <a:gd name="connsiteX115" fmla="*/ 1647595 w 5051752"/>
              <a:gd name="connsiteY115" fmla="*/ 1730828 h 1741714"/>
              <a:gd name="connsiteX116" fmla="*/ 1756452 w 5051752"/>
              <a:gd name="connsiteY116" fmla="*/ 1719943 h 1741714"/>
              <a:gd name="connsiteX117" fmla="*/ 1952395 w 5051752"/>
              <a:gd name="connsiteY117" fmla="*/ 1687286 h 1741714"/>
              <a:gd name="connsiteX118" fmla="*/ 2061252 w 5051752"/>
              <a:gd name="connsiteY118" fmla="*/ 1632857 h 1741714"/>
              <a:gd name="connsiteX119" fmla="*/ 2148338 w 5051752"/>
              <a:gd name="connsiteY119" fmla="*/ 1589314 h 1741714"/>
              <a:gd name="connsiteX120" fmla="*/ 2213652 w 5051752"/>
              <a:gd name="connsiteY120" fmla="*/ 1567543 h 1741714"/>
              <a:gd name="connsiteX121" fmla="*/ 2300738 w 5051752"/>
              <a:gd name="connsiteY121" fmla="*/ 1534886 h 1741714"/>
              <a:gd name="connsiteX122" fmla="*/ 2333395 w 5051752"/>
              <a:gd name="connsiteY122" fmla="*/ 1513114 h 1741714"/>
              <a:gd name="connsiteX123" fmla="*/ 2366052 w 5051752"/>
              <a:gd name="connsiteY123" fmla="*/ 1502228 h 1741714"/>
              <a:gd name="connsiteX124" fmla="*/ 2442252 w 5051752"/>
              <a:gd name="connsiteY124" fmla="*/ 1469571 h 1741714"/>
              <a:gd name="connsiteX125" fmla="*/ 2507566 w 5051752"/>
              <a:gd name="connsiteY125" fmla="*/ 1436914 h 1741714"/>
              <a:gd name="connsiteX126" fmla="*/ 2561995 w 5051752"/>
              <a:gd name="connsiteY126" fmla="*/ 1404257 h 1741714"/>
              <a:gd name="connsiteX127" fmla="*/ 2627309 w 5051752"/>
              <a:gd name="connsiteY127" fmla="*/ 1382486 h 1741714"/>
              <a:gd name="connsiteX128" fmla="*/ 2681738 w 5051752"/>
              <a:gd name="connsiteY128" fmla="*/ 1338943 h 1741714"/>
              <a:gd name="connsiteX129" fmla="*/ 2714395 w 5051752"/>
              <a:gd name="connsiteY129" fmla="*/ 1328057 h 1741714"/>
              <a:gd name="connsiteX130" fmla="*/ 2768823 w 5051752"/>
              <a:gd name="connsiteY130" fmla="*/ 1262743 h 1741714"/>
              <a:gd name="connsiteX131" fmla="*/ 2801480 w 5051752"/>
              <a:gd name="connsiteY131" fmla="*/ 1251857 h 1741714"/>
              <a:gd name="connsiteX132" fmla="*/ 2855909 w 5051752"/>
              <a:gd name="connsiteY132" fmla="*/ 1208314 h 1741714"/>
              <a:gd name="connsiteX133" fmla="*/ 2888566 w 5051752"/>
              <a:gd name="connsiteY133" fmla="*/ 1175657 h 1741714"/>
              <a:gd name="connsiteX134" fmla="*/ 2921223 w 5051752"/>
              <a:gd name="connsiteY134" fmla="*/ 1153886 h 1741714"/>
              <a:gd name="connsiteX135" fmla="*/ 2942995 w 5051752"/>
              <a:gd name="connsiteY135" fmla="*/ 1132114 h 1741714"/>
              <a:gd name="connsiteX136" fmla="*/ 2975652 w 5051752"/>
              <a:gd name="connsiteY136" fmla="*/ 1121228 h 1741714"/>
              <a:gd name="connsiteX137" fmla="*/ 3040966 w 5051752"/>
              <a:gd name="connsiteY137" fmla="*/ 1066800 h 1741714"/>
              <a:gd name="connsiteX138" fmla="*/ 3095395 w 5051752"/>
              <a:gd name="connsiteY138" fmla="*/ 1023257 h 1741714"/>
              <a:gd name="connsiteX139" fmla="*/ 3160709 w 5051752"/>
              <a:gd name="connsiteY139" fmla="*/ 1001486 h 1741714"/>
              <a:gd name="connsiteX140" fmla="*/ 3193366 w 5051752"/>
              <a:gd name="connsiteY140" fmla="*/ 990600 h 1741714"/>
              <a:gd name="connsiteX141" fmla="*/ 3215138 w 5051752"/>
              <a:gd name="connsiteY141" fmla="*/ 968828 h 1741714"/>
              <a:gd name="connsiteX142" fmla="*/ 3280452 w 5051752"/>
              <a:gd name="connsiteY142" fmla="*/ 947057 h 1741714"/>
              <a:gd name="connsiteX143" fmla="*/ 3313109 w 5051752"/>
              <a:gd name="connsiteY143" fmla="*/ 936171 h 1741714"/>
              <a:gd name="connsiteX144" fmla="*/ 3323995 w 5051752"/>
              <a:gd name="connsiteY144" fmla="*/ 914400 h 174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051752" h="1741714">
                <a:moveTo>
                  <a:pt x="3323995" y="914400"/>
                </a:moveTo>
                <a:cubicBezTo>
                  <a:pt x="3355072" y="908184"/>
                  <a:pt x="3391218" y="901852"/>
                  <a:pt x="3421966" y="892628"/>
                </a:cubicBezTo>
                <a:cubicBezTo>
                  <a:pt x="3443947" y="886034"/>
                  <a:pt x="3464399" y="872617"/>
                  <a:pt x="3487280" y="870857"/>
                </a:cubicBezTo>
                <a:cubicBezTo>
                  <a:pt x="3806108" y="846331"/>
                  <a:pt x="3581494" y="860936"/>
                  <a:pt x="4162195" y="849086"/>
                </a:cubicBezTo>
                <a:cubicBezTo>
                  <a:pt x="4209366" y="852714"/>
                  <a:pt x="4256722" y="854443"/>
                  <a:pt x="4303709" y="859971"/>
                </a:cubicBezTo>
                <a:cubicBezTo>
                  <a:pt x="4318568" y="861719"/>
                  <a:pt x="4332647" y="867611"/>
                  <a:pt x="4347252" y="870857"/>
                </a:cubicBezTo>
                <a:cubicBezTo>
                  <a:pt x="4365313" y="874871"/>
                  <a:pt x="4383830" y="876875"/>
                  <a:pt x="4401680" y="881743"/>
                </a:cubicBezTo>
                <a:cubicBezTo>
                  <a:pt x="4401706" y="881750"/>
                  <a:pt x="4483311" y="908953"/>
                  <a:pt x="4499652" y="914400"/>
                </a:cubicBezTo>
                <a:cubicBezTo>
                  <a:pt x="4510538" y="918029"/>
                  <a:pt x="4522762" y="918921"/>
                  <a:pt x="4532309" y="925286"/>
                </a:cubicBezTo>
                <a:cubicBezTo>
                  <a:pt x="4574513" y="953422"/>
                  <a:pt x="4552555" y="942920"/>
                  <a:pt x="4597623" y="957943"/>
                </a:cubicBezTo>
                <a:cubicBezTo>
                  <a:pt x="4634863" y="995182"/>
                  <a:pt x="4605031" y="973401"/>
                  <a:pt x="4673823" y="990600"/>
                </a:cubicBezTo>
                <a:cubicBezTo>
                  <a:pt x="4684955" y="993383"/>
                  <a:pt x="4695191" y="999433"/>
                  <a:pt x="4706480" y="1001486"/>
                </a:cubicBezTo>
                <a:cubicBezTo>
                  <a:pt x="4823169" y="1022702"/>
                  <a:pt x="4758899" y="1001833"/>
                  <a:pt x="4858880" y="1023257"/>
                </a:cubicBezTo>
                <a:cubicBezTo>
                  <a:pt x="4888138" y="1029527"/>
                  <a:pt x="4945966" y="1045028"/>
                  <a:pt x="4945966" y="1045028"/>
                </a:cubicBezTo>
                <a:cubicBezTo>
                  <a:pt x="4978623" y="1041400"/>
                  <a:pt x="5022108" y="1058701"/>
                  <a:pt x="5043938" y="1034143"/>
                </a:cubicBezTo>
                <a:cubicBezTo>
                  <a:pt x="5063374" y="1012278"/>
                  <a:pt x="5041458" y="975078"/>
                  <a:pt x="5033052" y="947057"/>
                </a:cubicBezTo>
                <a:cubicBezTo>
                  <a:pt x="5030103" y="937227"/>
                  <a:pt x="5019491" y="931444"/>
                  <a:pt x="5011280" y="925286"/>
                </a:cubicBezTo>
                <a:cubicBezTo>
                  <a:pt x="4990347" y="909587"/>
                  <a:pt x="4971351" y="888089"/>
                  <a:pt x="4945966" y="881743"/>
                </a:cubicBezTo>
                <a:cubicBezTo>
                  <a:pt x="4931452" y="878114"/>
                  <a:pt x="4916808" y="874967"/>
                  <a:pt x="4902423" y="870857"/>
                </a:cubicBezTo>
                <a:cubicBezTo>
                  <a:pt x="4891390" y="867705"/>
                  <a:pt x="4880898" y="862754"/>
                  <a:pt x="4869766" y="859971"/>
                </a:cubicBezTo>
                <a:cubicBezTo>
                  <a:pt x="4851816" y="855484"/>
                  <a:pt x="4833288" y="853573"/>
                  <a:pt x="4815338" y="849086"/>
                </a:cubicBezTo>
                <a:cubicBezTo>
                  <a:pt x="4804206" y="846303"/>
                  <a:pt x="4793713" y="841352"/>
                  <a:pt x="4782680" y="838200"/>
                </a:cubicBezTo>
                <a:cubicBezTo>
                  <a:pt x="4768295" y="834090"/>
                  <a:pt x="4753468" y="831613"/>
                  <a:pt x="4739138" y="827314"/>
                </a:cubicBezTo>
                <a:cubicBezTo>
                  <a:pt x="4717157" y="820720"/>
                  <a:pt x="4696087" y="811109"/>
                  <a:pt x="4673823" y="805543"/>
                </a:cubicBezTo>
                <a:cubicBezTo>
                  <a:pt x="4659309" y="801914"/>
                  <a:pt x="4644885" y="797903"/>
                  <a:pt x="4630280" y="794657"/>
                </a:cubicBezTo>
                <a:cubicBezTo>
                  <a:pt x="4612219" y="790643"/>
                  <a:pt x="4593702" y="788639"/>
                  <a:pt x="4575852" y="783771"/>
                </a:cubicBezTo>
                <a:cubicBezTo>
                  <a:pt x="4553712" y="777733"/>
                  <a:pt x="4532309" y="769257"/>
                  <a:pt x="4510538" y="762000"/>
                </a:cubicBezTo>
                <a:lnTo>
                  <a:pt x="4445223" y="740228"/>
                </a:lnTo>
                <a:cubicBezTo>
                  <a:pt x="4346150" y="707204"/>
                  <a:pt x="4502608" y="757858"/>
                  <a:pt x="4358138" y="718457"/>
                </a:cubicBezTo>
                <a:cubicBezTo>
                  <a:pt x="4335997" y="712419"/>
                  <a:pt x="4314595" y="703943"/>
                  <a:pt x="4292823" y="696686"/>
                </a:cubicBezTo>
                <a:lnTo>
                  <a:pt x="4260166" y="685800"/>
                </a:lnTo>
                <a:lnTo>
                  <a:pt x="4227509" y="674914"/>
                </a:lnTo>
                <a:cubicBezTo>
                  <a:pt x="4216623" y="664028"/>
                  <a:pt x="4207661" y="650796"/>
                  <a:pt x="4194852" y="642257"/>
                </a:cubicBezTo>
                <a:cubicBezTo>
                  <a:pt x="4185305" y="635892"/>
                  <a:pt x="4170309" y="639485"/>
                  <a:pt x="4162195" y="631371"/>
                </a:cubicBezTo>
                <a:cubicBezTo>
                  <a:pt x="4143693" y="612869"/>
                  <a:pt x="4140423" y="580571"/>
                  <a:pt x="4118652" y="566057"/>
                </a:cubicBezTo>
                <a:cubicBezTo>
                  <a:pt x="4096881" y="551543"/>
                  <a:pt x="4071841" y="541016"/>
                  <a:pt x="4053338" y="522514"/>
                </a:cubicBezTo>
                <a:cubicBezTo>
                  <a:pt x="4028496" y="497673"/>
                  <a:pt x="4022524" y="489649"/>
                  <a:pt x="3988023" y="468086"/>
                </a:cubicBezTo>
                <a:cubicBezTo>
                  <a:pt x="3974262" y="459485"/>
                  <a:pt x="3958569" y="454365"/>
                  <a:pt x="3944480" y="446314"/>
                </a:cubicBezTo>
                <a:cubicBezTo>
                  <a:pt x="3933121" y="439823"/>
                  <a:pt x="3923182" y="431034"/>
                  <a:pt x="3911823" y="424543"/>
                </a:cubicBezTo>
                <a:cubicBezTo>
                  <a:pt x="3874155" y="403018"/>
                  <a:pt x="3872264" y="404099"/>
                  <a:pt x="3835623" y="391886"/>
                </a:cubicBezTo>
                <a:cubicBezTo>
                  <a:pt x="3824737" y="384629"/>
                  <a:pt x="3814668" y="375965"/>
                  <a:pt x="3802966" y="370114"/>
                </a:cubicBezTo>
                <a:cubicBezTo>
                  <a:pt x="3792703" y="364982"/>
                  <a:pt x="3779124" y="366574"/>
                  <a:pt x="3770309" y="359228"/>
                </a:cubicBezTo>
                <a:cubicBezTo>
                  <a:pt x="3756371" y="347613"/>
                  <a:pt x="3749599" y="329340"/>
                  <a:pt x="3737652" y="315686"/>
                </a:cubicBezTo>
                <a:cubicBezTo>
                  <a:pt x="3724135" y="300238"/>
                  <a:pt x="3707467" y="287728"/>
                  <a:pt x="3694109" y="272143"/>
                </a:cubicBezTo>
                <a:cubicBezTo>
                  <a:pt x="3685595" y="262210"/>
                  <a:pt x="3680511" y="249702"/>
                  <a:pt x="3672338" y="239486"/>
                </a:cubicBezTo>
                <a:cubicBezTo>
                  <a:pt x="3654611" y="217327"/>
                  <a:pt x="3642158" y="212109"/>
                  <a:pt x="3617909" y="195943"/>
                </a:cubicBezTo>
                <a:cubicBezTo>
                  <a:pt x="3614280" y="185057"/>
                  <a:pt x="3614191" y="172246"/>
                  <a:pt x="3607023" y="163286"/>
                </a:cubicBezTo>
                <a:cubicBezTo>
                  <a:pt x="3598850" y="153070"/>
                  <a:pt x="3584417" y="149890"/>
                  <a:pt x="3574366" y="141514"/>
                </a:cubicBezTo>
                <a:cubicBezTo>
                  <a:pt x="3562540" y="131659"/>
                  <a:pt x="3551564" y="120684"/>
                  <a:pt x="3541709" y="108857"/>
                </a:cubicBezTo>
                <a:cubicBezTo>
                  <a:pt x="3533334" y="98806"/>
                  <a:pt x="3528111" y="86416"/>
                  <a:pt x="3519938" y="76200"/>
                </a:cubicBezTo>
                <a:cubicBezTo>
                  <a:pt x="3507724" y="60933"/>
                  <a:pt x="3482729" y="40037"/>
                  <a:pt x="3465509" y="32657"/>
                </a:cubicBezTo>
                <a:cubicBezTo>
                  <a:pt x="3451758" y="26764"/>
                  <a:pt x="3436296" y="26070"/>
                  <a:pt x="3421966" y="21771"/>
                </a:cubicBezTo>
                <a:cubicBezTo>
                  <a:pt x="3399985" y="15177"/>
                  <a:pt x="3356652" y="0"/>
                  <a:pt x="3356652" y="0"/>
                </a:cubicBezTo>
                <a:cubicBezTo>
                  <a:pt x="3352885" y="942"/>
                  <a:pt x="3288258" y="15916"/>
                  <a:pt x="3280452" y="21771"/>
                </a:cubicBezTo>
                <a:cubicBezTo>
                  <a:pt x="3259925" y="37166"/>
                  <a:pt x="3244166" y="58057"/>
                  <a:pt x="3226023" y="76200"/>
                </a:cubicBezTo>
                <a:lnTo>
                  <a:pt x="3193366" y="108857"/>
                </a:lnTo>
                <a:cubicBezTo>
                  <a:pt x="3186109" y="130628"/>
                  <a:pt x="3166029" y="151907"/>
                  <a:pt x="3171595" y="174171"/>
                </a:cubicBezTo>
                <a:cubicBezTo>
                  <a:pt x="3175084" y="188127"/>
                  <a:pt x="3185556" y="234751"/>
                  <a:pt x="3193366" y="250371"/>
                </a:cubicBezTo>
                <a:cubicBezTo>
                  <a:pt x="3199217" y="262073"/>
                  <a:pt x="3207881" y="272142"/>
                  <a:pt x="3215138" y="283028"/>
                </a:cubicBezTo>
                <a:cubicBezTo>
                  <a:pt x="3218766" y="293914"/>
                  <a:pt x="3220891" y="305423"/>
                  <a:pt x="3226023" y="315686"/>
                </a:cubicBezTo>
                <a:cubicBezTo>
                  <a:pt x="3231874" y="327388"/>
                  <a:pt x="3247250" y="335271"/>
                  <a:pt x="3247795" y="348343"/>
                </a:cubicBezTo>
                <a:cubicBezTo>
                  <a:pt x="3250971" y="424563"/>
                  <a:pt x="3249450" y="501695"/>
                  <a:pt x="3236909" y="576943"/>
                </a:cubicBezTo>
                <a:cubicBezTo>
                  <a:pt x="3234378" y="592128"/>
                  <a:pt x="3217061" y="601061"/>
                  <a:pt x="3204252" y="609600"/>
                </a:cubicBezTo>
                <a:cubicBezTo>
                  <a:pt x="3194879" y="615848"/>
                  <a:pt x="3133862" y="629919"/>
                  <a:pt x="3128052" y="631371"/>
                </a:cubicBezTo>
                <a:cubicBezTo>
                  <a:pt x="3085669" y="673754"/>
                  <a:pt x="3122610" y="645522"/>
                  <a:pt x="3030080" y="664028"/>
                </a:cubicBezTo>
                <a:cubicBezTo>
                  <a:pt x="3000739" y="669896"/>
                  <a:pt x="2972336" y="679932"/>
                  <a:pt x="2942995" y="685800"/>
                </a:cubicBezTo>
                <a:cubicBezTo>
                  <a:pt x="2877314" y="698936"/>
                  <a:pt x="2906119" y="690835"/>
                  <a:pt x="2855909" y="707571"/>
                </a:cubicBezTo>
                <a:cubicBezTo>
                  <a:pt x="2841395" y="718457"/>
                  <a:pt x="2827129" y="729683"/>
                  <a:pt x="2812366" y="740228"/>
                </a:cubicBezTo>
                <a:cubicBezTo>
                  <a:pt x="2801720" y="747832"/>
                  <a:pt x="2790175" y="754150"/>
                  <a:pt x="2779709" y="762000"/>
                </a:cubicBezTo>
                <a:cubicBezTo>
                  <a:pt x="2708715" y="815246"/>
                  <a:pt x="2751078" y="796944"/>
                  <a:pt x="2692623" y="816428"/>
                </a:cubicBezTo>
                <a:cubicBezTo>
                  <a:pt x="2650694" y="879324"/>
                  <a:pt x="2694638" y="822477"/>
                  <a:pt x="2638195" y="870857"/>
                </a:cubicBezTo>
                <a:cubicBezTo>
                  <a:pt x="2622610" y="884215"/>
                  <a:pt x="2609166" y="899886"/>
                  <a:pt x="2594652" y="914400"/>
                </a:cubicBezTo>
                <a:lnTo>
                  <a:pt x="2572880" y="936171"/>
                </a:lnTo>
                <a:cubicBezTo>
                  <a:pt x="2565623" y="943428"/>
                  <a:pt x="2559648" y="952250"/>
                  <a:pt x="2551109" y="957943"/>
                </a:cubicBezTo>
                <a:cubicBezTo>
                  <a:pt x="2476248" y="1007851"/>
                  <a:pt x="2510618" y="993212"/>
                  <a:pt x="2453138" y="1012371"/>
                </a:cubicBezTo>
                <a:cubicBezTo>
                  <a:pt x="2442252" y="1019628"/>
                  <a:pt x="2432436" y="1028829"/>
                  <a:pt x="2420480" y="1034143"/>
                </a:cubicBezTo>
                <a:cubicBezTo>
                  <a:pt x="2399509" y="1043463"/>
                  <a:pt x="2355166" y="1055914"/>
                  <a:pt x="2355166" y="1055914"/>
                </a:cubicBezTo>
                <a:cubicBezTo>
                  <a:pt x="2300005" y="1111078"/>
                  <a:pt x="2371392" y="1046179"/>
                  <a:pt x="2300738" y="1088571"/>
                </a:cubicBezTo>
                <a:cubicBezTo>
                  <a:pt x="2291937" y="1093851"/>
                  <a:pt x="2287177" y="1104185"/>
                  <a:pt x="2278966" y="1110343"/>
                </a:cubicBezTo>
                <a:cubicBezTo>
                  <a:pt x="2258033" y="1126043"/>
                  <a:pt x="2235423" y="1139372"/>
                  <a:pt x="2213652" y="1153886"/>
                </a:cubicBezTo>
                <a:lnTo>
                  <a:pt x="2148338" y="1197428"/>
                </a:lnTo>
                <a:lnTo>
                  <a:pt x="2083023" y="1240971"/>
                </a:lnTo>
                <a:cubicBezTo>
                  <a:pt x="2061252" y="1248228"/>
                  <a:pt x="2036804" y="1250013"/>
                  <a:pt x="2017709" y="1262743"/>
                </a:cubicBezTo>
                <a:cubicBezTo>
                  <a:pt x="2006823" y="1270000"/>
                  <a:pt x="1997077" y="1279360"/>
                  <a:pt x="1985052" y="1284514"/>
                </a:cubicBezTo>
                <a:cubicBezTo>
                  <a:pt x="1971301" y="1290407"/>
                  <a:pt x="1955894" y="1291290"/>
                  <a:pt x="1941509" y="1295400"/>
                </a:cubicBezTo>
                <a:cubicBezTo>
                  <a:pt x="1930476" y="1298552"/>
                  <a:pt x="1919984" y="1303503"/>
                  <a:pt x="1908852" y="1306286"/>
                </a:cubicBezTo>
                <a:cubicBezTo>
                  <a:pt x="1890902" y="1310773"/>
                  <a:pt x="1872485" y="1313157"/>
                  <a:pt x="1854423" y="1317171"/>
                </a:cubicBezTo>
                <a:cubicBezTo>
                  <a:pt x="1839818" y="1320416"/>
                  <a:pt x="1825551" y="1325123"/>
                  <a:pt x="1810880" y="1328057"/>
                </a:cubicBezTo>
                <a:cubicBezTo>
                  <a:pt x="1789237" y="1332386"/>
                  <a:pt x="1766979" y="1333590"/>
                  <a:pt x="1745566" y="1338943"/>
                </a:cubicBezTo>
                <a:cubicBezTo>
                  <a:pt x="1723302" y="1344509"/>
                  <a:pt x="1702755" y="1356213"/>
                  <a:pt x="1680252" y="1360714"/>
                </a:cubicBezTo>
                <a:cubicBezTo>
                  <a:pt x="1662109" y="1364343"/>
                  <a:pt x="1643773" y="1367112"/>
                  <a:pt x="1625823" y="1371600"/>
                </a:cubicBezTo>
                <a:cubicBezTo>
                  <a:pt x="1614691" y="1374383"/>
                  <a:pt x="1604298" y="1379703"/>
                  <a:pt x="1593166" y="1382486"/>
                </a:cubicBezTo>
                <a:cubicBezTo>
                  <a:pt x="1575216" y="1386973"/>
                  <a:pt x="1556688" y="1388884"/>
                  <a:pt x="1538738" y="1393371"/>
                </a:cubicBezTo>
                <a:cubicBezTo>
                  <a:pt x="1505714" y="1401627"/>
                  <a:pt x="1499185" y="1411071"/>
                  <a:pt x="1462538" y="1415143"/>
                </a:cubicBezTo>
                <a:cubicBezTo>
                  <a:pt x="1411920" y="1420767"/>
                  <a:pt x="1360858" y="1421417"/>
                  <a:pt x="1310138" y="1426028"/>
                </a:cubicBezTo>
                <a:cubicBezTo>
                  <a:pt x="1281004" y="1428677"/>
                  <a:pt x="1252197" y="1434380"/>
                  <a:pt x="1223052" y="1436914"/>
                </a:cubicBezTo>
                <a:cubicBezTo>
                  <a:pt x="1168708" y="1441640"/>
                  <a:pt x="1114110" y="1443074"/>
                  <a:pt x="1059766" y="1447800"/>
                </a:cubicBezTo>
                <a:cubicBezTo>
                  <a:pt x="1030621" y="1450334"/>
                  <a:pt x="1001825" y="1456152"/>
                  <a:pt x="972680" y="1458686"/>
                </a:cubicBezTo>
                <a:cubicBezTo>
                  <a:pt x="918336" y="1463411"/>
                  <a:pt x="863823" y="1465943"/>
                  <a:pt x="809395" y="1469571"/>
                </a:cubicBezTo>
                <a:cubicBezTo>
                  <a:pt x="666877" y="1489931"/>
                  <a:pt x="771204" y="1480193"/>
                  <a:pt x="548138" y="1469571"/>
                </a:cubicBezTo>
                <a:lnTo>
                  <a:pt x="275995" y="1458686"/>
                </a:lnTo>
                <a:lnTo>
                  <a:pt x="58280" y="1447800"/>
                </a:lnTo>
                <a:cubicBezTo>
                  <a:pt x="40137" y="1451429"/>
                  <a:pt x="12126" y="1442137"/>
                  <a:pt x="3852" y="1458686"/>
                </a:cubicBezTo>
                <a:cubicBezTo>
                  <a:pt x="-7622" y="1481635"/>
                  <a:pt x="9706" y="1509726"/>
                  <a:pt x="14738" y="1534886"/>
                </a:cubicBezTo>
                <a:cubicBezTo>
                  <a:pt x="16988" y="1546138"/>
                  <a:pt x="17509" y="1559429"/>
                  <a:pt x="25623" y="1567543"/>
                </a:cubicBezTo>
                <a:cubicBezTo>
                  <a:pt x="33737" y="1575657"/>
                  <a:pt x="47733" y="1573908"/>
                  <a:pt x="58280" y="1578428"/>
                </a:cubicBezTo>
                <a:cubicBezTo>
                  <a:pt x="141398" y="1614050"/>
                  <a:pt x="59470" y="1594149"/>
                  <a:pt x="178023" y="1611086"/>
                </a:cubicBezTo>
                <a:cubicBezTo>
                  <a:pt x="239063" y="1631432"/>
                  <a:pt x="199557" y="1619191"/>
                  <a:pt x="297766" y="1643743"/>
                </a:cubicBezTo>
                <a:cubicBezTo>
                  <a:pt x="312280" y="1647372"/>
                  <a:pt x="326464" y="1652772"/>
                  <a:pt x="341309" y="1654628"/>
                </a:cubicBezTo>
                <a:cubicBezTo>
                  <a:pt x="482523" y="1672280"/>
                  <a:pt x="399205" y="1663568"/>
                  <a:pt x="591680" y="1676400"/>
                </a:cubicBezTo>
                <a:cubicBezTo>
                  <a:pt x="609823" y="1680029"/>
                  <a:pt x="627822" y="1684473"/>
                  <a:pt x="646109" y="1687286"/>
                </a:cubicBezTo>
                <a:cubicBezTo>
                  <a:pt x="714807" y="1697855"/>
                  <a:pt x="783737" y="1702766"/>
                  <a:pt x="852938" y="1709057"/>
                </a:cubicBezTo>
                <a:cubicBezTo>
                  <a:pt x="867452" y="1712686"/>
                  <a:pt x="881693" y="1717668"/>
                  <a:pt x="896480" y="1719943"/>
                </a:cubicBezTo>
                <a:cubicBezTo>
                  <a:pt x="928956" y="1724939"/>
                  <a:pt x="961882" y="1726485"/>
                  <a:pt x="994452" y="1730828"/>
                </a:cubicBezTo>
                <a:cubicBezTo>
                  <a:pt x="1016330" y="1733745"/>
                  <a:pt x="1037995" y="1738085"/>
                  <a:pt x="1059766" y="1741714"/>
                </a:cubicBezTo>
                <a:lnTo>
                  <a:pt x="1647595" y="1730828"/>
                </a:lnTo>
                <a:cubicBezTo>
                  <a:pt x="1684044" y="1729689"/>
                  <a:pt x="1720235" y="1724204"/>
                  <a:pt x="1756452" y="1719943"/>
                </a:cubicBezTo>
                <a:cubicBezTo>
                  <a:pt x="1822266" y="1712200"/>
                  <a:pt x="1887460" y="1700272"/>
                  <a:pt x="1952395" y="1687286"/>
                </a:cubicBezTo>
                <a:cubicBezTo>
                  <a:pt x="2016000" y="1644881"/>
                  <a:pt x="1956223" y="1681870"/>
                  <a:pt x="2061252" y="1632857"/>
                </a:cubicBezTo>
                <a:cubicBezTo>
                  <a:pt x="2090662" y="1619132"/>
                  <a:pt x="2117548" y="1599577"/>
                  <a:pt x="2148338" y="1589314"/>
                </a:cubicBezTo>
                <a:lnTo>
                  <a:pt x="2213652" y="1567543"/>
                </a:lnTo>
                <a:cubicBezTo>
                  <a:pt x="2241910" y="1558124"/>
                  <a:pt x="2274714" y="1547898"/>
                  <a:pt x="2300738" y="1534886"/>
                </a:cubicBezTo>
                <a:cubicBezTo>
                  <a:pt x="2312440" y="1529035"/>
                  <a:pt x="2321693" y="1518965"/>
                  <a:pt x="2333395" y="1513114"/>
                </a:cubicBezTo>
                <a:cubicBezTo>
                  <a:pt x="2343658" y="1507982"/>
                  <a:pt x="2355789" y="1507360"/>
                  <a:pt x="2366052" y="1502228"/>
                </a:cubicBezTo>
                <a:cubicBezTo>
                  <a:pt x="2441227" y="1464641"/>
                  <a:pt x="2351631" y="1492227"/>
                  <a:pt x="2442252" y="1469571"/>
                </a:cubicBezTo>
                <a:cubicBezTo>
                  <a:pt x="2535842" y="1407179"/>
                  <a:pt x="2417429" y="1481982"/>
                  <a:pt x="2507566" y="1436914"/>
                </a:cubicBezTo>
                <a:cubicBezTo>
                  <a:pt x="2526490" y="1427452"/>
                  <a:pt x="2542733" y="1413012"/>
                  <a:pt x="2561995" y="1404257"/>
                </a:cubicBezTo>
                <a:cubicBezTo>
                  <a:pt x="2582887" y="1394761"/>
                  <a:pt x="2627309" y="1382486"/>
                  <a:pt x="2627309" y="1382486"/>
                </a:cubicBezTo>
                <a:cubicBezTo>
                  <a:pt x="2647561" y="1362233"/>
                  <a:pt x="2654270" y="1352677"/>
                  <a:pt x="2681738" y="1338943"/>
                </a:cubicBezTo>
                <a:cubicBezTo>
                  <a:pt x="2692001" y="1333811"/>
                  <a:pt x="2703509" y="1331686"/>
                  <a:pt x="2714395" y="1328057"/>
                </a:cubicBezTo>
                <a:cubicBezTo>
                  <a:pt x="2730460" y="1303959"/>
                  <a:pt x="2743678" y="1279507"/>
                  <a:pt x="2768823" y="1262743"/>
                </a:cubicBezTo>
                <a:cubicBezTo>
                  <a:pt x="2778370" y="1256378"/>
                  <a:pt x="2790594" y="1255486"/>
                  <a:pt x="2801480" y="1251857"/>
                </a:cubicBezTo>
                <a:cubicBezTo>
                  <a:pt x="2864829" y="1188511"/>
                  <a:pt x="2773505" y="1276985"/>
                  <a:pt x="2855909" y="1208314"/>
                </a:cubicBezTo>
                <a:cubicBezTo>
                  <a:pt x="2867735" y="1198459"/>
                  <a:pt x="2876739" y="1185512"/>
                  <a:pt x="2888566" y="1175657"/>
                </a:cubicBezTo>
                <a:cubicBezTo>
                  <a:pt x="2898617" y="1167282"/>
                  <a:pt x="2911007" y="1162059"/>
                  <a:pt x="2921223" y="1153886"/>
                </a:cubicBezTo>
                <a:cubicBezTo>
                  <a:pt x="2929237" y="1147475"/>
                  <a:pt x="2934194" y="1137395"/>
                  <a:pt x="2942995" y="1132114"/>
                </a:cubicBezTo>
                <a:cubicBezTo>
                  <a:pt x="2952834" y="1126210"/>
                  <a:pt x="2964766" y="1124857"/>
                  <a:pt x="2975652" y="1121228"/>
                </a:cubicBezTo>
                <a:cubicBezTo>
                  <a:pt x="3053228" y="1043652"/>
                  <a:pt x="2965188" y="1127422"/>
                  <a:pt x="3040966" y="1066800"/>
                </a:cubicBezTo>
                <a:cubicBezTo>
                  <a:pt x="3069241" y="1044180"/>
                  <a:pt x="3057701" y="1040010"/>
                  <a:pt x="3095395" y="1023257"/>
                </a:cubicBezTo>
                <a:cubicBezTo>
                  <a:pt x="3116366" y="1013937"/>
                  <a:pt x="3138938" y="1008743"/>
                  <a:pt x="3160709" y="1001486"/>
                </a:cubicBezTo>
                <a:lnTo>
                  <a:pt x="3193366" y="990600"/>
                </a:lnTo>
                <a:cubicBezTo>
                  <a:pt x="3200623" y="983343"/>
                  <a:pt x="3205958" y="973418"/>
                  <a:pt x="3215138" y="968828"/>
                </a:cubicBezTo>
                <a:cubicBezTo>
                  <a:pt x="3235664" y="958565"/>
                  <a:pt x="3258681" y="954314"/>
                  <a:pt x="3280452" y="947057"/>
                </a:cubicBezTo>
                <a:cubicBezTo>
                  <a:pt x="3291338" y="943428"/>
                  <a:pt x="3304995" y="944285"/>
                  <a:pt x="3313109" y="936171"/>
                </a:cubicBezTo>
                <a:lnTo>
                  <a:pt x="3323995" y="914400"/>
                </a:ln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72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 y="1386168"/>
            <a:ext cx="7067550" cy="52578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762000" y="1364397"/>
            <a:ext cx="2471757"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Granulosa</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(follicular) cells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at the tips of the arrows. (advance slide for answers)</a:t>
            </a:r>
          </a:p>
        </p:txBody>
      </p:sp>
      <p:cxnSp>
        <p:nvCxnSpPr>
          <p:cNvPr id="3" name="Straight Arrow Connector 2"/>
          <p:cNvCxnSpPr/>
          <p:nvPr/>
        </p:nvCxnSpPr>
        <p:spPr>
          <a:xfrm flipH="1">
            <a:off x="3701143" y="3015343"/>
            <a:ext cx="881043" cy="533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295400" y="4310743"/>
            <a:ext cx="772887" cy="62048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635830" y="4626429"/>
            <a:ext cx="740227" cy="762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59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00" y="1700390"/>
            <a:ext cx="8058150" cy="448627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1066800" y="3124200"/>
            <a:ext cx="54102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Peritoneal cavity</a:t>
            </a:r>
          </a:p>
        </p:txBody>
      </p:sp>
      <p:sp>
        <p:nvSpPr>
          <p:cNvPr id="8" name="TextBox 7"/>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space at X. (advance slide for answers)</a:t>
            </a:r>
          </a:p>
        </p:txBody>
      </p:sp>
      <p:sp>
        <p:nvSpPr>
          <p:cNvPr id="2" name="TextBox 1"/>
          <p:cNvSpPr txBox="1"/>
          <p:nvPr/>
        </p:nvSpPr>
        <p:spPr>
          <a:xfrm>
            <a:off x="4133850" y="1100225"/>
            <a:ext cx="1257300" cy="1200329"/>
          </a:xfrm>
          <a:prstGeom prst="rect">
            <a:avLst/>
          </a:prstGeom>
          <a:noFill/>
        </p:spPr>
        <p:txBody>
          <a:bodyPr wrap="square" rtlCol="0">
            <a:spAutoFit/>
          </a:bodyPr>
          <a:lstStyle/>
          <a:p>
            <a:r>
              <a:rPr lang="en-US" sz="7200" b="1" dirty="0"/>
              <a:t>X</a:t>
            </a:r>
          </a:p>
        </p:txBody>
      </p:sp>
    </p:spTree>
    <p:extLst>
      <p:ext uri="{BB962C8B-B14F-4D97-AF65-F5344CB8AC3E}">
        <p14:creationId xmlns:p14="http://schemas.microsoft.com/office/powerpoint/2010/main" val="41664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551" y="1441676"/>
            <a:ext cx="6694172" cy="5111524"/>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11" name="Straight Arrow Connector 10"/>
          <p:cNvCxnSpPr/>
          <p:nvPr/>
        </p:nvCxnSpPr>
        <p:spPr>
          <a:xfrm flipH="1">
            <a:off x="5638801" y="2982685"/>
            <a:ext cx="751114" cy="54428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671456" y="5486400"/>
            <a:ext cx="87086" cy="84908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02071" y="1531985"/>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Theca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interna</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Tree>
    <p:extLst>
      <p:ext uri="{BB962C8B-B14F-4D97-AF65-F5344CB8AC3E}">
        <p14:creationId xmlns:p14="http://schemas.microsoft.com/office/powerpoint/2010/main" val="106691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My Documents\Histology course director\digital labs\Endocrine Reproduction\Ovary\SL137a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14" y="1364397"/>
            <a:ext cx="7086600" cy="53149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762000" y="1364397"/>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Primary follicle</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on this slide. (advance slide for answers)</a:t>
            </a:r>
          </a:p>
        </p:txBody>
      </p:sp>
      <p:sp>
        <p:nvSpPr>
          <p:cNvPr id="2" name="Freeform 1"/>
          <p:cNvSpPr/>
          <p:nvPr/>
        </p:nvSpPr>
        <p:spPr>
          <a:xfrm>
            <a:off x="2492700" y="2438400"/>
            <a:ext cx="3298500" cy="2623457"/>
          </a:xfrm>
          <a:custGeom>
            <a:avLst/>
            <a:gdLst>
              <a:gd name="connsiteX0" fmla="*/ 1208443 w 3298500"/>
              <a:gd name="connsiteY0" fmla="*/ 152400 h 2623457"/>
              <a:gd name="connsiteX1" fmla="*/ 1066929 w 3298500"/>
              <a:gd name="connsiteY1" fmla="*/ 217714 h 2623457"/>
              <a:gd name="connsiteX2" fmla="*/ 968957 w 3298500"/>
              <a:gd name="connsiteY2" fmla="*/ 272143 h 2623457"/>
              <a:gd name="connsiteX3" fmla="*/ 925414 w 3298500"/>
              <a:gd name="connsiteY3" fmla="*/ 283029 h 2623457"/>
              <a:gd name="connsiteX4" fmla="*/ 860100 w 3298500"/>
              <a:gd name="connsiteY4" fmla="*/ 315686 h 2623457"/>
              <a:gd name="connsiteX5" fmla="*/ 794786 w 3298500"/>
              <a:gd name="connsiteY5" fmla="*/ 348343 h 2623457"/>
              <a:gd name="connsiteX6" fmla="*/ 729471 w 3298500"/>
              <a:gd name="connsiteY6" fmla="*/ 391886 h 2623457"/>
              <a:gd name="connsiteX7" fmla="*/ 685929 w 3298500"/>
              <a:gd name="connsiteY7" fmla="*/ 424543 h 2623457"/>
              <a:gd name="connsiteX8" fmla="*/ 653271 w 3298500"/>
              <a:gd name="connsiteY8" fmla="*/ 435429 h 2623457"/>
              <a:gd name="connsiteX9" fmla="*/ 609729 w 3298500"/>
              <a:gd name="connsiteY9" fmla="*/ 457200 h 2623457"/>
              <a:gd name="connsiteX10" fmla="*/ 489986 w 3298500"/>
              <a:gd name="connsiteY10" fmla="*/ 533400 h 2623457"/>
              <a:gd name="connsiteX11" fmla="*/ 424671 w 3298500"/>
              <a:gd name="connsiteY11" fmla="*/ 587829 h 2623457"/>
              <a:gd name="connsiteX12" fmla="*/ 392014 w 3298500"/>
              <a:gd name="connsiteY12" fmla="*/ 598714 h 2623457"/>
              <a:gd name="connsiteX13" fmla="*/ 315814 w 3298500"/>
              <a:gd name="connsiteY13" fmla="*/ 653143 h 2623457"/>
              <a:gd name="connsiteX14" fmla="*/ 283157 w 3298500"/>
              <a:gd name="connsiteY14" fmla="*/ 696686 h 2623457"/>
              <a:gd name="connsiteX15" fmla="*/ 206957 w 3298500"/>
              <a:gd name="connsiteY15" fmla="*/ 762000 h 2623457"/>
              <a:gd name="connsiteX16" fmla="*/ 196071 w 3298500"/>
              <a:gd name="connsiteY16" fmla="*/ 794657 h 2623457"/>
              <a:gd name="connsiteX17" fmla="*/ 152529 w 3298500"/>
              <a:gd name="connsiteY17" fmla="*/ 849086 h 2623457"/>
              <a:gd name="connsiteX18" fmla="*/ 130757 w 3298500"/>
              <a:gd name="connsiteY18" fmla="*/ 881743 h 2623457"/>
              <a:gd name="connsiteX19" fmla="*/ 108986 w 3298500"/>
              <a:gd name="connsiteY19" fmla="*/ 947057 h 2623457"/>
              <a:gd name="connsiteX20" fmla="*/ 76329 w 3298500"/>
              <a:gd name="connsiteY20" fmla="*/ 990600 h 2623457"/>
              <a:gd name="connsiteX21" fmla="*/ 54557 w 3298500"/>
              <a:gd name="connsiteY21" fmla="*/ 1077686 h 2623457"/>
              <a:gd name="connsiteX22" fmla="*/ 43671 w 3298500"/>
              <a:gd name="connsiteY22" fmla="*/ 1110343 h 2623457"/>
              <a:gd name="connsiteX23" fmla="*/ 21900 w 3298500"/>
              <a:gd name="connsiteY23" fmla="*/ 1208314 h 2623457"/>
              <a:gd name="connsiteX24" fmla="*/ 11014 w 3298500"/>
              <a:gd name="connsiteY24" fmla="*/ 1328057 h 2623457"/>
              <a:gd name="connsiteX25" fmla="*/ 129 w 3298500"/>
              <a:gd name="connsiteY25" fmla="*/ 1491343 h 2623457"/>
              <a:gd name="connsiteX26" fmla="*/ 32786 w 3298500"/>
              <a:gd name="connsiteY26" fmla="*/ 1850571 h 2623457"/>
              <a:gd name="connsiteX27" fmla="*/ 43671 w 3298500"/>
              <a:gd name="connsiteY27" fmla="*/ 1883229 h 2623457"/>
              <a:gd name="connsiteX28" fmla="*/ 54557 w 3298500"/>
              <a:gd name="connsiteY28" fmla="*/ 1926771 h 2623457"/>
              <a:gd name="connsiteX29" fmla="*/ 108986 w 3298500"/>
              <a:gd name="connsiteY29" fmla="*/ 2024743 h 2623457"/>
              <a:gd name="connsiteX30" fmla="*/ 152529 w 3298500"/>
              <a:gd name="connsiteY30" fmla="*/ 2100943 h 2623457"/>
              <a:gd name="connsiteX31" fmla="*/ 185186 w 3298500"/>
              <a:gd name="connsiteY31" fmla="*/ 2122714 h 2623457"/>
              <a:gd name="connsiteX32" fmla="*/ 250500 w 3298500"/>
              <a:gd name="connsiteY32" fmla="*/ 2198914 h 2623457"/>
              <a:gd name="connsiteX33" fmla="*/ 283157 w 3298500"/>
              <a:gd name="connsiteY33" fmla="*/ 2220686 h 2623457"/>
              <a:gd name="connsiteX34" fmla="*/ 337586 w 3298500"/>
              <a:gd name="connsiteY34" fmla="*/ 2253343 h 2623457"/>
              <a:gd name="connsiteX35" fmla="*/ 435557 w 3298500"/>
              <a:gd name="connsiteY35" fmla="*/ 2340429 h 2623457"/>
              <a:gd name="connsiteX36" fmla="*/ 522643 w 3298500"/>
              <a:gd name="connsiteY36" fmla="*/ 2383971 h 2623457"/>
              <a:gd name="connsiteX37" fmla="*/ 609729 w 3298500"/>
              <a:gd name="connsiteY37" fmla="*/ 2416629 h 2623457"/>
              <a:gd name="connsiteX38" fmla="*/ 653271 w 3298500"/>
              <a:gd name="connsiteY38" fmla="*/ 2438400 h 2623457"/>
              <a:gd name="connsiteX39" fmla="*/ 751243 w 3298500"/>
              <a:gd name="connsiteY39" fmla="*/ 2471057 h 2623457"/>
              <a:gd name="connsiteX40" fmla="*/ 783900 w 3298500"/>
              <a:gd name="connsiteY40" fmla="*/ 2481943 h 2623457"/>
              <a:gd name="connsiteX41" fmla="*/ 816557 w 3298500"/>
              <a:gd name="connsiteY41" fmla="*/ 2492829 h 2623457"/>
              <a:gd name="connsiteX42" fmla="*/ 903643 w 3298500"/>
              <a:gd name="connsiteY42" fmla="*/ 2536371 h 2623457"/>
              <a:gd name="connsiteX43" fmla="*/ 936300 w 3298500"/>
              <a:gd name="connsiteY43" fmla="*/ 2547257 h 2623457"/>
              <a:gd name="connsiteX44" fmla="*/ 968957 w 3298500"/>
              <a:gd name="connsiteY44" fmla="*/ 2558143 h 2623457"/>
              <a:gd name="connsiteX45" fmla="*/ 1034271 w 3298500"/>
              <a:gd name="connsiteY45" fmla="*/ 2569029 h 2623457"/>
              <a:gd name="connsiteX46" fmla="*/ 1066929 w 3298500"/>
              <a:gd name="connsiteY46" fmla="*/ 2579914 h 2623457"/>
              <a:gd name="connsiteX47" fmla="*/ 1154014 w 3298500"/>
              <a:gd name="connsiteY47" fmla="*/ 2590800 h 2623457"/>
              <a:gd name="connsiteX48" fmla="*/ 1241100 w 3298500"/>
              <a:gd name="connsiteY48" fmla="*/ 2612571 h 2623457"/>
              <a:gd name="connsiteX49" fmla="*/ 1426157 w 3298500"/>
              <a:gd name="connsiteY49" fmla="*/ 2623457 h 2623457"/>
              <a:gd name="connsiteX50" fmla="*/ 1883357 w 3298500"/>
              <a:gd name="connsiteY50" fmla="*/ 2612571 h 2623457"/>
              <a:gd name="connsiteX51" fmla="*/ 1959557 w 3298500"/>
              <a:gd name="connsiteY51" fmla="*/ 2601686 h 2623457"/>
              <a:gd name="connsiteX52" fmla="*/ 2155500 w 3298500"/>
              <a:gd name="connsiteY52" fmla="*/ 2579914 h 2623457"/>
              <a:gd name="connsiteX53" fmla="*/ 2231700 w 3298500"/>
              <a:gd name="connsiteY53" fmla="*/ 2558143 h 2623457"/>
              <a:gd name="connsiteX54" fmla="*/ 2297014 w 3298500"/>
              <a:gd name="connsiteY54" fmla="*/ 2536371 h 2623457"/>
              <a:gd name="connsiteX55" fmla="*/ 2438529 w 3298500"/>
              <a:gd name="connsiteY55" fmla="*/ 2492829 h 2623457"/>
              <a:gd name="connsiteX56" fmla="*/ 2514729 w 3298500"/>
              <a:gd name="connsiteY56" fmla="*/ 2449286 h 2623457"/>
              <a:gd name="connsiteX57" fmla="*/ 2580043 w 3298500"/>
              <a:gd name="connsiteY57" fmla="*/ 2427514 h 2623457"/>
              <a:gd name="connsiteX58" fmla="*/ 2601814 w 3298500"/>
              <a:gd name="connsiteY58" fmla="*/ 2394857 h 2623457"/>
              <a:gd name="connsiteX59" fmla="*/ 2656243 w 3298500"/>
              <a:gd name="connsiteY59" fmla="*/ 2351314 h 2623457"/>
              <a:gd name="connsiteX60" fmla="*/ 2710671 w 3298500"/>
              <a:gd name="connsiteY60" fmla="*/ 2296886 h 2623457"/>
              <a:gd name="connsiteX61" fmla="*/ 2775986 w 3298500"/>
              <a:gd name="connsiteY61" fmla="*/ 2242457 h 2623457"/>
              <a:gd name="connsiteX62" fmla="*/ 2819529 w 3298500"/>
              <a:gd name="connsiteY62" fmla="*/ 2220686 h 2623457"/>
              <a:gd name="connsiteX63" fmla="*/ 2906614 w 3298500"/>
              <a:gd name="connsiteY63" fmla="*/ 2133600 h 2623457"/>
              <a:gd name="connsiteX64" fmla="*/ 2928386 w 3298500"/>
              <a:gd name="connsiteY64" fmla="*/ 2111829 h 2623457"/>
              <a:gd name="connsiteX65" fmla="*/ 2971929 w 3298500"/>
              <a:gd name="connsiteY65" fmla="*/ 2046514 h 2623457"/>
              <a:gd name="connsiteX66" fmla="*/ 2982814 w 3298500"/>
              <a:gd name="connsiteY66" fmla="*/ 2013857 h 2623457"/>
              <a:gd name="connsiteX67" fmla="*/ 3026357 w 3298500"/>
              <a:gd name="connsiteY67" fmla="*/ 1948543 h 2623457"/>
              <a:gd name="connsiteX68" fmla="*/ 3059014 w 3298500"/>
              <a:gd name="connsiteY68" fmla="*/ 1894114 h 2623457"/>
              <a:gd name="connsiteX69" fmla="*/ 3091671 w 3298500"/>
              <a:gd name="connsiteY69" fmla="*/ 1872343 h 2623457"/>
              <a:gd name="connsiteX70" fmla="*/ 3113443 w 3298500"/>
              <a:gd name="connsiteY70" fmla="*/ 1828800 h 2623457"/>
              <a:gd name="connsiteX71" fmla="*/ 3156986 w 3298500"/>
              <a:gd name="connsiteY71" fmla="*/ 1763486 h 2623457"/>
              <a:gd name="connsiteX72" fmla="*/ 3167871 w 3298500"/>
              <a:gd name="connsiteY72" fmla="*/ 1730829 h 2623457"/>
              <a:gd name="connsiteX73" fmla="*/ 3211414 w 3298500"/>
              <a:gd name="connsiteY73" fmla="*/ 1665514 h 2623457"/>
              <a:gd name="connsiteX74" fmla="*/ 3233186 w 3298500"/>
              <a:gd name="connsiteY74" fmla="*/ 1578429 h 2623457"/>
              <a:gd name="connsiteX75" fmla="*/ 3254957 w 3298500"/>
              <a:gd name="connsiteY75" fmla="*/ 1545771 h 2623457"/>
              <a:gd name="connsiteX76" fmla="*/ 3265843 w 3298500"/>
              <a:gd name="connsiteY76" fmla="*/ 1491343 h 2623457"/>
              <a:gd name="connsiteX77" fmla="*/ 3276729 w 3298500"/>
              <a:gd name="connsiteY77" fmla="*/ 1458686 h 2623457"/>
              <a:gd name="connsiteX78" fmla="*/ 3298500 w 3298500"/>
              <a:gd name="connsiteY78" fmla="*/ 1262743 h 2623457"/>
              <a:gd name="connsiteX79" fmla="*/ 3287614 w 3298500"/>
              <a:gd name="connsiteY79" fmla="*/ 1001486 h 2623457"/>
              <a:gd name="connsiteX80" fmla="*/ 3276729 w 3298500"/>
              <a:gd name="connsiteY80" fmla="*/ 968829 h 2623457"/>
              <a:gd name="connsiteX81" fmla="*/ 3244071 w 3298500"/>
              <a:gd name="connsiteY81" fmla="*/ 849086 h 2623457"/>
              <a:gd name="connsiteX82" fmla="*/ 3222300 w 3298500"/>
              <a:gd name="connsiteY82" fmla="*/ 805543 h 2623457"/>
              <a:gd name="connsiteX83" fmla="*/ 3178757 w 3298500"/>
              <a:gd name="connsiteY83" fmla="*/ 718457 h 2623457"/>
              <a:gd name="connsiteX84" fmla="*/ 3146100 w 3298500"/>
              <a:gd name="connsiteY84" fmla="*/ 642257 h 2623457"/>
              <a:gd name="connsiteX85" fmla="*/ 3124329 w 3298500"/>
              <a:gd name="connsiteY85" fmla="*/ 598714 h 2623457"/>
              <a:gd name="connsiteX86" fmla="*/ 3102557 w 3298500"/>
              <a:gd name="connsiteY86" fmla="*/ 576943 h 2623457"/>
              <a:gd name="connsiteX87" fmla="*/ 3059014 w 3298500"/>
              <a:gd name="connsiteY87" fmla="*/ 522514 h 2623457"/>
              <a:gd name="connsiteX88" fmla="*/ 2993700 w 3298500"/>
              <a:gd name="connsiteY88" fmla="*/ 468086 h 2623457"/>
              <a:gd name="connsiteX89" fmla="*/ 2939271 w 3298500"/>
              <a:gd name="connsiteY89" fmla="*/ 424543 h 2623457"/>
              <a:gd name="connsiteX90" fmla="*/ 2917500 w 3298500"/>
              <a:gd name="connsiteY90" fmla="*/ 391886 h 2623457"/>
              <a:gd name="connsiteX91" fmla="*/ 2830414 w 3298500"/>
              <a:gd name="connsiteY91" fmla="*/ 315686 h 2623457"/>
              <a:gd name="connsiteX92" fmla="*/ 2765100 w 3298500"/>
              <a:gd name="connsiteY92" fmla="*/ 250371 h 2623457"/>
              <a:gd name="connsiteX93" fmla="*/ 2699786 w 3298500"/>
              <a:gd name="connsiteY93" fmla="*/ 206829 h 2623457"/>
              <a:gd name="connsiteX94" fmla="*/ 2645357 w 3298500"/>
              <a:gd name="connsiteY94" fmla="*/ 152400 h 2623457"/>
              <a:gd name="connsiteX95" fmla="*/ 2590929 w 3298500"/>
              <a:gd name="connsiteY95" fmla="*/ 130629 h 2623457"/>
              <a:gd name="connsiteX96" fmla="*/ 2525614 w 3298500"/>
              <a:gd name="connsiteY96" fmla="*/ 108857 h 2623457"/>
              <a:gd name="connsiteX97" fmla="*/ 2492957 w 3298500"/>
              <a:gd name="connsiteY97" fmla="*/ 87086 h 2623457"/>
              <a:gd name="connsiteX98" fmla="*/ 2460300 w 3298500"/>
              <a:gd name="connsiteY98" fmla="*/ 76200 h 2623457"/>
              <a:gd name="connsiteX99" fmla="*/ 2405871 w 3298500"/>
              <a:gd name="connsiteY99" fmla="*/ 54429 h 2623457"/>
              <a:gd name="connsiteX100" fmla="*/ 2307900 w 3298500"/>
              <a:gd name="connsiteY100" fmla="*/ 21771 h 2623457"/>
              <a:gd name="connsiteX101" fmla="*/ 2275243 w 3298500"/>
              <a:gd name="connsiteY101" fmla="*/ 10886 h 2623457"/>
              <a:gd name="connsiteX102" fmla="*/ 2133729 w 3298500"/>
              <a:gd name="connsiteY102" fmla="*/ 0 h 2623457"/>
              <a:gd name="connsiteX103" fmla="*/ 1763614 w 3298500"/>
              <a:gd name="connsiteY103" fmla="*/ 10886 h 2623457"/>
              <a:gd name="connsiteX104" fmla="*/ 1730957 w 3298500"/>
              <a:gd name="connsiteY104" fmla="*/ 32657 h 2623457"/>
              <a:gd name="connsiteX105" fmla="*/ 1589443 w 3298500"/>
              <a:gd name="connsiteY105" fmla="*/ 43543 h 2623457"/>
              <a:gd name="connsiteX106" fmla="*/ 1556786 w 3298500"/>
              <a:gd name="connsiteY106" fmla="*/ 54429 h 2623457"/>
              <a:gd name="connsiteX107" fmla="*/ 1469700 w 3298500"/>
              <a:gd name="connsiteY107" fmla="*/ 76200 h 2623457"/>
              <a:gd name="connsiteX108" fmla="*/ 1404386 w 3298500"/>
              <a:gd name="connsiteY108" fmla="*/ 97971 h 2623457"/>
              <a:gd name="connsiteX109" fmla="*/ 1371729 w 3298500"/>
              <a:gd name="connsiteY109" fmla="*/ 108857 h 2623457"/>
              <a:gd name="connsiteX110" fmla="*/ 1219329 w 3298500"/>
              <a:gd name="connsiteY110" fmla="*/ 130629 h 2623457"/>
              <a:gd name="connsiteX111" fmla="*/ 1143129 w 3298500"/>
              <a:gd name="connsiteY111" fmla="*/ 152400 h 2623457"/>
              <a:gd name="connsiteX112" fmla="*/ 1121357 w 3298500"/>
              <a:gd name="connsiteY112" fmla="*/ 174171 h 2623457"/>
              <a:gd name="connsiteX113" fmla="*/ 1121357 w 3298500"/>
              <a:gd name="connsiteY113" fmla="*/ 206829 h 262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298500" h="2623457">
                <a:moveTo>
                  <a:pt x="1208443" y="152400"/>
                </a:moveTo>
                <a:cubicBezTo>
                  <a:pt x="1089323" y="211961"/>
                  <a:pt x="1138073" y="194001"/>
                  <a:pt x="1066929" y="217714"/>
                </a:cubicBezTo>
                <a:cubicBezTo>
                  <a:pt x="1029541" y="242639"/>
                  <a:pt x="1017092" y="252889"/>
                  <a:pt x="968957" y="272143"/>
                </a:cubicBezTo>
                <a:cubicBezTo>
                  <a:pt x="955066" y="277699"/>
                  <a:pt x="939928" y="279400"/>
                  <a:pt x="925414" y="283029"/>
                </a:cubicBezTo>
                <a:cubicBezTo>
                  <a:pt x="831824" y="345421"/>
                  <a:pt x="950237" y="270618"/>
                  <a:pt x="860100" y="315686"/>
                </a:cubicBezTo>
                <a:cubicBezTo>
                  <a:pt x="775691" y="357890"/>
                  <a:pt x="876870" y="320981"/>
                  <a:pt x="794786" y="348343"/>
                </a:cubicBezTo>
                <a:cubicBezTo>
                  <a:pt x="752420" y="411890"/>
                  <a:pt x="799766" y="356738"/>
                  <a:pt x="729471" y="391886"/>
                </a:cubicBezTo>
                <a:cubicBezTo>
                  <a:pt x="713244" y="400000"/>
                  <a:pt x="701681" y="415542"/>
                  <a:pt x="685929" y="424543"/>
                </a:cubicBezTo>
                <a:cubicBezTo>
                  <a:pt x="675966" y="430236"/>
                  <a:pt x="663818" y="430909"/>
                  <a:pt x="653271" y="435429"/>
                </a:cubicBezTo>
                <a:cubicBezTo>
                  <a:pt x="638356" y="441821"/>
                  <a:pt x="623644" y="448851"/>
                  <a:pt x="609729" y="457200"/>
                </a:cubicBezTo>
                <a:cubicBezTo>
                  <a:pt x="569160" y="481541"/>
                  <a:pt x="523441" y="499947"/>
                  <a:pt x="489986" y="533400"/>
                </a:cubicBezTo>
                <a:cubicBezTo>
                  <a:pt x="467585" y="555800"/>
                  <a:pt x="454856" y="570580"/>
                  <a:pt x="424671" y="587829"/>
                </a:cubicBezTo>
                <a:cubicBezTo>
                  <a:pt x="414708" y="593522"/>
                  <a:pt x="402900" y="595086"/>
                  <a:pt x="392014" y="598714"/>
                </a:cubicBezTo>
                <a:cubicBezTo>
                  <a:pt x="373474" y="611074"/>
                  <a:pt x="329313" y="639644"/>
                  <a:pt x="315814" y="653143"/>
                </a:cubicBezTo>
                <a:cubicBezTo>
                  <a:pt x="302985" y="665972"/>
                  <a:pt x="294964" y="682911"/>
                  <a:pt x="283157" y="696686"/>
                </a:cubicBezTo>
                <a:cubicBezTo>
                  <a:pt x="255866" y="728526"/>
                  <a:pt x="241373" y="736188"/>
                  <a:pt x="206957" y="762000"/>
                </a:cubicBezTo>
                <a:cubicBezTo>
                  <a:pt x="203328" y="772886"/>
                  <a:pt x="201203" y="784394"/>
                  <a:pt x="196071" y="794657"/>
                </a:cubicBezTo>
                <a:cubicBezTo>
                  <a:pt x="173736" y="839327"/>
                  <a:pt x="179527" y="815338"/>
                  <a:pt x="152529" y="849086"/>
                </a:cubicBezTo>
                <a:cubicBezTo>
                  <a:pt x="144356" y="859302"/>
                  <a:pt x="138014" y="870857"/>
                  <a:pt x="130757" y="881743"/>
                </a:cubicBezTo>
                <a:cubicBezTo>
                  <a:pt x="123500" y="903514"/>
                  <a:pt x="119249" y="926531"/>
                  <a:pt x="108986" y="947057"/>
                </a:cubicBezTo>
                <a:cubicBezTo>
                  <a:pt x="100872" y="963285"/>
                  <a:pt x="83307" y="973853"/>
                  <a:pt x="76329" y="990600"/>
                </a:cubicBezTo>
                <a:cubicBezTo>
                  <a:pt x="64820" y="1018220"/>
                  <a:pt x="62430" y="1048818"/>
                  <a:pt x="54557" y="1077686"/>
                </a:cubicBezTo>
                <a:cubicBezTo>
                  <a:pt x="51538" y="1088756"/>
                  <a:pt x="46823" y="1099310"/>
                  <a:pt x="43671" y="1110343"/>
                </a:cubicBezTo>
                <a:cubicBezTo>
                  <a:pt x="33426" y="1146202"/>
                  <a:pt x="29380" y="1170917"/>
                  <a:pt x="21900" y="1208314"/>
                </a:cubicBezTo>
                <a:cubicBezTo>
                  <a:pt x="18271" y="1248228"/>
                  <a:pt x="14088" y="1288096"/>
                  <a:pt x="11014" y="1328057"/>
                </a:cubicBezTo>
                <a:cubicBezTo>
                  <a:pt x="6830" y="1382446"/>
                  <a:pt x="-1110" y="1436808"/>
                  <a:pt x="129" y="1491343"/>
                </a:cubicBezTo>
                <a:cubicBezTo>
                  <a:pt x="3149" y="1624226"/>
                  <a:pt x="-878" y="1732745"/>
                  <a:pt x="32786" y="1850571"/>
                </a:cubicBezTo>
                <a:cubicBezTo>
                  <a:pt x="35938" y="1861604"/>
                  <a:pt x="40519" y="1872196"/>
                  <a:pt x="43671" y="1883229"/>
                </a:cubicBezTo>
                <a:cubicBezTo>
                  <a:pt x="47781" y="1897614"/>
                  <a:pt x="49001" y="1912880"/>
                  <a:pt x="54557" y="1926771"/>
                </a:cubicBezTo>
                <a:cubicBezTo>
                  <a:pt x="89275" y="2013565"/>
                  <a:pt x="75749" y="1966578"/>
                  <a:pt x="108986" y="2024743"/>
                </a:cubicBezTo>
                <a:cubicBezTo>
                  <a:pt x="120372" y="2044669"/>
                  <a:pt x="134845" y="2083259"/>
                  <a:pt x="152529" y="2100943"/>
                </a:cubicBezTo>
                <a:cubicBezTo>
                  <a:pt x="161780" y="2110194"/>
                  <a:pt x="174300" y="2115457"/>
                  <a:pt x="185186" y="2122714"/>
                </a:cubicBezTo>
                <a:cubicBezTo>
                  <a:pt x="210866" y="2161234"/>
                  <a:pt x="209437" y="2163717"/>
                  <a:pt x="250500" y="2198914"/>
                </a:cubicBezTo>
                <a:cubicBezTo>
                  <a:pt x="260433" y="2207428"/>
                  <a:pt x="272941" y="2212513"/>
                  <a:pt x="283157" y="2220686"/>
                </a:cubicBezTo>
                <a:cubicBezTo>
                  <a:pt x="325849" y="2254839"/>
                  <a:pt x="280875" y="2234439"/>
                  <a:pt x="337586" y="2253343"/>
                </a:cubicBezTo>
                <a:cubicBezTo>
                  <a:pt x="367678" y="2283435"/>
                  <a:pt x="398922" y="2317885"/>
                  <a:pt x="435557" y="2340429"/>
                </a:cubicBezTo>
                <a:cubicBezTo>
                  <a:pt x="463198" y="2357438"/>
                  <a:pt x="491854" y="2373708"/>
                  <a:pt x="522643" y="2383971"/>
                </a:cubicBezTo>
                <a:cubicBezTo>
                  <a:pt x="558551" y="2395941"/>
                  <a:pt x="570679" y="2399273"/>
                  <a:pt x="609729" y="2416629"/>
                </a:cubicBezTo>
                <a:cubicBezTo>
                  <a:pt x="624558" y="2423220"/>
                  <a:pt x="638125" y="2432575"/>
                  <a:pt x="653271" y="2438400"/>
                </a:cubicBezTo>
                <a:cubicBezTo>
                  <a:pt x="685400" y="2450757"/>
                  <a:pt x="718586" y="2460171"/>
                  <a:pt x="751243" y="2471057"/>
                </a:cubicBezTo>
                <a:lnTo>
                  <a:pt x="783900" y="2481943"/>
                </a:lnTo>
                <a:lnTo>
                  <a:pt x="816557" y="2492829"/>
                </a:lnTo>
                <a:cubicBezTo>
                  <a:pt x="854557" y="2530827"/>
                  <a:pt x="828592" y="2511354"/>
                  <a:pt x="903643" y="2536371"/>
                </a:cubicBezTo>
                <a:lnTo>
                  <a:pt x="936300" y="2547257"/>
                </a:lnTo>
                <a:cubicBezTo>
                  <a:pt x="947186" y="2550886"/>
                  <a:pt x="957639" y="2556257"/>
                  <a:pt x="968957" y="2558143"/>
                </a:cubicBezTo>
                <a:cubicBezTo>
                  <a:pt x="990728" y="2561772"/>
                  <a:pt x="1012725" y="2564241"/>
                  <a:pt x="1034271" y="2569029"/>
                </a:cubicBezTo>
                <a:cubicBezTo>
                  <a:pt x="1045473" y="2571518"/>
                  <a:pt x="1055639" y="2577861"/>
                  <a:pt x="1066929" y="2579914"/>
                </a:cubicBezTo>
                <a:cubicBezTo>
                  <a:pt x="1095711" y="2585147"/>
                  <a:pt x="1125261" y="2585409"/>
                  <a:pt x="1154014" y="2590800"/>
                </a:cubicBezTo>
                <a:cubicBezTo>
                  <a:pt x="1183424" y="2596314"/>
                  <a:pt x="1211230" y="2610814"/>
                  <a:pt x="1241100" y="2612571"/>
                </a:cubicBezTo>
                <a:lnTo>
                  <a:pt x="1426157" y="2623457"/>
                </a:lnTo>
                <a:lnTo>
                  <a:pt x="1883357" y="2612571"/>
                </a:lnTo>
                <a:cubicBezTo>
                  <a:pt x="1908993" y="2611525"/>
                  <a:pt x="1934082" y="2604743"/>
                  <a:pt x="1959557" y="2601686"/>
                </a:cubicBezTo>
                <a:lnTo>
                  <a:pt x="2155500" y="2579914"/>
                </a:lnTo>
                <a:cubicBezTo>
                  <a:pt x="2265307" y="2543314"/>
                  <a:pt x="2094938" y="2599173"/>
                  <a:pt x="2231700" y="2558143"/>
                </a:cubicBezTo>
                <a:cubicBezTo>
                  <a:pt x="2253681" y="2551548"/>
                  <a:pt x="2274750" y="2541937"/>
                  <a:pt x="2297014" y="2536371"/>
                </a:cubicBezTo>
                <a:cubicBezTo>
                  <a:pt x="2373953" y="2517138"/>
                  <a:pt x="2326364" y="2530217"/>
                  <a:pt x="2438529" y="2492829"/>
                </a:cubicBezTo>
                <a:cubicBezTo>
                  <a:pt x="2467989" y="2473189"/>
                  <a:pt x="2480197" y="2463099"/>
                  <a:pt x="2514729" y="2449286"/>
                </a:cubicBezTo>
                <a:cubicBezTo>
                  <a:pt x="2536037" y="2440763"/>
                  <a:pt x="2580043" y="2427514"/>
                  <a:pt x="2580043" y="2427514"/>
                </a:cubicBezTo>
                <a:cubicBezTo>
                  <a:pt x="2587300" y="2416628"/>
                  <a:pt x="2593641" y="2405073"/>
                  <a:pt x="2601814" y="2394857"/>
                </a:cubicBezTo>
                <a:cubicBezTo>
                  <a:pt x="2619539" y="2372701"/>
                  <a:pt x="2631998" y="2367478"/>
                  <a:pt x="2656243" y="2351314"/>
                </a:cubicBezTo>
                <a:cubicBezTo>
                  <a:pt x="2693565" y="2295330"/>
                  <a:pt x="2658834" y="2338355"/>
                  <a:pt x="2710671" y="2296886"/>
                </a:cubicBezTo>
                <a:cubicBezTo>
                  <a:pt x="2763903" y="2254300"/>
                  <a:pt x="2691297" y="2295387"/>
                  <a:pt x="2775986" y="2242457"/>
                </a:cubicBezTo>
                <a:cubicBezTo>
                  <a:pt x="2789747" y="2233857"/>
                  <a:pt x="2805015" y="2227943"/>
                  <a:pt x="2819529" y="2220686"/>
                </a:cubicBezTo>
                <a:lnTo>
                  <a:pt x="2906614" y="2133600"/>
                </a:lnTo>
                <a:lnTo>
                  <a:pt x="2928386" y="2111829"/>
                </a:lnTo>
                <a:cubicBezTo>
                  <a:pt x="2954267" y="2034178"/>
                  <a:pt x="2917568" y="2128054"/>
                  <a:pt x="2971929" y="2046514"/>
                </a:cubicBezTo>
                <a:cubicBezTo>
                  <a:pt x="2978294" y="2036967"/>
                  <a:pt x="2977242" y="2023887"/>
                  <a:pt x="2982814" y="2013857"/>
                </a:cubicBezTo>
                <a:cubicBezTo>
                  <a:pt x="2995521" y="1990984"/>
                  <a:pt x="3012895" y="1970980"/>
                  <a:pt x="3026357" y="1948543"/>
                </a:cubicBezTo>
                <a:cubicBezTo>
                  <a:pt x="3037243" y="1930400"/>
                  <a:pt x="3045245" y="1910178"/>
                  <a:pt x="3059014" y="1894114"/>
                </a:cubicBezTo>
                <a:cubicBezTo>
                  <a:pt x="3067528" y="1884181"/>
                  <a:pt x="3080785" y="1879600"/>
                  <a:pt x="3091671" y="1872343"/>
                </a:cubicBezTo>
                <a:cubicBezTo>
                  <a:pt x="3098928" y="1857829"/>
                  <a:pt x="3105094" y="1842715"/>
                  <a:pt x="3113443" y="1828800"/>
                </a:cubicBezTo>
                <a:cubicBezTo>
                  <a:pt x="3126905" y="1806363"/>
                  <a:pt x="3144279" y="1786359"/>
                  <a:pt x="3156986" y="1763486"/>
                </a:cubicBezTo>
                <a:cubicBezTo>
                  <a:pt x="3162558" y="1753456"/>
                  <a:pt x="3162299" y="1740859"/>
                  <a:pt x="3167871" y="1730829"/>
                </a:cubicBezTo>
                <a:cubicBezTo>
                  <a:pt x="3180578" y="1707956"/>
                  <a:pt x="3211414" y="1665514"/>
                  <a:pt x="3211414" y="1665514"/>
                </a:cubicBezTo>
                <a:cubicBezTo>
                  <a:pt x="3215555" y="1644809"/>
                  <a:pt x="3222028" y="1600746"/>
                  <a:pt x="3233186" y="1578429"/>
                </a:cubicBezTo>
                <a:cubicBezTo>
                  <a:pt x="3239037" y="1566727"/>
                  <a:pt x="3247700" y="1556657"/>
                  <a:pt x="3254957" y="1545771"/>
                </a:cubicBezTo>
                <a:cubicBezTo>
                  <a:pt x="3258586" y="1527628"/>
                  <a:pt x="3261355" y="1509293"/>
                  <a:pt x="3265843" y="1491343"/>
                </a:cubicBezTo>
                <a:cubicBezTo>
                  <a:pt x="3268626" y="1480211"/>
                  <a:pt x="3274240" y="1469887"/>
                  <a:pt x="3276729" y="1458686"/>
                </a:cubicBezTo>
                <a:cubicBezTo>
                  <a:pt x="3291182" y="1393646"/>
                  <a:pt x="3292936" y="1329504"/>
                  <a:pt x="3298500" y="1262743"/>
                </a:cubicBezTo>
                <a:cubicBezTo>
                  <a:pt x="3294871" y="1175657"/>
                  <a:pt x="3294053" y="1088409"/>
                  <a:pt x="3287614" y="1001486"/>
                </a:cubicBezTo>
                <a:cubicBezTo>
                  <a:pt x="3286766" y="990043"/>
                  <a:pt x="3279748" y="979899"/>
                  <a:pt x="3276729" y="968829"/>
                </a:cubicBezTo>
                <a:cubicBezTo>
                  <a:pt x="3272564" y="953559"/>
                  <a:pt x="3256600" y="878321"/>
                  <a:pt x="3244071" y="849086"/>
                </a:cubicBezTo>
                <a:cubicBezTo>
                  <a:pt x="3237679" y="834171"/>
                  <a:pt x="3227998" y="820737"/>
                  <a:pt x="3222300" y="805543"/>
                </a:cubicBezTo>
                <a:cubicBezTo>
                  <a:pt x="3191729" y="724019"/>
                  <a:pt x="3238926" y="798683"/>
                  <a:pt x="3178757" y="718457"/>
                </a:cubicBezTo>
                <a:cubicBezTo>
                  <a:pt x="3160877" y="646938"/>
                  <a:pt x="3179511" y="700728"/>
                  <a:pt x="3146100" y="642257"/>
                </a:cubicBezTo>
                <a:cubicBezTo>
                  <a:pt x="3138049" y="628168"/>
                  <a:pt x="3133330" y="612216"/>
                  <a:pt x="3124329" y="598714"/>
                </a:cubicBezTo>
                <a:cubicBezTo>
                  <a:pt x="3118636" y="590175"/>
                  <a:pt x="3108968" y="584957"/>
                  <a:pt x="3102557" y="576943"/>
                </a:cubicBezTo>
                <a:cubicBezTo>
                  <a:pt x="3077409" y="545508"/>
                  <a:pt x="3088220" y="545879"/>
                  <a:pt x="3059014" y="522514"/>
                </a:cubicBezTo>
                <a:cubicBezTo>
                  <a:pt x="2983236" y="461892"/>
                  <a:pt x="3071276" y="545662"/>
                  <a:pt x="2993700" y="468086"/>
                </a:cubicBezTo>
                <a:cubicBezTo>
                  <a:pt x="2970594" y="398771"/>
                  <a:pt x="3003710" y="467502"/>
                  <a:pt x="2939271" y="424543"/>
                </a:cubicBezTo>
                <a:cubicBezTo>
                  <a:pt x="2928385" y="417286"/>
                  <a:pt x="2926115" y="401732"/>
                  <a:pt x="2917500" y="391886"/>
                </a:cubicBezTo>
                <a:cubicBezTo>
                  <a:pt x="2796957" y="254122"/>
                  <a:pt x="2913414" y="389465"/>
                  <a:pt x="2830414" y="315686"/>
                </a:cubicBezTo>
                <a:cubicBezTo>
                  <a:pt x="2807402" y="295230"/>
                  <a:pt x="2790719" y="267450"/>
                  <a:pt x="2765100" y="250371"/>
                </a:cubicBezTo>
                <a:cubicBezTo>
                  <a:pt x="2743329" y="235857"/>
                  <a:pt x="2718288" y="225331"/>
                  <a:pt x="2699786" y="206829"/>
                </a:cubicBezTo>
                <a:cubicBezTo>
                  <a:pt x="2681643" y="188686"/>
                  <a:pt x="2669180" y="161929"/>
                  <a:pt x="2645357" y="152400"/>
                </a:cubicBezTo>
                <a:cubicBezTo>
                  <a:pt x="2627214" y="145143"/>
                  <a:pt x="2609293" y="137307"/>
                  <a:pt x="2590929" y="130629"/>
                </a:cubicBezTo>
                <a:cubicBezTo>
                  <a:pt x="2569361" y="122786"/>
                  <a:pt x="2544709" y="121587"/>
                  <a:pt x="2525614" y="108857"/>
                </a:cubicBezTo>
                <a:cubicBezTo>
                  <a:pt x="2514728" y="101600"/>
                  <a:pt x="2504659" y="92937"/>
                  <a:pt x="2492957" y="87086"/>
                </a:cubicBezTo>
                <a:cubicBezTo>
                  <a:pt x="2482694" y="81954"/>
                  <a:pt x="2471044" y="80229"/>
                  <a:pt x="2460300" y="76200"/>
                </a:cubicBezTo>
                <a:cubicBezTo>
                  <a:pt x="2442004" y="69339"/>
                  <a:pt x="2424273" y="61001"/>
                  <a:pt x="2405871" y="54429"/>
                </a:cubicBezTo>
                <a:cubicBezTo>
                  <a:pt x="2373453" y="42851"/>
                  <a:pt x="2340557" y="32657"/>
                  <a:pt x="2307900" y="21771"/>
                </a:cubicBezTo>
                <a:cubicBezTo>
                  <a:pt x="2297014" y="18142"/>
                  <a:pt x="2286684" y="11766"/>
                  <a:pt x="2275243" y="10886"/>
                </a:cubicBezTo>
                <a:lnTo>
                  <a:pt x="2133729" y="0"/>
                </a:lnTo>
                <a:cubicBezTo>
                  <a:pt x="2010357" y="3629"/>
                  <a:pt x="1886635" y="911"/>
                  <a:pt x="1763614" y="10886"/>
                </a:cubicBezTo>
                <a:cubicBezTo>
                  <a:pt x="1750574" y="11943"/>
                  <a:pt x="1743816" y="30246"/>
                  <a:pt x="1730957" y="32657"/>
                </a:cubicBezTo>
                <a:cubicBezTo>
                  <a:pt x="1684457" y="41376"/>
                  <a:pt x="1636614" y="39914"/>
                  <a:pt x="1589443" y="43543"/>
                </a:cubicBezTo>
                <a:cubicBezTo>
                  <a:pt x="1578557" y="47172"/>
                  <a:pt x="1567856" y="51410"/>
                  <a:pt x="1556786" y="54429"/>
                </a:cubicBezTo>
                <a:cubicBezTo>
                  <a:pt x="1527918" y="62302"/>
                  <a:pt x="1498087" y="66738"/>
                  <a:pt x="1469700" y="76200"/>
                </a:cubicBezTo>
                <a:lnTo>
                  <a:pt x="1404386" y="97971"/>
                </a:lnTo>
                <a:cubicBezTo>
                  <a:pt x="1393500" y="101600"/>
                  <a:pt x="1382981" y="106607"/>
                  <a:pt x="1371729" y="108857"/>
                </a:cubicBezTo>
                <a:cubicBezTo>
                  <a:pt x="1285080" y="126187"/>
                  <a:pt x="1335689" y="117700"/>
                  <a:pt x="1219329" y="130629"/>
                </a:cubicBezTo>
                <a:cubicBezTo>
                  <a:pt x="1211191" y="132663"/>
                  <a:pt x="1154287" y="145705"/>
                  <a:pt x="1143129" y="152400"/>
                </a:cubicBezTo>
                <a:cubicBezTo>
                  <a:pt x="1134328" y="157680"/>
                  <a:pt x="1125169" y="164642"/>
                  <a:pt x="1121357" y="174171"/>
                </a:cubicBezTo>
                <a:cubicBezTo>
                  <a:pt x="1117314" y="184278"/>
                  <a:pt x="1121357" y="195943"/>
                  <a:pt x="1121357" y="206829"/>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3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Point to the nuclear membrane of the oocyte. (advance slide for answers)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24000"/>
            <a:ext cx="5791200" cy="5138670"/>
          </a:xfrm>
          <a:prstGeom prst="rect">
            <a:avLst/>
          </a:prstGeom>
        </p:spPr>
      </p:pic>
      <p:sp>
        <p:nvSpPr>
          <p:cNvPr id="12" name="Rectangle 11"/>
          <p:cNvSpPr/>
          <p:nvPr/>
        </p:nvSpPr>
        <p:spPr>
          <a:xfrm>
            <a:off x="1371600" y="5007429"/>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It’s not there</a:t>
            </a:r>
          </a:p>
        </p:txBody>
      </p:sp>
    </p:spTree>
    <p:extLst>
      <p:ext uri="{BB962C8B-B14F-4D97-AF65-F5344CB8AC3E}">
        <p14:creationId xmlns:p14="http://schemas.microsoft.com/office/powerpoint/2010/main" val="24206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354" y="1489982"/>
            <a:ext cx="8332978" cy="4758418"/>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838200" y="2668862"/>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Atretic</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follicles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structures on this slide. (advance slide for answers)</a:t>
            </a:r>
          </a:p>
        </p:txBody>
      </p:sp>
      <p:sp>
        <p:nvSpPr>
          <p:cNvPr id="4" name="Freeform 3"/>
          <p:cNvSpPr/>
          <p:nvPr/>
        </p:nvSpPr>
        <p:spPr>
          <a:xfrm>
            <a:off x="3721623" y="1371600"/>
            <a:ext cx="4758348" cy="4332514"/>
          </a:xfrm>
          <a:custGeom>
            <a:avLst/>
            <a:gdLst>
              <a:gd name="connsiteX0" fmla="*/ 1291 w 4758348"/>
              <a:gd name="connsiteY0" fmla="*/ 119743 h 4332514"/>
              <a:gd name="connsiteX1" fmla="*/ 12177 w 4758348"/>
              <a:gd name="connsiteY1" fmla="*/ 402771 h 4332514"/>
              <a:gd name="connsiteX2" fmla="*/ 23063 w 4758348"/>
              <a:gd name="connsiteY2" fmla="*/ 805543 h 4332514"/>
              <a:gd name="connsiteX3" fmla="*/ 44834 w 4758348"/>
              <a:gd name="connsiteY3" fmla="*/ 892629 h 4332514"/>
              <a:gd name="connsiteX4" fmla="*/ 66606 w 4758348"/>
              <a:gd name="connsiteY4" fmla="*/ 990600 h 4332514"/>
              <a:gd name="connsiteX5" fmla="*/ 99263 w 4758348"/>
              <a:gd name="connsiteY5" fmla="*/ 1110343 h 4332514"/>
              <a:gd name="connsiteX6" fmla="*/ 121034 w 4758348"/>
              <a:gd name="connsiteY6" fmla="*/ 1175657 h 4332514"/>
              <a:gd name="connsiteX7" fmla="*/ 142806 w 4758348"/>
              <a:gd name="connsiteY7" fmla="*/ 1208314 h 4332514"/>
              <a:gd name="connsiteX8" fmla="*/ 153691 w 4758348"/>
              <a:gd name="connsiteY8" fmla="*/ 1262743 h 4332514"/>
              <a:gd name="connsiteX9" fmla="*/ 175463 w 4758348"/>
              <a:gd name="connsiteY9" fmla="*/ 1295400 h 4332514"/>
              <a:gd name="connsiteX10" fmla="*/ 197234 w 4758348"/>
              <a:gd name="connsiteY10" fmla="*/ 1360714 h 4332514"/>
              <a:gd name="connsiteX11" fmla="*/ 251663 w 4758348"/>
              <a:gd name="connsiteY11" fmla="*/ 1513114 h 4332514"/>
              <a:gd name="connsiteX12" fmla="*/ 273434 w 4758348"/>
              <a:gd name="connsiteY12" fmla="*/ 1545771 h 4332514"/>
              <a:gd name="connsiteX13" fmla="*/ 316977 w 4758348"/>
              <a:gd name="connsiteY13" fmla="*/ 1621971 h 4332514"/>
              <a:gd name="connsiteX14" fmla="*/ 349634 w 4758348"/>
              <a:gd name="connsiteY14" fmla="*/ 1730829 h 4332514"/>
              <a:gd name="connsiteX15" fmla="*/ 371406 w 4758348"/>
              <a:gd name="connsiteY15" fmla="*/ 1763486 h 4332514"/>
              <a:gd name="connsiteX16" fmla="*/ 393177 w 4758348"/>
              <a:gd name="connsiteY16" fmla="*/ 1828800 h 4332514"/>
              <a:gd name="connsiteX17" fmla="*/ 425834 w 4758348"/>
              <a:gd name="connsiteY17" fmla="*/ 1905000 h 4332514"/>
              <a:gd name="connsiteX18" fmla="*/ 436720 w 4758348"/>
              <a:gd name="connsiteY18" fmla="*/ 1948543 h 4332514"/>
              <a:gd name="connsiteX19" fmla="*/ 480263 w 4758348"/>
              <a:gd name="connsiteY19" fmla="*/ 2035629 h 4332514"/>
              <a:gd name="connsiteX20" fmla="*/ 523806 w 4758348"/>
              <a:gd name="connsiteY20" fmla="*/ 2133600 h 4332514"/>
              <a:gd name="connsiteX21" fmla="*/ 534691 w 4758348"/>
              <a:gd name="connsiteY21" fmla="*/ 2166257 h 4332514"/>
              <a:gd name="connsiteX22" fmla="*/ 556463 w 4758348"/>
              <a:gd name="connsiteY22" fmla="*/ 2198914 h 4332514"/>
              <a:gd name="connsiteX23" fmla="*/ 567348 w 4758348"/>
              <a:gd name="connsiteY23" fmla="*/ 2275114 h 4332514"/>
              <a:gd name="connsiteX24" fmla="*/ 610891 w 4758348"/>
              <a:gd name="connsiteY24" fmla="*/ 2340429 h 4332514"/>
              <a:gd name="connsiteX25" fmla="*/ 632663 w 4758348"/>
              <a:gd name="connsiteY25" fmla="*/ 2405743 h 4332514"/>
              <a:gd name="connsiteX26" fmla="*/ 676206 w 4758348"/>
              <a:gd name="connsiteY26" fmla="*/ 2492829 h 4332514"/>
              <a:gd name="connsiteX27" fmla="*/ 687091 w 4758348"/>
              <a:gd name="connsiteY27" fmla="*/ 2547257 h 4332514"/>
              <a:gd name="connsiteX28" fmla="*/ 708863 w 4758348"/>
              <a:gd name="connsiteY28" fmla="*/ 2569029 h 4332514"/>
              <a:gd name="connsiteX29" fmla="*/ 752406 w 4758348"/>
              <a:gd name="connsiteY29" fmla="*/ 2667000 h 4332514"/>
              <a:gd name="connsiteX30" fmla="*/ 828606 w 4758348"/>
              <a:gd name="connsiteY30" fmla="*/ 2841171 h 4332514"/>
              <a:gd name="connsiteX31" fmla="*/ 861263 w 4758348"/>
              <a:gd name="connsiteY31" fmla="*/ 2939143 h 4332514"/>
              <a:gd name="connsiteX32" fmla="*/ 883034 w 4758348"/>
              <a:gd name="connsiteY32" fmla="*/ 3026229 h 4332514"/>
              <a:gd name="connsiteX33" fmla="*/ 893920 w 4758348"/>
              <a:gd name="connsiteY33" fmla="*/ 3058886 h 4332514"/>
              <a:gd name="connsiteX34" fmla="*/ 915691 w 4758348"/>
              <a:gd name="connsiteY34" fmla="*/ 3091543 h 4332514"/>
              <a:gd name="connsiteX35" fmla="*/ 948348 w 4758348"/>
              <a:gd name="connsiteY35" fmla="*/ 3156857 h 4332514"/>
              <a:gd name="connsiteX36" fmla="*/ 959234 w 4758348"/>
              <a:gd name="connsiteY36" fmla="*/ 3200400 h 4332514"/>
              <a:gd name="connsiteX37" fmla="*/ 1002777 w 4758348"/>
              <a:gd name="connsiteY37" fmla="*/ 3287486 h 4332514"/>
              <a:gd name="connsiteX38" fmla="*/ 1024548 w 4758348"/>
              <a:gd name="connsiteY38" fmla="*/ 3374571 h 4332514"/>
              <a:gd name="connsiteX39" fmla="*/ 1122520 w 4758348"/>
              <a:gd name="connsiteY39" fmla="*/ 3592286 h 4332514"/>
              <a:gd name="connsiteX40" fmla="*/ 1155177 w 4758348"/>
              <a:gd name="connsiteY40" fmla="*/ 3657600 h 4332514"/>
              <a:gd name="connsiteX41" fmla="*/ 1187834 w 4758348"/>
              <a:gd name="connsiteY41" fmla="*/ 3701143 h 4332514"/>
              <a:gd name="connsiteX42" fmla="*/ 1285806 w 4758348"/>
              <a:gd name="connsiteY42" fmla="*/ 3853543 h 4332514"/>
              <a:gd name="connsiteX43" fmla="*/ 1329348 w 4758348"/>
              <a:gd name="connsiteY43" fmla="*/ 3940629 h 4332514"/>
              <a:gd name="connsiteX44" fmla="*/ 1394663 w 4758348"/>
              <a:gd name="connsiteY44" fmla="*/ 3984171 h 4332514"/>
              <a:gd name="connsiteX45" fmla="*/ 1481748 w 4758348"/>
              <a:gd name="connsiteY45" fmla="*/ 4071257 h 4332514"/>
              <a:gd name="connsiteX46" fmla="*/ 1557948 w 4758348"/>
              <a:gd name="connsiteY46" fmla="*/ 4103914 h 4332514"/>
              <a:gd name="connsiteX47" fmla="*/ 1634148 w 4758348"/>
              <a:gd name="connsiteY47" fmla="*/ 4136571 h 4332514"/>
              <a:gd name="connsiteX48" fmla="*/ 1688577 w 4758348"/>
              <a:gd name="connsiteY48" fmla="*/ 4147457 h 4332514"/>
              <a:gd name="connsiteX49" fmla="*/ 1732120 w 4758348"/>
              <a:gd name="connsiteY49" fmla="*/ 4169229 h 4332514"/>
              <a:gd name="connsiteX50" fmla="*/ 1786548 w 4758348"/>
              <a:gd name="connsiteY50" fmla="*/ 4191000 h 4332514"/>
              <a:gd name="connsiteX51" fmla="*/ 1819206 w 4758348"/>
              <a:gd name="connsiteY51" fmla="*/ 4212771 h 4332514"/>
              <a:gd name="connsiteX52" fmla="*/ 1851863 w 4758348"/>
              <a:gd name="connsiteY52" fmla="*/ 4223657 h 4332514"/>
              <a:gd name="connsiteX53" fmla="*/ 1949834 w 4758348"/>
              <a:gd name="connsiteY53" fmla="*/ 4267200 h 4332514"/>
              <a:gd name="connsiteX54" fmla="*/ 1993377 w 4758348"/>
              <a:gd name="connsiteY54" fmla="*/ 4278086 h 4332514"/>
              <a:gd name="connsiteX55" fmla="*/ 2102234 w 4758348"/>
              <a:gd name="connsiteY55" fmla="*/ 4299857 h 4332514"/>
              <a:gd name="connsiteX56" fmla="*/ 2134891 w 4758348"/>
              <a:gd name="connsiteY56" fmla="*/ 4310743 h 4332514"/>
              <a:gd name="connsiteX57" fmla="*/ 2167548 w 4758348"/>
              <a:gd name="connsiteY57" fmla="*/ 4332514 h 4332514"/>
              <a:gd name="connsiteX58" fmla="*/ 2886006 w 4758348"/>
              <a:gd name="connsiteY58" fmla="*/ 4321629 h 4332514"/>
              <a:gd name="connsiteX59" fmla="*/ 2951320 w 4758348"/>
              <a:gd name="connsiteY59" fmla="*/ 4310743 h 4332514"/>
              <a:gd name="connsiteX60" fmla="*/ 3190806 w 4758348"/>
              <a:gd name="connsiteY60" fmla="*/ 4299857 h 4332514"/>
              <a:gd name="connsiteX61" fmla="*/ 3277891 w 4758348"/>
              <a:gd name="connsiteY61" fmla="*/ 4278086 h 4332514"/>
              <a:gd name="connsiteX62" fmla="*/ 3321434 w 4758348"/>
              <a:gd name="connsiteY62" fmla="*/ 4267200 h 4332514"/>
              <a:gd name="connsiteX63" fmla="*/ 3430291 w 4758348"/>
              <a:gd name="connsiteY63" fmla="*/ 4223657 h 4332514"/>
              <a:gd name="connsiteX64" fmla="*/ 3571806 w 4758348"/>
              <a:gd name="connsiteY64" fmla="*/ 4180114 h 4332514"/>
              <a:gd name="connsiteX65" fmla="*/ 3615348 w 4758348"/>
              <a:gd name="connsiteY65" fmla="*/ 4158343 h 4332514"/>
              <a:gd name="connsiteX66" fmla="*/ 3669777 w 4758348"/>
              <a:gd name="connsiteY66" fmla="*/ 4147457 h 4332514"/>
              <a:gd name="connsiteX67" fmla="*/ 3702434 w 4758348"/>
              <a:gd name="connsiteY67" fmla="*/ 4136571 h 4332514"/>
              <a:gd name="connsiteX68" fmla="*/ 3811291 w 4758348"/>
              <a:gd name="connsiteY68" fmla="*/ 4103914 h 4332514"/>
              <a:gd name="connsiteX69" fmla="*/ 3876606 w 4758348"/>
              <a:gd name="connsiteY69" fmla="*/ 4071257 h 4332514"/>
              <a:gd name="connsiteX70" fmla="*/ 3941920 w 4758348"/>
              <a:gd name="connsiteY70" fmla="*/ 4038600 h 4332514"/>
              <a:gd name="connsiteX71" fmla="*/ 4018120 w 4758348"/>
              <a:gd name="connsiteY71" fmla="*/ 3984171 h 4332514"/>
              <a:gd name="connsiteX72" fmla="*/ 4050777 w 4758348"/>
              <a:gd name="connsiteY72" fmla="*/ 3973286 h 4332514"/>
              <a:gd name="connsiteX73" fmla="*/ 4105206 w 4758348"/>
              <a:gd name="connsiteY73" fmla="*/ 3929743 h 4332514"/>
              <a:gd name="connsiteX74" fmla="*/ 4148748 w 4758348"/>
              <a:gd name="connsiteY74" fmla="*/ 3907971 h 4332514"/>
              <a:gd name="connsiteX75" fmla="*/ 4170520 w 4758348"/>
              <a:gd name="connsiteY75" fmla="*/ 3886200 h 4332514"/>
              <a:gd name="connsiteX76" fmla="*/ 4235834 w 4758348"/>
              <a:gd name="connsiteY76" fmla="*/ 3842657 h 4332514"/>
              <a:gd name="connsiteX77" fmla="*/ 4257606 w 4758348"/>
              <a:gd name="connsiteY77" fmla="*/ 3820886 h 4332514"/>
              <a:gd name="connsiteX78" fmla="*/ 4322920 w 4758348"/>
              <a:gd name="connsiteY78" fmla="*/ 3777343 h 4332514"/>
              <a:gd name="connsiteX79" fmla="*/ 4344691 w 4758348"/>
              <a:gd name="connsiteY79" fmla="*/ 3755571 h 4332514"/>
              <a:gd name="connsiteX80" fmla="*/ 4366463 w 4758348"/>
              <a:gd name="connsiteY80" fmla="*/ 3722914 h 4332514"/>
              <a:gd name="connsiteX81" fmla="*/ 4442663 w 4758348"/>
              <a:gd name="connsiteY81" fmla="*/ 3657600 h 4332514"/>
              <a:gd name="connsiteX82" fmla="*/ 4475320 w 4758348"/>
              <a:gd name="connsiteY82" fmla="*/ 3614057 h 4332514"/>
              <a:gd name="connsiteX83" fmla="*/ 4497091 w 4758348"/>
              <a:gd name="connsiteY83" fmla="*/ 3581400 h 4332514"/>
              <a:gd name="connsiteX84" fmla="*/ 4529748 w 4758348"/>
              <a:gd name="connsiteY84" fmla="*/ 3559629 h 4332514"/>
              <a:gd name="connsiteX85" fmla="*/ 4573291 w 4758348"/>
              <a:gd name="connsiteY85" fmla="*/ 3494314 h 4332514"/>
              <a:gd name="connsiteX86" fmla="*/ 4595063 w 4758348"/>
              <a:gd name="connsiteY86" fmla="*/ 3472543 h 4332514"/>
              <a:gd name="connsiteX87" fmla="*/ 4638606 w 4758348"/>
              <a:gd name="connsiteY87" fmla="*/ 3407229 h 4332514"/>
              <a:gd name="connsiteX88" fmla="*/ 4682148 w 4758348"/>
              <a:gd name="connsiteY88" fmla="*/ 3287486 h 4332514"/>
              <a:gd name="connsiteX89" fmla="*/ 4693034 w 4758348"/>
              <a:gd name="connsiteY89" fmla="*/ 3243943 h 4332514"/>
              <a:gd name="connsiteX90" fmla="*/ 4714806 w 4758348"/>
              <a:gd name="connsiteY90" fmla="*/ 3135086 h 4332514"/>
              <a:gd name="connsiteX91" fmla="*/ 4736577 w 4758348"/>
              <a:gd name="connsiteY91" fmla="*/ 3080657 h 4332514"/>
              <a:gd name="connsiteX92" fmla="*/ 4747463 w 4758348"/>
              <a:gd name="connsiteY92" fmla="*/ 2960914 h 4332514"/>
              <a:gd name="connsiteX93" fmla="*/ 4758348 w 4758348"/>
              <a:gd name="connsiteY93" fmla="*/ 2862943 h 4332514"/>
              <a:gd name="connsiteX94" fmla="*/ 4747463 w 4758348"/>
              <a:gd name="connsiteY94" fmla="*/ 2329543 h 4332514"/>
              <a:gd name="connsiteX95" fmla="*/ 4736577 w 4758348"/>
              <a:gd name="connsiteY95" fmla="*/ 2253343 h 4332514"/>
              <a:gd name="connsiteX96" fmla="*/ 4660377 w 4758348"/>
              <a:gd name="connsiteY96" fmla="*/ 2002971 h 4332514"/>
              <a:gd name="connsiteX97" fmla="*/ 4616834 w 4758348"/>
              <a:gd name="connsiteY97" fmla="*/ 1915886 h 4332514"/>
              <a:gd name="connsiteX98" fmla="*/ 4573291 w 4758348"/>
              <a:gd name="connsiteY98" fmla="*/ 1817914 h 4332514"/>
              <a:gd name="connsiteX99" fmla="*/ 4529748 w 4758348"/>
              <a:gd name="connsiteY99" fmla="*/ 1741714 h 4332514"/>
              <a:gd name="connsiteX100" fmla="*/ 4518863 w 4758348"/>
              <a:gd name="connsiteY100" fmla="*/ 1709057 h 4332514"/>
              <a:gd name="connsiteX101" fmla="*/ 4497091 w 4758348"/>
              <a:gd name="connsiteY101" fmla="*/ 1687286 h 4332514"/>
              <a:gd name="connsiteX102" fmla="*/ 4410006 w 4758348"/>
              <a:gd name="connsiteY102" fmla="*/ 1600200 h 4332514"/>
              <a:gd name="connsiteX103" fmla="*/ 4355577 w 4758348"/>
              <a:gd name="connsiteY103" fmla="*/ 1513114 h 4332514"/>
              <a:gd name="connsiteX104" fmla="*/ 4322920 w 4758348"/>
              <a:gd name="connsiteY104" fmla="*/ 1480457 h 4332514"/>
              <a:gd name="connsiteX105" fmla="*/ 4257606 w 4758348"/>
              <a:gd name="connsiteY105" fmla="*/ 1371600 h 4332514"/>
              <a:gd name="connsiteX106" fmla="*/ 4148748 w 4758348"/>
              <a:gd name="connsiteY106" fmla="*/ 1240971 h 4332514"/>
              <a:gd name="connsiteX107" fmla="*/ 4083434 w 4758348"/>
              <a:gd name="connsiteY107" fmla="*/ 1153886 h 4332514"/>
              <a:gd name="connsiteX108" fmla="*/ 4029006 w 4758348"/>
              <a:gd name="connsiteY108" fmla="*/ 1088571 h 4332514"/>
              <a:gd name="connsiteX109" fmla="*/ 3985463 w 4758348"/>
              <a:gd name="connsiteY109" fmla="*/ 1012371 h 4332514"/>
              <a:gd name="connsiteX110" fmla="*/ 3952806 w 4758348"/>
              <a:gd name="connsiteY110" fmla="*/ 990600 h 4332514"/>
              <a:gd name="connsiteX111" fmla="*/ 3931034 w 4758348"/>
              <a:gd name="connsiteY111" fmla="*/ 957943 h 4332514"/>
              <a:gd name="connsiteX112" fmla="*/ 3822177 w 4758348"/>
              <a:gd name="connsiteY112" fmla="*/ 849086 h 4332514"/>
              <a:gd name="connsiteX113" fmla="*/ 3745977 w 4758348"/>
              <a:gd name="connsiteY113" fmla="*/ 772886 h 4332514"/>
              <a:gd name="connsiteX114" fmla="*/ 3713320 w 4758348"/>
              <a:gd name="connsiteY114" fmla="*/ 751114 h 4332514"/>
              <a:gd name="connsiteX115" fmla="*/ 3658891 w 4758348"/>
              <a:gd name="connsiteY115" fmla="*/ 718457 h 4332514"/>
              <a:gd name="connsiteX116" fmla="*/ 3604463 w 4758348"/>
              <a:gd name="connsiteY116" fmla="*/ 674914 h 4332514"/>
              <a:gd name="connsiteX117" fmla="*/ 3571806 w 4758348"/>
              <a:gd name="connsiteY117" fmla="*/ 642257 h 4332514"/>
              <a:gd name="connsiteX118" fmla="*/ 3539148 w 4758348"/>
              <a:gd name="connsiteY118" fmla="*/ 631371 h 4332514"/>
              <a:gd name="connsiteX119" fmla="*/ 3462948 w 4758348"/>
              <a:gd name="connsiteY119" fmla="*/ 576943 h 4332514"/>
              <a:gd name="connsiteX120" fmla="*/ 3419406 w 4758348"/>
              <a:gd name="connsiteY120" fmla="*/ 544286 h 4332514"/>
              <a:gd name="connsiteX121" fmla="*/ 3375863 w 4758348"/>
              <a:gd name="connsiteY121" fmla="*/ 522514 h 4332514"/>
              <a:gd name="connsiteX122" fmla="*/ 3343206 w 4758348"/>
              <a:gd name="connsiteY122" fmla="*/ 489857 h 4332514"/>
              <a:gd name="connsiteX123" fmla="*/ 3310548 w 4758348"/>
              <a:gd name="connsiteY123" fmla="*/ 468086 h 4332514"/>
              <a:gd name="connsiteX124" fmla="*/ 3234348 w 4758348"/>
              <a:gd name="connsiteY124" fmla="*/ 413657 h 4332514"/>
              <a:gd name="connsiteX125" fmla="*/ 3201691 w 4758348"/>
              <a:gd name="connsiteY125" fmla="*/ 402771 h 4332514"/>
              <a:gd name="connsiteX126" fmla="*/ 3158148 w 4758348"/>
              <a:gd name="connsiteY126" fmla="*/ 370114 h 4332514"/>
              <a:gd name="connsiteX127" fmla="*/ 3125491 w 4758348"/>
              <a:gd name="connsiteY127" fmla="*/ 348343 h 4332514"/>
              <a:gd name="connsiteX128" fmla="*/ 3103720 w 4758348"/>
              <a:gd name="connsiteY128" fmla="*/ 326571 h 4332514"/>
              <a:gd name="connsiteX129" fmla="*/ 3005748 w 4758348"/>
              <a:gd name="connsiteY129" fmla="*/ 272143 h 4332514"/>
              <a:gd name="connsiteX130" fmla="*/ 2940434 w 4758348"/>
              <a:gd name="connsiteY130" fmla="*/ 228600 h 4332514"/>
              <a:gd name="connsiteX131" fmla="*/ 2853348 w 4758348"/>
              <a:gd name="connsiteY131" fmla="*/ 195943 h 4332514"/>
              <a:gd name="connsiteX132" fmla="*/ 2820691 w 4758348"/>
              <a:gd name="connsiteY132" fmla="*/ 185057 h 4332514"/>
              <a:gd name="connsiteX133" fmla="*/ 2711834 w 4758348"/>
              <a:gd name="connsiteY133" fmla="*/ 130629 h 4332514"/>
              <a:gd name="connsiteX134" fmla="*/ 2559434 w 4758348"/>
              <a:gd name="connsiteY134" fmla="*/ 108857 h 4332514"/>
              <a:gd name="connsiteX135" fmla="*/ 2396148 w 4758348"/>
              <a:gd name="connsiteY135" fmla="*/ 87086 h 4332514"/>
              <a:gd name="connsiteX136" fmla="*/ 1666806 w 4758348"/>
              <a:gd name="connsiteY136" fmla="*/ 54429 h 4332514"/>
              <a:gd name="connsiteX137" fmla="*/ 1307577 w 4758348"/>
              <a:gd name="connsiteY137" fmla="*/ 32657 h 4332514"/>
              <a:gd name="connsiteX138" fmla="*/ 1111634 w 4758348"/>
              <a:gd name="connsiteY138" fmla="*/ 10886 h 4332514"/>
              <a:gd name="connsiteX139" fmla="*/ 937463 w 4758348"/>
              <a:gd name="connsiteY139" fmla="*/ 0 h 4332514"/>
              <a:gd name="connsiteX140" fmla="*/ 469377 w 4758348"/>
              <a:gd name="connsiteY140" fmla="*/ 21771 h 4332514"/>
              <a:gd name="connsiteX141" fmla="*/ 436720 w 4758348"/>
              <a:gd name="connsiteY141" fmla="*/ 32657 h 4332514"/>
              <a:gd name="connsiteX142" fmla="*/ 393177 w 4758348"/>
              <a:gd name="connsiteY142" fmla="*/ 43543 h 4332514"/>
              <a:gd name="connsiteX143" fmla="*/ 273434 w 4758348"/>
              <a:gd name="connsiteY143" fmla="*/ 65314 h 4332514"/>
              <a:gd name="connsiteX144" fmla="*/ 197234 w 4758348"/>
              <a:gd name="connsiteY144" fmla="*/ 87086 h 4332514"/>
              <a:gd name="connsiteX145" fmla="*/ 142806 w 4758348"/>
              <a:gd name="connsiteY145" fmla="*/ 97971 h 4332514"/>
              <a:gd name="connsiteX146" fmla="*/ 77491 w 4758348"/>
              <a:gd name="connsiteY146" fmla="*/ 119743 h 4332514"/>
              <a:gd name="connsiteX147" fmla="*/ 44834 w 4758348"/>
              <a:gd name="connsiteY147" fmla="*/ 141514 h 4332514"/>
              <a:gd name="connsiteX148" fmla="*/ 1291 w 4758348"/>
              <a:gd name="connsiteY148" fmla="*/ 119743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758348" h="4332514">
                <a:moveTo>
                  <a:pt x="1291" y="119743"/>
                </a:moveTo>
                <a:cubicBezTo>
                  <a:pt x="-4152" y="163286"/>
                  <a:pt x="9181" y="308406"/>
                  <a:pt x="12177" y="402771"/>
                </a:cubicBezTo>
                <a:cubicBezTo>
                  <a:pt x="16439" y="537010"/>
                  <a:pt x="14129" y="671534"/>
                  <a:pt x="23063" y="805543"/>
                </a:cubicBezTo>
                <a:cubicBezTo>
                  <a:pt x="25053" y="835399"/>
                  <a:pt x="38966" y="863288"/>
                  <a:pt x="44834" y="892629"/>
                </a:cubicBezTo>
                <a:cubicBezTo>
                  <a:pt x="77685" y="1056880"/>
                  <a:pt x="35843" y="852165"/>
                  <a:pt x="66606" y="990600"/>
                </a:cubicBezTo>
                <a:cubicBezTo>
                  <a:pt x="87123" y="1082931"/>
                  <a:pt x="65274" y="1008377"/>
                  <a:pt x="99263" y="1110343"/>
                </a:cubicBezTo>
                <a:cubicBezTo>
                  <a:pt x="99265" y="1110348"/>
                  <a:pt x="121031" y="1175653"/>
                  <a:pt x="121034" y="1175657"/>
                </a:cubicBezTo>
                <a:lnTo>
                  <a:pt x="142806" y="1208314"/>
                </a:lnTo>
                <a:cubicBezTo>
                  <a:pt x="146434" y="1226457"/>
                  <a:pt x="147194" y="1245419"/>
                  <a:pt x="153691" y="1262743"/>
                </a:cubicBezTo>
                <a:cubicBezTo>
                  <a:pt x="158285" y="1274993"/>
                  <a:pt x="170149" y="1283445"/>
                  <a:pt x="175463" y="1295400"/>
                </a:cubicBezTo>
                <a:cubicBezTo>
                  <a:pt x="184784" y="1316371"/>
                  <a:pt x="190640" y="1338733"/>
                  <a:pt x="197234" y="1360714"/>
                </a:cubicBezTo>
                <a:cubicBezTo>
                  <a:pt x="223864" y="1449480"/>
                  <a:pt x="186198" y="1371273"/>
                  <a:pt x="251663" y="1513114"/>
                </a:cubicBezTo>
                <a:cubicBezTo>
                  <a:pt x="257145" y="1524993"/>
                  <a:pt x="267583" y="1534069"/>
                  <a:pt x="273434" y="1545771"/>
                </a:cubicBezTo>
                <a:cubicBezTo>
                  <a:pt x="314989" y="1628883"/>
                  <a:pt x="238015" y="1516691"/>
                  <a:pt x="316977" y="1621971"/>
                </a:cubicBezTo>
                <a:cubicBezTo>
                  <a:pt x="327174" y="1672957"/>
                  <a:pt x="325766" y="1683093"/>
                  <a:pt x="349634" y="1730829"/>
                </a:cubicBezTo>
                <a:cubicBezTo>
                  <a:pt x="355485" y="1742531"/>
                  <a:pt x="364149" y="1752600"/>
                  <a:pt x="371406" y="1763486"/>
                </a:cubicBezTo>
                <a:cubicBezTo>
                  <a:pt x="378663" y="1785257"/>
                  <a:pt x="384137" y="1807707"/>
                  <a:pt x="393177" y="1828800"/>
                </a:cubicBezTo>
                <a:cubicBezTo>
                  <a:pt x="404063" y="1854200"/>
                  <a:pt x="416390" y="1879029"/>
                  <a:pt x="425834" y="1905000"/>
                </a:cubicBezTo>
                <a:cubicBezTo>
                  <a:pt x="430947" y="1919060"/>
                  <a:pt x="430966" y="1934733"/>
                  <a:pt x="436720" y="1948543"/>
                </a:cubicBezTo>
                <a:cubicBezTo>
                  <a:pt x="449203" y="1978501"/>
                  <a:pt x="467478" y="2005798"/>
                  <a:pt x="480263" y="2035629"/>
                </a:cubicBezTo>
                <a:cubicBezTo>
                  <a:pt x="526897" y="2144443"/>
                  <a:pt x="477488" y="2064125"/>
                  <a:pt x="523806" y="2133600"/>
                </a:cubicBezTo>
                <a:cubicBezTo>
                  <a:pt x="527434" y="2144486"/>
                  <a:pt x="529559" y="2155994"/>
                  <a:pt x="534691" y="2166257"/>
                </a:cubicBezTo>
                <a:cubicBezTo>
                  <a:pt x="540542" y="2177959"/>
                  <a:pt x="552704" y="2186383"/>
                  <a:pt x="556463" y="2198914"/>
                </a:cubicBezTo>
                <a:cubicBezTo>
                  <a:pt x="563836" y="2223490"/>
                  <a:pt x="560597" y="2250360"/>
                  <a:pt x="567348" y="2275114"/>
                </a:cubicBezTo>
                <a:cubicBezTo>
                  <a:pt x="577233" y="2311359"/>
                  <a:pt x="588067" y="2317604"/>
                  <a:pt x="610891" y="2340429"/>
                </a:cubicBezTo>
                <a:cubicBezTo>
                  <a:pt x="618148" y="2362200"/>
                  <a:pt x="622400" y="2385217"/>
                  <a:pt x="632663" y="2405743"/>
                </a:cubicBezTo>
                <a:lnTo>
                  <a:pt x="676206" y="2492829"/>
                </a:lnTo>
                <a:cubicBezTo>
                  <a:pt x="679834" y="2510972"/>
                  <a:pt x="679803" y="2530251"/>
                  <a:pt x="687091" y="2547257"/>
                </a:cubicBezTo>
                <a:cubicBezTo>
                  <a:pt x="691134" y="2556691"/>
                  <a:pt x="704695" y="2559650"/>
                  <a:pt x="708863" y="2569029"/>
                </a:cubicBezTo>
                <a:cubicBezTo>
                  <a:pt x="758044" y="2679687"/>
                  <a:pt x="702401" y="2616997"/>
                  <a:pt x="752406" y="2667000"/>
                </a:cubicBezTo>
                <a:cubicBezTo>
                  <a:pt x="784418" y="2731025"/>
                  <a:pt x="799488" y="2758671"/>
                  <a:pt x="828606" y="2841171"/>
                </a:cubicBezTo>
                <a:cubicBezTo>
                  <a:pt x="879252" y="2984668"/>
                  <a:pt x="799135" y="2814890"/>
                  <a:pt x="861263" y="2939143"/>
                </a:cubicBezTo>
                <a:cubicBezTo>
                  <a:pt x="868520" y="2968172"/>
                  <a:pt x="875161" y="2997361"/>
                  <a:pt x="883034" y="3026229"/>
                </a:cubicBezTo>
                <a:cubicBezTo>
                  <a:pt x="886053" y="3037299"/>
                  <a:pt x="888788" y="3048623"/>
                  <a:pt x="893920" y="3058886"/>
                </a:cubicBezTo>
                <a:cubicBezTo>
                  <a:pt x="899771" y="3070588"/>
                  <a:pt x="909840" y="3079841"/>
                  <a:pt x="915691" y="3091543"/>
                </a:cubicBezTo>
                <a:cubicBezTo>
                  <a:pt x="960759" y="3181680"/>
                  <a:pt x="885956" y="3063267"/>
                  <a:pt x="948348" y="3156857"/>
                </a:cubicBezTo>
                <a:cubicBezTo>
                  <a:pt x="951977" y="3171371"/>
                  <a:pt x="953158" y="3186728"/>
                  <a:pt x="959234" y="3200400"/>
                </a:cubicBezTo>
                <a:cubicBezTo>
                  <a:pt x="998418" y="3288565"/>
                  <a:pt x="984862" y="3221797"/>
                  <a:pt x="1002777" y="3287486"/>
                </a:cubicBezTo>
                <a:cubicBezTo>
                  <a:pt x="1010650" y="3316353"/>
                  <a:pt x="1013040" y="3346951"/>
                  <a:pt x="1024548" y="3374571"/>
                </a:cubicBezTo>
                <a:cubicBezTo>
                  <a:pt x="1091460" y="3535158"/>
                  <a:pt x="1057881" y="3463008"/>
                  <a:pt x="1122520" y="3592286"/>
                </a:cubicBezTo>
                <a:cubicBezTo>
                  <a:pt x="1133406" y="3614057"/>
                  <a:pt x="1140572" y="3638127"/>
                  <a:pt x="1155177" y="3657600"/>
                </a:cubicBezTo>
                <a:cubicBezTo>
                  <a:pt x="1166063" y="3672114"/>
                  <a:pt x="1177770" y="3686047"/>
                  <a:pt x="1187834" y="3701143"/>
                </a:cubicBezTo>
                <a:cubicBezTo>
                  <a:pt x="1221333" y="3751392"/>
                  <a:pt x="1258799" y="3799527"/>
                  <a:pt x="1285806" y="3853543"/>
                </a:cubicBezTo>
                <a:cubicBezTo>
                  <a:pt x="1300320" y="3882572"/>
                  <a:pt x="1302344" y="3922627"/>
                  <a:pt x="1329348" y="3940629"/>
                </a:cubicBezTo>
                <a:cubicBezTo>
                  <a:pt x="1351120" y="3955143"/>
                  <a:pt x="1376161" y="3965669"/>
                  <a:pt x="1394663" y="3984171"/>
                </a:cubicBezTo>
                <a:cubicBezTo>
                  <a:pt x="1423691" y="4013200"/>
                  <a:pt x="1445030" y="4052897"/>
                  <a:pt x="1481748" y="4071257"/>
                </a:cubicBezTo>
                <a:cubicBezTo>
                  <a:pt x="1626164" y="4143467"/>
                  <a:pt x="1445826" y="4055862"/>
                  <a:pt x="1557948" y="4103914"/>
                </a:cubicBezTo>
                <a:cubicBezTo>
                  <a:pt x="1601573" y="4122610"/>
                  <a:pt x="1593295" y="4126358"/>
                  <a:pt x="1634148" y="4136571"/>
                </a:cubicBezTo>
                <a:cubicBezTo>
                  <a:pt x="1652098" y="4141058"/>
                  <a:pt x="1670434" y="4143828"/>
                  <a:pt x="1688577" y="4147457"/>
                </a:cubicBezTo>
                <a:cubicBezTo>
                  <a:pt x="1703091" y="4154714"/>
                  <a:pt x="1717291" y="4162638"/>
                  <a:pt x="1732120" y="4169229"/>
                </a:cubicBezTo>
                <a:cubicBezTo>
                  <a:pt x="1749976" y="4177165"/>
                  <a:pt x="1769071" y="4182262"/>
                  <a:pt x="1786548" y="4191000"/>
                </a:cubicBezTo>
                <a:cubicBezTo>
                  <a:pt x="1798250" y="4196851"/>
                  <a:pt x="1807504" y="4206920"/>
                  <a:pt x="1819206" y="4212771"/>
                </a:cubicBezTo>
                <a:cubicBezTo>
                  <a:pt x="1829469" y="4217903"/>
                  <a:pt x="1841271" y="4219244"/>
                  <a:pt x="1851863" y="4223657"/>
                </a:cubicBezTo>
                <a:cubicBezTo>
                  <a:pt x="1884851" y="4237402"/>
                  <a:pt x="1916479" y="4254371"/>
                  <a:pt x="1949834" y="4267200"/>
                </a:cubicBezTo>
                <a:cubicBezTo>
                  <a:pt x="1963798" y="4272571"/>
                  <a:pt x="1978748" y="4274951"/>
                  <a:pt x="1993377" y="4278086"/>
                </a:cubicBezTo>
                <a:cubicBezTo>
                  <a:pt x="2029560" y="4285839"/>
                  <a:pt x="2066177" y="4291536"/>
                  <a:pt x="2102234" y="4299857"/>
                </a:cubicBezTo>
                <a:cubicBezTo>
                  <a:pt x="2113415" y="4302437"/>
                  <a:pt x="2124628" y="4305611"/>
                  <a:pt x="2134891" y="4310743"/>
                </a:cubicBezTo>
                <a:cubicBezTo>
                  <a:pt x="2146593" y="4316594"/>
                  <a:pt x="2156662" y="4325257"/>
                  <a:pt x="2167548" y="4332514"/>
                </a:cubicBezTo>
                <a:lnTo>
                  <a:pt x="2886006" y="4321629"/>
                </a:lnTo>
                <a:cubicBezTo>
                  <a:pt x="2908069" y="4321016"/>
                  <a:pt x="2929304" y="4312316"/>
                  <a:pt x="2951320" y="4310743"/>
                </a:cubicBezTo>
                <a:cubicBezTo>
                  <a:pt x="3031028" y="4305049"/>
                  <a:pt x="3110977" y="4303486"/>
                  <a:pt x="3190806" y="4299857"/>
                </a:cubicBezTo>
                <a:lnTo>
                  <a:pt x="3277891" y="4278086"/>
                </a:lnTo>
                <a:cubicBezTo>
                  <a:pt x="3292405" y="4274457"/>
                  <a:pt x="3307543" y="4272756"/>
                  <a:pt x="3321434" y="4267200"/>
                </a:cubicBezTo>
                <a:cubicBezTo>
                  <a:pt x="3357720" y="4252686"/>
                  <a:pt x="3393438" y="4236664"/>
                  <a:pt x="3430291" y="4223657"/>
                </a:cubicBezTo>
                <a:cubicBezTo>
                  <a:pt x="3521581" y="4191437"/>
                  <a:pt x="3487491" y="4213840"/>
                  <a:pt x="3571806" y="4180114"/>
                </a:cubicBezTo>
                <a:cubicBezTo>
                  <a:pt x="3586873" y="4174087"/>
                  <a:pt x="3599954" y="4163474"/>
                  <a:pt x="3615348" y="4158343"/>
                </a:cubicBezTo>
                <a:cubicBezTo>
                  <a:pt x="3632901" y="4152492"/>
                  <a:pt x="3651827" y="4151945"/>
                  <a:pt x="3669777" y="4147457"/>
                </a:cubicBezTo>
                <a:cubicBezTo>
                  <a:pt x="3680909" y="4144674"/>
                  <a:pt x="3691443" y="4139868"/>
                  <a:pt x="3702434" y="4136571"/>
                </a:cubicBezTo>
                <a:cubicBezTo>
                  <a:pt x="3827052" y="4099186"/>
                  <a:pt x="3737334" y="4128567"/>
                  <a:pt x="3811291" y="4103914"/>
                </a:cubicBezTo>
                <a:cubicBezTo>
                  <a:pt x="3852818" y="4062389"/>
                  <a:pt x="3809731" y="4098007"/>
                  <a:pt x="3876606" y="4071257"/>
                </a:cubicBezTo>
                <a:cubicBezTo>
                  <a:pt x="3899206" y="4062217"/>
                  <a:pt x="3921048" y="4051123"/>
                  <a:pt x="3941920" y="4038600"/>
                </a:cubicBezTo>
                <a:cubicBezTo>
                  <a:pt x="3966560" y="4023816"/>
                  <a:pt x="3991546" y="3997458"/>
                  <a:pt x="4018120" y="3984171"/>
                </a:cubicBezTo>
                <a:cubicBezTo>
                  <a:pt x="4028383" y="3979039"/>
                  <a:pt x="4039891" y="3976914"/>
                  <a:pt x="4050777" y="3973286"/>
                </a:cubicBezTo>
                <a:cubicBezTo>
                  <a:pt x="4074620" y="3949441"/>
                  <a:pt x="4073159" y="3948055"/>
                  <a:pt x="4105206" y="3929743"/>
                </a:cubicBezTo>
                <a:cubicBezTo>
                  <a:pt x="4119295" y="3921692"/>
                  <a:pt x="4135246" y="3916972"/>
                  <a:pt x="4148748" y="3907971"/>
                </a:cubicBezTo>
                <a:cubicBezTo>
                  <a:pt x="4157287" y="3902278"/>
                  <a:pt x="4162309" y="3892358"/>
                  <a:pt x="4170520" y="3886200"/>
                </a:cubicBezTo>
                <a:cubicBezTo>
                  <a:pt x="4191453" y="3870501"/>
                  <a:pt x="4217331" y="3861159"/>
                  <a:pt x="4235834" y="3842657"/>
                </a:cubicBezTo>
                <a:cubicBezTo>
                  <a:pt x="4243091" y="3835400"/>
                  <a:pt x="4249395" y="3827044"/>
                  <a:pt x="4257606" y="3820886"/>
                </a:cubicBezTo>
                <a:cubicBezTo>
                  <a:pt x="4278539" y="3805187"/>
                  <a:pt x="4304418" y="3795846"/>
                  <a:pt x="4322920" y="3777343"/>
                </a:cubicBezTo>
                <a:cubicBezTo>
                  <a:pt x="4330177" y="3770086"/>
                  <a:pt x="4338280" y="3763585"/>
                  <a:pt x="4344691" y="3755571"/>
                </a:cubicBezTo>
                <a:cubicBezTo>
                  <a:pt x="4352864" y="3745355"/>
                  <a:pt x="4357212" y="3732165"/>
                  <a:pt x="4366463" y="3722914"/>
                </a:cubicBezTo>
                <a:cubicBezTo>
                  <a:pt x="4432282" y="3657096"/>
                  <a:pt x="4364635" y="3761638"/>
                  <a:pt x="4442663" y="3657600"/>
                </a:cubicBezTo>
                <a:cubicBezTo>
                  <a:pt x="4453549" y="3643086"/>
                  <a:pt x="4464775" y="3628821"/>
                  <a:pt x="4475320" y="3614057"/>
                </a:cubicBezTo>
                <a:cubicBezTo>
                  <a:pt x="4482924" y="3603411"/>
                  <a:pt x="4487840" y="3590651"/>
                  <a:pt x="4497091" y="3581400"/>
                </a:cubicBezTo>
                <a:cubicBezTo>
                  <a:pt x="4506342" y="3572149"/>
                  <a:pt x="4518862" y="3566886"/>
                  <a:pt x="4529748" y="3559629"/>
                </a:cubicBezTo>
                <a:cubicBezTo>
                  <a:pt x="4544262" y="3537857"/>
                  <a:pt x="4554788" y="3512816"/>
                  <a:pt x="4573291" y="3494314"/>
                </a:cubicBezTo>
                <a:cubicBezTo>
                  <a:pt x="4580548" y="3487057"/>
                  <a:pt x="4588905" y="3480753"/>
                  <a:pt x="4595063" y="3472543"/>
                </a:cubicBezTo>
                <a:cubicBezTo>
                  <a:pt x="4610763" y="3451610"/>
                  <a:pt x="4638606" y="3407229"/>
                  <a:pt x="4638606" y="3407229"/>
                </a:cubicBezTo>
                <a:cubicBezTo>
                  <a:pt x="4663550" y="3307451"/>
                  <a:pt x="4643779" y="3345040"/>
                  <a:pt x="4682148" y="3287486"/>
                </a:cubicBezTo>
                <a:cubicBezTo>
                  <a:pt x="4685777" y="3272972"/>
                  <a:pt x="4690100" y="3258614"/>
                  <a:pt x="4693034" y="3243943"/>
                </a:cubicBezTo>
                <a:cubicBezTo>
                  <a:pt x="4701074" y="3203742"/>
                  <a:pt x="4702163" y="3173016"/>
                  <a:pt x="4714806" y="3135086"/>
                </a:cubicBezTo>
                <a:cubicBezTo>
                  <a:pt x="4720985" y="3116548"/>
                  <a:pt x="4729320" y="3098800"/>
                  <a:pt x="4736577" y="3080657"/>
                </a:cubicBezTo>
                <a:cubicBezTo>
                  <a:pt x="4740206" y="3040743"/>
                  <a:pt x="4743475" y="3000794"/>
                  <a:pt x="4747463" y="2960914"/>
                </a:cubicBezTo>
                <a:cubicBezTo>
                  <a:pt x="4750732" y="2928219"/>
                  <a:pt x="4758348" y="2895801"/>
                  <a:pt x="4758348" y="2862943"/>
                </a:cubicBezTo>
                <a:cubicBezTo>
                  <a:pt x="4758348" y="2685106"/>
                  <a:pt x="4753810" y="2507267"/>
                  <a:pt x="4747463" y="2329543"/>
                </a:cubicBezTo>
                <a:cubicBezTo>
                  <a:pt x="4746547" y="2303901"/>
                  <a:pt x="4741036" y="2278610"/>
                  <a:pt x="4736577" y="2253343"/>
                </a:cubicBezTo>
                <a:cubicBezTo>
                  <a:pt x="4712175" y="2115065"/>
                  <a:pt x="4718146" y="2151520"/>
                  <a:pt x="4660377" y="2002971"/>
                </a:cubicBezTo>
                <a:cubicBezTo>
                  <a:pt x="4635522" y="1939058"/>
                  <a:pt x="4648257" y="1963019"/>
                  <a:pt x="4616834" y="1915886"/>
                </a:cubicBezTo>
                <a:cubicBezTo>
                  <a:pt x="4560667" y="1747381"/>
                  <a:pt x="4625043" y="1921417"/>
                  <a:pt x="4573291" y="1817914"/>
                </a:cubicBezTo>
                <a:cubicBezTo>
                  <a:pt x="4534915" y="1741164"/>
                  <a:pt x="4572056" y="1784022"/>
                  <a:pt x="4529748" y="1741714"/>
                </a:cubicBezTo>
                <a:cubicBezTo>
                  <a:pt x="4526120" y="1730828"/>
                  <a:pt x="4524767" y="1718896"/>
                  <a:pt x="4518863" y="1709057"/>
                </a:cubicBezTo>
                <a:cubicBezTo>
                  <a:pt x="4513583" y="1700256"/>
                  <a:pt x="4503661" y="1695170"/>
                  <a:pt x="4497091" y="1687286"/>
                </a:cubicBezTo>
                <a:cubicBezTo>
                  <a:pt x="4434957" y="1612726"/>
                  <a:pt x="4498497" y="1670994"/>
                  <a:pt x="4410006" y="1600200"/>
                </a:cubicBezTo>
                <a:cubicBezTo>
                  <a:pt x="4391863" y="1571171"/>
                  <a:pt x="4379783" y="1537320"/>
                  <a:pt x="4355577" y="1513114"/>
                </a:cubicBezTo>
                <a:cubicBezTo>
                  <a:pt x="4344691" y="1502228"/>
                  <a:pt x="4332371" y="1492609"/>
                  <a:pt x="4322920" y="1480457"/>
                </a:cubicBezTo>
                <a:cubicBezTo>
                  <a:pt x="4196972" y="1318525"/>
                  <a:pt x="4336601" y="1490093"/>
                  <a:pt x="4257606" y="1371600"/>
                </a:cubicBezTo>
                <a:cubicBezTo>
                  <a:pt x="4141554" y="1197521"/>
                  <a:pt x="4239683" y="1350093"/>
                  <a:pt x="4148748" y="1240971"/>
                </a:cubicBezTo>
                <a:cubicBezTo>
                  <a:pt x="4125519" y="1213096"/>
                  <a:pt x="4105852" y="1182418"/>
                  <a:pt x="4083434" y="1153886"/>
                </a:cubicBezTo>
                <a:cubicBezTo>
                  <a:pt x="4065925" y="1131602"/>
                  <a:pt x="4041681" y="1113919"/>
                  <a:pt x="4029006" y="1088571"/>
                </a:cubicBezTo>
                <a:cubicBezTo>
                  <a:pt x="4020470" y="1071501"/>
                  <a:pt x="4000846" y="1027754"/>
                  <a:pt x="3985463" y="1012371"/>
                </a:cubicBezTo>
                <a:cubicBezTo>
                  <a:pt x="3976212" y="1003120"/>
                  <a:pt x="3963692" y="997857"/>
                  <a:pt x="3952806" y="990600"/>
                </a:cubicBezTo>
                <a:cubicBezTo>
                  <a:pt x="3945549" y="979714"/>
                  <a:pt x="3939649" y="967789"/>
                  <a:pt x="3931034" y="957943"/>
                </a:cubicBezTo>
                <a:cubicBezTo>
                  <a:pt x="3931015" y="957922"/>
                  <a:pt x="3822197" y="849106"/>
                  <a:pt x="3822177" y="849086"/>
                </a:cubicBezTo>
                <a:lnTo>
                  <a:pt x="3745977" y="772886"/>
                </a:lnTo>
                <a:cubicBezTo>
                  <a:pt x="3735091" y="765629"/>
                  <a:pt x="3723536" y="759287"/>
                  <a:pt x="3713320" y="751114"/>
                </a:cubicBezTo>
                <a:cubicBezTo>
                  <a:pt x="3670628" y="716961"/>
                  <a:pt x="3715602" y="737361"/>
                  <a:pt x="3658891" y="718457"/>
                </a:cubicBezTo>
                <a:cubicBezTo>
                  <a:pt x="3640748" y="703943"/>
                  <a:pt x="3621948" y="690214"/>
                  <a:pt x="3604463" y="674914"/>
                </a:cubicBezTo>
                <a:cubicBezTo>
                  <a:pt x="3592877" y="664777"/>
                  <a:pt x="3584615" y="650796"/>
                  <a:pt x="3571806" y="642257"/>
                </a:cubicBezTo>
                <a:cubicBezTo>
                  <a:pt x="3562258" y="635892"/>
                  <a:pt x="3550034" y="635000"/>
                  <a:pt x="3539148" y="631371"/>
                </a:cubicBezTo>
                <a:cubicBezTo>
                  <a:pt x="3396849" y="524645"/>
                  <a:pt x="3574371" y="656530"/>
                  <a:pt x="3462948" y="576943"/>
                </a:cubicBezTo>
                <a:cubicBezTo>
                  <a:pt x="3448185" y="566398"/>
                  <a:pt x="3434791" y="553902"/>
                  <a:pt x="3419406" y="544286"/>
                </a:cubicBezTo>
                <a:cubicBezTo>
                  <a:pt x="3405645" y="535685"/>
                  <a:pt x="3389068" y="531946"/>
                  <a:pt x="3375863" y="522514"/>
                </a:cubicBezTo>
                <a:cubicBezTo>
                  <a:pt x="3363336" y="513566"/>
                  <a:pt x="3355033" y="499712"/>
                  <a:pt x="3343206" y="489857"/>
                </a:cubicBezTo>
                <a:cubicBezTo>
                  <a:pt x="3333155" y="481481"/>
                  <a:pt x="3321194" y="475690"/>
                  <a:pt x="3310548" y="468086"/>
                </a:cubicBezTo>
                <a:cubicBezTo>
                  <a:pt x="3299038" y="459865"/>
                  <a:pt x="3251454" y="422210"/>
                  <a:pt x="3234348" y="413657"/>
                </a:cubicBezTo>
                <a:cubicBezTo>
                  <a:pt x="3224085" y="408525"/>
                  <a:pt x="3212577" y="406400"/>
                  <a:pt x="3201691" y="402771"/>
                </a:cubicBezTo>
                <a:cubicBezTo>
                  <a:pt x="3187177" y="391885"/>
                  <a:pt x="3172912" y="380659"/>
                  <a:pt x="3158148" y="370114"/>
                </a:cubicBezTo>
                <a:cubicBezTo>
                  <a:pt x="3147502" y="362510"/>
                  <a:pt x="3135707" y="356516"/>
                  <a:pt x="3125491" y="348343"/>
                </a:cubicBezTo>
                <a:cubicBezTo>
                  <a:pt x="3117477" y="341932"/>
                  <a:pt x="3111931" y="332729"/>
                  <a:pt x="3103720" y="326571"/>
                </a:cubicBezTo>
                <a:cubicBezTo>
                  <a:pt x="3043833" y="281655"/>
                  <a:pt x="3056662" y="289114"/>
                  <a:pt x="3005748" y="272143"/>
                </a:cubicBezTo>
                <a:cubicBezTo>
                  <a:pt x="2983977" y="257629"/>
                  <a:pt x="2965257" y="236875"/>
                  <a:pt x="2940434" y="228600"/>
                </a:cubicBezTo>
                <a:cubicBezTo>
                  <a:pt x="2866309" y="203891"/>
                  <a:pt x="2957480" y="234992"/>
                  <a:pt x="2853348" y="195943"/>
                </a:cubicBezTo>
                <a:cubicBezTo>
                  <a:pt x="2842604" y="191914"/>
                  <a:pt x="2830954" y="190189"/>
                  <a:pt x="2820691" y="185057"/>
                </a:cubicBezTo>
                <a:cubicBezTo>
                  <a:pt x="2760005" y="154714"/>
                  <a:pt x="2810695" y="154168"/>
                  <a:pt x="2711834" y="130629"/>
                </a:cubicBezTo>
                <a:cubicBezTo>
                  <a:pt x="2661914" y="118743"/>
                  <a:pt x="2609753" y="118921"/>
                  <a:pt x="2559434" y="108857"/>
                </a:cubicBezTo>
                <a:cubicBezTo>
                  <a:pt x="2480473" y="93064"/>
                  <a:pt x="2501291" y="95387"/>
                  <a:pt x="2396148" y="87086"/>
                </a:cubicBezTo>
                <a:cubicBezTo>
                  <a:pt x="2013034" y="56840"/>
                  <a:pt x="2105775" y="65684"/>
                  <a:pt x="1666806" y="54429"/>
                </a:cubicBezTo>
                <a:cubicBezTo>
                  <a:pt x="1528725" y="8402"/>
                  <a:pt x="1665502" y="50554"/>
                  <a:pt x="1307577" y="32657"/>
                </a:cubicBezTo>
                <a:cubicBezTo>
                  <a:pt x="1184523" y="26504"/>
                  <a:pt x="1222942" y="20161"/>
                  <a:pt x="1111634" y="10886"/>
                </a:cubicBezTo>
                <a:cubicBezTo>
                  <a:pt x="1053665" y="6055"/>
                  <a:pt x="995520" y="3629"/>
                  <a:pt x="937463" y="0"/>
                </a:cubicBezTo>
                <a:cubicBezTo>
                  <a:pt x="869006" y="2445"/>
                  <a:pt x="578039" y="9698"/>
                  <a:pt x="469377" y="21771"/>
                </a:cubicBezTo>
                <a:cubicBezTo>
                  <a:pt x="457973" y="23038"/>
                  <a:pt x="447753" y="29505"/>
                  <a:pt x="436720" y="32657"/>
                </a:cubicBezTo>
                <a:cubicBezTo>
                  <a:pt x="422335" y="36767"/>
                  <a:pt x="407848" y="40609"/>
                  <a:pt x="393177" y="43543"/>
                </a:cubicBezTo>
                <a:cubicBezTo>
                  <a:pt x="344678" y="53243"/>
                  <a:pt x="320111" y="53645"/>
                  <a:pt x="273434" y="65314"/>
                </a:cubicBezTo>
                <a:cubicBezTo>
                  <a:pt x="247806" y="71721"/>
                  <a:pt x="222862" y="80679"/>
                  <a:pt x="197234" y="87086"/>
                </a:cubicBezTo>
                <a:cubicBezTo>
                  <a:pt x="179284" y="91573"/>
                  <a:pt x="160656" y="93103"/>
                  <a:pt x="142806" y="97971"/>
                </a:cubicBezTo>
                <a:cubicBezTo>
                  <a:pt x="120665" y="104009"/>
                  <a:pt x="96586" y="107013"/>
                  <a:pt x="77491" y="119743"/>
                </a:cubicBezTo>
                <a:cubicBezTo>
                  <a:pt x="66605" y="127000"/>
                  <a:pt x="57246" y="137377"/>
                  <a:pt x="44834" y="141514"/>
                </a:cubicBezTo>
                <a:cubicBezTo>
                  <a:pt x="34507" y="144956"/>
                  <a:pt x="6734" y="76200"/>
                  <a:pt x="1291" y="119743"/>
                </a:cubicBezTo>
                <a:close/>
              </a:path>
            </a:pathLst>
          </a:cu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642257" y="1519197"/>
            <a:ext cx="4016829" cy="4816289"/>
          </a:xfrm>
          <a:custGeom>
            <a:avLst/>
            <a:gdLst>
              <a:gd name="connsiteX0" fmla="*/ 3135086 w 4016829"/>
              <a:gd name="connsiteY0" fmla="*/ 930089 h 4816289"/>
              <a:gd name="connsiteX1" fmla="*/ 3113314 w 4016829"/>
              <a:gd name="connsiteY1" fmla="*/ 875660 h 4816289"/>
              <a:gd name="connsiteX2" fmla="*/ 3048000 w 4016829"/>
              <a:gd name="connsiteY2" fmla="*/ 766803 h 4816289"/>
              <a:gd name="connsiteX3" fmla="*/ 3004457 w 4016829"/>
              <a:gd name="connsiteY3" fmla="*/ 701489 h 4816289"/>
              <a:gd name="connsiteX4" fmla="*/ 2993572 w 4016829"/>
              <a:gd name="connsiteY4" fmla="*/ 647060 h 4816289"/>
              <a:gd name="connsiteX5" fmla="*/ 2917372 w 4016829"/>
              <a:gd name="connsiteY5" fmla="*/ 581746 h 4816289"/>
              <a:gd name="connsiteX6" fmla="*/ 2819400 w 4016829"/>
              <a:gd name="connsiteY6" fmla="*/ 440232 h 4816289"/>
              <a:gd name="connsiteX7" fmla="*/ 2743200 w 4016829"/>
              <a:gd name="connsiteY7" fmla="*/ 353146 h 4816289"/>
              <a:gd name="connsiteX8" fmla="*/ 2688772 w 4016829"/>
              <a:gd name="connsiteY8" fmla="*/ 298717 h 4816289"/>
              <a:gd name="connsiteX9" fmla="*/ 2667000 w 4016829"/>
              <a:gd name="connsiteY9" fmla="*/ 276946 h 4816289"/>
              <a:gd name="connsiteX10" fmla="*/ 2634343 w 4016829"/>
              <a:gd name="connsiteY10" fmla="*/ 255174 h 4816289"/>
              <a:gd name="connsiteX11" fmla="*/ 2569029 w 4016829"/>
              <a:gd name="connsiteY11" fmla="*/ 178974 h 4816289"/>
              <a:gd name="connsiteX12" fmla="*/ 2536372 w 4016829"/>
              <a:gd name="connsiteY12" fmla="*/ 157203 h 4816289"/>
              <a:gd name="connsiteX13" fmla="*/ 2503714 w 4016829"/>
              <a:gd name="connsiteY13" fmla="*/ 124546 h 4816289"/>
              <a:gd name="connsiteX14" fmla="*/ 2405743 w 4016829"/>
              <a:gd name="connsiteY14" fmla="*/ 91889 h 4816289"/>
              <a:gd name="connsiteX15" fmla="*/ 2307772 w 4016829"/>
              <a:gd name="connsiteY15" fmla="*/ 59232 h 4816289"/>
              <a:gd name="connsiteX16" fmla="*/ 2220686 w 4016829"/>
              <a:gd name="connsiteY16" fmla="*/ 37460 h 4816289"/>
              <a:gd name="connsiteX17" fmla="*/ 2024743 w 4016829"/>
              <a:gd name="connsiteY17" fmla="*/ 26574 h 4816289"/>
              <a:gd name="connsiteX18" fmla="*/ 1404257 w 4016829"/>
              <a:gd name="connsiteY18" fmla="*/ 15689 h 4816289"/>
              <a:gd name="connsiteX19" fmla="*/ 1295400 w 4016829"/>
              <a:gd name="connsiteY19" fmla="*/ 26574 h 4816289"/>
              <a:gd name="connsiteX20" fmla="*/ 1143000 w 4016829"/>
              <a:gd name="connsiteY20" fmla="*/ 37460 h 4816289"/>
              <a:gd name="connsiteX21" fmla="*/ 1077686 w 4016829"/>
              <a:gd name="connsiteY21" fmla="*/ 48346 h 4816289"/>
              <a:gd name="connsiteX22" fmla="*/ 838200 w 4016829"/>
              <a:gd name="connsiteY22" fmla="*/ 70117 h 4816289"/>
              <a:gd name="connsiteX23" fmla="*/ 685800 w 4016829"/>
              <a:gd name="connsiteY23" fmla="*/ 102774 h 4816289"/>
              <a:gd name="connsiteX24" fmla="*/ 653143 w 4016829"/>
              <a:gd name="connsiteY24" fmla="*/ 113660 h 4816289"/>
              <a:gd name="connsiteX25" fmla="*/ 598714 w 4016829"/>
              <a:gd name="connsiteY25" fmla="*/ 124546 h 4816289"/>
              <a:gd name="connsiteX26" fmla="*/ 544286 w 4016829"/>
              <a:gd name="connsiteY26" fmla="*/ 168089 h 4816289"/>
              <a:gd name="connsiteX27" fmla="*/ 489857 w 4016829"/>
              <a:gd name="connsiteY27" fmla="*/ 189860 h 4816289"/>
              <a:gd name="connsiteX28" fmla="*/ 478972 w 4016829"/>
              <a:gd name="connsiteY28" fmla="*/ 222517 h 4816289"/>
              <a:gd name="connsiteX29" fmla="*/ 435429 w 4016829"/>
              <a:gd name="connsiteY29" fmla="*/ 244289 h 4816289"/>
              <a:gd name="connsiteX30" fmla="*/ 391886 w 4016829"/>
              <a:gd name="connsiteY30" fmla="*/ 276946 h 4816289"/>
              <a:gd name="connsiteX31" fmla="*/ 348343 w 4016829"/>
              <a:gd name="connsiteY31" fmla="*/ 320489 h 4816289"/>
              <a:gd name="connsiteX32" fmla="*/ 304800 w 4016829"/>
              <a:gd name="connsiteY32" fmla="*/ 353146 h 4816289"/>
              <a:gd name="connsiteX33" fmla="*/ 261257 w 4016829"/>
              <a:gd name="connsiteY33" fmla="*/ 407574 h 4816289"/>
              <a:gd name="connsiteX34" fmla="*/ 217714 w 4016829"/>
              <a:gd name="connsiteY34" fmla="*/ 472889 h 4816289"/>
              <a:gd name="connsiteX35" fmla="*/ 174172 w 4016829"/>
              <a:gd name="connsiteY35" fmla="*/ 505546 h 4816289"/>
              <a:gd name="connsiteX36" fmla="*/ 130629 w 4016829"/>
              <a:gd name="connsiteY36" fmla="*/ 636174 h 4816289"/>
              <a:gd name="connsiteX37" fmla="*/ 108857 w 4016829"/>
              <a:gd name="connsiteY37" fmla="*/ 701489 h 4816289"/>
              <a:gd name="connsiteX38" fmla="*/ 65314 w 4016829"/>
              <a:gd name="connsiteY38" fmla="*/ 788574 h 4816289"/>
              <a:gd name="connsiteX39" fmla="*/ 21772 w 4016829"/>
              <a:gd name="connsiteY39" fmla="*/ 930089 h 4816289"/>
              <a:gd name="connsiteX40" fmla="*/ 0 w 4016829"/>
              <a:gd name="connsiteY40" fmla="*/ 1038946 h 4816289"/>
              <a:gd name="connsiteX41" fmla="*/ 10886 w 4016829"/>
              <a:gd name="connsiteY41" fmla="*/ 1452603 h 4816289"/>
              <a:gd name="connsiteX42" fmla="*/ 32657 w 4016829"/>
              <a:gd name="connsiteY42" fmla="*/ 1670317 h 4816289"/>
              <a:gd name="connsiteX43" fmla="*/ 54429 w 4016829"/>
              <a:gd name="connsiteY43" fmla="*/ 1713860 h 4816289"/>
              <a:gd name="connsiteX44" fmla="*/ 87086 w 4016829"/>
              <a:gd name="connsiteY44" fmla="*/ 1822717 h 4816289"/>
              <a:gd name="connsiteX45" fmla="*/ 119743 w 4016829"/>
              <a:gd name="connsiteY45" fmla="*/ 1931574 h 4816289"/>
              <a:gd name="connsiteX46" fmla="*/ 152400 w 4016829"/>
              <a:gd name="connsiteY46" fmla="*/ 2051317 h 4816289"/>
              <a:gd name="connsiteX47" fmla="*/ 163286 w 4016829"/>
              <a:gd name="connsiteY47" fmla="*/ 2105746 h 4816289"/>
              <a:gd name="connsiteX48" fmla="*/ 185057 w 4016829"/>
              <a:gd name="connsiteY48" fmla="*/ 2171060 h 4816289"/>
              <a:gd name="connsiteX49" fmla="*/ 206829 w 4016829"/>
              <a:gd name="connsiteY49" fmla="*/ 2236374 h 4816289"/>
              <a:gd name="connsiteX50" fmla="*/ 217714 w 4016829"/>
              <a:gd name="connsiteY50" fmla="*/ 2269032 h 4816289"/>
              <a:gd name="connsiteX51" fmla="*/ 228600 w 4016829"/>
              <a:gd name="connsiteY51" fmla="*/ 2334346 h 4816289"/>
              <a:gd name="connsiteX52" fmla="*/ 250372 w 4016829"/>
              <a:gd name="connsiteY52" fmla="*/ 2388774 h 4816289"/>
              <a:gd name="connsiteX53" fmla="*/ 293914 w 4016829"/>
              <a:gd name="connsiteY53" fmla="*/ 2541174 h 4816289"/>
              <a:gd name="connsiteX54" fmla="*/ 304800 w 4016829"/>
              <a:gd name="connsiteY54" fmla="*/ 2650032 h 4816289"/>
              <a:gd name="connsiteX55" fmla="*/ 315686 w 4016829"/>
              <a:gd name="connsiteY55" fmla="*/ 2682689 h 4816289"/>
              <a:gd name="connsiteX56" fmla="*/ 326572 w 4016829"/>
              <a:gd name="connsiteY56" fmla="*/ 2758889 h 4816289"/>
              <a:gd name="connsiteX57" fmla="*/ 348343 w 4016829"/>
              <a:gd name="connsiteY57" fmla="*/ 2954832 h 4816289"/>
              <a:gd name="connsiteX58" fmla="*/ 370114 w 4016829"/>
              <a:gd name="connsiteY58" fmla="*/ 3183432 h 4816289"/>
              <a:gd name="connsiteX59" fmla="*/ 391886 w 4016829"/>
              <a:gd name="connsiteY59" fmla="*/ 3335832 h 4816289"/>
              <a:gd name="connsiteX60" fmla="*/ 413657 w 4016829"/>
              <a:gd name="connsiteY60" fmla="*/ 3412032 h 4816289"/>
              <a:gd name="connsiteX61" fmla="*/ 435429 w 4016829"/>
              <a:gd name="connsiteY61" fmla="*/ 3477346 h 4816289"/>
              <a:gd name="connsiteX62" fmla="*/ 446314 w 4016829"/>
              <a:gd name="connsiteY62" fmla="*/ 3510003 h 4816289"/>
              <a:gd name="connsiteX63" fmla="*/ 478972 w 4016829"/>
              <a:gd name="connsiteY63" fmla="*/ 3618860 h 4816289"/>
              <a:gd name="connsiteX64" fmla="*/ 500743 w 4016829"/>
              <a:gd name="connsiteY64" fmla="*/ 3760374 h 4816289"/>
              <a:gd name="connsiteX65" fmla="*/ 511629 w 4016829"/>
              <a:gd name="connsiteY65" fmla="*/ 3793032 h 4816289"/>
              <a:gd name="connsiteX66" fmla="*/ 533400 w 4016829"/>
              <a:gd name="connsiteY66" fmla="*/ 3912774 h 4816289"/>
              <a:gd name="connsiteX67" fmla="*/ 555172 w 4016829"/>
              <a:gd name="connsiteY67" fmla="*/ 3978089 h 4816289"/>
              <a:gd name="connsiteX68" fmla="*/ 566057 w 4016829"/>
              <a:gd name="connsiteY68" fmla="*/ 4021632 h 4816289"/>
              <a:gd name="connsiteX69" fmla="*/ 653143 w 4016829"/>
              <a:gd name="connsiteY69" fmla="*/ 4174032 h 4816289"/>
              <a:gd name="connsiteX70" fmla="*/ 674914 w 4016829"/>
              <a:gd name="connsiteY70" fmla="*/ 4261117 h 4816289"/>
              <a:gd name="connsiteX71" fmla="*/ 685800 w 4016829"/>
              <a:gd name="connsiteY71" fmla="*/ 4293774 h 4816289"/>
              <a:gd name="connsiteX72" fmla="*/ 696686 w 4016829"/>
              <a:gd name="connsiteY72" fmla="*/ 4337317 h 4816289"/>
              <a:gd name="connsiteX73" fmla="*/ 718457 w 4016829"/>
              <a:gd name="connsiteY73" fmla="*/ 4359089 h 4816289"/>
              <a:gd name="connsiteX74" fmla="*/ 740229 w 4016829"/>
              <a:gd name="connsiteY74" fmla="*/ 4413517 h 4816289"/>
              <a:gd name="connsiteX75" fmla="*/ 762000 w 4016829"/>
              <a:gd name="connsiteY75" fmla="*/ 4435289 h 4816289"/>
              <a:gd name="connsiteX76" fmla="*/ 805543 w 4016829"/>
              <a:gd name="connsiteY76" fmla="*/ 4500603 h 4816289"/>
              <a:gd name="connsiteX77" fmla="*/ 816429 w 4016829"/>
              <a:gd name="connsiteY77" fmla="*/ 4533260 h 4816289"/>
              <a:gd name="connsiteX78" fmla="*/ 903514 w 4016829"/>
              <a:gd name="connsiteY78" fmla="*/ 4609460 h 4816289"/>
              <a:gd name="connsiteX79" fmla="*/ 947057 w 4016829"/>
              <a:gd name="connsiteY79" fmla="*/ 4642117 h 4816289"/>
              <a:gd name="connsiteX80" fmla="*/ 979714 w 4016829"/>
              <a:gd name="connsiteY80" fmla="*/ 4663889 h 4816289"/>
              <a:gd name="connsiteX81" fmla="*/ 1001486 w 4016829"/>
              <a:gd name="connsiteY81" fmla="*/ 4685660 h 4816289"/>
              <a:gd name="connsiteX82" fmla="*/ 1066800 w 4016829"/>
              <a:gd name="connsiteY82" fmla="*/ 4707432 h 4816289"/>
              <a:gd name="connsiteX83" fmla="*/ 1099457 w 4016829"/>
              <a:gd name="connsiteY83" fmla="*/ 4729203 h 4816289"/>
              <a:gd name="connsiteX84" fmla="*/ 1153886 w 4016829"/>
              <a:gd name="connsiteY84" fmla="*/ 4740089 h 4816289"/>
              <a:gd name="connsiteX85" fmla="*/ 1273629 w 4016829"/>
              <a:gd name="connsiteY85" fmla="*/ 4772746 h 4816289"/>
              <a:gd name="connsiteX86" fmla="*/ 1556657 w 4016829"/>
              <a:gd name="connsiteY86" fmla="*/ 4783632 h 4816289"/>
              <a:gd name="connsiteX87" fmla="*/ 1785257 w 4016829"/>
              <a:gd name="connsiteY87" fmla="*/ 4805403 h 4816289"/>
              <a:gd name="connsiteX88" fmla="*/ 1905000 w 4016829"/>
              <a:gd name="connsiteY88" fmla="*/ 4816289 h 4816289"/>
              <a:gd name="connsiteX89" fmla="*/ 3276600 w 4016829"/>
              <a:gd name="connsiteY89" fmla="*/ 4805403 h 4816289"/>
              <a:gd name="connsiteX90" fmla="*/ 3548743 w 4016829"/>
              <a:gd name="connsiteY90" fmla="*/ 4783632 h 4816289"/>
              <a:gd name="connsiteX91" fmla="*/ 3581400 w 4016829"/>
              <a:gd name="connsiteY91" fmla="*/ 4761860 h 4816289"/>
              <a:gd name="connsiteX92" fmla="*/ 3712029 w 4016829"/>
              <a:gd name="connsiteY92" fmla="*/ 4729203 h 4816289"/>
              <a:gd name="connsiteX93" fmla="*/ 3788229 w 4016829"/>
              <a:gd name="connsiteY93" fmla="*/ 4696546 h 4816289"/>
              <a:gd name="connsiteX94" fmla="*/ 3864429 w 4016829"/>
              <a:gd name="connsiteY94" fmla="*/ 4609460 h 4816289"/>
              <a:gd name="connsiteX95" fmla="*/ 3918857 w 4016829"/>
              <a:gd name="connsiteY95" fmla="*/ 4533260 h 4816289"/>
              <a:gd name="connsiteX96" fmla="*/ 3929743 w 4016829"/>
              <a:gd name="connsiteY96" fmla="*/ 4489717 h 4816289"/>
              <a:gd name="connsiteX97" fmla="*/ 3962400 w 4016829"/>
              <a:gd name="connsiteY97" fmla="*/ 4435289 h 4816289"/>
              <a:gd name="connsiteX98" fmla="*/ 3984172 w 4016829"/>
              <a:gd name="connsiteY98" fmla="*/ 4369974 h 4816289"/>
              <a:gd name="connsiteX99" fmla="*/ 3995057 w 4016829"/>
              <a:gd name="connsiteY99" fmla="*/ 4304660 h 4816289"/>
              <a:gd name="connsiteX100" fmla="*/ 4005943 w 4016829"/>
              <a:gd name="connsiteY100" fmla="*/ 4272003 h 4816289"/>
              <a:gd name="connsiteX101" fmla="*/ 4016829 w 4016829"/>
              <a:gd name="connsiteY101" fmla="*/ 4206689 h 4816289"/>
              <a:gd name="connsiteX102" fmla="*/ 4005943 w 4016829"/>
              <a:gd name="connsiteY102" fmla="*/ 3771260 h 4816289"/>
              <a:gd name="connsiteX103" fmla="*/ 3984172 w 4016829"/>
              <a:gd name="connsiteY103" fmla="*/ 3673289 h 4816289"/>
              <a:gd name="connsiteX104" fmla="*/ 3973286 w 4016829"/>
              <a:gd name="connsiteY104" fmla="*/ 3586203 h 4816289"/>
              <a:gd name="connsiteX105" fmla="*/ 3940629 w 4016829"/>
              <a:gd name="connsiteY105" fmla="*/ 3488232 h 4816289"/>
              <a:gd name="connsiteX106" fmla="*/ 3918857 w 4016829"/>
              <a:gd name="connsiteY106" fmla="*/ 3379374 h 4816289"/>
              <a:gd name="connsiteX107" fmla="*/ 3907972 w 4016829"/>
              <a:gd name="connsiteY107" fmla="*/ 3335832 h 4816289"/>
              <a:gd name="connsiteX108" fmla="*/ 3897086 w 4016829"/>
              <a:gd name="connsiteY108" fmla="*/ 3303174 h 4816289"/>
              <a:gd name="connsiteX109" fmla="*/ 3886200 w 4016829"/>
              <a:gd name="connsiteY109" fmla="*/ 3259632 h 4816289"/>
              <a:gd name="connsiteX110" fmla="*/ 3875314 w 4016829"/>
              <a:gd name="connsiteY110" fmla="*/ 3226974 h 4816289"/>
              <a:gd name="connsiteX111" fmla="*/ 3853543 w 4016829"/>
              <a:gd name="connsiteY111" fmla="*/ 3139889 h 4816289"/>
              <a:gd name="connsiteX112" fmla="*/ 3820886 w 4016829"/>
              <a:gd name="connsiteY112" fmla="*/ 3063689 h 4816289"/>
              <a:gd name="connsiteX113" fmla="*/ 3810000 w 4016829"/>
              <a:gd name="connsiteY113" fmla="*/ 3009260 h 4816289"/>
              <a:gd name="connsiteX114" fmla="*/ 3788229 w 4016829"/>
              <a:gd name="connsiteY114" fmla="*/ 2943946 h 4816289"/>
              <a:gd name="connsiteX115" fmla="*/ 3766457 w 4016829"/>
              <a:gd name="connsiteY115" fmla="*/ 2845974 h 4816289"/>
              <a:gd name="connsiteX116" fmla="*/ 3755572 w 4016829"/>
              <a:gd name="connsiteY116" fmla="*/ 2802432 h 4816289"/>
              <a:gd name="connsiteX117" fmla="*/ 3733800 w 4016829"/>
              <a:gd name="connsiteY117" fmla="*/ 2769774 h 4816289"/>
              <a:gd name="connsiteX118" fmla="*/ 3722914 w 4016829"/>
              <a:gd name="connsiteY118" fmla="*/ 2693574 h 4816289"/>
              <a:gd name="connsiteX119" fmla="*/ 3690257 w 4016829"/>
              <a:gd name="connsiteY119" fmla="*/ 2595603 h 4816289"/>
              <a:gd name="connsiteX120" fmla="*/ 3679372 w 4016829"/>
              <a:gd name="connsiteY120" fmla="*/ 2562946 h 4816289"/>
              <a:gd name="connsiteX121" fmla="*/ 3657600 w 4016829"/>
              <a:gd name="connsiteY121" fmla="*/ 2497632 h 4816289"/>
              <a:gd name="connsiteX122" fmla="*/ 3614057 w 4016829"/>
              <a:gd name="connsiteY122" fmla="*/ 2410546 h 4816289"/>
              <a:gd name="connsiteX123" fmla="*/ 3603172 w 4016829"/>
              <a:gd name="connsiteY123" fmla="*/ 2377889 h 4816289"/>
              <a:gd name="connsiteX124" fmla="*/ 3581400 w 4016829"/>
              <a:gd name="connsiteY124" fmla="*/ 2345232 h 4816289"/>
              <a:gd name="connsiteX125" fmla="*/ 3537857 w 4016829"/>
              <a:gd name="connsiteY125" fmla="*/ 2236374 h 4816289"/>
              <a:gd name="connsiteX126" fmla="*/ 3526972 w 4016829"/>
              <a:gd name="connsiteY126" fmla="*/ 2203717 h 4816289"/>
              <a:gd name="connsiteX127" fmla="*/ 3494314 w 4016829"/>
              <a:gd name="connsiteY127" fmla="*/ 2160174 h 4816289"/>
              <a:gd name="connsiteX128" fmla="*/ 3483429 w 4016829"/>
              <a:gd name="connsiteY128" fmla="*/ 2116632 h 4816289"/>
              <a:gd name="connsiteX129" fmla="*/ 3461657 w 4016829"/>
              <a:gd name="connsiteY129" fmla="*/ 2083974 h 4816289"/>
              <a:gd name="connsiteX130" fmla="*/ 3439886 w 4016829"/>
              <a:gd name="connsiteY130" fmla="*/ 2040432 h 4816289"/>
              <a:gd name="connsiteX131" fmla="*/ 3429000 w 4016829"/>
              <a:gd name="connsiteY131" fmla="*/ 2007774 h 4816289"/>
              <a:gd name="connsiteX132" fmla="*/ 3385457 w 4016829"/>
              <a:gd name="connsiteY132" fmla="*/ 1898917 h 4816289"/>
              <a:gd name="connsiteX133" fmla="*/ 3363686 w 4016829"/>
              <a:gd name="connsiteY133" fmla="*/ 1833603 h 4816289"/>
              <a:gd name="connsiteX134" fmla="*/ 3352800 w 4016829"/>
              <a:gd name="connsiteY134" fmla="*/ 1800946 h 4816289"/>
              <a:gd name="connsiteX135" fmla="*/ 3320143 w 4016829"/>
              <a:gd name="connsiteY135" fmla="*/ 1735632 h 4816289"/>
              <a:gd name="connsiteX136" fmla="*/ 3309257 w 4016829"/>
              <a:gd name="connsiteY136" fmla="*/ 1692089 h 4816289"/>
              <a:gd name="connsiteX137" fmla="*/ 3298372 w 4016829"/>
              <a:gd name="connsiteY137" fmla="*/ 1637660 h 4816289"/>
              <a:gd name="connsiteX138" fmla="*/ 3276600 w 4016829"/>
              <a:gd name="connsiteY138" fmla="*/ 1572346 h 4816289"/>
              <a:gd name="connsiteX139" fmla="*/ 3254829 w 4016829"/>
              <a:gd name="connsiteY139" fmla="*/ 1485260 h 4816289"/>
              <a:gd name="connsiteX140" fmla="*/ 3243943 w 4016829"/>
              <a:gd name="connsiteY140" fmla="*/ 1452603 h 4816289"/>
              <a:gd name="connsiteX141" fmla="*/ 3233057 w 4016829"/>
              <a:gd name="connsiteY141" fmla="*/ 1409060 h 4816289"/>
              <a:gd name="connsiteX142" fmla="*/ 3211286 w 4016829"/>
              <a:gd name="connsiteY142" fmla="*/ 1343746 h 4816289"/>
              <a:gd name="connsiteX143" fmla="*/ 3189514 w 4016829"/>
              <a:gd name="connsiteY143" fmla="*/ 1256660 h 4816289"/>
              <a:gd name="connsiteX144" fmla="*/ 3156857 w 4016829"/>
              <a:gd name="connsiteY144" fmla="*/ 1169574 h 4816289"/>
              <a:gd name="connsiteX145" fmla="*/ 3135086 w 4016829"/>
              <a:gd name="connsiteY145" fmla="*/ 1104260 h 4816289"/>
              <a:gd name="connsiteX146" fmla="*/ 3124200 w 4016829"/>
              <a:gd name="connsiteY146" fmla="*/ 1060717 h 4816289"/>
              <a:gd name="connsiteX147" fmla="*/ 3102429 w 4016829"/>
              <a:gd name="connsiteY147" fmla="*/ 995403 h 4816289"/>
              <a:gd name="connsiteX148" fmla="*/ 3069772 w 4016829"/>
              <a:gd name="connsiteY148" fmla="*/ 886546 h 4816289"/>
              <a:gd name="connsiteX149" fmla="*/ 3058886 w 4016829"/>
              <a:gd name="connsiteY149" fmla="*/ 853889 h 4816289"/>
              <a:gd name="connsiteX150" fmla="*/ 3037114 w 4016829"/>
              <a:gd name="connsiteY150" fmla="*/ 821232 h 4816289"/>
              <a:gd name="connsiteX151" fmla="*/ 3015343 w 4016829"/>
              <a:gd name="connsiteY151" fmla="*/ 755917 h 4816289"/>
              <a:gd name="connsiteX152" fmla="*/ 2993572 w 4016829"/>
              <a:gd name="connsiteY152" fmla="*/ 712374 h 481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016829" h="4816289">
                <a:moveTo>
                  <a:pt x="3135086" y="930089"/>
                </a:moveTo>
                <a:cubicBezTo>
                  <a:pt x="3127829" y="911946"/>
                  <a:pt x="3122510" y="892902"/>
                  <a:pt x="3113314" y="875660"/>
                </a:cubicBezTo>
                <a:cubicBezTo>
                  <a:pt x="3093401" y="838322"/>
                  <a:pt x="3061382" y="806947"/>
                  <a:pt x="3048000" y="766803"/>
                </a:cubicBezTo>
                <a:cubicBezTo>
                  <a:pt x="3032246" y="719541"/>
                  <a:pt x="3045228" y="742260"/>
                  <a:pt x="3004457" y="701489"/>
                </a:cubicBezTo>
                <a:cubicBezTo>
                  <a:pt x="3000829" y="683346"/>
                  <a:pt x="3001846" y="663609"/>
                  <a:pt x="2993572" y="647060"/>
                </a:cubicBezTo>
                <a:cubicBezTo>
                  <a:pt x="2984476" y="628868"/>
                  <a:pt x="2930344" y="591475"/>
                  <a:pt x="2917372" y="581746"/>
                </a:cubicBezTo>
                <a:cubicBezTo>
                  <a:pt x="2862605" y="472215"/>
                  <a:pt x="2942511" y="624907"/>
                  <a:pt x="2819400" y="440232"/>
                </a:cubicBezTo>
                <a:cubicBezTo>
                  <a:pt x="2783396" y="386223"/>
                  <a:pt x="2806883" y="416829"/>
                  <a:pt x="2743200" y="353146"/>
                </a:cubicBezTo>
                <a:lnTo>
                  <a:pt x="2688772" y="298717"/>
                </a:lnTo>
                <a:cubicBezTo>
                  <a:pt x="2681515" y="291460"/>
                  <a:pt x="2675539" y="282639"/>
                  <a:pt x="2667000" y="276946"/>
                </a:cubicBezTo>
                <a:lnTo>
                  <a:pt x="2634343" y="255174"/>
                </a:lnTo>
                <a:cubicBezTo>
                  <a:pt x="2614646" y="225628"/>
                  <a:pt x="2600706" y="200091"/>
                  <a:pt x="2569029" y="178974"/>
                </a:cubicBezTo>
                <a:cubicBezTo>
                  <a:pt x="2558143" y="171717"/>
                  <a:pt x="2546423" y="165578"/>
                  <a:pt x="2536372" y="157203"/>
                </a:cubicBezTo>
                <a:cubicBezTo>
                  <a:pt x="2524545" y="147348"/>
                  <a:pt x="2517172" y="132022"/>
                  <a:pt x="2503714" y="124546"/>
                </a:cubicBezTo>
                <a:cubicBezTo>
                  <a:pt x="2503701" y="124539"/>
                  <a:pt x="2422078" y="97334"/>
                  <a:pt x="2405743" y="91889"/>
                </a:cubicBezTo>
                <a:lnTo>
                  <a:pt x="2307772" y="59232"/>
                </a:lnTo>
                <a:cubicBezTo>
                  <a:pt x="2276251" y="48725"/>
                  <a:pt x="2256231" y="40551"/>
                  <a:pt x="2220686" y="37460"/>
                </a:cubicBezTo>
                <a:cubicBezTo>
                  <a:pt x="2155517" y="31793"/>
                  <a:pt x="2090057" y="30203"/>
                  <a:pt x="2024743" y="26574"/>
                </a:cubicBezTo>
                <a:cubicBezTo>
                  <a:pt x="1717841" y="-17268"/>
                  <a:pt x="1923645" y="3610"/>
                  <a:pt x="1404257" y="15689"/>
                </a:cubicBezTo>
                <a:lnTo>
                  <a:pt x="1295400" y="26574"/>
                </a:lnTo>
                <a:cubicBezTo>
                  <a:pt x="1244646" y="30803"/>
                  <a:pt x="1193677" y="32392"/>
                  <a:pt x="1143000" y="37460"/>
                </a:cubicBezTo>
                <a:cubicBezTo>
                  <a:pt x="1121038" y="39656"/>
                  <a:pt x="1099587" y="45608"/>
                  <a:pt x="1077686" y="48346"/>
                </a:cubicBezTo>
                <a:cubicBezTo>
                  <a:pt x="1016735" y="55965"/>
                  <a:pt x="895676" y="65328"/>
                  <a:pt x="838200" y="70117"/>
                </a:cubicBezTo>
                <a:cubicBezTo>
                  <a:pt x="745133" y="101140"/>
                  <a:pt x="795658" y="89043"/>
                  <a:pt x="685800" y="102774"/>
                </a:cubicBezTo>
                <a:cubicBezTo>
                  <a:pt x="674914" y="106403"/>
                  <a:pt x="664275" y="110877"/>
                  <a:pt x="653143" y="113660"/>
                </a:cubicBezTo>
                <a:cubicBezTo>
                  <a:pt x="635193" y="118148"/>
                  <a:pt x="616038" y="118049"/>
                  <a:pt x="598714" y="124546"/>
                </a:cubicBezTo>
                <a:cubicBezTo>
                  <a:pt x="532399" y="149414"/>
                  <a:pt x="595013" y="139102"/>
                  <a:pt x="544286" y="168089"/>
                </a:cubicBezTo>
                <a:cubicBezTo>
                  <a:pt x="527320" y="177784"/>
                  <a:pt x="508000" y="182603"/>
                  <a:pt x="489857" y="189860"/>
                </a:cubicBezTo>
                <a:cubicBezTo>
                  <a:pt x="486229" y="200746"/>
                  <a:pt x="487086" y="214403"/>
                  <a:pt x="478972" y="222517"/>
                </a:cubicBezTo>
                <a:cubicBezTo>
                  <a:pt x="467497" y="233992"/>
                  <a:pt x="449190" y="235688"/>
                  <a:pt x="435429" y="244289"/>
                </a:cubicBezTo>
                <a:cubicBezTo>
                  <a:pt x="420044" y="253905"/>
                  <a:pt x="405540" y="264999"/>
                  <a:pt x="391886" y="276946"/>
                </a:cubicBezTo>
                <a:cubicBezTo>
                  <a:pt x="376438" y="290463"/>
                  <a:pt x="363791" y="306972"/>
                  <a:pt x="348343" y="320489"/>
                </a:cubicBezTo>
                <a:cubicBezTo>
                  <a:pt x="334689" y="332436"/>
                  <a:pt x="317629" y="340317"/>
                  <a:pt x="304800" y="353146"/>
                </a:cubicBezTo>
                <a:cubicBezTo>
                  <a:pt x="288371" y="369575"/>
                  <a:pt x="274923" y="388784"/>
                  <a:pt x="261257" y="407574"/>
                </a:cubicBezTo>
                <a:cubicBezTo>
                  <a:pt x="245867" y="428736"/>
                  <a:pt x="238647" y="457189"/>
                  <a:pt x="217714" y="472889"/>
                </a:cubicBezTo>
                <a:lnTo>
                  <a:pt x="174172" y="505546"/>
                </a:lnTo>
                <a:cubicBezTo>
                  <a:pt x="126857" y="694802"/>
                  <a:pt x="177499" y="518998"/>
                  <a:pt x="130629" y="636174"/>
                </a:cubicBezTo>
                <a:cubicBezTo>
                  <a:pt x="122106" y="657482"/>
                  <a:pt x="119120" y="680962"/>
                  <a:pt x="108857" y="701489"/>
                </a:cubicBezTo>
                <a:cubicBezTo>
                  <a:pt x="94343" y="730517"/>
                  <a:pt x="75577" y="757785"/>
                  <a:pt x="65314" y="788574"/>
                </a:cubicBezTo>
                <a:cubicBezTo>
                  <a:pt x="50048" y="834371"/>
                  <a:pt x="31391" y="881994"/>
                  <a:pt x="21772" y="930089"/>
                </a:cubicBezTo>
                <a:cubicBezTo>
                  <a:pt x="-4913" y="1063517"/>
                  <a:pt x="25281" y="937823"/>
                  <a:pt x="0" y="1038946"/>
                </a:cubicBezTo>
                <a:cubicBezTo>
                  <a:pt x="3629" y="1176832"/>
                  <a:pt x="5685" y="1314768"/>
                  <a:pt x="10886" y="1452603"/>
                </a:cubicBezTo>
                <a:cubicBezTo>
                  <a:pt x="11657" y="1473031"/>
                  <a:pt x="14923" y="1617114"/>
                  <a:pt x="32657" y="1670317"/>
                </a:cubicBezTo>
                <a:cubicBezTo>
                  <a:pt x="37789" y="1685712"/>
                  <a:pt x="47172" y="1699346"/>
                  <a:pt x="54429" y="1713860"/>
                </a:cubicBezTo>
                <a:cubicBezTo>
                  <a:pt x="75199" y="1796945"/>
                  <a:pt x="53958" y="1716707"/>
                  <a:pt x="87086" y="1822717"/>
                </a:cubicBezTo>
                <a:cubicBezTo>
                  <a:pt x="98386" y="1858876"/>
                  <a:pt x="109336" y="1895148"/>
                  <a:pt x="119743" y="1931574"/>
                </a:cubicBezTo>
                <a:cubicBezTo>
                  <a:pt x="131109" y="1971354"/>
                  <a:pt x="142366" y="2011180"/>
                  <a:pt x="152400" y="2051317"/>
                </a:cubicBezTo>
                <a:cubicBezTo>
                  <a:pt x="156887" y="2069267"/>
                  <a:pt x="158418" y="2087896"/>
                  <a:pt x="163286" y="2105746"/>
                </a:cubicBezTo>
                <a:cubicBezTo>
                  <a:pt x="169324" y="2127886"/>
                  <a:pt x="177800" y="2149289"/>
                  <a:pt x="185057" y="2171060"/>
                </a:cubicBezTo>
                <a:lnTo>
                  <a:pt x="206829" y="2236374"/>
                </a:lnTo>
                <a:cubicBezTo>
                  <a:pt x="210458" y="2247260"/>
                  <a:pt x="215828" y="2257713"/>
                  <a:pt x="217714" y="2269032"/>
                </a:cubicBezTo>
                <a:cubicBezTo>
                  <a:pt x="221343" y="2290803"/>
                  <a:pt x="222792" y="2313052"/>
                  <a:pt x="228600" y="2334346"/>
                </a:cubicBezTo>
                <a:cubicBezTo>
                  <a:pt x="233742" y="2353198"/>
                  <a:pt x="243694" y="2370410"/>
                  <a:pt x="250372" y="2388774"/>
                </a:cubicBezTo>
                <a:cubicBezTo>
                  <a:pt x="275356" y="2457480"/>
                  <a:pt x="274724" y="2464414"/>
                  <a:pt x="293914" y="2541174"/>
                </a:cubicBezTo>
                <a:cubicBezTo>
                  <a:pt x="297543" y="2577460"/>
                  <a:pt x="299255" y="2613989"/>
                  <a:pt x="304800" y="2650032"/>
                </a:cubicBezTo>
                <a:cubicBezTo>
                  <a:pt x="306545" y="2661373"/>
                  <a:pt x="313436" y="2671437"/>
                  <a:pt x="315686" y="2682689"/>
                </a:cubicBezTo>
                <a:cubicBezTo>
                  <a:pt x="320718" y="2707849"/>
                  <a:pt x="324019" y="2733358"/>
                  <a:pt x="326572" y="2758889"/>
                </a:cubicBezTo>
                <a:cubicBezTo>
                  <a:pt x="346260" y="2955768"/>
                  <a:pt x="325291" y="2839574"/>
                  <a:pt x="348343" y="2954832"/>
                </a:cubicBezTo>
                <a:cubicBezTo>
                  <a:pt x="358283" y="3084045"/>
                  <a:pt x="355334" y="3075043"/>
                  <a:pt x="370114" y="3183432"/>
                </a:cubicBezTo>
                <a:cubicBezTo>
                  <a:pt x="377047" y="3234277"/>
                  <a:pt x="375658" y="3287150"/>
                  <a:pt x="391886" y="3335832"/>
                </a:cubicBezTo>
                <a:cubicBezTo>
                  <a:pt x="428471" y="3445582"/>
                  <a:pt x="372651" y="3275345"/>
                  <a:pt x="413657" y="3412032"/>
                </a:cubicBezTo>
                <a:cubicBezTo>
                  <a:pt x="420251" y="3434013"/>
                  <a:pt x="428172" y="3455575"/>
                  <a:pt x="435429" y="3477346"/>
                </a:cubicBezTo>
                <a:cubicBezTo>
                  <a:pt x="439058" y="3488232"/>
                  <a:pt x="444428" y="3498685"/>
                  <a:pt x="446314" y="3510003"/>
                </a:cubicBezTo>
                <a:cubicBezTo>
                  <a:pt x="459868" y="3591324"/>
                  <a:pt x="447329" y="3555576"/>
                  <a:pt x="478972" y="3618860"/>
                </a:cubicBezTo>
                <a:cubicBezTo>
                  <a:pt x="485582" y="3671746"/>
                  <a:pt x="488274" y="3710500"/>
                  <a:pt x="500743" y="3760374"/>
                </a:cubicBezTo>
                <a:cubicBezTo>
                  <a:pt x="503526" y="3771506"/>
                  <a:pt x="508000" y="3782146"/>
                  <a:pt x="511629" y="3793032"/>
                </a:cubicBezTo>
                <a:cubicBezTo>
                  <a:pt x="515187" y="3814380"/>
                  <a:pt x="526877" y="3888857"/>
                  <a:pt x="533400" y="3912774"/>
                </a:cubicBezTo>
                <a:cubicBezTo>
                  <a:pt x="539439" y="3934915"/>
                  <a:pt x="548578" y="3956107"/>
                  <a:pt x="555172" y="3978089"/>
                </a:cubicBezTo>
                <a:cubicBezTo>
                  <a:pt x="559471" y="3992419"/>
                  <a:pt x="559366" y="4008250"/>
                  <a:pt x="566057" y="4021632"/>
                </a:cubicBezTo>
                <a:cubicBezTo>
                  <a:pt x="592223" y="4073964"/>
                  <a:pt x="653143" y="4174032"/>
                  <a:pt x="653143" y="4174032"/>
                </a:cubicBezTo>
                <a:cubicBezTo>
                  <a:pt x="660400" y="4203060"/>
                  <a:pt x="665452" y="4232731"/>
                  <a:pt x="674914" y="4261117"/>
                </a:cubicBezTo>
                <a:cubicBezTo>
                  <a:pt x="678543" y="4272003"/>
                  <a:pt x="682648" y="4282741"/>
                  <a:pt x="685800" y="4293774"/>
                </a:cubicBezTo>
                <a:cubicBezTo>
                  <a:pt x="689910" y="4308159"/>
                  <a:pt x="689995" y="4323935"/>
                  <a:pt x="696686" y="4337317"/>
                </a:cubicBezTo>
                <a:cubicBezTo>
                  <a:pt x="701276" y="4346497"/>
                  <a:pt x="711200" y="4351832"/>
                  <a:pt x="718457" y="4359089"/>
                </a:cubicBezTo>
                <a:cubicBezTo>
                  <a:pt x="725714" y="4377232"/>
                  <a:pt x="730534" y="4396551"/>
                  <a:pt x="740229" y="4413517"/>
                </a:cubicBezTo>
                <a:cubicBezTo>
                  <a:pt x="745321" y="4422428"/>
                  <a:pt x="756720" y="4426488"/>
                  <a:pt x="762000" y="4435289"/>
                </a:cubicBezTo>
                <a:cubicBezTo>
                  <a:pt x="809259" y="4514056"/>
                  <a:pt x="722504" y="4417564"/>
                  <a:pt x="805543" y="4500603"/>
                </a:cubicBezTo>
                <a:cubicBezTo>
                  <a:pt x="809172" y="4511489"/>
                  <a:pt x="811297" y="4522997"/>
                  <a:pt x="816429" y="4533260"/>
                </a:cubicBezTo>
                <a:cubicBezTo>
                  <a:pt x="839736" y="4579873"/>
                  <a:pt x="853271" y="4574290"/>
                  <a:pt x="903514" y="4609460"/>
                </a:cubicBezTo>
                <a:cubicBezTo>
                  <a:pt x="918377" y="4619864"/>
                  <a:pt x="932294" y="4631572"/>
                  <a:pt x="947057" y="4642117"/>
                </a:cubicBezTo>
                <a:cubicBezTo>
                  <a:pt x="957703" y="4649721"/>
                  <a:pt x="969498" y="4655716"/>
                  <a:pt x="979714" y="4663889"/>
                </a:cubicBezTo>
                <a:cubicBezTo>
                  <a:pt x="987728" y="4670300"/>
                  <a:pt x="992306" y="4681070"/>
                  <a:pt x="1001486" y="4685660"/>
                </a:cubicBezTo>
                <a:cubicBezTo>
                  <a:pt x="1022012" y="4695923"/>
                  <a:pt x="1047705" y="4694702"/>
                  <a:pt x="1066800" y="4707432"/>
                </a:cubicBezTo>
                <a:cubicBezTo>
                  <a:pt x="1077686" y="4714689"/>
                  <a:pt x="1087207" y="4724609"/>
                  <a:pt x="1099457" y="4729203"/>
                </a:cubicBezTo>
                <a:cubicBezTo>
                  <a:pt x="1116781" y="4735700"/>
                  <a:pt x="1136164" y="4734772"/>
                  <a:pt x="1153886" y="4740089"/>
                </a:cubicBezTo>
                <a:cubicBezTo>
                  <a:pt x="1227507" y="4762175"/>
                  <a:pt x="1190508" y="4767551"/>
                  <a:pt x="1273629" y="4772746"/>
                </a:cubicBezTo>
                <a:cubicBezTo>
                  <a:pt x="1367858" y="4778635"/>
                  <a:pt x="1462314" y="4780003"/>
                  <a:pt x="1556657" y="4783632"/>
                </a:cubicBezTo>
                <a:cubicBezTo>
                  <a:pt x="1684350" y="4804912"/>
                  <a:pt x="1578767" y="4789519"/>
                  <a:pt x="1785257" y="4805403"/>
                </a:cubicBezTo>
                <a:cubicBezTo>
                  <a:pt x="1825218" y="4808477"/>
                  <a:pt x="1865086" y="4812660"/>
                  <a:pt x="1905000" y="4816289"/>
                </a:cubicBezTo>
                <a:lnTo>
                  <a:pt x="3276600" y="4805403"/>
                </a:lnTo>
                <a:cubicBezTo>
                  <a:pt x="3367586" y="4803595"/>
                  <a:pt x="3548743" y="4783632"/>
                  <a:pt x="3548743" y="4783632"/>
                </a:cubicBezTo>
                <a:cubicBezTo>
                  <a:pt x="3559629" y="4776375"/>
                  <a:pt x="3569253" y="4766719"/>
                  <a:pt x="3581400" y="4761860"/>
                </a:cubicBezTo>
                <a:cubicBezTo>
                  <a:pt x="3621678" y="4745749"/>
                  <a:pt x="3669318" y="4737745"/>
                  <a:pt x="3712029" y="4729203"/>
                </a:cubicBezTo>
                <a:cubicBezTo>
                  <a:pt x="3737429" y="4718317"/>
                  <a:pt x="3765236" y="4711875"/>
                  <a:pt x="3788229" y="4696546"/>
                </a:cubicBezTo>
                <a:cubicBezTo>
                  <a:pt x="3826434" y="4671076"/>
                  <a:pt x="3841414" y="4643982"/>
                  <a:pt x="3864429" y="4609460"/>
                </a:cubicBezTo>
                <a:cubicBezTo>
                  <a:pt x="3894178" y="4520206"/>
                  <a:pt x="3845065" y="4651327"/>
                  <a:pt x="3918857" y="4533260"/>
                </a:cubicBezTo>
                <a:cubicBezTo>
                  <a:pt x="3926786" y="4520573"/>
                  <a:pt x="3923667" y="4503389"/>
                  <a:pt x="3929743" y="4489717"/>
                </a:cubicBezTo>
                <a:cubicBezTo>
                  <a:pt x="3938336" y="4470383"/>
                  <a:pt x="3953645" y="4454550"/>
                  <a:pt x="3962400" y="4435289"/>
                </a:cubicBezTo>
                <a:cubicBezTo>
                  <a:pt x="3971897" y="4414397"/>
                  <a:pt x="3984172" y="4369974"/>
                  <a:pt x="3984172" y="4369974"/>
                </a:cubicBezTo>
                <a:cubicBezTo>
                  <a:pt x="3987800" y="4348203"/>
                  <a:pt x="3990269" y="4326206"/>
                  <a:pt x="3995057" y="4304660"/>
                </a:cubicBezTo>
                <a:cubicBezTo>
                  <a:pt x="3997546" y="4293459"/>
                  <a:pt x="4003454" y="4283204"/>
                  <a:pt x="4005943" y="4272003"/>
                </a:cubicBezTo>
                <a:cubicBezTo>
                  <a:pt x="4010731" y="4250457"/>
                  <a:pt x="4013200" y="4228460"/>
                  <a:pt x="4016829" y="4206689"/>
                </a:cubicBezTo>
                <a:cubicBezTo>
                  <a:pt x="4013200" y="4061546"/>
                  <a:pt x="4012390" y="3916305"/>
                  <a:pt x="4005943" y="3771260"/>
                </a:cubicBezTo>
                <a:cubicBezTo>
                  <a:pt x="4004477" y="3738268"/>
                  <a:pt x="3989555" y="3705585"/>
                  <a:pt x="3984172" y="3673289"/>
                </a:cubicBezTo>
                <a:cubicBezTo>
                  <a:pt x="3979363" y="3644432"/>
                  <a:pt x="3978096" y="3615060"/>
                  <a:pt x="3973286" y="3586203"/>
                </a:cubicBezTo>
                <a:cubicBezTo>
                  <a:pt x="3964591" y="3534032"/>
                  <a:pt x="3958905" y="3543061"/>
                  <a:pt x="3940629" y="3488232"/>
                </a:cubicBezTo>
                <a:cubicBezTo>
                  <a:pt x="3927986" y="3450304"/>
                  <a:pt x="3926897" y="3419573"/>
                  <a:pt x="3918857" y="3379374"/>
                </a:cubicBezTo>
                <a:cubicBezTo>
                  <a:pt x="3915923" y="3364704"/>
                  <a:pt x="3912082" y="3350217"/>
                  <a:pt x="3907972" y="3335832"/>
                </a:cubicBezTo>
                <a:cubicBezTo>
                  <a:pt x="3904820" y="3324799"/>
                  <a:pt x="3900238" y="3314207"/>
                  <a:pt x="3897086" y="3303174"/>
                </a:cubicBezTo>
                <a:cubicBezTo>
                  <a:pt x="3892976" y="3288789"/>
                  <a:pt x="3890310" y="3274017"/>
                  <a:pt x="3886200" y="3259632"/>
                </a:cubicBezTo>
                <a:cubicBezTo>
                  <a:pt x="3883048" y="3248599"/>
                  <a:pt x="3878333" y="3238045"/>
                  <a:pt x="3875314" y="3226974"/>
                </a:cubicBezTo>
                <a:cubicBezTo>
                  <a:pt x="3867441" y="3198107"/>
                  <a:pt x="3863005" y="3168275"/>
                  <a:pt x="3853543" y="3139889"/>
                </a:cubicBezTo>
                <a:cubicBezTo>
                  <a:pt x="3822390" y="3046428"/>
                  <a:pt x="3839909" y="3139781"/>
                  <a:pt x="3820886" y="3063689"/>
                </a:cubicBezTo>
                <a:cubicBezTo>
                  <a:pt x="3816398" y="3045739"/>
                  <a:pt x="3814868" y="3027110"/>
                  <a:pt x="3810000" y="3009260"/>
                </a:cubicBezTo>
                <a:cubicBezTo>
                  <a:pt x="3803962" y="2987120"/>
                  <a:pt x="3793207" y="2966348"/>
                  <a:pt x="3788229" y="2943946"/>
                </a:cubicBezTo>
                <a:cubicBezTo>
                  <a:pt x="3780972" y="2911289"/>
                  <a:pt x="3773979" y="2878571"/>
                  <a:pt x="3766457" y="2845974"/>
                </a:cubicBezTo>
                <a:cubicBezTo>
                  <a:pt x="3763093" y="2831396"/>
                  <a:pt x="3761465" y="2816183"/>
                  <a:pt x="3755572" y="2802432"/>
                </a:cubicBezTo>
                <a:cubicBezTo>
                  <a:pt x="3750418" y="2790407"/>
                  <a:pt x="3741057" y="2780660"/>
                  <a:pt x="3733800" y="2769774"/>
                </a:cubicBezTo>
                <a:cubicBezTo>
                  <a:pt x="3730171" y="2744374"/>
                  <a:pt x="3729137" y="2718466"/>
                  <a:pt x="3722914" y="2693574"/>
                </a:cubicBezTo>
                <a:cubicBezTo>
                  <a:pt x="3714565" y="2660178"/>
                  <a:pt x="3701143" y="2628260"/>
                  <a:pt x="3690257" y="2595603"/>
                </a:cubicBezTo>
                <a:lnTo>
                  <a:pt x="3679372" y="2562946"/>
                </a:lnTo>
                <a:cubicBezTo>
                  <a:pt x="3672115" y="2541175"/>
                  <a:pt x="3667863" y="2518158"/>
                  <a:pt x="3657600" y="2497632"/>
                </a:cubicBezTo>
                <a:cubicBezTo>
                  <a:pt x="3643086" y="2468603"/>
                  <a:pt x="3624320" y="2441336"/>
                  <a:pt x="3614057" y="2410546"/>
                </a:cubicBezTo>
                <a:cubicBezTo>
                  <a:pt x="3610429" y="2399660"/>
                  <a:pt x="3608304" y="2388152"/>
                  <a:pt x="3603172" y="2377889"/>
                </a:cubicBezTo>
                <a:cubicBezTo>
                  <a:pt x="3597321" y="2366187"/>
                  <a:pt x="3586883" y="2357111"/>
                  <a:pt x="3581400" y="2345232"/>
                </a:cubicBezTo>
                <a:cubicBezTo>
                  <a:pt x="3565023" y="2309748"/>
                  <a:pt x="3550215" y="2273450"/>
                  <a:pt x="3537857" y="2236374"/>
                </a:cubicBezTo>
                <a:cubicBezTo>
                  <a:pt x="3534229" y="2225488"/>
                  <a:pt x="3532665" y="2213680"/>
                  <a:pt x="3526972" y="2203717"/>
                </a:cubicBezTo>
                <a:cubicBezTo>
                  <a:pt x="3517970" y="2187964"/>
                  <a:pt x="3505200" y="2174688"/>
                  <a:pt x="3494314" y="2160174"/>
                </a:cubicBezTo>
                <a:cubicBezTo>
                  <a:pt x="3490686" y="2145660"/>
                  <a:pt x="3489322" y="2130383"/>
                  <a:pt x="3483429" y="2116632"/>
                </a:cubicBezTo>
                <a:cubicBezTo>
                  <a:pt x="3478275" y="2104607"/>
                  <a:pt x="3468148" y="2095334"/>
                  <a:pt x="3461657" y="2083974"/>
                </a:cubicBezTo>
                <a:cubicBezTo>
                  <a:pt x="3453606" y="2069885"/>
                  <a:pt x="3446278" y="2055347"/>
                  <a:pt x="3439886" y="2040432"/>
                </a:cubicBezTo>
                <a:cubicBezTo>
                  <a:pt x="3435366" y="2029885"/>
                  <a:pt x="3433520" y="2018321"/>
                  <a:pt x="3429000" y="2007774"/>
                </a:cubicBezTo>
                <a:cubicBezTo>
                  <a:pt x="3380951" y="1895659"/>
                  <a:pt x="3435010" y="2047577"/>
                  <a:pt x="3385457" y="1898917"/>
                </a:cubicBezTo>
                <a:lnTo>
                  <a:pt x="3363686" y="1833603"/>
                </a:lnTo>
                <a:cubicBezTo>
                  <a:pt x="3360057" y="1822717"/>
                  <a:pt x="3359165" y="1810493"/>
                  <a:pt x="3352800" y="1800946"/>
                </a:cubicBezTo>
                <a:cubicBezTo>
                  <a:pt x="3328947" y="1765165"/>
                  <a:pt x="3331410" y="1775066"/>
                  <a:pt x="3320143" y="1735632"/>
                </a:cubicBezTo>
                <a:cubicBezTo>
                  <a:pt x="3316033" y="1721247"/>
                  <a:pt x="3312502" y="1706694"/>
                  <a:pt x="3309257" y="1692089"/>
                </a:cubicBezTo>
                <a:cubicBezTo>
                  <a:pt x="3305243" y="1674027"/>
                  <a:pt x="3303240" y="1655510"/>
                  <a:pt x="3298372" y="1637660"/>
                </a:cubicBezTo>
                <a:cubicBezTo>
                  <a:pt x="3292334" y="1615520"/>
                  <a:pt x="3282166" y="1594610"/>
                  <a:pt x="3276600" y="1572346"/>
                </a:cubicBezTo>
                <a:cubicBezTo>
                  <a:pt x="3269343" y="1543317"/>
                  <a:pt x="3264291" y="1513646"/>
                  <a:pt x="3254829" y="1485260"/>
                </a:cubicBezTo>
                <a:cubicBezTo>
                  <a:pt x="3251200" y="1474374"/>
                  <a:pt x="3247095" y="1463636"/>
                  <a:pt x="3243943" y="1452603"/>
                </a:cubicBezTo>
                <a:cubicBezTo>
                  <a:pt x="3239833" y="1438218"/>
                  <a:pt x="3237356" y="1423390"/>
                  <a:pt x="3233057" y="1409060"/>
                </a:cubicBezTo>
                <a:cubicBezTo>
                  <a:pt x="3226463" y="1387079"/>
                  <a:pt x="3216852" y="1366010"/>
                  <a:pt x="3211286" y="1343746"/>
                </a:cubicBezTo>
                <a:cubicBezTo>
                  <a:pt x="3204029" y="1314717"/>
                  <a:pt x="3202895" y="1283423"/>
                  <a:pt x="3189514" y="1256660"/>
                </a:cubicBezTo>
                <a:cubicBezTo>
                  <a:pt x="3153015" y="1183661"/>
                  <a:pt x="3179089" y="1243680"/>
                  <a:pt x="3156857" y="1169574"/>
                </a:cubicBezTo>
                <a:cubicBezTo>
                  <a:pt x="3150263" y="1147593"/>
                  <a:pt x="3140652" y="1126524"/>
                  <a:pt x="3135086" y="1104260"/>
                </a:cubicBezTo>
                <a:cubicBezTo>
                  <a:pt x="3131457" y="1089746"/>
                  <a:pt x="3128499" y="1075047"/>
                  <a:pt x="3124200" y="1060717"/>
                </a:cubicBezTo>
                <a:cubicBezTo>
                  <a:pt x="3117606" y="1038736"/>
                  <a:pt x="3107995" y="1017667"/>
                  <a:pt x="3102429" y="995403"/>
                </a:cubicBezTo>
                <a:cubicBezTo>
                  <a:pt x="3085978" y="929599"/>
                  <a:pt x="3096273" y="966048"/>
                  <a:pt x="3069772" y="886546"/>
                </a:cubicBezTo>
                <a:cubicBezTo>
                  <a:pt x="3066143" y="875660"/>
                  <a:pt x="3065251" y="863436"/>
                  <a:pt x="3058886" y="853889"/>
                </a:cubicBezTo>
                <a:lnTo>
                  <a:pt x="3037114" y="821232"/>
                </a:lnTo>
                <a:lnTo>
                  <a:pt x="3015343" y="755917"/>
                </a:lnTo>
                <a:cubicBezTo>
                  <a:pt x="3002835" y="718393"/>
                  <a:pt x="3012570" y="731374"/>
                  <a:pt x="2993572" y="712374"/>
                </a:cubicBezTo>
              </a:path>
            </a:pathLst>
          </a:cu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3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7886</TotalTime>
  <Words>5297</Words>
  <Application>Microsoft Office PowerPoint</Application>
  <PresentationFormat>On-screen Show (4:3)</PresentationFormat>
  <Paragraphs>549</Paragraphs>
  <Slides>104</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104</vt:i4>
      </vt:variant>
    </vt:vector>
  </HeadingPairs>
  <TitlesOfParts>
    <vt:vector size="114" baseType="lpstr">
      <vt:lpstr>Arial</vt:lpstr>
      <vt:lpstr>Bradley Hand ITC</vt:lpstr>
      <vt:lpstr>Calibri</vt:lpstr>
      <vt:lpstr>Cataneo BT</vt:lpstr>
      <vt:lpstr>Chiller</vt:lpstr>
      <vt:lpstr>Georgia</vt:lpstr>
      <vt:lpstr>Script MT Bold</vt:lpstr>
      <vt:lpstr>Tempus Sans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Dept. of Cell Biology</dc:creator>
  <cp:lastModifiedBy>Fields, Jermaine (fieldsj4)</cp:lastModifiedBy>
  <cp:revision>428</cp:revision>
  <dcterms:created xsi:type="dcterms:W3CDTF">2011-12-20T15:52:42Z</dcterms:created>
  <dcterms:modified xsi:type="dcterms:W3CDTF">2020-08-01T00:57:29Z</dcterms:modified>
</cp:coreProperties>
</file>