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333" r:id="rId2"/>
    <p:sldId id="332" r:id="rId3"/>
    <p:sldId id="378" r:id="rId4"/>
    <p:sldId id="452" r:id="rId5"/>
    <p:sldId id="453" r:id="rId6"/>
    <p:sldId id="454" r:id="rId7"/>
    <p:sldId id="455" r:id="rId8"/>
    <p:sldId id="458" r:id="rId9"/>
    <p:sldId id="456" r:id="rId10"/>
    <p:sldId id="457" r:id="rId11"/>
    <p:sldId id="461" r:id="rId12"/>
    <p:sldId id="478" r:id="rId13"/>
    <p:sldId id="463" r:id="rId14"/>
    <p:sldId id="465" r:id="rId15"/>
    <p:sldId id="467" r:id="rId16"/>
    <p:sldId id="466" r:id="rId17"/>
    <p:sldId id="468" r:id="rId18"/>
    <p:sldId id="462" r:id="rId19"/>
    <p:sldId id="469" r:id="rId20"/>
    <p:sldId id="470" r:id="rId21"/>
    <p:sldId id="475" r:id="rId22"/>
    <p:sldId id="476" r:id="rId23"/>
    <p:sldId id="479" r:id="rId24"/>
    <p:sldId id="477" r:id="rId25"/>
    <p:sldId id="471" r:id="rId26"/>
    <p:sldId id="480" r:id="rId27"/>
    <p:sldId id="482" r:id="rId28"/>
    <p:sldId id="481" r:id="rId29"/>
    <p:sldId id="483" r:id="rId30"/>
    <p:sldId id="504" r:id="rId31"/>
    <p:sldId id="520" r:id="rId32"/>
    <p:sldId id="496" r:id="rId33"/>
    <p:sldId id="488" r:id="rId34"/>
    <p:sldId id="515" r:id="rId35"/>
    <p:sldId id="519" r:id="rId36"/>
    <p:sldId id="490" r:id="rId37"/>
    <p:sldId id="507" r:id="rId38"/>
    <p:sldId id="518" r:id="rId39"/>
    <p:sldId id="506" r:id="rId40"/>
    <p:sldId id="501" r:id="rId41"/>
    <p:sldId id="495" r:id="rId42"/>
    <p:sldId id="511" r:id="rId43"/>
    <p:sldId id="498" r:id="rId44"/>
    <p:sldId id="500" r:id="rId45"/>
    <p:sldId id="491" r:id="rId46"/>
    <p:sldId id="510" r:id="rId47"/>
    <p:sldId id="521" r:id="rId48"/>
    <p:sldId id="489" r:id="rId49"/>
    <p:sldId id="486" r:id="rId50"/>
    <p:sldId id="499" r:id="rId51"/>
    <p:sldId id="509" r:id="rId52"/>
    <p:sldId id="505" r:id="rId53"/>
    <p:sldId id="487" r:id="rId54"/>
    <p:sldId id="494" r:id="rId55"/>
    <p:sldId id="493" r:id="rId56"/>
    <p:sldId id="524" r:id="rId57"/>
    <p:sldId id="485" r:id="rId58"/>
    <p:sldId id="513" r:id="rId59"/>
    <p:sldId id="503" r:id="rId60"/>
    <p:sldId id="514" r:id="rId61"/>
    <p:sldId id="492" r:id="rId62"/>
    <p:sldId id="508" r:id="rId63"/>
    <p:sldId id="484" r:id="rId64"/>
    <p:sldId id="512" r:id="rId65"/>
    <p:sldId id="497" r:id="rId66"/>
    <p:sldId id="523" r:id="rId67"/>
    <p:sldId id="516" r:id="rId6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k"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EA810"/>
    <a:srgbClr val="0038A8"/>
    <a:srgbClr val="EAEAEA"/>
    <a:srgbClr val="8E0000"/>
    <a:srgbClr val="E56D09"/>
    <a:srgbClr val="9C4A06"/>
    <a:srgbClr val="000000"/>
    <a:srgbClr val="B05408"/>
    <a:srgbClr val="C45D08"/>
    <a:srgbClr val="A54C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73" autoAdjust="0"/>
    <p:restoredTop sz="96405" autoAdjust="0"/>
  </p:normalViewPr>
  <p:slideViewPr>
    <p:cSldViewPr>
      <p:cViewPr varScale="1">
        <p:scale>
          <a:sx n="111" d="100"/>
          <a:sy n="111" d="100"/>
        </p:scale>
        <p:origin x="1854" y="108"/>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notesViewPr>
    <p:cSldViewPr>
      <p:cViewPr varScale="1">
        <p:scale>
          <a:sx n="78" d="100"/>
          <a:sy n="78" d="100"/>
        </p:scale>
        <p:origin x="-1986"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17EAD9D1-4FB8-41D4-A3A9-B2148DFF0436}" type="datetimeFigureOut">
              <a:rPr lang="en-US"/>
              <a:pPr>
                <a:defRPr/>
              </a:pPr>
              <a:t>7/31/2020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B4E5C313-DADB-433D-A23C-995F06E434E9}" type="slidenum">
              <a:rPr lang="en-US"/>
              <a:pPr>
                <a:defRPr/>
              </a:pPr>
              <a:t>‹#›</a:t>
            </a:fld>
            <a:endParaRPr lang="en-US"/>
          </a:p>
        </p:txBody>
      </p:sp>
    </p:spTree>
    <p:extLst>
      <p:ext uri="{BB962C8B-B14F-4D97-AF65-F5344CB8AC3E}">
        <p14:creationId xmlns:p14="http://schemas.microsoft.com/office/powerpoint/2010/main" val="22421551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5917FDF3-1C3C-431E-9896-CE79F6FDEFF0}" type="datetimeFigureOut">
              <a:rPr lang="en-US"/>
              <a:pPr>
                <a:defRPr/>
              </a:pPr>
              <a:t>7/31/2020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dirty="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8A5CD272-1E90-49EA-9C4C-1788DE7B4D8A}" type="slidenum">
              <a:rPr lang="en-US"/>
              <a:pPr>
                <a:defRPr/>
              </a:pPr>
              <a:t>‹#›</a:t>
            </a:fld>
            <a:endParaRPr lang="en-US" dirty="0"/>
          </a:p>
        </p:txBody>
      </p:sp>
    </p:spTree>
    <p:extLst>
      <p:ext uri="{BB962C8B-B14F-4D97-AF65-F5344CB8AC3E}">
        <p14:creationId xmlns:p14="http://schemas.microsoft.com/office/powerpoint/2010/main" val="39762053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p:spPr>
      </p:sp>
      <p:sp>
        <p:nvSpPr>
          <p:cNvPr id="109571"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BBCC953-B18E-487F-B8E5-F99FC9BB272C}"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48821E-D9D4-411B-9C71-EC570628408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D12162-BED4-419F-8736-A179AA9BF9D3}"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2E9E56-A4AD-4B48-9EB3-0D6FB0BE649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92194-513E-429F-85AB-AB4A88A015A5}"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B1C63A-66C9-4F80-91A7-AF414B0C765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44D69F-B2DE-4D0C-9987-DD51A3DC6294}"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22B0A0-6A73-48CF-BBDC-12985FFE3C5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871FB7F-7B40-475B-A494-D788614262B7}"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93BA3B-32D2-4E59-9E77-E1777A0E8A3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52B4447-A77F-4BF2-AB36-50FDC742192B}" type="datetimeFigureOut">
              <a:rPr lang="en-US"/>
              <a:pPr>
                <a:defRPr/>
              </a:pPr>
              <a:t>7/31/2020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DA9153-F8D3-4772-B947-F8933B31748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DE8953B-FA54-413F-895C-BA5BAE469B7F}" type="datetimeFigureOut">
              <a:rPr lang="en-US"/>
              <a:pPr>
                <a:defRPr/>
              </a:pPr>
              <a:t>7/31/2020</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E410873-5E3A-4A41-BEA1-3B8B6995477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C0A741C-9C32-40EB-9736-502530EE8BCA}" type="datetimeFigureOut">
              <a:rPr lang="en-US"/>
              <a:pPr>
                <a:defRPr/>
              </a:pPr>
              <a:t>7/31/2020</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0B4D3A9-B08A-441A-A667-AB44C7449DA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F8D98A-4848-45EA-B15B-D228D8844EA0}" type="datetimeFigureOut">
              <a:rPr lang="en-US"/>
              <a:pPr>
                <a:defRPr/>
              </a:pPr>
              <a:t>7/31/2020</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5EAE663-191C-46BB-A9EE-EACF656CF00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1F8FE4-74A1-41B5-85DF-CB58BB787B0D}" type="datetimeFigureOut">
              <a:rPr lang="en-US"/>
              <a:pPr>
                <a:defRPr/>
              </a:pPr>
              <a:t>7/31/2020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5FEF7E-9B18-498C-96F6-41E8EC4BA32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43D7C3-6180-45E5-A503-918204DD92D4}" type="datetimeFigureOut">
              <a:rPr lang="en-US"/>
              <a:pPr>
                <a:defRPr/>
              </a:pPr>
              <a:t>7/31/2020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01FD454-F596-4790-BDD2-F816C3595ED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D6202D1B-5426-444E-8207-E3A071FA0CB8}" type="datetimeFigureOut">
              <a:rPr lang="en-US"/>
              <a:pPr>
                <a:defRPr/>
              </a:pPr>
              <a:t>7/31/2020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4613888-89A0-4720-9940-988109F0B20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med2.uc.edu/labmanuals/ma/virtuallabs/OralCavity/circumvallateSL72_xvid.mp4.mp4"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webslideserver.uc.edu:82/@126/view.apml?u=guest&amp;p=gues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med2.uc.edu/labmanuals/ma/virtuallabs/OralCavity/aciniSL92_xvid.mp4.mp4"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webslideserver.uc.edu:82/@146/view.apml?u=guest&amp;p=gues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med2.uc.edu/labmanuals/ma/virtuallabs/OralCavity/ductsSL91_xvid.mp4.mp4"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webslideserver.uc.edu:82/@145/view.apml?u=guest&amp;p=gues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28.xml.rels><?xml version="1.0" encoding="UTF-8" standalone="yes"?>
<Relationships xmlns="http://schemas.openxmlformats.org/package/2006/relationships"><Relationship Id="rId8" Type="http://schemas.openxmlformats.org/officeDocument/2006/relationships/hyperlink" Target="http://med2.uc.edu/labmanuals/ma/virtuallabs/OralCavity/sublingualSL93_xvid.mp4.mp4" TargetMode="External"/><Relationship Id="rId3" Type="http://schemas.openxmlformats.org/officeDocument/2006/relationships/hyperlink" Target="http://med2.uc.edu/labmanuals/ma/virtuallabs/OralCavity/parotidSL91_xvid.mp4.mp4" TargetMode="External"/><Relationship Id="rId7" Type="http://schemas.openxmlformats.org/officeDocument/2006/relationships/hyperlink" Target="http://med2.uc.edu/labmanuals/ma/virtuallabs/OralCavity/submandibularSL92_xvid.mp4.mp4"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webslideserver.uc.edu:82/@147/view.apml?u=guest&amp;p=guest" TargetMode="External"/><Relationship Id="rId5" Type="http://schemas.openxmlformats.org/officeDocument/2006/relationships/hyperlink" Target="http://webslideserver.uc.edu:82/@146/view.apml?u=guest&amp;p=guest" TargetMode="External"/><Relationship Id="rId4" Type="http://schemas.openxmlformats.org/officeDocument/2006/relationships/hyperlink" Target="http://webslideserver.uc.edu:82/@145/view.apml?u=guest&amp;p=guest"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med2.uc.edu/labmanuals/ma/virtuallabs/OralCavity/tongueoverviewSL70_xvid.mp4.mp4"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webslideserver.uc.edu:82/@124/view.apml?u=guest&amp;p=guest"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med2.uc.edu/labmanuals/ma/virtuallabs/OralCavity/filiformfungiformSL70_xvid.mp4.mp4"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webslideserver.uc.edu:82/@124/view.apml?u=guest&amp;p=gues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990600"/>
            <a:ext cx="5943600" cy="1938992"/>
          </a:xfrm>
          <a:prstGeom prst="rect">
            <a:avLst/>
          </a:prstGeom>
          <a:noFill/>
        </p:spPr>
        <p:txBody>
          <a:bodyPr>
            <a:spAutoFit/>
          </a:bodyPr>
          <a:lstStyle/>
          <a:p>
            <a:pPr algn="ctr" fontAlgn="auto">
              <a:spcBef>
                <a:spcPts val="0"/>
              </a:spcBef>
              <a:spcAft>
                <a:spcPts val="0"/>
              </a:spcAft>
              <a:defRPr/>
            </a:pPr>
            <a:r>
              <a:rPr lang="en-US" sz="4000" dirty="0">
                <a:solidFill>
                  <a:schemeClr val="accent6">
                    <a:lumMod val="50000"/>
                  </a:schemeClr>
                </a:solidFill>
                <a:latin typeface="+mn-lt"/>
              </a:rPr>
              <a:t>Oral Cavity:  Tongue, Salivary Glands</a:t>
            </a:r>
          </a:p>
          <a:p>
            <a:pPr algn="ctr" fontAlgn="auto">
              <a:spcBef>
                <a:spcPts val="0"/>
              </a:spcBef>
              <a:spcAft>
                <a:spcPts val="0"/>
              </a:spcAft>
              <a:defRPr/>
            </a:pPr>
            <a:r>
              <a:rPr lang="en-US" sz="4000" dirty="0">
                <a:solidFill>
                  <a:srgbClr val="36174D"/>
                </a:solidFill>
                <a:latin typeface="Chiller" pitchFamily="82" charset="0"/>
              </a:rPr>
              <a:t>Digital Laboratory</a:t>
            </a:r>
          </a:p>
        </p:txBody>
      </p:sp>
      <p:sp>
        <p:nvSpPr>
          <p:cNvPr id="15362" name="TextBox 2"/>
          <p:cNvSpPr txBox="1">
            <a:spLocks noChangeArrowheads="1"/>
          </p:cNvSpPr>
          <p:nvPr/>
        </p:nvSpPr>
        <p:spPr bwMode="auto">
          <a:xfrm>
            <a:off x="152400" y="3429000"/>
            <a:ext cx="8839200" cy="461963"/>
          </a:xfrm>
          <a:prstGeom prst="rect">
            <a:avLst/>
          </a:prstGeom>
          <a:noFill/>
          <a:ln w="9525">
            <a:noFill/>
            <a:miter lim="800000"/>
            <a:headEnd/>
            <a:tailEnd/>
          </a:ln>
        </p:spPr>
        <p:txBody>
          <a:bodyPr>
            <a:spAutoFit/>
          </a:bodyPr>
          <a:lstStyle/>
          <a:p>
            <a:r>
              <a:rPr lang="en-US" sz="2400" b="1" dirty="0">
                <a:solidFill>
                  <a:srgbClr val="7030A0"/>
                </a:solidFill>
                <a:latin typeface="Bradley Hand ITC" pitchFamily="66" charset="0"/>
              </a:rPr>
              <a:t>It’s best to view this in </a:t>
            </a:r>
            <a:r>
              <a:rPr lang="en-US" sz="2400" b="1" i="1" dirty="0">
                <a:solidFill>
                  <a:srgbClr val="7030A0"/>
                </a:solidFill>
                <a:latin typeface="Bradley Hand ITC" pitchFamily="66" charset="0"/>
              </a:rPr>
              <a:t>Slide Show </a:t>
            </a:r>
            <a:r>
              <a:rPr lang="en-US" sz="2400" b="1" dirty="0">
                <a:solidFill>
                  <a:srgbClr val="7030A0"/>
                </a:solidFill>
                <a:latin typeface="Bradley Hand ITC" pitchFamily="66" charset="0"/>
              </a:rPr>
              <a:t>mode, especially for the quizzes.</a:t>
            </a:r>
          </a:p>
        </p:txBody>
      </p:sp>
      <p:sp>
        <p:nvSpPr>
          <p:cNvPr id="2" name="TextBox 1"/>
          <p:cNvSpPr txBox="1"/>
          <p:nvPr/>
        </p:nvSpPr>
        <p:spPr>
          <a:xfrm>
            <a:off x="68363" y="4953000"/>
            <a:ext cx="5638800" cy="954107"/>
          </a:xfrm>
          <a:prstGeom prst="rect">
            <a:avLst/>
          </a:prstGeom>
          <a:noFill/>
        </p:spPr>
        <p:txBody>
          <a:bodyPr wrap="square" rtlCol="0">
            <a:spAutoFit/>
          </a:bodyPr>
          <a:lstStyle/>
          <a:p>
            <a:r>
              <a:rPr lang="en-US" sz="2800" b="1" dirty="0">
                <a:solidFill>
                  <a:schemeClr val="accent3">
                    <a:lumMod val="50000"/>
                  </a:schemeClr>
                </a:solidFill>
                <a:latin typeface="Bradley Hand ITC" pitchFamily="66" charset="0"/>
              </a:rPr>
              <a:t>This module will take approximately 60 minutes to complete.</a:t>
            </a:r>
          </a:p>
        </p:txBody>
      </p:sp>
      <p:pic>
        <p:nvPicPr>
          <p:cNvPr id="1028" name="Picture 4" descr="http://smithmeadows.com/wp-content/uploads/2012/08/Skinned-Tongue-Blymi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4594582"/>
            <a:ext cx="3200400" cy="21257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1676400" y="2446330"/>
            <a:ext cx="65532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base of the tongue showing circumvallate papilla – SL72</a:t>
            </a:r>
            <a:endParaRPr lang="en-US" dirty="0">
              <a:latin typeface="Calibri" pitchFamily="34" charset="0"/>
            </a:endParaRPr>
          </a:p>
        </p:txBody>
      </p:sp>
      <p:sp>
        <p:nvSpPr>
          <p:cNvPr id="64514" name="TextBox 4"/>
          <p:cNvSpPr txBox="1">
            <a:spLocks noChangeArrowheads="1"/>
          </p:cNvSpPr>
          <p:nvPr/>
        </p:nvSpPr>
        <p:spPr bwMode="auto">
          <a:xfrm>
            <a:off x="899862" y="5458361"/>
            <a:ext cx="7696200" cy="1323439"/>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072</a:t>
            </a:r>
            <a:endParaRPr lang="en-US" dirty="0">
              <a:latin typeface="Calibri" pitchFamily="34" charset="0"/>
            </a:endParaRP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Tongue</a:t>
            </a:r>
          </a:p>
          <a:p>
            <a:pPr lvl="2" eaLnBrk="0" hangingPunct="0">
              <a:buFontTx/>
              <a:buChar char="•"/>
            </a:pPr>
            <a:r>
              <a:rPr lang="en-US" sz="1200" b="1" dirty="0">
                <a:solidFill>
                  <a:srgbClr val="002060"/>
                </a:solidFill>
                <a:latin typeface="Georgia" pitchFamily="18" charset="0"/>
                <a:ea typeface="Times" pitchFamily="18" charset="0"/>
                <a:cs typeface="Arial" charset="0"/>
              </a:rPr>
              <a:t>Circumvallate papilla</a:t>
            </a:r>
          </a:p>
          <a:p>
            <a:pPr lvl="3" eaLnBrk="0" hangingPunct="0">
              <a:buFontTx/>
              <a:buChar char="•"/>
            </a:pPr>
            <a:r>
              <a:rPr lang="en-US" sz="1200" b="1" dirty="0">
                <a:solidFill>
                  <a:srgbClr val="002060"/>
                </a:solidFill>
                <a:latin typeface="Georgia" pitchFamily="18" charset="0"/>
                <a:ea typeface="Times" pitchFamily="18" charset="0"/>
                <a:cs typeface="Arial" charset="0"/>
              </a:rPr>
              <a:t>Serous glands</a:t>
            </a:r>
          </a:p>
        </p:txBody>
      </p:sp>
      <p:sp>
        <p:nvSpPr>
          <p:cNvPr id="6" name="Rectangle 5"/>
          <p:cNvSpPr/>
          <p:nvPr/>
        </p:nvSpPr>
        <p:spPr>
          <a:xfrm>
            <a:off x="3581400" y="82952"/>
            <a:ext cx="165481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C00000"/>
                </a:solidFill>
                <a:latin typeface="+mn-lt"/>
              </a:rPr>
              <a:t>TONGUE</a:t>
            </a:r>
          </a:p>
        </p:txBody>
      </p:sp>
    </p:spTree>
    <p:extLst>
      <p:ext uri="{BB962C8B-B14F-4D97-AF65-F5344CB8AC3E}">
        <p14:creationId xmlns:p14="http://schemas.microsoft.com/office/powerpoint/2010/main" val="4291143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158" y="2133600"/>
            <a:ext cx="8795242" cy="451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754766" y="82952"/>
            <a:ext cx="3308086"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B05408"/>
                </a:solidFill>
                <a:latin typeface="+mn-lt"/>
              </a:rPr>
              <a:t>SALIVARY GLANDS</a:t>
            </a:r>
          </a:p>
        </p:txBody>
      </p:sp>
      <p:sp>
        <p:nvSpPr>
          <p:cNvPr id="4" name="TextBox 3"/>
          <p:cNvSpPr txBox="1"/>
          <p:nvPr/>
        </p:nvSpPr>
        <p:spPr>
          <a:xfrm>
            <a:off x="166308" y="533400"/>
            <a:ext cx="8901491" cy="1538883"/>
          </a:xfrm>
          <a:prstGeom prst="rect">
            <a:avLst/>
          </a:prstGeom>
          <a:noFill/>
        </p:spPr>
        <p:txBody>
          <a:bodyPr wrap="square" rtlCol="0">
            <a:spAutoFit/>
          </a:bodyPr>
          <a:lstStyle/>
          <a:p>
            <a:r>
              <a:rPr lang="en-US" b="1" dirty="0">
                <a:solidFill>
                  <a:srgbClr val="DEA810"/>
                </a:solidFill>
                <a:latin typeface="Times New Roman" pitchFamily="18" charset="0"/>
                <a:cs typeface="Times New Roman" pitchFamily="18" charset="0"/>
              </a:rPr>
              <a:t>Saliva is a liquid composed of water, mucus, ions, buffers, antibodies (IgA), and some digestive enzymes.  There are three salivary glands:</a:t>
            </a:r>
          </a:p>
          <a:p>
            <a:pPr marL="231775"/>
            <a:r>
              <a:rPr lang="en-US" b="1" dirty="0">
                <a:solidFill>
                  <a:srgbClr val="DEA810"/>
                </a:solidFill>
                <a:latin typeface="Times New Roman" pitchFamily="18" charset="0"/>
                <a:cs typeface="Times New Roman" pitchFamily="18" charset="0"/>
              </a:rPr>
              <a:t>--parotid gland</a:t>
            </a:r>
          </a:p>
          <a:p>
            <a:pPr marL="231775"/>
            <a:r>
              <a:rPr lang="en-US" b="1" dirty="0">
                <a:solidFill>
                  <a:srgbClr val="DEA810"/>
                </a:solidFill>
                <a:latin typeface="Times New Roman" pitchFamily="18" charset="0"/>
                <a:cs typeface="Times New Roman" pitchFamily="18" charset="0"/>
              </a:rPr>
              <a:t>--submandibular gland</a:t>
            </a:r>
          </a:p>
          <a:p>
            <a:pPr marL="231775"/>
            <a:r>
              <a:rPr lang="en-US" b="1" dirty="0">
                <a:solidFill>
                  <a:srgbClr val="DEA810"/>
                </a:solidFill>
                <a:latin typeface="Times New Roman" pitchFamily="18" charset="0"/>
                <a:cs typeface="Times New Roman" pitchFamily="18" charset="0"/>
              </a:rPr>
              <a:t>--sublingual gland</a:t>
            </a:r>
            <a:r>
              <a:rPr lang="en-US" b="1" dirty="0">
                <a:solidFill>
                  <a:srgbClr val="8E0000"/>
                </a:solidFill>
                <a:latin typeface="Times New Roman" pitchFamily="18" charset="0"/>
                <a:cs typeface="Times New Roman" pitchFamily="18" charset="0"/>
              </a:rPr>
              <a:t> </a:t>
            </a:r>
          </a:p>
          <a:p>
            <a:endParaRPr lang="en-US" sz="400" b="1" dirty="0">
              <a:solidFill>
                <a:srgbClr val="8E0000"/>
              </a:solidFill>
              <a:latin typeface="Times New Roman" pitchFamily="18" charset="0"/>
              <a:cs typeface="Times New Roman" pitchFamily="18" charset="0"/>
            </a:endParaRPr>
          </a:p>
        </p:txBody>
      </p:sp>
      <p:sp>
        <p:nvSpPr>
          <p:cNvPr id="2062" name="TextBox 2061"/>
          <p:cNvSpPr txBox="1"/>
          <p:nvPr/>
        </p:nvSpPr>
        <p:spPr>
          <a:xfrm>
            <a:off x="6747679" y="4861367"/>
            <a:ext cx="655898" cy="276999"/>
          </a:xfrm>
          <a:prstGeom prst="rect">
            <a:avLst/>
          </a:prstGeom>
          <a:noFill/>
        </p:spPr>
        <p:txBody>
          <a:bodyPr wrap="square" rtlCol="0">
            <a:spAutoFit/>
          </a:bodyPr>
          <a:lstStyle/>
          <a:p>
            <a:r>
              <a:rPr lang="en-US" sz="1200" b="1" dirty="0">
                <a:solidFill>
                  <a:schemeClr val="bg1"/>
                </a:solidFill>
              </a:rPr>
              <a:t>lumen</a:t>
            </a:r>
          </a:p>
        </p:txBody>
      </p:sp>
      <p:sp>
        <p:nvSpPr>
          <p:cNvPr id="8" name="TextBox 4"/>
          <p:cNvSpPr txBox="1">
            <a:spLocks noChangeArrowheads="1"/>
          </p:cNvSpPr>
          <p:nvPr/>
        </p:nvSpPr>
        <p:spPr bwMode="auto">
          <a:xfrm>
            <a:off x="3547241" y="1337972"/>
            <a:ext cx="5486399" cy="1754326"/>
          </a:xfrm>
          <a:prstGeom prst="rect">
            <a:avLst/>
          </a:prstGeom>
          <a:noFill/>
          <a:ln w="9525">
            <a:noFill/>
            <a:miter lim="800000"/>
            <a:headEnd/>
            <a:tailEnd/>
          </a:ln>
        </p:spPr>
        <p:txBody>
          <a:bodyPr wrap="square">
            <a:spAutoFit/>
          </a:bodyPr>
          <a:lstStyle/>
          <a:p>
            <a:r>
              <a:rPr lang="en-US" b="1" dirty="0">
                <a:solidFill>
                  <a:srgbClr val="E56D09"/>
                </a:solidFill>
                <a:latin typeface="Tempus Sans ITC" pitchFamily="82" charset="0"/>
                <a:cs typeface="Times New Roman" pitchFamily="18" charset="0"/>
              </a:rPr>
              <a:t>We looked at these in Fundamentals , so some of this will be familiar.  First, we’ll review serous and mucous glands.  This will be followed by a description of the types of ducts in salivary glands, and a final discussion of how to differentiate the three salivary glands from each other.</a:t>
            </a:r>
            <a:endParaRPr lang="en-US" sz="1400" b="1" dirty="0">
              <a:solidFill>
                <a:srgbClr val="E56D09"/>
              </a:solidFill>
              <a:latin typeface="Tempus Sans ITC" pitchFamily="82" charset="0"/>
            </a:endParaRPr>
          </a:p>
        </p:txBody>
      </p:sp>
    </p:spTree>
    <p:extLst>
      <p:ext uri="{BB962C8B-B14F-4D97-AF65-F5344CB8AC3E}">
        <p14:creationId xmlns:p14="http://schemas.microsoft.com/office/powerpoint/2010/main" val="65187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54766" y="82952"/>
            <a:ext cx="3308086"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B05408"/>
                </a:solidFill>
                <a:latin typeface="+mn-lt"/>
              </a:rPr>
              <a:t>SALIVARY GLANDS</a:t>
            </a:r>
          </a:p>
        </p:txBody>
      </p:sp>
      <p:sp>
        <p:nvSpPr>
          <p:cNvPr id="4" name="TextBox 3"/>
          <p:cNvSpPr txBox="1"/>
          <p:nvPr/>
        </p:nvSpPr>
        <p:spPr>
          <a:xfrm>
            <a:off x="166308" y="533400"/>
            <a:ext cx="8901491" cy="430887"/>
          </a:xfrm>
          <a:prstGeom prst="rect">
            <a:avLst/>
          </a:prstGeom>
          <a:noFill/>
        </p:spPr>
        <p:txBody>
          <a:bodyPr wrap="square" rtlCol="0">
            <a:spAutoFit/>
          </a:bodyPr>
          <a:lstStyle/>
          <a:p>
            <a:r>
              <a:rPr lang="en-US" b="1" dirty="0">
                <a:solidFill>
                  <a:srgbClr val="DEA810"/>
                </a:solidFill>
                <a:latin typeface="Times New Roman" pitchFamily="18" charset="0"/>
                <a:cs typeface="Times New Roman" pitchFamily="18" charset="0"/>
              </a:rPr>
              <a:t>FYI, glandular organs can be divided into lobes (black outline) and lobules (blue outline).</a:t>
            </a:r>
            <a:endParaRPr lang="en-US" b="1" dirty="0">
              <a:solidFill>
                <a:srgbClr val="8E0000"/>
              </a:solidFill>
              <a:latin typeface="Times New Roman" pitchFamily="18" charset="0"/>
              <a:cs typeface="Times New Roman" pitchFamily="18" charset="0"/>
            </a:endParaRPr>
          </a:p>
          <a:p>
            <a:endParaRPr lang="en-US" sz="400" b="1" dirty="0">
              <a:solidFill>
                <a:srgbClr val="8E0000"/>
              </a:solidFill>
              <a:latin typeface="Times New Roman" pitchFamily="18" charset="0"/>
              <a:cs typeface="Times New Roman" pitchFamily="18" charset="0"/>
            </a:endParaRPr>
          </a:p>
        </p:txBody>
      </p:sp>
      <p:sp>
        <p:nvSpPr>
          <p:cNvPr id="8" name="TextBox 4"/>
          <p:cNvSpPr txBox="1">
            <a:spLocks noChangeArrowheads="1"/>
          </p:cNvSpPr>
          <p:nvPr/>
        </p:nvSpPr>
        <p:spPr bwMode="auto">
          <a:xfrm>
            <a:off x="0" y="964287"/>
            <a:ext cx="2895600" cy="4524315"/>
          </a:xfrm>
          <a:prstGeom prst="rect">
            <a:avLst/>
          </a:prstGeom>
          <a:noFill/>
          <a:ln w="9525">
            <a:noFill/>
            <a:miter lim="800000"/>
            <a:headEnd/>
            <a:tailEnd/>
          </a:ln>
        </p:spPr>
        <p:txBody>
          <a:bodyPr wrap="square">
            <a:spAutoFit/>
          </a:bodyPr>
          <a:lstStyle/>
          <a:p>
            <a:r>
              <a:rPr lang="en-US" b="1" dirty="0">
                <a:solidFill>
                  <a:srgbClr val="8E0000"/>
                </a:solidFill>
                <a:latin typeface="Times New Roman" pitchFamily="18" charset="0"/>
                <a:cs typeface="Times New Roman" pitchFamily="18" charset="0"/>
              </a:rPr>
              <a:t>The definition of a lobe or lobule is based on branching during development.  All acini in a lobule ultimately draining into the same duct, which then drain into a common duct that drains all lobules in the lobe.  However, when looking at sections, the precise outline of a lobe or lobule is not necessarily an exact science.  </a:t>
            </a:r>
            <a:r>
              <a:rPr lang="en-US" b="1" dirty="0">
                <a:solidFill>
                  <a:srgbClr val="FF0000"/>
                </a:solidFill>
                <a:latin typeface="Times New Roman" pitchFamily="18" charset="0"/>
                <a:cs typeface="Times New Roman" pitchFamily="18" charset="0"/>
              </a:rPr>
              <a:t>Therefore, do not lose any sleep trying to define lobes and lobules in the salivary glands.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658" t="13753" r="8944" b="11132"/>
          <a:stretch/>
        </p:blipFill>
        <p:spPr>
          <a:xfrm>
            <a:off x="2895600" y="964287"/>
            <a:ext cx="6172200" cy="3397102"/>
          </a:xfrm>
          <a:prstGeom prst="rect">
            <a:avLst/>
          </a:prstGeom>
        </p:spPr>
      </p:pic>
      <p:sp>
        <p:nvSpPr>
          <p:cNvPr id="3" name="Freeform 2"/>
          <p:cNvSpPr/>
          <p:nvPr/>
        </p:nvSpPr>
        <p:spPr>
          <a:xfrm>
            <a:off x="3016469" y="1219200"/>
            <a:ext cx="3163614" cy="3037490"/>
          </a:xfrm>
          <a:custGeom>
            <a:avLst/>
            <a:gdLst>
              <a:gd name="connsiteX0" fmla="*/ 1524000 w 3552497"/>
              <a:gd name="connsiteY0" fmla="*/ 31532 h 3279233"/>
              <a:gd name="connsiteX1" fmla="*/ 1471449 w 3552497"/>
              <a:gd name="connsiteY1" fmla="*/ 63063 h 3279233"/>
              <a:gd name="connsiteX2" fmla="*/ 1408387 w 3552497"/>
              <a:gd name="connsiteY2" fmla="*/ 126125 h 3279233"/>
              <a:gd name="connsiteX3" fmla="*/ 1387366 w 3552497"/>
              <a:gd name="connsiteY3" fmla="*/ 157656 h 3279233"/>
              <a:gd name="connsiteX4" fmla="*/ 1355835 w 3552497"/>
              <a:gd name="connsiteY4" fmla="*/ 178676 h 3279233"/>
              <a:gd name="connsiteX5" fmla="*/ 1303283 w 3552497"/>
              <a:gd name="connsiteY5" fmla="*/ 220718 h 3279233"/>
              <a:gd name="connsiteX6" fmla="*/ 1229711 w 3552497"/>
              <a:gd name="connsiteY6" fmla="*/ 294290 h 3279233"/>
              <a:gd name="connsiteX7" fmla="*/ 1198180 w 3552497"/>
              <a:gd name="connsiteY7" fmla="*/ 336332 h 3279233"/>
              <a:gd name="connsiteX8" fmla="*/ 1177159 w 3552497"/>
              <a:gd name="connsiteY8" fmla="*/ 367863 h 3279233"/>
              <a:gd name="connsiteX9" fmla="*/ 1114097 w 3552497"/>
              <a:gd name="connsiteY9" fmla="*/ 430925 h 3279233"/>
              <a:gd name="connsiteX10" fmla="*/ 1061545 w 3552497"/>
              <a:gd name="connsiteY10" fmla="*/ 504497 h 3279233"/>
              <a:gd name="connsiteX11" fmla="*/ 1019504 w 3552497"/>
              <a:gd name="connsiteY11" fmla="*/ 546538 h 3279233"/>
              <a:gd name="connsiteX12" fmla="*/ 966952 w 3552497"/>
              <a:gd name="connsiteY12" fmla="*/ 599090 h 3279233"/>
              <a:gd name="connsiteX13" fmla="*/ 893380 w 3552497"/>
              <a:gd name="connsiteY13" fmla="*/ 693683 h 3279233"/>
              <a:gd name="connsiteX14" fmla="*/ 872359 w 3552497"/>
              <a:gd name="connsiteY14" fmla="*/ 725214 h 3279233"/>
              <a:gd name="connsiteX15" fmla="*/ 840828 w 3552497"/>
              <a:gd name="connsiteY15" fmla="*/ 756745 h 3279233"/>
              <a:gd name="connsiteX16" fmla="*/ 819807 w 3552497"/>
              <a:gd name="connsiteY16" fmla="*/ 788276 h 3279233"/>
              <a:gd name="connsiteX17" fmla="*/ 756745 w 3552497"/>
              <a:gd name="connsiteY17" fmla="*/ 861849 h 3279233"/>
              <a:gd name="connsiteX18" fmla="*/ 714704 w 3552497"/>
              <a:gd name="connsiteY18" fmla="*/ 882869 h 3279233"/>
              <a:gd name="connsiteX19" fmla="*/ 693683 w 3552497"/>
              <a:gd name="connsiteY19" fmla="*/ 914400 h 3279233"/>
              <a:gd name="connsiteX20" fmla="*/ 599090 w 3552497"/>
              <a:gd name="connsiteY20" fmla="*/ 1008994 h 3279233"/>
              <a:gd name="connsiteX21" fmla="*/ 567559 w 3552497"/>
              <a:gd name="connsiteY21" fmla="*/ 1040525 h 3279233"/>
              <a:gd name="connsiteX22" fmla="*/ 546538 w 3552497"/>
              <a:gd name="connsiteY22" fmla="*/ 1072056 h 3279233"/>
              <a:gd name="connsiteX23" fmla="*/ 483476 w 3552497"/>
              <a:gd name="connsiteY23" fmla="*/ 1135118 h 3279233"/>
              <a:gd name="connsiteX24" fmla="*/ 399393 w 3552497"/>
              <a:gd name="connsiteY24" fmla="*/ 1261242 h 3279233"/>
              <a:gd name="connsiteX25" fmla="*/ 357352 w 3552497"/>
              <a:gd name="connsiteY25" fmla="*/ 1324304 h 3279233"/>
              <a:gd name="connsiteX26" fmla="*/ 304800 w 3552497"/>
              <a:gd name="connsiteY26" fmla="*/ 1387366 h 3279233"/>
              <a:gd name="connsiteX27" fmla="*/ 262759 w 3552497"/>
              <a:gd name="connsiteY27" fmla="*/ 1450428 h 3279233"/>
              <a:gd name="connsiteX28" fmla="*/ 231228 w 3552497"/>
              <a:gd name="connsiteY28" fmla="*/ 1524000 h 3279233"/>
              <a:gd name="connsiteX29" fmla="*/ 210207 w 3552497"/>
              <a:gd name="connsiteY29" fmla="*/ 1576552 h 3279233"/>
              <a:gd name="connsiteX30" fmla="*/ 157655 w 3552497"/>
              <a:gd name="connsiteY30" fmla="*/ 1639614 h 3279233"/>
              <a:gd name="connsiteX31" fmla="*/ 105104 w 3552497"/>
              <a:gd name="connsiteY31" fmla="*/ 1734207 h 3279233"/>
              <a:gd name="connsiteX32" fmla="*/ 84083 w 3552497"/>
              <a:gd name="connsiteY32" fmla="*/ 1765738 h 3279233"/>
              <a:gd name="connsiteX33" fmla="*/ 63062 w 3552497"/>
              <a:gd name="connsiteY33" fmla="*/ 1797269 h 3279233"/>
              <a:gd name="connsiteX34" fmla="*/ 52552 w 3552497"/>
              <a:gd name="connsiteY34" fmla="*/ 1839311 h 3279233"/>
              <a:gd name="connsiteX35" fmla="*/ 42042 w 3552497"/>
              <a:gd name="connsiteY35" fmla="*/ 1870842 h 3279233"/>
              <a:gd name="connsiteX36" fmla="*/ 21021 w 3552497"/>
              <a:gd name="connsiteY36" fmla="*/ 1954925 h 3279233"/>
              <a:gd name="connsiteX37" fmla="*/ 10511 w 3552497"/>
              <a:gd name="connsiteY37" fmla="*/ 1996966 h 3279233"/>
              <a:gd name="connsiteX38" fmla="*/ 0 w 3552497"/>
              <a:gd name="connsiteY38" fmla="*/ 2049518 h 3279233"/>
              <a:gd name="connsiteX39" fmla="*/ 10511 w 3552497"/>
              <a:gd name="connsiteY39" fmla="*/ 2291256 h 3279233"/>
              <a:gd name="connsiteX40" fmla="*/ 21021 w 3552497"/>
              <a:gd name="connsiteY40" fmla="*/ 2343807 h 3279233"/>
              <a:gd name="connsiteX41" fmla="*/ 63062 w 3552497"/>
              <a:gd name="connsiteY41" fmla="*/ 2406869 h 3279233"/>
              <a:gd name="connsiteX42" fmla="*/ 199697 w 3552497"/>
              <a:gd name="connsiteY42" fmla="*/ 2554014 h 3279233"/>
              <a:gd name="connsiteX43" fmla="*/ 252249 w 3552497"/>
              <a:gd name="connsiteY43" fmla="*/ 2585545 h 3279233"/>
              <a:gd name="connsiteX44" fmla="*/ 283780 w 3552497"/>
              <a:gd name="connsiteY44" fmla="*/ 2627587 h 3279233"/>
              <a:gd name="connsiteX45" fmla="*/ 367862 w 3552497"/>
              <a:gd name="connsiteY45" fmla="*/ 2680138 h 3279233"/>
              <a:gd name="connsiteX46" fmla="*/ 409904 w 3552497"/>
              <a:gd name="connsiteY46" fmla="*/ 2711669 h 3279233"/>
              <a:gd name="connsiteX47" fmla="*/ 483476 w 3552497"/>
              <a:gd name="connsiteY47" fmla="*/ 2743200 h 3279233"/>
              <a:gd name="connsiteX48" fmla="*/ 515007 w 3552497"/>
              <a:gd name="connsiteY48" fmla="*/ 2764221 h 3279233"/>
              <a:gd name="connsiteX49" fmla="*/ 557049 w 3552497"/>
              <a:gd name="connsiteY49" fmla="*/ 2774732 h 3279233"/>
              <a:gd name="connsiteX50" fmla="*/ 599090 w 3552497"/>
              <a:gd name="connsiteY50" fmla="*/ 2795752 h 3279233"/>
              <a:gd name="connsiteX51" fmla="*/ 662152 w 3552497"/>
              <a:gd name="connsiteY51" fmla="*/ 2806263 h 3279233"/>
              <a:gd name="connsiteX52" fmla="*/ 725214 w 3552497"/>
              <a:gd name="connsiteY52" fmla="*/ 2827283 h 3279233"/>
              <a:gd name="connsiteX53" fmla="*/ 830318 w 3552497"/>
              <a:gd name="connsiteY53" fmla="*/ 2848304 h 3279233"/>
              <a:gd name="connsiteX54" fmla="*/ 935421 w 3552497"/>
              <a:gd name="connsiteY54" fmla="*/ 2879835 h 3279233"/>
              <a:gd name="connsiteX55" fmla="*/ 1145628 w 3552497"/>
              <a:gd name="connsiteY55" fmla="*/ 2911366 h 3279233"/>
              <a:gd name="connsiteX56" fmla="*/ 1303283 w 3552497"/>
              <a:gd name="connsiteY56" fmla="*/ 2942897 h 3279233"/>
              <a:gd name="connsiteX57" fmla="*/ 1355835 w 3552497"/>
              <a:gd name="connsiteY57" fmla="*/ 2953407 h 3279233"/>
              <a:gd name="connsiteX58" fmla="*/ 1387366 w 3552497"/>
              <a:gd name="connsiteY58" fmla="*/ 2963918 h 3279233"/>
              <a:gd name="connsiteX59" fmla="*/ 1429407 w 3552497"/>
              <a:gd name="connsiteY59" fmla="*/ 2984938 h 3279233"/>
              <a:gd name="connsiteX60" fmla="*/ 1502980 w 3552497"/>
              <a:gd name="connsiteY60" fmla="*/ 2995449 h 3279233"/>
              <a:gd name="connsiteX61" fmla="*/ 1545021 w 3552497"/>
              <a:gd name="connsiteY61" fmla="*/ 3005959 h 3279233"/>
              <a:gd name="connsiteX62" fmla="*/ 1587062 w 3552497"/>
              <a:gd name="connsiteY62" fmla="*/ 3026980 h 3279233"/>
              <a:gd name="connsiteX63" fmla="*/ 1660635 w 3552497"/>
              <a:gd name="connsiteY63" fmla="*/ 3048000 h 3279233"/>
              <a:gd name="connsiteX64" fmla="*/ 1723697 w 3552497"/>
              <a:gd name="connsiteY64" fmla="*/ 3058511 h 3279233"/>
              <a:gd name="connsiteX65" fmla="*/ 1807780 w 3552497"/>
              <a:gd name="connsiteY65" fmla="*/ 3079532 h 3279233"/>
              <a:gd name="connsiteX66" fmla="*/ 1860331 w 3552497"/>
              <a:gd name="connsiteY66" fmla="*/ 3090042 h 3279233"/>
              <a:gd name="connsiteX67" fmla="*/ 1944414 w 3552497"/>
              <a:gd name="connsiteY67" fmla="*/ 3111063 h 3279233"/>
              <a:gd name="connsiteX68" fmla="*/ 2060028 w 3552497"/>
              <a:gd name="connsiteY68" fmla="*/ 3132083 h 3279233"/>
              <a:gd name="connsiteX69" fmla="*/ 2091559 w 3552497"/>
              <a:gd name="connsiteY69" fmla="*/ 3153104 h 3279233"/>
              <a:gd name="connsiteX70" fmla="*/ 2249214 w 3552497"/>
              <a:gd name="connsiteY70" fmla="*/ 3195145 h 3279233"/>
              <a:gd name="connsiteX71" fmla="*/ 2354318 w 3552497"/>
              <a:gd name="connsiteY71" fmla="*/ 3226676 h 3279233"/>
              <a:gd name="connsiteX72" fmla="*/ 2417380 w 3552497"/>
              <a:gd name="connsiteY72" fmla="*/ 3247697 h 3279233"/>
              <a:gd name="connsiteX73" fmla="*/ 2501462 w 3552497"/>
              <a:gd name="connsiteY73" fmla="*/ 3258207 h 3279233"/>
              <a:gd name="connsiteX74" fmla="*/ 2543504 w 3552497"/>
              <a:gd name="connsiteY74" fmla="*/ 3268718 h 3279233"/>
              <a:gd name="connsiteX75" fmla="*/ 2900855 w 3552497"/>
              <a:gd name="connsiteY75" fmla="*/ 3268718 h 3279233"/>
              <a:gd name="connsiteX76" fmla="*/ 3090042 w 3552497"/>
              <a:gd name="connsiteY76" fmla="*/ 3247697 h 3279233"/>
              <a:gd name="connsiteX77" fmla="*/ 3132083 w 3552497"/>
              <a:gd name="connsiteY77" fmla="*/ 3237187 h 3279233"/>
              <a:gd name="connsiteX78" fmla="*/ 3184635 w 3552497"/>
              <a:gd name="connsiteY78" fmla="*/ 3226676 h 3279233"/>
              <a:gd name="connsiteX79" fmla="*/ 3247697 w 3552497"/>
              <a:gd name="connsiteY79" fmla="*/ 3184635 h 3279233"/>
              <a:gd name="connsiteX80" fmla="*/ 3279228 w 3552497"/>
              <a:gd name="connsiteY80" fmla="*/ 3163614 h 3279233"/>
              <a:gd name="connsiteX81" fmla="*/ 3321269 w 3552497"/>
              <a:gd name="connsiteY81" fmla="*/ 3100552 h 3279233"/>
              <a:gd name="connsiteX82" fmla="*/ 3363311 w 3552497"/>
              <a:gd name="connsiteY82" fmla="*/ 2995449 h 3279233"/>
              <a:gd name="connsiteX83" fmla="*/ 3373821 w 3552497"/>
              <a:gd name="connsiteY83" fmla="*/ 2953407 h 3279233"/>
              <a:gd name="connsiteX84" fmla="*/ 3384331 w 3552497"/>
              <a:gd name="connsiteY84" fmla="*/ 2879835 h 3279233"/>
              <a:gd name="connsiteX85" fmla="*/ 3405352 w 3552497"/>
              <a:gd name="connsiteY85" fmla="*/ 2837794 h 3279233"/>
              <a:gd name="connsiteX86" fmla="*/ 3426373 w 3552497"/>
              <a:gd name="connsiteY86" fmla="*/ 2638097 h 3279233"/>
              <a:gd name="connsiteX87" fmla="*/ 3447393 w 3552497"/>
              <a:gd name="connsiteY87" fmla="*/ 2532994 h 3279233"/>
              <a:gd name="connsiteX88" fmla="*/ 3468414 w 3552497"/>
              <a:gd name="connsiteY88" fmla="*/ 2396359 h 3279233"/>
              <a:gd name="connsiteX89" fmla="*/ 3478924 w 3552497"/>
              <a:gd name="connsiteY89" fmla="*/ 2364828 h 3279233"/>
              <a:gd name="connsiteX90" fmla="*/ 3499945 w 3552497"/>
              <a:gd name="connsiteY90" fmla="*/ 2280745 h 3279233"/>
              <a:gd name="connsiteX91" fmla="*/ 3510455 w 3552497"/>
              <a:gd name="connsiteY91" fmla="*/ 2238704 h 3279233"/>
              <a:gd name="connsiteX92" fmla="*/ 3531476 w 3552497"/>
              <a:gd name="connsiteY92" fmla="*/ 2175642 h 3279233"/>
              <a:gd name="connsiteX93" fmla="*/ 3552497 w 3552497"/>
              <a:gd name="connsiteY93" fmla="*/ 2081049 h 3279233"/>
              <a:gd name="connsiteX94" fmla="*/ 3541987 w 3552497"/>
              <a:gd name="connsiteY94" fmla="*/ 1902373 h 3279233"/>
              <a:gd name="connsiteX95" fmla="*/ 3520966 w 3552497"/>
              <a:gd name="connsiteY95" fmla="*/ 1839311 h 3279233"/>
              <a:gd name="connsiteX96" fmla="*/ 3478924 w 3552497"/>
              <a:gd name="connsiteY96" fmla="*/ 1776249 h 3279233"/>
              <a:gd name="connsiteX97" fmla="*/ 3426373 w 3552497"/>
              <a:gd name="connsiteY97" fmla="*/ 1660635 h 3279233"/>
              <a:gd name="connsiteX98" fmla="*/ 3405352 w 3552497"/>
              <a:gd name="connsiteY98" fmla="*/ 1618594 h 3279233"/>
              <a:gd name="connsiteX99" fmla="*/ 3394842 w 3552497"/>
              <a:gd name="connsiteY99" fmla="*/ 1576552 h 3279233"/>
              <a:gd name="connsiteX100" fmla="*/ 3384331 w 3552497"/>
              <a:gd name="connsiteY100" fmla="*/ 1524000 h 3279233"/>
              <a:gd name="connsiteX101" fmla="*/ 3363311 w 3552497"/>
              <a:gd name="connsiteY101" fmla="*/ 1460938 h 3279233"/>
              <a:gd name="connsiteX102" fmla="*/ 3352800 w 3552497"/>
              <a:gd name="connsiteY102" fmla="*/ 1387366 h 3279233"/>
              <a:gd name="connsiteX103" fmla="*/ 3342290 w 3552497"/>
              <a:gd name="connsiteY103" fmla="*/ 1324304 h 3279233"/>
              <a:gd name="connsiteX104" fmla="*/ 3331780 w 3552497"/>
              <a:gd name="connsiteY104" fmla="*/ 1219200 h 3279233"/>
              <a:gd name="connsiteX105" fmla="*/ 3321269 w 3552497"/>
              <a:gd name="connsiteY105" fmla="*/ 1187669 h 3279233"/>
              <a:gd name="connsiteX106" fmla="*/ 3310759 w 3552497"/>
              <a:gd name="connsiteY106" fmla="*/ 1145628 h 3279233"/>
              <a:gd name="connsiteX107" fmla="*/ 3300249 w 3552497"/>
              <a:gd name="connsiteY107" fmla="*/ 1114097 h 3279233"/>
              <a:gd name="connsiteX108" fmla="*/ 3289738 w 3552497"/>
              <a:gd name="connsiteY108" fmla="*/ 1072056 h 3279233"/>
              <a:gd name="connsiteX109" fmla="*/ 3279228 w 3552497"/>
              <a:gd name="connsiteY109" fmla="*/ 1040525 h 3279233"/>
              <a:gd name="connsiteX110" fmla="*/ 3258207 w 3552497"/>
              <a:gd name="connsiteY110" fmla="*/ 956442 h 3279233"/>
              <a:gd name="connsiteX111" fmla="*/ 3247697 w 3552497"/>
              <a:gd name="connsiteY111" fmla="*/ 872359 h 3279233"/>
              <a:gd name="connsiteX112" fmla="*/ 3237187 w 3552497"/>
              <a:gd name="connsiteY112" fmla="*/ 735725 h 3279233"/>
              <a:gd name="connsiteX113" fmla="*/ 3226676 w 3552497"/>
              <a:gd name="connsiteY113" fmla="*/ 683173 h 3279233"/>
              <a:gd name="connsiteX114" fmla="*/ 3216166 w 3552497"/>
              <a:gd name="connsiteY114" fmla="*/ 588580 h 3279233"/>
              <a:gd name="connsiteX115" fmla="*/ 3195145 w 3552497"/>
              <a:gd name="connsiteY115" fmla="*/ 525518 h 3279233"/>
              <a:gd name="connsiteX116" fmla="*/ 3174124 w 3552497"/>
              <a:gd name="connsiteY116" fmla="*/ 420414 h 3279233"/>
              <a:gd name="connsiteX117" fmla="*/ 3153104 w 3552497"/>
              <a:gd name="connsiteY117" fmla="*/ 388883 h 3279233"/>
              <a:gd name="connsiteX118" fmla="*/ 3111062 w 3552497"/>
              <a:gd name="connsiteY118" fmla="*/ 294290 h 3279233"/>
              <a:gd name="connsiteX119" fmla="*/ 3058511 w 3552497"/>
              <a:gd name="connsiteY119" fmla="*/ 199697 h 3279233"/>
              <a:gd name="connsiteX120" fmla="*/ 3037490 w 3552497"/>
              <a:gd name="connsiteY120" fmla="*/ 168166 h 3279233"/>
              <a:gd name="connsiteX121" fmla="*/ 2974428 w 3552497"/>
              <a:gd name="connsiteY121" fmla="*/ 126125 h 3279233"/>
              <a:gd name="connsiteX122" fmla="*/ 2900855 w 3552497"/>
              <a:gd name="connsiteY122" fmla="*/ 94594 h 3279233"/>
              <a:gd name="connsiteX123" fmla="*/ 2837793 w 3552497"/>
              <a:gd name="connsiteY123" fmla="*/ 73573 h 3279233"/>
              <a:gd name="connsiteX124" fmla="*/ 2795752 w 3552497"/>
              <a:gd name="connsiteY124" fmla="*/ 52552 h 3279233"/>
              <a:gd name="connsiteX125" fmla="*/ 2753711 w 3552497"/>
              <a:gd name="connsiteY125" fmla="*/ 42042 h 3279233"/>
              <a:gd name="connsiteX126" fmla="*/ 2722180 w 3552497"/>
              <a:gd name="connsiteY126" fmla="*/ 31532 h 3279233"/>
              <a:gd name="connsiteX127" fmla="*/ 2585545 w 3552497"/>
              <a:gd name="connsiteY127" fmla="*/ 0 h 3279233"/>
              <a:gd name="connsiteX128" fmla="*/ 1692166 w 3552497"/>
              <a:gd name="connsiteY128" fmla="*/ 21021 h 3279233"/>
              <a:gd name="connsiteX129" fmla="*/ 1597573 w 3552497"/>
              <a:gd name="connsiteY129" fmla="*/ 31532 h 3279233"/>
              <a:gd name="connsiteX130" fmla="*/ 1524000 w 3552497"/>
              <a:gd name="connsiteY130" fmla="*/ 31532 h 327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3552497" h="3279233">
                <a:moveTo>
                  <a:pt x="1524000" y="31532"/>
                </a:moveTo>
                <a:cubicBezTo>
                  <a:pt x="1502979" y="36787"/>
                  <a:pt x="1487260" y="50127"/>
                  <a:pt x="1471449" y="63063"/>
                </a:cubicBezTo>
                <a:cubicBezTo>
                  <a:pt x="1448441" y="81888"/>
                  <a:pt x="1424877" y="101390"/>
                  <a:pt x="1408387" y="126125"/>
                </a:cubicBezTo>
                <a:cubicBezTo>
                  <a:pt x="1401380" y="136635"/>
                  <a:pt x="1396298" y="148724"/>
                  <a:pt x="1387366" y="157656"/>
                </a:cubicBezTo>
                <a:cubicBezTo>
                  <a:pt x="1378434" y="166588"/>
                  <a:pt x="1366345" y="171669"/>
                  <a:pt x="1355835" y="178676"/>
                </a:cubicBezTo>
                <a:cubicBezTo>
                  <a:pt x="1295592" y="269039"/>
                  <a:pt x="1375808" y="162698"/>
                  <a:pt x="1303283" y="220718"/>
                </a:cubicBezTo>
                <a:cubicBezTo>
                  <a:pt x="1276201" y="242384"/>
                  <a:pt x="1250520" y="266544"/>
                  <a:pt x="1229711" y="294290"/>
                </a:cubicBezTo>
                <a:cubicBezTo>
                  <a:pt x="1219201" y="308304"/>
                  <a:pt x="1208362" y="322077"/>
                  <a:pt x="1198180" y="336332"/>
                </a:cubicBezTo>
                <a:cubicBezTo>
                  <a:pt x="1190838" y="346611"/>
                  <a:pt x="1185551" y="358422"/>
                  <a:pt x="1177159" y="367863"/>
                </a:cubicBezTo>
                <a:cubicBezTo>
                  <a:pt x="1157409" y="390082"/>
                  <a:pt x="1130587" y="406190"/>
                  <a:pt x="1114097" y="430925"/>
                </a:cubicBezTo>
                <a:cubicBezTo>
                  <a:pt x="1098401" y="454469"/>
                  <a:pt x="1079796" y="483639"/>
                  <a:pt x="1061545" y="504497"/>
                </a:cubicBezTo>
                <a:cubicBezTo>
                  <a:pt x="1048495" y="519412"/>
                  <a:pt x="1032402" y="531491"/>
                  <a:pt x="1019504" y="546538"/>
                </a:cubicBezTo>
                <a:cubicBezTo>
                  <a:pt x="972791" y="601036"/>
                  <a:pt x="1027678" y="558605"/>
                  <a:pt x="966952" y="599090"/>
                </a:cubicBezTo>
                <a:cubicBezTo>
                  <a:pt x="860702" y="758467"/>
                  <a:pt x="975702" y="594898"/>
                  <a:pt x="893380" y="693683"/>
                </a:cubicBezTo>
                <a:cubicBezTo>
                  <a:pt x="885293" y="703387"/>
                  <a:pt x="880446" y="715510"/>
                  <a:pt x="872359" y="725214"/>
                </a:cubicBezTo>
                <a:cubicBezTo>
                  <a:pt x="862843" y="736633"/>
                  <a:pt x="850344" y="745326"/>
                  <a:pt x="840828" y="756745"/>
                </a:cubicBezTo>
                <a:cubicBezTo>
                  <a:pt x="832741" y="766449"/>
                  <a:pt x="827149" y="777997"/>
                  <a:pt x="819807" y="788276"/>
                </a:cubicBezTo>
                <a:cubicBezTo>
                  <a:pt x="804855" y="809209"/>
                  <a:pt x="779028" y="845933"/>
                  <a:pt x="756745" y="861849"/>
                </a:cubicBezTo>
                <a:cubicBezTo>
                  <a:pt x="743996" y="870956"/>
                  <a:pt x="728718" y="875862"/>
                  <a:pt x="714704" y="882869"/>
                </a:cubicBezTo>
                <a:cubicBezTo>
                  <a:pt x="707697" y="893379"/>
                  <a:pt x="702075" y="904959"/>
                  <a:pt x="693683" y="914400"/>
                </a:cubicBezTo>
                <a:cubicBezTo>
                  <a:pt x="693674" y="914410"/>
                  <a:pt x="614861" y="993223"/>
                  <a:pt x="599090" y="1008994"/>
                </a:cubicBezTo>
                <a:cubicBezTo>
                  <a:pt x="588580" y="1019504"/>
                  <a:pt x="575804" y="1028158"/>
                  <a:pt x="567559" y="1040525"/>
                </a:cubicBezTo>
                <a:cubicBezTo>
                  <a:pt x="560552" y="1051035"/>
                  <a:pt x="554930" y="1062615"/>
                  <a:pt x="546538" y="1072056"/>
                </a:cubicBezTo>
                <a:cubicBezTo>
                  <a:pt x="526788" y="1094275"/>
                  <a:pt x="499966" y="1110383"/>
                  <a:pt x="483476" y="1135118"/>
                </a:cubicBezTo>
                <a:lnTo>
                  <a:pt x="399393" y="1261242"/>
                </a:lnTo>
                <a:cubicBezTo>
                  <a:pt x="399390" y="1261247"/>
                  <a:pt x="357356" y="1324300"/>
                  <a:pt x="357352" y="1324304"/>
                </a:cubicBezTo>
                <a:cubicBezTo>
                  <a:pt x="316889" y="1364767"/>
                  <a:pt x="334066" y="1343468"/>
                  <a:pt x="304800" y="1387366"/>
                </a:cubicBezTo>
                <a:cubicBezTo>
                  <a:pt x="282255" y="1455002"/>
                  <a:pt x="311964" y="1381542"/>
                  <a:pt x="262759" y="1450428"/>
                </a:cubicBezTo>
                <a:cubicBezTo>
                  <a:pt x="243330" y="1477628"/>
                  <a:pt x="242063" y="1495106"/>
                  <a:pt x="231228" y="1524000"/>
                </a:cubicBezTo>
                <a:cubicBezTo>
                  <a:pt x="224603" y="1541666"/>
                  <a:pt x="218644" y="1559677"/>
                  <a:pt x="210207" y="1576552"/>
                </a:cubicBezTo>
                <a:cubicBezTo>
                  <a:pt x="195573" y="1605820"/>
                  <a:pt x="180902" y="1616367"/>
                  <a:pt x="157655" y="1639614"/>
                </a:cubicBezTo>
                <a:cubicBezTo>
                  <a:pt x="139156" y="1695112"/>
                  <a:pt x="153290" y="1661928"/>
                  <a:pt x="105104" y="1734207"/>
                </a:cubicBezTo>
                <a:lnTo>
                  <a:pt x="84083" y="1765738"/>
                </a:lnTo>
                <a:lnTo>
                  <a:pt x="63062" y="1797269"/>
                </a:lnTo>
                <a:cubicBezTo>
                  <a:pt x="59559" y="1811283"/>
                  <a:pt x="56520" y="1825421"/>
                  <a:pt x="52552" y="1839311"/>
                </a:cubicBezTo>
                <a:cubicBezTo>
                  <a:pt x="49509" y="1849964"/>
                  <a:pt x="44957" y="1860154"/>
                  <a:pt x="42042" y="1870842"/>
                </a:cubicBezTo>
                <a:cubicBezTo>
                  <a:pt x="34440" y="1898714"/>
                  <a:pt x="28028" y="1926897"/>
                  <a:pt x="21021" y="1954925"/>
                </a:cubicBezTo>
                <a:cubicBezTo>
                  <a:pt x="17518" y="1968939"/>
                  <a:pt x="13344" y="1982802"/>
                  <a:pt x="10511" y="1996966"/>
                </a:cubicBezTo>
                <a:lnTo>
                  <a:pt x="0" y="2049518"/>
                </a:lnTo>
                <a:cubicBezTo>
                  <a:pt x="3504" y="2130097"/>
                  <a:pt x="4764" y="2210806"/>
                  <a:pt x="10511" y="2291256"/>
                </a:cubicBezTo>
                <a:cubicBezTo>
                  <a:pt x="11784" y="2309074"/>
                  <a:pt x="13629" y="2327544"/>
                  <a:pt x="21021" y="2343807"/>
                </a:cubicBezTo>
                <a:cubicBezTo>
                  <a:pt x="31475" y="2366806"/>
                  <a:pt x="47904" y="2386658"/>
                  <a:pt x="63062" y="2406869"/>
                </a:cubicBezTo>
                <a:cubicBezTo>
                  <a:pt x="101664" y="2458339"/>
                  <a:pt x="146289" y="2521969"/>
                  <a:pt x="199697" y="2554014"/>
                </a:cubicBezTo>
                <a:lnTo>
                  <a:pt x="252249" y="2585545"/>
                </a:lnTo>
                <a:cubicBezTo>
                  <a:pt x="262759" y="2599559"/>
                  <a:pt x="271393" y="2615200"/>
                  <a:pt x="283780" y="2627587"/>
                </a:cubicBezTo>
                <a:cubicBezTo>
                  <a:pt x="323479" y="2667286"/>
                  <a:pt x="323459" y="2652386"/>
                  <a:pt x="367862" y="2680138"/>
                </a:cubicBezTo>
                <a:cubicBezTo>
                  <a:pt x="382717" y="2689422"/>
                  <a:pt x="394526" y="2703281"/>
                  <a:pt x="409904" y="2711669"/>
                </a:cubicBezTo>
                <a:cubicBezTo>
                  <a:pt x="433327" y="2724445"/>
                  <a:pt x="459612" y="2731268"/>
                  <a:pt x="483476" y="2743200"/>
                </a:cubicBezTo>
                <a:cubicBezTo>
                  <a:pt x="494774" y="2748849"/>
                  <a:pt x="503396" y="2759245"/>
                  <a:pt x="515007" y="2764221"/>
                </a:cubicBezTo>
                <a:cubicBezTo>
                  <a:pt x="528284" y="2769911"/>
                  <a:pt x="543523" y="2769660"/>
                  <a:pt x="557049" y="2774732"/>
                </a:cubicBezTo>
                <a:cubicBezTo>
                  <a:pt x="571719" y="2780233"/>
                  <a:pt x="584083" y="2791250"/>
                  <a:pt x="599090" y="2795752"/>
                </a:cubicBezTo>
                <a:cubicBezTo>
                  <a:pt x="619502" y="2801876"/>
                  <a:pt x="641478" y="2801094"/>
                  <a:pt x="662152" y="2806263"/>
                </a:cubicBezTo>
                <a:cubicBezTo>
                  <a:pt x="683648" y="2811637"/>
                  <a:pt x="703718" y="2821909"/>
                  <a:pt x="725214" y="2827283"/>
                </a:cubicBezTo>
                <a:cubicBezTo>
                  <a:pt x="759876" y="2835948"/>
                  <a:pt x="830318" y="2848304"/>
                  <a:pt x="830318" y="2848304"/>
                </a:cubicBezTo>
                <a:cubicBezTo>
                  <a:pt x="901041" y="2883667"/>
                  <a:pt x="843817" y="2860206"/>
                  <a:pt x="935421" y="2879835"/>
                </a:cubicBezTo>
                <a:cubicBezTo>
                  <a:pt x="1094528" y="2913929"/>
                  <a:pt x="940924" y="2894308"/>
                  <a:pt x="1145628" y="2911366"/>
                </a:cubicBezTo>
                <a:lnTo>
                  <a:pt x="1303283" y="2942897"/>
                </a:lnTo>
                <a:cubicBezTo>
                  <a:pt x="1320800" y="2946400"/>
                  <a:pt x="1338888" y="2947758"/>
                  <a:pt x="1355835" y="2953407"/>
                </a:cubicBezTo>
                <a:cubicBezTo>
                  <a:pt x="1366345" y="2956911"/>
                  <a:pt x="1377183" y="2959554"/>
                  <a:pt x="1387366" y="2963918"/>
                </a:cubicBezTo>
                <a:cubicBezTo>
                  <a:pt x="1401767" y="2970090"/>
                  <a:pt x="1414291" y="2980816"/>
                  <a:pt x="1429407" y="2984938"/>
                </a:cubicBezTo>
                <a:cubicBezTo>
                  <a:pt x="1453307" y="2991456"/>
                  <a:pt x="1478606" y="2991017"/>
                  <a:pt x="1502980" y="2995449"/>
                </a:cubicBezTo>
                <a:cubicBezTo>
                  <a:pt x="1517192" y="2998033"/>
                  <a:pt x="1531007" y="3002456"/>
                  <a:pt x="1545021" y="3005959"/>
                </a:cubicBezTo>
                <a:cubicBezTo>
                  <a:pt x="1559035" y="3012966"/>
                  <a:pt x="1572661" y="3020808"/>
                  <a:pt x="1587062" y="3026980"/>
                </a:cubicBezTo>
                <a:cubicBezTo>
                  <a:pt x="1604592" y="3034493"/>
                  <a:pt x="1643968" y="3044667"/>
                  <a:pt x="1660635" y="3048000"/>
                </a:cubicBezTo>
                <a:cubicBezTo>
                  <a:pt x="1681532" y="3052179"/>
                  <a:pt x="1702859" y="3054046"/>
                  <a:pt x="1723697" y="3058511"/>
                </a:cubicBezTo>
                <a:cubicBezTo>
                  <a:pt x="1751946" y="3064565"/>
                  <a:pt x="1779451" y="3073866"/>
                  <a:pt x="1807780" y="3079532"/>
                </a:cubicBezTo>
                <a:cubicBezTo>
                  <a:pt x="1825297" y="3083035"/>
                  <a:pt x="1842925" y="3086025"/>
                  <a:pt x="1860331" y="3090042"/>
                </a:cubicBezTo>
                <a:cubicBezTo>
                  <a:pt x="1888481" y="3096538"/>
                  <a:pt x="1916085" y="3105397"/>
                  <a:pt x="1944414" y="3111063"/>
                </a:cubicBezTo>
                <a:cubicBezTo>
                  <a:pt x="2017863" y="3125752"/>
                  <a:pt x="1979345" y="3118636"/>
                  <a:pt x="2060028" y="3132083"/>
                </a:cubicBezTo>
                <a:cubicBezTo>
                  <a:pt x="2070538" y="3139090"/>
                  <a:pt x="2080016" y="3147974"/>
                  <a:pt x="2091559" y="3153104"/>
                </a:cubicBezTo>
                <a:cubicBezTo>
                  <a:pt x="2139730" y="3174514"/>
                  <a:pt x="2199367" y="3183642"/>
                  <a:pt x="2249214" y="3195145"/>
                </a:cubicBezTo>
                <a:cubicBezTo>
                  <a:pt x="2300822" y="3207054"/>
                  <a:pt x="2295851" y="3207187"/>
                  <a:pt x="2354318" y="3226676"/>
                </a:cubicBezTo>
                <a:cubicBezTo>
                  <a:pt x="2375339" y="3233683"/>
                  <a:pt x="2395393" y="3244949"/>
                  <a:pt x="2417380" y="3247697"/>
                </a:cubicBezTo>
                <a:lnTo>
                  <a:pt x="2501462" y="3258207"/>
                </a:lnTo>
                <a:cubicBezTo>
                  <a:pt x="2515476" y="3261711"/>
                  <a:pt x="2529147" y="3267123"/>
                  <a:pt x="2543504" y="3268718"/>
                </a:cubicBezTo>
                <a:cubicBezTo>
                  <a:pt x="2707143" y="3286900"/>
                  <a:pt x="2717843" y="3277868"/>
                  <a:pt x="2900855" y="3268718"/>
                </a:cubicBezTo>
                <a:cubicBezTo>
                  <a:pt x="3079949" y="3238868"/>
                  <a:pt x="2795364" y="3284531"/>
                  <a:pt x="3090042" y="3247697"/>
                </a:cubicBezTo>
                <a:cubicBezTo>
                  <a:pt x="3104375" y="3245905"/>
                  <a:pt x="3117982" y="3240321"/>
                  <a:pt x="3132083" y="3237187"/>
                </a:cubicBezTo>
                <a:cubicBezTo>
                  <a:pt x="3149522" y="3233312"/>
                  <a:pt x="3167118" y="3230180"/>
                  <a:pt x="3184635" y="3226676"/>
                </a:cubicBezTo>
                <a:lnTo>
                  <a:pt x="3247697" y="3184635"/>
                </a:lnTo>
                <a:lnTo>
                  <a:pt x="3279228" y="3163614"/>
                </a:lnTo>
                <a:cubicBezTo>
                  <a:pt x="3293242" y="3142593"/>
                  <a:pt x="3313280" y="3124519"/>
                  <a:pt x="3321269" y="3100552"/>
                </a:cubicBezTo>
                <a:cubicBezTo>
                  <a:pt x="3347245" y="3022626"/>
                  <a:pt x="3332381" y="3057308"/>
                  <a:pt x="3363311" y="2995449"/>
                </a:cubicBezTo>
                <a:cubicBezTo>
                  <a:pt x="3366814" y="2981435"/>
                  <a:pt x="3371237" y="2967619"/>
                  <a:pt x="3373821" y="2953407"/>
                </a:cubicBezTo>
                <a:cubicBezTo>
                  <a:pt x="3378252" y="2929034"/>
                  <a:pt x="3377813" y="2903735"/>
                  <a:pt x="3384331" y="2879835"/>
                </a:cubicBezTo>
                <a:cubicBezTo>
                  <a:pt x="3388454" y="2864719"/>
                  <a:pt x="3398345" y="2851808"/>
                  <a:pt x="3405352" y="2837794"/>
                </a:cubicBezTo>
                <a:cubicBezTo>
                  <a:pt x="3407400" y="2817315"/>
                  <a:pt x="3422443" y="2662990"/>
                  <a:pt x="3426373" y="2638097"/>
                </a:cubicBezTo>
                <a:cubicBezTo>
                  <a:pt x="3431945" y="2602806"/>
                  <a:pt x="3442961" y="2568446"/>
                  <a:pt x="3447393" y="2532994"/>
                </a:cubicBezTo>
                <a:cubicBezTo>
                  <a:pt x="3453775" y="2481944"/>
                  <a:pt x="3456378" y="2444505"/>
                  <a:pt x="3468414" y="2396359"/>
                </a:cubicBezTo>
                <a:cubicBezTo>
                  <a:pt x="3471101" y="2385611"/>
                  <a:pt x="3476009" y="2375516"/>
                  <a:pt x="3478924" y="2364828"/>
                </a:cubicBezTo>
                <a:cubicBezTo>
                  <a:pt x="3486526" y="2336956"/>
                  <a:pt x="3492938" y="2308773"/>
                  <a:pt x="3499945" y="2280745"/>
                </a:cubicBezTo>
                <a:cubicBezTo>
                  <a:pt x="3503448" y="2266731"/>
                  <a:pt x="3505887" y="2252408"/>
                  <a:pt x="3510455" y="2238704"/>
                </a:cubicBezTo>
                <a:cubicBezTo>
                  <a:pt x="3517462" y="2217683"/>
                  <a:pt x="3527833" y="2197498"/>
                  <a:pt x="3531476" y="2175642"/>
                </a:cubicBezTo>
                <a:cubicBezTo>
                  <a:pt x="3543808" y="2101652"/>
                  <a:pt x="3535248" y="2132797"/>
                  <a:pt x="3552497" y="2081049"/>
                </a:cubicBezTo>
                <a:cubicBezTo>
                  <a:pt x="3548994" y="2021490"/>
                  <a:pt x="3549704" y="1961533"/>
                  <a:pt x="3541987" y="1902373"/>
                </a:cubicBezTo>
                <a:cubicBezTo>
                  <a:pt x="3539121" y="1880401"/>
                  <a:pt x="3533257" y="1857747"/>
                  <a:pt x="3520966" y="1839311"/>
                </a:cubicBezTo>
                <a:lnTo>
                  <a:pt x="3478924" y="1776249"/>
                </a:lnTo>
                <a:cubicBezTo>
                  <a:pt x="3458505" y="1714991"/>
                  <a:pt x="3473367" y="1754624"/>
                  <a:pt x="3426373" y="1660635"/>
                </a:cubicBezTo>
                <a:lnTo>
                  <a:pt x="3405352" y="1618594"/>
                </a:lnTo>
                <a:cubicBezTo>
                  <a:pt x="3401849" y="1604580"/>
                  <a:pt x="3397976" y="1590653"/>
                  <a:pt x="3394842" y="1576552"/>
                </a:cubicBezTo>
                <a:cubicBezTo>
                  <a:pt x="3390967" y="1559113"/>
                  <a:pt x="3389031" y="1541235"/>
                  <a:pt x="3384331" y="1524000"/>
                </a:cubicBezTo>
                <a:cubicBezTo>
                  <a:pt x="3378501" y="1502623"/>
                  <a:pt x="3363311" y="1460938"/>
                  <a:pt x="3363311" y="1460938"/>
                </a:cubicBezTo>
                <a:cubicBezTo>
                  <a:pt x="3359807" y="1436414"/>
                  <a:pt x="3356567" y="1411851"/>
                  <a:pt x="3352800" y="1387366"/>
                </a:cubicBezTo>
                <a:cubicBezTo>
                  <a:pt x="3349560" y="1366303"/>
                  <a:pt x="3344933" y="1345450"/>
                  <a:pt x="3342290" y="1324304"/>
                </a:cubicBezTo>
                <a:cubicBezTo>
                  <a:pt x="3337923" y="1289366"/>
                  <a:pt x="3337134" y="1254000"/>
                  <a:pt x="3331780" y="1219200"/>
                </a:cubicBezTo>
                <a:cubicBezTo>
                  <a:pt x="3330095" y="1208250"/>
                  <a:pt x="3324313" y="1198322"/>
                  <a:pt x="3321269" y="1187669"/>
                </a:cubicBezTo>
                <a:cubicBezTo>
                  <a:pt x="3317301" y="1173780"/>
                  <a:pt x="3314727" y="1159517"/>
                  <a:pt x="3310759" y="1145628"/>
                </a:cubicBezTo>
                <a:cubicBezTo>
                  <a:pt x="3307715" y="1134975"/>
                  <a:pt x="3303293" y="1124750"/>
                  <a:pt x="3300249" y="1114097"/>
                </a:cubicBezTo>
                <a:cubicBezTo>
                  <a:pt x="3296281" y="1100208"/>
                  <a:pt x="3293706" y="1085945"/>
                  <a:pt x="3289738" y="1072056"/>
                </a:cubicBezTo>
                <a:cubicBezTo>
                  <a:pt x="3286694" y="1061403"/>
                  <a:pt x="3281915" y="1051273"/>
                  <a:pt x="3279228" y="1040525"/>
                </a:cubicBezTo>
                <a:lnTo>
                  <a:pt x="3258207" y="956442"/>
                </a:lnTo>
                <a:cubicBezTo>
                  <a:pt x="3254704" y="928414"/>
                  <a:pt x="3250375" y="900478"/>
                  <a:pt x="3247697" y="872359"/>
                </a:cubicBezTo>
                <a:cubicBezTo>
                  <a:pt x="3243366" y="826886"/>
                  <a:pt x="3242232" y="781125"/>
                  <a:pt x="3237187" y="735725"/>
                </a:cubicBezTo>
                <a:cubicBezTo>
                  <a:pt x="3235214" y="717970"/>
                  <a:pt x="3229202" y="700858"/>
                  <a:pt x="3226676" y="683173"/>
                </a:cubicBezTo>
                <a:cubicBezTo>
                  <a:pt x="3222189" y="651767"/>
                  <a:pt x="3222388" y="619689"/>
                  <a:pt x="3216166" y="588580"/>
                </a:cubicBezTo>
                <a:cubicBezTo>
                  <a:pt x="3211821" y="566853"/>
                  <a:pt x="3199491" y="547245"/>
                  <a:pt x="3195145" y="525518"/>
                </a:cubicBezTo>
                <a:cubicBezTo>
                  <a:pt x="3188138" y="490483"/>
                  <a:pt x="3193942" y="450142"/>
                  <a:pt x="3174124" y="420414"/>
                </a:cubicBezTo>
                <a:cubicBezTo>
                  <a:pt x="3167117" y="409904"/>
                  <a:pt x="3158234" y="400426"/>
                  <a:pt x="3153104" y="388883"/>
                </a:cubicBezTo>
                <a:cubicBezTo>
                  <a:pt x="3103076" y="276320"/>
                  <a:pt x="3158633" y="365646"/>
                  <a:pt x="3111062" y="294290"/>
                </a:cubicBezTo>
                <a:cubicBezTo>
                  <a:pt x="3092563" y="238792"/>
                  <a:pt x="3106697" y="271976"/>
                  <a:pt x="3058511" y="199697"/>
                </a:cubicBezTo>
                <a:cubicBezTo>
                  <a:pt x="3051504" y="189187"/>
                  <a:pt x="3048000" y="175173"/>
                  <a:pt x="3037490" y="168166"/>
                </a:cubicBezTo>
                <a:cubicBezTo>
                  <a:pt x="3016469" y="154152"/>
                  <a:pt x="2998395" y="134115"/>
                  <a:pt x="2974428" y="126125"/>
                </a:cubicBezTo>
                <a:cubicBezTo>
                  <a:pt x="2872918" y="92286"/>
                  <a:pt x="3030751" y="146552"/>
                  <a:pt x="2900855" y="94594"/>
                </a:cubicBezTo>
                <a:cubicBezTo>
                  <a:pt x="2880282" y="86365"/>
                  <a:pt x="2857611" y="83482"/>
                  <a:pt x="2837793" y="73573"/>
                </a:cubicBezTo>
                <a:cubicBezTo>
                  <a:pt x="2823779" y="66566"/>
                  <a:pt x="2810422" y="58053"/>
                  <a:pt x="2795752" y="52552"/>
                </a:cubicBezTo>
                <a:cubicBezTo>
                  <a:pt x="2782227" y="47480"/>
                  <a:pt x="2767600" y="46010"/>
                  <a:pt x="2753711" y="42042"/>
                </a:cubicBezTo>
                <a:cubicBezTo>
                  <a:pt x="2743058" y="38998"/>
                  <a:pt x="2732868" y="34447"/>
                  <a:pt x="2722180" y="31532"/>
                </a:cubicBezTo>
                <a:cubicBezTo>
                  <a:pt x="2652458" y="12517"/>
                  <a:pt x="2646830" y="12258"/>
                  <a:pt x="2585545" y="0"/>
                </a:cubicBezTo>
                <a:lnTo>
                  <a:pt x="1692166" y="21021"/>
                </a:lnTo>
                <a:cubicBezTo>
                  <a:pt x="1660477" y="22530"/>
                  <a:pt x="1628979" y="27045"/>
                  <a:pt x="1597573" y="31532"/>
                </a:cubicBezTo>
                <a:cubicBezTo>
                  <a:pt x="1519195" y="42729"/>
                  <a:pt x="1545021" y="26277"/>
                  <a:pt x="1524000" y="31532"/>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645572" y="1440203"/>
            <a:ext cx="1187669" cy="1355549"/>
          </a:xfrm>
          <a:custGeom>
            <a:avLst/>
            <a:gdLst>
              <a:gd name="connsiteX0" fmla="*/ 1187669 w 1190033"/>
              <a:gd name="connsiteY0" fmla="*/ 430924 h 1388759"/>
              <a:gd name="connsiteX1" fmla="*/ 1166648 w 1190033"/>
              <a:gd name="connsiteY1" fmla="*/ 231228 h 1388759"/>
              <a:gd name="connsiteX2" fmla="*/ 1156138 w 1190033"/>
              <a:gd name="connsiteY2" fmla="*/ 189186 h 1388759"/>
              <a:gd name="connsiteX3" fmla="*/ 1135117 w 1190033"/>
              <a:gd name="connsiteY3" fmla="*/ 157655 h 1388759"/>
              <a:gd name="connsiteX4" fmla="*/ 1082565 w 1190033"/>
              <a:gd name="connsiteY4" fmla="*/ 63062 h 1388759"/>
              <a:gd name="connsiteX5" fmla="*/ 1030014 w 1190033"/>
              <a:gd name="connsiteY5" fmla="*/ 10510 h 1388759"/>
              <a:gd name="connsiteX6" fmla="*/ 987972 w 1190033"/>
              <a:gd name="connsiteY6" fmla="*/ 0 h 1388759"/>
              <a:gd name="connsiteX7" fmla="*/ 945931 w 1190033"/>
              <a:gd name="connsiteY7" fmla="*/ 10510 h 1388759"/>
              <a:gd name="connsiteX8" fmla="*/ 924910 w 1190033"/>
              <a:gd name="connsiteY8" fmla="*/ 42041 h 1388759"/>
              <a:gd name="connsiteX9" fmla="*/ 851338 w 1190033"/>
              <a:gd name="connsiteY9" fmla="*/ 147145 h 1388759"/>
              <a:gd name="connsiteX10" fmla="*/ 798786 w 1190033"/>
              <a:gd name="connsiteY10" fmla="*/ 210207 h 1388759"/>
              <a:gd name="connsiteX11" fmla="*/ 777765 w 1190033"/>
              <a:gd name="connsiteY11" fmla="*/ 241738 h 1388759"/>
              <a:gd name="connsiteX12" fmla="*/ 735724 w 1190033"/>
              <a:gd name="connsiteY12" fmla="*/ 304800 h 1388759"/>
              <a:gd name="connsiteX13" fmla="*/ 714703 w 1190033"/>
              <a:gd name="connsiteY13" fmla="*/ 336331 h 1388759"/>
              <a:gd name="connsiteX14" fmla="*/ 651641 w 1190033"/>
              <a:gd name="connsiteY14" fmla="*/ 399393 h 1388759"/>
              <a:gd name="connsiteX15" fmla="*/ 620110 w 1190033"/>
              <a:gd name="connsiteY15" fmla="*/ 430924 h 1388759"/>
              <a:gd name="connsiteX16" fmla="*/ 599089 w 1190033"/>
              <a:gd name="connsiteY16" fmla="*/ 462455 h 1388759"/>
              <a:gd name="connsiteX17" fmla="*/ 567558 w 1190033"/>
              <a:gd name="connsiteY17" fmla="*/ 483476 h 1388759"/>
              <a:gd name="connsiteX18" fmla="*/ 525517 w 1190033"/>
              <a:gd name="connsiteY18" fmla="*/ 546538 h 1388759"/>
              <a:gd name="connsiteX19" fmla="*/ 483476 w 1190033"/>
              <a:gd name="connsiteY19" fmla="*/ 599090 h 1388759"/>
              <a:gd name="connsiteX20" fmla="*/ 441434 w 1190033"/>
              <a:gd name="connsiteY20" fmla="*/ 662152 h 1388759"/>
              <a:gd name="connsiteX21" fmla="*/ 420414 w 1190033"/>
              <a:gd name="connsiteY21" fmla="*/ 693683 h 1388759"/>
              <a:gd name="connsiteX22" fmla="*/ 388883 w 1190033"/>
              <a:gd name="connsiteY22" fmla="*/ 714703 h 1388759"/>
              <a:gd name="connsiteX23" fmla="*/ 378372 w 1190033"/>
              <a:gd name="connsiteY23" fmla="*/ 746235 h 1388759"/>
              <a:gd name="connsiteX24" fmla="*/ 304800 w 1190033"/>
              <a:gd name="connsiteY24" fmla="*/ 840828 h 1388759"/>
              <a:gd name="connsiteX25" fmla="*/ 294289 w 1190033"/>
              <a:gd name="connsiteY25" fmla="*/ 872359 h 1388759"/>
              <a:gd name="connsiteX26" fmla="*/ 262758 w 1190033"/>
              <a:gd name="connsiteY26" fmla="*/ 903890 h 1388759"/>
              <a:gd name="connsiteX27" fmla="*/ 241738 w 1190033"/>
              <a:gd name="connsiteY27" fmla="*/ 935421 h 1388759"/>
              <a:gd name="connsiteX28" fmla="*/ 210207 w 1190033"/>
              <a:gd name="connsiteY28" fmla="*/ 966952 h 1388759"/>
              <a:gd name="connsiteX29" fmla="*/ 168165 w 1190033"/>
              <a:gd name="connsiteY29" fmla="*/ 1030014 h 1388759"/>
              <a:gd name="connsiteX30" fmla="*/ 147145 w 1190033"/>
              <a:gd name="connsiteY30" fmla="*/ 1061545 h 1388759"/>
              <a:gd name="connsiteX31" fmla="*/ 115614 w 1190033"/>
              <a:gd name="connsiteY31" fmla="*/ 1093076 h 1388759"/>
              <a:gd name="connsiteX32" fmla="*/ 52552 w 1190033"/>
              <a:gd name="connsiteY32" fmla="*/ 1156138 h 1388759"/>
              <a:gd name="connsiteX33" fmla="*/ 0 w 1190033"/>
              <a:gd name="connsiteY33" fmla="*/ 1250731 h 1388759"/>
              <a:gd name="connsiteX34" fmla="*/ 52552 w 1190033"/>
              <a:gd name="connsiteY34" fmla="*/ 1345324 h 1388759"/>
              <a:gd name="connsiteX35" fmla="*/ 84083 w 1190033"/>
              <a:gd name="connsiteY35" fmla="*/ 1355835 h 1388759"/>
              <a:gd name="connsiteX36" fmla="*/ 115614 w 1190033"/>
              <a:gd name="connsiteY36" fmla="*/ 1387366 h 1388759"/>
              <a:gd name="connsiteX37" fmla="*/ 220717 w 1190033"/>
              <a:gd name="connsiteY37" fmla="*/ 1376855 h 1388759"/>
              <a:gd name="connsiteX38" fmla="*/ 378372 w 1190033"/>
              <a:gd name="connsiteY38" fmla="*/ 1355835 h 1388759"/>
              <a:gd name="connsiteX39" fmla="*/ 683172 w 1190033"/>
              <a:gd name="connsiteY39" fmla="*/ 1345324 h 1388759"/>
              <a:gd name="connsiteX40" fmla="*/ 882869 w 1190033"/>
              <a:gd name="connsiteY40" fmla="*/ 1324303 h 1388759"/>
              <a:gd name="connsiteX41" fmla="*/ 935421 w 1190033"/>
              <a:gd name="connsiteY41" fmla="*/ 1313793 h 1388759"/>
              <a:gd name="connsiteX42" fmla="*/ 1051034 w 1190033"/>
              <a:gd name="connsiteY42" fmla="*/ 1292772 h 1388759"/>
              <a:gd name="connsiteX43" fmla="*/ 1093076 w 1190033"/>
              <a:gd name="connsiteY43" fmla="*/ 1240221 h 1388759"/>
              <a:gd name="connsiteX44" fmla="*/ 1114096 w 1190033"/>
              <a:gd name="connsiteY44" fmla="*/ 1208690 h 1388759"/>
              <a:gd name="connsiteX45" fmla="*/ 1145627 w 1190033"/>
              <a:gd name="connsiteY45" fmla="*/ 1082566 h 1388759"/>
              <a:gd name="connsiteX46" fmla="*/ 1156138 w 1190033"/>
              <a:gd name="connsiteY46" fmla="*/ 1051035 h 1388759"/>
              <a:gd name="connsiteX47" fmla="*/ 1166648 w 1190033"/>
              <a:gd name="connsiteY47" fmla="*/ 935421 h 1388759"/>
              <a:gd name="connsiteX48" fmla="*/ 1177158 w 1190033"/>
              <a:gd name="connsiteY48" fmla="*/ 777766 h 1388759"/>
              <a:gd name="connsiteX49" fmla="*/ 1187669 w 1190033"/>
              <a:gd name="connsiteY49" fmla="*/ 704193 h 1388759"/>
              <a:gd name="connsiteX50" fmla="*/ 1187669 w 1190033"/>
              <a:gd name="connsiteY50" fmla="*/ 430924 h 138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90033" h="1388759">
                <a:moveTo>
                  <a:pt x="1187669" y="430924"/>
                </a:moveTo>
                <a:cubicBezTo>
                  <a:pt x="1184166" y="352097"/>
                  <a:pt x="1196049" y="334137"/>
                  <a:pt x="1166648" y="231228"/>
                </a:cubicBezTo>
                <a:cubicBezTo>
                  <a:pt x="1162680" y="217338"/>
                  <a:pt x="1161828" y="202463"/>
                  <a:pt x="1156138" y="189186"/>
                </a:cubicBezTo>
                <a:cubicBezTo>
                  <a:pt x="1151162" y="177575"/>
                  <a:pt x="1142124" y="168165"/>
                  <a:pt x="1135117" y="157655"/>
                </a:cubicBezTo>
                <a:cubicBezTo>
                  <a:pt x="1116618" y="102156"/>
                  <a:pt x="1130753" y="135344"/>
                  <a:pt x="1082565" y="63062"/>
                </a:cubicBezTo>
                <a:cubicBezTo>
                  <a:pt x="1063880" y="35034"/>
                  <a:pt x="1062713" y="24524"/>
                  <a:pt x="1030014" y="10510"/>
                </a:cubicBezTo>
                <a:cubicBezTo>
                  <a:pt x="1016737" y="4820"/>
                  <a:pt x="1001986" y="3503"/>
                  <a:pt x="987972" y="0"/>
                </a:cubicBezTo>
                <a:cubicBezTo>
                  <a:pt x="973958" y="3503"/>
                  <a:pt x="957950" y="2497"/>
                  <a:pt x="945931" y="10510"/>
                </a:cubicBezTo>
                <a:cubicBezTo>
                  <a:pt x="935421" y="17517"/>
                  <a:pt x="932252" y="31762"/>
                  <a:pt x="924910" y="42041"/>
                </a:cubicBezTo>
                <a:cubicBezTo>
                  <a:pt x="847098" y="150979"/>
                  <a:pt x="947982" y="2179"/>
                  <a:pt x="851338" y="147145"/>
                </a:cubicBezTo>
                <a:cubicBezTo>
                  <a:pt x="799151" y="225426"/>
                  <a:pt x="866220" y="129287"/>
                  <a:pt x="798786" y="210207"/>
                </a:cubicBezTo>
                <a:cubicBezTo>
                  <a:pt x="790699" y="219911"/>
                  <a:pt x="784772" y="231228"/>
                  <a:pt x="777765" y="241738"/>
                </a:cubicBezTo>
                <a:cubicBezTo>
                  <a:pt x="759295" y="297150"/>
                  <a:pt x="779462" y="252314"/>
                  <a:pt x="735724" y="304800"/>
                </a:cubicBezTo>
                <a:cubicBezTo>
                  <a:pt x="727637" y="314504"/>
                  <a:pt x="723095" y="326890"/>
                  <a:pt x="714703" y="336331"/>
                </a:cubicBezTo>
                <a:cubicBezTo>
                  <a:pt x="694953" y="358550"/>
                  <a:pt x="672662" y="378372"/>
                  <a:pt x="651641" y="399393"/>
                </a:cubicBezTo>
                <a:cubicBezTo>
                  <a:pt x="641131" y="409903"/>
                  <a:pt x="628355" y="418557"/>
                  <a:pt x="620110" y="430924"/>
                </a:cubicBezTo>
                <a:cubicBezTo>
                  <a:pt x="613103" y="441434"/>
                  <a:pt x="608021" y="453523"/>
                  <a:pt x="599089" y="462455"/>
                </a:cubicBezTo>
                <a:cubicBezTo>
                  <a:pt x="590157" y="471387"/>
                  <a:pt x="578068" y="476469"/>
                  <a:pt x="567558" y="483476"/>
                </a:cubicBezTo>
                <a:cubicBezTo>
                  <a:pt x="542568" y="558449"/>
                  <a:pt x="578003" y="467808"/>
                  <a:pt x="525517" y="546538"/>
                </a:cubicBezTo>
                <a:cubicBezTo>
                  <a:pt x="484903" y="607459"/>
                  <a:pt x="553995" y="552077"/>
                  <a:pt x="483476" y="599090"/>
                </a:cubicBezTo>
                <a:lnTo>
                  <a:pt x="441434" y="662152"/>
                </a:lnTo>
                <a:cubicBezTo>
                  <a:pt x="434427" y="672662"/>
                  <a:pt x="430924" y="686676"/>
                  <a:pt x="420414" y="693683"/>
                </a:cubicBezTo>
                <a:lnTo>
                  <a:pt x="388883" y="714703"/>
                </a:lnTo>
                <a:cubicBezTo>
                  <a:pt x="385379" y="725214"/>
                  <a:pt x="383753" y="736550"/>
                  <a:pt x="378372" y="746235"/>
                </a:cubicBezTo>
                <a:cubicBezTo>
                  <a:pt x="346943" y="802808"/>
                  <a:pt x="343101" y="802527"/>
                  <a:pt x="304800" y="840828"/>
                </a:cubicBezTo>
                <a:cubicBezTo>
                  <a:pt x="301296" y="851338"/>
                  <a:pt x="300435" y="863141"/>
                  <a:pt x="294289" y="872359"/>
                </a:cubicBezTo>
                <a:cubicBezTo>
                  <a:pt x="286044" y="884726"/>
                  <a:pt x="272274" y="892471"/>
                  <a:pt x="262758" y="903890"/>
                </a:cubicBezTo>
                <a:cubicBezTo>
                  <a:pt x="254671" y="913594"/>
                  <a:pt x="249825" y="925717"/>
                  <a:pt x="241738" y="935421"/>
                </a:cubicBezTo>
                <a:cubicBezTo>
                  <a:pt x="232222" y="946840"/>
                  <a:pt x="219333" y="955219"/>
                  <a:pt x="210207" y="966952"/>
                </a:cubicBezTo>
                <a:cubicBezTo>
                  <a:pt x="194696" y="986894"/>
                  <a:pt x="182179" y="1008993"/>
                  <a:pt x="168165" y="1030014"/>
                </a:cubicBezTo>
                <a:cubicBezTo>
                  <a:pt x="161158" y="1040524"/>
                  <a:pt x="156077" y="1052613"/>
                  <a:pt x="147145" y="1061545"/>
                </a:cubicBezTo>
                <a:cubicBezTo>
                  <a:pt x="136635" y="1072055"/>
                  <a:pt x="125287" y="1081791"/>
                  <a:pt x="115614" y="1093076"/>
                </a:cubicBezTo>
                <a:cubicBezTo>
                  <a:pt x="63467" y="1153914"/>
                  <a:pt x="108059" y="1119133"/>
                  <a:pt x="52552" y="1156138"/>
                </a:cubicBezTo>
                <a:cubicBezTo>
                  <a:pt x="4365" y="1228418"/>
                  <a:pt x="18499" y="1195233"/>
                  <a:pt x="0" y="1250731"/>
                </a:cubicBezTo>
                <a:cubicBezTo>
                  <a:pt x="15670" y="1297740"/>
                  <a:pt x="12096" y="1318353"/>
                  <a:pt x="52552" y="1345324"/>
                </a:cubicBezTo>
                <a:cubicBezTo>
                  <a:pt x="61770" y="1351470"/>
                  <a:pt x="73573" y="1352331"/>
                  <a:pt x="84083" y="1355835"/>
                </a:cubicBezTo>
                <a:cubicBezTo>
                  <a:pt x="94593" y="1366345"/>
                  <a:pt x="100923" y="1385106"/>
                  <a:pt x="115614" y="1387366"/>
                </a:cubicBezTo>
                <a:cubicBezTo>
                  <a:pt x="150414" y="1392720"/>
                  <a:pt x="185780" y="1381222"/>
                  <a:pt x="220717" y="1376855"/>
                </a:cubicBezTo>
                <a:cubicBezTo>
                  <a:pt x="306550" y="1366126"/>
                  <a:pt x="275286" y="1361261"/>
                  <a:pt x="378372" y="1355835"/>
                </a:cubicBezTo>
                <a:cubicBezTo>
                  <a:pt x="479892" y="1350492"/>
                  <a:pt x="581572" y="1348828"/>
                  <a:pt x="683172" y="1345324"/>
                </a:cubicBezTo>
                <a:cubicBezTo>
                  <a:pt x="805346" y="1320890"/>
                  <a:pt x="658989" y="1347870"/>
                  <a:pt x="882869" y="1324303"/>
                </a:cubicBezTo>
                <a:cubicBezTo>
                  <a:pt x="900635" y="1322433"/>
                  <a:pt x="917845" y="1316989"/>
                  <a:pt x="935421" y="1313793"/>
                </a:cubicBezTo>
                <a:cubicBezTo>
                  <a:pt x="1083256" y="1286915"/>
                  <a:pt x="921295" y="1318722"/>
                  <a:pt x="1051034" y="1292772"/>
                </a:cubicBezTo>
                <a:cubicBezTo>
                  <a:pt x="1104185" y="1257339"/>
                  <a:pt x="1067693" y="1290987"/>
                  <a:pt x="1093076" y="1240221"/>
                </a:cubicBezTo>
                <a:cubicBezTo>
                  <a:pt x="1098725" y="1228923"/>
                  <a:pt x="1108966" y="1220233"/>
                  <a:pt x="1114096" y="1208690"/>
                </a:cubicBezTo>
                <a:cubicBezTo>
                  <a:pt x="1142415" y="1144971"/>
                  <a:pt x="1130936" y="1148672"/>
                  <a:pt x="1145627" y="1082566"/>
                </a:cubicBezTo>
                <a:cubicBezTo>
                  <a:pt x="1148030" y="1071751"/>
                  <a:pt x="1152634" y="1061545"/>
                  <a:pt x="1156138" y="1051035"/>
                </a:cubicBezTo>
                <a:cubicBezTo>
                  <a:pt x="1159641" y="1012497"/>
                  <a:pt x="1163680" y="974004"/>
                  <a:pt x="1166648" y="935421"/>
                </a:cubicBezTo>
                <a:cubicBezTo>
                  <a:pt x="1170687" y="882908"/>
                  <a:pt x="1172390" y="830218"/>
                  <a:pt x="1177158" y="777766"/>
                </a:cubicBezTo>
                <a:cubicBezTo>
                  <a:pt x="1179401" y="753094"/>
                  <a:pt x="1186941" y="728956"/>
                  <a:pt x="1187669" y="704193"/>
                </a:cubicBezTo>
                <a:cubicBezTo>
                  <a:pt x="1190450" y="609641"/>
                  <a:pt x="1191172" y="509751"/>
                  <a:pt x="1187669" y="430924"/>
                </a:cubicBezTo>
                <a:close/>
              </a:path>
            </a:pathLst>
          </a:cu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4"/>
          <p:cNvSpPr txBox="1">
            <a:spLocks noChangeArrowheads="1"/>
          </p:cNvSpPr>
          <p:nvPr/>
        </p:nvSpPr>
        <p:spPr bwMode="auto">
          <a:xfrm>
            <a:off x="2839491" y="4495800"/>
            <a:ext cx="6228308" cy="1477328"/>
          </a:xfrm>
          <a:prstGeom prst="rect">
            <a:avLst/>
          </a:prstGeom>
          <a:noFill/>
          <a:ln w="9525">
            <a:noFill/>
            <a:miter lim="800000"/>
            <a:headEnd/>
            <a:tailEnd/>
          </a:ln>
        </p:spPr>
        <p:txBody>
          <a:bodyPr wrap="square">
            <a:spAutoFit/>
          </a:bodyPr>
          <a:lstStyle/>
          <a:p>
            <a:r>
              <a:rPr lang="en-US" b="1" dirty="0">
                <a:solidFill>
                  <a:srgbClr val="002060"/>
                </a:solidFill>
                <a:latin typeface="Tempus Sans ITC" pitchFamily="82" charset="0"/>
                <a:cs typeface="Times New Roman" pitchFamily="18" charset="0"/>
              </a:rPr>
              <a:t>That said, you should be aware that lobes and lobules do have some clinical significance.  For example, if a tumor is isolated to one lobule (aka </a:t>
            </a:r>
            <a:r>
              <a:rPr lang="en-US" b="1" dirty="0" err="1">
                <a:solidFill>
                  <a:srgbClr val="002060"/>
                </a:solidFill>
                <a:latin typeface="Tempus Sans ITC" pitchFamily="82" charset="0"/>
                <a:cs typeface="Times New Roman" pitchFamily="18" charset="0"/>
              </a:rPr>
              <a:t>bronchopulmonary</a:t>
            </a:r>
            <a:r>
              <a:rPr lang="en-US" b="1" dirty="0">
                <a:solidFill>
                  <a:srgbClr val="002060"/>
                </a:solidFill>
                <a:latin typeface="Tempus Sans ITC" pitchFamily="82" charset="0"/>
                <a:cs typeface="Times New Roman" pitchFamily="18" charset="0"/>
              </a:rPr>
              <a:t> </a:t>
            </a:r>
            <a:r>
              <a:rPr lang="en-US" b="1" dirty="0" err="1">
                <a:solidFill>
                  <a:srgbClr val="002060"/>
                </a:solidFill>
                <a:latin typeface="Tempus Sans ITC" pitchFamily="82" charset="0"/>
                <a:cs typeface="Times New Roman" pitchFamily="18" charset="0"/>
              </a:rPr>
              <a:t>segement</a:t>
            </a:r>
            <a:r>
              <a:rPr lang="en-US" b="1" dirty="0">
                <a:solidFill>
                  <a:srgbClr val="002060"/>
                </a:solidFill>
                <a:latin typeface="Tempus Sans ITC" pitchFamily="82" charset="0"/>
                <a:cs typeface="Times New Roman" pitchFamily="18" charset="0"/>
              </a:rPr>
              <a:t>) in the lung, that single lobule can be removed as a unit, without disturbing function of the remaining lobules.  </a:t>
            </a:r>
          </a:p>
        </p:txBody>
      </p:sp>
    </p:spTree>
    <p:extLst>
      <p:ext uri="{BB962C8B-B14F-4D97-AF65-F5344CB8AC3E}">
        <p14:creationId xmlns:p14="http://schemas.microsoft.com/office/powerpoint/2010/main" val="988354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23986" y="82952"/>
            <a:ext cx="4569649"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B05408"/>
                </a:solidFill>
                <a:latin typeface="+mn-lt"/>
              </a:rPr>
              <a:t>SALIVARY GLANDS - ACINI</a:t>
            </a:r>
          </a:p>
        </p:txBody>
      </p:sp>
      <p:sp>
        <p:nvSpPr>
          <p:cNvPr id="4" name="TextBox 3"/>
          <p:cNvSpPr txBox="1"/>
          <p:nvPr/>
        </p:nvSpPr>
        <p:spPr>
          <a:xfrm>
            <a:off x="76200" y="533400"/>
            <a:ext cx="9067800" cy="1261884"/>
          </a:xfrm>
          <a:prstGeom prst="rect">
            <a:avLst/>
          </a:prstGeom>
          <a:noFill/>
        </p:spPr>
        <p:txBody>
          <a:bodyPr wrap="square" rtlCol="0">
            <a:spAutoFit/>
          </a:bodyPr>
          <a:lstStyle/>
          <a:p>
            <a:r>
              <a:rPr lang="en-US" b="1" dirty="0">
                <a:solidFill>
                  <a:srgbClr val="DEA810"/>
                </a:solidFill>
                <a:latin typeface="Times New Roman" pitchFamily="18" charset="0"/>
                <a:cs typeface="Times New Roman" pitchFamily="18" charset="0"/>
              </a:rPr>
              <a:t>This is a drawing of the secretory units of a salivary gland.  The secretory cells are organized into </a:t>
            </a:r>
            <a:r>
              <a:rPr lang="en-US" b="1" dirty="0">
                <a:solidFill>
                  <a:srgbClr val="A54C03"/>
                </a:solidFill>
                <a:latin typeface="Times New Roman" pitchFamily="18" charset="0"/>
                <a:cs typeface="Times New Roman" pitchFamily="18" charset="0"/>
              </a:rPr>
              <a:t>acini</a:t>
            </a:r>
            <a:r>
              <a:rPr lang="en-US" b="1" dirty="0">
                <a:solidFill>
                  <a:srgbClr val="DEA810"/>
                </a:solidFill>
                <a:latin typeface="Times New Roman" pitchFamily="18" charset="0"/>
                <a:cs typeface="Times New Roman" pitchFamily="18" charset="0"/>
              </a:rPr>
              <a:t> (or possibly tubules), which surround a lumen.  Recall that the apical side of the cell faces the lumen, while the basement membrane (basal lamina) surrounds the acini.</a:t>
            </a:r>
            <a:endParaRPr lang="en-US" b="1" dirty="0">
              <a:solidFill>
                <a:srgbClr val="8E0000"/>
              </a:solidFill>
              <a:latin typeface="Times New Roman" pitchFamily="18" charset="0"/>
              <a:cs typeface="Times New Roman" pitchFamily="18" charset="0"/>
            </a:endParaRPr>
          </a:p>
          <a:p>
            <a:endParaRPr lang="en-US" sz="400" b="1" dirty="0">
              <a:solidFill>
                <a:srgbClr val="8E0000"/>
              </a:solidFill>
              <a:latin typeface="Times New Roman" pitchFamily="18" charset="0"/>
              <a:cs typeface="Times New Roman" pitchFamily="18" charset="0"/>
            </a:endParaRPr>
          </a:p>
        </p:txBody>
      </p:sp>
      <p:sp>
        <p:nvSpPr>
          <p:cNvPr id="2062" name="TextBox 2061"/>
          <p:cNvSpPr txBox="1"/>
          <p:nvPr/>
        </p:nvSpPr>
        <p:spPr>
          <a:xfrm>
            <a:off x="6747679" y="4861367"/>
            <a:ext cx="655898" cy="276999"/>
          </a:xfrm>
          <a:prstGeom prst="rect">
            <a:avLst/>
          </a:prstGeom>
          <a:noFill/>
        </p:spPr>
        <p:txBody>
          <a:bodyPr wrap="square" rtlCol="0">
            <a:spAutoFit/>
          </a:bodyPr>
          <a:lstStyle/>
          <a:p>
            <a:r>
              <a:rPr lang="en-US" sz="1200" b="1" dirty="0">
                <a:solidFill>
                  <a:schemeClr val="bg1"/>
                </a:solidFill>
              </a:rPr>
              <a:t>lumen</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72" y="1912138"/>
            <a:ext cx="5760979"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4"/>
          <p:cNvSpPr txBox="1">
            <a:spLocks noChangeArrowheads="1"/>
          </p:cNvSpPr>
          <p:nvPr/>
        </p:nvSpPr>
        <p:spPr bwMode="auto">
          <a:xfrm>
            <a:off x="4614079" y="1899682"/>
            <a:ext cx="4267200" cy="646331"/>
          </a:xfrm>
          <a:prstGeom prst="rect">
            <a:avLst/>
          </a:prstGeom>
          <a:noFill/>
          <a:ln w="9525">
            <a:noFill/>
            <a:miter lim="800000"/>
            <a:headEnd/>
            <a:tailEnd/>
          </a:ln>
        </p:spPr>
        <p:txBody>
          <a:bodyPr wrap="square">
            <a:spAutoFit/>
          </a:bodyPr>
          <a:lstStyle/>
          <a:p>
            <a:r>
              <a:rPr lang="en-US" b="1" dirty="0">
                <a:solidFill>
                  <a:srgbClr val="E56D09"/>
                </a:solidFill>
                <a:latin typeface="Tempus Sans ITC" pitchFamily="82" charset="0"/>
                <a:cs typeface="Times New Roman" pitchFamily="18" charset="0"/>
              </a:rPr>
              <a:t>The secretory cells are either </a:t>
            </a:r>
            <a:r>
              <a:rPr lang="en-US" b="1" dirty="0">
                <a:solidFill>
                  <a:srgbClr val="A54C03"/>
                </a:solidFill>
                <a:latin typeface="Tempus Sans ITC" pitchFamily="82" charset="0"/>
                <a:cs typeface="Times New Roman" pitchFamily="18" charset="0"/>
              </a:rPr>
              <a:t>serous </a:t>
            </a:r>
            <a:r>
              <a:rPr lang="en-US" b="1" dirty="0">
                <a:solidFill>
                  <a:srgbClr val="E56D09"/>
                </a:solidFill>
                <a:latin typeface="Tempus Sans ITC" pitchFamily="82" charset="0"/>
                <a:cs typeface="Times New Roman" pitchFamily="18" charset="0"/>
              </a:rPr>
              <a:t>(produce a watery secretion), or </a:t>
            </a:r>
            <a:r>
              <a:rPr lang="en-US" b="1" dirty="0">
                <a:solidFill>
                  <a:srgbClr val="A54C03"/>
                </a:solidFill>
                <a:latin typeface="Tempus Sans ITC" pitchFamily="82" charset="0"/>
                <a:cs typeface="Times New Roman" pitchFamily="18" charset="0"/>
              </a:rPr>
              <a:t>mucous</a:t>
            </a:r>
            <a:r>
              <a:rPr lang="en-US" b="1" dirty="0">
                <a:solidFill>
                  <a:srgbClr val="E56D09"/>
                </a:solidFill>
                <a:latin typeface="Tempus Sans ITC" pitchFamily="82" charset="0"/>
                <a:cs typeface="Times New Roman" pitchFamily="18" charset="0"/>
              </a:rPr>
              <a:t>.</a:t>
            </a:r>
            <a:endParaRPr lang="en-US" sz="1400" b="1" dirty="0">
              <a:solidFill>
                <a:srgbClr val="E56D09"/>
              </a:solidFill>
              <a:latin typeface="Tempus Sans ITC" pitchFamily="82" charset="0"/>
            </a:endParaRPr>
          </a:p>
        </p:txBody>
      </p:sp>
    </p:spTree>
    <p:extLst>
      <p:ext uri="{BB962C8B-B14F-4D97-AF65-F5344CB8AC3E}">
        <p14:creationId xmlns:p14="http://schemas.microsoft.com/office/powerpoint/2010/main" val="2746970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308" y="533400"/>
            <a:ext cx="8901491" cy="984885"/>
          </a:xfrm>
          <a:prstGeom prst="rect">
            <a:avLst/>
          </a:prstGeom>
          <a:noFill/>
        </p:spPr>
        <p:txBody>
          <a:bodyPr wrap="square" rtlCol="0">
            <a:spAutoFit/>
          </a:bodyPr>
          <a:lstStyle/>
          <a:p>
            <a:r>
              <a:rPr lang="en-US" b="1" dirty="0">
                <a:solidFill>
                  <a:srgbClr val="DEA810"/>
                </a:solidFill>
                <a:latin typeface="Times New Roman" pitchFamily="18" charset="0"/>
                <a:cs typeface="Times New Roman" pitchFamily="18" charset="0"/>
              </a:rPr>
              <a:t>Two acini are circled.  They vary in size to some extent, but much of this is due to sectioning.  The lumen is usually not visible, though you can see lumen in the two ducts to the left.  A single cell is outlined in yellow.</a:t>
            </a:r>
            <a:endParaRPr lang="en-US" b="1" dirty="0">
              <a:solidFill>
                <a:srgbClr val="8E0000"/>
              </a:solidFill>
              <a:latin typeface="Times New Roman" pitchFamily="18" charset="0"/>
              <a:cs typeface="Times New Roman" pitchFamily="18" charset="0"/>
            </a:endParaRPr>
          </a:p>
          <a:p>
            <a:endParaRPr lang="en-US" sz="400" b="1" dirty="0">
              <a:solidFill>
                <a:srgbClr val="8E0000"/>
              </a:solidFill>
              <a:latin typeface="Times New Roman" pitchFamily="18" charset="0"/>
              <a:cs typeface="Times New Roman" pitchFamily="18" charset="0"/>
            </a:endParaRPr>
          </a:p>
        </p:txBody>
      </p:sp>
      <p:sp>
        <p:nvSpPr>
          <p:cNvPr id="8" name="TextBox 4"/>
          <p:cNvSpPr txBox="1">
            <a:spLocks noChangeArrowheads="1"/>
          </p:cNvSpPr>
          <p:nvPr/>
        </p:nvSpPr>
        <p:spPr bwMode="auto">
          <a:xfrm>
            <a:off x="6876953" y="1321981"/>
            <a:ext cx="2267607" cy="3554819"/>
          </a:xfrm>
          <a:prstGeom prst="rect">
            <a:avLst/>
          </a:prstGeom>
          <a:noFill/>
          <a:ln w="9525">
            <a:noFill/>
            <a:miter lim="800000"/>
            <a:headEnd/>
            <a:tailEnd/>
          </a:ln>
        </p:spPr>
        <p:txBody>
          <a:bodyPr wrap="square">
            <a:spAutoFit/>
          </a:bodyPr>
          <a:lstStyle/>
          <a:p>
            <a:r>
              <a:rPr lang="en-US" b="1" dirty="0">
                <a:solidFill>
                  <a:srgbClr val="E56D09"/>
                </a:solidFill>
                <a:latin typeface="Tempus Sans ITC" pitchFamily="82" charset="0"/>
                <a:cs typeface="Times New Roman" pitchFamily="18" charset="0"/>
              </a:rPr>
              <a:t>Due to sectioning, not all cells in an </a:t>
            </a:r>
            <a:r>
              <a:rPr lang="en-US" b="1" dirty="0" err="1">
                <a:solidFill>
                  <a:srgbClr val="E56D09"/>
                </a:solidFill>
                <a:latin typeface="Tempus Sans ITC" pitchFamily="82" charset="0"/>
                <a:cs typeface="Times New Roman" pitchFamily="18" charset="0"/>
              </a:rPr>
              <a:t>acinus</a:t>
            </a:r>
            <a:r>
              <a:rPr lang="en-US" b="1" dirty="0">
                <a:solidFill>
                  <a:srgbClr val="E56D09"/>
                </a:solidFill>
                <a:latin typeface="Tempus Sans ITC" pitchFamily="82" charset="0"/>
                <a:cs typeface="Times New Roman" pitchFamily="18" charset="0"/>
              </a:rPr>
              <a:t> have nuclei.</a:t>
            </a:r>
          </a:p>
          <a:p>
            <a:endParaRPr lang="en-US" sz="900" b="1" dirty="0">
              <a:solidFill>
                <a:srgbClr val="E56D09"/>
              </a:solidFill>
              <a:latin typeface="Tempus Sans ITC" pitchFamily="82" charset="0"/>
              <a:cs typeface="Times New Roman" pitchFamily="18" charset="0"/>
            </a:endParaRPr>
          </a:p>
          <a:p>
            <a:r>
              <a:rPr lang="en-US" b="1" dirty="0">
                <a:solidFill>
                  <a:srgbClr val="E56D09"/>
                </a:solidFill>
                <a:latin typeface="Tempus Sans ITC" pitchFamily="82" charset="0"/>
                <a:cs typeface="Times New Roman" pitchFamily="18" charset="0"/>
              </a:rPr>
              <a:t>For the  </a:t>
            </a:r>
            <a:r>
              <a:rPr lang="en-US" b="1" dirty="0" err="1">
                <a:solidFill>
                  <a:srgbClr val="E56D09"/>
                </a:solidFill>
                <a:latin typeface="Tempus Sans ITC" pitchFamily="82" charset="0"/>
                <a:cs typeface="Times New Roman" pitchFamily="18" charset="0"/>
              </a:rPr>
              <a:t>acinus</a:t>
            </a:r>
            <a:r>
              <a:rPr lang="en-US" b="1" dirty="0">
                <a:solidFill>
                  <a:srgbClr val="E56D09"/>
                </a:solidFill>
                <a:latin typeface="Tempus Sans ITC" pitchFamily="82" charset="0"/>
                <a:cs typeface="Times New Roman" pitchFamily="18" charset="0"/>
              </a:rPr>
              <a:t> outlined in the middle of the slide, it’s easy to imagine cellular borders using the nuclei as a guide….much more challenging in the </a:t>
            </a:r>
            <a:r>
              <a:rPr lang="en-US" b="1" dirty="0" err="1">
                <a:solidFill>
                  <a:srgbClr val="E56D09"/>
                </a:solidFill>
                <a:latin typeface="Tempus Sans ITC" pitchFamily="82" charset="0"/>
                <a:cs typeface="Times New Roman" pitchFamily="18" charset="0"/>
              </a:rPr>
              <a:t>acinus</a:t>
            </a:r>
            <a:r>
              <a:rPr lang="en-US" b="1" dirty="0">
                <a:solidFill>
                  <a:srgbClr val="E56D09"/>
                </a:solidFill>
                <a:latin typeface="Tempus Sans ITC" pitchFamily="82" charset="0"/>
                <a:cs typeface="Times New Roman" pitchFamily="18" charset="0"/>
              </a:rPr>
              <a:t> on the right.</a:t>
            </a:r>
          </a:p>
        </p:txBody>
      </p:sp>
      <p:pic>
        <p:nvPicPr>
          <p:cNvPr id="4098" name="Picture 2" descr="http://med.uc.edu/LabManuals/MA/VLM/lab5/SL92a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777" y="1447800"/>
            <a:ext cx="6705600"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3121572" y="2322786"/>
            <a:ext cx="693683" cy="630621"/>
          </a:xfrm>
          <a:custGeom>
            <a:avLst/>
            <a:gdLst>
              <a:gd name="connsiteX0" fmla="*/ 683173 w 693683"/>
              <a:gd name="connsiteY0" fmla="*/ 147145 h 630621"/>
              <a:gd name="connsiteX1" fmla="*/ 588580 w 693683"/>
              <a:gd name="connsiteY1" fmla="*/ 115614 h 630621"/>
              <a:gd name="connsiteX2" fmla="*/ 525518 w 693683"/>
              <a:gd name="connsiteY2" fmla="*/ 52552 h 630621"/>
              <a:gd name="connsiteX3" fmla="*/ 504497 w 693683"/>
              <a:gd name="connsiteY3" fmla="*/ 21021 h 630621"/>
              <a:gd name="connsiteX4" fmla="*/ 441435 w 693683"/>
              <a:gd name="connsiteY4" fmla="*/ 0 h 630621"/>
              <a:gd name="connsiteX5" fmla="*/ 283780 w 693683"/>
              <a:gd name="connsiteY5" fmla="*/ 10511 h 630621"/>
              <a:gd name="connsiteX6" fmla="*/ 220718 w 693683"/>
              <a:gd name="connsiteY6" fmla="*/ 31531 h 630621"/>
              <a:gd name="connsiteX7" fmla="*/ 157656 w 693683"/>
              <a:gd name="connsiteY7" fmla="*/ 73573 h 630621"/>
              <a:gd name="connsiteX8" fmla="*/ 126125 w 693683"/>
              <a:gd name="connsiteY8" fmla="*/ 94593 h 630621"/>
              <a:gd name="connsiteX9" fmla="*/ 63062 w 693683"/>
              <a:gd name="connsiteY9" fmla="*/ 189186 h 630621"/>
              <a:gd name="connsiteX10" fmla="*/ 42042 w 693683"/>
              <a:gd name="connsiteY10" fmla="*/ 220717 h 630621"/>
              <a:gd name="connsiteX11" fmla="*/ 21021 w 693683"/>
              <a:gd name="connsiteY11" fmla="*/ 252248 h 630621"/>
              <a:gd name="connsiteX12" fmla="*/ 10511 w 693683"/>
              <a:gd name="connsiteY12" fmla="*/ 304800 h 630621"/>
              <a:gd name="connsiteX13" fmla="*/ 0 w 693683"/>
              <a:gd name="connsiteY13" fmla="*/ 336331 h 630621"/>
              <a:gd name="connsiteX14" fmla="*/ 10511 w 693683"/>
              <a:gd name="connsiteY14" fmla="*/ 462455 h 630621"/>
              <a:gd name="connsiteX15" fmla="*/ 21021 w 693683"/>
              <a:gd name="connsiteY15" fmla="*/ 493986 h 630621"/>
              <a:gd name="connsiteX16" fmla="*/ 84083 w 693683"/>
              <a:gd name="connsiteY16" fmla="*/ 546538 h 630621"/>
              <a:gd name="connsiteX17" fmla="*/ 94594 w 693683"/>
              <a:gd name="connsiteY17" fmla="*/ 578069 h 630621"/>
              <a:gd name="connsiteX18" fmla="*/ 189187 w 693683"/>
              <a:gd name="connsiteY18" fmla="*/ 630621 h 630621"/>
              <a:gd name="connsiteX19" fmla="*/ 441435 w 693683"/>
              <a:gd name="connsiteY19" fmla="*/ 620111 h 630621"/>
              <a:gd name="connsiteX20" fmla="*/ 504497 w 693683"/>
              <a:gd name="connsiteY20" fmla="*/ 609600 h 630621"/>
              <a:gd name="connsiteX21" fmla="*/ 567559 w 693683"/>
              <a:gd name="connsiteY21" fmla="*/ 588580 h 630621"/>
              <a:gd name="connsiteX22" fmla="*/ 599090 w 693683"/>
              <a:gd name="connsiteY22" fmla="*/ 567559 h 630621"/>
              <a:gd name="connsiteX23" fmla="*/ 630621 w 693683"/>
              <a:gd name="connsiteY23" fmla="*/ 536028 h 630621"/>
              <a:gd name="connsiteX24" fmla="*/ 672662 w 693683"/>
              <a:gd name="connsiteY24" fmla="*/ 462455 h 630621"/>
              <a:gd name="connsiteX25" fmla="*/ 693683 w 693683"/>
              <a:gd name="connsiteY25" fmla="*/ 399393 h 630621"/>
              <a:gd name="connsiteX26" fmla="*/ 672662 w 693683"/>
              <a:gd name="connsiteY26" fmla="*/ 199697 h 630621"/>
              <a:gd name="connsiteX27" fmla="*/ 683173 w 693683"/>
              <a:gd name="connsiteY27" fmla="*/ 147145 h 63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3683" h="630621">
                <a:moveTo>
                  <a:pt x="683173" y="147145"/>
                </a:moveTo>
                <a:cubicBezTo>
                  <a:pt x="669159" y="133131"/>
                  <a:pt x="622685" y="145930"/>
                  <a:pt x="588580" y="115614"/>
                </a:cubicBezTo>
                <a:cubicBezTo>
                  <a:pt x="566361" y="95864"/>
                  <a:pt x="542008" y="77287"/>
                  <a:pt x="525518" y="52552"/>
                </a:cubicBezTo>
                <a:cubicBezTo>
                  <a:pt x="518511" y="42042"/>
                  <a:pt x="515209" y="27716"/>
                  <a:pt x="504497" y="21021"/>
                </a:cubicBezTo>
                <a:cubicBezTo>
                  <a:pt x="485707" y="9277"/>
                  <a:pt x="441435" y="0"/>
                  <a:pt x="441435" y="0"/>
                </a:cubicBezTo>
                <a:cubicBezTo>
                  <a:pt x="388883" y="3504"/>
                  <a:pt x="335919" y="3063"/>
                  <a:pt x="283780" y="10511"/>
                </a:cubicBezTo>
                <a:cubicBezTo>
                  <a:pt x="261845" y="13645"/>
                  <a:pt x="220718" y="31531"/>
                  <a:pt x="220718" y="31531"/>
                </a:cubicBezTo>
                <a:lnTo>
                  <a:pt x="157656" y="73573"/>
                </a:lnTo>
                <a:lnTo>
                  <a:pt x="126125" y="94593"/>
                </a:lnTo>
                <a:lnTo>
                  <a:pt x="63062" y="189186"/>
                </a:lnTo>
                <a:lnTo>
                  <a:pt x="42042" y="220717"/>
                </a:lnTo>
                <a:lnTo>
                  <a:pt x="21021" y="252248"/>
                </a:lnTo>
                <a:cubicBezTo>
                  <a:pt x="17518" y="269765"/>
                  <a:pt x="14844" y="287469"/>
                  <a:pt x="10511" y="304800"/>
                </a:cubicBezTo>
                <a:cubicBezTo>
                  <a:pt x="7824" y="315548"/>
                  <a:pt x="0" y="325252"/>
                  <a:pt x="0" y="336331"/>
                </a:cubicBezTo>
                <a:cubicBezTo>
                  <a:pt x="0" y="378518"/>
                  <a:pt x="4935" y="420638"/>
                  <a:pt x="10511" y="462455"/>
                </a:cubicBezTo>
                <a:cubicBezTo>
                  <a:pt x="11975" y="473437"/>
                  <a:pt x="14876" y="484768"/>
                  <a:pt x="21021" y="493986"/>
                </a:cubicBezTo>
                <a:cubicBezTo>
                  <a:pt x="37206" y="518263"/>
                  <a:pt x="60817" y="531027"/>
                  <a:pt x="84083" y="546538"/>
                </a:cubicBezTo>
                <a:cubicBezTo>
                  <a:pt x="87587" y="557048"/>
                  <a:pt x="86760" y="570235"/>
                  <a:pt x="94594" y="578069"/>
                </a:cubicBezTo>
                <a:cubicBezTo>
                  <a:pt x="130736" y="614211"/>
                  <a:pt x="149536" y="617404"/>
                  <a:pt x="189187" y="630621"/>
                </a:cubicBezTo>
                <a:cubicBezTo>
                  <a:pt x="273270" y="627118"/>
                  <a:pt x="357466" y="625709"/>
                  <a:pt x="441435" y="620111"/>
                </a:cubicBezTo>
                <a:cubicBezTo>
                  <a:pt x="462698" y="618693"/>
                  <a:pt x="483823" y="614769"/>
                  <a:pt x="504497" y="609600"/>
                </a:cubicBezTo>
                <a:cubicBezTo>
                  <a:pt x="525993" y="604226"/>
                  <a:pt x="567559" y="588580"/>
                  <a:pt x="567559" y="588580"/>
                </a:cubicBezTo>
                <a:cubicBezTo>
                  <a:pt x="578069" y="581573"/>
                  <a:pt x="589386" y="575646"/>
                  <a:pt x="599090" y="567559"/>
                </a:cubicBezTo>
                <a:cubicBezTo>
                  <a:pt x="610509" y="558043"/>
                  <a:pt x="621105" y="547447"/>
                  <a:pt x="630621" y="536028"/>
                </a:cubicBezTo>
                <a:cubicBezTo>
                  <a:pt x="645209" y="518523"/>
                  <a:pt x="664753" y="482229"/>
                  <a:pt x="672662" y="462455"/>
                </a:cubicBezTo>
                <a:cubicBezTo>
                  <a:pt x="680891" y="441882"/>
                  <a:pt x="693683" y="399393"/>
                  <a:pt x="693683" y="399393"/>
                </a:cubicBezTo>
                <a:cubicBezTo>
                  <a:pt x="686676" y="332828"/>
                  <a:pt x="684635" y="265550"/>
                  <a:pt x="672662" y="199697"/>
                </a:cubicBezTo>
                <a:cubicBezTo>
                  <a:pt x="666399" y="165251"/>
                  <a:pt x="697187" y="161159"/>
                  <a:pt x="683173" y="147145"/>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5665076" y="2259414"/>
            <a:ext cx="1020361" cy="1082876"/>
          </a:xfrm>
          <a:custGeom>
            <a:avLst/>
            <a:gdLst>
              <a:gd name="connsiteX0" fmla="*/ 609600 w 1020361"/>
              <a:gd name="connsiteY0" fmla="*/ 310 h 1082876"/>
              <a:gd name="connsiteX1" fmla="*/ 325821 w 1020361"/>
              <a:gd name="connsiteY1" fmla="*/ 10820 h 1082876"/>
              <a:gd name="connsiteX2" fmla="*/ 294290 w 1020361"/>
              <a:gd name="connsiteY2" fmla="*/ 21331 h 1082876"/>
              <a:gd name="connsiteX3" fmla="*/ 262758 w 1020361"/>
              <a:gd name="connsiteY3" fmla="*/ 42352 h 1082876"/>
              <a:gd name="connsiteX4" fmla="*/ 210207 w 1020361"/>
              <a:gd name="connsiteY4" fmla="*/ 105414 h 1082876"/>
              <a:gd name="connsiteX5" fmla="*/ 189186 w 1020361"/>
              <a:gd name="connsiteY5" fmla="*/ 136945 h 1082876"/>
              <a:gd name="connsiteX6" fmla="*/ 157655 w 1020361"/>
              <a:gd name="connsiteY6" fmla="*/ 168476 h 1082876"/>
              <a:gd name="connsiteX7" fmla="*/ 84083 w 1020361"/>
              <a:gd name="connsiteY7" fmla="*/ 263069 h 1082876"/>
              <a:gd name="connsiteX8" fmla="*/ 73572 w 1020361"/>
              <a:gd name="connsiteY8" fmla="*/ 294600 h 1082876"/>
              <a:gd name="connsiteX9" fmla="*/ 31531 w 1020361"/>
              <a:gd name="connsiteY9" fmla="*/ 357662 h 1082876"/>
              <a:gd name="connsiteX10" fmla="*/ 10510 w 1020361"/>
              <a:gd name="connsiteY10" fmla="*/ 431234 h 1082876"/>
              <a:gd name="connsiteX11" fmla="*/ 0 w 1020361"/>
              <a:gd name="connsiteY11" fmla="*/ 473276 h 1082876"/>
              <a:gd name="connsiteX12" fmla="*/ 10510 w 1020361"/>
              <a:gd name="connsiteY12" fmla="*/ 609910 h 1082876"/>
              <a:gd name="connsiteX13" fmla="*/ 21021 w 1020361"/>
              <a:gd name="connsiteY13" fmla="*/ 641441 h 1082876"/>
              <a:gd name="connsiteX14" fmla="*/ 52552 w 1020361"/>
              <a:gd name="connsiteY14" fmla="*/ 736034 h 1082876"/>
              <a:gd name="connsiteX15" fmla="*/ 73572 w 1020361"/>
              <a:gd name="connsiteY15" fmla="*/ 799096 h 1082876"/>
              <a:gd name="connsiteX16" fmla="*/ 126124 w 1020361"/>
              <a:gd name="connsiteY16" fmla="*/ 893689 h 1082876"/>
              <a:gd name="connsiteX17" fmla="*/ 157655 w 1020361"/>
              <a:gd name="connsiteY17" fmla="*/ 904200 h 1082876"/>
              <a:gd name="connsiteX18" fmla="*/ 189186 w 1020361"/>
              <a:gd name="connsiteY18" fmla="*/ 935731 h 1082876"/>
              <a:gd name="connsiteX19" fmla="*/ 262758 w 1020361"/>
              <a:gd name="connsiteY19" fmla="*/ 967262 h 1082876"/>
              <a:gd name="connsiteX20" fmla="*/ 357352 w 1020361"/>
              <a:gd name="connsiteY20" fmla="*/ 1009303 h 1082876"/>
              <a:gd name="connsiteX21" fmla="*/ 388883 w 1020361"/>
              <a:gd name="connsiteY21" fmla="*/ 1019814 h 1082876"/>
              <a:gd name="connsiteX22" fmla="*/ 451945 w 1020361"/>
              <a:gd name="connsiteY22" fmla="*/ 1061855 h 1082876"/>
              <a:gd name="connsiteX23" fmla="*/ 515007 w 1020361"/>
              <a:gd name="connsiteY23" fmla="*/ 1082876 h 1082876"/>
              <a:gd name="connsiteX24" fmla="*/ 735724 w 1020361"/>
              <a:gd name="connsiteY24" fmla="*/ 1051345 h 1082876"/>
              <a:gd name="connsiteX25" fmla="*/ 767255 w 1020361"/>
              <a:gd name="connsiteY25" fmla="*/ 1040834 h 1082876"/>
              <a:gd name="connsiteX26" fmla="*/ 830317 w 1020361"/>
              <a:gd name="connsiteY26" fmla="*/ 988283 h 1082876"/>
              <a:gd name="connsiteX27" fmla="*/ 872358 w 1020361"/>
              <a:gd name="connsiteY27" fmla="*/ 925220 h 1082876"/>
              <a:gd name="connsiteX28" fmla="*/ 945931 w 1020361"/>
              <a:gd name="connsiteY28" fmla="*/ 841138 h 1082876"/>
              <a:gd name="connsiteX29" fmla="*/ 977462 w 1020361"/>
              <a:gd name="connsiteY29" fmla="*/ 767565 h 1082876"/>
              <a:gd name="connsiteX30" fmla="*/ 1008993 w 1020361"/>
              <a:gd name="connsiteY30" fmla="*/ 651952 h 1082876"/>
              <a:gd name="connsiteX31" fmla="*/ 1008993 w 1020361"/>
              <a:gd name="connsiteY31" fmla="*/ 357662 h 1082876"/>
              <a:gd name="connsiteX32" fmla="*/ 977462 w 1020361"/>
              <a:gd name="connsiteY32" fmla="*/ 294600 h 1082876"/>
              <a:gd name="connsiteX33" fmla="*/ 914400 w 1020361"/>
              <a:gd name="connsiteY33" fmla="*/ 252558 h 1082876"/>
              <a:gd name="connsiteX34" fmla="*/ 861848 w 1020361"/>
              <a:gd name="connsiteY34" fmla="*/ 189496 h 1082876"/>
              <a:gd name="connsiteX35" fmla="*/ 830317 w 1020361"/>
              <a:gd name="connsiteY35" fmla="*/ 147455 h 1082876"/>
              <a:gd name="connsiteX36" fmla="*/ 798786 w 1020361"/>
              <a:gd name="connsiteY36" fmla="*/ 126434 h 1082876"/>
              <a:gd name="connsiteX37" fmla="*/ 704193 w 1020361"/>
              <a:gd name="connsiteY37" fmla="*/ 52862 h 1082876"/>
              <a:gd name="connsiteX38" fmla="*/ 630621 w 1020361"/>
              <a:gd name="connsiteY38" fmla="*/ 21331 h 1082876"/>
              <a:gd name="connsiteX39" fmla="*/ 609600 w 1020361"/>
              <a:gd name="connsiteY39" fmla="*/ 310 h 108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20361" h="1082876">
                <a:moveTo>
                  <a:pt x="609600" y="310"/>
                </a:moveTo>
                <a:cubicBezTo>
                  <a:pt x="558800" y="-1442"/>
                  <a:pt x="420269" y="4523"/>
                  <a:pt x="325821" y="10820"/>
                </a:cubicBezTo>
                <a:cubicBezTo>
                  <a:pt x="314767" y="11557"/>
                  <a:pt x="304199" y="16376"/>
                  <a:pt x="294290" y="21331"/>
                </a:cubicBezTo>
                <a:cubicBezTo>
                  <a:pt x="282991" y="26980"/>
                  <a:pt x="273269" y="35345"/>
                  <a:pt x="262758" y="42352"/>
                </a:cubicBezTo>
                <a:cubicBezTo>
                  <a:pt x="210574" y="120631"/>
                  <a:pt x="277639" y="24496"/>
                  <a:pt x="210207" y="105414"/>
                </a:cubicBezTo>
                <a:cubicBezTo>
                  <a:pt x="202120" y="115118"/>
                  <a:pt x="197273" y="127241"/>
                  <a:pt x="189186" y="136945"/>
                </a:cubicBezTo>
                <a:cubicBezTo>
                  <a:pt x="179670" y="148364"/>
                  <a:pt x="166780" y="156743"/>
                  <a:pt x="157655" y="168476"/>
                </a:cubicBezTo>
                <a:cubicBezTo>
                  <a:pt x="69654" y="281620"/>
                  <a:pt x="155668" y="191484"/>
                  <a:pt x="84083" y="263069"/>
                </a:cubicBezTo>
                <a:cubicBezTo>
                  <a:pt x="80579" y="273579"/>
                  <a:pt x="78952" y="284915"/>
                  <a:pt x="73572" y="294600"/>
                </a:cubicBezTo>
                <a:cubicBezTo>
                  <a:pt x="61303" y="316684"/>
                  <a:pt x="31531" y="357662"/>
                  <a:pt x="31531" y="357662"/>
                </a:cubicBezTo>
                <a:cubicBezTo>
                  <a:pt x="-1328" y="489103"/>
                  <a:pt x="40670" y="325676"/>
                  <a:pt x="10510" y="431234"/>
                </a:cubicBezTo>
                <a:cubicBezTo>
                  <a:pt x="6542" y="445123"/>
                  <a:pt x="3503" y="459262"/>
                  <a:pt x="0" y="473276"/>
                </a:cubicBezTo>
                <a:cubicBezTo>
                  <a:pt x="3503" y="518821"/>
                  <a:pt x="4844" y="564584"/>
                  <a:pt x="10510" y="609910"/>
                </a:cubicBezTo>
                <a:cubicBezTo>
                  <a:pt x="11884" y="620903"/>
                  <a:pt x="18618" y="630626"/>
                  <a:pt x="21021" y="641441"/>
                </a:cubicBezTo>
                <a:cubicBezTo>
                  <a:pt x="39902" y="726405"/>
                  <a:pt x="15979" y="681175"/>
                  <a:pt x="52552" y="736034"/>
                </a:cubicBezTo>
                <a:lnTo>
                  <a:pt x="73572" y="799096"/>
                </a:lnTo>
                <a:cubicBezTo>
                  <a:pt x="82826" y="826859"/>
                  <a:pt x="99022" y="884654"/>
                  <a:pt x="126124" y="893689"/>
                </a:cubicBezTo>
                <a:lnTo>
                  <a:pt x="157655" y="904200"/>
                </a:lnTo>
                <a:cubicBezTo>
                  <a:pt x="168165" y="914710"/>
                  <a:pt x="177091" y="927091"/>
                  <a:pt x="189186" y="935731"/>
                </a:cubicBezTo>
                <a:cubicBezTo>
                  <a:pt x="211916" y="951967"/>
                  <a:pt x="237025" y="958685"/>
                  <a:pt x="262758" y="967262"/>
                </a:cubicBezTo>
                <a:cubicBezTo>
                  <a:pt x="312728" y="1000575"/>
                  <a:pt x="282304" y="984287"/>
                  <a:pt x="357352" y="1009303"/>
                </a:cubicBezTo>
                <a:cubicBezTo>
                  <a:pt x="367862" y="1012806"/>
                  <a:pt x="379665" y="1013669"/>
                  <a:pt x="388883" y="1019814"/>
                </a:cubicBezTo>
                <a:cubicBezTo>
                  <a:pt x="409904" y="1033828"/>
                  <a:pt x="427978" y="1053866"/>
                  <a:pt x="451945" y="1061855"/>
                </a:cubicBezTo>
                <a:lnTo>
                  <a:pt x="515007" y="1082876"/>
                </a:lnTo>
                <a:cubicBezTo>
                  <a:pt x="619587" y="1070572"/>
                  <a:pt x="656807" y="1073893"/>
                  <a:pt x="735724" y="1051345"/>
                </a:cubicBezTo>
                <a:cubicBezTo>
                  <a:pt x="746377" y="1048301"/>
                  <a:pt x="757346" y="1045789"/>
                  <a:pt x="767255" y="1040834"/>
                </a:cubicBezTo>
                <a:cubicBezTo>
                  <a:pt x="796523" y="1026200"/>
                  <a:pt x="807070" y="1011530"/>
                  <a:pt x="830317" y="988283"/>
                </a:cubicBezTo>
                <a:cubicBezTo>
                  <a:pt x="852190" y="900787"/>
                  <a:pt x="821550" y="983286"/>
                  <a:pt x="872358" y="925220"/>
                </a:cubicBezTo>
                <a:cubicBezTo>
                  <a:pt x="958191" y="827126"/>
                  <a:pt x="874987" y="888432"/>
                  <a:pt x="945931" y="841138"/>
                </a:cubicBezTo>
                <a:cubicBezTo>
                  <a:pt x="973732" y="729929"/>
                  <a:pt x="935987" y="860883"/>
                  <a:pt x="977462" y="767565"/>
                </a:cubicBezTo>
                <a:cubicBezTo>
                  <a:pt x="996859" y="723923"/>
                  <a:pt x="1000001" y="696911"/>
                  <a:pt x="1008993" y="651952"/>
                </a:cubicBezTo>
                <a:cubicBezTo>
                  <a:pt x="1022141" y="507322"/>
                  <a:pt x="1026036" y="528098"/>
                  <a:pt x="1008993" y="357662"/>
                </a:cubicBezTo>
                <a:cubicBezTo>
                  <a:pt x="1007247" y="340202"/>
                  <a:pt x="990081" y="305642"/>
                  <a:pt x="977462" y="294600"/>
                </a:cubicBezTo>
                <a:cubicBezTo>
                  <a:pt x="958449" y="277964"/>
                  <a:pt x="914400" y="252558"/>
                  <a:pt x="914400" y="252558"/>
                </a:cubicBezTo>
                <a:cubicBezTo>
                  <a:pt x="894327" y="192336"/>
                  <a:pt x="919116" y="246763"/>
                  <a:pt x="861848" y="189496"/>
                </a:cubicBezTo>
                <a:cubicBezTo>
                  <a:pt x="849461" y="177110"/>
                  <a:pt x="842703" y="159841"/>
                  <a:pt x="830317" y="147455"/>
                </a:cubicBezTo>
                <a:cubicBezTo>
                  <a:pt x="821385" y="138523"/>
                  <a:pt x="808490" y="134521"/>
                  <a:pt x="798786" y="126434"/>
                </a:cubicBezTo>
                <a:cubicBezTo>
                  <a:pt x="762512" y="96206"/>
                  <a:pt x="757320" y="70571"/>
                  <a:pt x="704193" y="52862"/>
                </a:cubicBezTo>
                <a:cubicBezTo>
                  <a:pt x="668817" y="41070"/>
                  <a:pt x="666988" y="42112"/>
                  <a:pt x="630621" y="21331"/>
                </a:cubicBezTo>
                <a:cubicBezTo>
                  <a:pt x="619653" y="15064"/>
                  <a:pt x="660400" y="2062"/>
                  <a:pt x="609600" y="310"/>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464586" y="2513575"/>
            <a:ext cx="275023" cy="213223"/>
          </a:xfrm>
          <a:custGeom>
            <a:avLst/>
            <a:gdLst>
              <a:gd name="connsiteX0" fmla="*/ 275023 w 275023"/>
              <a:gd name="connsiteY0" fmla="*/ 123013 h 213223"/>
              <a:gd name="connsiteX1" fmla="*/ 266822 w 275023"/>
              <a:gd name="connsiteY1" fmla="*/ 102511 h 213223"/>
              <a:gd name="connsiteX2" fmla="*/ 254521 w 275023"/>
              <a:gd name="connsiteY2" fmla="*/ 57406 h 213223"/>
              <a:gd name="connsiteX3" fmla="*/ 246320 w 275023"/>
              <a:gd name="connsiteY3" fmla="*/ 45105 h 213223"/>
              <a:gd name="connsiteX4" fmla="*/ 242219 w 275023"/>
              <a:gd name="connsiteY4" fmla="*/ 32803 h 213223"/>
              <a:gd name="connsiteX5" fmla="*/ 225818 w 275023"/>
              <a:gd name="connsiteY5" fmla="*/ 8201 h 213223"/>
              <a:gd name="connsiteX6" fmla="*/ 201215 w 275023"/>
              <a:gd name="connsiteY6" fmla="*/ 0 h 213223"/>
              <a:gd name="connsiteX7" fmla="*/ 131507 w 275023"/>
              <a:gd name="connsiteY7" fmla="*/ 8201 h 213223"/>
              <a:gd name="connsiteX8" fmla="*/ 106905 w 275023"/>
              <a:gd name="connsiteY8" fmla="*/ 16402 h 213223"/>
              <a:gd name="connsiteX9" fmla="*/ 94603 w 275023"/>
              <a:gd name="connsiteY9" fmla="*/ 20502 h 213223"/>
              <a:gd name="connsiteX10" fmla="*/ 82302 w 275023"/>
              <a:gd name="connsiteY10" fmla="*/ 28703 h 213223"/>
              <a:gd name="connsiteX11" fmla="*/ 70001 w 275023"/>
              <a:gd name="connsiteY11" fmla="*/ 32803 h 213223"/>
              <a:gd name="connsiteX12" fmla="*/ 49498 w 275023"/>
              <a:gd name="connsiteY12" fmla="*/ 49205 h 213223"/>
              <a:gd name="connsiteX13" fmla="*/ 24896 w 275023"/>
              <a:gd name="connsiteY13" fmla="*/ 69708 h 213223"/>
              <a:gd name="connsiteX14" fmla="*/ 12594 w 275023"/>
              <a:gd name="connsiteY14" fmla="*/ 77908 h 213223"/>
              <a:gd name="connsiteX15" fmla="*/ 293 w 275023"/>
              <a:gd name="connsiteY15" fmla="*/ 102511 h 213223"/>
              <a:gd name="connsiteX16" fmla="*/ 12594 w 275023"/>
              <a:gd name="connsiteY16" fmla="*/ 106612 h 213223"/>
              <a:gd name="connsiteX17" fmla="*/ 37197 w 275023"/>
              <a:gd name="connsiteY17" fmla="*/ 123013 h 213223"/>
              <a:gd name="connsiteX18" fmla="*/ 53599 w 275023"/>
              <a:gd name="connsiteY18" fmla="*/ 131214 h 213223"/>
              <a:gd name="connsiteX19" fmla="*/ 70001 w 275023"/>
              <a:gd name="connsiteY19" fmla="*/ 143516 h 213223"/>
              <a:gd name="connsiteX20" fmla="*/ 94603 w 275023"/>
              <a:gd name="connsiteY20" fmla="*/ 159917 h 213223"/>
              <a:gd name="connsiteX21" fmla="*/ 106905 w 275023"/>
              <a:gd name="connsiteY21" fmla="*/ 168118 h 213223"/>
              <a:gd name="connsiteX22" fmla="*/ 119206 w 275023"/>
              <a:gd name="connsiteY22" fmla="*/ 176319 h 213223"/>
              <a:gd name="connsiteX23" fmla="*/ 135608 w 275023"/>
              <a:gd name="connsiteY23" fmla="*/ 180420 h 213223"/>
              <a:gd name="connsiteX24" fmla="*/ 160210 w 275023"/>
              <a:gd name="connsiteY24" fmla="*/ 192721 h 213223"/>
              <a:gd name="connsiteX25" fmla="*/ 209416 w 275023"/>
              <a:gd name="connsiteY25" fmla="*/ 213223 h 213223"/>
              <a:gd name="connsiteX26" fmla="*/ 250420 w 275023"/>
              <a:gd name="connsiteY26" fmla="*/ 205022 h 213223"/>
              <a:gd name="connsiteX27" fmla="*/ 262722 w 275023"/>
              <a:gd name="connsiteY27" fmla="*/ 192721 h 213223"/>
              <a:gd name="connsiteX28" fmla="*/ 275023 w 275023"/>
              <a:gd name="connsiteY28" fmla="*/ 139415 h 213223"/>
              <a:gd name="connsiteX29" fmla="*/ 275023 w 275023"/>
              <a:gd name="connsiteY29" fmla="*/ 123013 h 21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5023" h="213223">
                <a:moveTo>
                  <a:pt x="275023" y="123013"/>
                </a:moveTo>
                <a:cubicBezTo>
                  <a:pt x="272289" y="116179"/>
                  <a:pt x="268937" y="109561"/>
                  <a:pt x="266822" y="102511"/>
                </a:cubicBezTo>
                <a:cubicBezTo>
                  <a:pt x="262621" y="88506"/>
                  <a:pt x="262949" y="70048"/>
                  <a:pt x="254521" y="57406"/>
                </a:cubicBezTo>
                <a:cubicBezTo>
                  <a:pt x="251787" y="53306"/>
                  <a:pt x="248524" y="49513"/>
                  <a:pt x="246320" y="45105"/>
                </a:cubicBezTo>
                <a:cubicBezTo>
                  <a:pt x="244387" y="41239"/>
                  <a:pt x="244318" y="36582"/>
                  <a:pt x="242219" y="32803"/>
                </a:cubicBezTo>
                <a:cubicBezTo>
                  <a:pt x="237433" y="24187"/>
                  <a:pt x="235168" y="11318"/>
                  <a:pt x="225818" y="8201"/>
                </a:cubicBezTo>
                <a:lnTo>
                  <a:pt x="201215" y="0"/>
                </a:lnTo>
                <a:cubicBezTo>
                  <a:pt x="185387" y="1439"/>
                  <a:pt x="150318" y="3498"/>
                  <a:pt x="131507" y="8201"/>
                </a:cubicBezTo>
                <a:cubicBezTo>
                  <a:pt x="123121" y="10298"/>
                  <a:pt x="115106" y="13668"/>
                  <a:pt x="106905" y="16402"/>
                </a:cubicBezTo>
                <a:lnTo>
                  <a:pt x="94603" y="20502"/>
                </a:lnTo>
                <a:cubicBezTo>
                  <a:pt x="90503" y="23236"/>
                  <a:pt x="86710" y="26499"/>
                  <a:pt x="82302" y="28703"/>
                </a:cubicBezTo>
                <a:cubicBezTo>
                  <a:pt x="78436" y="30636"/>
                  <a:pt x="73376" y="30103"/>
                  <a:pt x="70001" y="32803"/>
                </a:cubicBezTo>
                <a:cubicBezTo>
                  <a:pt x="43506" y="53999"/>
                  <a:pt x="80417" y="38900"/>
                  <a:pt x="49498" y="49205"/>
                </a:cubicBezTo>
                <a:cubicBezTo>
                  <a:pt x="18945" y="69574"/>
                  <a:pt x="56481" y="43388"/>
                  <a:pt x="24896" y="69708"/>
                </a:cubicBezTo>
                <a:cubicBezTo>
                  <a:pt x="21110" y="72863"/>
                  <a:pt x="16695" y="75175"/>
                  <a:pt x="12594" y="77908"/>
                </a:cubicBezTo>
                <a:cubicBezTo>
                  <a:pt x="11213" y="79979"/>
                  <a:pt x="-2132" y="97660"/>
                  <a:pt x="293" y="102511"/>
                </a:cubicBezTo>
                <a:cubicBezTo>
                  <a:pt x="2226" y="106377"/>
                  <a:pt x="8816" y="104513"/>
                  <a:pt x="12594" y="106612"/>
                </a:cubicBezTo>
                <a:cubicBezTo>
                  <a:pt x="21210" y="111399"/>
                  <a:pt x="28381" y="118605"/>
                  <a:pt x="37197" y="123013"/>
                </a:cubicBezTo>
                <a:cubicBezTo>
                  <a:pt x="42664" y="125747"/>
                  <a:pt x="48416" y="127974"/>
                  <a:pt x="53599" y="131214"/>
                </a:cubicBezTo>
                <a:cubicBezTo>
                  <a:pt x="59394" y="134836"/>
                  <a:pt x="64402" y="139597"/>
                  <a:pt x="70001" y="143516"/>
                </a:cubicBezTo>
                <a:cubicBezTo>
                  <a:pt x="78075" y="149168"/>
                  <a:pt x="86402" y="154450"/>
                  <a:pt x="94603" y="159917"/>
                </a:cubicBezTo>
                <a:lnTo>
                  <a:pt x="106905" y="168118"/>
                </a:lnTo>
                <a:cubicBezTo>
                  <a:pt x="111005" y="170852"/>
                  <a:pt x="114425" y="175124"/>
                  <a:pt x="119206" y="176319"/>
                </a:cubicBezTo>
                <a:lnTo>
                  <a:pt x="135608" y="180420"/>
                </a:lnTo>
                <a:cubicBezTo>
                  <a:pt x="162566" y="198393"/>
                  <a:pt x="133533" y="180595"/>
                  <a:pt x="160210" y="192721"/>
                </a:cubicBezTo>
                <a:cubicBezTo>
                  <a:pt x="206465" y="213746"/>
                  <a:pt x="177277" y="205189"/>
                  <a:pt x="209416" y="213223"/>
                </a:cubicBezTo>
                <a:cubicBezTo>
                  <a:pt x="211853" y="212875"/>
                  <a:pt x="242610" y="210229"/>
                  <a:pt x="250420" y="205022"/>
                </a:cubicBezTo>
                <a:cubicBezTo>
                  <a:pt x="255245" y="201805"/>
                  <a:pt x="258621" y="196821"/>
                  <a:pt x="262722" y="192721"/>
                </a:cubicBezTo>
                <a:cubicBezTo>
                  <a:pt x="268424" y="175614"/>
                  <a:pt x="275023" y="157510"/>
                  <a:pt x="275023" y="139415"/>
                </a:cubicBezTo>
                <a:lnTo>
                  <a:pt x="275023" y="123013"/>
                </a:lnTo>
                <a:close/>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18578696">
            <a:off x="703251" y="1999621"/>
            <a:ext cx="1233108" cy="646331"/>
          </a:xfrm>
          <a:prstGeom prst="rect">
            <a:avLst/>
          </a:prstGeom>
          <a:solidFill>
            <a:srgbClr val="EAEAEA">
              <a:alpha val="34118"/>
            </a:srgbClr>
          </a:solidFill>
        </p:spPr>
        <p:txBody>
          <a:bodyPr wrap="square" rtlCol="0">
            <a:spAutoFit/>
          </a:bodyPr>
          <a:lstStyle/>
          <a:p>
            <a:r>
              <a:rPr lang="en-US" dirty="0"/>
              <a:t>two ducts to the left</a:t>
            </a:r>
          </a:p>
        </p:txBody>
      </p:sp>
      <p:sp>
        <p:nvSpPr>
          <p:cNvPr id="11" name="TextBox 4"/>
          <p:cNvSpPr txBox="1">
            <a:spLocks noChangeArrowheads="1"/>
          </p:cNvSpPr>
          <p:nvPr/>
        </p:nvSpPr>
        <p:spPr bwMode="auto">
          <a:xfrm>
            <a:off x="6840377" y="5027474"/>
            <a:ext cx="2267607" cy="1754326"/>
          </a:xfrm>
          <a:prstGeom prst="rect">
            <a:avLst/>
          </a:prstGeom>
          <a:noFill/>
          <a:ln w="9525">
            <a:noFill/>
            <a:miter lim="800000"/>
            <a:headEnd/>
            <a:tailEnd/>
          </a:ln>
        </p:spPr>
        <p:txBody>
          <a:bodyPr wrap="square">
            <a:spAutoFit/>
          </a:bodyPr>
          <a:lstStyle/>
          <a:p>
            <a:r>
              <a:rPr lang="en-US" b="1" dirty="0">
                <a:solidFill>
                  <a:srgbClr val="002060"/>
                </a:solidFill>
                <a:latin typeface="Tempus Sans ITC" pitchFamily="82" charset="0"/>
                <a:cs typeface="Times New Roman" pitchFamily="18" charset="0"/>
              </a:rPr>
              <a:t>Also remember that the glandular cells are epithelial.  All that flaky material between the acini is connective tissue.</a:t>
            </a:r>
          </a:p>
        </p:txBody>
      </p:sp>
      <p:sp>
        <p:nvSpPr>
          <p:cNvPr id="12" name="TextBox 11"/>
          <p:cNvSpPr txBox="1"/>
          <p:nvPr/>
        </p:nvSpPr>
        <p:spPr>
          <a:xfrm rot="2071589">
            <a:off x="1003857" y="4222215"/>
            <a:ext cx="983750" cy="215444"/>
          </a:xfrm>
          <a:prstGeom prst="rect">
            <a:avLst/>
          </a:prstGeom>
          <a:solidFill>
            <a:srgbClr val="EAEAEA">
              <a:alpha val="34118"/>
            </a:srgbClr>
          </a:solidFill>
        </p:spPr>
        <p:txBody>
          <a:bodyPr wrap="square" rtlCol="0">
            <a:spAutoFit/>
          </a:bodyPr>
          <a:lstStyle/>
          <a:p>
            <a:r>
              <a:rPr lang="en-US" sz="800" dirty="0"/>
              <a:t>Flaky material</a:t>
            </a:r>
          </a:p>
        </p:txBody>
      </p:sp>
      <p:sp>
        <p:nvSpPr>
          <p:cNvPr id="13" name="TextBox 12"/>
          <p:cNvSpPr txBox="1"/>
          <p:nvPr/>
        </p:nvSpPr>
        <p:spPr>
          <a:xfrm rot="2071589">
            <a:off x="4165419" y="4512575"/>
            <a:ext cx="983750" cy="215444"/>
          </a:xfrm>
          <a:prstGeom prst="rect">
            <a:avLst/>
          </a:prstGeom>
          <a:solidFill>
            <a:srgbClr val="EAEAEA">
              <a:alpha val="34118"/>
            </a:srgbClr>
          </a:solidFill>
        </p:spPr>
        <p:txBody>
          <a:bodyPr wrap="square" rtlCol="0">
            <a:spAutoFit/>
          </a:bodyPr>
          <a:lstStyle/>
          <a:p>
            <a:r>
              <a:rPr lang="en-US" sz="800" dirty="0"/>
              <a:t>Flaky material</a:t>
            </a:r>
          </a:p>
        </p:txBody>
      </p:sp>
      <p:sp>
        <p:nvSpPr>
          <p:cNvPr id="14" name="TextBox 13"/>
          <p:cNvSpPr txBox="1"/>
          <p:nvPr/>
        </p:nvSpPr>
        <p:spPr>
          <a:xfrm rot="20256569">
            <a:off x="2725722" y="3854678"/>
            <a:ext cx="983750" cy="215444"/>
          </a:xfrm>
          <a:prstGeom prst="rect">
            <a:avLst/>
          </a:prstGeom>
          <a:solidFill>
            <a:srgbClr val="EAEAEA">
              <a:alpha val="34118"/>
            </a:srgbClr>
          </a:solidFill>
        </p:spPr>
        <p:txBody>
          <a:bodyPr wrap="square" rtlCol="0">
            <a:spAutoFit/>
          </a:bodyPr>
          <a:lstStyle/>
          <a:p>
            <a:r>
              <a:rPr lang="en-US" sz="800" dirty="0"/>
              <a:t>Flaky material</a:t>
            </a:r>
          </a:p>
        </p:txBody>
      </p:sp>
      <p:sp>
        <p:nvSpPr>
          <p:cNvPr id="15" name="Rectangle 14"/>
          <p:cNvSpPr/>
          <p:nvPr/>
        </p:nvSpPr>
        <p:spPr>
          <a:xfrm>
            <a:off x="2123986" y="82952"/>
            <a:ext cx="4569649"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B05408"/>
                </a:solidFill>
                <a:latin typeface="+mn-lt"/>
              </a:rPr>
              <a:t>SALIVARY GLANDS - ACINI</a:t>
            </a:r>
          </a:p>
        </p:txBody>
      </p:sp>
    </p:spTree>
    <p:extLst>
      <p:ext uri="{BB962C8B-B14F-4D97-AF65-F5344CB8AC3E}">
        <p14:creationId xmlns:p14="http://schemas.microsoft.com/office/powerpoint/2010/main" val="1454316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med.uc.edu/LabManuals/MA/VLM/lab5/SL92a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400" y="1752600"/>
            <a:ext cx="6705600" cy="50292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66308" y="533400"/>
            <a:ext cx="8901491" cy="1200329"/>
          </a:xfrm>
          <a:prstGeom prst="rect">
            <a:avLst/>
          </a:prstGeom>
          <a:noFill/>
        </p:spPr>
        <p:txBody>
          <a:bodyPr wrap="square" rtlCol="0">
            <a:spAutoFit/>
          </a:bodyPr>
          <a:lstStyle/>
          <a:p>
            <a:r>
              <a:rPr lang="en-US" b="1" dirty="0">
                <a:solidFill>
                  <a:srgbClr val="DEA810"/>
                </a:solidFill>
                <a:latin typeface="Times New Roman" pitchFamily="18" charset="0"/>
                <a:cs typeface="Times New Roman" pitchFamily="18" charset="0"/>
              </a:rPr>
              <a:t>Also recall that there are two types of acini; </a:t>
            </a:r>
            <a:r>
              <a:rPr lang="en-US" b="1" dirty="0">
                <a:solidFill>
                  <a:srgbClr val="A54C03"/>
                </a:solidFill>
                <a:latin typeface="Times New Roman" pitchFamily="18" charset="0"/>
                <a:cs typeface="Times New Roman" pitchFamily="18" charset="0"/>
              </a:rPr>
              <a:t>serous</a:t>
            </a:r>
            <a:r>
              <a:rPr lang="en-US" b="1" dirty="0">
                <a:solidFill>
                  <a:srgbClr val="DEA810"/>
                </a:solidFill>
                <a:latin typeface="Times New Roman" pitchFamily="18" charset="0"/>
                <a:cs typeface="Times New Roman" pitchFamily="18" charset="0"/>
              </a:rPr>
              <a:t> and </a:t>
            </a:r>
            <a:r>
              <a:rPr lang="en-US" b="1" dirty="0">
                <a:solidFill>
                  <a:srgbClr val="A54C03"/>
                </a:solidFill>
                <a:latin typeface="Times New Roman" pitchFamily="18" charset="0"/>
                <a:cs typeface="Times New Roman" pitchFamily="18" charset="0"/>
              </a:rPr>
              <a:t>mucous</a:t>
            </a:r>
            <a:r>
              <a:rPr lang="en-US" b="1" dirty="0">
                <a:solidFill>
                  <a:srgbClr val="DEA810"/>
                </a:solidFill>
                <a:latin typeface="Times New Roman" pitchFamily="18" charset="0"/>
                <a:cs typeface="Times New Roman" pitchFamily="18" charset="0"/>
              </a:rPr>
              <a:t>.  This slide shows </a:t>
            </a:r>
            <a:r>
              <a:rPr lang="en-US" b="1" dirty="0">
                <a:solidFill>
                  <a:srgbClr val="A54C03"/>
                </a:solidFill>
                <a:latin typeface="Times New Roman" pitchFamily="18" charset="0"/>
                <a:cs typeface="Times New Roman" pitchFamily="18" charset="0"/>
              </a:rPr>
              <a:t>serous acini</a:t>
            </a:r>
            <a:r>
              <a:rPr lang="en-US" b="1" dirty="0">
                <a:solidFill>
                  <a:srgbClr val="DEA810"/>
                </a:solidFill>
                <a:latin typeface="Times New Roman" pitchFamily="18" charset="0"/>
                <a:cs typeface="Times New Roman" pitchFamily="18" charset="0"/>
              </a:rPr>
              <a:t>, which secrete a watery solution, and are characterized by:</a:t>
            </a:r>
          </a:p>
          <a:p>
            <a:r>
              <a:rPr lang="en-US" b="1" dirty="0">
                <a:solidFill>
                  <a:srgbClr val="DEA810"/>
                </a:solidFill>
                <a:latin typeface="Times New Roman" pitchFamily="18" charset="0"/>
                <a:cs typeface="Times New Roman" pitchFamily="18" charset="0"/>
              </a:rPr>
              <a:t>--pink cytoplasm with some cytoplasmic basophilia due to protein production</a:t>
            </a:r>
          </a:p>
          <a:p>
            <a:r>
              <a:rPr lang="en-US" b="1" dirty="0">
                <a:solidFill>
                  <a:srgbClr val="DEA810"/>
                </a:solidFill>
                <a:latin typeface="Times New Roman" pitchFamily="18" charset="0"/>
                <a:cs typeface="Times New Roman" pitchFamily="18" charset="0"/>
              </a:rPr>
              <a:t>--nuclei are round and at the basal aspect of cell</a:t>
            </a:r>
            <a:endParaRPr lang="en-US" sz="400" b="1" dirty="0">
              <a:solidFill>
                <a:srgbClr val="8E0000"/>
              </a:solidFill>
              <a:latin typeface="Times New Roman" pitchFamily="18" charset="0"/>
              <a:cs typeface="Times New Roman" pitchFamily="18" charset="0"/>
            </a:endParaRPr>
          </a:p>
        </p:txBody>
      </p:sp>
      <p:sp>
        <p:nvSpPr>
          <p:cNvPr id="6" name="Rectangle 5"/>
          <p:cNvSpPr/>
          <p:nvPr/>
        </p:nvSpPr>
        <p:spPr>
          <a:xfrm>
            <a:off x="2123986" y="82952"/>
            <a:ext cx="4569649"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B05408"/>
                </a:solidFill>
                <a:latin typeface="+mn-lt"/>
              </a:rPr>
              <a:t>SALIVARY GLANDS - ACINI</a:t>
            </a:r>
          </a:p>
        </p:txBody>
      </p:sp>
    </p:spTree>
    <p:extLst>
      <p:ext uri="{BB962C8B-B14F-4D97-AF65-F5344CB8AC3E}">
        <p14:creationId xmlns:p14="http://schemas.microsoft.com/office/powerpoint/2010/main" val="1005254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med.uc.edu/LabManuals/MA/VLM/lab5/SL92b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823" y="1549329"/>
            <a:ext cx="6908800" cy="51816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66308" y="533400"/>
            <a:ext cx="8901491" cy="923330"/>
          </a:xfrm>
          <a:prstGeom prst="rect">
            <a:avLst/>
          </a:prstGeom>
          <a:noFill/>
        </p:spPr>
        <p:txBody>
          <a:bodyPr wrap="square" rtlCol="0">
            <a:spAutoFit/>
          </a:bodyPr>
          <a:lstStyle/>
          <a:p>
            <a:r>
              <a:rPr lang="en-US" b="1" dirty="0">
                <a:solidFill>
                  <a:srgbClr val="DEA810"/>
                </a:solidFill>
                <a:latin typeface="Times New Roman" pitchFamily="18" charset="0"/>
                <a:cs typeface="Times New Roman" pitchFamily="18" charset="0"/>
              </a:rPr>
              <a:t>Here, there are some mucous acini (one with a nice lumen is outlined).  Note</a:t>
            </a:r>
            <a:br>
              <a:rPr lang="en-US" b="1" dirty="0">
                <a:solidFill>
                  <a:srgbClr val="DEA810"/>
                </a:solidFill>
                <a:latin typeface="Times New Roman" pitchFamily="18" charset="0"/>
                <a:cs typeface="Times New Roman" pitchFamily="18" charset="0"/>
              </a:rPr>
            </a:br>
            <a:r>
              <a:rPr lang="en-US" b="1" dirty="0">
                <a:solidFill>
                  <a:srgbClr val="DEA810"/>
                </a:solidFill>
                <a:latin typeface="Times New Roman" pitchFamily="18" charset="0"/>
                <a:cs typeface="Times New Roman" pitchFamily="18" charset="0"/>
              </a:rPr>
              <a:t>--cytoplasm is pale due to washed-out mucous secretory vesicles</a:t>
            </a:r>
          </a:p>
          <a:p>
            <a:r>
              <a:rPr lang="en-US" b="1" dirty="0">
                <a:solidFill>
                  <a:srgbClr val="DEA810"/>
                </a:solidFill>
                <a:latin typeface="Times New Roman" pitchFamily="18" charset="0"/>
                <a:cs typeface="Times New Roman" pitchFamily="18" charset="0"/>
              </a:rPr>
              <a:t>--nuclei flattened toward the base of the cell (due to numerous secretory vesicles) </a:t>
            </a:r>
            <a:endParaRPr lang="en-US" sz="400" b="1" dirty="0">
              <a:solidFill>
                <a:srgbClr val="8E0000"/>
              </a:solidFill>
              <a:latin typeface="Times New Roman" pitchFamily="18" charset="0"/>
              <a:cs typeface="Times New Roman" pitchFamily="18" charset="0"/>
            </a:endParaRPr>
          </a:p>
        </p:txBody>
      </p:sp>
      <p:sp>
        <p:nvSpPr>
          <p:cNvPr id="10" name="Freeform 9"/>
          <p:cNvSpPr/>
          <p:nvPr/>
        </p:nvSpPr>
        <p:spPr>
          <a:xfrm>
            <a:off x="2214556" y="2314222"/>
            <a:ext cx="907175" cy="835378"/>
          </a:xfrm>
          <a:custGeom>
            <a:avLst/>
            <a:gdLst>
              <a:gd name="connsiteX0" fmla="*/ 620889 w 839441"/>
              <a:gd name="connsiteY0" fmla="*/ 0 h 801511"/>
              <a:gd name="connsiteX1" fmla="*/ 372533 w 839441"/>
              <a:gd name="connsiteY1" fmla="*/ 11289 h 801511"/>
              <a:gd name="connsiteX2" fmla="*/ 316089 w 839441"/>
              <a:gd name="connsiteY2" fmla="*/ 22578 h 801511"/>
              <a:gd name="connsiteX3" fmla="*/ 248355 w 839441"/>
              <a:gd name="connsiteY3" fmla="*/ 45156 h 801511"/>
              <a:gd name="connsiteX4" fmla="*/ 214489 w 839441"/>
              <a:gd name="connsiteY4" fmla="*/ 67734 h 801511"/>
              <a:gd name="connsiteX5" fmla="*/ 135466 w 839441"/>
              <a:gd name="connsiteY5" fmla="*/ 112889 h 801511"/>
              <a:gd name="connsiteX6" fmla="*/ 112889 w 839441"/>
              <a:gd name="connsiteY6" fmla="*/ 146756 h 801511"/>
              <a:gd name="connsiteX7" fmla="*/ 79022 w 839441"/>
              <a:gd name="connsiteY7" fmla="*/ 169334 h 801511"/>
              <a:gd name="connsiteX8" fmla="*/ 45155 w 839441"/>
              <a:gd name="connsiteY8" fmla="*/ 203200 h 801511"/>
              <a:gd name="connsiteX9" fmla="*/ 11289 w 839441"/>
              <a:gd name="connsiteY9" fmla="*/ 304800 h 801511"/>
              <a:gd name="connsiteX10" fmla="*/ 0 w 839441"/>
              <a:gd name="connsiteY10" fmla="*/ 338667 h 801511"/>
              <a:gd name="connsiteX11" fmla="*/ 11289 w 839441"/>
              <a:gd name="connsiteY11" fmla="*/ 451556 h 801511"/>
              <a:gd name="connsiteX12" fmla="*/ 33866 w 839441"/>
              <a:gd name="connsiteY12" fmla="*/ 519289 h 801511"/>
              <a:gd name="connsiteX13" fmla="*/ 67733 w 839441"/>
              <a:gd name="connsiteY13" fmla="*/ 609600 h 801511"/>
              <a:gd name="connsiteX14" fmla="*/ 79022 w 839441"/>
              <a:gd name="connsiteY14" fmla="*/ 643467 h 801511"/>
              <a:gd name="connsiteX15" fmla="*/ 112889 w 839441"/>
              <a:gd name="connsiteY15" fmla="*/ 677334 h 801511"/>
              <a:gd name="connsiteX16" fmla="*/ 214489 w 839441"/>
              <a:gd name="connsiteY16" fmla="*/ 733778 h 801511"/>
              <a:gd name="connsiteX17" fmla="*/ 248355 w 839441"/>
              <a:gd name="connsiteY17" fmla="*/ 756356 h 801511"/>
              <a:gd name="connsiteX18" fmla="*/ 316089 w 839441"/>
              <a:gd name="connsiteY18" fmla="*/ 778934 h 801511"/>
              <a:gd name="connsiteX19" fmla="*/ 417689 w 839441"/>
              <a:gd name="connsiteY19" fmla="*/ 801511 h 801511"/>
              <a:gd name="connsiteX20" fmla="*/ 598311 w 839441"/>
              <a:gd name="connsiteY20" fmla="*/ 778934 h 801511"/>
              <a:gd name="connsiteX21" fmla="*/ 632177 w 839441"/>
              <a:gd name="connsiteY21" fmla="*/ 767645 h 801511"/>
              <a:gd name="connsiteX22" fmla="*/ 699911 w 839441"/>
              <a:gd name="connsiteY22" fmla="*/ 722489 h 801511"/>
              <a:gd name="connsiteX23" fmla="*/ 733777 w 839441"/>
              <a:gd name="connsiteY23" fmla="*/ 699911 h 801511"/>
              <a:gd name="connsiteX24" fmla="*/ 778933 w 839441"/>
              <a:gd name="connsiteY24" fmla="*/ 632178 h 801511"/>
              <a:gd name="connsiteX25" fmla="*/ 812800 w 839441"/>
              <a:gd name="connsiteY25" fmla="*/ 564445 h 801511"/>
              <a:gd name="connsiteX26" fmla="*/ 835377 w 839441"/>
              <a:gd name="connsiteY26" fmla="*/ 237067 h 801511"/>
              <a:gd name="connsiteX27" fmla="*/ 824089 w 839441"/>
              <a:gd name="connsiteY27" fmla="*/ 169334 h 801511"/>
              <a:gd name="connsiteX28" fmla="*/ 790222 w 839441"/>
              <a:gd name="connsiteY28" fmla="*/ 146756 h 801511"/>
              <a:gd name="connsiteX29" fmla="*/ 756355 w 839441"/>
              <a:gd name="connsiteY29" fmla="*/ 112889 h 801511"/>
              <a:gd name="connsiteX30" fmla="*/ 733777 w 839441"/>
              <a:gd name="connsiteY30" fmla="*/ 79022 h 801511"/>
              <a:gd name="connsiteX31" fmla="*/ 666044 w 839441"/>
              <a:gd name="connsiteY31" fmla="*/ 33867 h 801511"/>
              <a:gd name="connsiteX32" fmla="*/ 632177 w 839441"/>
              <a:gd name="connsiteY32" fmla="*/ 11289 h 801511"/>
              <a:gd name="connsiteX33" fmla="*/ 620889 w 839441"/>
              <a:gd name="connsiteY33" fmla="*/ 0 h 80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39441" h="801511">
                <a:moveTo>
                  <a:pt x="620889" y="0"/>
                </a:moveTo>
                <a:cubicBezTo>
                  <a:pt x="538104" y="3763"/>
                  <a:pt x="455177" y="5167"/>
                  <a:pt x="372533" y="11289"/>
                </a:cubicBezTo>
                <a:cubicBezTo>
                  <a:pt x="353398" y="12706"/>
                  <a:pt x="334600" y="17529"/>
                  <a:pt x="316089" y="22578"/>
                </a:cubicBezTo>
                <a:cubicBezTo>
                  <a:pt x="293128" y="28840"/>
                  <a:pt x="248355" y="45156"/>
                  <a:pt x="248355" y="45156"/>
                </a:cubicBezTo>
                <a:cubicBezTo>
                  <a:pt x="237066" y="52682"/>
                  <a:pt x="226269" y="61003"/>
                  <a:pt x="214489" y="67734"/>
                </a:cubicBezTo>
                <a:cubicBezTo>
                  <a:pt x="114221" y="125029"/>
                  <a:pt x="217984" y="57877"/>
                  <a:pt x="135466" y="112889"/>
                </a:cubicBezTo>
                <a:cubicBezTo>
                  <a:pt x="127940" y="124178"/>
                  <a:pt x="122483" y="137162"/>
                  <a:pt x="112889" y="146756"/>
                </a:cubicBezTo>
                <a:cubicBezTo>
                  <a:pt x="103295" y="156350"/>
                  <a:pt x="89445" y="160648"/>
                  <a:pt x="79022" y="169334"/>
                </a:cubicBezTo>
                <a:cubicBezTo>
                  <a:pt x="66757" y="179554"/>
                  <a:pt x="56444" y="191911"/>
                  <a:pt x="45155" y="203200"/>
                </a:cubicBezTo>
                <a:lnTo>
                  <a:pt x="11289" y="304800"/>
                </a:lnTo>
                <a:lnTo>
                  <a:pt x="0" y="338667"/>
                </a:lnTo>
                <a:cubicBezTo>
                  <a:pt x="3763" y="376297"/>
                  <a:pt x="4320" y="414386"/>
                  <a:pt x="11289" y="451556"/>
                </a:cubicBezTo>
                <a:cubicBezTo>
                  <a:pt x="15675" y="474947"/>
                  <a:pt x="29199" y="495952"/>
                  <a:pt x="33866" y="519289"/>
                </a:cubicBezTo>
                <a:cubicBezTo>
                  <a:pt x="47816" y="589038"/>
                  <a:pt x="34511" y="559769"/>
                  <a:pt x="67733" y="609600"/>
                </a:cubicBezTo>
                <a:cubicBezTo>
                  <a:pt x="71496" y="620889"/>
                  <a:pt x="72421" y="633566"/>
                  <a:pt x="79022" y="643467"/>
                </a:cubicBezTo>
                <a:cubicBezTo>
                  <a:pt x="87878" y="656751"/>
                  <a:pt x="100287" y="667532"/>
                  <a:pt x="112889" y="677334"/>
                </a:cubicBezTo>
                <a:cubicBezTo>
                  <a:pt x="171114" y="722620"/>
                  <a:pt x="163391" y="716745"/>
                  <a:pt x="214489" y="733778"/>
                </a:cubicBezTo>
                <a:cubicBezTo>
                  <a:pt x="225778" y="741304"/>
                  <a:pt x="235957" y="750846"/>
                  <a:pt x="248355" y="756356"/>
                </a:cubicBezTo>
                <a:cubicBezTo>
                  <a:pt x="270103" y="766022"/>
                  <a:pt x="293511" y="771408"/>
                  <a:pt x="316089" y="778934"/>
                </a:cubicBezTo>
                <a:cubicBezTo>
                  <a:pt x="371666" y="797459"/>
                  <a:pt x="338226" y="788267"/>
                  <a:pt x="417689" y="801511"/>
                </a:cubicBezTo>
                <a:cubicBezTo>
                  <a:pt x="474456" y="795834"/>
                  <a:pt x="541028" y="791663"/>
                  <a:pt x="598311" y="778934"/>
                </a:cubicBezTo>
                <a:cubicBezTo>
                  <a:pt x="609927" y="776353"/>
                  <a:pt x="621775" y="773424"/>
                  <a:pt x="632177" y="767645"/>
                </a:cubicBezTo>
                <a:cubicBezTo>
                  <a:pt x="655898" y="754467"/>
                  <a:pt x="677333" y="737541"/>
                  <a:pt x="699911" y="722489"/>
                </a:cubicBezTo>
                <a:lnTo>
                  <a:pt x="733777" y="699911"/>
                </a:lnTo>
                <a:cubicBezTo>
                  <a:pt x="748829" y="677333"/>
                  <a:pt x="770352" y="657921"/>
                  <a:pt x="778933" y="632178"/>
                </a:cubicBezTo>
                <a:cubicBezTo>
                  <a:pt x="794512" y="585440"/>
                  <a:pt x="783621" y="608212"/>
                  <a:pt x="812800" y="564445"/>
                </a:cubicBezTo>
                <a:cubicBezTo>
                  <a:pt x="853623" y="441976"/>
                  <a:pt x="835377" y="507233"/>
                  <a:pt x="835377" y="237067"/>
                </a:cubicBezTo>
                <a:cubicBezTo>
                  <a:pt x="835377" y="214178"/>
                  <a:pt x="834325" y="189807"/>
                  <a:pt x="824089" y="169334"/>
                </a:cubicBezTo>
                <a:cubicBezTo>
                  <a:pt x="818021" y="157199"/>
                  <a:pt x="800645" y="155442"/>
                  <a:pt x="790222" y="146756"/>
                </a:cubicBezTo>
                <a:cubicBezTo>
                  <a:pt x="777957" y="136535"/>
                  <a:pt x="766576" y="125154"/>
                  <a:pt x="756355" y="112889"/>
                </a:cubicBezTo>
                <a:cubicBezTo>
                  <a:pt x="747669" y="102466"/>
                  <a:pt x="743988" y="87956"/>
                  <a:pt x="733777" y="79022"/>
                </a:cubicBezTo>
                <a:cubicBezTo>
                  <a:pt x="713356" y="61154"/>
                  <a:pt x="688622" y="48919"/>
                  <a:pt x="666044" y="33867"/>
                </a:cubicBezTo>
                <a:lnTo>
                  <a:pt x="632177" y="11289"/>
                </a:lnTo>
                <a:lnTo>
                  <a:pt x="620889" y="0"/>
                </a:ln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123986" y="82952"/>
            <a:ext cx="4569649"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B05408"/>
                </a:solidFill>
                <a:latin typeface="+mn-lt"/>
              </a:rPr>
              <a:t>SALIVARY GLANDS - ACINI</a:t>
            </a:r>
          </a:p>
        </p:txBody>
      </p:sp>
    </p:spTree>
    <p:extLst>
      <p:ext uri="{BB962C8B-B14F-4D97-AF65-F5344CB8AC3E}">
        <p14:creationId xmlns:p14="http://schemas.microsoft.com/office/powerpoint/2010/main" val="789977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66308" y="667727"/>
            <a:ext cx="8901491" cy="923330"/>
          </a:xfrm>
          <a:prstGeom prst="rect">
            <a:avLst/>
          </a:prstGeom>
          <a:noFill/>
        </p:spPr>
        <p:txBody>
          <a:bodyPr wrap="square" rtlCol="0">
            <a:spAutoFit/>
          </a:bodyPr>
          <a:lstStyle/>
          <a:p>
            <a:r>
              <a:rPr lang="en-US" b="1" dirty="0">
                <a:solidFill>
                  <a:srgbClr val="DEA810"/>
                </a:solidFill>
                <a:latin typeface="Times New Roman" pitchFamily="18" charset="0"/>
                <a:cs typeface="Times New Roman" pitchFamily="18" charset="0"/>
              </a:rPr>
              <a:t>Also recall that some glands are mixed.  Here, you see serous (orange) and mucous (green) acini in the same gland.  Even individual acini can be mixed; recall that some mucus acini have </a:t>
            </a:r>
            <a:r>
              <a:rPr lang="en-US" b="1" dirty="0">
                <a:solidFill>
                  <a:srgbClr val="C45D08"/>
                </a:solidFill>
                <a:latin typeface="Times New Roman" pitchFamily="18" charset="0"/>
                <a:cs typeface="Times New Roman" pitchFamily="18" charset="0"/>
              </a:rPr>
              <a:t>serous </a:t>
            </a:r>
            <a:r>
              <a:rPr lang="en-US" b="1" dirty="0" err="1">
                <a:solidFill>
                  <a:srgbClr val="C45D08"/>
                </a:solidFill>
                <a:latin typeface="Times New Roman" pitchFamily="18" charset="0"/>
                <a:cs typeface="Times New Roman" pitchFamily="18" charset="0"/>
              </a:rPr>
              <a:t>demilunes</a:t>
            </a:r>
            <a:r>
              <a:rPr lang="en-US" b="1" dirty="0">
                <a:solidFill>
                  <a:srgbClr val="C45D08"/>
                </a:solidFill>
                <a:latin typeface="Times New Roman" pitchFamily="18" charset="0"/>
                <a:cs typeface="Times New Roman" pitchFamily="18" charset="0"/>
              </a:rPr>
              <a:t> </a:t>
            </a:r>
            <a:r>
              <a:rPr lang="en-US" b="1" dirty="0">
                <a:solidFill>
                  <a:srgbClr val="DEA810"/>
                </a:solidFill>
                <a:latin typeface="Times New Roman" pitchFamily="18" charset="0"/>
                <a:cs typeface="Times New Roman" pitchFamily="18" charset="0"/>
              </a:rPr>
              <a:t>(blue).</a:t>
            </a:r>
            <a:endParaRPr lang="en-US" sz="400" b="1" dirty="0">
              <a:solidFill>
                <a:srgbClr val="8E0000"/>
              </a:solidFill>
              <a:latin typeface="Times New Roman" pitchFamily="18" charset="0"/>
              <a:cs typeface="Times New Roman" pitchFamily="18" charset="0"/>
            </a:endParaRPr>
          </a:p>
        </p:txBody>
      </p:sp>
      <p:pic>
        <p:nvPicPr>
          <p:cNvPr id="7170" name="Picture 2" descr="http://med.uc.edu/LabManuals/MA/VLM/lab5/SLa92c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409" y="1673578"/>
            <a:ext cx="6908800" cy="5181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123986" y="82952"/>
            <a:ext cx="4569649"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B05408"/>
                </a:solidFill>
                <a:latin typeface="+mn-lt"/>
              </a:rPr>
              <a:t>SALIVARY GLANDS - ACINI</a:t>
            </a:r>
          </a:p>
        </p:txBody>
      </p:sp>
    </p:spTree>
    <p:extLst>
      <p:ext uri="{BB962C8B-B14F-4D97-AF65-F5344CB8AC3E}">
        <p14:creationId xmlns:p14="http://schemas.microsoft.com/office/powerpoint/2010/main" val="3072031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1219200" y="2446330"/>
            <a:ext cx="70104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submandibular gland showing serous and mucous acini – SL92</a:t>
            </a:r>
            <a:endParaRPr lang="en-US" dirty="0">
              <a:latin typeface="Calibri" pitchFamily="34" charset="0"/>
            </a:endParaRPr>
          </a:p>
        </p:txBody>
      </p:sp>
      <p:sp>
        <p:nvSpPr>
          <p:cNvPr id="64514" name="TextBox 4"/>
          <p:cNvSpPr txBox="1">
            <a:spLocks noChangeArrowheads="1"/>
          </p:cNvSpPr>
          <p:nvPr/>
        </p:nvSpPr>
        <p:spPr bwMode="auto">
          <a:xfrm>
            <a:off x="899862" y="5257800"/>
            <a:ext cx="7696200" cy="1508105"/>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092</a:t>
            </a:r>
            <a:r>
              <a:rPr lang="en-US" dirty="0"/>
              <a:t> </a:t>
            </a: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acini</a:t>
            </a:r>
          </a:p>
          <a:p>
            <a:pPr lvl="2" eaLnBrk="0" hangingPunct="0">
              <a:buFontTx/>
              <a:buChar char="•"/>
            </a:pPr>
            <a:r>
              <a:rPr lang="en-US" sz="1200" b="1" dirty="0">
                <a:solidFill>
                  <a:srgbClr val="002060"/>
                </a:solidFill>
                <a:latin typeface="Georgia" pitchFamily="18" charset="0"/>
                <a:ea typeface="Times" pitchFamily="18" charset="0"/>
                <a:cs typeface="Arial" charset="0"/>
              </a:rPr>
              <a:t>Serous acini</a:t>
            </a:r>
          </a:p>
          <a:p>
            <a:pPr lvl="2" eaLnBrk="0" hangingPunct="0">
              <a:buFontTx/>
              <a:buChar char="•"/>
            </a:pPr>
            <a:r>
              <a:rPr lang="en-US" sz="1200" b="1" dirty="0">
                <a:solidFill>
                  <a:srgbClr val="002060"/>
                </a:solidFill>
                <a:latin typeface="Georgia" pitchFamily="18" charset="0"/>
                <a:ea typeface="Times" pitchFamily="18" charset="0"/>
                <a:cs typeface="Arial" charset="0"/>
              </a:rPr>
              <a:t>Mucus acini</a:t>
            </a:r>
          </a:p>
          <a:p>
            <a:pPr lvl="2" eaLnBrk="0" hangingPunct="0">
              <a:buFontTx/>
              <a:buChar char="•"/>
            </a:pPr>
            <a:r>
              <a:rPr lang="en-US" sz="1200" b="1" dirty="0">
                <a:solidFill>
                  <a:srgbClr val="002060"/>
                </a:solidFill>
                <a:latin typeface="Georgia" pitchFamily="18" charset="0"/>
                <a:ea typeface="Times" pitchFamily="18" charset="0"/>
                <a:cs typeface="Arial" charset="0"/>
              </a:rPr>
              <a:t>Serous </a:t>
            </a:r>
            <a:r>
              <a:rPr lang="en-US" sz="1200" b="1" dirty="0" err="1">
                <a:solidFill>
                  <a:srgbClr val="002060"/>
                </a:solidFill>
                <a:latin typeface="Georgia" pitchFamily="18" charset="0"/>
                <a:ea typeface="Times" pitchFamily="18" charset="0"/>
                <a:cs typeface="Arial" charset="0"/>
              </a:rPr>
              <a:t>demilunes</a:t>
            </a:r>
            <a:endParaRPr lang="en-US" sz="1200" b="1" dirty="0">
              <a:solidFill>
                <a:srgbClr val="002060"/>
              </a:solidFill>
              <a:latin typeface="Georgia" pitchFamily="18" charset="0"/>
              <a:ea typeface="Times" pitchFamily="18" charset="0"/>
              <a:cs typeface="Arial" charset="0"/>
            </a:endParaRPr>
          </a:p>
        </p:txBody>
      </p:sp>
      <p:sp>
        <p:nvSpPr>
          <p:cNvPr id="6" name="Rectangle 5"/>
          <p:cNvSpPr/>
          <p:nvPr/>
        </p:nvSpPr>
        <p:spPr>
          <a:xfrm>
            <a:off x="2123986" y="82952"/>
            <a:ext cx="4569649"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B05408"/>
                </a:solidFill>
                <a:latin typeface="+mn-lt"/>
              </a:rPr>
              <a:t>SALIVARY GLANDS - ACINI</a:t>
            </a:r>
          </a:p>
        </p:txBody>
      </p:sp>
    </p:spTree>
    <p:extLst>
      <p:ext uri="{BB962C8B-B14F-4D97-AF65-F5344CB8AC3E}">
        <p14:creationId xmlns:p14="http://schemas.microsoft.com/office/powerpoint/2010/main" val="1641274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028608" y="82952"/>
            <a:ext cx="4760406"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B05408"/>
                </a:solidFill>
                <a:latin typeface="+mn-lt"/>
              </a:rPr>
              <a:t>SALIVARY GLANDS - DUCTS</a:t>
            </a:r>
          </a:p>
        </p:txBody>
      </p:sp>
      <p:sp>
        <p:nvSpPr>
          <p:cNvPr id="4" name="TextBox 3"/>
          <p:cNvSpPr txBox="1"/>
          <p:nvPr/>
        </p:nvSpPr>
        <p:spPr>
          <a:xfrm>
            <a:off x="76200" y="609600"/>
            <a:ext cx="9067800" cy="984885"/>
          </a:xfrm>
          <a:prstGeom prst="rect">
            <a:avLst/>
          </a:prstGeom>
          <a:noFill/>
        </p:spPr>
        <p:txBody>
          <a:bodyPr wrap="square" rtlCol="0">
            <a:spAutoFit/>
          </a:bodyPr>
          <a:lstStyle/>
          <a:p>
            <a:r>
              <a:rPr lang="en-US" b="1" dirty="0">
                <a:solidFill>
                  <a:srgbClr val="DEA810"/>
                </a:solidFill>
                <a:latin typeface="Times New Roman" pitchFamily="18" charset="0"/>
                <a:cs typeface="Times New Roman" pitchFamily="18" charset="0"/>
              </a:rPr>
              <a:t>In salivary glands, ducts carry fluid to the oral cavity.  In addition, the ducts near the secretory end pieces (acini) are also involved in modification of the salivary content as it passes through them.  The ducts in salivary glands are (listed in order of flow of saliva):</a:t>
            </a:r>
            <a:endParaRPr lang="en-US" b="1" dirty="0">
              <a:solidFill>
                <a:srgbClr val="8E0000"/>
              </a:solidFill>
              <a:latin typeface="Times New Roman" pitchFamily="18" charset="0"/>
              <a:cs typeface="Times New Roman" pitchFamily="18" charset="0"/>
            </a:endParaRPr>
          </a:p>
          <a:p>
            <a:endParaRPr lang="en-US" sz="400" b="1" dirty="0">
              <a:solidFill>
                <a:srgbClr val="8E0000"/>
              </a:solidFill>
              <a:latin typeface="Times New Roman" pitchFamily="18" charset="0"/>
              <a:cs typeface="Times New Roman" pitchFamily="18" charset="0"/>
            </a:endParaRPr>
          </a:p>
        </p:txBody>
      </p:sp>
      <p:sp>
        <p:nvSpPr>
          <p:cNvPr id="2062" name="TextBox 2061"/>
          <p:cNvSpPr txBox="1"/>
          <p:nvPr/>
        </p:nvSpPr>
        <p:spPr>
          <a:xfrm>
            <a:off x="6747679" y="4861367"/>
            <a:ext cx="655898" cy="276999"/>
          </a:xfrm>
          <a:prstGeom prst="rect">
            <a:avLst/>
          </a:prstGeom>
          <a:noFill/>
        </p:spPr>
        <p:txBody>
          <a:bodyPr wrap="square" rtlCol="0">
            <a:spAutoFit/>
          </a:bodyPr>
          <a:lstStyle/>
          <a:p>
            <a:r>
              <a:rPr lang="en-US" sz="1200" b="1" dirty="0">
                <a:solidFill>
                  <a:schemeClr val="bg1"/>
                </a:solidFill>
              </a:rPr>
              <a:t>lumen</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780246"/>
            <a:ext cx="5105400" cy="432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 y="1600200"/>
            <a:ext cx="4191001" cy="5232202"/>
          </a:xfrm>
          <a:prstGeom prst="rect">
            <a:avLst/>
          </a:prstGeom>
          <a:noFill/>
        </p:spPr>
        <p:txBody>
          <a:bodyPr wrap="square" rtlCol="0">
            <a:spAutoFit/>
          </a:bodyPr>
          <a:lstStyle/>
          <a:p>
            <a:r>
              <a:rPr lang="en-US" sz="1600" b="1" dirty="0">
                <a:solidFill>
                  <a:srgbClr val="000000"/>
                </a:solidFill>
                <a:latin typeface="Times New Roman" pitchFamily="18" charset="0"/>
                <a:cs typeface="Times New Roman" pitchFamily="18" charset="0"/>
              </a:rPr>
              <a:t>Intercalated ducts </a:t>
            </a:r>
            <a:r>
              <a:rPr lang="en-US" sz="1600" b="1" dirty="0">
                <a:solidFill>
                  <a:srgbClr val="B05408"/>
                </a:solidFill>
                <a:latin typeface="Times New Roman" pitchFamily="18" charset="0"/>
                <a:cs typeface="Times New Roman" pitchFamily="18" charset="0"/>
              </a:rPr>
              <a:t>– short, narrow tubules lined by simple cuboidal epithelium; have some activity in HCO</a:t>
            </a:r>
            <a:r>
              <a:rPr lang="en-US" sz="1600" b="1" baseline="-25000" dirty="0">
                <a:solidFill>
                  <a:srgbClr val="B05408"/>
                </a:solidFill>
                <a:latin typeface="Times New Roman" pitchFamily="18" charset="0"/>
                <a:cs typeface="Times New Roman" pitchFamily="18" charset="0"/>
              </a:rPr>
              <a:t>3</a:t>
            </a:r>
            <a:r>
              <a:rPr lang="en-US" sz="1600" b="1" baseline="30000" dirty="0">
                <a:solidFill>
                  <a:srgbClr val="B05408"/>
                </a:solidFill>
                <a:latin typeface="Times New Roman" pitchFamily="18" charset="0"/>
                <a:cs typeface="Times New Roman" pitchFamily="18" charset="0"/>
              </a:rPr>
              <a:t>-</a:t>
            </a:r>
            <a:r>
              <a:rPr lang="en-US" sz="1600" b="1" dirty="0">
                <a:solidFill>
                  <a:srgbClr val="B05408"/>
                </a:solidFill>
                <a:latin typeface="Times New Roman" pitchFamily="18" charset="0"/>
                <a:cs typeface="Times New Roman" pitchFamily="18" charset="0"/>
              </a:rPr>
              <a:t> secretion and </a:t>
            </a:r>
            <a:r>
              <a:rPr lang="en-US" sz="1600" b="1" dirty="0" err="1">
                <a:solidFill>
                  <a:srgbClr val="B05408"/>
                </a:solidFill>
                <a:latin typeface="Times New Roman" pitchFamily="18" charset="0"/>
                <a:cs typeface="Times New Roman" pitchFamily="18" charset="0"/>
              </a:rPr>
              <a:t>Cl</a:t>
            </a:r>
            <a:r>
              <a:rPr lang="en-US" sz="1600" b="1" baseline="30000" dirty="0">
                <a:solidFill>
                  <a:srgbClr val="B05408"/>
                </a:solidFill>
                <a:latin typeface="Times New Roman" pitchFamily="18" charset="0"/>
                <a:cs typeface="Times New Roman" pitchFamily="18" charset="0"/>
              </a:rPr>
              <a:t>-</a:t>
            </a:r>
            <a:r>
              <a:rPr lang="en-US" sz="1600" b="1" dirty="0">
                <a:solidFill>
                  <a:srgbClr val="B05408"/>
                </a:solidFill>
                <a:latin typeface="Times New Roman" pitchFamily="18" charset="0"/>
                <a:cs typeface="Times New Roman" pitchFamily="18" charset="0"/>
              </a:rPr>
              <a:t> absorption; challenging to find</a:t>
            </a:r>
          </a:p>
          <a:p>
            <a:endParaRPr lang="en-US" sz="800" b="1" dirty="0">
              <a:solidFill>
                <a:srgbClr val="B05408"/>
              </a:solidFill>
              <a:latin typeface="Times New Roman" pitchFamily="18" charset="0"/>
              <a:cs typeface="Times New Roman" pitchFamily="18" charset="0"/>
            </a:endParaRPr>
          </a:p>
          <a:p>
            <a:r>
              <a:rPr lang="en-US" sz="1600" b="1" dirty="0">
                <a:solidFill>
                  <a:srgbClr val="000000"/>
                </a:solidFill>
                <a:latin typeface="Times New Roman" pitchFamily="18" charset="0"/>
                <a:cs typeface="Times New Roman" pitchFamily="18" charset="0"/>
              </a:rPr>
              <a:t>Striated ducts </a:t>
            </a:r>
            <a:r>
              <a:rPr lang="en-US" sz="1600" b="1" dirty="0">
                <a:solidFill>
                  <a:srgbClr val="B05408"/>
                </a:solidFill>
                <a:latin typeface="Times New Roman" pitchFamily="18" charset="0"/>
                <a:cs typeface="Times New Roman" pitchFamily="18" charset="0"/>
              </a:rPr>
              <a:t>– these are approximately the same diameter as acini, or even slightly larger, and are lined by simple columnar epithelium; cells are actively involved in reabsorption of Na</a:t>
            </a:r>
            <a:r>
              <a:rPr lang="en-US" sz="1600" b="1" baseline="30000" dirty="0">
                <a:solidFill>
                  <a:srgbClr val="B05408"/>
                </a:solidFill>
                <a:latin typeface="Times New Roman" pitchFamily="18" charset="0"/>
                <a:cs typeface="Times New Roman" pitchFamily="18" charset="0"/>
              </a:rPr>
              <a:t>+</a:t>
            </a:r>
            <a:r>
              <a:rPr lang="en-US" sz="1600" b="1" dirty="0">
                <a:solidFill>
                  <a:srgbClr val="B05408"/>
                </a:solidFill>
                <a:latin typeface="Times New Roman" pitchFamily="18" charset="0"/>
                <a:cs typeface="Times New Roman" pitchFamily="18" charset="0"/>
              </a:rPr>
              <a:t>, and K</a:t>
            </a:r>
            <a:r>
              <a:rPr lang="en-US" sz="1600" b="1" baseline="30000" dirty="0">
                <a:solidFill>
                  <a:srgbClr val="B05408"/>
                </a:solidFill>
                <a:latin typeface="Times New Roman" pitchFamily="18" charset="0"/>
                <a:cs typeface="Times New Roman" pitchFamily="18" charset="0"/>
              </a:rPr>
              <a:t>+</a:t>
            </a:r>
            <a:r>
              <a:rPr lang="en-US" sz="1600" b="1" dirty="0">
                <a:solidFill>
                  <a:srgbClr val="B05408"/>
                </a:solidFill>
                <a:latin typeface="Times New Roman" pitchFamily="18" charset="0"/>
                <a:cs typeface="Times New Roman" pitchFamily="18" charset="0"/>
              </a:rPr>
              <a:t> secretion; </a:t>
            </a:r>
            <a:r>
              <a:rPr lang="en-US" sz="1600" b="1" dirty="0" err="1">
                <a:solidFill>
                  <a:srgbClr val="B05408"/>
                </a:solidFill>
                <a:latin typeface="Times New Roman" pitchFamily="18" charset="0"/>
                <a:cs typeface="Times New Roman" pitchFamily="18" charset="0"/>
              </a:rPr>
              <a:t>basolateral</a:t>
            </a:r>
            <a:r>
              <a:rPr lang="en-US" sz="1600" b="1" dirty="0">
                <a:solidFill>
                  <a:srgbClr val="B05408"/>
                </a:solidFill>
                <a:latin typeface="Times New Roman" pitchFamily="18" charset="0"/>
                <a:cs typeface="Times New Roman" pitchFamily="18" charset="0"/>
              </a:rPr>
              <a:t> </a:t>
            </a:r>
            <a:r>
              <a:rPr lang="en-US" sz="1600" b="1" dirty="0" err="1">
                <a:solidFill>
                  <a:srgbClr val="B05408"/>
                </a:solidFill>
                <a:latin typeface="Times New Roman" pitchFamily="18" charset="0"/>
                <a:cs typeface="Times New Roman" pitchFamily="18" charset="0"/>
              </a:rPr>
              <a:t>infoldings</a:t>
            </a:r>
            <a:r>
              <a:rPr lang="en-US" sz="1600" b="1" dirty="0">
                <a:solidFill>
                  <a:srgbClr val="B05408"/>
                </a:solidFill>
                <a:latin typeface="Times New Roman" pitchFamily="18" charset="0"/>
                <a:cs typeface="Times New Roman" pitchFamily="18" charset="0"/>
              </a:rPr>
              <a:t> of the plasma membrane of these cells gives them a striated appearance; nuclei are toward the center of the cell</a:t>
            </a:r>
          </a:p>
          <a:p>
            <a:endParaRPr lang="en-US" sz="600" b="1" dirty="0">
              <a:solidFill>
                <a:srgbClr val="B05408"/>
              </a:solidFill>
              <a:latin typeface="Times New Roman" pitchFamily="18" charset="0"/>
              <a:cs typeface="Times New Roman" pitchFamily="18" charset="0"/>
            </a:endParaRPr>
          </a:p>
          <a:p>
            <a:r>
              <a:rPr lang="en-US" sz="1600" b="1" dirty="0">
                <a:solidFill>
                  <a:srgbClr val="000000"/>
                </a:solidFill>
                <a:latin typeface="Times New Roman" pitchFamily="18" charset="0"/>
                <a:cs typeface="Times New Roman" pitchFamily="18" charset="0"/>
              </a:rPr>
              <a:t>Excretory ducts </a:t>
            </a:r>
            <a:r>
              <a:rPr lang="en-US" sz="1600" b="1" dirty="0">
                <a:solidFill>
                  <a:srgbClr val="9C4A06"/>
                </a:solidFill>
                <a:latin typeface="Times New Roman" pitchFamily="18" charset="0"/>
                <a:cs typeface="Times New Roman" pitchFamily="18" charset="0"/>
              </a:rPr>
              <a:t>(not shown in figure) </a:t>
            </a:r>
            <a:r>
              <a:rPr lang="en-US" sz="1600" b="1" dirty="0">
                <a:solidFill>
                  <a:srgbClr val="B05408"/>
                </a:solidFill>
                <a:latin typeface="Times New Roman" pitchFamily="18" charset="0"/>
                <a:cs typeface="Times New Roman" pitchFamily="18" charset="0"/>
              </a:rPr>
              <a:t>– initially lined by simple columnar epithelium, which transitions to stratified cuboidal / stratified columnar; near the oral cavity the epithelium becomes stratified squamous; connective tissue support increases as tubes get larger</a:t>
            </a:r>
          </a:p>
        </p:txBody>
      </p:sp>
    </p:spTree>
    <p:extLst>
      <p:ext uri="{BB962C8B-B14F-4D97-AF65-F5344CB8AC3E}">
        <p14:creationId xmlns:p14="http://schemas.microsoft.com/office/powerpoint/2010/main" val="2892719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28600" y="304800"/>
            <a:ext cx="8610600" cy="4801314"/>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Helvetica" pitchFamily="34" charset="0"/>
                <a:cs typeface="Times New Roman" pitchFamily="18" charset="0"/>
              </a:rPr>
              <a:t>After completing this exercise, you should be able to:</a:t>
            </a:r>
          </a:p>
          <a:p>
            <a:pPr>
              <a:tabLst>
                <a:tab pos="457200" algn="l"/>
              </a:tabLst>
            </a:pPr>
            <a:r>
              <a:rPr lang="en-US" sz="1200" dirty="0">
                <a:solidFill>
                  <a:srgbClr val="002060"/>
                </a:solidFill>
                <a:latin typeface="Georgia" pitchFamily="18" charset="0"/>
              </a:rPr>
              <a:t> </a:t>
            </a:r>
          </a:p>
          <a:p>
            <a:pPr>
              <a:buFont typeface="Arial" charset="0"/>
              <a:buChar char="•"/>
              <a:tabLst>
                <a:tab pos="457200" algn="l"/>
              </a:tabLst>
            </a:pPr>
            <a:r>
              <a:rPr lang="en-US" sz="1200" b="1" dirty="0">
                <a:solidFill>
                  <a:srgbClr val="002060"/>
                </a:solidFill>
                <a:latin typeface="Georgia" pitchFamily="18" charset="0"/>
              </a:rPr>
              <a:t>Distinguish, at the light microscope level, each of the following:</a:t>
            </a:r>
          </a:p>
          <a:p>
            <a:pPr lvl="1">
              <a:buFont typeface="Arial" charset="0"/>
              <a:buChar char="•"/>
              <a:tabLst>
                <a:tab pos="457200" algn="l"/>
              </a:tabLst>
            </a:pPr>
            <a:endParaRPr lang="en-US" sz="1200" dirty="0">
              <a:solidFill>
                <a:srgbClr val="002060"/>
              </a:solidFill>
              <a:latin typeface="Georgia" pitchFamily="18" charset="0"/>
            </a:endParaRPr>
          </a:p>
          <a:p>
            <a:pPr lvl="1">
              <a:buFont typeface="Arial" charset="0"/>
              <a:buChar char="•"/>
              <a:tabLst>
                <a:tab pos="457200" algn="l"/>
              </a:tabLst>
            </a:pPr>
            <a:r>
              <a:rPr lang="en-US" sz="1200" dirty="0">
                <a:solidFill>
                  <a:srgbClr val="002060"/>
                </a:solidFill>
                <a:latin typeface="Georgia" pitchFamily="18" charset="0"/>
              </a:rPr>
              <a:t>Tongue</a:t>
            </a:r>
          </a:p>
          <a:p>
            <a:pPr lvl="2">
              <a:buFont typeface="Arial" charset="0"/>
              <a:buChar char="•"/>
              <a:tabLst>
                <a:tab pos="457200" algn="l"/>
              </a:tabLst>
            </a:pPr>
            <a:r>
              <a:rPr lang="en-US" sz="1200" dirty="0">
                <a:solidFill>
                  <a:srgbClr val="002060"/>
                </a:solidFill>
                <a:latin typeface="Georgia" pitchFamily="18" charset="0"/>
              </a:rPr>
              <a:t>Papilla</a:t>
            </a:r>
          </a:p>
          <a:p>
            <a:pPr lvl="3">
              <a:buFont typeface="Arial" charset="0"/>
              <a:buChar char="•"/>
              <a:tabLst>
                <a:tab pos="457200" algn="l"/>
              </a:tabLst>
            </a:pPr>
            <a:r>
              <a:rPr lang="en-US" sz="1200" dirty="0" err="1">
                <a:solidFill>
                  <a:srgbClr val="002060"/>
                </a:solidFill>
                <a:latin typeface="Georgia" pitchFamily="18" charset="0"/>
              </a:rPr>
              <a:t>Filiform</a:t>
            </a:r>
            <a:endParaRPr lang="en-US" sz="1200" dirty="0">
              <a:solidFill>
                <a:srgbClr val="002060"/>
              </a:solidFill>
              <a:latin typeface="Georgia" pitchFamily="18" charset="0"/>
            </a:endParaRPr>
          </a:p>
          <a:p>
            <a:pPr lvl="3">
              <a:buFont typeface="Arial" charset="0"/>
              <a:buChar char="•"/>
              <a:tabLst>
                <a:tab pos="457200" algn="l"/>
              </a:tabLst>
            </a:pPr>
            <a:r>
              <a:rPr lang="en-US" sz="1200" dirty="0">
                <a:solidFill>
                  <a:srgbClr val="002060"/>
                </a:solidFill>
                <a:latin typeface="Georgia" pitchFamily="18" charset="0"/>
              </a:rPr>
              <a:t>Fungiform</a:t>
            </a:r>
          </a:p>
          <a:p>
            <a:pPr lvl="3">
              <a:buFont typeface="Arial" charset="0"/>
              <a:buChar char="•"/>
              <a:tabLst>
                <a:tab pos="457200" algn="l"/>
              </a:tabLst>
            </a:pPr>
            <a:r>
              <a:rPr lang="en-US" sz="1200" dirty="0">
                <a:solidFill>
                  <a:srgbClr val="002060"/>
                </a:solidFill>
                <a:latin typeface="Georgia" pitchFamily="18" charset="0"/>
              </a:rPr>
              <a:t>Circumvallate</a:t>
            </a:r>
          </a:p>
          <a:p>
            <a:pPr lvl="4">
              <a:buFont typeface="Arial" charset="0"/>
              <a:buChar char="•"/>
              <a:tabLst>
                <a:tab pos="457200" algn="l"/>
              </a:tabLst>
            </a:pPr>
            <a:r>
              <a:rPr lang="en-US" sz="1200" dirty="0">
                <a:solidFill>
                  <a:srgbClr val="002060"/>
                </a:solidFill>
                <a:latin typeface="Georgia" pitchFamily="18" charset="0"/>
              </a:rPr>
              <a:t>Serous glands</a:t>
            </a:r>
          </a:p>
          <a:p>
            <a:pPr lvl="2">
              <a:buFont typeface="Arial" charset="0"/>
              <a:buChar char="•"/>
              <a:tabLst>
                <a:tab pos="457200" algn="l"/>
              </a:tabLst>
            </a:pPr>
            <a:r>
              <a:rPr lang="en-US" sz="1200" dirty="0">
                <a:solidFill>
                  <a:srgbClr val="002060"/>
                </a:solidFill>
                <a:latin typeface="Georgia" pitchFamily="18" charset="0"/>
              </a:rPr>
              <a:t>Taste buds</a:t>
            </a:r>
          </a:p>
          <a:p>
            <a:pPr marL="519113" lvl="2" indent="-55563">
              <a:buFont typeface="Arial" charset="0"/>
              <a:buChar char="•"/>
              <a:tabLst>
                <a:tab pos="395288" algn="l"/>
                <a:tab pos="457200" algn="l"/>
              </a:tabLst>
            </a:pPr>
            <a:r>
              <a:rPr lang="en-US" sz="1200" dirty="0">
                <a:solidFill>
                  <a:srgbClr val="002060"/>
                </a:solidFill>
                <a:latin typeface="Georgia" pitchFamily="18" charset="0"/>
              </a:rPr>
              <a:t>Salivary glands</a:t>
            </a:r>
          </a:p>
          <a:p>
            <a:pPr marL="976313" lvl="3" indent="-55563">
              <a:buFont typeface="Arial" charset="0"/>
              <a:buChar char="•"/>
              <a:tabLst>
                <a:tab pos="395288" algn="l"/>
                <a:tab pos="457200" algn="l"/>
              </a:tabLst>
            </a:pPr>
            <a:r>
              <a:rPr lang="en-US" sz="1200" dirty="0">
                <a:solidFill>
                  <a:srgbClr val="002060"/>
                </a:solidFill>
                <a:latin typeface="Georgia" pitchFamily="18" charset="0"/>
              </a:rPr>
              <a:t>Structures in each gland</a:t>
            </a:r>
          </a:p>
          <a:p>
            <a:pPr marL="1433513" lvl="4" indent="-55563">
              <a:buFont typeface="Arial" charset="0"/>
              <a:buChar char="•"/>
              <a:tabLst>
                <a:tab pos="395288" algn="l"/>
                <a:tab pos="457200" algn="l"/>
              </a:tabLst>
            </a:pPr>
            <a:r>
              <a:rPr lang="en-US" sz="1200" dirty="0">
                <a:solidFill>
                  <a:srgbClr val="002060"/>
                </a:solidFill>
                <a:latin typeface="Georgia" pitchFamily="18" charset="0"/>
              </a:rPr>
              <a:t>Acini</a:t>
            </a:r>
          </a:p>
          <a:p>
            <a:pPr marL="1890713" lvl="5" indent="-55563">
              <a:buFont typeface="Arial" charset="0"/>
              <a:buChar char="•"/>
              <a:tabLst>
                <a:tab pos="395288" algn="l"/>
                <a:tab pos="457200" algn="l"/>
              </a:tabLst>
            </a:pPr>
            <a:r>
              <a:rPr lang="en-US" sz="1200" dirty="0">
                <a:solidFill>
                  <a:srgbClr val="002060"/>
                </a:solidFill>
                <a:latin typeface="Georgia" pitchFamily="18" charset="0"/>
              </a:rPr>
              <a:t>Serous acini</a:t>
            </a:r>
          </a:p>
          <a:p>
            <a:pPr marL="1890713" lvl="5" indent="-55563">
              <a:buFont typeface="Arial" charset="0"/>
              <a:buChar char="•"/>
              <a:tabLst>
                <a:tab pos="395288" algn="l"/>
                <a:tab pos="457200" algn="l"/>
              </a:tabLst>
            </a:pPr>
            <a:r>
              <a:rPr lang="en-US" sz="1200" dirty="0">
                <a:solidFill>
                  <a:srgbClr val="002060"/>
                </a:solidFill>
                <a:latin typeface="Georgia" pitchFamily="18" charset="0"/>
              </a:rPr>
              <a:t>Mucus acini</a:t>
            </a:r>
          </a:p>
          <a:p>
            <a:pPr marL="1890713" lvl="5" indent="-55563">
              <a:buFont typeface="Arial" charset="0"/>
              <a:buChar char="•"/>
              <a:tabLst>
                <a:tab pos="395288" algn="l"/>
                <a:tab pos="457200" algn="l"/>
              </a:tabLst>
            </a:pPr>
            <a:r>
              <a:rPr lang="en-US" sz="1200" dirty="0">
                <a:solidFill>
                  <a:srgbClr val="002060"/>
                </a:solidFill>
                <a:latin typeface="Georgia" pitchFamily="18" charset="0"/>
              </a:rPr>
              <a:t>Serous </a:t>
            </a:r>
            <a:r>
              <a:rPr lang="en-US" sz="1200" dirty="0" err="1">
                <a:solidFill>
                  <a:srgbClr val="002060"/>
                </a:solidFill>
                <a:latin typeface="Georgia" pitchFamily="18" charset="0"/>
              </a:rPr>
              <a:t>demilunes</a:t>
            </a:r>
            <a:endParaRPr lang="en-US" sz="1200" dirty="0">
              <a:solidFill>
                <a:srgbClr val="002060"/>
              </a:solidFill>
              <a:latin typeface="Georgia" pitchFamily="18" charset="0"/>
            </a:endParaRPr>
          </a:p>
          <a:p>
            <a:pPr marL="1433513" lvl="4" indent="-55563">
              <a:buFont typeface="Arial" charset="0"/>
              <a:buChar char="•"/>
              <a:tabLst>
                <a:tab pos="395288" algn="l"/>
                <a:tab pos="457200" algn="l"/>
              </a:tabLst>
            </a:pPr>
            <a:r>
              <a:rPr lang="en-US" sz="1200" dirty="0">
                <a:solidFill>
                  <a:srgbClr val="002060"/>
                </a:solidFill>
                <a:latin typeface="Georgia" pitchFamily="18" charset="0"/>
              </a:rPr>
              <a:t>Ducts</a:t>
            </a:r>
          </a:p>
          <a:p>
            <a:pPr marL="1890713" lvl="5" indent="-55563">
              <a:buFont typeface="Arial" charset="0"/>
              <a:buChar char="•"/>
              <a:tabLst>
                <a:tab pos="395288" algn="l"/>
                <a:tab pos="457200" algn="l"/>
              </a:tabLst>
            </a:pPr>
            <a:r>
              <a:rPr lang="en-US" sz="1200" dirty="0">
                <a:solidFill>
                  <a:srgbClr val="002060"/>
                </a:solidFill>
                <a:latin typeface="Georgia" pitchFamily="18" charset="0"/>
              </a:rPr>
              <a:t>Intercalated</a:t>
            </a:r>
          </a:p>
          <a:p>
            <a:pPr marL="1890713" lvl="5" indent="-55563">
              <a:buFont typeface="Arial" charset="0"/>
              <a:buChar char="•"/>
              <a:tabLst>
                <a:tab pos="395288" algn="l"/>
                <a:tab pos="457200" algn="l"/>
              </a:tabLst>
            </a:pPr>
            <a:r>
              <a:rPr lang="en-US" sz="1200" dirty="0">
                <a:solidFill>
                  <a:srgbClr val="002060"/>
                </a:solidFill>
                <a:latin typeface="Georgia" pitchFamily="18" charset="0"/>
              </a:rPr>
              <a:t>Striated</a:t>
            </a:r>
          </a:p>
          <a:p>
            <a:pPr marL="1890713" lvl="5" indent="-55563">
              <a:buFont typeface="Arial" charset="0"/>
              <a:buChar char="•"/>
              <a:tabLst>
                <a:tab pos="395288" algn="l"/>
                <a:tab pos="457200" algn="l"/>
              </a:tabLst>
            </a:pPr>
            <a:r>
              <a:rPr lang="en-US" sz="1200" dirty="0">
                <a:solidFill>
                  <a:srgbClr val="002060"/>
                </a:solidFill>
                <a:latin typeface="Georgia" pitchFamily="18" charset="0"/>
              </a:rPr>
              <a:t>Excretory</a:t>
            </a:r>
          </a:p>
          <a:p>
            <a:pPr marL="976313" lvl="3" indent="-55563">
              <a:buFont typeface="Arial" charset="0"/>
              <a:buChar char="•"/>
              <a:tabLst>
                <a:tab pos="395288" algn="l"/>
                <a:tab pos="457200" algn="l"/>
              </a:tabLst>
            </a:pPr>
            <a:r>
              <a:rPr lang="en-US" sz="1200" dirty="0">
                <a:solidFill>
                  <a:srgbClr val="002060"/>
                </a:solidFill>
                <a:latin typeface="Georgia" pitchFamily="18" charset="0"/>
              </a:rPr>
              <a:t>Types of salivary glands</a:t>
            </a:r>
          </a:p>
          <a:p>
            <a:pPr marL="1433513" lvl="4" indent="-55563">
              <a:buFont typeface="Arial" charset="0"/>
              <a:buChar char="•"/>
              <a:tabLst>
                <a:tab pos="395288" algn="l"/>
                <a:tab pos="457200" algn="l"/>
              </a:tabLst>
            </a:pPr>
            <a:r>
              <a:rPr lang="en-US" sz="1200" dirty="0">
                <a:solidFill>
                  <a:srgbClr val="002060"/>
                </a:solidFill>
                <a:latin typeface="Georgia" pitchFamily="18" charset="0"/>
              </a:rPr>
              <a:t>Parotid</a:t>
            </a:r>
          </a:p>
          <a:p>
            <a:pPr marL="1433513" lvl="4" indent="-55563">
              <a:buFont typeface="Arial" charset="0"/>
              <a:buChar char="•"/>
              <a:tabLst>
                <a:tab pos="395288" algn="l"/>
                <a:tab pos="457200" algn="l"/>
              </a:tabLst>
            </a:pPr>
            <a:r>
              <a:rPr lang="en-US" sz="1200" dirty="0">
                <a:solidFill>
                  <a:srgbClr val="002060"/>
                </a:solidFill>
                <a:latin typeface="Georgia" pitchFamily="18" charset="0"/>
              </a:rPr>
              <a:t>Submandibular</a:t>
            </a:r>
          </a:p>
          <a:p>
            <a:pPr marL="1433513" lvl="4" indent="-55563">
              <a:buFont typeface="Arial" charset="0"/>
              <a:buChar char="•"/>
              <a:tabLst>
                <a:tab pos="395288" algn="l"/>
                <a:tab pos="457200" algn="l"/>
              </a:tabLst>
            </a:pPr>
            <a:r>
              <a:rPr lang="en-US" sz="1200" dirty="0">
                <a:solidFill>
                  <a:srgbClr val="002060"/>
                </a:solidFill>
                <a:latin typeface="Georgia" pitchFamily="18" charset="0"/>
              </a:rPr>
              <a:t>Sublingual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308" y="533400"/>
            <a:ext cx="8901491" cy="1538883"/>
          </a:xfrm>
          <a:prstGeom prst="rect">
            <a:avLst/>
          </a:prstGeom>
          <a:noFill/>
        </p:spPr>
        <p:txBody>
          <a:bodyPr wrap="square" rtlCol="0">
            <a:spAutoFit/>
          </a:bodyPr>
          <a:lstStyle/>
          <a:p>
            <a:r>
              <a:rPr lang="en-US" b="1" dirty="0">
                <a:solidFill>
                  <a:srgbClr val="8E0000"/>
                </a:solidFill>
                <a:latin typeface="Times New Roman" pitchFamily="18" charset="0"/>
                <a:cs typeface="Times New Roman" pitchFamily="18" charset="0"/>
              </a:rPr>
              <a:t>Intercalated ducts </a:t>
            </a:r>
            <a:r>
              <a:rPr lang="en-US" b="1" dirty="0">
                <a:solidFill>
                  <a:srgbClr val="DEA810"/>
                </a:solidFill>
                <a:latin typeface="Times New Roman" pitchFamily="18" charset="0"/>
                <a:cs typeface="Times New Roman" pitchFamily="18" charset="0"/>
              </a:rPr>
              <a:t>(one outlined in green) are typically narrower than acinar units.  Although they are difficult to find because they are short, they can be readily recognized because they are composed of a simple cuboidal epithelium; the minimal cytoplasm of these cells suggests that activity in these ducts is limited.  A small amount of loose connective tissue provides support.</a:t>
            </a:r>
            <a:endParaRPr lang="en-US" b="1" dirty="0">
              <a:solidFill>
                <a:srgbClr val="8E0000"/>
              </a:solidFill>
              <a:latin typeface="Times New Roman" pitchFamily="18" charset="0"/>
              <a:cs typeface="Times New Roman" pitchFamily="18" charset="0"/>
            </a:endParaRPr>
          </a:p>
          <a:p>
            <a:endParaRPr lang="en-US" sz="400" b="1" dirty="0">
              <a:solidFill>
                <a:srgbClr val="8E0000"/>
              </a:solidFill>
              <a:latin typeface="Times New Roman" pitchFamily="18" charset="0"/>
              <a:cs typeface="Times New Roman" pitchFamily="18" charset="0"/>
            </a:endParaRPr>
          </a:p>
        </p:txBody>
      </p:sp>
      <p:sp>
        <p:nvSpPr>
          <p:cNvPr id="11" name="TextBox 4"/>
          <p:cNvSpPr txBox="1">
            <a:spLocks noChangeArrowheads="1"/>
          </p:cNvSpPr>
          <p:nvPr/>
        </p:nvSpPr>
        <p:spPr bwMode="auto">
          <a:xfrm>
            <a:off x="6810702" y="2072284"/>
            <a:ext cx="2267607" cy="2585323"/>
          </a:xfrm>
          <a:prstGeom prst="rect">
            <a:avLst/>
          </a:prstGeom>
          <a:noFill/>
          <a:ln w="9525">
            <a:noFill/>
            <a:miter lim="800000"/>
            <a:headEnd/>
            <a:tailEnd/>
          </a:ln>
        </p:spPr>
        <p:txBody>
          <a:bodyPr wrap="square">
            <a:spAutoFit/>
          </a:bodyPr>
          <a:lstStyle/>
          <a:p>
            <a:r>
              <a:rPr lang="en-US" b="1" dirty="0">
                <a:solidFill>
                  <a:srgbClr val="002060"/>
                </a:solidFill>
                <a:latin typeface="Tempus Sans ITC" pitchFamily="82" charset="0"/>
                <a:cs typeface="Times New Roman" pitchFamily="18" charset="0"/>
              </a:rPr>
              <a:t>This is a nice image of an intercalated duct, but the acini are not attractive.  Two very ugly acini are outlined in black so you can get a sense of the size of the intercalated duct.</a:t>
            </a:r>
          </a:p>
        </p:txBody>
      </p:sp>
      <p:pic>
        <p:nvPicPr>
          <p:cNvPr id="1026" name="Picture 2" descr="\\ahc-webdata\com\LabManuals\MA\VLM\Lab22\SL91OL.jpg"/>
          <p:cNvPicPr>
            <a:picLocks noChangeAspect="1" noChangeArrowheads="1"/>
          </p:cNvPicPr>
          <p:nvPr/>
        </p:nvPicPr>
        <p:blipFill rotWithShape="1">
          <a:blip r:embed="rId3">
            <a:extLst>
              <a:ext uri="{28A0092B-C50C-407E-A947-70E740481C1C}">
                <a14:useLocalDpi xmlns:a14="http://schemas.microsoft.com/office/drawing/2010/main" val="0"/>
              </a:ext>
            </a:extLst>
          </a:blip>
          <a:srcRect t="6635"/>
          <a:stretch/>
        </p:blipFill>
        <p:spPr bwMode="auto">
          <a:xfrm>
            <a:off x="35859" y="2072284"/>
            <a:ext cx="6711820" cy="4699934"/>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a:xfrm>
            <a:off x="2753958" y="3636085"/>
            <a:ext cx="1108037" cy="903642"/>
          </a:xfrm>
          <a:custGeom>
            <a:avLst/>
            <a:gdLst>
              <a:gd name="connsiteX0" fmla="*/ 1118795 w 1237134"/>
              <a:gd name="connsiteY0" fmla="*/ 150607 h 914400"/>
              <a:gd name="connsiteX1" fmla="*/ 1065007 w 1237134"/>
              <a:gd name="connsiteY1" fmla="*/ 118334 h 914400"/>
              <a:gd name="connsiteX2" fmla="*/ 1021976 w 1237134"/>
              <a:gd name="connsiteY2" fmla="*/ 96819 h 914400"/>
              <a:gd name="connsiteX3" fmla="*/ 957430 w 1237134"/>
              <a:gd name="connsiteY3" fmla="*/ 53788 h 914400"/>
              <a:gd name="connsiteX4" fmla="*/ 849854 w 1237134"/>
              <a:gd name="connsiteY4" fmla="*/ 21515 h 914400"/>
              <a:gd name="connsiteX5" fmla="*/ 731520 w 1237134"/>
              <a:gd name="connsiteY5" fmla="*/ 0 h 914400"/>
              <a:gd name="connsiteX6" fmla="*/ 580913 w 1237134"/>
              <a:gd name="connsiteY6" fmla="*/ 10757 h 914400"/>
              <a:gd name="connsiteX7" fmla="*/ 430306 w 1237134"/>
              <a:gd name="connsiteY7" fmla="*/ 43030 h 914400"/>
              <a:gd name="connsiteX8" fmla="*/ 387275 w 1237134"/>
              <a:gd name="connsiteY8" fmla="*/ 64546 h 914400"/>
              <a:gd name="connsiteX9" fmla="*/ 322729 w 1237134"/>
              <a:gd name="connsiteY9" fmla="*/ 86061 h 914400"/>
              <a:gd name="connsiteX10" fmla="*/ 290456 w 1237134"/>
              <a:gd name="connsiteY10" fmla="*/ 118334 h 914400"/>
              <a:gd name="connsiteX11" fmla="*/ 258183 w 1237134"/>
              <a:gd name="connsiteY11" fmla="*/ 139849 h 914400"/>
              <a:gd name="connsiteX12" fmla="*/ 204395 w 1237134"/>
              <a:gd name="connsiteY12" fmla="*/ 182880 h 914400"/>
              <a:gd name="connsiteX13" fmla="*/ 161364 w 1237134"/>
              <a:gd name="connsiteY13" fmla="*/ 236668 h 914400"/>
              <a:gd name="connsiteX14" fmla="*/ 139849 w 1237134"/>
              <a:gd name="connsiteY14" fmla="*/ 268941 h 914400"/>
              <a:gd name="connsiteX15" fmla="*/ 107576 w 1237134"/>
              <a:gd name="connsiteY15" fmla="*/ 311972 h 914400"/>
              <a:gd name="connsiteX16" fmla="*/ 64546 w 1237134"/>
              <a:gd name="connsiteY16" fmla="*/ 376517 h 914400"/>
              <a:gd name="connsiteX17" fmla="*/ 43030 w 1237134"/>
              <a:gd name="connsiteY17" fmla="*/ 441063 h 914400"/>
              <a:gd name="connsiteX18" fmla="*/ 10757 w 1237134"/>
              <a:gd name="connsiteY18" fmla="*/ 537882 h 914400"/>
              <a:gd name="connsiteX19" fmla="*/ 0 w 1237134"/>
              <a:gd name="connsiteY19" fmla="*/ 570155 h 914400"/>
              <a:gd name="connsiteX20" fmla="*/ 10757 w 1237134"/>
              <a:gd name="connsiteY20" fmla="*/ 677732 h 914400"/>
              <a:gd name="connsiteX21" fmla="*/ 53788 w 1237134"/>
              <a:gd name="connsiteY21" fmla="*/ 731520 h 914400"/>
              <a:gd name="connsiteX22" fmla="*/ 96819 w 1237134"/>
              <a:gd name="connsiteY22" fmla="*/ 785308 h 914400"/>
              <a:gd name="connsiteX23" fmla="*/ 129092 w 1237134"/>
              <a:gd name="connsiteY23" fmla="*/ 796066 h 914400"/>
              <a:gd name="connsiteX24" fmla="*/ 182880 w 1237134"/>
              <a:gd name="connsiteY24" fmla="*/ 849854 h 914400"/>
              <a:gd name="connsiteX25" fmla="*/ 247426 w 1237134"/>
              <a:gd name="connsiteY25" fmla="*/ 871369 h 914400"/>
              <a:gd name="connsiteX26" fmla="*/ 290456 w 1237134"/>
              <a:gd name="connsiteY26" fmla="*/ 882127 h 914400"/>
              <a:gd name="connsiteX27" fmla="*/ 355002 w 1237134"/>
              <a:gd name="connsiteY27" fmla="*/ 903642 h 914400"/>
              <a:gd name="connsiteX28" fmla="*/ 462579 w 1237134"/>
              <a:gd name="connsiteY28" fmla="*/ 914400 h 914400"/>
              <a:gd name="connsiteX29" fmla="*/ 806823 w 1237134"/>
              <a:gd name="connsiteY29" fmla="*/ 903642 h 914400"/>
              <a:gd name="connsiteX30" fmla="*/ 882127 w 1237134"/>
              <a:gd name="connsiteY30" fmla="*/ 871369 h 914400"/>
              <a:gd name="connsiteX31" fmla="*/ 914400 w 1237134"/>
              <a:gd name="connsiteY31" fmla="*/ 860612 h 914400"/>
              <a:gd name="connsiteX32" fmla="*/ 946673 w 1237134"/>
              <a:gd name="connsiteY32" fmla="*/ 839096 h 914400"/>
              <a:gd name="connsiteX33" fmla="*/ 1011219 w 1237134"/>
              <a:gd name="connsiteY33" fmla="*/ 817581 h 914400"/>
              <a:gd name="connsiteX34" fmla="*/ 1065007 w 1237134"/>
              <a:gd name="connsiteY34" fmla="*/ 774550 h 914400"/>
              <a:gd name="connsiteX35" fmla="*/ 1097280 w 1237134"/>
              <a:gd name="connsiteY35" fmla="*/ 753035 h 914400"/>
              <a:gd name="connsiteX36" fmla="*/ 1140310 w 1237134"/>
              <a:gd name="connsiteY36" fmla="*/ 688489 h 914400"/>
              <a:gd name="connsiteX37" fmla="*/ 1183341 w 1237134"/>
              <a:gd name="connsiteY37" fmla="*/ 634701 h 914400"/>
              <a:gd name="connsiteX38" fmla="*/ 1204856 w 1237134"/>
              <a:gd name="connsiteY38" fmla="*/ 570155 h 914400"/>
              <a:gd name="connsiteX39" fmla="*/ 1226372 w 1237134"/>
              <a:gd name="connsiteY39" fmla="*/ 505609 h 914400"/>
              <a:gd name="connsiteX40" fmla="*/ 1237129 w 1237134"/>
              <a:gd name="connsiteY40" fmla="*/ 473336 h 914400"/>
              <a:gd name="connsiteX41" fmla="*/ 1215614 w 1237134"/>
              <a:gd name="connsiteY41" fmla="*/ 268941 h 914400"/>
              <a:gd name="connsiteX42" fmla="*/ 1194099 w 1237134"/>
              <a:gd name="connsiteY42" fmla="*/ 236668 h 914400"/>
              <a:gd name="connsiteX43" fmla="*/ 1151068 w 1237134"/>
              <a:gd name="connsiteY43" fmla="*/ 193637 h 914400"/>
              <a:gd name="connsiteX44" fmla="*/ 1140310 w 1237134"/>
              <a:gd name="connsiteY44" fmla="*/ 161364 h 914400"/>
              <a:gd name="connsiteX45" fmla="*/ 1118795 w 1237134"/>
              <a:gd name="connsiteY45" fmla="*/ 150607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37134" h="914400">
                <a:moveTo>
                  <a:pt x="1118795" y="150607"/>
                </a:moveTo>
                <a:cubicBezTo>
                  <a:pt x="1106244" y="143435"/>
                  <a:pt x="1083285" y="128488"/>
                  <a:pt x="1065007" y="118334"/>
                </a:cubicBezTo>
                <a:cubicBezTo>
                  <a:pt x="1050988" y="110546"/>
                  <a:pt x="1035727" y="105070"/>
                  <a:pt x="1021976" y="96819"/>
                </a:cubicBezTo>
                <a:cubicBezTo>
                  <a:pt x="999803" y="83515"/>
                  <a:pt x="981961" y="61965"/>
                  <a:pt x="957430" y="53788"/>
                </a:cubicBezTo>
                <a:cubicBezTo>
                  <a:pt x="923755" y="42563"/>
                  <a:pt x="885617" y="28018"/>
                  <a:pt x="849854" y="21515"/>
                </a:cubicBezTo>
                <a:cubicBezTo>
                  <a:pt x="708503" y="-4186"/>
                  <a:pt x="829126" y="24400"/>
                  <a:pt x="731520" y="0"/>
                </a:cubicBezTo>
                <a:lnTo>
                  <a:pt x="580913" y="10757"/>
                </a:lnTo>
                <a:cubicBezTo>
                  <a:pt x="529165" y="15461"/>
                  <a:pt x="477708" y="19329"/>
                  <a:pt x="430306" y="43030"/>
                </a:cubicBezTo>
                <a:cubicBezTo>
                  <a:pt x="415962" y="50202"/>
                  <a:pt x="402165" y="58590"/>
                  <a:pt x="387275" y="64546"/>
                </a:cubicBezTo>
                <a:cubicBezTo>
                  <a:pt x="366218" y="72969"/>
                  <a:pt x="322729" y="86061"/>
                  <a:pt x="322729" y="86061"/>
                </a:cubicBezTo>
                <a:cubicBezTo>
                  <a:pt x="311971" y="96819"/>
                  <a:pt x="302143" y="108595"/>
                  <a:pt x="290456" y="118334"/>
                </a:cubicBezTo>
                <a:cubicBezTo>
                  <a:pt x="280524" y="126611"/>
                  <a:pt x="267325" y="130707"/>
                  <a:pt x="258183" y="139849"/>
                </a:cubicBezTo>
                <a:cubicBezTo>
                  <a:pt x="209523" y="188509"/>
                  <a:pt x="267225" y="161936"/>
                  <a:pt x="204395" y="182880"/>
                </a:cubicBezTo>
                <a:cubicBezTo>
                  <a:pt x="138174" y="282213"/>
                  <a:pt x="222679" y="160025"/>
                  <a:pt x="161364" y="236668"/>
                </a:cubicBezTo>
                <a:cubicBezTo>
                  <a:pt x="153287" y="246764"/>
                  <a:pt x="147364" y="258420"/>
                  <a:pt x="139849" y="268941"/>
                </a:cubicBezTo>
                <a:cubicBezTo>
                  <a:pt x="129428" y="283531"/>
                  <a:pt x="117858" y="297284"/>
                  <a:pt x="107576" y="311972"/>
                </a:cubicBezTo>
                <a:cubicBezTo>
                  <a:pt x="92748" y="333156"/>
                  <a:pt x="72723" y="351986"/>
                  <a:pt x="64546" y="376517"/>
                </a:cubicBezTo>
                <a:lnTo>
                  <a:pt x="43030" y="441063"/>
                </a:lnTo>
                <a:lnTo>
                  <a:pt x="10757" y="537882"/>
                </a:lnTo>
                <a:lnTo>
                  <a:pt x="0" y="570155"/>
                </a:lnTo>
                <a:cubicBezTo>
                  <a:pt x="3586" y="606014"/>
                  <a:pt x="2654" y="642617"/>
                  <a:pt x="10757" y="677732"/>
                </a:cubicBezTo>
                <a:cubicBezTo>
                  <a:pt x="16125" y="700994"/>
                  <a:pt x="40212" y="714550"/>
                  <a:pt x="53788" y="731520"/>
                </a:cubicBezTo>
                <a:cubicBezTo>
                  <a:pt x="67320" y="748436"/>
                  <a:pt x="76836" y="773318"/>
                  <a:pt x="96819" y="785308"/>
                </a:cubicBezTo>
                <a:cubicBezTo>
                  <a:pt x="106543" y="791142"/>
                  <a:pt x="118334" y="792480"/>
                  <a:pt x="129092" y="796066"/>
                </a:cubicBezTo>
                <a:cubicBezTo>
                  <a:pt x="147021" y="813995"/>
                  <a:pt x="158825" y="841836"/>
                  <a:pt x="182880" y="849854"/>
                </a:cubicBezTo>
                <a:cubicBezTo>
                  <a:pt x="204395" y="857026"/>
                  <a:pt x="225424" y="865868"/>
                  <a:pt x="247426" y="871369"/>
                </a:cubicBezTo>
                <a:cubicBezTo>
                  <a:pt x="261769" y="874955"/>
                  <a:pt x="276295" y="877879"/>
                  <a:pt x="290456" y="882127"/>
                </a:cubicBezTo>
                <a:cubicBezTo>
                  <a:pt x="312179" y="888644"/>
                  <a:pt x="332435" y="901385"/>
                  <a:pt x="355002" y="903642"/>
                </a:cubicBezTo>
                <a:lnTo>
                  <a:pt x="462579" y="914400"/>
                </a:lnTo>
                <a:cubicBezTo>
                  <a:pt x="577327" y="910814"/>
                  <a:pt x="692206" y="910192"/>
                  <a:pt x="806823" y="903642"/>
                </a:cubicBezTo>
                <a:cubicBezTo>
                  <a:pt x="826228" y="902533"/>
                  <a:pt x="868667" y="877137"/>
                  <a:pt x="882127" y="871369"/>
                </a:cubicBezTo>
                <a:cubicBezTo>
                  <a:pt x="892550" y="866902"/>
                  <a:pt x="903642" y="864198"/>
                  <a:pt x="914400" y="860612"/>
                </a:cubicBezTo>
                <a:cubicBezTo>
                  <a:pt x="925158" y="853440"/>
                  <a:pt x="934858" y="844347"/>
                  <a:pt x="946673" y="839096"/>
                </a:cubicBezTo>
                <a:cubicBezTo>
                  <a:pt x="967397" y="829885"/>
                  <a:pt x="992349" y="830161"/>
                  <a:pt x="1011219" y="817581"/>
                </a:cubicBezTo>
                <a:cubicBezTo>
                  <a:pt x="1110552" y="751360"/>
                  <a:pt x="988364" y="835865"/>
                  <a:pt x="1065007" y="774550"/>
                </a:cubicBezTo>
                <a:cubicBezTo>
                  <a:pt x="1075103" y="766473"/>
                  <a:pt x="1086522" y="760207"/>
                  <a:pt x="1097280" y="753035"/>
                </a:cubicBezTo>
                <a:cubicBezTo>
                  <a:pt x="1111623" y="731520"/>
                  <a:pt x="1122025" y="706773"/>
                  <a:pt x="1140310" y="688489"/>
                </a:cubicBezTo>
                <a:cubicBezTo>
                  <a:pt x="1158194" y="670606"/>
                  <a:pt x="1172484" y="659130"/>
                  <a:pt x="1183341" y="634701"/>
                </a:cubicBezTo>
                <a:cubicBezTo>
                  <a:pt x="1192552" y="613977"/>
                  <a:pt x="1197684" y="591670"/>
                  <a:pt x="1204856" y="570155"/>
                </a:cubicBezTo>
                <a:lnTo>
                  <a:pt x="1226372" y="505609"/>
                </a:lnTo>
                <a:lnTo>
                  <a:pt x="1237129" y="473336"/>
                </a:lnTo>
                <a:cubicBezTo>
                  <a:pt x="1236141" y="457532"/>
                  <a:pt x="1242485" y="322682"/>
                  <a:pt x="1215614" y="268941"/>
                </a:cubicBezTo>
                <a:cubicBezTo>
                  <a:pt x="1209832" y="257377"/>
                  <a:pt x="1202513" y="246484"/>
                  <a:pt x="1194099" y="236668"/>
                </a:cubicBezTo>
                <a:cubicBezTo>
                  <a:pt x="1180898" y="221266"/>
                  <a:pt x="1151068" y="193637"/>
                  <a:pt x="1151068" y="193637"/>
                </a:cubicBezTo>
                <a:cubicBezTo>
                  <a:pt x="1147482" y="182879"/>
                  <a:pt x="1148328" y="169382"/>
                  <a:pt x="1140310" y="161364"/>
                </a:cubicBezTo>
                <a:cubicBezTo>
                  <a:pt x="1065005" y="86059"/>
                  <a:pt x="1131346" y="157779"/>
                  <a:pt x="1118795" y="150607"/>
                </a:cubicBezTo>
                <a:close/>
              </a:path>
            </a:pathLst>
          </a:custGeom>
          <a:no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570816" y="4227755"/>
            <a:ext cx="1517551" cy="1290918"/>
          </a:xfrm>
          <a:custGeom>
            <a:avLst/>
            <a:gdLst>
              <a:gd name="connsiteX0" fmla="*/ 1334671 w 1528309"/>
              <a:gd name="connsiteY0" fmla="*/ 172123 h 1280160"/>
              <a:gd name="connsiteX1" fmla="*/ 1280883 w 1528309"/>
              <a:gd name="connsiteY1" fmla="*/ 150607 h 1280160"/>
              <a:gd name="connsiteX2" fmla="*/ 1216337 w 1528309"/>
              <a:gd name="connsiteY2" fmla="*/ 139850 h 1280160"/>
              <a:gd name="connsiteX3" fmla="*/ 1173306 w 1528309"/>
              <a:gd name="connsiteY3" fmla="*/ 129092 h 1280160"/>
              <a:gd name="connsiteX4" fmla="*/ 1119518 w 1528309"/>
              <a:gd name="connsiteY4" fmla="*/ 118334 h 1280160"/>
              <a:gd name="connsiteX5" fmla="*/ 1054972 w 1528309"/>
              <a:gd name="connsiteY5" fmla="*/ 96819 h 1280160"/>
              <a:gd name="connsiteX6" fmla="*/ 1022699 w 1528309"/>
              <a:gd name="connsiteY6" fmla="*/ 86061 h 1280160"/>
              <a:gd name="connsiteX7" fmla="*/ 958153 w 1528309"/>
              <a:gd name="connsiteY7" fmla="*/ 43031 h 1280160"/>
              <a:gd name="connsiteX8" fmla="*/ 893608 w 1528309"/>
              <a:gd name="connsiteY8" fmla="*/ 21516 h 1280160"/>
              <a:gd name="connsiteX9" fmla="*/ 861335 w 1528309"/>
              <a:gd name="connsiteY9" fmla="*/ 10758 h 1280160"/>
              <a:gd name="connsiteX10" fmla="*/ 732243 w 1528309"/>
              <a:gd name="connsiteY10" fmla="*/ 0 h 1280160"/>
              <a:gd name="connsiteX11" fmla="*/ 581636 w 1528309"/>
              <a:gd name="connsiteY11" fmla="*/ 10758 h 1280160"/>
              <a:gd name="connsiteX12" fmla="*/ 549363 w 1528309"/>
              <a:gd name="connsiteY12" fmla="*/ 21516 h 1280160"/>
              <a:gd name="connsiteX13" fmla="*/ 495575 w 1528309"/>
              <a:gd name="connsiteY13" fmla="*/ 32273 h 1280160"/>
              <a:gd name="connsiteX14" fmla="*/ 463302 w 1528309"/>
              <a:gd name="connsiteY14" fmla="*/ 53789 h 1280160"/>
              <a:gd name="connsiteX15" fmla="*/ 355725 w 1528309"/>
              <a:gd name="connsiteY15" fmla="*/ 86061 h 1280160"/>
              <a:gd name="connsiteX16" fmla="*/ 280422 w 1528309"/>
              <a:gd name="connsiteY16" fmla="*/ 139850 h 1280160"/>
              <a:gd name="connsiteX17" fmla="*/ 215876 w 1528309"/>
              <a:gd name="connsiteY17" fmla="*/ 182880 h 1280160"/>
              <a:gd name="connsiteX18" fmla="*/ 205118 w 1528309"/>
              <a:gd name="connsiteY18" fmla="*/ 215153 h 1280160"/>
              <a:gd name="connsiteX19" fmla="*/ 151330 w 1528309"/>
              <a:gd name="connsiteY19" fmla="*/ 258184 h 1280160"/>
              <a:gd name="connsiteX20" fmla="*/ 108299 w 1528309"/>
              <a:gd name="connsiteY20" fmla="*/ 311972 h 1280160"/>
              <a:gd name="connsiteX21" fmla="*/ 54511 w 1528309"/>
              <a:gd name="connsiteY21" fmla="*/ 376518 h 1280160"/>
              <a:gd name="connsiteX22" fmla="*/ 22238 w 1528309"/>
              <a:gd name="connsiteY22" fmla="*/ 441064 h 1280160"/>
              <a:gd name="connsiteX23" fmla="*/ 11480 w 1528309"/>
              <a:gd name="connsiteY23" fmla="*/ 473337 h 1280160"/>
              <a:gd name="connsiteX24" fmla="*/ 11480 w 1528309"/>
              <a:gd name="connsiteY24" fmla="*/ 763793 h 1280160"/>
              <a:gd name="connsiteX25" fmla="*/ 32996 w 1528309"/>
              <a:gd name="connsiteY25" fmla="*/ 828339 h 1280160"/>
              <a:gd name="connsiteX26" fmla="*/ 54511 w 1528309"/>
              <a:gd name="connsiteY26" fmla="*/ 892885 h 1280160"/>
              <a:gd name="connsiteX27" fmla="*/ 65269 w 1528309"/>
              <a:gd name="connsiteY27" fmla="*/ 925158 h 1280160"/>
              <a:gd name="connsiteX28" fmla="*/ 108299 w 1528309"/>
              <a:gd name="connsiteY28" fmla="*/ 989704 h 1280160"/>
              <a:gd name="connsiteX29" fmla="*/ 194360 w 1528309"/>
              <a:gd name="connsiteY29" fmla="*/ 1065007 h 1280160"/>
              <a:gd name="connsiteX30" fmla="*/ 215876 w 1528309"/>
              <a:gd name="connsiteY30" fmla="*/ 1086523 h 1280160"/>
              <a:gd name="connsiteX31" fmla="*/ 280422 w 1528309"/>
              <a:gd name="connsiteY31" fmla="*/ 1129553 h 1280160"/>
              <a:gd name="connsiteX32" fmla="*/ 301937 w 1528309"/>
              <a:gd name="connsiteY32" fmla="*/ 1151069 h 1280160"/>
              <a:gd name="connsiteX33" fmla="*/ 334210 w 1528309"/>
              <a:gd name="connsiteY33" fmla="*/ 1172584 h 1280160"/>
              <a:gd name="connsiteX34" fmla="*/ 377240 w 1528309"/>
              <a:gd name="connsiteY34" fmla="*/ 1204857 h 1280160"/>
              <a:gd name="connsiteX35" fmla="*/ 398756 w 1528309"/>
              <a:gd name="connsiteY35" fmla="*/ 1226372 h 1280160"/>
              <a:gd name="connsiteX36" fmla="*/ 431029 w 1528309"/>
              <a:gd name="connsiteY36" fmla="*/ 1237130 h 1280160"/>
              <a:gd name="connsiteX37" fmla="*/ 463302 w 1528309"/>
              <a:gd name="connsiteY37" fmla="*/ 1258645 h 1280160"/>
              <a:gd name="connsiteX38" fmla="*/ 570878 w 1528309"/>
              <a:gd name="connsiteY38" fmla="*/ 1280160 h 1280160"/>
              <a:gd name="connsiteX39" fmla="*/ 786031 w 1528309"/>
              <a:gd name="connsiteY39" fmla="*/ 1258645 h 1280160"/>
              <a:gd name="connsiteX40" fmla="*/ 850577 w 1528309"/>
              <a:gd name="connsiteY40" fmla="*/ 1237130 h 1280160"/>
              <a:gd name="connsiteX41" fmla="*/ 925880 w 1528309"/>
              <a:gd name="connsiteY41" fmla="*/ 1204857 h 1280160"/>
              <a:gd name="connsiteX42" fmla="*/ 1033457 w 1528309"/>
              <a:gd name="connsiteY42" fmla="*/ 1172584 h 1280160"/>
              <a:gd name="connsiteX43" fmla="*/ 1130276 w 1528309"/>
              <a:gd name="connsiteY43" fmla="*/ 1151069 h 1280160"/>
              <a:gd name="connsiteX44" fmla="*/ 1205579 w 1528309"/>
              <a:gd name="connsiteY44" fmla="*/ 1108038 h 1280160"/>
              <a:gd name="connsiteX45" fmla="*/ 1270125 w 1528309"/>
              <a:gd name="connsiteY45" fmla="*/ 1086523 h 1280160"/>
              <a:gd name="connsiteX46" fmla="*/ 1302398 w 1528309"/>
              <a:gd name="connsiteY46" fmla="*/ 1065007 h 1280160"/>
              <a:gd name="connsiteX47" fmla="*/ 1334671 w 1528309"/>
              <a:gd name="connsiteY47" fmla="*/ 1054250 h 1280160"/>
              <a:gd name="connsiteX48" fmla="*/ 1377702 w 1528309"/>
              <a:gd name="connsiteY48" fmla="*/ 1000461 h 1280160"/>
              <a:gd name="connsiteX49" fmla="*/ 1442248 w 1528309"/>
              <a:gd name="connsiteY49" fmla="*/ 946673 h 1280160"/>
              <a:gd name="connsiteX50" fmla="*/ 1485278 w 1528309"/>
              <a:gd name="connsiteY50" fmla="*/ 882127 h 1280160"/>
              <a:gd name="connsiteX51" fmla="*/ 1506793 w 1528309"/>
              <a:gd name="connsiteY51" fmla="*/ 849854 h 1280160"/>
              <a:gd name="connsiteX52" fmla="*/ 1528309 w 1528309"/>
              <a:gd name="connsiteY52" fmla="*/ 742278 h 1280160"/>
              <a:gd name="connsiteX53" fmla="*/ 1517551 w 1528309"/>
              <a:gd name="connsiteY53" fmla="*/ 527125 h 1280160"/>
              <a:gd name="connsiteX54" fmla="*/ 1474520 w 1528309"/>
              <a:gd name="connsiteY54" fmla="*/ 441064 h 1280160"/>
              <a:gd name="connsiteX55" fmla="*/ 1453005 w 1528309"/>
              <a:gd name="connsiteY55" fmla="*/ 376518 h 1280160"/>
              <a:gd name="connsiteX56" fmla="*/ 1431490 w 1528309"/>
              <a:gd name="connsiteY56" fmla="*/ 344245 h 1280160"/>
              <a:gd name="connsiteX57" fmla="*/ 1420732 w 1528309"/>
              <a:gd name="connsiteY57" fmla="*/ 311972 h 1280160"/>
              <a:gd name="connsiteX58" fmla="*/ 1388459 w 1528309"/>
              <a:gd name="connsiteY58" fmla="*/ 290457 h 1280160"/>
              <a:gd name="connsiteX59" fmla="*/ 1356186 w 1528309"/>
              <a:gd name="connsiteY59" fmla="*/ 236669 h 1280160"/>
              <a:gd name="connsiteX60" fmla="*/ 1345429 w 1528309"/>
              <a:gd name="connsiteY60" fmla="*/ 204396 h 1280160"/>
              <a:gd name="connsiteX61" fmla="*/ 1334671 w 1528309"/>
              <a:gd name="connsiteY61" fmla="*/ 172123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28309" h="1280160">
                <a:moveTo>
                  <a:pt x="1334671" y="172123"/>
                </a:moveTo>
                <a:cubicBezTo>
                  <a:pt x="1323913" y="163158"/>
                  <a:pt x="1299513" y="155688"/>
                  <a:pt x="1280883" y="150607"/>
                </a:cubicBezTo>
                <a:cubicBezTo>
                  <a:pt x="1259840" y="144868"/>
                  <a:pt x="1237726" y="144128"/>
                  <a:pt x="1216337" y="139850"/>
                </a:cubicBezTo>
                <a:cubicBezTo>
                  <a:pt x="1201839" y="136950"/>
                  <a:pt x="1187739" y="132299"/>
                  <a:pt x="1173306" y="129092"/>
                </a:cubicBezTo>
                <a:cubicBezTo>
                  <a:pt x="1155457" y="125125"/>
                  <a:pt x="1137158" y="123145"/>
                  <a:pt x="1119518" y="118334"/>
                </a:cubicBezTo>
                <a:cubicBezTo>
                  <a:pt x="1097638" y="112367"/>
                  <a:pt x="1076487" y="103991"/>
                  <a:pt x="1054972" y="96819"/>
                </a:cubicBezTo>
                <a:cubicBezTo>
                  <a:pt x="1044214" y="93233"/>
                  <a:pt x="1032134" y="92351"/>
                  <a:pt x="1022699" y="86061"/>
                </a:cubicBezTo>
                <a:cubicBezTo>
                  <a:pt x="1001184" y="71718"/>
                  <a:pt x="982684" y="51208"/>
                  <a:pt x="958153" y="43031"/>
                </a:cubicBezTo>
                <a:lnTo>
                  <a:pt x="893608" y="21516"/>
                </a:lnTo>
                <a:cubicBezTo>
                  <a:pt x="882850" y="17930"/>
                  <a:pt x="872635" y="11700"/>
                  <a:pt x="861335" y="10758"/>
                </a:cubicBezTo>
                <a:lnTo>
                  <a:pt x="732243" y="0"/>
                </a:lnTo>
                <a:cubicBezTo>
                  <a:pt x="682041" y="3586"/>
                  <a:pt x="631621" y="4877"/>
                  <a:pt x="581636" y="10758"/>
                </a:cubicBezTo>
                <a:cubicBezTo>
                  <a:pt x="570374" y="12083"/>
                  <a:pt x="560364" y="18766"/>
                  <a:pt x="549363" y="21516"/>
                </a:cubicBezTo>
                <a:cubicBezTo>
                  <a:pt x="531625" y="25951"/>
                  <a:pt x="513504" y="28687"/>
                  <a:pt x="495575" y="32273"/>
                </a:cubicBezTo>
                <a:cubicBezTo>
                  <a:pt x="484817" y="39445"/>
                  <a:pt x="475117" y="48538"/>
                  <a:pt x="463302" y="53789"/>
                </a:cubicBezTo>
                <a:cubicBezTo>
                  <a:pt x="429627" y="68756"/>
                  <a:pt x="391489" y="77121"/>
                  <a:pt x="355725" y="86061"/>
                </a:cubicBezTo>
                <a:cubicBezTo>
                  <a:pt x="335287" y="147379"/>
                  <a:pt x="360745" y="99688"/>
                  <a:pt x="280422" y="139850"/>
                </a:cubicBezTo>
                <a:cubicBezTo>
                  <a:pt x="257294" y="151414"/>
                  <a:pt x="215876" y="182880"/>
                  <a:pt x="215876" y="182880"/>
                </a:cubicBezTo>
                <a:cubicBezTo>
                  <a:pt x="212290" y="193638"/>
                  <a:pt x="210952" y="205429"/>
                  <a:pt x="205118" y="215153"/>
                </a:cubicBezTo>
                <a:cubicBezTo>
                  <a:pt x="194898" y="232187"/>
                  <a:pt x="165991" y="248410"/>
                  <a:pt x="151330" y="258184"/>
                </a:cubicBezTo>
                <a:cubicBezTo>
                  <a:pt x="85109" y="357517"/>
                  <a:pt x="169614" y="235329"/>
                  <a:pt x="108299" y="311972"/>
                </a:cubicBezTo>
                <a:cubicBezTo>
                  <a:pt x="48384" y="386864"/>
                  <a:pt x="131181" y="299848"/>
                  <a:pt x="54511" y="376518"/>
                </a:cubicBezTo>
                <a:cubicBezTo>
                  <a:pt x="27470" y="457637"/>
                  <a:pt x="63946" y="357648"/>
                  <a:pt x="22238" y="441064"/>
                </a:cubicBezTo>
                <a:cubicBezTo>
                  <a:pt x="17167" y="451206"/>
                  <a:pt x="15066" y="462579"/>
                  <a:pt x="11480" y="473337"/>
                </a:cubicBezTo>
                <a:cubicBezTo>
                  <a:pt x="843" y="600984"/>
                  <a:pt x="-7888" y="628217"/>
                  <a:pt x="11480" y="763793"/>
                </a:cubicBezTo>
                <a:cubicBezTo>
                  <a:pt x="14687" y="786244"/>
                  <a:pt x="25824" y="806824"/>
                  <a:pt x="32996" y="828339"/>
                </a:cubicBezTo>
                <a:lnTo>
                  <a:pt x="54511" y="892885"/>
                </a:lnTo>
                <a:cubicBezTo>
                  <a:pt x="58097" y="903643"/>
                  <a:pt x="58979" y="915723"/>
                  <a:pt x="65269" y="925158"/>
                </a:cubicBezTo>
                <a:cubicBezTo>
                  <a:pt x="79612" y="946673"/>
                  <a:pt x="90014" y="971420"/>
                  <a:pt x="108299" y="989704"/>
                </a:cubicBezTo>
                <a:cubicBezTo>
                  <a:pt x="241020" y="1122423"/>
                  <a:pt x="105405" y="993842"/>
                  <a:pt x="194360" y="1065007"/>
                </a:cubicBezTo>
                <a:cubicBezTo>
                  <a:pt x="202280" y="1071343"/>
                  <a:pt x="207762" y="1080437"/>
                  <a:pt x="215876" y="1086523"/>
                </a:cubicBezTo>
                <a:cubicBezTo>
                  <a:pt x="236563" y="1102038"/>
                  <a:pt x="262138" y="1111268"/>
                  <a:pt x="280422" y="1129553"/>
                </a:cubicBezTo>
                <a:cubicBezTo>
                  <a:pt x="287594" y="1136725"/>
                  <a:pt x="294017" y="1144733"/>
                  <a:pt x="301937" y="1151069"/>
                </a:cubicBezTo>
                <a:cubicBezTo>
                  <a:pt x="312033" y="1159146"/>
                  <a:pt x="323689" y="1165069"/>
                  <a:pt x="334210" y="1172584"/>
                </a:cubicBezTo>
                <a:cubicBezTo>
                  <a:pt x="348800" y="1183005"/>
                  <a:pt x="363466" y="1193379"/>
                  <a:pt x="377240" y="1204857"/>
                </a:cubicBezTo>
                <a:cubicBezTo>
                  <a:pt x="385032" y="1211350"/>
                  <a:pt x="390059" y="1221154"/>
                  <a:pt x="398756" y="1226372"/>
                </a:cubicBezTo>
                <a:cubicBezTo>
                  <a:pt x="408480" y="1232206"/>
                  <a:pt x="420887" y="1232059"/>
                  <a:pt x="431029" y="1237130"/>
                </a:cubicBezTo>
                <a:cubicBezTo>
                  <a:pt x="442593" y="1242912"/>
                  <a:pt x="451418" y="1253552"/>
                  <a:pt x="463302" y="1258645"/>
                </a:cubicBezTo>
                <a:cubicBezTo>
                  <a:pt x="483731" y="1267400"/>
                  <a:pt x="556311" y="1277732"/>
                  <a:pt x="570878" y="1280160"/>
                </a:cubicBezTo>
                <a:cubicBezTo>
                  <a:pt x="586213" y="1278766"/>
                  <a:pt x="760802" y="1263691"/>
                  <a:pt x="786031" y="1258645"/>
                </a:cubicBezTo>
                <a:cubicBezTo>
                  <a:pt x="808270" y="1254197"/>
                  <a:pt x="850577" y="1237130"/>
                  <a:pt x="850577" y="1237130"/>
                </a:cubicBezTo>
                <a:cubicBezTo>
                  <a:pt x="901780" y="1202994"/>
                  <a:pt x="862727" y="1223803"/>
                  <a:pt x="925880" y="1204857"/>
                </a:cubicBezTo>
                <a:cubicBezTo>
                  <a:pt x="980787" y="1188385"/>
                  <a:pt x="983852" y="1182505"/>
                  <a:pt x="1033457" y="1172584"/>
                </a:cubicBezTo>
                <a:cubicBezTo>
                  <a:pt x="1128118" y="1153652"/>
                  <a:pt x="1067469" y="1172003"/>
                  <a:pt x="1130276" y="1151069"/>
                </a:cubicBezTo>
                <a:cubicBezTo>
                  <a:pt x="1177250" y="1104095"/>
                  <a:pt x="1143663" y="1126613"/>
                  <a:pt x="1205579" y="1108038"/>
                </a:cubicBezTo>
                <a:cubicBezTo>
                  <a:pt x="1227302" y="1101521"/>
                  <a:pt x="1270125" y="1086523"/>
                  <a:pt x="1270125" y="1086523"/>
                </a:cubicBezTo>
                <a:cubicBezTo>
                  <a:pt x="1280883" y="1079351"/>
                  <a:pt x="1290834" y="1070789"/>
                  <a:pt x="1302398" y="1065007"/>
                </a:cubicBezTo>
                <a:cubicBezTo>
                  <a:pt x="1312540" y="1059936"/>
                  <a:pt x="1324947" y="1060084"/>
                  <a:pt x="1334671" y="1054250"/>
                </a:cubicBezTo>
                <a:cubicBezTo>
                  <a:pt x="1361281" y="1038284"/>
                  <a:pt x="1355719" y="1022444"/>
                  <a:pt x="1377702" y="1000461"/>
                </a:cubicBezTo>
                <a:cubicBezTo>
                  <a:pt x="1439853" y="938311"/>
                  <a:pt x="1380570" y="1025974"/>
                  <a:pt x="1442248" y="946673"/>
                </a:cubicBezTo>
                <a:cubicBezTo>
                  <a:pt x="1458123" y="926262"/>
                  <a:pt x="1470935" y="903642"/>
                  <a:pt x="1485278" y="882127"/>
                </a:cubicBezTo>
                <a:lnTo>
                  <a:pt x="1506793" y="849854"/>
                </a:lnTo>
                <a:cubicBezTo>
                  <a:pt x="1513902" y="821420"/>
                  <a:pt x="1528309" y="768655"/>
                  <a:pt x="1528309" y="742278"/>
                </a:cubicBezTo>
                <a:cubicBezTo>
                  <a:pt x="1528309" y="670471"/>
                  <a:pt x="1525782" y="598459"/>
                  <a:pt x="1517551" y="527125"/>
                </a:cubicBezTo>
                <a:cubicBezTo>
                  <a:pt x="1511101" y="471229"/>
                  <a:pt x="1503901" y="470444"/>
                  <a:pt x="1474520" y="441064"/>
                </a:cubicBezTo>
                <a:cubicBezTo>
                  <a:pt x="1467348" y="419549"/>
                  <a:pt x="1465585" y="395388"/>
                  <a:pt x="1453005" y="376518"/>
                </a:cubicBezTo>
                <a:cubicBezTo>
                  <a:pt x="1445833" y="365760"/>
                  <a:pt x="1437272" y="355809"/>
                  <a:pt x="1431490" y="344245"/>
                </a:cubicBezTo>
                <a:cubicBezTo>
                  <a:pt x="1426419" y="334103"/>
                  <a:pt x="1427816" y="320827"/>
                  <a:pt x="1420732" y="311972"/>
                </a:cubicBezTo>
                <a:cubicBezTo>
                  <a:pt x="1412655" y="301876"/>
                  <a:pt x="1399217" y="297629"/>
                  <a:pt x="1388459" y="290457"/>
                </a:cubicBezTo>
                <a:cubicBezTo>
                  <a:pt x="1357986" y="199033"/>
                  <a:pt x="1400486" y="310502"/>
                  <a:pt x="1356186" y="236669"/>
                </a:cubicBezTo>
                <a:cubicBezTo>
                  <a:pt x="1350352" y="226945"/>
                  <a:pt x="1351263" y="214120"/>
                  <a:pt x="1345429" y="204396"/>
                </a:cubicBezTo>
                <a:cubicBezTo>
                  <a:pt x="1340211" y="195699"/>
                  <a:pt x="1345429" y="181088"/>
                  <a:pt x="1334671" y="172123"/>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3700631" y="5491974"/>
            <a:ext cx="2040077" cy="1328374"/>
          </a:xfrm>
          <a:custGeom>
            <a:avLst/>
            <a:gdLst>
              <a:gd name="connsiteX0" fmla="*/ 1086522 w 2040077"/>
              <a:gd name="connsiteY0" fmla="*/ 5184 h 1328374"/>
              <a:gd name="connsiteX1" fmla="*/ 1032734 w 2040077"/>
              <a:gd name="connsiteY1" fmla="*/ 26699 h 1328374"/>
              <a:gd name="connsiteX2" fmla="*/ 1000461 w 2040077"/>
              <a:gd name="connsiteY2" fmla="*/ 37457 h 1328374"/>
              <a:gd name="connsiteX3" fmla="*/ 882127 w 2040077"/>
              <a:gd name="connsiteY3" fmla="*/ 26699 h 1328374"/>
              <a:gd name="connsiteX4" fmla="*/ 828338 w 2040077"/>
              <a:gd name="connsiteY4" fmla="*/ 15941 h 1328374"/>
              <a:gd name="connsiteX5" fmla="*/ 634701 w 2040077"/>
              <a:gd name="connsiteY5" fmla="*/ 37457 h 1328374"/>
              <a:gd name="connsiteX6" fmla="*/ 591670 w 2040077"/>
              <a:gd name="connsiteY6" fmla="*/ 48214 h 1328374"/>
              <a:gd name="connsiteX7" fmla="*/ 527124 w 2040077"/>
              <a:gd name="connsiteY7" fmla="*/ 91245 h 1328374"/>
              <a:gd name="connsiteX8" fmla="*/ 494851 w 2040077"/>
              <a:gd name="connsiteY8" fmla="*/ 112760 h 1328374"/>
              <a:gd name="connsiteX9" fmla="*/ 451821 w 2040077"/>
              <a:gd name="connsiteY9" fmla="*/ 177306 h 1328374"/>
              <a:gd name="connsiteX10" fmla="*/ 408790 w 2040077"/>
              <a:gd name="connsiteY10" fmla="*/ 220337 h 1328374"/>
              <a:gd name="connsiteX11" fmla="*/ 387275 w 2040077"/>
              <a:gd name="connsiteY11" fmla="*/ 263367 h 1328374"/>
              <a:gd name="connsiteX12" fmla="*/ 355002 w 2040077"/>
              <a:gd name="connsiteY12" fmla="*/ 284882 h 1328374"/>
              <a:gd name="connsiteX13" fmla="*/ 333487 w 2040077"/>
              <a:gd name="connsiteY13" fmla="*/ 306398 h 1328374"/>
              <a:gd name="connsiteX14" fmla="*/ 301214 w 2040077"/>
              <a:gd name="connsiteY14" fmla="*/ 327913 h 1328374"/>
              <a:gd name="connsiteX15" fmla="*/ 279698 w 2040077"/>
              <a:gd name="connsiteY15" fmla="*/ 349428 h 1328374"/>
              <a:gd name="connsiteX16" fmla="*/ 215153 w 2040077"/>
              <a:gd name="connsiteY16" fmla="*/ 381701 h 1328374"/>
              <a:gd name="connsiteX17" fmla="*/ 193637 w 2040077"/>
              <a:gd name="connsiteY17" fmla="*/ 403217 h 1328374"/>
              <a:gd name="connsiteX18" fmla="*/ 161364 w 2040077"/>
              <a:gd name="connsiteY18" fmla="*/ 424732 h 1328374"/>
              <a:gd name="connsiteX19" fmla="*/ 129091 w 2040077"/>
              <a:gd name="connsiteY19" fmla="*/ 457005 h 1328374"/>
              <a:gd name="connsiteX20" fmla="*/ 96818 w 2040077"/>
              <a:gd name="connsiteY20" fmla="*/ 467762 h 1328374"/>
              <a:gd name="connsiteX21" fmla="*/ 75303 w 2040077"/>
              <a:gd name="connsiteY21" fmla="*/ 489278 h 1328374"/>
              <a:gd name="connsiteX22" fmla="*/ 64545 w 2040077"/>
              <a:gd name="connsiteY22" fmla="*/ 521551 h 1328374"/>
              <a:gd name="connsiteX23" fmla="*/ 43030 w 2040077"/>
              <a:gd name="connsiteY23" fmla="*/ 553824 h 1328374"/>
              <a:gd name="connsiteX24" fmla="*/ 32273 w 2040077"/>
              <a:gd name="connsiteY24" fmla="*/ 586097 h 1328374"/>
              <a:gd name="connsiteX25" fmla="*/ 10757 w 2040077"/>
              <a:gd name="connsiteY25" fmla="*/ 607612 h 1328374"/>
              <a:gd name="connsiteX26" fmla="*/ 0 w 2040077"/>
              <a:gd name="connsiteY26" fmla="*/ 650642 h 1328374"/>
              <a:gd name="connsiteX27" fmla="*/ 10757 w 2040077"/>
              <a:gd name="connsiteY27" fmla="*/ 779734 h 1328374"/>
              <a:gd name="connsiteX28" fmla="*/ 32273 w 2040077"/>
              <a:gd name="connsiteY28" fmla="*/ 801250 h 1328374"/>
              <a:gd name="connsiteX29" fmla="*/ 75303 w 2040077"/>
              <a:gd name="connsiteY29" fmla="*/ 865795 h 1328374"/>
              <a:gd name="connsiteX30" fmla="*/ 86061 w 2040077"/>
              <a:gd name="connsiteY30" fmla="*/ 898068 h 1328374"/>
              <a:gd name="connsiteX31" fmla="*/ 118334 w 2040077"/>
              <a:gd name="connsiteY31" fmla="*/ 908826 h 1328374"/>
              <a:gd name="connsiteX32" fmla="*/ 172122 w 2040077"/>
              <a:gd name="connsiteY32" fmla="*/ 951857 h 1328374"/>
              <a:gd name="connsiteX33" fmla="*/ 204395 w 2040077"/>
              <a:gd name="connsiteY33" fmla="*/ 994887 h 1328374"/>
              <a:gd name="connsiteX34" fmla="*/ 236668 w 2040077"/>
              <a:gd name="connsiteY34" fmla="*/ 1016402 h 1328374"/>
              <a:gd name="connsiteX35" fmla="*/ 290456 w 2040077"/>
              <a:gd name="connsiteY35" fmla="*/ 1048675 h 1328374"/>
              <a:gd name="connsiteX36" fmla="*/ 333487 w 2040077"/>
              <a:gd name="connsiteY36" fmla="*/ 1091706 h 1328374"/>
              <a:gd name="connsiteX37" fmla="*/ 398033 w 2040077"/>
              <a:gd name="connsiteY37" fmla="*/ 1123979 h 1328374"/>
              <a:gd name="connsiteX38" fmla="*/ 473336 w 2040077"/>
              <a:gd name="connsiteY38" fmla="*/ 1145494 h 1328374"/>
              <a:gd name="connsiteX39" fmla="*/ 548640 w 2040077"/>
              <a:gd name="connsiteY39" fmla="*/ 1188525 h 1328374"/>
              <a:gd name="connsiteX40" fmla="*/ 580913 w 2040077"/>
              <a:gd name="connsiteY40" fmla="*/ 1210040 h 1328374"/>
              <a:gd name="connsiteX41" fmla="*/ 623943 w 2040077"/>
              <a:gd name="connsiteY41" fmla="*/ 1220798 h 1328374"/>
              <a:gd name="connsiteX42" fmla="*/ 688489 w 2040077"/>
              <a:gd name="connsiteY42" fmla="*/ 1242313 h 1328374"/>
              <a:gd name="connsiteX43" fmla="*/ 753035 w 2040077"/>
              <a:gd name="connsiteY43" fmla="*/ 1253071 h 1328374"/>
              <a:gd name="connsiteX44" fmla="*/ 785308 w 2040077"/>
              <a:gd name="connsiteY44" fmla="*/ 1263828 h 1328374"/>
              <a:gd name="connsiteX45" fmla="*/ 860611 w 2040077"/>
              <a:gd name="connsiteY45" fmla="*/ 1274586 h 1328374"/>
              <a:gd name="connsiteX46" fmla="*/ 903642 w 2040077"/>
              <a:gd name="connsiteY46" fmla="*/ 1285344 h 1328374"/>
              <a:gd name="connsiteX47" fmla="*/ 1000461 w 2040077"/>
              <a:gd name="connsiteY47" fmla="*/ 1296101 h 1328374"/>
              <a:gd name="connsiteX48" fmla="*/ 1194098 w 2040077"/>
              <a:gd name="connsiteY48" fmla="*/ 1317617 h 1328374"/>
              <a:gd name="connsiteX49" fmla="*/ 1506070 w 2040077"/>
              <a:gd name="connsiteY49" fmla="*/ 1328374 h 1328374"/>
              <a:gd name="connsiteX50" fmla="*/ 1635162 w 2040077"/>
              <a:gd name="connsiteY50" fmla="*/ 1317617 h 1328374"/>
              <a:gd name="connsiteX51" fmla="*/ 1775011 w 2040077"/>
              <a:gd name="connsiteY51" fmla="*/ 1296101 h 1328374"/>
              <a:gd name="connsiteX52" fmla="*/ 1807284 w 2040077"/>
              <a:gd name="connsiteY52" fmla="*/ 1285344 h 1328374"/>
              <a:gd name="connsiteX53" fmla="*/ 1893345 w 2040077"/>
              <a:gd name="connsiteY53" fmla="*/ 1210040 h 1328374"/>
              <a:gd name="connsiteX54" fmla="*/ 1904103 w 2040077"/>
              <a:gd name="connsiteY54" fmla="*/ 1167010 h 1328374"/>
              <a:gd name="connsiteX55" fmla="*/ 1947134 w 2040077"/>
              <a:gd name="connsiteY55" fmla="*/ 1113221 h 1328374"/>
              <a:gd name="connsiteX56" fmla="*/ 1957891 w 2040077"/>
              <a:gd name="connsiteY56" fmla="*/ 1080948 h 1328374"/>
              <a:gd name="connsiteX57" fmla="*/ 1979407 w 2040077"/>
              <a:gd name="connsiteY57" fmla="*/ 1059433 h 1328374"/>
              <a:gd name="connsiteX58" fmla="*/ 2000922 w 2040077"/>
              <a:gd name="connsiteY58" fmla="*/ 973372 h 1328374"/>
              <a:gd name="connsiteX59" fmla="*/ 2022437 w 2040077"/>
              <a:gd name="connsiteY59" fmla="*/ 898068 h 1328374"/>
              <a:gd name="connsiteX60" fmla="*/ 2022437 w 2040077"/>
              <a:gd name="connsiteY60" fmla="*/ 424732 h 1328374"/>
              <a:gd name="connsiteX61" fmla="*/ 2000922 w 2040077"/>
              <a:gd name="connsiteY61" fmla="*/ 349428 h 1328374"/>
              <a:gd name="connsiteX62" fmla="*/ 1979407 w 2040077"/>
              <a:gd name="connsiteY62" fmla="*/ 306398 h 1328374"/>
              <a:gd name="connsiteX63" fmla="*/ 1947134 w 2040077"/>
              <a:gd name="connsiteY63" fmla="*/ 295640 h 1328374"/>
              <a:gd name="connsiteX64" fmla="*/ 1936376 w 2040077"/>
              <a:gd name="connsiteY64" fmla="*/ 263367 h 1328374"/>
              <a:gd name="connsiteX65" fmla="*/ 1893345 w 2040077"/>
              <a:gd name="connsiteY65" fmla="*/ 209579 h 1328374"/>
              <a:gd name="connsiteX66" fmla="*/ 1861073 w 2040077"/>
              <a:gd name="connsiteY66" fmla="*/ 188064 h 1328374"/>
              <a:gd name="connsiteX67" fmla="*/ 1818042 w 2040077"/>
              <a:gd name="connsiteY67" fmla="*/ 166548 h 1328374"/>
              <a:gd name="connsiteX68" fmla="*/ 1796527 w 2040077"/>
              <a:gd name="connsiteY68" fmla="*/ 134275 h 1328374"/>
              <a:gd name="connsiteX69" fmla="*/ 1764254 w 2040077"/>
              <a:gd name="connsiteY69" fmla="*/ 123518 h 1328374"/>
              <a:gd name="connsiteX70" fmla="*/ 1688950 w 2040077"/>
              <a:gd name="connsiteY70" fmla="*/ 91245 h 1328374"/>
              <a:gd name="connsiteX71" fmla="*/ 1624404 w 2040077"/>
              <a:gd name="connsiteY71" fmla="*/ 69730 h 1328374"/>
              <a:gd name="connsiteX72" fmla="*/ 1581374 w 2040077"/>
              <a:gd name="connsiteY72" fmla="*/ 58972 h 1328374"/>
              <a:gd name="connsiteX73" fmla="*/ 1506070 w 2040077"/>
              <a:gd name="connsiteY73" fmla="*/ 37457 h 1328374"/>
              <a:gd name="connsiteX74" fmla="*/ 1398494 w 2040077"/>
              <a:gd name="connsiteY74" fmla="*/ 26699 h 1328374"/>
              <a:gd name="connsiteX75" fmla="*/ 1086522 w 2040077"/>
              <a:gd name="connsiteY75" fmla="*/ 5184 h 1328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040077" h="1328374">
                <a:moveTo>
                  <a:pt x="1086522" y="5184"/>
                </a:moveTo>
                <a:cubicBezTo>
                  <a:pt x="1025562" y="5184"/>
                  <a:pt x="1050815" y="19919"/>
                  <a:pt x="1032734" y="26699"/>
                </a:cubicBezTo>
                <a:cubicBezTo>
                  <a:pt x="1022116" y="30681"/>
                  <a:pt x="1011801" y="37457"/>
                  <a:pt x="1000461" y="37457"/>
                </a:cubicBezTo>
                <a:cubicBezTo>
                  <a:pt x="960854" y="37457"/>
                  <a:pt x="921572" y="30285"/>
                  <a:pt x="882127" y="26699"/>
                </a:cubicBezTo>
                <a:cubicBezTo>
                  <a:pt x="864197" y="23113"/>
                  <a:pt x="846623" y="15941"/>
                  <a:pt x="828338" y="15941"/>
                </a:cubicBezTo>
                <a:cubicBezTo>
                  <a:pt x="775699" y="15941"/>
                  <a:pt x="692239" y="25950"/>
                  <a:pt x="634701" y="37457"/>
                </a:cubicBezTo>
                <a:cubicBezTo>
                  <a:pt x="620203" y="40357"/>
                  <a:pt x="606014" y="44628"/>
                  <a:pt x="591670" y="48214"/>
                </a:cubicBezTo>
                <a:lnTo>
                  <a:pt x="527124" y="91245"/>
                </a:lnTo>
                <a:lnTo>
                  <a:pt x="494851" y="112760"/>
                </a:lnTo>
                <a:cubicBezTo>
                  <a:pt x="480508" y="134275"/>
                  <a:pt x="470105" y="159022"/>
                  <a:pt x="451821" y="177306"/>
                </a:cubicBezTo>
                <a:cubicBezTo>
                  <a:pt x="437477" y="191650"/>
                  <a:pt x="417862" y="202194"/>
                  <a:pt x="408790" y="220337"/>
                </a:cubicBezTo>
                <a:cubicBezTo>
                  <a:pt x="401618" y="234680"/>
                  <a:pt x="397541" y="251048"/>
                  <a:pt x="387275" y="263367"/>
                </a:cubicBezTo>
                <a:cubicBezTo>
                  <a:pt x="378998" y="273299"/>
                  <a:pt x="365098" y="276805"/>
                  <a:pt x="355002" y="284882"/>
                </a:cubicBezTo>
                <a:cubicBezTo>
                  <a:pt x="347082" y="291218"/>
                  <a:pt x="341407" y="300062"/>
                  <a:pt x="333487" y="306398"/>
                </a:cubicBezTo>
                <a:cubicBezTo>
                  <a:pt x="323391" y="314475"/>
                  <a:pt x="311310" y="319836"/>
                  <a:pt x="301214" y="327913"/>
                </a:cubicBezTo>
                <a:cubicBezTo>
                  <a:pt x="293294" y="334249"/>
                  <a:pt x="288395" y="344210"/>
                  <a:pt x="279698" y="349428"/>
                </a:cubicBezTo>
                <a:cubicBezTo>
                  <a:pt x="200170" y="397144"/>
                  <a:pt x="296754" y="316420"/>
                  <a:pt x="215153" y="381701"/>
                </a:cubicBezTo>
                <a:cubicBezTo>
                  <a:pt x="207233" y="388037"/>
                  <a:pt x="201557" y="396881"/>
                  <a:pt x="193637" y="403217"/>
                </a:cubicBezTo>
                <a:cubicBezTo>
                  <a:pt x="183541" y="411294"/>
                  <a:pt x="171296" y="416455"/>
                  <a:pt x="161364" y="424732"/>
                </a:cubicBezTo>
                <a:cubicBezTo>
                  <a:pt x="149677" y="434471"/>
                  <a:pt x="141750" y="448566"/>
                  <a:pt x="129091" y="457005"/>
                </a:cubicBezTo>
                <a:cubicBezTo>
                  <a:pt x="119656" y="463295"/>
                  <a:pt x="107576" y="464176"/>
                  <a:pt x="96818" y="467762"/>
                </a:cubicBezTo>
                <a:cubicBezTo>
                  <a:pt x="89646" y="474934"/>
                  <a:pt x="80521" y="480581"/>
                  <a:pt x="75303" y="489278"/>
                </a:cubicBezTo>
                <a:cubicBezTo>
                  <a:pt x="69469" y="499002"/>
                  <a:pt x="69616" y="511409"/>
                  <a:pt x="64545" y="521551"/>
                </a:cubicBezTo>
                <a:cubicBezTo>
                  <a:pt x="58763" y="533115"/>
                  <a:pt x="50202" y="543066"/>
                  <a:pt x="43030" y="553824"/>
                </a:cubicBezTo>
                <a:cubicBezTo>
                  <a:pt x="39444" y="564582"/>
                  <a:pt x="38107" y="576373"/>
                  <a:pt x="32273" y="586097"/>
                </a:cubicBezTo>
                <a:cubicBezTo>
                  <a:pt x="27055" y="594794"/>
                  <a:pt x="15293" y="598540"/>
                  <a:pt x="10757" y="607612"/>
                </a:cubicBezTo>
                <a:cubicBezTo>
                  <a:pt x="4145" y="620836"/>
                  <a:pt x="3586" y="636299"/>
                  <a:pt x="0" y="650642"/>
                </a:cubicBezTo>
                <a:cubicBezTo>
                  <a:pt x="3586" y="693673"/>
                  <a:pt x="1710" y="737513"/>
                  <a:pt x="10757" y="779734"/>
                </a:cubicBezTo>
                <a:cubicBezTo>
                  <a:pt x="12882" y="789652"/>
                  <a:pt x="26187" y="793136"/>
                  <a:pt x="32273" y="801250"/>
                </a:cubicBezTo>
                <a:cubicBezTo>
                  <a:pt x="47788" y="821936"/>
                  <a:pt x="67126" y="841264"/>
                  <a:pt x="75303" y="865795"/>
                </a:cubicBezTo>
                <a:cubicBezTo>
                  <a:pt x="78889" y="876553"/>
                  <a:pt x="78043" y="890050"/>
                  <a:pt x="86061" y="898068"/>
                </a:cubicBezTo>
                <a:cubicBezTo>
                  <a:pt x="94079" y="906086"/>
                  <a:pt x="107576" y="905240"/>
                  <a:pt x="118334" y="908826"/>
                </a:cubicBezTo>
                <a:cubicBezTo>
                  <a:pt x="184222" y="1007660"/>
                  <a:pt x="94182" y="886907"/>
                  <a:pt x="172122" y="951857"/>
                </a:cubicBezTo>
                <a:cubicBezTo>
                  <a:pt x="185896" y="963335"/>
                  <a:pt x="191717" y="982209"/>
                  <a:pt x="204395" y="994887"/>
                </a:cubicBezTo>
                <a:cubicBezTo>
                  <a:pt x="213537" y="1004029"/>
                  <a:pt x="226572" y="1008325"/>
                  <a:pt x="236668" y="1016402"/>
                </a:cubicBezTo>
                <a:cubicBezTo>
                  <a:pt x="278859" y="1050156"/>
                  <a:pt x="234409" y="1029994"/>
                  <a:pt x="290456" y="1048675"/>
                </a:cubicBezTo>
                <a:cubicBezTo>
                  <a:pt x="304800" y="1063019"/>
                  <a:pt x="314243" y="1085291"/>
                  <a:pt x="333487" y="1091706"/>
                </a:cubicBezTo>
                <a:cubicBezTo>
                  <a:pt x="414603" y="1118745"/>
                  <a:pt x="314621" y="1082272"/>
                  <a:pt x="398033" y="1123979"/>
                </a:cubicBezTo>
                <a:cubicBezTo>
                  <a:pt x="413471" y="1131698"/>
                  <a:pt x="459542" y="1142046"/>
                  <a:pt x="473336" y="1145494"/>
                </a:cubicBezTo>
                <a:cubicBezTo>
                  <a:pt x="551953" y="1197907"/>
                  <a:pt x="453112" y="1133939"/>
                  <a:pt x="548640" y="1188525"/>
                </a:cubicBezTo>
                <a:cubicBezTo>
                  <a:pt x="559866" y="1194940"/>
                  <a:pt x="569029" y="1204947"/>
                  <a:pt x="580913" y="1210040"/>
                </a:cubicBezTo>
                <a:cubicBezTo>
                  <a:pt x="594502" y="1215864"/>
                  <a:pt x="609782" y="1216550"/>
                  <a:pt x="623943" y="1220798"/>
                </a:cubicBezTo>
                <a:cubicBezTo>
                  <a:pt x="645666" y="1227315"/>
                  <a:pt x="666118" y="1238584"/>
                  <a:pt x="688489" y="1242313"/>
                </a:cubicBezTo>
                <a:cubicBezTo>
                  <a:pt x="710004" y="1245899"/>
                  <a:pt x="731742" y="1248339"/>
                  <a:pt x="753035" y="1253071"/>
                </a:cubicBezTo>
                <a:cubicBezTo>
                  <a:pt x="764104" y="1255531"/>
                  <a:pt x="774189" y="1261604"/>
                  <a:pt x="785308" y="1263828"/>
                </a:cubicBezTo>
                <a:cubicBezTo>
                  <a:pt x="810171" y="1268801"/>
                  <a:pt x="835664" y="1270050"/>
                  <a:pt x="860611" y="1274586"/>
                </a:cubicBezTo>
                <a:cubicBezTo>
                  <a:pt x="875158" y="1277231"/>
                  <a:pt x="889029" y="1283096"/>
                  <a:pt x="903642" y="1285344"/>
                </a:cubicBezTo>
                <a:cubicBezTo>
                  <a:pt x="935736" y="1290281"/>
                  <a:pt x="968240" y="1292073"/>
                  <a:pt x="1000461" y="1296101"/>
                </a:cubicBezTo>
                <a:cubicBezTo>
                  <a:pt x="1092105" y="1307556"/>
                  <a:pt x="1086233" y="1312224"/>
                  <a:pt x="1194098" y="1317617"/>
                </a:cubicBezTo>
                <a:cubicBezTo>
                  <a:pt x="1298021" y="1322813"/>
                  <a:pt x="1402079" y="1324788"/>
                  <a:pt x="1506070" y="1328374"/>
                </a:cubicBezTo>
                <a:lnTo>
                  <a:pt x="1635162" y="1317617"/>
                </a:lnTo>
                <a:cubicBezTo>
                  <a:pt x="1678713" y="1313262"/>
                  <a:pt x="1731234" y="1307045"/>
                  <a:pt x="1775011" y="1296101"/>
                </a:cubicBezTo>
                <a:cubicBezTo>
                  <a:pt x="1786012" y="1293351"/>
                  <a:pt x="1796526" y="1288930"/>
                  <a:pt x="1807284" y="1285344"/>
                </a:cubicBezTo>
                <a:cubicBezTo>
                  <a:pt x="1882588" y="1235141"/>
                  <a:pt x="1857487" y="1263828"/>
                  <a:pt x="1893345" y="1210040"/>
                </a:cubicBezTo>
                <a:cubicBezTo>
                  <a:pt x="1896931" y="1195697"/>
                  <a:pt x="1898279" y="1180599"/>
                  <a:pt x="1904103" y="1167010"/>
                </a:cubicBezTo>
                <a:cubicBezTo>
                  <a:pt x="1914282" y="1143260"/>
                  <a:pt x="1929783" y="1130572"/>
                  <a:pt x="1947134" y="1113221"/>
                </a:cubicBezTo>
                <a:cubicBezTo>
                  <a:pt x="1950720" y="1102463"/>
                  <a:pt x="1952057" y="1090672"/>
                  <a:pt x="1957891" y="1080948"/>
                </a:cubicBezTo>
                <a:cubicBezTo>
                  <a:pt x="1963109" y="1072251"/>
                  <a:pt x="1975640" y="1068850"/>
                  <a:pt x="1979407" y="1059433"/>
                </a:cubicBezTo>
                <a:cubicBezTo>
                  <a:pt x="1990389" y="1031978"/>
                  <a:pt x="1993750" y="1002059"/>
                  <a:pt x="2000922" y="973372"/>
                </a:cubicBezTo>
                <a:cubicBezTo>
                  <a:pt x="2014429" y="919344"/>
                  <a:pt x="2007006" y="944365"/>
                  <a:pt x="2022437" y="898068"/>
                </a:cubicBezTo>
                <a:cubicBezTo>
                  <a:pt x="2050655" y="700553"/>
                  <a:pt x="2040745" y="800057"/>
                  <a:pt x="2022437" y="424732"/>
                </a:cubicBezTo>
                <a:cubicBezTo>
                  <a:pt x="2021936" y="414461"/>
                  <a:pt x="2006380" y="362164"/>
                  <a:pt x="2000922" y="349428"/>
                </a:cubicBezTo>
                <a:cubicBezTo>
                  <a:pt x="1994605" y="334688"/>
                  <a:pt x="1990746" y="317737"/>
                  <a:pt x="1979407" y="306398"/>
                </a:cubicBezTo>
                <a:cubicBezTo>
                  <a:pt x="1971389" y="298380"/>
                  <a:pt x="1957892" y="299226"/>
                  <a:pt x="1947134" y="295640"/>
                </a:cubicBezTo>
                <a:cubicBezTo>
                  <a:pt x="1943548" y="284882"/>
                  <a:pt x="1941447" y="273509"/>
                  <a:pt x="1936376" y="263367"/>
                </a:cubicBezTo>
                <a:cubicBezTo>
                  <a:pt x="1927055" y="244726"/>
                  <a:pt x="1910024" y="222922"/>
                  <a:pt x="1893345" y="209579"/>
                </a:cubicBezTo>
                <a:cubicBezTo>
                  <a:pt x="1883249" y="201503"/>
                  <a:pt x="1872298" y="194479"/>
                  <a:pt x="1861073" y="188064"/>
                </a:cubicBezTo>
                <a:cubicBezTo>
                  <a:pt x="1847149" y="180107"/>
                  <a:pt x="1832386" y="173720"/>
                  <a:pt x="1818042" y="166548"/>
                </a:cubicBezTo>
                <a:cubicBezTo>
                  <a:pt x="1810870" y="155790"/>
                  <a:pt x="1806623" y="142352"/>
                  <a:pt x="1796527" y="134275"/>
                </a:cubicBezTo>
                <a:cubicBezTo>
                  <a:pt x="1787672" y="127191"/>
                  <a:pt x="1774396" y="128589"/>
                  <a:pt x="1764254" y="123518"/>
                </a:cubicBezTo>
                <a:cubicBezTo>
                  <a:pt x="1670380" y="76581"/>
                  <a:pt x="1800900" y="124829"/>
                  <a:pt x="1688950" y="91245"/>
                </a:cubicBezTo>
                <a:cubicBezTo>
                  <a:pt x="1667227" y="84728"/>
                  <a:pt x="1646406" y="75231"/>
                  <a:pt x="1624404" y="69730"/>
                </a:cubicBezTo>
                <a:cubicBezTo>
                  <a:pt x="1610061" y="66144"/>
                  <a:pt x="1595590" y="63034"/>
                  <a:pt x="1581374" y="58972"/>
                </a:cubicBezTo>
                <a:cubicBezTo>
                  <a:pt x="1550717" y="50212"/>
                  <a:pt x="1539708" y="42262"/>
                  <a:pt x="1506070" y="37457"/>
                </a:cubicBezTo>
                <a:cubicBezTo>
                  <a:pt x="1470395" y="32361"/>
                  <a:pt x="1434353" y="30285"/>
                  <a:pt x="1398494" y="26699"/>
                </a:cubicBezTo>
                <a:cubicBezTo>
                  <a:pt x="1270969" y="-15811"/>
                  <a:pt x="1147482" y="5184"/>
                  <a:pt x="1086522" y="5184"/>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028608" y="82952"/>
            <a:ext cx="4760406"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B05408"/>
                </a:solidFill>
                <a:latin typeface="+mn-lt"/>
              </a:rPr>
              <a:t>SALIVARY GLANDS - DUCTS</a:t>
            </a:r>
          </a:p>
        </p:txBody>
      </p:sp>
    </p:spTree>
    <p:extLst>
      <p:ext uri="{BB962C8B-B14F-4D97-AF65-F5344CB8AC3E}">
        <p14:creationId xmlns:p14="http://schemas.microsoft.com/office/powerpoint/2010/main" val="1267185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308" y="533400"/>
            <a:ext cx="8901491" cy="2092881"/>
          </a:xfrm>
          <a:prstGeom prst="rect">
            <a:avLst/>
          </a:prstGeom>
          <a:noFill/>
        </p:spPr>
        <p:txBody>
          <a:bodyPr wrap="square" rtlCol="0">
            <a:spAutoFit/>
          </a:bodyPr>
          <a:lstStyle/>
          <a:p>
            <a:r>
              <a:rPr lang="en-US" b="1" dirty="0">
                <a:solidFill>
                  <a:srgbClr val="8E0000"/>
                </a:solidFill>
                <a:latin typeface="Times New Roman" pitchFamily="18" charset="0"/>
                <a:cs typeface="Times New Roman" pitchFamily="18" charset="0"/>
              </a:rPr>
              <a:t>Striated ducts </a:t>
            </a:r>
            <a:r>
              <a:rPr lang="en-US" b="1" dirty="0">
                <a:solidFill>
                  <a:srgbClr val="DEA810"/>
                </a:solidFill>
                <a:latin typeface="Times New Roman" pitchFamily="18" charset="0"/>
                <a:cs typeface="Times New Roman" pitchFamily="18" charset="0"/>
              </a:rPr>
              <a:t>are approximately the same diameter as the secretory units (acini).  They are composed of a simple, tall columnar epithelium.  These cells are very active in ion transport, so they have eosinophilic cytoplasm, and elaborate </a:t>
            </a:r>
            <a:r>
              <a:rPr lang="en-US" b="1" dirty="0" err="1">
                <a:solidFill>
                  <a:srgbClr val="DEA810"/>
                </a:solidFill>
                <a:latin typeface="Times New Roman" pitchFamily="18" charset="0"/>
                <a:cs typeface="Times New Roman" pitchFamily="18" charset="0"/>
              </a:rPr>
              <a:t>basolateral</a:t>
            </a:r>
            <a:r>
              <a:rPr lang="en-US" b="1" dirty="0">
                <a:solidFill>
                  <a:srgbClr val="DEA810"/>
                </a:solidFill>
                <a:latin typeface="Times New Roman" pitchFamily="18" charset="0"/>
                <a:cs typeface="Times New Roman" pitchFamily="18" charset="0"/>
              </a:rPr>
              <a:t> </a:t>
            </a:r>
            <a:r>
              <a:rPr lang="en-US" b="1" dirty="0" err="1">
                <a:solidFill>
                  <a:srgbClr val="DEA810"/>
                </a:solidFill>
                <a:latin typeface="Times New Roman" pitchFamily="18" charset="0"/>
                <a:cs typeface="Times New Roman" pitchFamily="18" charset="0"/>
              </a:rPr>
              <a:t>foldings</a:t>
            </a:r>
            <a:r>
              <a:rPr lang="en-US" b="1" dirty="0">
                <a:solidFill>
                  <a:srgbClr val="DEA810"/>
                </a:solidFill>
                <a:latin typeface="Times New Roman" pitchFamily="18" charset="0"/>
                <a:cs typeface="Times New Roman" pitchFamily="18" charset="0"/>
              </a:rPr>
              <a:t> of their plasma membrane to provide surface area for the ion pumps.  These </a:t>
            </a:r>
            <a:r>
              <a:rPr lang="en-US" b="1" dirty="0" err="1">
                <a:solidFill>
                  <a:srgbClr val="DEA810"/>
                </a:solidFill>
                <a:latin typeface="Times New Roman" pitchFamily="18" charset="0"/>
                <a:cs typeface="Times New Roman" pitchFamily="18" charset="0"/>
              </a:rPr>
              <a:t>foldings</a:t>
            </a:r>
            <a:r>
              <a:rPr lang="en-US" b="1" dirty="0">
                <a:solidFill>
                  <a:srgbClr val="DEA810"/>
                </a:solidFill>
                <a:latin typeface="Times New Roman" pitchFamily="18" charset="0"/>
                <a:cs typeface="Times New Roman" pitchFamily="18" charset="0"/>
              </a:rPr>
              <a:t> can just barely be seen as striations, though you have to squint really hard to appreciate them. The presence of these </a:t>
            </a:r>
            <a:r>
              <a:rPr lang="en-US" b="1" dirty="0" err="1">
                <a:solidFill>
                  <a:srgbClr val="DEA810"/>
                </a:solidFill>
                <a:latin typeface="Times New Roman" pitchFamily="18" charset="0"/>
                <a:cs typeface="Times New Roman" pitchFamily="18" charset="0"/>
              </a:rPr>
              <a:t>basolateral</a:t>
            </a:r>
            <a:r>
              <a:rPr lang="en-US" b="1" dirty="0">
                <a:solidFill>
                  <a:srgbClr val="DEA810"/>
                </a:solidFill>
                <a:latin typeface="Times New Roman" pitchFamily="18" charset="0"/>
                <a:cs typeface="Times New Roman" pitchFamily="18" charset="0"/>
              </a:rPr>
              <a:t> </a:t>
            </a:r>
            <a:r>
              <a:rPr lang="en-US" b="1" dirty="0" err="1">
                <a:solidFill>
                  <a:srgbClr val="DEA810"/>
                </a:solidFill>
                <a:latin typeface="Times New Roman" pitchFamily="18" charset="0"/>
                <a:cs typeface="Times New Roman" pitchFamily="18" charset="0"/>
              </a:rPr>
              <a:t>foldings</a:t>
            </a:r>
            <a:r>
              <a:rPr lang="en-US" b="1" dirty="0">
                <a:solidFill>
                  <a:srgbClr val="DEA810"/>
                </a:solidFill>
                <a:latin typeface="Times New Roman" pitchFamily="18" charset="0"/>
                <a:cs typeface="Times New Roman" pitchFamily="18" charset="0"/>
              </a:rPr>
              <a:t> “pushes” the nucleus toward the center of the cell, which is very easy to see.  The cytoplasm of these cells is eosinophilic.</a:t>
            </a:r>
            <a:endParaRPr lang="en-US" b="1" dirty="0">
              <a:solidFill>
                <a:srgbClr val="8E0000"/>
              </a:solidFill>
              <a:latin typeface="Times New Roman" pitchFamily="18" charset="0"/>
              <a:cs typeface="Times New Roman" pitchFamily="18" charset="0"/>
            </a:endParaRPr>
          </a:p>
          <a:p>
            <a:endParaRPr lang="en-US" sz="400" b="1" dirty="0">
              <a:solidFill>
                <a:srgbClr val="8E0000"/>
              </a:solidFill>
              <a:latin typeface="Times New Roman" pitchFamily="18" charset="0"/>
              <a:cs typeface="Times New Roman" pitchFamily="18" charset="0"/>
            </a:endParaRPr>
          </a:p>
        </p:txBody>
      </p:sp>
      <p:sp>
        <p:nvSpPr>
          <p:cNvPr id="11" name="TextBox 4"/>
          <p:cNvSpPr txBox="1">
            <a:spLocks noChangeArrowheads="1"/>
          </p:cNvSpPr>
          <p:nvPr/>
        </p:nvSpPr>
        <p:spPr bwMode="auto">
          <a:xfrm>
            <a:off x="5792711" y="2743200"/>
            <a:ext cx="2970289" cy="923330"/>
          </a:xfrm>
          <a:prstGeom prst="rect">
            <a:avLst/>
          </a:prstGeom>
          <a:noFill/>
          <a:ln w="9525">
            <a:noFill/>
            <a:miter lim="800000"/>
            <a:headEnd/>
            <a:tailEnd/>
          </a:ln>
        </p:spPr>
        <p:txBody>
          <a:bodyPr wrap="square">
            <a:spAutoFit/>
          </a:bodyPr>
          <a:lstStyle/>
          <a:p>
            <a:r>
              <a:rPr lang="en-US" b="1" dirty="0">
                <a:solidFill>
                  <a:srgbClr val="002060"/>
                </a:solidFill>
                <a:latin typeface="Tempus Sans ITC" pitchFamily="82" charset="0"/>
                <a:cs typeface="Times New Roman" pitchFamily="18" charset="0"/>
              </a:rPr>
              <a:t>Here, the acini are well preserved, the one above the duct is typical size.  </a:t>
            </a:r>
          </a:p>
        </p:txBody>
      </p:sp>
      <p:pic>
        <p:nvPicPr>
          <p:cNvPr id="12" name="Picture 3" descr="\\ahc-webdata\com\LabManuals\MA\VLM\Lab22\SL92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44" y="2580509"/>
            <a:ext cx="5553174" cy="41648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p:cNvSpPr txBox="1">
            <a:spLocks noChangeArrowheads="1"/>
          </p:cNvSpPr>
          <p:nvPr/>
        </p:nvSpPr>
        <p:spPr bwMode="auto">
          <a:xfrm>
            <a:off x="5792711" y="4662949"/>
            <a:ext cx="3275088" cy="1754326"/>
          </a:xfrm>
          <a:prstGeom prst="rect">
            <a:avLst/>
          </a:prstGeom>
          <a:noFill/>
          <a:ln w="9525">
            <a:noFill/>
            <a:miter lim="800000"/>
            <a:headEnd/>
            <a:tailEnd/>
          </a:ln>
        </p:spPr>
        <p:txBody>
          <a:bodyPr wrap="square">
            <a:spAutoFit/>
          </a:bodyPr>
          <a:lstStyle/>
          <a:p>
            <a:r>
              <a:rPr lang="en-US" b="1" dirty="0">
                <a:solidFill>
                  <a:srgbClr val="E56D09"/>
                </a:solidFill>
                <a:latin typeface="Tempus Sans ITC" pitchFamily="82" charset="0"/>
                <a:cs typeface="Times New Roman" pitchFamily="18" charset="0"/>
              </a:rPr>
              <a:t>Also note that the epithelial cells pull away from the surrounding connective tissue during fixation.  This artifact is characteristic of striated ducts, but is not always the case.</a:t>
            </a:r>
          </a:p>
        </p:txBody>
      </p:sp>
      <p:sp>
        <p:nvSpPr>
          <p:cNvPr id="14" name="Rectangle 13"/>
          <p:cNvSpPr/>
          <p:nvPr/>
        </p:nvSpPr>
        <p:spPr>
          <a:xfrm>
            <a:off x="2028608" y="82952"/>
            <a:ext cx="4760406"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B05408"/>
                </a:solidFill>
                <a:latin typeface="+mn-lt"/>
              </a:rPr>
              <a:t>SALIVARY GLANDS - DUCTS</a:t>
            </a:r>
          </a:p>
        </p:txBody>
      </p:sp>
    </p:spTree>
    <p:extLst>
      <p:ext uri="{BB962C8B-B14F-4D97-AF65-F5344CB8AC3E}">
        <p14:creationId xmlns:p14="http://schemas.microsoft.com/office/powerpoint/2010/main" val="776929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308" y="663714"/>
            <a:ext cx="8901491" cy="707886"/>
          </a:xfrm>
          <a:prstGeom prst="rect">
            <a:avLst/>
          </a:prstGeom>
          <a:noFill/>
        </p:spPr>
        <p:txBody>
          <a:bodyPr wrap="square" rtlCol="0">
            <a:spAutoFit/>
          </a:bodyPr>
          <a:lstStyle/>
          <a:p>
            <a:r>
              <a:rPr lang="en-US" b="1" dirty="0">
                <a:solidFill>
                  <a:srgbClr val="8E0000"/>
                </a:solidFill>
                <a:latin typeface="Times New Roman" pitchFamily="18" charset="0"/>
                <a:cs typeface="Times New Roman" pitchFamily="18" charset="0"/>
              </a:rPr>
              <a:t>Striated ducts </a:t>
            </a:r>
            <a:r>
              <a:rPr lang="en-US" b="1" dirty="0">
                <a:solidFill>
                  <a:srgbClr val="DEA810"/>
                </a:solidFill>
                <a:latin typeface="Times New Roman" pitchFamily="18" charset="0"/>
                <a:cs typeface="Times New Roman" pitchFamily="18" charset="0"/>
              </a:rPr>
              <a:t>– this image from the Ross text shows the striations a little nicer… a few darker and lighter ones are indicated by the arrows.  Totally awesome.</a:t>
            </a:r>
            <a:endParaRPr lang="en-US" b="1" dirty="0">
              <a:solidFill>
                <a:srgbClr val="8E0000"/>
              </a:solidFill>
              <a:latin typeface="Times New Roman" pitchFamily="18" charset="0"/>
              <a:cs typeface="Times New Roman" pitchFamily="18" charset="0"/>
            </a:endParaRPr>
          </a:p>
          <a:p>
            <a:endParaRPr lang="en-US" sz="400" b="1" dirty="0">
              <a:solidFill>
                <a:srgbClr val="8E0000"/>
              </a:solidFill>
              <a:latin typeface="Times New Roman" pitchFamily="18" charset="0"/>
              <a:cs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666" y="1595914"/>
            <a:ext cx="4896334" cy="5033486"/>
          </a:xfrm>
          <a:prstGeom prst="rect">
            <a:avLst/>
          </a:prstGeom>
        </p:spPr>
      </p:pic>
      <p:cxnSp>
        <p:nvCxnSpPr>
          <p:cNvPr id="5" name="Straight Arrow Connector 4"/>
          <p:cNvCxnSpPr/>
          <p:nvPr/>
        </p:nvCxnSpPr>
        <p:spPr>
          <a:xfrm flipV="1">
            <a:off x="1371600" y="2566011"/>
            <a:ext cx="2286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698532" y="2035239"/>
            <a:ext cx="33895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180897" y="2156107"/>
            <a:ext cx="2286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918841" y="4116287"/>
            <a:ext cx="155028" cy="34946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04193" y="4402694"/>
            <a:ext cx="34159" cy="23385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4"/>
          <p:cNvSpPr txBox="1">
            <a:spLocks noChangeArrowheads="1"/>
          </p:cNvSpPr>
          <p:nvPr/>
        </p:nvSpPr>
        <p:spPr bwMode="auto">
          <a:xfrm>
            <a:off x="5360275" y="1941647"/>
            <a:ext cx="3707523" cy="3416320"/>
          </a:xfrm>
          <a:prstGeom prst="rect">
            <a:avLst/>
          </a:prstGeom>
          <a:noFill/>
          <a:ln w="9525">
            <a:noFill/>
            <a:miter lim="800000"/>
            <a:headEnd/>
            <a:tailEnd/>
          </a:ln>
        </p:spPr>
        <p:txBody>
          <a:bodyPr wrap="square">
            <a:spAutoFit/>
          </a:bodyPr>
          <a:lstStyle/>
          <a:p>
            <a:r>
              <a:rPr lang="en-US" b="1" dirty="0">
                <a:solidFill>
                  <a:srgbClr val="002060"/>
                </a:solidFill>
                <a:latin typeface="Tempus Sans ITC" pitchFamily="82" charset="0"/>
                <a:cs typeface="Times New Roman" pitchFamily="18" charset="0"/>
              </a:rPr>
              <a:t>The </a:t>
            </a:r>
            <a:r>
              <a:rPr lang="en-US" b="1" dirty="0" err="1">
                <a:solidFill>
                  <a:srgbClr val="002060"/>
                </a:solidFill>
                <a:latin typeface="Tempus Sans ITC" pitchFamily="82" charset="0"/>
                <a:cs typeface="Times New Roman" pitchFamily="18" charset="0"/>
              </a:rPr>
              <a:t>basolateral</a:t>
            </a:r>
            <a:r>
              <a:rPr lang="en-US" b="1" dirty="0">
                <a:solidFill>
                  <a:srgbClr val="002060"/>
                </a:solidFill>
                <a:latin typeface="Tempus Sans ITC" pitchFamily="82" charset="0"/>
                <a:cs typeface="Times New Roman" pitchFamily="18" charset="0"/>
              </a:rPr>
              <a:t> </a:t>
            </a:r>
            <a:r>
              <a:rPr lang="en-US" b="1" dirty="0" err="1">
                <a:solidFill>
                  <a:srgbClr val="002060"/>
                </a:solidFill>
                <a:latin typeface="Tempus Sans ITC" pitchFamily="82" charset="0"/>
                <a:cs typeface="Times New Roman" pitchFamily="18" charset="0"/>
              </a:rPr>
              <a:t>infoldings</a:t>
            </a:r>
            <a:r>
              <a:rPr lang="en-US" b="1" dirty="0">
                <a:solidFill>
                  <a:srgbClr val="002060"/>
                </a:solidFill>
                <a:latin typeface="Tempus Sans ITC" pitchFamily="82" charset="0"/>
                <a:cs typeface="Times New Roman" pitchFamily="18" charset="0"/>
              </a:rPr>
              <a:t> in these cells are fairly elaborate; unfortunately, even a good light micrograph shows only a few of the striations.</a:t>
            </a:r>
          </a:p>
          <a:p>
            <a:endParaRPr lang="en-US" b="1" dirty="0">
              <a:solidFill>
                <a:srgbClr val="002060"/>
              </a:solidFill>
              <a:latin typeface="Tempus Sans ITC" pitchFamily="82" charset="0"/>
              <a:cs typeface="Times New Roman" pitchFamily="18" charset="0"/>
            </a:endParaRPr>
          </a:p>
          <a:p>
            <a:r>
              <a:rPr lang="en-US" b="1" dirty="0">
                <a:solidFill>
                  <a:srgbClr val="002060"/>
                </a:solidFill>
                <a:latin typeface="Tempus Sans ITC" pitchFamily="82" charset="0"/>
                <a:cs typeface="Times New Roman" pitchFamily="18" charset="0"/>
              </a:rPr>
              <a:t>For my money, to ID these on our slides, I’m looking for nuclei that are centrally located, which is unusual for epithelial cells that line a tube (nuclei are usually basally located in acini and other ducts).</a:t>
            </a:r>
          </a:p>
        </p:txBody>
      </p:sp>
      <p:sp>
        <p:nvSpPr>
          <p:cNvPr id="20" name="Rectangle 19"/>
          <p:cNvSpPr/>
          <p:nvPr/>
        </p:nvSpPr>
        <p:spPr>
          <a:xfrm>
            <a:off x="2028608" y="82952"/>
            <a:ext cx="4760406"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B05408"/>
                </a:solidFill>
                <a:latin typeface="+mn-lt"/>
              </a:rPr>
              <a:t>SALIVARY GLANDS - DUCTS</a:t>
            </a:r>
          </a:p>
        </p:txBody>
      </p:sp>
    </p:spTree>
    <p:extLst>
      <p:ext uri="{BB962C8B-B14F-4D97-AF65-F5344CB8AC3E}">
        <p14:creationId xmlns:p14="http://schemas.microsoft.com/office/powerpoint/2010/main" val="3754029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3970"/>
            <a:ext cx="5735347" cy="4191000"/>
          </a:xfrm>
          <a:prstGeom prst="rect">
            <a:avLst/>
          </a:prstGeom>
        </p:spPr>
      </p:pic>
      <p:sp>
        <p:nvSpPr>
          <p:cNvPr id="4" name="TextBox 3"/>
          <p:cNvSpPr txBox="1"/>
          <p:nvPr/>
        </p:nvSpPr>
        <p:spPr>
          <a:xfrm>
            <a:off x="166308" y="533400"/>
            <a:ext cx="8901491" cy="1200329"/>
          </a:xfrm>
          <a:prstGeom prst="rect">
            <a:avLst/>
          </a:prstGeom>
          <a:noFill/>
        </p:spPr>
        <p:txBody>
          <a:bodyPr wrap="square" rtlCol="0">
            <a:spAutoFit/>
          </a:bodyPr>
          <a:lstStyle/>
          <a:p>
            <a:r>
              <a:rPr lang="en-US" b="1" dirty="0">
                <a:solidFill>
                  <a:srgbClr val="8E0000"/>
                </a:solidFill>
                <a:latin typeface="Times New Roman" pitchFamily="18" charset="0"/>
                <a:cs typeface="Times New Roman" pitchFamily="18" charset="0"/>
              </a:rPr>
              <a:t>A careful search of your slide will reveal fortuitous images of acini and ducts in continuity.  Even luckier if it’s in almost the same orientation as the textbook drawing.  Here, you can see acini (black outlines – toggle to animate) draining into intercalated ducts (yellow dotted lines), which lead into a striated duct (green line)</a:t>
            </a:r>
            <a:endParaRPr lang="en-US" sz="400" b="1" dirty="0">
              <a:solidFill>
                <a:srgbClr val="8E0000"/>
              </a:solidFill>
              <a:latin typeface="Times New Roman" pitchFamily="18" charset="0"/>
              <a:cs typeface="Times New Roman" pitchFamily="18" charset="0"/>
            </a:endParaRPr>
          </a:p>
        </p:txBody>
      </p:sp>
      <p:sp>
        <p:nvSpPr>
          <p:cNvPr id="11" name="TextBox 4"/>
          <p:cNvSpPr txBox="1">
            <a:spLocks noChangeArrowheads="1"/>
          </p:cNvSpPr>
          <p:nvPr/>
        </p:nvSpPr>
        <p:spPr bwMode="auto">
          <a:xfrm>
            <a:off x="5792711" y="2657371"/>
            <a:ext cx="3275088" cy="1477328"/>
          </a:xfrm>
          <a:prstGeom prst="rect">
            <a:avLst/>
          </a:prstGeom>
          <a:noFill/>
          <a:ln w="9525">
            <a:noFill/>
            <a:miter lim="800000"/>
            <a:headEnd/>
            <a:tailEnd/>
          </a:ln>
        </p:spPr>
        <p:txBody>
          <a:bodyPr wrap="square">
            <a:spAutoFit/>
          </a:bodyPr>
          <a:lstStyle/>
          <a:p>
            <a:r>
              <a:rPr lang="en-US" b="1" dirty="0">
                <a:solidFill>
                  <a:srgbClr val="002060"/>
                </a:solidFill>
                <a:latin typeface="Tempus Sans ITC" pitchFamily="82" charset="0"/>
                <a:cs typeface="Times New Roman" pitchFamily="18" charset="0"/>
              </a:rPr>
              <a:t>Here, the acini are well preserved, so you can get the sense that the striated ducts are approximately the same diameter as the acini.</a:t>
            </a:r>
          </a:p>
        </p:txBody>
      </p:sp>
      <p:sp>
        <p:nvSpPr>
          <p:cNvPr id="14" name="Rectangle 13"/>
          <p:cNvSpPr/>
          <p:nvPr/>
        </p:nvSpPr>
        <p:spPr>
          <a:xfrm>
            <a:off x="2028608" y="82952"/>
            <a:ext cx="4760406"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B05408"/>
                </a:solidFill>
                <a:latin typeface="+mn-lt"/>
              </a:rPr>
              <a:t>SALIVARY GLANDS - DUCTS</a:t>
            </a: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2710" y="1780246"/>
            <a:ext cx="3351289" cy="2836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p:cNvGrpSpPr/>
          <p:nvPr/>
        </p:nvGrpSpPr>
        <p:grpSpPr>
          <a:xfrm>
            <a:off x="1355834" y="2522483"/>
            <a:ext cx="3846787" cy="2416637"/>
            <a:chOff x="1355834" y="2522483"/>
            <a:chExt cx="3846787" cy="2416637"/>
          </a:xfrm>
        </p:grpSpPr>
        <p:sp>
          <p:nvSpPr>
            <p:cNvPr id="6" name="Freeform 5"/>
            <p:cNvSpPr/>
            <p:nvPr/>
          </p:nvSpPr>
          <p:spPr>
            <a:xfrm>
              <a:off x="2953407" y="2711669"/>
              <a:ext cx="473858" cy="546774"/>
            </a:xfrm>
            <a:custGeom>
              <a:avLst/>
              <a:gdLst>
                <a:gd name="connsiteX0" fmla="*/ 0 w 473858"/>
                <a:gd name="connsiteY0" fmla="*/ 115614 h 546774"/>
                <a:gd name="connsiteX1" fmla="*/ 115614 w 473858"/>
                <a:gd name="connsiteY1" fmla="*/ 63062 h 546774"/>
                <a:gd name="connsiteX2" fmla="*/ 147145 w 473858"/>
                <a:gd name="connsiteY2" fmla="*/ 52552 h 546774"/>
                <a:gd name="connsiteX3" fmla="*/ 210207 w 473858"/>
                <a:gd name="connsiteY3" fmla="*/ 21021 h 546774"/>
                <a:gd name="connsiteX4" fmla="*/ 294290 w 473858"/>
                <a:gd name="connsiteY4" fmla="*/ 0 h 546774"/>
                <a:gd name="connsiteX5" fmla="*/ 357352 w 473858"/>
                <a:gd name="connsiteY5" fmla="*/ 10510 h 546774"/>
                <a:gd name="connsiteX6" fmla="*/ 409903 w 473858"/>
                <a:gd name="connsiteY6" fmla="*/ 63062 h 546774"/>
                <a:gd name="connsiteX7" fmla="*/ 430924 w 473858"/>
                <a:gd name="connsiteY7" fmla="*/ 126124 h 546774"/>
                <a:gd name="connsiteX8" fmla="*/ 451945 w 473858"/>
                <a:gd name="connsiteY8" fmla="*/ 157655 h 546774"/>
                <a:gd name="connsiteX9" fmla="*/ 462455 w 473858"/>
                <a:gd name="connsiteY9" fmla="*/ 199697 h 546774"/>
                <a:gd name="connsiteX10" fmla="*/ 472965 w 473858"/>
                <a:gd name="connsiteY10" fmla="*/ 231228 h 546774"/>
                <a:gd name="connsiteX11" fmla="*/ 451945 w 473858"/>
                <a:gd name="connsiteY11" fmla="*/ 451945 h 546774"/>
                <a:gd name="connsiteX12" fmla="*/ 430924 w 473858"/>
                <a:gd name="connsiteY12" fmla="*/ 483476 h 546774"/>
                <a:gd name="connsiteX13" fmla="*/ 367862 w 473858"/>
                <a:gd name="connsiteY13" fmla="*/ 504497 h 546774"/>
                <a:gd name="connsiteX14" fmla="*/ 294290 w 473858"/>
                <a:gd name="connsiteY14" fmla="*/ 525517 h 546774"/>
                <a:gd name="connsiteX15" fmla="*/ 210207 w 473858"/>
                <a:gd name="connsiteY15" fmla="*/ 536028 h 546774"/>
                <a:gd name="connsiteX16" fmla="*/ 115614 w 473858"/>
                <a:gd name="connsiteY16" fmla="*/ 546538 h 54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3858" h="546774">
                  <a:moveTo>
                    <a:pt x="0" y="115614"/>
                  </a:moveTo>
                  <a:cubicBezTo>
                    <a:pt x="71551" y="72684"/>
                    <a:pt x="33173" y="90542"/>
                    <a:pt x="115614" y="63062"/>
                  </a:cubicBezTo>
                  <a:lnTo>
                    <a:pt x="147145" y="52552"/>
                  </a:lnTo>
                  <a:cubicBezTo>
                    <a:pt x="180263" y="30473"/>
                    <a:pt x="173386" y="31063"/>
                    <a:pt x="210207" y="21021"/>
                  </a:cubicBezTo>
                  <a:cubicBezTo>
                    <a:pt x="238079" y="13419"/>
                    <a:pt x="294290" y="0"/>
                    <a:pt x="294290" y="0"/>
                  </a:cubicBezTo>
                  <a:cubicBezTo>
                    <a:pt x="315311" y="3503"/>
                    <a:pt x="337135" y="3771"/>
                    <a:pt x="357352" y="10510"/>
                  </a:cubicBezTo>
                  <a:cubicBezTo>
                    <a:pt x="381115" y="18431"/>
                    <a:pt x="400154" y="41127"/>
                    <a:pt x="409903" y="63062"/>
                  </a:cubicBezTo>
                  <a:cubicBezTo>
                    <a:pt x="418902" y="83310"/>
                    <a:pt x="418633" y="107688"/>
                    <a:pt x="430924" y="126124"/>
                  </a:cubicBezTo>
                  <a:lnTo>
                    <a:pt x="451945" y="157655"/>
                  </a:lnTo>
                  <a:cubicBezTo>
                    <a:pt x="455448" y="171669"/>
                    <a:pt x="458487" y="185807"/>
                    <a:pt x="462455" y="199697"/>
                  </a:cubicBezTo>
                  <a:cubicBezTo>
                    <a:pt x="465498" y="210350"/>
                    <a:pt x="472965" y="220149"/>
                    <a:pt x="472965" y="231228"/>
                  </a:cubicBezTo>
                  <a:cubicBezTo>
                    <a:pt x="472965" y="235435"/>
                    <a:pt x="480476" y="394883"/>
                    <a:pt x="451945" y="451945"/>
                  </a:cubicBezTo>
                  <a:cubicBezTo>
                    <a:pt x="446296" y="463243"/>
                    <a:pt x="441636" y="476781"/>
                    <a:pt x="430924" y="483476"/>
                  </a:cubicBezTo>
                  <a:cubicBezTo>
                    <a:pt x="412134" y="495220"/>
                    <a:pt x="388883" y="497490"/>
                    <a:pt x="367862" y="504497"/>
                  </a:cubicBezTo>
                  <a:cubicBezTo>
                    <a:pt x="342872" y="512827"/>
                    <a:pt x="320683" y="521118"/>
                    <a:pt x="294290" y="525517"/>
                  </a:cubicBezTo>
                  <a:cubicBezTo>
                    <a:pt x="266429" y="530161"/>
                    <a:pt x="238124" y="531733"/>
                    <a:pt x="210207" y="536028"/>
                  </a:cubicBezTo>
                  <a:cubicBezTo>
                    <a:pt x="124030" y="549286"/>
                    <a:pt x="191117" y="546538"/>
                    <a:pt x="115614" y="546538"/>
                  </a:cubicBezTo>
                </a:path>
              </a:pathLst>
            </a:cu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1355834" y="2522483"/>
              <a:ext cx="3846787" cy="2416637"/>
              <a:chOff x="1355834" y="2522483"/>
              <a:chExt cx="3846787" cy="2416637"/>
            </a:xfrm>
          </p:grpSpPr>
          <p:sp>
            <p:nvSpPr>
              <p:cNvPr id="3" name="Freeform 2"/>
              <p:cNvSpPr/>
              <p:nvPr/>
            </p:nvSpPr>
            <p:spPr>
              <a:xfrm>
                <a:off x="3836276" y="3509678"/>
                <a:ext cx="961624" cy="925688"/>
              </a:xfrm>
              <a:custGeom>
                <a:avLst/>
                <a:gdLst>
                  <a:gd name="connsiteX0" fmla="*/ 105103 w 961624"/>
                  <a:gd name="connsiteY0" fmla="*/ 295067 h 925688"/>
                  <a:gd name="connsiteX1" fmla="*/ 84083 w 961624"/>
                  <a:gd name="connsiteY1" fmla="*/ 347619 h 925688"/>
                  <a:gd name="connsiteX2" fmla="*/ 42041 w 961624"/>
                  <a:gd name="connsiteY2" fmla="*/ 410681 h 925688"/>
                  <a:gd name="connsiteX3" fmla="*/ 10510 w 961624"/>
                  <a:gd name="connsiteY3" fmla="*/ 473743 h 925688"/>
                  <a:gd name="connsiteX4" fmla="*/ 0 w 961624"/>
                  <a:gd name="connsiteY4" fmla="*/ 505274 h 925688"/>
                  <a:gd name="connsiteX5" fmla="*/ 21021 w 961624"/>
                  <a:gd name="connsiteY5" fmla="*/ 673439 h 925688"/>
                  <a:gd name="connsiteX6" fmla="*/ 42041 w 961624"/>
                  <a:gd name="connsiteY6" fmla="*/ 704970 h 925688"/>
                  <a:gd name="connsiteX7" fmla="*/ 63062 w 961624"/>
                  <a:gd name="connsiteY7" fmla="*/ 747012 h 925688"/>
                  <a:gd name="connsiteX8" fmla="*/ 189186 w 961624"/>
                  <a:gd name="connsiteY8" fmla="*/ 852115 h 925688"/>
                  <a:gd name="connsiteX9" fmla="*/ 252248 w 961624"/>
                  <a:gd name="connsiteY9" fmla="*/ 894156 h 925688"/>
                  <a:gd name="connsiteX10" fmla="*/ 283779 w 961624"/>
                  <a:gd name="connsiteY10" fmla="*/ 904667 h 925688"/>
                  <a:gd name="connsiteX11" fmla="*/ 357352 w 961624"/>
                  <a:gd name="connsiteY11" fmla="*/ 925688 h 925688"/>
                  <a:gd name="connsiteX12" fmla="*/ 451945 w 961624"/>
                  <a:gd name="connsiteY12" fmla="*/ 915177 h 925688"/>
                  <a:gd name="connsiteX13" fmla="*/ 525517 w 961624"/>
                  <a:gd name="connsiteY13" fmla="*/ 883646 h 925688"/>
                  <a:gd name="connsiteX14" fmla="*/ 588579 w 961624"/>
                  <a:gd name="connsiteY14" fmla="*/ 841605 h 925688"/>
                  <a:gd name="connsiteX15" fmla="*/ 641131 w 961624"/>
                  <a:gd name="connsiteY15" fmla="*/ 778543 h 925688"/>
                  <a:gd name="connsiteX16" fmla="*/ 662152 w 961624"/>
                  <a:gd name="connsiteY16" fmla="*/ 747012 h 925688"/>
                  <a:gd name="connsiteX17" fmla="*/ 693683 w 961624"/>
                  <a:gd name="connsiteY17" fmla="*/ 715481 h 925688"/>
                  <a:gd name="connsiteX18" fmla="*/ 735724 w 961624"/>
                  <a:gd name="connsiteY18" fmla="*/ 652419 h 925688"/>
                  <a:gd name="connsiteX19" fmla="*/ 756745 w 961624"/>
                  <a:gd name="connsiteY19" fmla="*/ 620888 h 925688"/>
                  <a:gd name="connsiteX20" fmla="*/ 819807 w 961624"/>
                  <a:gd name="connsiteY20" fmla="*/ 557825 h 925688"/>
                  <a:gd name="connsiteX21" fmla="*/ 882869 w 961624"/>
                  <a:gd name="connsiteY21" fmla="*/ 463232 h 925688"/>
                  <a:gd name="connsiteX22" fmla="*/ 903890 w 961624"/>
                  <a:gd name="connsiteY22" fmla="*/ 431701 h 925688"/>
                  <a:gd name="connsiteX23" fmla="*/ 935421 w 961624"/>
                  <a:gd name="connsiteY23" fmla="*/ 389660 h 925688"/>
                  <a:gd name="connsiteX24" fmla="*/ 945931 w 961624"/>
                  <a:gd name="connsiteY24" fmla="*/ 179453 h 925688"/>
                  <a:gd name="connsiteX25" fmla="*/ 924910 w 961624"/>
                  <a:gd name="connsiteY25" fmla="*/ 147922 h 925688"/>
                  <a:gd name="connsiteX26" fmla="*/ 882869 w 961624"/>
                  <a:gd name="connsiteY26" fmla="*/ 84860 h 925688"/>
                  <a:gd name="connsiteX27" fmla="*/ 851338 w 961624"/>
                  <a:gd name="connsiteY27" fmla="*/ 74350 h 925688"/>
                  <a:gd name="connsiteX28" fmla="*/ 819807 w 961624"/>
                  <a:gd name="connsiteY28" fmla="*/ 53329 h 925688"/>
                  <a:gd name="connsiteX29" fmla="*/ 704193 w 961624"/>
                  <a:gd name="connsiteY29" fmla="*/ 32308 h 925688"/>
                  <a:gd name="connsiteX30" fmla="*/ 462455 w 961624"/>
                  <a:gd name="connsiteY30" fmla="*/ 777 h 925688"/>
                  <a:gd name="connsiteX31" fmla="*/ 367862 w 961624"/>
                  <a:gd name="connsiteY31" fmla="*/ 777 h 92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1624" h="925688">
                    <a:moveTo>
                      <a:pt x="105103" y="295067"/>
                    </a:moveTo>
                    <a:cubicBezTo>
                      <a:pt x="98096" y="312584"/>
                      <a:pt x="93117" y="331056"/>
                      <a:pt x="84083" y="347619"/>
                    </a:cubicBezTo>
                    <a:cubicBezTo>
                      <a:pt x="71985" y="369798"/>
                      <a:pt x="42041" y="410681"/>
                      <a:pt x="42041" y="410681"/>
                    </a:cubicBezTo>
                    <a:cubicBezTo>
                      <a:pt x="15624" y="489935"/>
                      <a:pt x="51259" y="392245"/>
                      <a:pt x="10510" y="473743"/>
                    </a:cubicBezTo>
                    <a:cubicBezTo>
                      <a:pt x="5555" y="483652"/>
                      <a:pt x="3503" y="494764"/>
                      <a:pt x="0" y="505274"/>
                    </a:cubicBezTo>
                    <a:cubicBezTo>
                      <a:pt x="1267" y="520473"/>
                      <a:pt x="3853" y="633381"/>
                      <a:pt x="21021" y="673439"/>
                    </a:cubicBezTo>
                    <a:cubicBezTo>
                      <a:pt x="25997" y="685049"/>
                      <a:pt x="35774" y="694003"/>
                      <a:pt x="42041" y="704970"/>
                    </a:cubicBezTo>
                    <a:cubicBezTo>
                      <a:pt x="49814" y="718574"/>
                      <a:pt x="53274" y="734777"/>
                      <a:pt x="63062" y="747012"/>
                    </a:cubicBezTo>
                    <a:cubicBezTo>
                      <a:pt x="109306" y="804817"/>
                      <a:pt x="130863" y="813233"/>
                      <a:pt x="189186" y="852115"/>
                    </a:cubicBezTo>
                    <a:lnTo>
                      <a:pt x="252248" y="894156"/>
                    </a:lnTo>
                    <a:cubicBezTo>
                      <a:pt x="262758" y="897660"/>
                      <a:pt x="273126" y="901623"/>
                      <a:pt x="283779" y="904667"/>
                    </a:cubicBezTo>
                    <a:cubicBezTo>
                      <a:pt x="376161" y="931062"/>
                      <a:pt x="281752" y="900486"/>
                      <a:pt x="357352" y="925688"/>
                    </a:cubicBezTo>
                    <a:cubicBezTo>
                      <a:pt x="388883" y="922184"/>
                      <a:pt x="420652" y="920393"/>
                      <a:pt x="451945" y="915177"/>
                    </a:cubicBezTo>
                    <a:cubicBezTo>
                      <a:pt x="472021" y="911831"/>
                      <a:pt x="510788" y="892484"/>
                      <a:pt x="525517" y="883646"/>
                    </a:cubicBezTo>
                    <a:cubicBezTo>
                      <a:pt x="547180" y="870648"/>
                      <a:pt x="588579" y="841605"/>
                      <a:pt x="588579" y="841605"/>
                    </a:cubicBezTo>
                    <a:cubicBezTo>
                      <a:pt x="640770" y="763319"/>
                      <a:pt x="573692" y="859469"/>
                      <a:pt x="641131" y="778543"/>
                    </a:cubicBezTo>
                    <a:cubicBezTo>
                      <a:pt x="649218" y="768839"/>
                      <a:pt x="654065" y="756716"/>
                      <a:pt x="662152" y="747012"/>
                    </a:cubicBezTo>
                    <a:cubicBezTo>
                      <a:pt x="671668" y="735593"/>
                      <a:pt x="684558" y="727214"/>
                      <a:pt x="693683" y="715481"/>
                    </a:cubicBezTo>
                    <a:cubicBezTo>
                      <a:pt x="709193" y="695539"/>
                      <a:pt x="721710" y="673440"/>
                      <a:pt x="735724" y="652419"/>
                    </a:cubicBezTo>
                    <a:cubicBezTo>
                      <a:pt x="742731" y="641909"/>
                      <a:pt x="747813" y="629820"/>
                      <a:pt x="756745" y="620888"/>
                    </a:cubicBezTo>
                    <a:cubicBezTo>
                      <a:pt x="777766" y="599867"/>
                      <a:pt x="803317" y="582560"/>
                      <a:pt x="819807" y="557825"/>
                    </a:cubicBezTo>
                    <a:lnTo>
                      <a:pt x="882869" y="463232"/>
                    </a:lnTo>
                    <a:cubicBezTo>
                      <a:pt x="889876" y="452722"/>
                      <a:pt x="896311" y="441806"/>
                      <a:pt x="903890" y="431701"/>
                    </a:cubicBezTo>
                    <a:lnTo>
                      <a:pt x="935421" y="389660"/>
                    </a:lnTo>
                    <a:cubicBezTo>
                      <a:pt x="966753" y="295662"/>
                      <a:pt x="969644" y="313826"/>
                      <a:pt x="945931" y="179453"/>
                    </a:cubicBezTo>
                    <a:cubicBezTo>
                      <a:pt x="943736" y="167013"/>
                      <a:pt x="931917" y="158432"/>
                      <a:pt x="924910" y="147922"/>
                    </a:cubicBezTo>
                    <a:cubicBezTo>
                      <a:pt x="913891" y="114865"/>
                      <a:pt x="916611" y="107354"/>
                      <a:pt x="882869" y="84860"/>
                    </a:cubicBezTo>
                    <a:cubicBezTo>
                      <a:pt x="873651" y="78715"/>
                      <a:pt x="861848" y="77853"/>
                      <a:pt x="851338" y="74350"/>
                    </a:cubicBezTo>
                    <a:cubicBezTo>
                      <a:pt x="840828" y="67343"/>
                      <a:pt x="831105" y="58978"/>
                      <a:pt x="819807" y="53329"/>
                    </a:cubicBezTo>
                    <a:cubicBezTo>
                      <a:pt x="787050" y="36951"/>
                      <a:pt x="734076" y="36383"/>
                      <a:pt x="704193" y="32308"/>
                    </a:cubicBezTo>
                    <a:cubicBezTo>
                      <a:pt x="665757" y="27067"/>
                      <a:pt x="516574" y="3784"/>
                      <a:pt x="462455" y="777"/>
                    </a:cubicBezTo>
                    <a:cubicBezTo>
                      <a:pt x="430973" y="-972"/>
                      <a:pt x="399393" y="777"/>
                      <a:pt x="367862" y="777"/>
                    </a:cubicBezTo>
                  </a:path>
                </a:pathLst>
              </a:cu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355834" y="2522483"/>
                <a:ext cx="1252536" cy="1166648"/>
              </a:xfrm>
              <a:custGeom>
                <a:avLst/>
                <a:gdLst>
                  <a:gd name="connsiteX0" fmla="*/ 788276 w 1252536"/>
                  <a:gd name="connsiteY0" fmla="*/ 315310 h 1166648"/>
                  <a:gd name="connsiteX1" fmla="*/ 746235 w 1252536"/>
                  <a:gd name="connsiteY1" fmla="*/ 262758 h 1166648"/>
                  <a:gd name="connsiteX2" fmla="*/ 672663 w 1252536"/>
                  <a:gd name="connsiteY2" fmla="*/ 157655 h 1166648"/>
                  <a:gd name="connsiteX3" fmla="*/ 651642 w 1252536"/>
                  <a:gd name="connsiteY3" fmla="*/ 126124 h 1166648"/>
                  <a:gd name="connsiteX4" fmla="*/ 641132 w 1252536"/>
                  <a:gd name="connsiteY4" fmla="*/ 94593 h 1166648"/>
                  <a:gd name="connsiteX5" fmla="*/ 609600 w 1252536"/>
                  <a:gd name="connsiteY5" fmla="*/ 84083 h 1166648"/>
                  <a:gd name="connsiteX6" fmla="*/ 588580 w 1252536"/>
                  <a:gd name="connsiteY6" fmla="*/ 52551 h 1166648"/>
                  <a:gd name="connsiteX7" fmla="*/ 557049 w 1252536"/>
                  <a:gd name="connsiteY7" fmla="*/ 31531 h 1166648"/>
                  <a:gd name="connsiteX8" fmla="*/ 441435 w 1252536"/>
                  <a:gd name="connsiteY8" fmla="*/ 0 h 1166648"/>
                  <a:gd name="connsiteX9" fmla="*/ 325821 w 1252536"/>
                  <a:gd name="connsiteY9" fmla="*/ 10510 h 1166648"/>
                  <a:gd name="connsiteX10" fmla="*/ 241738 w 1252536"/>
                  <a:gd name="connsiteY10" fmla="*/ 31531 h 1166648"/>
                  <a:gd name="connsiteX11" fmla="*/ 168166 w 1252536"/>
                  <a:gd name="connsiteY11" fmla="*/ 52551 h 1166648"/>
                  <a:gd name="connsiteX12" fmla="*/ 136635 w 1252536"/>
                  <a:gd name="connsiteY12" fmla="*/ 73572 h 1166648"/>
                  <a:gd name="connsiteX13" fmla="*/ 84083 w 1252536"/>
                  <a:gd name="connsiteY13" fmla="*/ 147145 h 1166648"/>
                  <a:gd name="connsiteX14" fmla="*/ 42042 w 1252536"/>
                  <a:gd name="connsiteY14" fmla="*/ 252248 h 1166648"/>
                  <a:gd name="connsiteX15" fmla="*/ 31532 w 1252536"/>
                  <a:gd name="connsiteY15" fmla="*/ 304800 h 1166648"/>
                  <a:gd name="connsiteX16" fmla="*/ 10511 w 1252536"/>
                  <a:gd name="connsiteY16" fmla="*/ 367862 h 1166648"/>
                  <a:gd name="connsiteX17" fmla="*/ 0 w 1252536"/>
                  <a:gd name="connsiteY17" fmla="*/ 409903 h 1166648"/>
                  <a:gd name="connsiteX18" fmla="*/ 42042 w 1252536"/>
                  <a:gd name="connsiteY18" fmla="*/ 609600 h 1166648"/>
                  <a:gd name="connsiteX19" fmla="*/ 84083 w 1252536"/>
                  <a:gd name="connsiteY19" fmla="*/ 672662 h 1166648"/>
                  <a:gd name="connsiteX20" fmla="*/ 147145 w 1252536"/>
                  <a:gd name="connsiteY20" fmla="*/ 693683 h 1166648"/>
                  <a:gd name="connsiteX21" fmla="*/ 178676 w 1252536"/>
                  <a:gd name="connsiteY21" fmla="*/ 704193 h 1166648"/>
                  <a:gd name="connsiteX22" fmla="*/ 367863 w 1252536"/>
                  <a:gd name="connsiteY22" fmla="*/ 672662 h 1166648"/>
                  <a:gd name="connsiteX23" fmla="*/ 399394 w 1252536"/>
                  <a:gd name="connsiteY23" fmla="*/ 662151 h 1166648"/>
                  <a:gd name="connsiteX24" fmla="*/ 430925 w 1252536"/>
                  <a:gd name="connsiteY24" fmla="*/ 651641 h 1166648"/>
                  <a:gd name="connsiteX25" fmla="*/ 493987 w 1252536"/>
                  <a:gd name="connsiteY25" fmla="*/ 609600 h 1166648"/>
                  <a:gd name="connsiteX26" fmla="*/ 367863 w 1252536"/>
                  <a:gd name="connsiteY26" fmla="*/ 641131 h 1166648"/>
                  <a:gd name="connsiteX27" fmla="*/ 336332 w 1252536"/>
                  <a:gd name="connsiteY27" fmla="*/ 662151 h 1166648"/>
                  <a:gd name="connsiteX28" fmla="*/ 336332 w 1252536"/>
                  <a:gd name="connsiteY28" fmla="*/ 756745 h 1166648"/>
                  <a:gd name="connsiteX29" fmla="*/ 378373 w 1252536"/>
                  <a:gd name="connsiteY29" fmla="*/ 819807 h 1166648"/>
                  <a:gd name="connsiteX30" fmla="*/ 430925 w 1252536"/>
                  <a:gd name="connsiteY30" fmla="*/ 882869 h 1166648"/>
                  <a:gd name="connsiteX31" fmla="*/ 451945 w 1252536"/>
                  <a:gd name="connsiteY31" fmla="*/ 914400 h 1166648"/>
                  <a:gd name="connsiteX32" fmla="*/ 483476 w 1252536"/>
                  <a:gd name="connsiteY32" fmla="*/ 945931 h 1166648"/>
                  <a:gd name="connsiteX33" fmla="*/ 546538 w 1252536"/>
                  <a:gd name="connsiteY33" fmla="*/ 1008993 h 1166648"/>
                  <a:gd name="connsiteX34" fmla="*/ 620111 w 1252536"/>
                  <a:gd name="connsiteY34" fmla="*/ 1030014 h 1166648"/>
                  <a:gd name="connsiteX35" fmla="*/ 735725 w 1252536"/>
                  <a:gd name="connsiteY35" fmla="*/ 1072055 h 1166648"/>
                  <a:gd name="connsiteX36" fmla="*/ 767256 w 1252536"/>
                  <a:gd name="connsiteY36" fmla="*/ 1093076 h 1166648"/>
                  <a:gd name="connsiteX37" fmla="*/ 830318 w 1252536"/>
                  <a:gd name="connsiteY37" fmla="*/ 1114096 h 1166648"/>
                  <a:gd name="connsiteX38" fmla="*/ 893380 w 1252536"/>
                  <a:gd name="connsiteY38" fmla="*/ 1135117 h 1166648"/>
                  <a:gd name="connsiteX39" fmla="*/ 924911 w 1252536"/>
                  <a:gd name="connsiteY39" fmla="*/ 1145627 h 1166648"/>
                  <a:gd name="connsiteX40" fmla="*/ 1030014 w 1252536"/>
                  <a:gd name="connsiteY40" fmla="*/ 1166648 h 1166648"/>
                  <a:gd name="connsiteX41" fmla="*/ 1208690 w 1252536"/>
                  <a:gd name="connsiteY41" fmla="*/ 1156138 h 1166648"/>
                  <a:gd name="connsiteX42" fmla="*/ 1229711 w 1252536"/>
                  <a:gd name="connsiteY42" fmla="*/ 1124607 h 1166648"/>
                  <a:gd name="connsiteX43" fmla="*/ 1240221 w 1252536"/>
                  <a:gd name="connsiteY43" fmla="*/ 1093076 h 1166648"/>
                  <a:gd name="connsiteX44" fmla="*/ 1250732 w 1252536"/>
                  <a:gd name="connsiteY44" fmla="*/ 914400 h 116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52536" h="1166648">
                    <a:moveTo>
                      <a:pt x="788276" y="315310"/>
                    </a:moveTo>
                    <a:cubicBezTo>
                      <a:pt x="774262" y="297793"/>
                      <a:pt x="757992" y="281863"/>
                      <a:pt x="746235" y="262758"/>
                    </a:cubicBezTo>
                    <a:cubicBezTo>
                      <a:pt x="679884" y="154937"/>
                      <a:pt x="737789" y="201073"/>
                      <a:pt x="672663" y="157655"/>
                    </a:cubicBezTo>
                    <a:cubicBezTo>
                      <a:pt x="665656" y="147145"/>
                      <a:pt x="657291" y="137422"/>
                      <a:pt x="651642" y="126124"/>
                    </a:cubicBezTo>
                    <a:cubicBezTo>
                      <a:pt x="646687" y="116215"/>
                      <a:pt x="648966" y="102427"/>
                      <a:pt x="641132" y="94593"/>
                    </a:cubicBezTo>
                    <a:cubicBezTo>
                      <a:pt x="633298" y="86759"/>
                      <a:pt x="620111" y="87586"/>
                      <a:pt x="609600" y="84083"/>
                    </a:cubicBezTo>
                    <a:cubicBezTo>
                      <a:pt x="602593" y="73572"/>
                      <a:pt x="597512" y="61483"/>
                      <a:pt x="588580" y="52551"/>
                    </a:cubicBezTo>
                    <a:cubicBezTo>
                      <a:pt x="579648" y="43619"/>
                      <a:pt x="568592" y="36661"/>
                      <a:pt x="557049" y="31531"/>
                    </a:cubicBezTo>
                    <a:cubicBezTo>
                      <a:pt x="513404" y="12133"/>
                      <a:pt x="486396" y="8992"/>
                      <a:pt x="441435" y="0"/>
                    </a:cubicBezTo>
                    <a:cubicBezTo>
                      <a:pt x="402897" y="3503"/>
                      <a:pt x="364219" y="5710"/>
                      <a:pt x="325821" y="10510"/>
                    </a:cubicBezTo>
                    <a:cubicBezTo>
                      <a:pt x="268829" y="17634"/>
                      <a:pt x="286233" y="18818"/>
                      <a:pt x="241738" y="31531"/>
                    </a:cubicBezTo>
                    <a:cubicBezTo>
                      <a:pt x="149330" y="57934"/>
                      <a:pt x="243787" y="27345"/>
                      <a:pt x="168166" y="52551"/>
                    </a:cubicBezTo>
                    <a:cubicBezTo>
                      <a:pt x="157656" y="59558"/>
                      <a:pt x="145567" y="64640"/>
                      <a:pt x="136635" y="73572"/>
                    </a:cubicBezTo>
                    <a:cubicBezTo>
                      <a:pt x="123601" y="86606"/>
                      <a:pt x="96018" y="129243"/>
                      <a:pt x="84083" y="147145"/>
                    </a:cubicBezTo>
                    <a:cubicBezTo>
                      <a:pt x="58109" y="225071"/>
                      <a:pt x="72972" y="190389"/>
                      <a:pt x="42042" y="252248"/>
                    </a:cubicBezTo>
                    <a:cubicBezTo>
                      <a:pt x="38539" y="269765"/>
                      <a:pt x="36232" y="287565"/>
                      <a:pt x="31532" y="304800"/>
                    </a:cubicBezTo>
                    <a:cubicBezTo>
                      <a:pt x="25702" y="326177"/>
                      <a:pt x="15885" y="346366"/>
                      <a:pt x="10511" y="367862"/>
                    </a:cubicBezTo>
                    <a:lnTo>
                      <a:pt x="0" y="409903"/>
                    </a:lnTo>
                    <a:cubicBezTo>
                      <a:pt x="13008" y="605016"/>
                      <a:pt x="-21533" y="518778"/>
                      <a:pt x="42042" y="609600"/>
                    </a:cubicBezTo>
                    <a:cubicBezTo>
                      <a:pt x="56530" y="630297"/>
                      <a:pt x="60116" y="664673"/>
                      <a:pt x="84083" y="672662"/>
                    </a:cubicBezTo>
                    <a:lnTo>
                      <a:pt x="147145" y="693683"/>
                    </a:lnTo>
                    <a:lnTo>
                      <a:pt x="178676" y="704193"/>
                    </a:lnTo>
                    <a:cubicBezTo>
                      <a:pt x="326876" y="691843"/>
                      <a:pt x="264781" y="707023"/>
                      <a:pt x="367863" y="672662"/>
                    </a:cubicBezTo>
                    <a:lnTo>
                      <a:pt x="399394" y="662151"/>
                    </a:lnTo>
                    <a:lnTo>
                      <a:pt x="430925" y="651641"/>
                    </a:lnTo>
                    <a:cubicBezTo>
                      <a:pt x="451946" y="637627"/>
                      <a:pt x="518907" y="605447"/>
                      <a:pt x="493987" y="609600"/>
                    </a:cubicBezTo>
                    <a:cubicBezTo>
                      <a:pt x="462463" y="614854"/>
                      <a:pt x="395625" y="622623"/>
                      <a:pt x="367863" y="641131"/>
                    </a:cubicBezTo>
                    <a:lnTo>
                      <a:pt x="336332" y="662151"/>
                    </a:lnTo>
                    <a:cubicBezTo>
                      <a:pt x="323356" y="701078"/>
                      <a:pt x="315778" y="707417"/>
                      <a:pt x="336332" y="756745"/>
                    </a:cubicBezTo>
                    <a:cubicBezTo>
                      <a:pt x="346049" y="780065"/>
                      <a:pt x="364359" y="798786"/>
                      <a:pt x="378373" y="819807"/>
                    </a:cubicBezTo>
                    <a:cubicBezTo>
                      <a:pt x="430564" y="898094"/>
                      <a:pt x="363486" y="801941"/>
                      <a:pt x="430925" y="882869"/>
                    </a:cubicBezTo>
                    <a:cubicBezTo>
                      <a:pt x="439012" y="892573"/>
                      <a:pt x="443858" y="904696"/>
                      <a:pt x="451945" y="914400"/>
                    </a:cubicBezTo>
                    <a:cubicBezTo>
                      <a:pt x="461461" y="925819"/>
                      <a:pt x="473803" y="934646"/>
                      <a:pt x="483476" y="945931"/>
                    </a:cubicBezTo>
                    <a:cubicBezTo>
                      <a:pt x="516378" y="984317"/>
                      <a:pt x="504909" y="988178"/>
                      <a:pt x="546538" y="1008993"/>
                    </a:cubicBezTo>
                    <a:cubicBezTo>
                      <a:pt x="561613" y="1016531"/>
                      <a:pt x="606646" y="1026648"/>
                      <a:pt x="620111" y="1030014"/>
                    </a:cubicBezTo>
                    <a:cubicBezTo>
                      <a:pt x="682179" y="1092082"/>
                      <a:pt x="616817" y="1039626"/>
                      <a:pt x="735725" y="1072055"/>
                    </a:cubicBezTo>
                    <a:cubicBezTo>
                      <a:pt x="747912" y="1075379"/>
                      <a:pt x="755713" y="1087946"/>
                      <a:pt x="767256" y="1093076"/>
                    </a:cubicBezTo>
                    <a:cubicBezTo>
                      <a:pt x="787504" y="1102075"/>
                      <a:pt x="809297" y="1107089"/>
                      <a:pt x="830318" y="1114096"/>
                    </a:cubicBezTo>
                    <a:lnTo>
                      <a:pt x="893380" y="1135117"/>
                    </a:lnTo>
                    <a:cubicBezTo>
                      <a:pt x="903890" y="1138620"/>
                      <a:pt x="914163" y="1142940"/>
                      <a:pt x="924911" y="1145627"/>
                    </a:cubicBezTo>
                    <a:cubicBezTo>
                      <a:pt x="987626" y="1161307"/>
                      <a:pt x="952704" y="1153763"/>
                      <a:pt x="1030014" y="1166648"/>
                    </a:cubicBezTo>
                    <a:cubicBezTo>
                      <a:pt x="1089573" y="1163145"/>
                      <a:pt x="1150308" y="1168429"/>
                      <a:pt x="1208690" y="1156138"/>
                    </a:cubicBezTo>
                    <a:cubicBezTo>
                      <a:pt x="1221051" y="1153536"/>
                      <a:pt x="1224062" y="1135905"/>
                      <a:pt x="1229711" y="1124607"/>
                    </a:cubicBezTo>
                    <a:cubicBezTo>
                      <a:pt x="1234666" y="1114698"/>
                      <a:pt x="1237534" y="1103824"/>
                      <a:pt x="1240221" y="1093076"/>
                    </a:cubicBezTo>
                    <a:cubicBezTo>
                      <a:pt x="1258977" y="1018051"/>
                      <a:pt x="1250732" y="1014258"/>
                      <a:pt x="1250732" y="914400"/>
                    </a:cubicBezTo>
                  </a:path>
                </a:pathLst>
              </a:cu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204138" y="2722179"/>
                <a:ext cx="998483" cy="924911"/>
              </a:xfrm>
              <a:custGeom>
                <a:avLst/>
                <a:gdLst>
                  <a:gd name="connsiteX0" fmla="*/ 84083 w 998483"/>
                  <a:gd name="connsiteY0" fmla="*/ 115614 h 924911"/>
                  <a:gd name="connsiteX1" fmla="*/ 199696 w 998483"/>
                  <a:gd name="connsiteY1" fmla="*/ 105104 h 924911"/>
                  <a:gd name="connsiteX2" fmla="*/ 262759 w 998483"/>
                  <a:gd name="connsiteY2" fmla="*/ 84083 h 924911"/>
                  <a:gd name="connsiteX3" fmla="*/ 294290 w 998483"/>
                  <a:gd name="connsiteY3" fmla="*/ 73573 h 924911"/>
                  <a:gd name="connsiteX4" fmla="*/ 325821 w 998483"/>
                  <a:gd name="connsiteY4" fmla="*/ 52552 h 924911"/>
                  <a:gd name="connsiteX5" fmla="*/ 399393 w 998483"/>
                  <a:gd name="connsiteY5" fmla="*/ 31531 h 924911"/>
                  <a:gd name="connsiteX6" fmla="*/ 462455 w 998483"/>
                  <a:gd name="connsiteY6" fmla="*/ 10511 h 924911"/>
                  <a:gd name="connsiteX7" fmla="*/ 493986 w 998483"/>
                  <a:gd name="connsiteY7" fmla="*/ 0 h 924911"/>
                  <a:gd name="connsiteX8" fmla="*/ 746234 w 998483"/>
                  <a:gd name="connsiteY8" fmla="*/ 10511 h 924911"/>
                  <a:gd name="connsiteX9" fmla="*/ 798786 w 998483"/>
                  <a:gd name="connsiteY9" fmla="*/ 21021 h 924911"/>
                  <a:gd name="connsiteX10" fmla="*/ 830317 w 998483"/>
                  <a:gd name="connsiteY10" fmla="*/ 52552 h 924911"/>
                  <a:gd name="connsiteX11" fmla="*/ 893379 w 998483"/>
                  <a:gd name="connsiteY11" fmla="*/ 94593 h 924911"/>
                  <a:gd name="connsiteX12" fmla="*/ 914400 w 998483"/>
                  <a:gd name="connsiteY12" fmla="*/ 126124 h 924911"/>
                  <a:gd name="connsiteX13" fmla="*/ 945931 w 998483"/>
                  <a:gd name="connsiteY13" fmla="*/ 147145 h 924911"/>
                  <a:gd name="connsiteX14" fmla="*/ 966952 w 998483"/>
                  <a:gd name="connsiteY14" fmla="*/ 210207 h 924911"/>
                  <a:gd name="connsiteX15" fmla="*/ 977462 w 998483"/>
                  <a:gd name="connsiteY15" fmla="*/ 241738 h 924911"/>
                  <a:gd name="connsiteX16" fmla="*/ 987972 w 998483"/>
                  <a:gd name="connsiteY16" fmla="*/ 273269 h 924911"/>
                  <a:gd name="connsiteX17" fmla="*/ 998483 w 998483"/>
                  <a:gd name="connsiteY17" fmla="*/ 325821 h 924911"/>
                  <a:gd name="connsiteX18" fmla="*/ 987972 w 998483"/>
                  <a:gd name="connsiteY18" fmla="*/ 599090 h 924911"/>
                  <a:gd name="connsiteX19" fmla="*/ 977462 w 998483"/>
                  <a:gd name="connsiteY19" fmla="*/ 630621 h 924911"/>
                  <a:gd name="connsiteX20" fmla="*/ 956441 w 998483"/>
                  <a:gd name="connsiteY20" fmla="*/ 704193 h 924911"/>
                  <a:gd name="connsiteX21" fmla="*/ 935421 w 998483"/>
                  <a:gd name="connsiteY21" fmla="*/ 735724 h 924911"/>
                  <a:gd name="connsiteX22" fmla="*/ 903890 w 998483"/>
                  <a:gd name="connsiteY22" fmla="*/ 767255 h 924911"/>
                  <a:gd name="connsiteX23" fmla="*/ 882869 w 998483"/>
                  <a:gd name="connsiteY23" fmla="*/ 798787 h 924911"/>
                  <a:gd name="connsiteX24" fmla="*/ 851338 w 998483"/>
                  <a:gd name="connsiteY24" fmla="*/ 819807 h 924911"/>
                  <a:gd name="connsiteX25" fmla="*/ 819807 w 998483"/>
                  <a:gd name="connsiteY25" fmla="*/ 851338 h 924911"/>
                  <a:gd name="connsiteX26" fmla="*/ 788276 w 998483"/>
                  <a:gd name="connsiteY26" fmla="*/ 872359 h 924911"/>
                  <a:gd name="connsiteX27" fmla="*/ 756745 w 998483"/>
                  <a:gd name="connsiteY27" fmla="*/ 903890 h 924911"/>
                  <a:gd name="connsiteX28" fmla="*/ 693683 w 998483"/>
                  <a:gd name="connsiteY28" fmla="*/ 924911 h 924911"/>
                  <a:gd name="connsiteX29" fmla="*/ 578069 w 998483"/>
                  <a:gd name="connsiteY29" fmla="*/ 893380 h 924911"/>
                  <a:gd name="connsiteX30" fmla="*/ 515007 w 998483"/>
                  <a:gd name="connsiteY30" fmla="*/ 872359 h 924911"/>
                  <a:gd name="connsiteX31" fmla="*/ 420414 w 998483"/>
                  <a:gd name="connsiteY31" fmla="*/ 809297 h 924911"/>
                  <a:gd name="connsiteX32" fmla="*/ 388883 w 998483"/>
                  <a:gd name="connsiteY32" fmla="*/ 788276 h 924911"/>
                  <a:gd name="connsiteX33" fmla="*/ 273269 w 998483"/>
                  <a:gd name="connsiteY33" fmla="*/ 756745 h 924911"/>
                  <a:gd name="connsiteX34" fmla="*/ 189186 w 998483"/>
                  <a:gd name="connsiteY34" fmla="*/ 746235 h 924911"/>
                  <a:gd name="connsiteX35" fmla="*/ 0 w 998483"/>
                  <a:gd name="connsiteY35" fmla="*/ 735724 h 92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98483" h="924911">
                    <a:moveTo>
                      <a:pt x="84083" y="115614"/>
                    </a:moveTo>
                    <a:cubicBezTo>
                      <a:pt x="122621" y="112111"/>
                      <a:pt x="161588" y="111829"/>
                      <a:pt x="199696" y="105104"/>
                    </a:cubicBezTo>
                    <a:cubicBezTo>
                      <a:pt x="221517" y="101253"/>
                      <a:pt x="241738" y="91090"/>
                      <a:pt x="262759" y="84083"/>
                    </a:cubicBezTo>
                    <a:lnTo>
                      <a:pt x="294290" y="73573"/>
                    </a:lnTo>
                    <a:cubicBezTo>
                      <a:pt x="304800" y="66566"/>
                      <a:pt x="314523" y="58201"/>
                      <a:pt x="325821" y="52552"/>
                    </a:cubicBezTo>
                    <a:cubicBezTo>
                      <a:pt x="343476" y="43724"/>
                      <a:pt x="382564" y="36580"/>
                      <a:pt x="399393" y="31531"/>
                    </a:cubicBezTo>
                    <a:cubicBezTo>
                      <a:pt x="420616" y="25164"/>
                      <a:pt x="441434" y="17518"/>
                      <a:pt x="462455" y="10511"/>
                    </a:cubicBezTo>
                    <a:lnTo>
                      <a:pt x="493986" y="0"/>
                    </a:lnTo>
                    <a:cubicBezTo>
                      <a:pt x="578069" y="3504"/>
                      <a:pt x="662278" y="4721"/>
                      <a:pt x="746234" y="10511"/>
                    </a:cubicBezTo>
                    <a:cubicBezTo>
                      <a:pt x="764056" y="11740"/>
                      <a:pt x="782808" y="13032"/>
                      <a:pt x="798786" y="21021"/>
                    </a:cubicBezTo>
                    <a:cubicBezTo>
                      <a:pt x="812081" y="27668"/>
                      <a:pt x="818584" y="43427"/>
                      <a:pt x="830317" y="52552"/>
                    </a:cubicBezTo>
                    <a:cubicBezTo>
                      <a:pt x="850259" y="68062"/>
                      <a:pt x="893379" y="94593"/>
                      <a:pt x="893379" y="94593"/>
                    </a:cubicBezTo>
                    <a:cubicBezTo>
                      <a:pt x="900386" y="105103"/>
                      <a:pt x="905468" y="117192"/>
                      <a:pt x="914400" y="126124"/>
                    </a:cubicBezTo>
                    <a:cubicBezTo>
                      <a:pt x="923332" y="135056"/>
                      <a:pt x="939236" y="136433"/>
                      <a:pt x="945931" y="147145"/>
                    </a:cubicBezTo>
                    <a:cubicBezTo>
                      <a:pt x="957675" y="165935"/>
                      <a:pt x="959945" y="189186"/>
                      <a:pt x="966952" y="210207"/>
                    </a:cubicBezTo>
                    <a:lnTo>
                      <a:pt x="977462" y="241738"/>
                    </a:lnTo>
                    <a:cubicBezTo>
                      <a:pt x="980965" y="252248"/>
                      <a:pt x="985799" y="262405"/>
                      <a:pt x="987972" y="273269"/>
                    </a:cubicBezTo>
                    <a:lnTo>
                      <a:pt x="998483" y="325821"/>
                    </a:lnTo>
                    <a:cubicBezTo>
                      <a:pt x="994979" y="416911"/>
                      <a:pt x="994244" y="508149"/>
                      <a:pt x="987972" y="599090"/>
                    </a:cubicBezTo>
                    <a:cubicBezTo>
                      <a:pt x="987210" y="610143"/>
                      <a:pt x="980506" y="619968"/>
                      <a:pt x="977462" y="630621"/>
                    </a:cubicBezTo>
                    <a:cubicBezTo>
                      <a:pt x="972970" y="646343"/>
                      <a:pt x="964844" y="687388"/>
                      <a:pt x="956441" y="704193"/>
                    </a:cubicBezTo>
                    <a:cubicBezTo>
                      <a:pt x="950792" y="715491"/>
                      <a:pt x="943508" y="726020"/>
                      <a:pt x="935421" y="735724"/>
                    </a:cubicBezTo>
                    <a:cubicBezTo>
                      <a:pt x="925905" y="747143"/>
                      <a:pt x="913406" y="755836"/>
                      <a:pt x="903890" y="767255"/>
                    </a:cubicBezTo>
                    <a:cubicBezTo>
                      <a:pt x="895803" y="776959"/>
                      <a:pt x="891801" y="789855"/>
                      <a:pt x="882869" y="798787"/>
                    </a:cubicBezTo>
                    <a:cubicBezTo>
                      <a:pt x="873937" y="807719"/>
                      <a:pt x="861042" y="811720"/>
                      <a:pt x="851338" y="819807"/>
                    </a:cubicBezTo>
                    <a:cubicBezTo>
                      <a:pt x="839919" y="829323"/>
                      <a:pt x="831226" y="841822"/>
                      <a:pt x="819807" y="851338"/>
                    </a:cubicBezTo>
                    <a:cubicBezTo>
                      <a:pt x="810103" y="859425"/>
                      <a:pt x="797980" y="864272"/>
                      <a:pt x="788276" y="872359"/>
                    </a:cubicBezTo>
                    <a:cubicBezTo>
                      <a:pt x="776857" y="881875"/>
                      <a:pt x="769738" y="896671"/>
                      <a:pt x="756745" y="903890"/>
                    </a:cubicBezTo>
                    <a:cubicBezTo>
                      <a:pt x="737376" y="914651"/>
                      <a:pt x="693683" y="924911"/>
                      <a:pt x="693683" y="924911"/>
                    </a:cubicBezTo>
                    <a:cubicBezTo>
                      <a:pt x="511463" y="902132"/>
                      <a:pt x="671384" y="934853"/>
                      <a:pt x="578069" y="893380"/>
                    </a:cubicBezTo>
                    <a:cubicBezTo>
                      <a:pt x="557821" y="884381"/>
                      <a:pt x="515007" y="872359"/>
                      <a:pt x="515007" y="872359"/>
                    </a:cubicBezTo>
                    <a:lnTo>
                      <a:pt x="420414" y="809297"/>
                    </a:lnTo>
                    <a:cubicBezTo>
                      <a:pt x="409904" y="802290"/>
                      <a:pt x="400867" y="792270"/>
                      <a:pt x="388883" y="788276"/>
                    </a:cubicBezTo>
                    <a:cubicBezTo>
                      <a:pt x="351766" y="775904"/>
                      <a:pt x="311196" y="761486"/>
                      <a:pt x="273269" y="756745"/>
                    </a:cubicBezTo>
                    <a:lnTo>
                      <a:pt x="189186" y="746235"/>
                    </a:lnTo>
                    <a:cubicBezTo>
                      <a:pt x="99561" y="723827"/>
                      <a:pt x="161590" y="735724"/>
                      <a:pt x="0" y="735724"/>
                    </a:cubicBezTo>
                  </a:path>
                </a:pathLst>
              </a:cu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2469931" y="2722179"/>
                <a:ext cx="1807779" cy="1429407"/>
                <a:chOff x="2469931" y="2722179"/>
                <a:chExt cx="1807779" cy="1429407"/>
              </a:xfrm>
            </p:grpSpPr>
            <p:sp>
              <p:nvSpPr>
                <p:cNvPr id="10" name="Freeform 9"/>
                <p:cNvSpPr/>
                <p:nvPr/>
              </p:nvSpPr>
              <p:spPr>
                <a:xfrm>
                  <a:off x="2469931" y="3184634"/>
                  <a:ext cx="662522" cy="966952"/>
                </a:xfrm>
                <a:custGeom>
                  <a:avLst/>
                  <a:gdLst>
                    <a:gd name="connsiteX0" fmla="*/ 0 w 662522"/>
                    <a:gd name="connsiteY0" fmla="*/ 0 h 966952"/>
                    <a:gd name="connsiteX1" fmla="*/ 178676 w 662522"/>
                    <a:gd name="connsiteY1" fmla="*/ 31532 h 966952"/>
                    <a:gd name="connsiteX2" fmla="*/ 210207 w 662522"/>
                    <a:gd name="connsiteY2" fmla="*/ 42042 h 966952"/>
                    <a:gd name="connsiteX3" fmla="*/ 241738 w 662522"/>
                    <a:gd name="connsiteY3" fmla="*/ 52552 h 966952"/>
                    <a:gd name="connsiteX4" fmla="*/ 304800 w 662522"/>
                    <a:gd name="connsiteY4" fmla="*/ 94594 h 966952"/>
                    <a:gd name="connsiteX5" fmla="*/ 367862 w 662522"/>
                    <a:gd name="connsiteY5" fmla="*/ 115614 h 966952"/>
                    <a:gd name="connsiteX6" fmla="*/ 399393 w 662522"/>
                    <a:gd name="connsiteY6" fmla="*/ 126125 h 966952"/>
                    <a:gd name="connsiteX7" fmla="*/ 430924 w 662522"/>
                    <a:gd name="connsiteY7" fmla="*/ 147145 h 966952"/>
                    <a:gd name="connsiteX8" fmla="*/ 462455 w 662522"/>
                    <a:gd name="connsiteY8" fmla="*/ 157656 h 966952"/>
                    <a:gd name="connsiteX9" fmla="*/ 525517 w 662522"/>
                    <a:gd name="connsiteY9" fmla="*/ 199697 h 966952"/>
                    <a:gd name="connsiteX10" fmla="*/ 557048 w 662522"/>
                    <a:gd name="connsiteY10" fmla="*/ 220718 h 966952"/>
                    <a:gd name="connsiteX11" fmla="*/ 620110 w 662522"/>
                    <a:gd name="connsiteY11" fmla="*/ 262759 h 966952"/>
                    <a:gd name="connsiteX12" fmla="*/ 641131 w 662522"/>
                    <a:gd name="connsiteY12" fmla="*/ 294290 h 966952"/>
                    <a:gd name="connsiteX13" fmla="*/ 662152 w 662522"/>
                    <a:gd name="connsiteY13" fmla="*/ 357352 h 966952"/>
                    <a:gd name="connsiteX14" fmla="*/ 630621 w 662522"/>
                    <a:gd name="connsiteY14" fmla="*/ 525518 h 966952"/>
                    <a:gd name="connsiteX15" fmla="*/ 567559 w 662522"/>
                    <a:gd name="connsiteY15" fmla="*/ 567559 h 966952"/>
                    <a:gd name="connsiteX16" fmla="*/ 536028 w 662522"/>
                    <a:gd name="connsiteY16" fmla="*/ 588580 h 966952"/>
                    <a:gd name="connsiteX17" fmla="*/ 504497 w 662522"/>
                    <a:gd name="connsiteY17" fmla="*/ 609600 h 966952"/>
                    <a:gd name="connsiteX18" fmla="*/ 483476 w 662522"/>
                    <a:gd name="connsiteY18" fmla="*/ 641132 h 966952"/>
                    <a:gd name="connsiteX19" fmla="*/ 409903 w 662522"/>
                    <a:gd name="connsiteY19" fmla="*/ 662152 h 966952"/>
                    <a:gd name="connsiteX20" fmla="*/ 315310 w 662522"/>
                    <a:gd name="connsiteY20" fmla="*/ 725214 h 966952"/>
                    <a:gd name="connsiteX21" fmla="*/ 283779 w 662522"/>
                    <a:gd name="connsiteY21" fmla="*/ 746235 h 966952"/>
                    <a:gd name="connsiteX22" fmla="*/ 199697 w 662522"/>
                    <a:gd name="connsiteY22" fmla="*/ 840828 h 966952"/>
                    <a:gd name="connsiteX23" fmla="*/ 168166 w 662522"/>
                    <a:gd name="connsiteY23" fmla="*/ 872359 h 966952"/>
                    <a:gd name="connsiteX24" fmla="*/ 105103 w 662522"/>
                    <a:gd name="connsiteY24" fmla="*/ 914400 h 966952"/>
                    <a:gd name="connsiteX25" fmla="*/ 73572 w 662522"/>
                    <a:gd name="connsiteY25" fmla="*/ 945932 h 966952"/>
                    <a:gd name="connsiteX26" fmla="*/ 42041 w 662522"/>
                    <a:gd name="connsiteY26" fmla="*/ 956442 h 966952"/>
                    <a:gd name="connsiteX27" fmla="*/ 21021 w 662522"/>
                    <a:gd name="connsiteY27" fmla="*/ 966952 h 96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62522" h="966952">
                      <a:moveTo>
                        <a:pt x="0" y="0"/>
                      </a:moveTo>
                      <a:cubicBezTo>
                        <a:pt x="137685" y="12518"/>
                        <a:pt x="78901" y="-1726"/>
                        <a:pt x="178676" y="31532"/>
                      </a:cubicBezTo>
                      <a:lnTo>
                        <a:pt x="210207" y="42042"/>
                      </a:lnTo>
                      <a:lnTo>
                        <a:pt x="241738" y="52552"/>
                      </a:lnTo>
                      <a:cubicBezTo>
                        <a:pt x="262759" y="66566"/>
                        <a:pt x="280833" y="86605"/>
                        <a:pt x="304800" y="94594"/>
                      </a:cubicBezTo>
                      <a:lnTo>
                        <a:pt x="367862" y="115614"/>
                      </a:lnTo>
                      <a:cubicBezTo>
                        <a:pt x="378372" y="119117"/>
                        <a:pt x="390175" y="119980"/>
                        <a:pt x="399393" y="126125"/>
                      </a:cubicBezTo>
                      <a:cubicBezTo>
                        <a:pt x="409903" y="133132"/>
                        <a:pt x="419626" y="141496"/>
                        <a:pt x="430924" y="147145"/>
                      </a:cubicBezTo>
                      <a:cubicBezTo>
                        <a:pt x="440833" y="152100"/>
                        <a:pt x="452770" y="152276"/>
                        <a:pt x="462455" y="157656"/>
                      </a:cubicBezTo>
                      <a:cubicBezTo>
                        <a:pt x="484539" y="169925"/>
                        <a:pt x="504496" y="185683"/>
                        <a:pt x="525517" y="199697"/>
                      </a:cubicBezTo>
                      <a:cubicBezTo>
                        <a:pt x="536027" y="206704"/>
                        <a:pt x="548116" y="211786"/>
                        <a:pt x="557048" y="220718"/>
                      </a:cubicBezTo>
                      <a:cubicBezTo>
                        <a:pt x="596413" y="260083"/>
                        <a:pt x="574478" y="247549"/>
                        <a:pt x="620110" y="262759"/>
                      </a:cubicBezTo>
                      <a:cubicBezTo>
                        <a:pt x="627117" y="273269"/>
                        <a:pt x="636001" y="282747"/>
                        <a:pt x="641131" y="294290"/>
                      </a:cubicBezTo>
                      <a:cubicBezTo>
                        <a:pt x="650130" y="314538"/>
                        <a:pt x="662152" y="357352"/>
                        <a:pt x="662152" y="357352"/>
                      </a:cubicBezTo>
                      <a:cubicBezTo>
                        <a:pt x="659315" y="394235"/>
                        <a:pt x="674589" y="487046"/>
                        <a:pt x="630621" y="525518"/>
                      </a:cubicBezTo>
                      <a:cubicBezTo>
                        <a:pt x="611608" y="542154"/>
                        <a:pt x="588580" y="553545"/>
                        <a:pt x="567559" y="567559"/>
                      </a:cubicBezTo>
                      <a:lnTo>
                        <a:pt x="536028" y="588580"/>
                      </a:lnTo>
                      <a:lnTo>
                        <a:pt x="504497" y="609600"/>
                      </a:lnTo>
                      <a:cubicBezTo>
                        <a:pt x="497490" y="620111"/>
                        <a:pt x="493340" y="633241"/>
                        <a:pt x="483476" y="641132"/>
                      </a:cubicBezTo>
                      <a:cubicBezTo>
                        <a:pt x="476622" y="646615"/>
                        <a:pt x="412649" y="661466"/>
                        <a:pt x="409903" y="662152"/>
                      </a:cubicBezTo>
                      <a:lnTo>
                        <a:pt x="315310" y="725214"/>
                      </a:lnTo>
                      <a:lnTo>
                        <a:pt x="283779" y="746235"/>
                      </a:lnTo>
                      <a:cubicBezTo>
                        <a:pt x="246269" y="802501"/>
                        <a:pt x="271691" y="768834"/>
                        <a:pt x="199697" y="840828"/>
                      </a:cubicBezTo>
                      <a:cubicBezTo>
                        <a:pt x="189187" y="851338"/>
                        <a:pt x="180534" y="864114"/>
                        <a:pt x="168166" y="872359"/>
                      </a:cubicBezTo>
                      <a:cubicBezTo>
                        <a:pt x="147145" y="886373"/>
                        <a:pt x="122967" y="896535"/>
                        <a:pt x="105103" y="914400"/>
                      </a:cubicBezTo>
                      <a:cubicBezTo>
                        <a:pt x="94593" y="924911"/>
                        <a:pt x="85940" y="937687"/>
                        <a:pt x="73572" y="945932"/>
                      </a:cubicBezTo>
                      <a:cubicBezTo>
                        <a:pt x="64354" y="952077"/>
                        <a:pt x="52327" y="952327"/>
                        <a:pt x="42041" y="956442"/>
                      </a:cubicBezTo>
                      <a:cubicBezTo>
                        <a:pt x="34768" y="959351"/>
                        <a:pt x="28028" y="963449"/>
                        <a:pt x="21021" y="966952"/>
                      </a:cubicBezTo>
                    </a:path>
                  </a:pathLst>
                </a:custGeom>
                <a:noFill/>
                <a:ln w="28575">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2848303" y="3153103"/>
                  <a:ext cx="10511" cy="157656"/>
                </a:xfrm>
                <a:custGeom>
                  <a:avLst/>
                  <a:gdLst>
                    <a:gd name="connsiteX0" fmla="*/ 10511 w 10511"/>
                    <a:gd name="connsiteY0" fmla="*/ 0 h 157656"/>
                    <a:gd name="connsiteX1" fmla="*/ 0 w 10511"/>
                    <a:gd name="connsiteY1" fmla="*/ 94594 h 157656"/>
                    <a:gd name="connsiteX2" fmla="*/ 10511 w 10511"/>
                    <a:gd name="connsiteY2" fmla="*/ 157656 h 157656"/>
                  </a:gdLst>
                  <a:ahLst/>
                  <a:cxnLst>
                    <a:cxn ang="0">
                      <a:pos x="connsiteX0" y="connsiteY0"/>
                    </a:cxn>
                    <a:cxn ang="0">
                      <a:pos x="connsiteX1" y="connsiteY1"/>
                    </a:cxn>
                    <a:cxn ang="0">
                      <a:pos x="connsiteX2" y="connsiteY2"/>
                    </a:cxn>
                  </a:cxnLst>
                  <a:rect l="l" t="t" r="r" b="b"/>
                  <a:pathLst>
                    <a:path w="10511" h="157656">
                      <a:moveTo>
                        <a:pt x="10511" y="0"/>
                      </a:moveTo>
                      <a:cubicBezTo>
                        <a:pt x="7007" y="31531"/>
                        <a:pt x="0" y="62869"/>
                        <a:pt x="0" y="94594"/>
                      </a:cubicBezTo>
                      <a:cubicBezTo>
                        <a:pt x="0" y="115905"/>
                        <a:pt x="10511" y="157656"/>
                        <a:pt x="10511" y="157656"/>
                      </a:cubicBezTo>
                    </a:path>
                  </a:pathLst>
                </a:custGeom>
                <a:noFill/>
                <a:ln w="28575">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3142593" y="3163614"/>
                  <a:ext cx="1135117" cy="483476"/>
                </a:xfrm>
                <a:custGeom>
                  <a:avLst/>
                  <a:gdLst>
                    <a:gd name="connsiteX0" fmla="*/ 1135117 w 1135117"/>
                    <a:gd name="connsiteY0" fmla="*/ 42041 h 483476"/>
                    <a:gd name="connsiteX1" fmla="*/ 1051035 w 1135117"/>
                    <a:gd name="connsiteY1" fmla="*/ 31531 h 483476"/>
                    <a:gd name="connsiteX2" fmla="*/ 987973 w 1135117"/>
                    <a:gd name="connsiteY2" fmla="*/ 10510 h 483476"/>
                    <a:gd name="connsiteX3" fmla="*/ 893379 w 1135117"/>
                    <a:gd name="connsiteY3" fmla="*/ 0 h 483476"/>
                    <a:gd name="connsiteX4" fmla="*/ 672662 w 1135117"/>
                    <a:gd name="connsiteY4" fmla="*/ 21020 h 483476"/>
                    <a:gd name="connsiteX5" fmla="*/ 609600 w 1135117"/>
                    <a:gd name="connsiteY5" fmla="*/ 42041 h 483476"/>
                    <a:gd name="connsiteX6" fmla="*/ 578069 w 1135117"/>
                    <a:gd name="connsiteY6" fmla="*/ 52552 h 483476"/>
                    <a:gd name="connsiteX7" fmla="*/ 515007 w 1135117"/>
                    <a:gd name="connsiteY7" fmla="*/ 94593 h 483476"/>
                    <a:gd name="connsiteX8" fmla="*/ 451945 w 1135117"/>
                    <a:gd name="connsiteY8" fmla="*/ 115614 h 483476"/>
                    <a:gd name="connsiteX9" fmla="*/ 367862 w 1135117"/>
                    <a:gd name="connsiteY9" fmla="*/ 189186 h 483476"/>
                    <a:gd name="connsiteX10" fmla="*/ 336331 w 1135117"/>
                    <a:gd name="connsiteY10" fmla="*/ 210207 h 483476"/>
                    <a:gd name="connsiteX11" fmla="*/ 304800 w 1135117"/>
                    <a:gd name="connsiteY11" fmla="*/ 231227 h 483476"/>
                    <a:gd name="connsiteX12" fmla="*/ 283779 w 1135117"/>
                    <a:gd name="connsiteY12" fmla="*/ 262758 h 483476"/>
                    <a:gd name="connsiteX13" fmla="*/ 252248 w 1135117"/>
                    <a:gd name="connsiteY13" fmla="*/ 273269 h 483476"/>
                    <a:gd name="connsiteX14" fmla="*/ 189186 w 1135117"/>
                    <a:gd name="connsiteY14" fmla="*/ 315310 h 483476"/>
                    <a:gd name="connsiteX15" fmla="*/ 189186 w 1135117"/>
                    <a:gd name="connsiteY15" fmla="*/ 315310 h 483476"/>
                    <a:gd name="connsiteX16" fmla="*/ 157655 w 1135117"/>
                    <a:gd name="connsiteY16" fmla="*/ 346841 h 483476"/>
                    <a:gd name="connsiteX17" fmla="*/ 94593 w 1135117"/>
                    <a:gd name="connsiteY17" fmla="*/ 388883 h 483476"/>
                    <a:gd name="connsiteX18" fmla="*/ 42041 w 1135117"/>
                    <a:gd name="connsiteY18" fmla="*/ 430924 h 483476"/>
                    <a:gd name="connsiteX19" fmla="*/ 21021 w 1135117"/>
                    <a:gd name="connsiteY19" fmla="*/ 462455 h 483476"/>
                    <a:gd name="connsiteX20" fmla="*/ 0 w 1135117"/>
                    <a:gd name="connsiteY20" fmla="*/ 483476 h 48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5117" h="483476">
                      <a:moveTo>
                        <a:pt x="1135117" y="42041"/>
                      </a:moveTo>
                      <a:cubicBezTo>
                        <a:pt x="1107090" y="38538"/>
                        <a:pt x="1078653" y="37449"/>
                        <a:pt x="1051035" y="31531"/>
                      </a:cubicBezTo>
                      <a:cubicBezTo>
                        <a:pt x="1029369" y="26888"/>
                        <a:pt x="1009995" y="12957"/>
                        <a:pt x="987973" y="10510"/>
                      </a:cubicBezTo>
                      <a:lnTo>
                        <a:pt x="893379" y="0"/>
                      </a:lnTo>
                      <a:cubicBezTo>
                        <a:pt x="824453" y="4308"/>
                        <a:pt x="743052" y="1823"/>
                        <a:pt x="672662" y="21020"/>
                      </a:cubicBezTo>
                      <a:cubicBezTo>
                        <a:pt x="651285" y="26850"/>
                        <a:pt x="630621" y="35034"/>
                        <a:pt x="609600" y="42041"/>
                      </a:cubicBezTo>
                      <a:cubicBezTo>
                        <a:pt x="599090" y="45545"/>
                        <a:pt x="587287" y="46407"/>
                        <a:pt x="578069" y="52552"/>
                      </a:cubicBezTo>
                      <a:cubicBezTo>
                        <a:pt x="557048" y="66566"/>
                        <a:pt x="538974" y="86604"/>
                        <a:pt x="515007" y="94593"/>
                      </a:cubicBezTo>
                      <a:lnTo>
                        <a:pt x="451945" y="115614"/>
                      </a:lnTo>
                      <a:cubicBezTo>
                        <a:pt x="416910" y="168166"/>
                        <a:pt x="441435" y="140137"/>
                        <a:pt x="367862" y="189186"/>
                      </a:cubicBezTo>
                      <a:lnTo>
                        <a:pt x="336331" y="210207"/>
                      </a:lnTo>
                      <a:lnTo>
                        <a:pt x="304800" y="231227"/>
                      </a:lnTo>
                      <a:cubicBezTo>
                        <a:pt x="297793" y="241737"/>
                        <a:pt x="293643" y="254867"/>
                        <a:pt x="283779" y="262758"/>
                      </a:cubicBezTo>
                      <a:cubicBezTo>
                        <a:pt x="275128" y="269679"/>
                        <a:pt x="261933" y="267889"/>
                        <a:pt x="252248" y="273269"/>
                      </a:cubicBezTo>
                      <a:cubicBezTo>
                        <a:pt x="230164" y="285538"/>
                        <a:pt x="210207" y="301296"/>
                        <a:pt x="189186" y="315310"/>
                      </a:cubicBezTo>
                      <a:lnTo>
                        <a:pt x="189186" y="315310"/>
                      </a:lnTo>
                      <a:cubicBezTo>
                        <a:pt x="178676" y="325820"/>
                        <a:pt x="169388" y="337715"/>
                        <a:pt x="157655" y="346841"/>
                      </a:cubicBezTo>
                      <a:cubicBezTo>
                        <a:pt x="137713" y="362352"/>
                        <a:pt x="94593" y="388883"/>
                        <a:pt x="94593" y="388883"/>
                      </a:cubicBezTo>
                      <a:cubicBezTo>
                        <a:pt x="34354" y="479245"/>
                        <a:pt x="114565" y="372906"/>
                        <a:pt x="42041" y="430924"/>
                      </a:cubicBezTo>
                      <a:cubicBezTo>
                        <a:pt x="32177" y="438815"/>
                        <a:pt x="28912" y="452591"/>
                        <a:pt x="21021" y="462455"/>
                      </a:cubicBezTo>
                      <a:cubicBezTo>
                        <a:pt x="14831" y="470193"/>
                        <a:pt x="7007" y="476469"/>
                        <a:pt x="0" y="483476"/>
                      </a:cubicBezTo>
                    </a:path>
                  </a:pathLst>
                </a:custGeom>
                <a:noFill/>
                <a:ln w="28575">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510455" y="3310759"/>
                  <a:ext cx="441435" cy="252248"/>
                </a:xfrm>
                <a:custGeom>
                  <a:avLst/>
                  <a:gdLst>
                    <a:gd name="connsiteX0" fmla="*/ 441435 w 441435"/>
                    <a:gd name="connsiteY0" fmla="*/ 252248 h 252248"/>
                    <a:gd name="connsiteX1" fmla="*/ 378373 w 441435"/>
                    <a:gd name="connsiteY1" fmla="*/ 157655 h 252248"/>
                    <a:gd name="connsiteX2" fmla="*/ 346842 w 441435"/>
                    <a:gd name="connsiteY2" fmla="*/ 126124 h 252248"/>
                    <a:gd name="connsiteX3" fmla="*/ 325821 w 441435"/>
                    <a:gd name="connsiteY3" fmla="*/ 94593 h 252248"/>
                    <a:gd name="connsiteX4" fmla="*/ 231228 w 441435"/>
                    <a:gd name="connsiteY4" fmla="*/ 42041 h 252248"/>
                    <a:gd name="connsiteX5" fmla="*/ 199697 w 441435"/>
                    <a:gd name="connsiteY5" fmla="*/ 21020 h 252248"/>
                    <a:gd name="connsiteX6" fmla="*/ 136635 w 441435"/>
                    <a:gd name="connsiteY6" fmla="*/ 0 h 252248"/>
                    <a:gd name="connsiteX7" fmla="*/ 0 w 441435"/>
                    <a:gd name="connsiteY7" fmla="*/ 10510 h 25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435" h="252248">
                      <a:moveTo>
                        <a:pt x="441435" y="252248"/>
                      </a:moveTo>
                      <a:cubicBezTo>
                        <a:pt x="420414" y="220717"/>
                        <a:pt x="405169" y="184451"/>
                        <a:pt x="378373" y="157655"/>
                      </a:cubicBezTo>
                      <a:cubicBezTo>
                        <a:pt x="367863" y="147145"/>
                        <a:pt x="356358" y="137543"/>
                        <a:pt x="346842" y="126124"/>
                      </a:cubicBezTo>
                      <a:cubicBezTo>
                        <a:pt x="338755" y="116420"/>
                        <a:pt x="335327" y="102911"/>
                        <a:pt x="325821" y="94593"/>
                      </a:cubicBezTo>
                      <a:cubicBezTo>
                        <a:pt x="281339" y="55671"/>
                        <a:pt x="274536" y="56477"/>
                        <a:pt x="231228" y="42041"/>
                      </a:cubicBezTo>
                      <a:cubicBezTo>
                        <a:pt x="220718" y="35034"/>
                        <a:pt x="211240" y="26150"/>
                        <a:pt x="199697" y="21020"/>
                      </a:cubicBezTo>
                      <a:cubicBezTo>
                        <a:pt x="179449" y="12021"/>
                        <a:pt x="136635" y="0"/>
                        <a:pt x="136635" y="0"/>
                      </a:cubicBezTo>
                      <a:cubicBezTo>
                        <a:pt x="21073" y="11556"/>
                        <a:pt x="66740" y="10510"/>
                        <a:pt x="0" y="10510"/>
                      </a:cubicBezTo>
                    </a:path>
                  </a:pathLst>
                </a:custGeom>
                <a:noFill/>
                <a:ln w="28575">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699641" y="2722179"/>
                  <a:ext cx="233389" cy="483476"/>
                </a:xfrm>
                <a:custGeom>
                  <a:avLst/>
                  <a:gdLst>
                    <a:gd name="connsiteX0" fmla="*/ 220718 w 233389"/>
                    <a:gd name="connsiteY0" fmla="*/ 0 h 483476"/>
                    <a:gd name="connsiteX1" fmla="*/ 220718 w 233389"/>
                    <a:gd name="connsiteY1" fmla="*/ 189187 h 483476"/>
                    <a:gd name="connsiteX2" fmla="*/ 210207 w 233389"/>
                    <a:gd name="connsiteY2" fmla="*/ 231228 h 483476"/>
                    <a:gd name="connsiteX3" fmla="*/ 189187 w 233389"/>
                    <a:gd name="connsiteY3" fmla="*/ 262759 h 483476"/>
                    <a:gd name="connsiteX4" fmla="*/ 168166 w 233389"/>
                    <a:gd name="connsiteY4" fmla="*/ 325821 h 483476"/>
                    <a:gd name="connsiteX5" fmla="*/ 115614 w 233389"/>
                    <a:gd name="connsiteY5" fmla="*/ 388883 h 483476"/>
                    <a:gd name="connsiteX6" fmla="*/ 52552 w 233389"/>
                    <a:gd name="connsiteY6" fmla="*/ 430924 h 483476"/>
                    <a:gd name="connsiteX7" fmla="*/ 0 w 233389"/>
                    <a:gd name="connsiteY7" fmla="*/ 483476 h 48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389" h="483476">
                      <a:moveTo>
                        <a:pt x="220718" y="0"/>
                      </a:moveTo>
                      <a:cubicBezTo>
                        <a:pt x="238637" y="89600"/>
                        <a:pt x="236559" y="54544"/>
                        <a:pt x="220718" y="189187"/>
                      </a:cubicBezTo>
                      <a:cubicBezTo>
                        <a:pt x="219030" y="203533"/>
                        <a:pt x="215897" y="217951"/>
                        <a:pt x="210207" y="231228"/>
                      </a:cubicBezTo>
                      <a:cubicBezTo>
                        <a:pt x="205231" y="242838"/>
                        <a:pt x="194317" y="251216"/>
                        <a:pt x="189187" y="262759"/>
                      </a:cubicBezTo>
                      <a:cubicBezTo>
                        <a:pt x="180188" y="283007"/>
                        <a:pt x="180457" y="307385"/>
                        <a:pt x="168166" y="325821"/>
                      </a:cubicBezTo>
                      <a:cubicBezTo>
                        <a:pt x="149481" y="353848"/>
                        <a:pt x="143626" y="367096"/>
                        <a:pt x="115614" y="388883"/>
                      </a:cubicBezTo>
                      <a:cubicBezTo>
                        <a:pt x="95672" y="404393"/>
                        <a:pt x="52552" y="430924"/>
                        <a:pt x="52552" y="430924"/>
                      </a:cubicBezTo>
                      <a:cubicBezTo>
                        <a:pt x="16321" y="479233"/>
                        <a:pt x="36689" y="465132"/>
                        <a:pt x="0" y="483476"/>
                      </a:cubicBezTo>
                    </a:path>
                  </a:pathLst>
                </a:custGeom>
                <a:noFill/>
                <a:ln w="28575">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reeform 22"/>
              <p:cNvSpPr/>
              <p:nvPr/>
            </p:nvSpPr>
            <p:spPr>
              <a:xfrm>
                <a:off x="1991962" y="4211679"/>
                <a:ext cx="438506" cy="727441"/>
              </a:xfrm>
              <a:custGeom>
                <a:avLst/>
                <a:gdLst>
                  <a:gd name="connsiteX0" fmla="*/ 438506 w 438506"/>
                  <a:gd name="connsiteY0" fmla="*/ 0 h 727441"/>
                  <a:gd name="connsiteX1" fmla="*/ 394316 w 438506"/>
                  <a:gd name="connsiteY1" fmla="*/ 47589 h 727441"/>
                  <a:gd name="connsiteX2" fmla="*/ 384118 w 438506"/>
                  <a:gd name="connsiteY2" fmla="*/ 54388 h 727441"/>
                  <a:gd name="connsiteX3" fmla="*/ 373921 w 438506"/>
                  <a:gd name="connsiteY3" fmla="*/ 64586 h 727441"/>
                  <a:gd name="connsiteX4" fmla="*/ 350126 w 438506"/>
                  <a:gd name="connsiteY4" fmla="*/ 81582 h 727441"/>
                  <a:gd name="connsiteX5" fmla="*/ 336529 w 438506"/>
                  <a:gd name="connsiteY5" fmla="*/ 91780 h 727441"/>
                  <a:gd name="connsiteX6" fmla="*/ 326331 w 438506"/>
                  <a:gd name="connsiteY6" fmla="*/ 98578 h 727441"/>
                  <a:gd name="connsiteX7" fmla="*/ 316133 w 438506"/>
                  <a:gd name="connsiteY7" fmla="*/ 108776 h 727441"/>
                  <a:gd name="connsiteX8" fmla="*/ 305935 w 438506"/>
                  <a:gd name="connsiteY8" fmla="*/ 115575 h 727441"/>
                  <a:gd name="connsiteX9" fmla="*/ 292338 w 438506"/>
                  <a:gd name="connsiteY9" fmla="*/ 125772 h 727441"/>
                  <a:gd name="connsiteX10" fmla="*/ 282141 w 438506"/>
                  <a:gd name="connsiteY10" fmla="*/ 132571 h 727441"/>
                  <a:gd name="connsiteX11" fmla="*/ 261745 w 438506"/>
                  <a:gd name="connsiteY11" fmla="*/ 152966 h 727441"/>
                  <a:gd name="connsiteX12" fmla="*/ 241350 w 438506"/>
                  <a:gd name="connsiteY12" fmla="*/ 183560 h 727441"/>
                  <a:gd name="connsiteX13" fmla="*/ 234551 w 438506"/>
                  <a:gd name="connsiteY13" fmla="*/ 193757 h 727441"/>
                  <a:gd name="connsiteX14" fmla="*/ 224353 w 438506"/>
                  <a:gd name="connsiteY14" fmla="*/ 203955 h 727441"/>
                  <a:gd name="connsiteX15" fmla="*/ 214155 w 438506"/>
                  <a:gd name="connsiteY15" fmla="*/ 224351 h 727441"/>
                  <a:gd name="connsiteX16" fmla="*/ 197159 w 438506"/>
                  <a:gd name="connsiteY16" fmla="*/ 244746 h 727441"/>
                  <a:gd name="connsiteX17" fmla="*/ 183562 w 438506"/>
                  <a:gd name="connsiteY17" fmla="*/ 265142 h 727441"/>
                  <a:gd name="connsiteX18" fmla="*/ 173364 w 438506"/>
                  <a:gd name="connsiteY18" fmla="*/ 278739 h 727441"/>
                  <a:gd name="connsiteX19" fmla="*/ 163167 w 438506"/>
                  <a:gd name="connsiteY19" fmla="*/ 299134 h 727441"/>
                  <a:gd name="connsiteX20" fmla="*/ 152969 w 438506"/>
                  <a:gd name="connsiteY20" fmla="*/ 305933 h 727441"/>
                  <a:gd name="connsiteX21" fmla="*/ 139372 w 438506"/>
                  <a:gd name="connsiteY21" fmla="*/ 329728 h 727441"/>
                  <a:gd name="connsiteX22" fmla="*/ 132573 w 438506"/>
                  <a:gd name="connsiteY22" fmla="*/ 339925 h 727441"/>
                  <a:gd name="connsiteX23" fmla="*/ 125775 w 438506"/>
                  <a:gd name="connsiteY23" fmla="*/ 353522 h 727441"/>
                  <a:gd name="connsiteX24" fmla="*/ 112178 w 438506"/>
                  <a:gd name="connsiteY24" fmla="*/ 373918 h 727441"/>
                  <a:gd name="connsiteX25" fmla="*/ 95181 w 438506"/>
                  <a:gd name="connsiteY25" fmla="*/ 411310 h 727441"/>
                  <a:gd name="connsiteX26" fmla="*/ 88383 w 438506"/>
                  <a:gd name="connsiteY26" fmla="*/ 421508 h 727441"/>
                  <a:gd name="connsiteX27" fmla="*/ 84984 w 438506"/>
                  <a:gd name="connsiteY27" fmla="*/ 431705 h 727441"/>
                  <a:gd name="connsiteX28" fmla="*/ 71387 w 438506"/>
                  <a:gd name="connsiteY28" fmla="*/ 452101 h 727441"/>
                  <a:gd name="connsiteX29" fmla="*/ 67987 w 438506"/>
                  <a:gd name="connsiteY29" fmla="*/ 465698 h 727441"/>
                  <a:gd name="connsiteX30" fmla="*/ 61189 w 438506"/>
                  <a:gd name="connsiteY30" fmla="*/ 486093 h 727441"/>
                  <a:gd name="connsiteX31" fmla="*/ 57790 w 438506"/>
                  <a:gd name="connsiteY31" fmla="*/ 499691 h 727441"/>
                  <a:gd name="connsiteX32" fmla="*/ 44193 w 438506"/>
                  <a:gd name="connsiteY32" fmla="*/ 523485 h 727441"/>
                  <a:gd name="connsiteX33" fmla="*/ 37394 w 438506"/>
                  <a:gd name="connsiteY33" fmla="*/ 550679 h 727441"/>
                  <a:gd name="connsiteX34" fmla="*/ 30596 w 438506"/>
                  <a:gd name="connsiteY34" fmla="*/ 581273 h 727441"/>
                  <a:gd name="connsiteX35" fmla="*/ 27196 w 438506"/>
                  <a:gd name="connsiteY35" fmla="*/ 601668 h 727441"/>
                  <a:gd name="connsiteX36" fmla="*/ 20398 w 438506"/>
                  <a:gd name="connsiteY36" fmla="*/ 632262 h 727441"/>
                  <a:gd name="connsiteX37" fmla="*/ 16999 w 438506"/>
                  <a:gd name="connsiteY37" fmla="*/ 662855 h 727441"/>
                  <a:gd name="connsiteX38" fmla="*/ 13599 w 438506"/>
                  <a:gd name="connsiteY38" fmla="*/ 673053 h 727441"/>
                  <a:gd name="connsiteX39" fmla="*/ 6801 w 438506"/>
                  <a:gd name="connsiteY39" fmla="*/ 703646 h 727441"/>
                  <a:gd name="connsiteX40" fmla="*/ 2 w 438506"/>
                  <a:gd name="connsiteY40" fmla="*/ 727441 h 72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8506" h="727441">
                    <a:moveTo>
                      <a:pt x="438506" y="0"/>
                    </a:moveTo>
                    <a:cubicBezTo>
                      <a:pt x="426169" y="15421"/>
                      <a:pt x="409626" y="37382"/>
                      <a:pt x="394316" y="47589"/>
                    </a:cubicBezTo>
                    <a:cubicBezTo>
                      <a:pt x="390917" y="49855"/>
                      <a:pt x="387257" y="51772"/>
                      <a:pt x="384118" y="54388"/>
                    </a:cubicBezTo>
                    <a:cubicBezTo>
                      <a:pt x="380425" y="57466"/>
                      <a:pt x="377571" y="61458"/>
                      <a:pt x="373921" y="64586"/>
                    </a:cubicBezTo>
                    <a:cubicBezTo>
                      <a:pt x="362821" y="74100"/>
                      <a:pt x="360880" y="73901"/>
                      <a:pt x="350126" y="81582"/>
                    </a:cubicBezTo>
                    <a:cubicBezTo>
                      <a:pt x="345516" y="84875"/>
                      <a:pt x="341139" y="88487"/>
                      <a:pt x="336529" y="91780"/>
                    </a:cubicBezTo>
                    <a:cubicBezTo>
                      <a:pt x="333205" y="94155"/>
                      <a:pt x="329470" y="95963"/>
                      <a:pt x="326331" y="98578"/>
                    </a:cubicBezTo>
                    <a:cubicBezTo>
                      <a:pt x="322638" y="101656"/>
                      <a:pt x="319826" y="105698"/>
                      <a:pt x="316133" y="108776"/>
                    </a:cubicBezTo>
                    <a:cubicBezTo>
                      <a:pt x="312994" y="111392"/>
                      <a:pt x="309260" y="113200"/>
                      <a:pt x="305935" y="115575"/>
                    </a:cubicBezTo>
                    <a:cubicBezTo>
                      <a:pt x="301325" y="118868"/>
                      <a:pt x="296948" y="122479"/>
                      <a:pt x="292338" y="125772"/>
                    </a:cubicBezTo>
                    <a:cubicBezTo>
                      <a:pt x="289014" y="128147"/>
                      <a:pt x="285030" y="129682"/>
                      <a:pt x="282141" y="132571"/>
                    </a:cubicBezTo>
                    <a:cubicBezTo>
                      <a:pt x="256850" y="157863"/>
                      <a:pt x="285773" y="136949"/>
                      <a:pt x="261745" y="152966"/>
                    </a:cubicBezTo>
                    <a:lnTo>
                      <a:pt x="241350" y="183560"/>
                    </a:lnTo>
                    <a:cubicBezTo>
                      <a:pt x="239084" y="186959"/>
                      <a:pt x="237440" y="190868"/>
                      <a:pt x="234551" y="193757"/>
                    </a:cubicBezTo>
                    <a:cubicBezTo>
                      <a:pt x="231152" y="197156"/>
                      <a:pt x="227431" y="200262"/>
                      <a:pt x="224353" y="203955"/>
                    </a:cubicBezTo>
                    <a:cubicBezTo>
                      <a:pt x="212180" y="218563"/>
                      <a:pt x="221818" y="209024"/>
                      <a:pt x="214155" y="224351"/>
                    </a:cubicBezTo>
                    <a:cubicBezTo>
                      <a:pt x="206864" y="238934"/>
                      <a:pt x="207689" y="231208"/>
                      <a:pt x="197159" y="244746"/>
                    </a:cubicBezTo>
                    <a:cubicBezTo>
                      <a:pt x="192142" y="251196"/>
                      <a:pt x="188465" y="258605"/>
                      <a:pt x="183562" y="265142"/>
                    </a:cubicBezTo>
                    <a:lnTo>
                      <a:pt x="173364" y="278739"/>
                    </a:lnTo>
                    <a:cubicBezTo>
                      <a:pt x="170600" y="287033"/>
                      <a:pt x="169757" y="292544"/>
                      <a:pt x="163167" y="299134"/>
                    </a:cubicBezTo>
                    <a:cubicBezTo>
                      <a:pt x="160278" y="302023"/>
                      <a:pt x="156368" y="303667"/>
                      <a:pt x="152969" y="305933"/>
                    </a:cubicBezTo>
                    <a:cubicBezTo>
                      <a:pt x="136400" y="330785"/>
                      <a:pt x="156628" y="299530"/>
                      <a:pt x="139372" y="329728"/>
                    </a:cubicBezTo>
                    <a:cubicBezTo>
                      <a:pt x="137345" y="333275"/>
                      <a:pt x="134600" y="336378"/>
                      <a:pt x="132573" y="339925"/>
                    </a:cubicBezTo>
                    <a:cubicBezTo>
                      <a:pt x="130059" y="344325"/>
                      <a:pt x="128382" y="349177"/>
                      <a:pt x="125775" y="353522"/>
                    </a:cubicBezTo>
                    <a:cubicBezTo>
                      <a:pt x="121571" y="360529"/>
                      <a:pt x="114762" y="366166"/>
                      <a:pt x="112178" y="373918"/>
                    </a:cubicBezTo>
                    <a:cubicBezTo>
                      <a:pt x="107365" y="388360"/>
                      <a:pt x="105318" y="396103"/>
                      <a:pt x="95181" y="411310"/>
                    </a:cubicBezTo>
                    <a:cubicBezTo>
                      <a:pt x="92915" y="414709"/>
                      <a:pt x="90210" y="417854"/>
                      <a:pt x="88383" y="421508"/>
                    </a:cubicBezTo>
                    <a:cubicBezTo>
                      <a:pt x="86781" y="424713"/>
                      <a:pt x="86724" y="428573"/>
                      <a:pt x="84984" y="431705"/>
                    </a:cubicBezTo>
                    <a:cubicBezTo>
                      <a:pt x="81016" y="438848"/>
                      <a:pt x="71387" y="452101"/>
                      <a:pt x="71387" y="452101"/>
                    </a:cubicBezTo>
                    <a:cubicBezTo>
                      <a:pt x="70254" y="456633"/>
                      <a:pt x="69330" y="461223"/>
                      <a:pt x="67987" y="465698"/>
                    </a:cubicBezTo>
                    <a:cubicBezTo>
                      <a:pt x="65928" y="472562"/>
                      <a:pt x="62927" y="479141"/>
                      <a:pt x="61189" y="486093"/>
                    </a:cubicBezTo>
                    <a:cubicBezTo>
                      <a:pt x="60056" y="490626"/>
                      <a:pt x="59630" y="495397"/>
                      <a:pt x="57790" y="499691"/>
                    </a:cubicBezTo>
                    <a:cubicBezTo>
                      <a:pt x="46593" y="525816"/>
                      <a:pt x="54786" y="491707"/>
                      <a:pt x="44193" y="523485"/>
                    </a:cubicBezTo>
                    <a:cubicBezTo>
                      <a:pt x="41238" y="532349"/>
                      <a:pt x="39660" y="541614"/>
                      <a:pt x="37394" y="550679"/>
                    </a:cubicBezTo>
                    <a:cubicBezTo>
                      <a:pt x="33756" y="565231"/>
                      <a:pt x="33474" y="565447"/>
                      <a:pt x="30596" y="581273"/>
                    </a:cubicBezTo>
                    <a:cubicBezTo>
                      <a:pt x="29363" y="588054"/>
                      <a:pt x="28548" y="594910"/>
                      <a:pt x="27196" y="601668"/>
                    </a:cubicBezTo>
                    <a:cubicBezTo>
                      <a:pt x="23486" y="620217"/>
                      <a:pt x="23365" y="611492"/>
                      <a:pt x="20398" y="632262"/>
                    </a:cubicBezTo>
                    <a:cubicBezTo>
                      <a:pt x="18947" y="642419"/>
                      <a:pt x="18686" y="652734"/>
                      <a:pt x="16999" y="662855"/>
                    </a:cubicBezTo>
                    <a:cubicBezTo>
                      <a:pt x="16410" y="666390"/>
                      <a:pt x="14468" y="669577"/>
                      <a:pt x="13599" y="673053"/>
                    </a:cubicBezTo>
                    <a:cubicBezTo>
                      <a:pt x="8747" y="692459"/>
                      <a:pt x="12035" y="686200"/>
                      <a:pt x="6801" y="703646"/>
                    </a:cubicBezTo>
                    <a:cubicBezTo>
                      <a:pt x="-356" y="727503"/>
                      <a:pt x="2" y="716497"/>
                      <a:pt x="2" y="727441"/>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 name="TextBox 4"/>
          <p:cNvSpPr txBox="1">
            <a:spLocks noChangeArrowheads="1"/>
          </p:cNvSpPr>
          <p:nvPr/>
        </p:nvSpPr>
        <p:spPr bwMode="auto">
          <a:xfrm>
            <a:off x="205094" y="6019800"/>
            <a:ext cx="8786505" cy="646331"/>
          </a:xfrm>
          <a:prstGeom prst="rect">
            <a:avLst/>
          </a:prstGeom>
          <a:noFill/>
          <a:ln w="9525">
            <a:noFill/>
            <a:miter lim="800000"/>
            <a:headEnd/>
            <a:tailEnd/>
          </a:ln>
        </p:spPr>
        <p:txBody>
          <a:bodyPr wrap="square">
            <a:spAutoFit/>
          </a:bodyPr>
          <a:lstStyle/>
          <a:p>
            <a:r>
              <a:rPr lang="en-US" b="1" dirty="0">
                <a:solidFill>
                  <a:srgbClr val="002060"/>
                </a:solidFill>
                <a:latin typeface="Tempus Sans ITC" pitchFamily="82" charset="0"/>
                <a:cs typeface="Times New Roman" pitchFamily="18" charset="0"/>
              </a:rPr>
              <a:t>Even though each individual structure isn’t textbook, the fact that they are all connected for you to see in one image is totally sweet.  Maybe even rad. </a:t>
            </a:r>
          </a:p>
        </p:txBody>
      </p:sp>
    </p:spTree>
    <p:extLst>
      <p:ext uri="{BB962C8B-B14F-4D97-AF65-F5344CB8AC3E}">
        <p14:creationId xmlns:p14="http://schemas.microsoft.com/office/powerpoint/2010/main" val="348659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308" y="533400"/>
            <a:ext cx="8901491" cy="1538883"/>
          </a:xfrm>
          <a:prstGeom prst="rect">
            <a:avLst/>
          </a:prstGeom>
          <a:noFill/>
        </p:spPr>
        <p:txBody>
          <a:bodyPr wrap="square" rtlCol="0">
            <a:spAutoFit/>
          </a:bodyPr>
          <a:lstStyle/>
          <a:p>
            <a:r>
              <a:rPr lang="en-US" b="1" dirty="0">
                <a:solidFill>
                  <a:srgbClr val="8E0000"/>
                </a:solidFill>
                <a:latin typeface="Times New Roman" pitchFamily="18" charset="0"/>
                <a:cs typeface="Times New Roman" pitchFamily="18" charset="0"/>
              </a:rPr>
              <a:t>Excretory ducts </a:t>
            </a:r>
            <a:r>
              <a:rPr lang="en-US" b="1" dirty="0">
                <a:solidFill>
                  <a:srgbClr val="DEA810"/>
                </a:solidFill>
                <a:latin typeface="Times New Roman" pitchFamily="18" charset="0"/>
                <a:cs typeface="Times New Roman" pitchFamily="18" charset="0"/>
              </a:rPr>
              <a:t>(outlined) are basic ducts, that are simple conduits to the oral cavity.  They can be </a:t>
            </a:r>
            <a:r>
              <a:rPr lang="en-US" b="1" dirty="0" err="1">
                <a:solidFill>
                  <a:srgbClr val="DEA810"/>
                </a:solidFill>
                <a:latin typeface="Times New Roman" pitchFamily="18" charset="0"/>
                <a:cs typeface="Times New Roman" pitchFamily="18" charset="0"/>
              </a:rPr>
              <a:t>intralobular</a:t>
            </a:r>
            <a:r>
              <a:rPr lang="en-US" b="1" dirty="0">
                <a:solidFill>
                  <a:srgbClr val="DEA810"/>
                </a:solidFill>
                <a:latin typeface="Times New Roman" pitchFamily="18" charset="0"/>
                <a:cs typeface="Times New Roman" pitchFamily="18" charset="0"/>
              </a:rPr>
              <a:t>, interlobular, or </a:t>
            </a:r>
            <a:r>
              <a:rPr lang="en-US" b="1" dirty="0" err="1">
                <a:solidFill>
                  <a:srgbClr val="DEA810"/>
                </a:solidFill>
                <a:latin typeface="Times New Roman" pitchFamily="18" charset="0"/>
                <a:cs typeface="Times New Roman" pitchFamily="18" charset="0"/>
              </a:rPr>
              <a:t>interlobar</a:t>
            </a:r>
            <a:r>
              <a:rPr lang="en-US" b="1" dirty="0">
                <a:solidFill>
                  <a:srgbClr val="DEA810"/>
                </a:solidFill>
                <a:latin typeface="Times New Roman" pitchFamily="18" charset="0"/>
                <a:cs typeface="Times New Roman" pitchFamily="18" charset="0"/>
              </a:rPr>
              <a:t>, but, again, don’t get bent out of shape about this.  As one would suspect, the smaller ducts are lined by a simple columnar epithelium, which becomes stratified cuboidal to stratified columnar.  The thickness of the supporting connective tissue also increase with increasing duct size.</a:t>
            </a:r>
            <a:endParaRPr lang="en-US" b="1" dirty="0">
              <a:solidFill>
                <a:srgbClr val="8E0000"/>
              </a:solidFill>
              <a:latin typeface="Times New Roman" pitchFamily="18" charset="0"/>
              <a:cs typeface="Times New Roman" pitchFamily="18" charset="0"/>
            </a:endParaRPr>
          </a:p>
          <a:p>
            <a:endParaRPr lang="en-US" sz="400" b="1" dirty="0">
              <a:solidFill>
                <a:srgbClr val="8E0000"/>
              </a:solidFill>
              <a:latin typeface="Times New Roman" pitchFamily="18" charset="0"/>
              <a:cs typeface="Times New Roman" pitchFamily="18" charset="0"/>
            </a:endParaRPr>
          </a:p>
        </p:txBody>
      </p:sp>
      <p:pic>
        <p:nvPicPr>
          <p:cNvPr id="8" name="Picture 2" descr="\\ahc-webdata\com\LabManuals\MA\VLM\Lab22\SL93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709" y="2006062"/>
            <a:ext cx="6172200" cy="46291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028608" y="82952"/>
            <a:ext cx="4760406"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B05408"/>
                </a:solidFill>
                <a:latin typeface="+mn-lt"/>
              </a:rPr>
              <a:t>SALIVARY GLANDS - DUCTS</a:t>
            </a:r>
          </a:p>
        </p:txBody>
      </p:sp>
      <p:sp>
        <p:nvSpPr>
          <p:cNvPr id="2" name="Freeform 1"/>
          <p:cNvSpPr/>
          <p:nvPr/>
        </p:nvSpPr>
        <p:spPr>
          <a:xfrm>
            <a:off x="3331779" y="2995448"/>
            <a:ext cx="1818290" cy="1912883"/>
          </a:xfrm>
          <a:custGeom>
            <a:avLst/>
            <a:gdLst>
              <a:gd name="connsiteX0" fmla="*/ 1166649 w 1818290"/>
              <a:gd name="connsiteY0" fmla="*/ 199697 h 1912883"/>
              <a:gd name="connsiteX1" fmla="*/ 1072055 w 1818290"/>
              <a:gd name="connsiteY1" fmla="*/ 136635 h 1912883"/>
              <a:gd name="connsiteX2" fmla="*/ 924911 w 1818290"/>
              <a:gd name="connsiteY2" fmla="*/ 84083 h 1912883"/>
              <a:gd name="connsiteX3" fmla="*/ 861849 w 1818290"/>
              <a:gd name="connsiteY3" fmla="*/ 63062 h 1912883"/>
              <a:gd name="connsiteX4" fmla="*/ 819807 w 1818290"/>
              <a:gd name="connsiteY4" fmla="*/ 52552 h 1912883"/>
              <a:gd name="connsiteX5" fmla="*/ 756745 w 1818290"/>
              <a:gd name="connsiteY5" fmla="*/ 31531 h 1912883"/>
              <a:gd name="connsiteX6" fmla="*/ 693683 w 1818290"/>
              <a:gd name="connsiteY6" fmla="*/ 21021 h 1912883"/>
              <a:gd name="connsiteX7" fmla="*/ 525518 w 1818290"/>
              <a:gd name="connsiteY7" fmla="*/ 0 h 1912883"/>
              <a:gd name="connsiteX8" fmla="*/ 357352 w 1818290"/>
              <a:gd name="connsiteY8" fmla="*/ 31531 h 1912883"/>
              <a:gd name="connsiteX9" fmla="*/ 325821 w 1818290"/>
              <a:gd name="connsiteY9" fmla="*/ 42042 h 1912883"/>
              <a:gd name="connsiteX10" fmla="*/ 262759 w 1818290"/>
              <a:gd name="connsiteY10" fmla="*/ 94593 h 1912883"/>
              <a:gd name="connsiteX11" fmla="*/ 231228 w 1818290"/>
              <a:gd name="connsiteY11" fmla="*/ 115614 h 1912883"/>
              <a:gd name="connsiteX12" fmla="*/ 199697 w 1818290"/>
              <a:gd name="connsiteY12" fmla="*/ 157655 h 1912883"/>
              <a:gd name="connsiteX13" fmla="*/ 168166 w 1818290"/>
              <a:gd name="connsiteY13" fmla="*/ 189186 h 1912883"/>
              <a:gd name="connsiteX14" fmla="*/ 147145 w 1818290"/>
              <a:gd name="connsiteY14" fmla="*/ 231228 h 1912883"/>
              <a:gd name="connsiteX15" fmla="*/ 94593 w 1818290"/>
              <a:gd name="connsiteY15" fmla="*/ 304800 h 1912883"/>
              <a:gd name="connsiteX16" fmla="*/ 73573 w 1818290"/>
              <a:gd name="connsiteY16" fmla="*/ 378373 h 1912883"/>
              <a:gd name="connsiteX17" fmla="*/ 52552 w 1818290"/>
              <a:gd name="connsiteY17" fmla="*/ 420414 h 1912883"/>
              <a:gd name="connsiteX18" fmla="*/ 21021 w 1818290"/>
              <a:gd name="connsiteY18" fmla="*/ 536028 h 1912883"/>
              <a:gd name="connsiteX19" fmla="*/ 10511 w 1818290"/>
              <a:gd name="connsiteY19" fmla="*/ 567559 h 1912883"/>
              <a:gd name="connsiteX20" fmla="*/ 0 w 1818290"/>
              <a:gd name="connsiteY20" fmla="*/ 620111 h 1912883"/>
              <a:gd name="connsiteX21" fmla="*/ 21021 w 1818290"/>
              <a:gd name="connsiteY21" fmla="*/ 1040524 h 1912883"/>
              <a:gd name="connsiteX22" fmla="*/ 31531 w 1818290"/>
              <a:gd name="connsiteY22" fmla="*/ 1072055 h 1912883"/>
              <a:gd name="connsiteX23" fmla="*/ 52552 w 1818290"/>
              <a:gd name="connsiteY23" fmla="*/ 1156138 h 1912883"/>
              <a:gd name="connsiteX24" fmla="*/ 73573 w 1818290"/>
              <a:gd name="connsiteY24" fmla="*/ 1187669 h 1912883"/>
              <a:gd name="connsiteX25" fmla="*/ 115614 w 1818290"/>
              <a:gd name="connsiteY25" fmla="*/ 1282262 h 1912883"/>
              <a:gd name="connsiteX26" fmla="*/ 147145 w 1818290"/>
              <a:gd name="connsiteY26" fmla="*/ 1313793 h 1912883"/>
              <a:gd name="connsiteX27" fmla="*/ 168166 w 1818290"/>
              <a:gd name="connsiteY27" fmla="*/ 1355835 h 1912883"/>
              <a:gd name="connsiteX28" fmla="*/ 199697 w 1818290"/>
              <a:gd name="connsiteY28" fmla="*/ 1387366 h 1912883"/>
              <a:gd name="connsiteX29" fmla="*/ 273269 w 1818290"/>
              <a:gd name="connsiteY29" fmla="*/ 1450428 h 1912883"/>
              <a:gd name="connsiteX30" fmla="*/ 325821 w 1818290"/>
              <a:gd name="connsiteY30" fmla="*/ 1513490 h 1912883"/>
              <a:gd name="connsiteX31" fmla="*/ 378373 w 1818290"/>
              <a:gd name="connsiteY31" fmla="*/ 1555531 h 1912883"/>
              <a:gd name="connsiteX32" fmla="*/ 399393 w 1818290"/>
              <a:gd name="connsiteY32" fmla="*/ 1587062 h 1912883"/>
              <a:gd name="connsiteX33" fmla="*/ 462455 w 1818290"/>
              <a:gd name="connsiteY33" fmla="*/ 1629104 h 1912883"/>
              <a:gd name="connsiteX34" fmla="*/ 483476 w 1818290"/>
              <a:gd name="connsiteY34" fmla="*/ 1660635 h 1912883"/>
              <a:gd name="connsiteX35" fmla="*/ 557049 w 1818290"/>
              <a:gd name="connsiteY35" fmla="*/ 1702676 h 1912883"/>
              <a:gd name="connsiteX36" fmla="*/ 630621 w 1818290"/>
              <a:gd name="connsiteY36" fmla="*/ 1765738 h 1912883"/>
              <a:gd name="connsiteX37" fmla="*/ 662152 w 1818290"/>
              <a:gd name="connsiteY37" fmla="*/ 1776249 h 1912883"/>
              <a:gd name="connsiteX38" fmla="*/ 725214 w 1818290"/>
              <a:gd name="connsiteY38" fmla="*/ 1818290 h 1912883"/>
              <a:gd name="connsiteX39" fmla="*/ 756745 w 1818290"/>
              <a:gd name="connsiteY39" fmla="*/ 1828800 h 1912883"/>
              <a:gd name="connsiteX40" fmla="*/ 798787 w 1818290"/>
              <a:gd name="connsiteY40" fmla="*/ 1849821 h 1912883"/>
              <a:gd name="connsiteX41" fmla="*/ 851338 w 1818290"/>
              <a:gd name="connsiteY41" fmla="*/ 1860331 h 1912883"/>
              <a:gd name="connsiteX42" fmla="*/ 935421 w 1818290"/>
              <a:gd name="connsiteY42" fmla="*/ 1881352 h 1912883"/>
              <a:gd name="connsiteX43" fmla="*/ 1061545 w 1818290"/>
              <a:gd name="connsiteY43" fmla="*/ 1912883 h 1912883"/>
              <a:gd name="connsiteX44" fmla="*/ 1219200 w 1818290"/>
              <a:gd name="connsiteY44" fmla="*/ 1902373 h 1912883"/>
              <a:gd name="connsiteX45" fmla="*/ 1313793 w 1818290"/>
              <a:gd name="connsiteY45" fmla="*/ 1870842 h 1912883"/>
              <a:gd name="connsiteX46" fmla="*/ 1387366 w 1818290"/>
              <a:gd name="connsiteY46" fmla="*/ 1860331 h 1912883"/>
              <a:gd name="connsiteX47" fmla="*/ 1429407 w 1818290"/>
              <a:gd name="connsiteY47" fmla="*/ 1839311 h 1912883"/>
              <a:gd name="connsiteX48" fmla="*/ 1492469 w 1818290"/>
              <a:gd name="connsiteY48" fmla="*/ 1818290 h 1912883"/>
              <a:gd name="connsiteX49" fmla="*/ 1524000 w 1818290"/>
              <a:gd name="connsiteY49" fmla="*/ 1797269 h 1912883"/>
              <a:gd name="connsiteX50" fmla="*/ 1566042 w 1818290"/>
              <a:gd name="connsiteY50" fmla="*/ 1786759 h 1912883"/>
              <a:gd name="connsiteX51" fmla="*/ 1618593 w 1818290"/>
              <a:gd name="connsiteY51" fmla="*/ 1744718 h 1912883"/>
              <a:gd name="connsiteX52" fmla="*/ 1692166 w 1818290"/>
              <a:gd name="connsiteY52" fmla="*/ 1692166 h 1912883"/>
              <a:gd name="connsiteX53" fmla="*/ 1734207 w 1818290"/>
              <a:gd name="connsiteY53" fmla="*/ 1629104 h 1912883"/>
              <a:gd name="connsiteX54" fmla="*/ 1755228 w 1818290"/>
              <a:gd name="connsiteY54" fmla="*/ 1597573 h 1912883"/>
              <a:gd name="connsiteX55" fmla="*/ 1797269 w 1818290"/>
              <a:gd name="connsiteY55" fmla="*/ 1513490 h 1912883"/>
              <a:gd name="connsiteX56" fmla="*/ 1818290 w 1818290"/>
              <a:gd name="connsiteY56" fmla="*/ 1397876 h 1912883"/>
              <a:gd name="connsiteX57" fmla="*/ 1807780 w 1818290"/>
              <a:gd name="connsiteY57" fmla="*/ 1093076 h 1912883"/>
              <a:gd name="connsiteX58" fmla="*/ 1797269 w 1818290"/>
              <a:gd name="connsiteY58" fmla="*/ 1051035 h 1912883"/>
              <a:gd name="connsiteX59" fmla="*/ 1776249 w 1818290"/>
              <a:gd name="connsiteY59" fmla="*/ 1019504 h 1912883"/>
              <a:gd name="connsiteX60" fmla="*/ 1765738 w 1818290"/>
              <a:gd name="connsiteY60" fmla="*/ 977462 h 1912883"/>
              <a:gd name="connsiteX61" fmla="*/ 1723697 w 1818290"/>
              <a:gd name="connsiteY61" fmla="*/ 914400 h 1912883"/>
              <a:gd name="connsiteX62" fmla="*/ 1660635 w 1818290"/>
              <a:gd name="connsiteY62" fmla="*/ 788276 h 1912883"/>
              <a:gd name="connsiteX63" fmla="*/ 1597573 w 1818290"/>
              <a:gd name="connsiteY63" fmla="*/ 683173 h 1912883"/>
              <a:gd name="connsiteX64" fmla="*/ 1566042 w 1818290"/>
              <a:gd name="connsiteY64" fmla="*/ 662152 h 1912883"/>
              <a:gd name="connsiteX65" fmla="*/ 1534511 w 1818290"/>
              <a:gd name="connsiteY65" fmla="*/ 599090 h 1912883"/>
              <a:gd name="connsiteX66" fmla="*/ 1471449 w 1818290"/>
              <a:gd name="connsiteY66" fmla="*/ 546538 h 1912883"/>
              <a:gd name="connsiteX67" fmla="*/ 1450428 w 1818290"/>
              <a:gd name="connsiteY67" fmla="*/ 515007 h 1912883"/>
              <a:gd name="connsiteX68" fmla="*/ 1418897 w 1818290"/>
              <a:gd name="connsiteY68" fmla="*/ 472966 h 1912883"/>
              <a:gd name="connsiteX69" fmla="*/ 1355835 w 1818290"/>
              <a:gd name="connsiteY69" fmla="*/ 420414 h 1912883"/>
              <a:gd name="connsiteX70" fmla="*/ 1271752 w 1818290"/>
              <a:gd name="connsiteY70" fmla="*/ 325821 h 1912883"/>
              <a:gd name="connsiteX71" fmla="*/ 1240221 w 1818290"/>
              <a:gd name="connsiteY71" fmla="*/ 294290 h 1912883"/>
              <a:gd name="connsiteX72" fmla="*/ 1198180 w 1818290"/>
              <a:gd name="connsiteY72" fmla="*/ 231228 h 1912883"/>
              <a:gd name="connsiteX73" fmla="*/ 1166649 w 1818290"/>
              <a:gd name="connsiteY73" fmla="*/ 199697 h 191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818290" h="1912883">
                <a:moveTo>
                  <a:pt x="1166649" y="199697"/>
                </a:moveTo>
                <a:cubicBezTo>
                  <a:pt x="1135118" y="178676"/>
                  <a:pt x="1105590" y="154285"/>
                  <a:pt x="1072055" y="136635"/>
                </a:cubicBezTo>
                <a:cubicBezTo>
                  <a:pt x="974290" y="85179"/>
                  <a:pt x="995615" y="105294"/>
                  <a:pt x="924911" y="84083"/>
                </a:cubicBezTo>
                <a:cubicBezTo>
                  <a:pt x="903688" y="77716"/>
                  <a:pt x="883072" y="69429"/>
                  <a:pt x="861849" y="63062"/>
                </a:cubicBezTo>
                <a:cubicBezTo>
                  <a:pt x="848013" y="58911"/>
                  <a:pt x="833643" y="56703"/>
                  <a:pt x="819807" y="52552"/>
                </a:cubicBezTo>
                <a:cubicBezTo>
                  <a:pt x="798584" y="46185"/>
                  <a:pt x="778241" y="36905"/>
                  <a:pt x="756745" y="31531"/>
                </a:cubicBezTo>
                <a:cubicBezTo>
                  <a:pt x="736071" y="26362"/>
                  <a:pt x="714650" y="24833"/>
                  <a:pt x="693683" y="21021"/>
                </a:cubicBezTo>
                <a:cubicBezTo>
                  <a:pt x="585085" y="1277"/>
                  <a:pt x="698131" y="15693"/>
                  <a:pt x="525518" y="0"/>
                </a:cubicBezTo>
                <a:cubicBezTo>
                  <a:pt x="398373" y="12715"/>
                  <a:pt x="453812" y="-622"/>
                  <a:pt x="357352" y="31531"/>
                </a:cubicBezTo>
                <a:cubicBezTo>
                  <a:pt x="346842" y="35034"/>
                  <a:pt x="335039" y="35897"/>
                  <a:pt x="325821" y="42042"/>
                </a:cubicBezTo>
                <a:cubicBezTo>
                  <a:pt x="247542" y="94226"/>
                  <a:pt x="343677" y="27161"/>
                  <a:pt x="262759" y="94593"/>
                </a:cubicBezTo>
                <a:cubicBezTo>
                  <a:pt x="253055" y="102680"/>
                  <a:pt x="240160" y="106682"/>
                  <a:pt x="231228" y="115614"/>
                </a:cubicBezTo>
                <a:cubicBezTo>
                  <a:pt x="218842" y="128000"/>
                  <a:pt x="211097" y="144355"/>
                  <a:pt x="199697" y="157655"/>
                </a:cubicBezTo>
                <a:cubicBezTo>
                  <a:pt x="190024" y="168940"/>
                  <a:pt x="176805" y="177091"/>
                  <a:pt x="168166" y="189186"/>
                </a:cubicBezTo>
                <a:cubicBezTo>
                  <a:pt x="159059" y="201936"/>
                  <a:pt x="154919" y="217624"/>
                  <a:pt x="147145" y="231228"/>
                </a:cubicBezTo>
                <a:cubicBezTo>
                  <a:pt x="134851" y="252743"/>
                  <a:pt x="108127" y="286755"/>
                  <a:pt x="94593" y="304800"/>
                </a:cubicBezTo>
                <a:cubicBezTo>
                  <a:pt x="89260" y="326132"/>
                  <a:pt x="82619" y="357265"/>
                  <a:pt x="73573" y="378373"/>
                </a:cubicBezTo>
                <a:cubicBezTo>
                  <a:pt x="67401" y="392774"/>
                  <a:pt x="58371" y="405867"/>
                  <a:pt x="52552" y="420414"/>
                </a:cubicBezTo>
                <a:cubicBezTo>
                  <a:pt x="22488" y="495573"/>
                  <a:pt x="38613" y="465659"/>
                  <a:pt x="21021" y="536028"/>
                </a:cubicBezTo>
                <a:cubicBezTo>
                  <a:pt x="18334" y="546776"/>
                  <a:pt x="13198" y="556811"/>
                  <a:pt x="10511" y="567559"/>
                </a:cubicBezTo>
                <a:cubicBezTo>
                  <a:pt x="6178" y="584890"/>
                  <a:pt x="3504" y="602594"/>
                  <a:pt x="0" y="620111"/>
                </a:cubicBezTo>
                <a:cubicBezTo>
                  <a:pt x="2578" y="707753"/>
                  <a:pt x="-7549" y="911956"/>
                  <a:pt x="21021" y="1040524"/>
                </a:cubicBezTo>
                <a:cubicBezTo>
                  <a:pt x="23424" y="1051339"/>
                  <a:pt x="28844" y="1061307"/>
                  <a:pt x="31531" y="1072055"/>
                </a:cubicBezTo>
                <a:cubicBezTo>
                  <a:pt x="37526" y="1096034"/>
                  <a:pt x="40541" y="1132116"/>
                  <a:pt x="52552" y="1156138"/>
                </a:cubicBezTo>
                <a:cubicBezTo>
                  <a:pt x="58201" y="1167436"/>
                  <a:pt x="66566" y="1177159"/>
                  <a:pt x="73573" y="1187669"/>
                </a:cubicBezTo>
                <a:cubicBezTo>
                  <a:pt x="88850" y="1233501"/>
                  <a:pt x="87853" y="1248949"/>
                  <a:pt x="115614" y="1282262"/>
                </a:cubicBezTo>
                <a:cubicBezTo>
                  <a:pt x="125130" y="1293681"/>
                  <a:pt x="138506" y="1301698"/>
                  <a:pt x="147145" y="1313793"/>
                </a:cubicBezTo>
                <a:cubicBezTo>
                  <a:pt x="156252" y="1326543"/>
                  <a:pt x="159059" y="1343085"/>
                  <a:pt x="168166" y="1355835"/>
                </a:cubicBezTo>
                <a:cubicBezTo>
                  <a:pt x="176805" y="1367930"/>
                  <a:pt x="189909" y="1376180"/>
                  <a:pt x="199697" y="1387366"/>
                </a:cubicBezTo>
                <a:cubicBezTo>
                  <a:pt x="255139" y="1450729"/>
                  <a:pt x="217256" y="1431757"/>
                  <a:pt x="273269" y="1450428"/>
                </a:cubicBezTo>
                <a:cubicBezTo>
                  <a:pt x="295657" y="1484010"/>
                  <a:pt x="293451" y="1485167"/>
                  <a:pt x="325821" y="1513490"/>
                </a:cubicBezTo>
                <a:cubicBezTo>
                  <a:pt x="342704" y="1528262"/>
                  <a:pt x="362510" y="1539668"/>
                  <a:pt x="378373" y="1555531"/>
                </a:cubicBezTo>
                <a:cubicBezTo>
                  <a:pt x="387305" y="1564463"/>
                  <a:pt x="389887" y="1578744"/>
                  <a:pt x="399393" y="1587062"/>
                </a:cubicBezTo>
                <a:cubicBezTo>
                  <a:pt x="418406" y="1603699"/>
                  <a:pt x="462455" y="1629104"/>
                  <a:pt x="462455" y="1629104"/>
                </a:cubicBezTo>
                <a:cubicBezTo>
                  <a:pt x="469462" y="1639614"/>
                  <a:pt x="474544" y="1651703"/>
                  <a:pt x="483476" y="1660635"/>
                </a:cubicBezTo>
                <a:cubicBezTo>
                  <a:pt x="508299" y="1685457"/>
                  <a:pt x="528200" y="1682070"/>
                  <a:pt x="557049" y="1702676"/>
                </a:cubicBezTo>
                <a:cubicBezTo>
                  <a:pt x="631603" y="1755929"/>
                  <a:pt x="540584" y="1714287"/>
                  <a:pt x="630621" y="1765738"/>
                </a:cubicBezTo>
                <a:cubicBezTo>
                  <a:pt x="640240" y="1771235"/>
                  <a:pt x="652467" y="1770869"/>
                  <a:pt x="662152" y="1776249"/>
                </a:cubicBezTo>
                <a:cubicBezTo>
                  <a:pt x="684236" y="1788518"/>
                  <a:pt x="701247" y="1810301"/>
                  <a:pt x="725214" y="1818290"/>
                </a:cubicBezTo>
                <a:cubicBezTo>
                  <a:pt x="735724" y="1821793"/>
                  <a:pt x="746562" y="1824436"/>
                  <a:pt x="756745" y="1828800"/>
                </a:cubicBezTo>
                <a:cubicBezTo>
                  <a:pt x="771146" y="1834972"/>
                  <a:pt x="783923" y="1844866"/>
                  <a:pt x="798787" y="1849821"/>
                </a:cubicBezTo>
                <a:cubicBezTo>
                  <a:pt x="815734" y="1855470"/>
                  <a:pt x="833932" y="1856314"/>
                  <a:pt x="851338" y="1860331"/>
                </a:cubicBezTo>
                <a:cubicBezTo>
                  <a:pt x="879488" y="1866827"/>
                  <a:pt x="908013" y="1872216"/>
                  <a:pt x="935421" y="1881352"/>
                </a:cubicBezTo>
                <a:cubicBezTo>
                  <a:pt x="1018700" y="1909112"/>
                  <a:pt x="976627" y="1898730"/>
                  <a:pt x="1061545" y="1912883"/>
                </a:cubicBezTo>
                <a:cubicBezTo>
                  <a:pt x="1114097" y="1909380"/>
                  <a:pt x="1166821" y="1907887"/>
                  <a:pt x="1219200" y="1902373"/>
                </a:cubicBezTo>
                <a:cubicBezTo>
                  <a:pt x="1271535" y="1896864"/>
                  <a:pt x="1258291" y="1884718"/>
                  <a:pt x="1313793" y="1870842"/>
                </a:cubicBezTo>
                <a:cubicBezTo>
                  <a:pt x="1337827" y="1864834"/>
                  <a:pt x="1362842" y="1863835"/>
                  <a:pt x="1387366" y="1860331"/>
                </a:cubicBezTo>
                <a:cubicBezTo>
                  <a:pt x="1401380" y="1853324"/>
                  <a:pt x="1414860" y="1845130"/>
                  <a:pt x="1429407" y="1839311"/>
                </a:cubicBezTo>
                <a:cubicBezTo>
                  <a:pt x="1449980" y="1831082"/>
                  <a:pt x="1492469" y="1818290"/>
                  <a:pt x="1492469" y="1818290"/>
                </a:cubicBezTo>
                <a:cubicBezTo>
                  <a:pt x="1502979" y="1811283"/>
                  <a:pt x="1512389" y="1802245"/>
                  <a:pt x="1524000" y="1797269"/>
                </a:cubicBezTo>
                <a:cubicBezTo>
                  <a:pt x="1537277" y="1791579"/>
                  <a:pt x="1553415" y="1793774"/>
                  <a:pt x="1566042" y="1786759"/>
                </a:cubicBezTo>
                <a:cubicBezTo>
                  <a:pt x="1585652" y="1775865"/>
                  <a:pt x="1599928" y="1757161"/>
                  <a:pt x="1618593" y="1744718"/>
                </a:cubicBezTo>
                <a:cubicBezTo>
                  <a:pt x="1668097" y="1711715"/>
                  <a:pt x="1655089" y="1739837"/>
                  <a:pt x="1692166" y="1692166"/>
                </a:cubicBezTo>
                <a:cubicBezTo>
                  <a:pt x="1707676" y="1672224"/>
                  <a:pt x="1720193" y="1650125"/>
                  <a:pt x="1734207" y="1629104"/>
                </a:cubicBezTo>
                <a:lnTo>
                  <a:pt x="1755228" y="1597573"/>
                </a:lnTo>
                <a:cubicBezTo>
                  <a:pt x="1787898" y="1499559"/>
                  <a:pt x="1731088" y="1662395"/>
                  <a:pt x="1797269" y="1513490"/>
                </a:cubicBezTo>
                <a:cubicBezTo>
                  <a:pt x="1807704" y="1490012"/>
                  <a:pt x="1816173" y="1412696"/>
                  <a:pt x="1818290" y="1397876"/>
                </a:cubicBezTo>
                <a:cubicBezTo>
                  <a:pt x="1814787" y="1296276"/>
                  <a:pt x="1813930" y="1194550"/>
                  <a:pt x="1807780" y="1093076"/>
                </a:cubicBezTo>
                <a:cubicBezTo>
                  <a:pt x="1806906" y="1078657"/>
                  <a:pt x="1802959" y="1064312"/>
                  <a:pt x="1797269" y="1051035"/>
                </a:cubicBezTo>
                <a:cubicBezTo>
                  <a:pt x="1792293" y="1039425"/>
                  <a:pt x="1783256" y="1030014"/>
                  <a:pt x="1776249" y="1019504"/>
                </a:cubicBezTo>
                <a:cubicBezTo>
                  <a:pt x="1772745" y="1005490"/>
                  <a:pt x="1772198" y="990382"/>
                  <a:pt x="1765738" y="977462"/>
                </a:cubicBezTo>
                <a:cubicBezTo>
                  <a:pt x="1754440" y="954866"/>
                  <a:pt x="1723697" y="914400"/>
                  <a:pt x="1723697" y="914400"/>
                </a:cubicBezTo>
                <a:cubicBezTo>
                  <a:pt x="1670863" y="755902"/>
                  <a:pt x="1742130" y="951261"/>
                  <a:pt x="1660635" y="788276"/>
                </a:cubicBezTo>
                <a:cubicBezTo>
                  <a:pt x="1647981" y="762968"/>
                  <a:pt x="1616596" y="695855"/>
                  <a:pt x="1597573" y="683173"/>
                </a:cubicBezTo>
                <a:lnTo>
                  <a:pt x="1566042" y="662152"/>
                </a:lnTo>
                <a:cubicBezTo>
                  <a:pt x="1557494" y="636509"/>
                  <a:pt x="1554884" y="619463"/>
                  <a:pt x="1534511" y="599090"/>
                </a:cubicBezTo>
                <a:cubicBezTo>
                  <a:pt x="1451827" y="516405"/>
                  <a:pt x="1557550" y="649859"/>
                  <a:pt x="1471449" y="546538"/>
                </a:cubicBezTo>
                <a:cubicBezTo>
                  <a:pt x="1463362" y="536834"/>
                  <a:pt x="1457770" y="525286"/>
                  <a:pt x="1450428" y="515007"/>
                </a:cubicBezTo>
                <a:cubicBezTo>
                  <a:pt x="1440246" y="500753"/>
                  <a:pt x="1430297" y="486266"/>
                  <a:pt x="1418897" y="472966"/>
                </a:cubicBezTo>
                <a:cubicBezTo>
                  <a:pt x="1391922" y="441495"/>
                  <a:pt x="1388271" y="442038"/>
                  <a:pt x="1355835" y="420414"/>
                </a:cubicBezTo>
                <a:cubicBezTo>
                  <a:pt x="1318324" y="364148"/>
                  <a:pt x="1343746" y="397815"/>
                  <a:pt x="1271752" y="325821"/>
                </a:cubicBezTo>
                <a:cubicBezTo>
                  <a:pt x="1261242" y="315311"/>
                  <a:pt x="1248466" y="306658"/>
                  <a:pt x="1240221" y="294290"/>
                </a:cubicBezTo>
                <a:cubicBezTo>
                  <a:pt x="1226207" y="273269"/>
                  <a:pt x="1216044" y="249092"/>
                  <a:pt x="1198180" y="231228"/>
                </a:cubicBezTo>
                <a:lnTo>
                  <a:pt x="1166649" y="199697"/>
                </a:ln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843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2500062" y="2446330"/>
            <a:ext cx="44958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parotid gland showing ducts – SL91</a:t>
            </a:r>
            <a:endParaRPr lang="en-US" dirty="0">
              <a:latin typeface="Calibri" pitchFamily="34" charset="0"/>
            </a:endParaRPr>
          </a:p>
        </p:txBody>
      </p:sp>
      <p:sp>
        <p:nvSpPr>
          <p:cNvPr id="64514" name="TextBox 4"/>
          <p:cNvSpPr txBox="1">
            <a:spLocks noChangeArrowheads="1"/>
          </p:cNvSpPr>
          <p:nvPr/>
        </p:nvSpPr>
        <p:spPr bwMode="auto">
          <a:xfrm>
            <a:off x="899862" y="5257800"/>
            <a:ext cx="7696200" cy="1508105"/>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091</a:t>
            </a:r>
            <a:r>
              <a:rPr lang="en-US" dirty="0"/>
              <a:t> </a:t>
            </a: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ducts</a:t>
            </a:r>
          </a:p>
          <a:p>
            <a:pPr lvl="2" eaLnBrk="0" hangingPunct="0">
              <a:buFontTx/>
              <a:buChar char="•"/>
            </a:pPr>
            <a:r>
              <a:rPr lang="en-US" sz="1200" b="1" dirty="0">
                <a:solidFill>
                  <a:srgbClr val="002060"/>
                </a:solidFill>
                <a:latin typeface="Georgia" pitchFamily="18" charset="0"/>
                <a:ea typeface="Times" pitchFamily="18" charset="0"/>
                <a:cs typeface="Arial" charset="0"/>
              </a:rPr>
              <a:t>Intercalated</a:t>
            </a:r>
          </a:p>
          <a:p>
            <a:pPr lvl="2" eaLnBrk="0" hangingPunct="0">
              <a:buFontTx/>
              <a:buChar char="•"/>
            </a:pPr>
            <a:r>
              <a:rPr lang="en-US" sz="1200" b="1" dirty="0">
                <a:solidFill>
                  <a:srgbClr val="002060"/>
                </a:solidFill>
                <a:latin typeface="Georgia" pitchFamily="18" charset="0"/>
                <a:ea typeface="Times" pitchFamily="18" charset="0"/>
                <a:cs typeface="Arial" charset="0"/>
              </a:rPr>
              <a:t>Striated</a:t>
            </a:r>
          </a:p>
          <a:p>
            <a:pPr lvl="2" eaLnBrk="0" hangingPunct="0">
              <a:buFontTx/>
              <a:buChar char="•"/>
            </a:pPr>
            <a:r>
              <a:rPr lang="en-US" sz="1200" b="1" dirty="0">
                <a:solidFill>
                  <a:srgbClr val="002060"/>
                </a:solidFill>
                <a:latin typeface="Georgia" pitchFamily="18" charset="0"/>
                <a:ea typeface="Times" pitchFamily="18" charset="0"/>
                <a:cs typeface="Arial" charset="0"/>
              </a:rPr>
              <a:t>Excretory</a:t>
            </a:r>
          </a:p>
        </p:txBody>
      </p:sp>
      <p:sp>
        <p:nvSpPr>
          <p:cNvPr id="6" name="Rectangle 5"/>
          <p:cNvSpPr/>
          <p:nvPr/>
        </p:nvSpPr>
        <p:spPr>
          <a:xfrm>
            <a:off x="2028608" y="82952"/>
            <a:ext cx="4760406"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B05408"/>
                </a:solidFill>
                <a:latin typeface="+mn-lt"/>
              </a:rPr>
              <a:t>SALIVARY GLANDS - DUCTS</a:t>
            </a:r>
          </a:p>
        </p:txBody>
      </p:sp>
    </p:spTree>
    <p:extLst>
      <p:ext uri="{BB962C8B-B14F-4D97-AF65-F5344CB8AC3E}">
        <p14:creationId xmlns:p14="http://schemas.microsoft.com/office/powerpoint/2010/main" val="162478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308" y="533400"/>
            <a:ext cx="8901491" cy="1938992"/>
          </a:xfrm>
          <a:prstGeom prst="rect">
            <a:avLst/>
          </a:prstGeom>
          <a:noFill/>
        </p:spPr>
        <p:txBody>
          <a:bodyPr wrap="square" rtlCol="0">
            <a:spAutoFit/>
          </a:bodyPr>
          <a:lstStyle/>
          <a:p>
            <a:r>
              <a:rPr lang="en-US" b="1" dirty="0">
                <a:solidFill>
                  <a:srgbClr val="8E0000"/>
                </a:solidFill>
                <a:latin typeface="Times New Roman" pitchFamily="18" charset="0"/>
                <a:cs typeface="Times New Roman" pitchFamily="18" charset="0"/>
              </a:rPr>
              <a:t>As mentioned earlier, there are three salivary glands:</a:t>
            </a:r>
          </a:p>
          <a:p>
            <a:r>
              <a:rPr lang="en-US" b="1" dirty="0">
                <a:solidFill>
                  <a:srgbClr val="8E0000"/>
                </a:solidFill>
                <a:latin typeface="Times New Roman" pitchFamily="18" charset="0"/>
                <a:cs typeface="Times New Roman" pitchFamily="18" charset="0"/>
              </a:rPr>
              <a:t>--parotid</a:t>
            </a:r>
          </a:p>
          <a:p>
            <a:r>
              <a:rPr lang="en-US" b="1" dirty="0">
                <a:solidFill>
                  <a:srgbClr val="8E0000"/>
                </a:solidFill>
                <a:latin typeface="Times New Roman" pitchFamily="18" charset="0"/>
                <a:cs typeface="Times New Roman" pitchFamily="18" charset="0"/>
              </a:rPr>
              <a:t>--submandibular</a:t>
            </a:r>
          </a:p>
          <a:p>
            <a:r>
              <a:rPr lang="en-US" b="1" dirty="0">
                <a:solidFill>
                  <a:srgbClr val="8E0000"/>
                </a:solidFill>
                <a:latin typeface="Times New Roman" pitchFamily="18" charset="0"/>
                <a:cs typeface="Times New Roman" pitchFamily="18" charset="0"/>
              </a:rPr>
              <a:t>--sublingual</a:t>
            </a:r>
          </a:p>
          <a:p>
            <a:endParaRPr lang="en-US" sz="800" b="1" dirty="0">
              <a:solidFill>
                <a:srgbClr val="8E0000"/>
              </a:solidFill>
              <a:latin typeface="Times New Roman" pitchFamily="18" charset="0"/>
              <a:cs typeface="Times New Roman" pitchFamily="18" charset="0"/>
            </a:endParaRPr>
          </a:p>
          <a:p>
            <a:r>
              <a:rPr lang="en-US" b="1" dirty="0">
                <a:solidFill>
                  <a:srgbClr val="8E0000"/>
                </a:solidFill>
                <a:latin typeface="Times New Roman" pitchFamily="18" charset="0"/>
                <a:cs typeface="Times New Roman" pitchFamily="18" charset="0"/>
              </a:rPr>
              <a:t>You will dissect these and their ducts in the Brain, Mind, and Behavior course when you look at other head and neck structures.  For now, lets distinguish them histologically.</a:t>
            </a:r>
            <a:endParaRPr lang="en-US" sz="400" b="1" dirty="0">
              <a:solidFill>
                <a:srgbClr val="8E0000"/>
              </a:solidFill>
              <a:latin typeface="Times New Roman" pitchFamily="18" charset="0"/>
              <a:cs typeface="Times New Roman" pitchFamily="18" charset="0"/>
            </a:endParaRPr>
          </a:p>
        </p:txBody>
      </p:sp>
      <p:sp>
        <p:nvSpPr>
          <p:cNvPr id="10" name="Rectangle 9"/>
          <p:cNvSpPr/>
          <p:nvPr/>
        </p:nvSpPr>
        <p:spPr>
          <a:xfrm>
            <a:off x="1227110" y="82952"/>
            <a:ext cx="6363409"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B05408"/>
                </a:solidFill>
                <a:latin typeface="+mn-lt"/>
              </a:rPr>
              <a:t>SALIVARY GLANDS - IDENTIFICATION</a:t>
            </a:r>
          </a:p>
        </p:txBody>
      </p:sp>
      <p:pic>
        <p:nvPicPr>
          <p:cNvPr id="6" name="Picture 5" descr="Slide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158" y="2482669"/>
            <a:ext cx="8490442" cy="435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4477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308" y="533400"/>
            <a:ext cx="8901491" cy="1538883"/>
          </a:xfrm>
          <a:prstGeom prst="rect">
            <a:avLst/>
          </a:prstGeom>
          <a:noFill/>
        </p:spPr>
        <p:txBody>
          <a:bodyPr wrap="square" rtlCol="0">
            <a:spAutoFit/>
          </a:bodyPr>
          <a:lstStyle/>
          <a:p>
            <a:r>
              <a:rPr lang="en-US" b="1" dirty="0">
                <a:solidFill>
                  <a:srgbClr val="8E0000"/>
                </a:solidFill>
                <a:latin typeface="Times New Roman" pitchFamily="18" charset="0"/>
                <a:cs typeface="Times New Roman" pitchFamily="18" charset="0"/>
              </a:rPr>
              <a:t>The easiest way to distinguish the three salivary glands is to compare the ratio of serous to mucous glands:</a:t>
            </a:r>
            <a:endParaRPr lang="en-US" sz="400" b="1" dirty="0">
              <a:solidFill>
                <a:srgbClr val="8E0000"/>
              </a:solidFill>
              <a:latin typeface="Times New Roman" pitchFamily="18" charset="0"/>
              <a:cs typeface="Times New Roman" pitchFamily="18" charset="0"/>
            </a:endParaRPr>
          </a:p>
          <a:p>
            <a:endParaRPr lang="en-US" sz="400" b="1" dirty="0">
              <a:solidFill>
                <a:srgbClr val="8E0000"/>
              </a:solidFill>
              <a:latin typeface="Times New Roman" pitchFamily="18" charset="0"/>
              <a:cs typeface="Times New Roman" pitchFamily="18" charset="0"/>
            </a:endParaRPr>
          </a:p>
          <a:p>
            <a:r>
              <a:rPr lang="en-US" b="1" dirty="0">
                <a:solidFill>
                  <a:srgbClr val="8E0000"/>
                </a:solidFill>
                <a:latin typeface="Times New Roman" pitchFamily="18" charset="0"/>
                <a:cs typeface="Times New Roman" pitchFamily="18" charset="0"/>
              </a:rPr>
              <a:t>--parotid gland is all serous acini</a:t>
            </a:r>
          </a:p>
          <a:p>
            <a:r>
              <a:rPr lang="en-US" b="1" dirty="0">
                <a:solidFill>
                  <a:srgbClr val="8E0000"/>
                </a:solidFill>
                <a:latin typeface="Times New Roman" pitchFamily="18" charset="0"/>
                <a:cs typeface="Times New Roman" pitchFamily="18" charset="0"/>
              </a:rPr>
              <a:t>--submandibular gland is mostly serous acini, with some mucous acini</a:t>
            </a:r>
          </a:p>
          <a:p>
            <a:r>
              <a:rPr lang="en-US" b="1" dirty="0">
                <a:solidFill>
                  <a:srgbClr val="8E0000"/>
                </a:solidFill>
                <a:latin typeface="Times New Roman" pitchFamily="18" charset="0"/>
                <a:cs typeface="Times New Roman" pitchFamily="18" charset="0"/>
              </a:rPr>
              <a:t>--sublingual gland is mostly mucous acini, with a few serous acini</a:t>
            </a:r>
          </a:p>
        </p:txBody>
      </p:sp>
      <p:sp>
        <p:nvSpPr>
          <p:cNvPr id="10" name="Rectangle 9"/>
          <p:cNvSpPr/>
          <p:nvPr/>
        </p:nvSpPr>
        <p:spPr>
          <a:xfrm>
            <a:off x="1227110" y="82952"/>
            <a:ext cx="6363409"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B05408"/>
                </a:solidFill>
                <a:latin typeface="+mn-lt"/>
              </a:rPr>
              <a:t>SALIVARY GLANDS - IDENTIFICATION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6518"/>
            <a:ext cx="2773734" cy="258491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4496" y="2014103"/>
            <a:ext cx="3398161" cy="2971800"/>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b="13856"/>
          <a:stretch/>
        </p:blipFill>
        <p:spPr>
          <a:xfrm>
            <a:off x="2667000" y="2014104"/>
            <a:ext cx="3237862" cy="3066234"/>
          </a:xfrm>
          <a:prstGeom prst="rect">
            <a:avLst/>
          </a:prstGeom>
        </p:spPr>
      </p:pic>
      <p:sp>
        <p:nvSpPr>
          <p:cNvPr id="12" name="TextBox 11"/>
          <p:cNvSpPr txBox="1"/>
          <p:nvPr/>
        </p:nvSpPr>
        <p:spPr>
          <a:xfrm>
            <a:off x="576256" y="2073396"/>
            <a:ext cx="1621221" cy="371434"/>
          </a:xfrm>
          <a:prstGeom prst="rect">
            <a:avLst/>
          </a:prstGeom>
          <a:solidFill>
            <a:srgbClr val="EAEAEA">
              <a:alpha val="50196"/>
            </a:srgbClr>
          </a:solidFill>
        </p:spPr>
        <p:txBody>
          <a:bodyPr wrap="square" rtlCol="0">
            <a:spAutoFit/>
          </a:bodyPr>
          <a:lstStyle/>
          <a:p>
            <a:r>
              <a:rPr lang="en-US" dirty="0"/>
              <a:t>parotid gland</a:t>
            </a:r>
          </a:p>
        </p:txBody>
      </p:sp>
      <p:sp>
        <p:nvSpPr>
          <p:cNvPr id="14" name="TextBox 13"/>
          <p:cNvSpPr txBox="1"/>
          <p:nvPr/>
        </p:nvSpPr>
        <p:spPr>
          <a:xfrm>
            <a:off x="3123740" y="2072283"/>
            <a:ext cx="2324382" cy="369332"/>
          </a:xfrm>
          <a:prstGeom prst="rect">
            <a:avLst/>
          </a:prstGeom>
          <a:solidFill>
            <a:srgbClr val="EAEAEA">
              <a:alpha val="50196"/>
            </a:srgbClr>
          </a:solidFill>
        </p:spPr>
        <p:txBody>
          <a:bodyPr wrap="square" rtlCol="0">
            <a:spAutoFit/>
          </a:bodyPr>
          <a:lstStyle/>
          <a:p>
            <a:r>
              <a:rPr lang="en-US" dirty="0"/>
              <a:t>submandibular gland</a:t>
            </a:r>
          </a:p>
        </p:txBody>
      </p:sp>
      <p:sp>
        <p:nvSpPr>
          <p:cNvPr id="15" name="TextBox 14"/>
          <p:cNvSpPr txBox="1"/>
          <p:nvPr/>
        </p:nvSpPr>
        <p:spPr>
          <a:xfrm>
            <a:off x="6546186" y="2075498"/>
            <a:ext cx="1835814" cy="369332"/>
          </a:xfrm>
          <a:prstGeom prst="rect">
            <a:avLst/>
          </a:prstGeom>
          <a:solidFill>
            <a:srgbClr val="EAEAEA">
              <a:alpha val="50196"/>
            </a:srgbClr>
          </a:solidFill>
        </p:spPr>
        <p:txBody>
          <a:bodyPr wrap="square" rtlCol="0">
            <a:spAutoFit/>
          </a:bodyPr>
          <a:lstStyle/>
          <a:p>
            <a:r>
              <a:rPr lang="en-US" dirty="0"/>
              <a:t>sublingual gland</a:t>
            </a:r>
          </a:p>
        </p:txBody>
      </p:sp>
      <p:sp>
        <p:nvSpPr>
          <p:cNvPr id="16" name="TextBox 4"/>
          <p:cNvSpPr txBox="1">
            <a:spLocks noChangeArrowheads="1"/>
          </p:cNvSpPr>
          <p:nvPr/>
        </p:nvSpPr>
        <p:spPr bwMode="auto">
          <a:xfrm>
            <a:off x="46772" y="5105400"/>
            <a:ext cx="9097228" cy="1754326"/>
          </a:xfrm>
          <a:prstGeom prst="rect">
            <a:avLst/>
          </a:prstGeom>
          <a:noFill/>
          <a:ln w="9525">
            <a:noFill/>
            <a:miter lim="800000"/>
            <a:headEnd/>
            <a:tailEnd/>
          </a:ln>
        </p:spPr>
        <p:txBody>
          <a:bodyPr wrap="square">
            <a:spAutoFit/>
          </a:bodyPr>
          <a:lstStyle/>
          <a:p>
            <a:r>
              <a:rPr lang="en-US" b="1" dirty="0">
                <a:solidFill>
                  <a:srgbClr val="002060"/>
                </a:solidFill>
                <a:latin typeface="Tempus Sans ITC" pitchFamily="82" charset="0"/>
                <a:cs typeface="Times New Roman" pitchFamily="18" charset="0"/>
              </a:rPr>
              <a:t>There are other helpful tips here:</a:t>
            </a:r>
          </a:p>
          <a:p>
            <a:r>
              <a:rPr lang="en-US" b="1" dirty="0">
                <a:solidFill>
                  <a:srgbClr val="002060"/>
                </a:solidFill>
                <a:latin typeface="Tempus Sans ITC" pitchFamily="82" charset="0"/>
                <a:cs typeface="Times New Roman" pitchFamily="18" charset="0"/>
              </a:rPr>
              <a:t>--the parotid gland has </a:t>
            </a:r>
            <a:r>
              <a:rPr lang="en-US" b="1" dirty="0" err="1">
                <a:solidFill>
                  <a:srgbClr val="002060"/>
                </a:solidFill>
                <a:latin typeface="Tempus Sans ITC" pitchFamily="82" charset="0"/>
                <a:cs typeface="Times New Roman" pitchFamily="18" charset="0"/>
              </a:rPr>
              <a:t>unilocular</a:t>
            </a:r>
            <a:r>
              <a:rPr lang="en-US" b="1" dirty="0">
                <a:solidFill>
                  <a:srgbClr val="002060"/>
                </a:solidFill>
                <a:latin typeface="Tempus Sans ITC" pitchFamily="82" charset="0"/>
                <a:cs typeface="Times New Roman" pitchFamily="18" charset="0"/>
              </a:rPr>
              <a:t> adipose tissue interspersed within the acini...this is pretty reliable;  however, be careful not to confuse these with mucous glands</a:t>
            </a:r>
          </a:p>
          <a:p>
            <a:r>
              <a:rPr lang="en-US" b="1" dirty="0">
                <a:solidFill>
                  <a:srgbClr val="002060"/>
                </a:solidFill>
                <a:latin typeface="Tempus Sans ITC" pitchFamily="82" charset="0"/>
                <a:cs typeface="Times New Roman" pitchFamily="18" charset="0"/>
              </a:rPr>
              <a:t>--the parotid gland has longer intercalated ducts, but these are pretty hard to find anyway</a:t>
            </a:r>
          </a:p>
          <a:p>
            <a:r>
              <a:rPr lang="en-US" b="1" dirty="0">
                <a:solidFill>
                  <a:srgbClr val="002060"/>
                </a:solidFill>
                <a:latin typeface="Tempus Sans ITC" pitchFamily="82" charset="0"/>
                <a:cs typeface="Times New Roman" pitchFamily="18" charset="0"/>
              </a:rPr>
              <a:t>--the sublingual ducts are short, so ducts within the sublingual gland are fewer…I wouldn’t put much stock in this tip unless you’re really desperate</a:t>
            </a:r>
          </a:p>
        </p:txBody>
      </p:sp>
    </p:spTree>
    <p:extLst>
      <p:ext uri="{BB962C8B-B14F-4D97-AF65-F5344CB8AC3E}">
        <p14:creationId xmlns:p14="http://schemas.microsoft.com/office/powerpoint/2010/main" val="2874496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2804862" y="2133600"/>
            <a:ext cx="2986338"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parotid gland – SL91</a:t>
            </a:r>
            <a:endParaRPr lang="en-US" dirty="0">
              <a:latin typeface="Calibri" pitchFamily="34" charset="0"/>
            </a:endParaRPr>
          </a:p>
        </p:txBody>
      </p:sp>
      <p:sp>
        <p:nvSpPr>
          <p:cNvPr id="64514" name="TextBox 4"/>
          <p:cNvSpPr txBox="1">
            <a:spLocks noChangeArrowheads="1"/>
          </p:cNvSpPr>
          <p:nvPr/>
        </p:nvSpPr>
        <p:spPr bwMode="auto">
          <a:xfrm>
            <a:off x="920883" y="5334000"/>
            <a:ext cx="7696200" cy="1323439"/>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091</a:t>
            </a:r>
            <a:r>
              <a:rPr lang="en-US" dirty="0"/>
              <a:t> and </a:t>
            </a:r>
            <a:r>
              <a:rPr lang="en-US" u="sng" dirty="0">
                <a:hlinkClick r:id="rId5"/>
              </a:rPr>
              <a:t>SL 092</a:t>
            </a:r>
            <a:r>
              <a:rPr lang="en-US" dirty="0"/>
              <a:t> and </a:t>
            </a:r>
            <a:r>
              <a:rPr lang="en-US" u="sng" dirty="0">
                <a:hlinkClick r:id="rId6"/>
              </a:rPr>
              <a:t>SL 093</a:t>
            </a:r>
            <a:r>
              <a:rPr lang="en-US" dirty="0"/>
              <a:t> </a:t>
            </a: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Parotid gland</a:t>
            </a:r>
          </a:p>
          <a:p>
            <a:pPr lvl="1" eaLnBrk="0" hangingPunct="0">
              <a:buFontTx/>
              <a:buChar char="•"/>
            </a:pPr>
            <a:r>
              <a:rPr lang="en-US" sz="1200" b="1" dirty="0">
                <a:solidFill>
                  <a:srgbClr val="002060"/>
                </a:solidFill>
                <a:latin typeface="Georgia" pitchFamily="18" charset="0"/>
                <a:ea typeface="Times" pitchFamily="18" charset="0"/>
                <a:cs typeface="Arial" charset="0"/>
              </a:rPr>
              <a:t>Submandibular gland</a:t>
            </a:r>
          </a:p>
          <a:p>
            <a:pPr lvl="1" eaLnBrk="0" hangingPunct="0">
              <a:buFontTx/>
              <a:buChar char="•"/>
            </a:pPr>
            <a:r>
              <a:rPr lang="en-US" sz="1200" b="1" dirty="0">
                <a:solidFill>
                  <a:srgbClr val="002060"/>
                </a:solidFill>
                <a:latin typeface="Georgia" pitchFamily="18" charset="0"/>
                <a:ea typeface="Times" pitchFamily="18" charset="0"/>
                <a:cs typeface="Arial" charset="0"/>
              </a:rPr>
              <a:t>Sublingual gland</a:t>
            </a:r>
          </a:p>
        </p:txBody>
      </p:sp>
      <p:sp>
        <p:nvSpPr>
          <p:cNvPr id="5" name="Rectangle 4"/>
          <p:cNvSpPr/>
          <p:nvPr/>
        </p:nvSpPr>
        <p:spPr>
          <a:xfrm>
            <a:off x="1227110" y="82952"/>
            <a:ext cx="6363409"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B05408"/>
                </a:solidFill>
                <a:latin typeface="+mn-lt"/>
              </a:rPr>
              <a:t>SALIVARY GLANDS - IDENTIFICATION</a:t>
            </a:r>
          </a:p>
        </p:txBody>
      </p:sp>
      <p:sp>
        <p:nvSpPr>
          <p:cNvPr id="7" name="TextBox 3"/>
          <p:cNvSpPr txBox="1">
            <a:spLocks noChangeArrowheads="1"/>
          </p:cNvSpPr>
          <p:nvPr/>
        </p:nvSpPr>
        <p:spPr bwMode="auto">
          <a:xfrm>
            <a:off x="2438400" y="2783396"/>
            <a:ext cx="3810000" cy="369332"/>
          </a:xfrm>
          <a:prstGeom prst="rect">
            <a:avLst/>
          </a:prstGeom>
          <a:noFill/>
          <a:ln w="9525">
            <a:noFill/>
            <a:miter lim="800000"/>
            <a:headEnd/>
            <a:tailEnd/>
          </a:ln>
        </p:spPr>
        <p:txBody>
          <a:bodyPr wrap="square">
            <a:spAutoFit/>
          </a:bodyPr>
          <a:lstStyle/>
          <a:p>
            <a:r>
              <a:rPr lang="en-US" dirty="0">
                <a:latin typeface="Calibri" pitchFamily="34" charset="0"/>
                <a:hlinkClick r:id="rId7"/>
              </a:rPr>
              <a:t>Video of submandibular gland – SL92</a:t>
            </a:r>
            <a:endParaRPr lang="en-US" dirty="0">
              <a:latin typeface="Calibri" pitchFamily="34" charset="0"/>
            </a:endParaRPr>
          </a:p>
        </p:txBody>
      </p:sp>
      <p:sp>
        <p:nvSpPr>
          <p:cNvPr id="8" name="TextBox 3"/>
          <p:cNvSpPr txBox="1">
            <a:spLocks noChangeArrowheads="1"/>
          </p:cNvSpPr>
          <p:nvPr/>
        </p:nvSpPr>
        <p:spPr bwMode="auto">
          <a:xfrm>
            <a:off x="2569779" y="3429000"/>
            <a:ext cx="3810000" cy="369332"/>
          </a:xfrm>
          <a:prstGeom prst="rect">
            <a:avLst/>
          </a:prstGeom>
          <a:noFill/>
          <a:ln w="9525">
            <a:noFill/>
            <a:miter lim="800000"/>
            <a:headEnd/>
            <a:tailEnd/>
          </a:ln>
        </p:spPr>
        <p:txBody>
          <a:bodyPr wrap="square">
            <a:spAutoFit/>
          </a:bodyPr>
          <a:lstStyle/>
          <a:p>
            <a:r>
              <a:rPr lang="en-US" dirty="0">
                <a:latin typeface="Calibri" pitchFamily="34" charset="0"/>
                <a:hlinkClick r:id="rId8"/>
              </a:rPr>
              <a:t>Video of sublingual gland – SL93</a:t>
            </a:r>
            <a:endParaRPr lang="en-US" dirty="0">
              <a:latin typeface="Calibri" pitchFamily="34" charset="0"/>
            </a:endParaRPr>
          </a:p>
        </p:txBody>
      </p:sp>
    </p:spTree>
    <p:extLst>
      <p:ext uri="{BB962C8B-B14F-4D97-AF65-F5344CB8AC3E}">
        <p14:creationId xmlns:p14="http://schemas.microsoft.com/office/powerpoint/2010/main" val="1777017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28600" y="304800"/>
            <a:ext cx="8610600" cy="5632311"/>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Helvetica" pitchFamily="34" charset="0"/>
                <a:cs typeface="Times New Roman" pitchFamily="18" charset="0"/>
              </a:rPr>
              <a:t>The next set of slides is a quiz for this module.  You should review the structures covered in this module, and try to visualize each of these in light and electron micrographs.</a:t>
            </a:r>
          </a:p>
          <a:p>
            <a:pPr>
              <a:tabLst>
                <a:tab pos="457200" algn="l"/>
              </a:tabLst>
            </a:pPr>
            <a:endParaRPr lang="en-US" b="1" dirty="0">
              <a:solidFill>
                <a:srgbClr val="002060"/>
              </a:solidFill>
              <a:latin typeface="Helvetica" pitchFamily="34" charset="0"/>
              <a:cs typeface="Times New Roman" pitchFamily="18" charset="0"/>
            </a:endParaRPr>
          </a:p>
          <a:p>
            <a:pPr>
              <a:tabLst>
                <a:tab pos="457200" algn="l"/>
              </a:tabLst>
            </a:pPr>
            <a:r>
              <a:rPr lang="en-US" sz="1200" dirty="0">
                <a:solidFill>
                  <a:srgbClr val="002060"/>
                </a:solidFill>
                <a:latin typeface="Georgia" pitchFamily="18" charset="0"/>
              </a:rPr>
              <a:t> </a:t>
            </a:r>
          </a:p>
          <a:p>
            <a:pPr>
              <a:buFont typeface="Arial" charset="0"/>
              <a:buChar char="•"/>
              <a:tabLst>
                <a:tab pos="457200" algn="l"/>
              </a:tabLst>
            </a:pPr>
            <a:r>
              <a:rPr lang="en-US" sz="1200" b="1" dirty="0">
                <a:solidFill>
                  <a:srgbClr val="002060"/>
                </a:solidFill>
                <a:latin typeface="Georgia" pitchFamily="18" charset="0"/>
              </a:rPr>
              <a:t>Distinguish, at the light microscope level, each of the following:</a:t>
            </a:r>
          </a:p>
          <a:p>
            <a:pPr lvl="1">
              <a:buFont typeface="Arial" charset="0"/>
              <a:buChar char="•"/>
              <a:tabLst>
                <a:tab pos="457200" algn="l"/>
              </a:tabLst>
            </a:pPr>
            <a:endParaRPr lang="en-US" sz="1200" dirty="0">
              <a:solidFill>
                <a:srgbClr val="002060"/>
              </a:solidFill>
              <a:latin typeface="Georgia" pitchFamily="18" charset="0"/>
            </a:endParaRPr>
          </a:p>
          <a:p>
            <a:pPr lvl="1">
              <a:buFont typeface="Arial" charset="0"/>
              <a:buChar char="•"/>
              <a:tabLst>
                <a:tab pos="457200" algn="l"/>
              </a:tabLst>
            </a:pPr>
            <a:r>
              <a:rPr lang="en-US" sz="1200" dirty="0">
                <a:solidFill>
                  <a:srgbClr val="002060"/>
                </a:solidFill>
                <a:latin typeface="Georgia" pitchFamily="18" charset="0"/>
              </a:rPr>
              <a:t>Tongue</a:t>
            </a:r>
          </a:p>
          <a:p>
            <a:pPr lvl="2">
              <a:buFont typeface="Arial" charset="0"/>
              <a:buChar char="•"/>
              <a:tabLst>
                <a:tab pos="457200" algn="l"/>
              </a:tabLst>
            </a:pPr>
            <a:r>
              <a:rPr lang="en-US" sz="1200" dirty="0">
                <a:solidFill>
                  <a:srgbClr val="002060"/>
                </a:solidFill>
                <a:latin typeface="Georgia" pitchFamily="18" charset="0"/>
              </a:rPr>
              <a:t>Papilla</a:t>
            </a:r>
          </a:p>
          <a:p>
            <a:pPr lvl="3">
              <a:buFont typeface="Arial" charset="0"/>
              <a:buChar char="•"/>
              <a:tabLst>
                <a:tab pos="457200" algn="l"/>
              </a:tabLst>
            </a:pPr>
            <a:r>
              <a:rPr lang="en-US" sz="1200" dirty="0" err="1">
                <a:solidFill>
                  <a:srgbClr val="002060"/>
                </a:solidFill>
                <a:latin typeface="Georgia" pitchFamily="18" charset="0"/>
              </a:rPr>
              <a:t>Filiform</a:t>
            </a:r>
            <a:endParaRPr lang="en-US" sz="1200" dirty="0">
              <a:solidFill>
                <a:srgbClr val="002060"/>
              </a:solidFill>
              <a:latin typeface="Georgia" pitchFamily="18" charset="0"/>
            </a:endParaRPr>
          </a:p>
          <a:p>
            <a:pPr lvl="3">
              <a:buFont typeface="Arial" charset="0"/>
              <a:buChar char="•"/>
              <a:tabLst>
                <a:tab pos="457200" algn="l"/>
              </a:tabLst>
            </a:pPr>
            <a:r>
              <a:rPr lang="en-US" sz="1200" dirty="0">
                <a:solidFill>
                  <a:srgbClr val="002060"/>
                </a:solidFill>
                <a:latin typeface="Georgia" pitchFamily="18" charset="0"/>
              </a:rPr>
              <a:t>Fungiform</a:t>
            </a:r>
          </a:p>
          <a:p>
            <a:pPr lvl="3">
              <a:buFont typeface="Arial" charset="0"/>
              <a:buChar char="•"/>
              <a:tabLst>
                <a:tab pos="457200" algn="l"/>
              </a:tabLst>
            </a:pPr>
            <a:r>
              <a:rPr lang="en-US" sz="1200" dirty="0">
                <a:solidFill>
                  <a:srgbClr val="002060"/>
                </a:solidFill>
                <a:latin typeface="Georgia" pitchFamily="18" charset="0"/>
              </a:rPr>
              <a:t>Circumvallate</a:t>
            </a:r>
          </a:p>
          <a:p>
            <a:pPr lvl="4">
              <a:buFont typeface="Arial" charset="0"/>
              <a:buChar char="•"/>
              <a:tabLst>
                <a:tab pos="457200" algn="l"/>
              </a:tabLst>
            </a:pPr>
            <a:r>
              <a:rPr lang="en-US" sz="1200" dirty="0">
                <a:solidFill>
                  <a:srgbClr val="002060"/>
                </a:solidFill>
                <a:latin typeface="Georgia" pitchFamily="18" charset="0"/>
              </a:rPr>
              <a:t>Serous glands</a:t>
            </a:r>
          </a:p>
          <a:p>
            <a:pPr lvl="2">
              <a:buFont typeface="Arial" charset="0"/>
              <a:buChar char="•"/>
              <a:tabLst>
                <a:tab pos="457200" algn="l"/>
              </a:tabLst>
            </a:pPr>
            <a:r>
              <a:rPr lang="en-US" sz="1200" dirty="0">
                <a:solidFill>
                  <a:srgbClr val="002060"/>
                </a:solidFill>
                <a:latin typeface="Georgia" pitchFamily="18" charset="0"/>
              </a:rPr>
              <a:t>Taste buds</a:t>
            </a:r>
          </a:p>
          <a:p>
            <a:pPr marL="519113" lvl="2" indent="-55563">
              <a:buFont typeface="Arial" charset="0"/>
              <a:buChar char="•"/>
              <a:tabLst>
                <a:tab pos="395288" algn="l"/>
                <a:tab pos="457200" algn="l"/>
              </a:tabLst>
            </a:pPr>
            <a:r>
              <a:rPr lang="en-US" sz="1200" dirty="0">
                <a:solidFill>
                  <a:srgbClr val="002060"/>
                </a:solidFill>
                <a:latin typeface="Georgia" pitchFamily="18" charset="0"/>
              </a:rPr>
              <a:t>Salivary glands</a:t>
            </a:r>
          </a:p>
          <a:p>
            <a:pPr marL="976313" lvl="3" indent="-55563">
              <a:buFont typeface="Arial" charset="0"/>
              <a:buChar char="•"/>
              <a:tabLst>
                <a:tab pos="395288" algn="l"/>
                <a:tab pos="457200" algn="l"/>
              </a:tabLst>
            </a:pPr>
            <a:r>
              <a:rPr lang="en-US" sz="1200" dirty="0">
                <a:solidFill>
                  <a:srgbClr val="002060"/>
                </a:solidFill>
                <a:latin typeface="Georgia" pitchFamily="18" charset="0"/>
              </a:rPr>
              <a:t>Structures in each gland</a:t>
            </a:r>
          </a:p>
          <a:p>
            <a:pPr marL="1433513" lvl="4" indent="-55563">
              <a:buFont typeface="Arial" charset="0"/>
              <a:buChar char="•"/>
              <a:tabLst>
                <a:tab pos="395288" algn="l"/>
                <a:tab pos="457200" algn="l"/>
              </a:tabLst>
            </a:pPr>
            <a:r>
              <a:rPr lang="en-US" sz="1200" dirty="0">
                <a:solidFill>
                  <a:srgbClr val="002060"/>
                </a:solidFill>
                <a:latin typeface="Georgia" pitchFamily="18" charset="0"/>
              </a:rPr>
              <a:t>Acini</a:t>
            </a:r>
          </a:p>
          <a:p>
            <a:pPr marL="1890713" lvl="5" indent="-55563">
              <a:buFont typeface="Arial" charset="0"/>
              <a:buChar char="•"/>
              <a:tabLst>
                <a:tab pos="395288" algn="l"/>
                <a:tab pos="457200" algn="l"/>
              </a:tabLst>
            </a:pPr>
            <a:r>
              <a:rPr lang="en-US" sz="1200" dirty="0">
                <a:solidFill>
                  <a:srgbClr val="002060"/>
                </a:solidFill>
                <a:latin typeface="Georgia" pitchFamily="18" charset="0"/>
              </a:rPr>
              <a:t>Serous acini</a:t>
            </a:r>
          </a:p>
          <a:p>
            <a:pPr marL="1890713" lvl="5" indent="-55563">
              <a:buFont typeface="Arial" charset="0"/>
              <a:buChar char="•"/>
              <a:tabLst>
                <a:tab pos="395288" algn="l"/>
                <a:tab pos="457200" algn="l"/>
              </a:tabLst>
            </a:pPr>
            <a:r>
              <a:rPr lang="en-US" sz="1200" dirty="0">
                <a:solidFill>
                  <a:srgbClr val="002060"/>
                </a:solidFill>
                <a:latin typeface="Georgia" pitchFamily="18" charset="0"/>
              </a:rPr>
              <a:t>Mucus acini</a:t>
            </a:r>
          </a:p>
          <a:p>
            <a:pPr marL="1890713" lvl="5" indent="-55563">
              <a:buFont typeface="Arial" charset="0"/>
              <a:buChar char="•"/>
              <a:tabLst>
                <a:tab pos="395288" algn="l"/>
                <a:tab pos="457200" algn="l"/>
              </a:tabLst>
            </a:pPr>
            <a:r>
              <a:rPr lang="en-US" sz="1200" dirty="0">
                <a:solidFill>
                  <a:srgbClr val="002060"/>
                </a:solidFill>
                <a:latin typeface="Georgia" pitchFamily="18" charset="0"/>
              </a:rPr>
              <a:t>Serous </a:t>
            </a:r>
            <a:r>
              <a:rPr lang="en-US" sz="1200" dirty="0" err="1">
                <a:solidFill>
                  <a:srgbClr val="002060"/>
                </a:solidFill>
                <a:latin typeface="Georgia" pitchFamily="18" charset="0"/>
              </a:rPr>
              <a:t>demilunes</a:t>
            </a:r>
            <a:endParaRPr lang="en-US" sz="1200" dirty="0">
              <a:solidFill>
                <a:srgbClr val="002060"/>
              </a:solidFill>
              <a:latin typeface="Georgia" pitchFamily="18" charset="0"/>
            </a:endParaRPr>
          </a:p>
          <a:p>
            <a:pPr marL="1433513" lvl="4" indent="-55563">
              <a:buFont typeface="Arial" charset="0"/>
              <a:buChar char="•"/>
              <a:tabLst>
                <a:tab pos="395288" algn="l"/>
                <a:tab pos="457200" algn="l"/>
              </a:tabLst>
            </a:pPr>
            <a:r>
              <a:rPr lang="en-US" sz="1200" dirty="0">
                <a:solidFill>
                  <a:srgbClr val="002060"/>
                </a:solidFill>
                <a:latin typeface="Georgia" pitchFamily="18" charset="0"/>
              </a:rPr>
              <a:t>Ducts</a:t>
            </a:r>
          </a:p>
          <a:p>
            <a:pPr marL="1890713" lvl="5" indent="-55563">
              <a:buFont typeface="Arial" charset="0"/>
              <a:buChar char="•"/>
              <a:tabLst>
                <a:tab pos="395288" algn="l"/>
                <a:tab pos="457200" algn="l"/>
              </a:tabLst>
            </a:pPr>
            <a:r>
              <a:rPr lang="en-US" sz="1200" dirty="0">
                <a:solidFill>
                  <a:srgbClr val="002060"/>
                </a:solidFill>
                <a:latin typeface="Georgia" pitchFamily="18" charset="0"/>
              </a:rPr>
              <a:t>Intercalated</a:t>
            </a:r>
          </a:p>
          <a:p>
            <a:pPr marL="1890713" lvl="5" indent="-55563">
              <a:buFont typeface="Arial" charset="0"/>
              <a:buChar char="•"/>
              <a:tabLst>
                <a:tab pos="395288" algn="l"/>
                <a:tab pos="457200" algn="l"/>
              </a:tabLst>
            </a:pPr>
            <a:r>
              <a:rPr lang="en-US" sz="1200" dirty="0">
                <a:solidFill>
                  <a:srgbClr val="002060"/>
                </a:solidFill>
                <a:latin typeface="Georgia" pitchFamily="18" charset="0"/>
              </a:rPr>
              <a:t>Striated</a:t>
            </a:r>
          </a:p>
          <a:p>
            <a:pPr marL="1890713" lvl="5" indent="-55563">
              <a:buFont typeface="Arial" charset="0"/>
              <a:buChar char="•"/>
              <a:tabLst>
                <a:tab pos="395288" algn="l"/>
                <a:tab pos="457200" algn="l"/>
              </a:tabLst>
            </a:pPr>
            <a:r>
              <a:rPr lang="en-US" sz="1200" dirty="0">
                <a:solidFill>
                  <a:srgbClr val="002060"/>
                </a:solidFill>
                <a:latin typeface="Georgia" pitchFamily="18" charset="0"/>
              </a:rPr>
              <a:t>Excretory</a:t>
            </a:r>
          </a:p>
          <a:p>
            <a:pPr marL="976313" lvl="3" indent="-55563">
              <a:buFont typeface="Arial" charset="0"/>
              <a:buChar char="•"/>
              <a:tabLst>
                <a:tab pos="395288" algn="l"/>
                <a:tab pos="457200" algn="l"/>
              </a:tabLst>
            </a:pPr>
            <a:r>
              <a:rPr lang="en-US" sz="1200" dirty="0">
                <a:solidFill>
                  <a:srgbClr val="002060"/>
                </a:solidFill>
                <a:latin typeface="Georgia" pitchFamily="18" charset="0"/>
              </a:rPr>
              <a:t>Types of salivary glands</a:t>
            </a:r>
          </a:p>
          <a:p>
            <a:pPr marL="1433513" lvl="4" indent="-55563">
              <a:buFont typeface="Arial" charset="0"/>
              <a:buChar char="•"/>
              <a:tabLst>
                <a:tab pos="395288" algn="l"/>
                <a:tab pos="457200" algn="l"/>
              </a:tabLst>
            </a:pPr>
            <a:r>
              <a:rPr lang="en-US" sz="1200" dirty="0">
                <a:solidFill>
                  <a:srgbClr val="002060"/>
                </a:solidFill>
                <a:latin typeface="Georgia" pitchFamily="18" charset="0"/>
              </a:rPr>
              <a:t>Parotid</a:t>
            </a:r>
          </a:p>
          <a:p>
            <a:pPr marL="1433513" lvl="4" indent="-55563">
              <a:buFont typeface="Arial" charset="0"/>
              <a:buChar char="•"/>
              <a:tabLst>
                <a:tab pos="395288" algn="l"/>
                <a:tab pos="457200" algn="l"/>
              </a:tabLst>
            </a:pPr>
            <a:r>
              <a:rPr lang="en-US" sz="1200" dirty="0">
                <a:solidFill>
                  <a:srgbClr val="002060"/>
                </a:solidFill>
                <a:latin typeface="Georgia" pitchFamily="18" charset="0"/>
              </a:rPr>
              <a:t>Submandibular</a:t>
            </a:r>
          </a:p>
          <a:p>
            <a:pPr marL="1433513" lvl="4" indent="-55563">
              <a:buFont typeface="Arial" charset="0"/>
              <a:buChar char="•"/>
              <a:tabLst>
                <a:tab pos="395288" algn="l"/>
                <a:tab pos="457200" algn="l"/>
              </a:tabLst>
            </a:pPr>
            <a:r>
              <a:rPr lang="en-US" sz="1200" dirty="0">
                <a:solidFill>
                  <a:srgbClr val="002060"/>
                </a:solidFill>
                <a:latin typeface="Georgia" pitchFamily="18" charset="0"/>
              </a:rPr>
              <a:t>Sublingual</a:t>
            </a:r>
          </a:p>
        </p:txBody>
      </p:sp>
    </p:spTree>
    <p:extLst>
      <p:ext uri="{BB962C8B-B14F-4D97-AF65-F5344CB8AC3E}">
        <p14:creationId xmlns:p14="http://schemas.microsoft.com/office/powerpoint/2010/main" val="603852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 descr="Slid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258" y="1828800"/>
            <a:ext cx="8763000" cy="37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581400" y="82952"/>
            <a:ext cx="165481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C00000"/>
                </a:solidFill>
                <a:latin typeface="+mn-lt"/>
              </a:rPr>
              <a:t>TONGUE</a:t>
            </a:r>
          </a:p>
        </p:txBody>
      </p:sp>
      <p:sp>
        <p:nvSpPr>
          <p:cNvPr id="4" name="TextBox 3"/>
          <p:cNvSpPr txBox="1"/>
          <p:nvPr/>
        </p:nvSpPr>
        <p:spPr>
          <a:xfrm>
            <a:off x="166309" y="685800"/>
            <a:ext cx="8763000" cy="923330"/>
          </a:xfrm>
          <a:prstGeom prst="rect">
            <a:avLst/>
          </a:prstGeom>
          <a:noFill/>
        </p:spPr>
        <p:txBody>
          <a:bodyPr wrap="square" rtlCol="0">
            <a:spAutoFit/>
          </a:bodyPr>
          <a:lstStyle/>
          <a:p>
            <a:r>
              <a:rPr lang="en-US" b="1" dirty="0">
                <a:solidFill>
                  <a:srgbClr val="8E0000"/>
                </a:solidFill>
                <a:latin typeface="Times New Roman" pitchFamily="18" charset="0"/>
                <a:cs typeface="Times New Roman" pitchFamily="18" charset="0"/>
              </a:rPr>
              <a:t>Because much of the </a:t>
            </a:r>
            <a:r>
              <a:rPr lang="en-US" b="1" dirty="0">
                <a:solidFill>
                  <a:srgbClr val="FF0000"/>
                </a:solidFill>
                <a:latin typeface="Times New Roman" pitchFamily="18" charset="0"/>
                <a:cs typeface="Times New Roman" pitchFamily="18" charset="0"/>
              </a:rPr>
              <a:t>tongue</a:t>
            </a:r>
            <a:r>
              <a:rPr lang="en-US" b="1" dirty="0">
                <a:solidFill>
                  <a:srgbClr val="8E0000"/>
                </a:solidFill>
                <a:latin typeface="Times New Roman" pitchFamily="18" charset="0"/>
                <a:cs typeface="Times New Roman" pitchFamily="18" charset="0"/>
              </a:rPr>
              <a:t> is in the posterior aspect of the oral cavity, it is much larger than one would think.  Note that the dorsum is the upper surface; the ventral surface is exposed in the left image and indicated by the black arrow in the right image.  </a:t>
            </a:r>
            <a:endParaRPr lang="en-US" dirty="0">
              <a:solidFill>
                <a:srgbClr val="C00000"/>
              </a:solidFill>
            </a:endParaRPr>
          </a:p>
        </p:txBody>
      </p:sp>
      <p:sp>
        <p:nvSpPr>
          <p:cNvPr id="2062" name="TextBox 2061"/>
          <p:cNvSpPr txBox="1"/>
          <p:nvPr/>
        </p:nvSpPr>
        <p:spPr>
          <a:xfrm>
            <a:off x="6747679" y="4861367"/>
            <a:ext cx="655898" cy="276999"/>
          </a:xfrm>
          <a:prstGeom prst="rect">
            <a:avLst/>
          </a:prstGeom>
          <a:noFill/>
        </p:spPr>
        <p:txBody>
          <a:bodyPr wrap="square" rtlCol="0">
            <a:spAutoFit/>
          </a:bodyPr>
          <a:lstStyle/>
          <a:p>
            <a:r>
              <a:rPr lang="en-US" sz="1200" b="1" dirty="0">
                <a:solidFill>
                  <a:schemeClr val="bg1"/>
                </a:solidFill>
              </a:rPr>
              <a:t>lumen</a:t>
            </a:r>
          </a:p>
        </p:txBody>
      </p:sp>
      <p:cxnSp>
        <p:nvCxnSpPr>
          <p:cNvPr id="3" name="Straight Arrow Connector 2"/>
          <p:cNvCxnSpPr/>
          <p:nvPr/>
        </p:nvCxnSpPr>
        <p:spPr>
          <a:xfrm flipV="1">
            <a:off x="4790564" y="4101046"/>
            <a:ext cx="575002" cy="72074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458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1339402"/>
            <a:ext cx="8067675" cy="5366198"/>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784993" y="5410200"/>
            <a:ext cx="4038600"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Serous </a:t>
            </a:r>
            <a:r>
              <a:rPr lang="en-US" sz="3600" b="1" dirty="0" err="1">
                <a:ln w="11430"/>
                <a:solidFill>
                  <a:srgbClr val="FFFF00"/>
                </a:solidFill>
                <a:effectLst>
                  <a:outerShdw blurRad="50800" dist="39000" dir="5460000" algn="tl">
                    <a:srgbClr val="000000">
                      <a:alpha val="38000"/>
                    </a:srgbClr>
                  </a:outerShdw>
                </a:effectLst>
                <a:latin typeface="+mn-lt"/>
              </a:rPr>
              <a:t>acinus</a:t>
            </a:r>
            <a:endParaRPr lang="en-US" sz="3600" b="1" dirty="0">
              <a:ln w="11430"/>
              <a:solidFill>
                <a:srgbClr val="FFFF00"/>
              </a:solidFill>
              <a:effectLst>
                <a:outerShdw blurRad="50800" dist="39000" dir="5460000" algn="tl">
                  <a:srgbClr val="000000">
                    <a:alpha val="38000"/>
                  </a:srgbClr>
                </a:outerShdw>
              </a:effectLst>
              <a:latin typeface="+mn-lt"/>
            </a:endParaRPr>
          </a:p>
        </p:txBody>
      </p:sp>
      <p:sp>
        <p:nvSpPr>
          <p:cNvPr id="9" name="Freeform 8"/>
          <p:cNvSpPr/>
          <p:nvPr/>
        </p:nvSpPr>
        <p:spPr>
          <a:xfrm>
            <a:off x="4369239" y="4303958"/>
            <a:ext cx="1040962" cy="1106242"/>
          </a:xfrm>
          <a:custGeom>
            <a:avLst/>
            <a:gdLst>
              <a:gd name="connsiteX0" fmla="*/ 1282262 w 1618593"/>
              <a:gd name="connsiteY0" fmla="*/ 1135117 h 1450428"/>
              <a:gd name="connsiteX1" fmla="*/ 1324303 w 1618593"/>
              <a:gd name="connsiteY1" fmla="*/ 1082566 h 1450428"/>
              <a:gd name="connsiteX2" fmla="*/ 1355834 w 1618593"/>
              <a:gd name="connsiteY2" fmla="*/ 1051035 h 1450428"/>
              <a:gd name="connsiteX3" fmla="*/ 1376855 w 1618593"/>
              <a:gd name="connsiteY3" fmla="*/ 1019504 h 1450428"/>
              <a:gd name="connsiteX4" fmla="*/ 1439917 w 1618593"/>
              <a:gd name="connsiteY4" fmla="*/ 956442 h 1450428"/>
              <a:gd name="connsiteX5" fmla="*/ 1534510 w 1618593"/>
              <a:gd name="connsiteY5" fmla="*/ 788276 h 1450428"/>
              <a:gd name="connsiteX6" fmla="*/ 1566041 w 1618593"/>
              <a:gd name="connsiteY6" fmla="*/ 714704 h 1450428"/>
              <a:gd name="connsiteX7" fmla="*/ 1597572 w 1618593"/>
              <a:gd name="connsiteY7" fmla="*/ 651642 h 1450428"/>
              <a:gd name="connsiteX8" fmla="*/ 1608082 w 1618593"/>
              <a:gd name="connsiteY8" fmla="*/ 588579 h 1450428"/>
              <a:gd name="connsiteX9" fmla="*/ 1618593 w 1618593"/>
              <a:gd name="connsiteY9" fmla="*/ 557048 h 1450428"/>
              <a:gd name="connsiteX10" fmla="*/ 1608082 w 1618593"/>
              <a:gd name="connsiteY10" fmla="*/ 451945 h 1450428"/>
              <a:gd name="connsiteX11" fmla="*/ 1587062 w 1618593"/>
              <a:gd name="connsiteY11" fmla="*/ 367862 h 1450428"/>
              <a:gd name="connsiteX12" fmla="*/ 1545020 w 1618593"/>
              <a:gd name="connsiteY12" fmla="*/ 304800 h 1450428"/>
              <a:gd name="connsiteX13" fmla="*/ 1524000 w 1618593"/>
              <a:gd name="connsiteY13" fmla="*/ 273269 h 1450428"/>
              <a:gd name="connsiteX14" fmla="*/ 1492469 w 1618593"/>
              <a:gd name="connsiteY14" fmla="*/ 241738 h 1450428"/>
              <a:gd name="connsiteX15" fmla="*/ 1471448 w 1618593"/>
              <a:gd name="connsiteY15" fmla="*/ 210207 h 1450428"/>
              <a:gd name="connsiteX16" fmla="*/ 1439917 w 1618593"/>
              <a:gd name="connsiteY16" fmla="*/ 178676 h 1450428"/>
              <a:gd name="connsiteX17" fmla="*/ 1418896 w 1618593"/>
              <a:gd name="connsiteY17" fmla="*/ 147145 h 1450428"/>
              <a:gd name="connsiteX18" fmla="*/ 1387365 w 1618593"/>
              <a:gd name="connsiteY18" fmla="*/ 126124 h 1450428"/>
              <a:gd name="connsiteX19" fmla="*/ 1271751 w 1618593"/>
              <a:gd name="connsiteY19" fmla="*/ 73573 h 1450428"/>
              <a:gd name="connsiteX20" fmla="*/ 1219200 w 1618593"/>
              <a:gd name="connsiteY20" fmla="*/ 52552 h 1450428"/>
              <a:gd name="connsiteX21" fmla="*/ 1082565 w 1618593"/>
              <a:gd name="connsiteY21" fmla="*/ 31531 h 1450428"/>
              <a:gd name="connsiteX22" fmla="*/ 756744 w 1618593"/>
              <a:gd name="connsiteY22" fmla="*/ 0 h 1450428"/>
              <a:gd name="connsiteX23" fmla="*/ 462455 w 1618593"/>
              <a:gd name="connsiteY23" fmla="*/ 21021 h 1450428"/>
              <a:gd name="connsiteX24" fmla="*/ 367862 w 1618593"/>
              <a:gd name="connsiteY24" fmla="*/ 52552 h 1450428"/>
              <a:gd name="connsiteX25" fmla="*/ 304800 w 1618593"/>
              <a:gd name="connsiteY25" fmla="*/ 73573 h 1450428"/>
              <a:gd name="connsiteX26" fmla="*/ 241738 w 1618593"/>
              <a:gd name="connsiteY26" fmla="*/ 115614 h 1450428"/>
              <a:gd name="connsiteX27" fmla="*/ 189186 w 1618593"/>
              <a:gd name="connsiteY27" fmla="*/ 178676 h 1450428"/>
              <a:gd name="connsiteX28" fmla="*/ 147144 w 1618593"/>
              <a:gd name="connsiteY28" fmla="*/ 241738 h 1450428"/>
              <a:gd name="connsiteX29" fmla="*/ 105103 w 1618593"/>
              <a:gd name="connsiteY29" fmla="*/ 304800 h 1450428"/>
              <a:gd name="connsiteX30" fmla="*/ 94593 w 1618593"/>
              <a:gd name="connsiteY30" fmla="*/ 346842 h 1450428"/>
              <a:gd name="connsiteX31" fmla="*/ 73572 w 1618593"/>
              <a:gd name="connsiteY31" fmla="*/ 378373 h 1450428"/>
              <a:gd name="connsiteX32" fmla="*/ 31531 w 1618593"/>
              <a:gd name="connsiteY32" fmla="*/ 515007 h 1450428"/>
              <a:gd name="connsiteX33" fmla="*/ 10510 w 1618593"/>
              <a:gd name="connsiteY33" fmla="*/ 599090 h 1450428"/>
              <a:gd name="connsiteX34" fmla="*/ 0 w 1618593"/>
              <a:gd name="connsiteY34" fmla="*/ 641131 h 1450428"/>
              <a:gd name="connsiteX35" fmla="*/ 10510 w 1618593"/>
              <a:gd name="connsiteY35" fmla="*/ 819807 h 1450428"/>
              <a:gd name="connsiteX36" fmla="*/ 21020 w 1618593"/>
              <a:gd name="connsiteY36" fmla="*/ 851338 h 1450428"/>
              <a:gd name="connsiteX37" fmla="*/ 31531 w 1618593"/>
              <a:gd name="connsiteY37" fmla="*/ 924910 h 1450428"/>
              <a:gd name="connsiteX38" fmla="*/ 52551 w 1618593"/>
              <a:gd name="connsiteY38" fmla="*/ 998483 h 1450428"/>
              <a:gd name="connsiteX39" fmla="*/ 94593 w 1618593"/>
              <a:gd name="connsiteY39" fmla="*/ 1082566 h 1450428"/>
              <a:gd name="connsiteX40" fmla="*/ 157655 w 1618593"/>
              <a:gd name="connsiteY40" fmla="*/ 1156138 h 1450428"/>
              <a:gd name="connsiteX41" fmla="*/ 231227 w 1618593"/>
              <a:gd name="connsiteY41" fmla="*/ 1219200 h 1450428"/>
              <a:gd name="connsiteX42" fmla="*/ 262758 w 1618593"/>
              <a:gd name="connsiteY42" fmla="*/ 1250731 h 1450428"/>
              <a:gd name="connsiteX43" fmla="*/ 294289 w 1618593"/>
              <a:gd name="connsiteY43" fmla="*/ 1271752 h 1450428"/>
              <a:gd name="connsiteX44" fmla="*/ 325820 w 1618593"/>
              <a:gd name="connsiteY44" fmla="*/ 1303283 h 1450428"/>
              <a:gd name="connsiteX45" fmla="*/ 357351 w 1618593"/>
              <a:gd name="connsiteY45" fmla="*/ 1313793 h 1450428"/>
              <a:gd name="connsiteX46" fmla="*/ 378372 w 1618593"/>
              <a:gd name="connsiteY46" fmla="*/ 1345324 h 1450428"/>
              <a:gd name="connsiteX47" fmla="*/ 441434 w 1618593"/>
              <a:gd name="connsiteY47" fmla="*/ 1376855 h 1450428"/>
              <a:gd name="connsiteX48" fmla="*/ 472965 w 1618593"/>
              <a:gd name="connsiteY48" fmla="*/ 1397876 h 1450428"/>
              <a:gd name="connsiteX49" fmla="*/ 536027 w 1618593"/>
              <a:gd name="connsiteY49" fmla="*/ 1418897 h 1450428"/>
              <a:gd name="connsiteX50" fmla="*/ 609600 w 1618593"/>
              <a:gd name="connsiteY50" fmla="*/ 1450428 h 1450428"/>
              <a:gd name="connsiteX51" fmla="*/ 861848 w 1618593"/>
              <a:gd name="connsiteY51" fmla="*/ 1439917 h 1450428"/>
              <a:gd name="connsiteX52" fmla="*/ 945931 w 1618593"/>
              <a:gd name="connsiteY52" fmla="*/ 1418897 h 1450428"/>
              <a:gd name="connsiteX53" fmla="*/ 1019503 w 1618593"/>
              <a:gd name="connsiteY53" fmla="*/ 1408386 h 1450428"/>
              <a:gd name="connsiteX54" fmla="*/ 1051034 w 1618593"/>
              <a:gd name="connsiteY54" fmla="*/ 1387366 h 1450428"/>
              <a:gd name="connsiteX55" fmla="*/ 1103586 w 1618593"/>
              <a:gd name="connsiteY55" fmla="*/ 1376855 h 1450428"/>
              <a:gd name="connsiteX56" fmla="*/ 1135117 w 1618593"/>
              <a:gd name="connsiteY56" fmla="*/ 1366345 h 1450428"/>
              <a:gd name="connsiteX57" fmla="*/ 1156138 w 1618593"/>
              <a:gd name="connsiteY57" fmla="*/ 1334814 h 1450428"/>
              <a:gd name="connsiteX58" fmla="*/ 1187669 w 1618593"/>
              <a:gd name="connsiteY58" fmla="*/ 1303283 h 1450428"/>
              <a:gd name="connsiteX59" fmla="*/ 1229710 w 1618593"/>
              <a:gd name="connsiteY59" fmla="*/ 1250731 h 1450428"/>
              <a:gd name="connsiteX60" fmla="*/ 1240220 w 1618593"/>
              <a:gd name="connsiteY60" fmla="*/ 1219200 h 1450428"/>
              <a:gd name="connsiteX61" fmla="*/ 1282262 w 1618593"/>
              <a:gd name="connsiteY61" fmla="*/ 1135117 h 145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618593" h="1450428">
                <a:moveTo>
                  <a:pt x="1282262" y="1135117"/>
                </a:moveTo>
                <a:cubicBezTo>
                  <a:pt x="1296276" y="1112345"/>
                  <a:pt x="1309531" y="1099448"/>
                  <a:pt x="1324303" y="1082566"/>
                </a:cubicBezTo>
                <a:cubicBezTo>
                  <a:pt x="1334091" y="1071380"/>
                  <a:pt x="1346318" y="1062454"/>
                  <a:pt x="1355834" y="1051035"/>
                </a:cubicBezTo>
                <a:cubicBezTo>
                  <a:pt x="1363921" y="1041331"/>
                  <a:pt x="1368463" y="1028945"/>
                  <a:pt x="1376855" y="1019504"/>
                </a:cubicBezTo>
                <a:cubicBezTo>
                  <a:pt x="1396605" y="997285"/>
                  <a:pt x="1423427" y="981177"/>
                  <a:pt x="1439917" y="956442"/>
                </a:cubicBezTo>
                <a:cubicBezTo>
                  <a:pt x="1503685" y="860788"/>
                  <a:pt x="1470660" y="915976"/>
                  <a:pt x="1534510" y="788276"/>
                </a:cubicBezTo>
                <a:cubicBezTo>
                  <a:pt x="1556384" y="700779"/>
                  <a:pt x="1529749" y="787288"/>
                  <a:pt x="1566041" y="714704"/>
                </a:cubicBezTo>
                <a:cubicBezTo>
                  <a:pt x="1609556" y="627675"/>
                  <a:pt x="1537328" y="742006"/>
                  <a:pt x="1597572" y="651642"/>
                </a:cubicBezTo>
                <a:cubicBezTo>
                  <a:pt x="1601075" y="630621"/>
                  <a:pt x="1603459" y="609382"/>
                  <a:pt x="1608082" y="588579"/>
                </a:cubicBezTo>
                <a:cubicBezTo>
                  <a:pt x="1610485" y="577764"/>
                  <a:pt x="1618593" y="568127"/>
                  <a:pt x="1618593" y="557048"/>
                </a:cubicBezTo>
                <a:cubicBezTo>
                  <a:pt x="1618593" y="521839"/>
                  <a:pt x="1612735" y="486845"/>
                  <a:pt x="1608082" y="451945"/>
                </a:cubicBezTo>
                <a:cubicBezTo>
                  <a:pt x="1606447" y="439685"/>
                  <a:pt x="1596369" y="384615"/>
                  <a:pt x="1587062" y="367862"/>
                </a:cubicBezTo>
                <a:cubicBezTo>
                  <a:pt x="1574793" y="345777"/>
                  <a:pt x="1559034" y="325821"/>
                  <a:pt x="1545020" y="304800"/>
                </a:cubicBezTo>
                <a:cubicBezTo>
                  <a:pt x="1538013" y="294290"/>
                  <a:pt x="1532932" y="282201"/>
                  <a:pt x="1524000" y="273269"/>
                </a:cubicBezTo>
                <a:cubicBezTo>
                  <a:pt x="1513490" y="262759"/>
                  <a:pt x="1501985" y="253157"/>
                  <a:pt x="1492469" y="241738"/>
                </a:cubicBezTo>
                <a:cubicBezTo>
                  <a:pt x="1484382" y="232034"/>
                  <a:pt x="1479535" y="219911"/>
                  <a:pt x="1471448" y="210207"/>
                </a:cubicBezTo>
                <a:cubicBezTo>
                  <a:pt x="1461932" y="198788"/>
                  <a:pt x="1449433" y="190095"/>
                  <a:pt x="1439917" y="178676"/>
                </a:cubicBezTo>
                <a:cubicBezTo>
                  <a:pt x="1431830" y="168972"/>
                  <a:pt x="1427828" y="156077"/>
                  <a:pt x="1418896" y="147145"/>
                </a:cubicBezTo>
                <a:cubicBezTo>
                  <a:pt x="1409964" y="138213"/>
                  <a:pt x="1398455" y="132173"/>
                  <a:pt x="1387365" y="126124"/>
                </a:cubicBezTo>
                <a:cubicBezTo>
                  <a:pt x="1276071" y="65419"/>
                  <a:pt x="1339127" y="98839"/>
                  <a:pt x="1271751" y="73573"/>
                </a:cubicBezTo>
                <a:cubicBezTo>
                  <a:pt x="1254086" y="66948"/>
                  <a:pt x="1237098" y="58518"/>
                  <a:pt x="1219200" y="52552"/>
                </a:cubicBezTo>
                <a:cubicBezTo>
                  <a:pt x="1175044" y="37833"/>
                  <a:pt x="1128563" y="35983"/>
                  <a:pt x="1082565" y="31531"/>
                </a:cubicBezTo>
                <a:cubicBezTo>
                  <a:pt x="712137" y="-4318"/>
                  <a:pt x="972369" y="23957"/>
                  <a:pt x="756744" y="0"/>
                </a:cubicBezTo>
                <a:cubicBezTo>
                  <a:pt x="707439" y="2144"/>
                  <a:pt x="547521" y="-3284"/>
                  <a:pt x="462455" y="21021"/>
                </a:cubicBezTo>
                <a:cubicBezTo>
                  <a:pt x="430497" y="30152"/>
                  <a:pt x="399393" y="42042"/>
                  <a:pt x="367862" y="52552"/>
                </a:cubicBezTo>
                <a:cubicBezTo>
                  <a:pt x="367857" y="52554"/>
                  <a:pt x="304804" y="73570"/>
                  <a:pt x="304800" y="73573"/>
                </a:cubicBezTo>
                <a:lnTo>
                  <a:pt x="241738" y="115614"/>
                </a:lnTo>
                <a:cubicBezTo>
                  <a:pt x="166622" y="228287"/>
                  <a:pt x="283601" y="57287"/>
                  <a:pt x="189186" y="178676"/>
                </a:cubicBezTo>
                <a:cubicBezTo>
                  <a:pt x="173675" y="198618"/>
                  <a:pt x="147144" y="241738"/>
                  <a:pt x="147144" y="241738"/>
                </a:cubicBezTo>
                <a:cubicBezTo>
                  <a:pt x="114330" y="340185"/>
                  <a:pt x="168087" y="194577"/>
                  <a:pt x="105103" y="304800"/>
                </a:cubicBezTo>
                <a:cubicBezTo>
                  <a:pt x="97936" y="317342"/>
                  <a:pt x="100283" y="333565"/>
                  <a:pt x="94593" y="346842"/>
                </a:cubicBezTo>
                <a:cubicBezTo>
                  <a:pt x="89617" y="358453"/>
                  <a:pt x="79221" y="367075"/>
                  <a:pt x="73572" y="378373"/>
                </a:cubicBezTo>
                <a:cubicBezTo>
                  <a:pt x="49757" y="426002"/>
                  <a:pt x="44974" y="461234"/>
                  <a:pt x="31531" y="515007"/>
                </a:cubicBezTo>
                <a:lnTo>
                  <a:pt x="10510" y="599090"/>
                </a:lnTo>
                <a:lnTo>
                  <a:pt x="0" y="641131"/>
                </a:lnTo>
                <a:cubicBezTo>
                  <a:pt x="3503" y="700690"/>
                  <a:pt x="4574" y="760441"/>
                  <a:pt x="10510" y="819807"/>
                </a:cubicBezTo>
                <a:cubicBezTo>
                  <a:pt x="11612" y="830831"/>
                  <a:pt x="18847" y="840474"/>
                  <a:pt x="21020" y="851338"/>
                </a:cubicBezTo>
                <a:cubicBezTo>
                  <a:pt x="25878" y="875630"/>
                  <a:pt x="27099" y="900537"/>
                  <a:pt x="31531" y="924910"/>
                </a:cubicBezTo>
                <a:cubicBezTo>
                  <a:pt x="33964" y="938289"/>
                  <a:pt x="45729" y="983474"/>
                  <a:pt x="52551" y="998483"/>
                </a:cubicBezTo>
                <a:cubicBezTo>
                  <a:pt x="65518" y="1027010"/>
                  <a:pt x="72435" y="1060408"/>
                  <a:pt x="94593" y="1082566"/>
                </a:cubicBezTo>
                <a:cubicBezTo>
                  <a:pt x="172833" y="1160806"/>
                  <a:pt x="76756" y="1061757"/>
                  <a:pt x="157655" y="1156138"/>
                </a:cubicBezTo>
                <a:cubicBezTo>
                  <a:pt x="193766" y="1198267"/>
                  <a:pt x="186495" y="1180858"/>
                  <a:pt x="231227" y="1219200"/>
                </a:cubicBezTo>
                <a:cubicBezTo>
                  <a:pt x="242512" y="1228873"/>
                  <a:pt x="251339" y="1241215"/>
                  <a:pt x="262758" y="1250731"/>
                </a:cubicBezTo>
                <a:cubicBezTo>
                  <a:pt x="272462" y="1258818"/>
                  <a:pt x="284585" y="1263665"/>
                  <a:pt x="294289" y="1271752"/>
                </a:cubicBezTo>
                <a:cubicBezTo>
                  <a:pt x="305708" y="1281268"/>
                  <a:pt x="313452" y="1295038"/>
                  <a:pt x="325820" y="1303283"/>
                </a:cubicBezTo>
                <a:cubicBezTo>
                  <a:pt x="335038" y="1309428"/>
                  <a:pt x="346841" y="1310290"/>
                  <a:pt x="357351" y="1313793"/>
                </a:cubicBezTo>
                <a:cubicBezTo>
                  <a:pt x="364358" y="1324303"/>
                  <a:pt x="369440" y="1336392"/>
                  <a:pt x="378372" y="1345324"/>
                </a:cubicBezTo>
                <a:cubicBezTo>
                  <a:pt x="398748" y="1365700"/>
                  <a:pt x="415788" y="1368307"/>
                  <a:pt x="441434" y="1376855"/>
                </a:cubicBezTo>
                <a:cubicBezTo>
                  <a:pt x="451944" y="1383862"/>
                  <a:pt x="461422" y="1392746"/>
                  <a:pt x="472965" y="1397876"/>
                </a:cubicBezTo>
                <a:cubicBezTo>
                  <a:pt x="493213" y="1406875"/>
                  <a:pt x="517590" y="1406606"/>
                  <a:pt x="536027" y="1418897"/>
                </a:cubicBezTo>
                <a:cubicBezTo>
                  <a:pt x="579577" y="1447930"/>
                  <a:pt x="555303" y="1436853"/>
                  <a:pt x="609600" y="1450428"/>
                </a:cubicBezTo>
                <a:cubicBezTo>
                  <a:pt x="693683" y="1446924"/>
                  <a:pt x="777892" y="1445707"/>
                  <a:pt x="861848" y="1439917"/>
                </a:cubicBezTo>
                <a:cubicBezTo>
                  <a:pt x="941385" y="1434432"/>
                  <a:pt x="887455" y="1430592"/>
                  <a:pt x="945931" y="1418897"/>
                </a:cubicBezTo>
                <a:cubicBezTo>
                  <a:pt x="970223" y="1414039"/>
                  <a:pt x="994979" y="1411890"/>
                  <a:pt x="1019503" y="1408386"/>
                </a:cubicBezTo>
                <a:cubicBezTo>
                  <a:pt x="1030013" y="1401379"/>
                  <a:pt x="1039207" y="1391801"/>
                  <a:pt x="1051034" y="1387366"/>
                </a:cubicBezTo>
                <a:cubicBezTo>
                  <a:pt x="1067761" y="1381093"/>
                  <a:pt x="1086255" y="1381188"/>
                  <a:pt x="1103586" y="1376855"/>
                </a:cubicBezTo>
                <a:cubicBezTo>
                  <a:pt x="1114334" y="1374168"/>
                  <a:pt x="1124607" y="1369848"/>
                  <a:pt x="1135117" y="1366345"/>
                </a:cubicBezTo>
                <a:cubicBezTo>
                  <a:pt x="1142124" y="1355835"/>
                  <a:pt x="1148051" y="1344518"/>
                  <a:pt x="1156138" y="1334814"/>
                </a:cubicBezTo>
                <a:cubicBezTo>
                  <a:pt x="1165654" y="1323395"/>
                  <a:pt x="1179424" y="1315651"/>
                  <a:pt x="1187669" y="1303283"/>
                </a:cubicBezTo>
                <a:cubicBezTo>
                  <a:pt x="1228283" y="1242362"/>
                  <a:pt x="1159191" y="1297744"/>
                  <a:pt x="1229710" y="1250731"/>
                </a:cubicBezTo>
                <a:cubicBezTo>
                  <a:pt x="1233213" y="1240221"/>
                  <a:pt x="1234840" y="1228885"/>
                  <a:pt x="1240220" y="1219200"/>
                </a:cubicBezTo>
                <a:cubicBezTo>
                  <a:pt x="1269930" y="1165723"/>
                  <a:pt x="1268248" y="1157889"/>
                  <a:pt x="1282262" y="1135117"/>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074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4529"/>
          <a:stretch/>
        </p:blipFill>
        <p:spPr>
          <a:xfrm>
            <a:off x="901591" y="1297153"/>
            <a:ext cx="7372350" cy="5483433"/>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
        <p:nvSpPr>
          <p:cNvPr id="5" name="Rectangle 4"/>
          <p:cNvSpPr/>
          <p:nvPr/>
        </p:nvSpPr>
        <p:spPr>
          <a:xfrm>
            <a:off x="3278352" y="1828799"/>
            <a:ext cx="3198648"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Sublingual gland</a:t>
            </a:r>
          </a:p>
        </p:txBody>
      </p:sp>
    </p:spTree>
    <p:extLst>
      <p:ext uri="{BB962C8B-B14F-4D97-AF65-F5344CB8AC3E}">
        <p14:creationId xmlns:p14="http://schemas.microsoft.com/office/powerpoint/2010/main" val="136957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1364397"/>
            <a:ext cx="8077200" cy="5170338"/>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2362200" y="1354592"/>
            <a:ext cx="5073431" cy="1261884"/>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Vein / </a:t>
            </a:r>
            <a:r>
              <a:rPr lang="en-US" sz="3600" b="1" dirty="0" err="1">
                <a:ln w="11430"/>
                <a:solidFill>
                  <a:srgbClr val="FFFF00"/>
                </a:solidFill>
                <a:effectLst>
                  <a:outerShdw blurRad="50800" dist="39000" dir="5460000" algn="tl">
                    <a:srgbClr val="000000">
                      <a:alpha val="38000"/>
                    </a:srgbClr>
                  </a:outerShdw>
                </a:effectLst>
                <a:latin typeface="+mn-lt"/>
              </a:rPr>
              <a:t>venule</a:t>
            </a:r>
            <a:endParaRPr lang="en-US" sz="3600" b="1" dirty="0">
              <a:ln w="11430"/>
              <a:solidFill>
                <a:srgbClr val="FFFF00"/>
              </a:solidFill>
              <a:effectLst>
                <a:outerShdw blurRad="50800" dist="39000" dir="5460000" algn="tl">
                  <a:srgbClr val="000000">
                    <a:alpha val="38000"/>
                  </a:srgbClr>
                </a:outerShdw>
              </a:effectLst>
              <a:latin typeface="+mn-lt"/>
            </a:endParaRPr>
          </a:p>
          <a:p>
            <a:pPr algn="ctr" fontAlgn="auto">
              <a:spcBef>
                <a:spcPts val="0"/>
              </a:spcBef>
              <a:spcAft>
                <a:spcPts val="0"/>
              </a:spcAft>
              <a:defRPr/>
            </a:pPr>
            <a:r>
              <a:rPr lang="en-US" sz="2000" b="1" dirty="0">
                <a:ln w="11430"/>
                <a:solidFill>
                  <a:srgbClr val="FFFF00"/>
                </a:solidFill>
                <a:effectLst>
                  <a:outerShdw blurRad="50800" dist="39000" dir="5460000" algn="tl">
                    <a:srgbClr val="000000">
                      <a:alpha val="38000"/>
                    </a:srgbClr>
                  </a:outerShdw>
                </a:effectLst>
                <a:latin typeface="+mn-lt"/>
              </a:rPr>
              <a:t>(outside chance it’s a lymphatic channel, but probably not one this size here)</a:t>
            </a:r>
          </a:p>
        </p:txBody>
      </p:sp>
      <p:sp>
        <p:nvSpPr>
          <p:cNvPr id="7" name="Freeform 6"/>
          <p:cNvSpPr/>
          <p:nvPr/>
        </p:nvSpPr>
        <p:spPr>
          <a:xfrm>
            <a:off x="4971393" y="3762703"/>
            <a:ext cx="1702676" cy="1524000"/>
          </a:xfrm>
          <a:custGeom>
            <a:avLst/>
            <a:gdLst>
              <a:gd name="connsiteX0" fmla="*/ 914400 w 1702676"/>
              <a:gd name="connsiteY0" fmla="*/ 147145 h 1524000"/>
              <a:gd name="connsiteX1" fmla="*/ 840828 w 1702676"/>
              <a:gd name="connsiteY1" fmla="*/ 126125 h 1524000"/>
              <a:gd name="connsiteX2" fmla="*/ 777766 w 1702676"/>
              <a:gd name="connsiteY2" fmla="*/ 73573 h 1524000"/>
              <a:gd name="connsiteX3" fmla="*/ 746235 w 1702676"/>
              <a:gd name="connsiteY3" fmla="*/ 63063 h 1524000"/>
              <a:gd name="connsiteX4" fmla="*/ 651641 w 1702676"/>
              <a:gd name="connsiteY4" fmla="*/ 21021 h 1524000"/>
              <a:gd name="connsiteX5" fmla="*/ 620110 w 1702676"/>
              <a:gd name="connsiteY5" fmla="*/ 10511 h 1524000"/>
              <a:gd name="connsiteX6" fmla="*/ 588579 w 1702676"/>
              <a:gd name="connsiteY6" fmla="*/ 0 h 1524000"/>
              <a:gd name="connsiteX7" fmla="*/ 515007 w 1702676"/>
              <a:gd name="connsiteY7" fmla="*/ 10511 h 1524000"/>
              <a:gd name="connsiteX8" fmla="*/ 451945 w 1702676"/>
              <a:gd name="connsiteY8" fmla="*/ 52552 h 1524000"/>
              <a:gd name="connsiteX9" fmla="*/ 399393 w 1702676"/>
              <a:gd name="connsiteY9" fmla="*/ 115614 h 1524000"/>
              <a:gd name="connsiteX10" fmla="*/ 367862 w 1702676"/>
              <a:gd name="connsiteY10" fmla="*/ 126125 h 1524000"/>
              <a:gd name="connsiteX11" fmla="*/ 304800 w 1702676"/>
              <a:gd name="connsiteY11" fmla="*/ 168166 h 1524000"/>
              <a:gd name="connsiteX12" fmla="*/ 241738 w 1702676"/>
              <a:gd name="connsiteY12" fmla="*/ 189187 h 1524000"/>
              <a:gd name="connsiteX13" fmla="*/ 178676 w 1702676"/>
              <a:gd name="connsiteY13" fmla="*/ 220718 h 1524000"/>
              <a:gd name="connsiteX14" fmla="*/ 168166 w 1702676"/>
              <a:gd name="connsiteY14" fmla="*/ 273269 h 1524000"/>
              <a:gd name="connsiteX15" fmla="*/ 157655 w 1702676"/>
              <a:gd name="connsiteY15" fmla="*/ 315311 h 1524000"/>
              <a:gd name="connsiteX16" fmla="*/ 178676 w 1702676"/>
              <a:gd name="connsiteY16" fmla="*/ 493987 h 1524000"/>
              <a:gd name="connsiteX17" fmla="*/ 157655 w 1702676"/>
              <a:gd name="connsiteY17" fmla="*/ 651642 h 1524000"/>
              <a:gd name="connsiteX18" fmla="*/ 136635 w 1702676"/>
              <a:gd name="connsiteY18" fmla="*/ 683173 h 1524000"/>
              <a:gd name="connsiteX19" fmla="*/ 115614 w 1702676"/>
              <a:gd name="connsiteY19" fmla="*/ 725214 h 1524000"/>
              <a:gd name="connsiteX20" fmla="*/ 52552 w 1702676"/>
              <a:gd name="connsiteY20" fmla="*/ 819807 h 1524000"/>
              <a:gd name="connsiteX21" fmla="*/ 31531 w 1702676"/>
              <a:gd name="connsiteY21" fmla="*/ 851338 h 1524000"/>
              <a:gd name="connsiteX22" fmla="*/ 0 w 1702676"/>
              <a:gd name="connsiteY22" fmla="*/ 1061545 h 1524000"/>
              <a:gd name="connsiteX23" fmla="*/ 21021 w 1702676"/>
              <a:gd name="connsiteY23" fmla="*/ 1240221 h 1524000"/>
              <a:gd name="connsiteX24" fmla="*/ 42041 w 1702676"/>
              <a:gd name="connsiteY24" fmla="*/ 1282263 h 1524000"/>
              <a:gd name="connsiteX25" fmla="*/ 73573 w 1702676"/>
              <a:gd name="connsiteY25" fmla="*/ 1355835 h 1524000"/>
              <a:gd name="connsiteX26" fmla="*/ 105104 w 1702676"/>
              <a:gd name="connsiteY26" fmla="*/ 1387366 h 1524000"/>
              <a:gd name="connsiteX27" fmla="*/ 157655 w 1702676"/>
              <a:gd name="connsiteY27" fmla="*/ 1450428 h 1524000"/>
              <a:gd name="connsiteX28" fmla="*/ 189186 w 1702676"/>
              <a:gd name="connsiteY28" fmla="*/ 1460938 h 1524000"/>
              <a:gd name="connsiteX29" fmla="*/ 220717 w 1702676"/>
              <a:gd name="connsiteY29" fmla="*/ 1481959 h 1524000"/>
              <a:gd name="connsiteX30" fmla="*/ 294290 w 1702676"/>
              <a:gd name="connsiteY30" fmla="*/ 1502980 h 1524000"/>
              <a:gd name="connsiteX31" fmla="*/ 367862 w 1702676"/>
              <a:gd name="connsiteY31" fmla="*/ 1524000 h 1524000"/>
              <a:gd name="connsiteX32" fmla="*/ 588579 w 1702676"/>
              <a:gd name="connsiteY32" fmla="*/ 1513490 h 1524000"/>
              <a:gd name="connsiteX33" fmla="*/ 735724 w 1702676"/>
              <a:gd name="connsiteY33" fmla="*/ 1492469 h 1524000"/>
              <a:gd name="connsiteX34" fmla="*/ 840828 w 1702676"/>
              <a:gd name="connsiteY34" fmla="*/ 1450428 h 1524000"/>
              <a:gd name="connsiteX35" fmla="*/ 882869 w 1702676"/>
              <a:gd name="connsiteY35" fmla="*/ 1439918 h 1524000"/>
              <a:gd name="connsiteX36" fmla="*/ 935421 w 1702676"/>
              <a:gd name="connsiteY36" fmla="*/ 1408387 h 1524000"/>
              <a:gd name="connsiteX37" fmla="*/ 1040524 w 1702676"/>
              <a:gd name="connsiteY37" fmla="*/ 1366345 h 1524000"/>
              <a:gd name="connsiteX38" fmla="*/ 1114097 w 1702676"/>
              <a:gd name="connsiteY38" fmla="*/ 1313794 h 1524000"/>
              <a:gd name="connsiteX39" fmla="*/ 1166648 w 1702676"/>
              <a:gd name="connsiteY39" fmla="*/ 1282263 h 1524000"/>
              <a:gd name="connsiteX40" fmla="*/ 1198179 w 1702676"/>
              <a:gd name="connsiteY40" fmla="*/ 1261242 h 1524000"/>
              <a:gd name="connsiteX41" fmla="*/ 1240221 w 1702676"/>
              <a:gd name="connsiteY41" fmla="*/ 1240221 h 1524000"/>
              <a:gd name="connsiteX42" fmla="*/ 1271752 w 1702676"/>
              <a:gd name="connsiteY42" fmla="*/ 1208690 h 1524000"/>
              <a:gd name="connsiteX43" fmla="*/ 1313793 w 1702676"/>
              <a:gd name="connsiteY43" fmla="*/ 1187669 h 1524000"/>
              <a:gd name="connsiteX44" fmla="*/ 1345324 w 1702676"/>
              <a:gd name="connsiteY44" fmla="*/ 1156138 h 1524000"/>
              <a:gd name="connsiteX45" fmla="*/ 1408386 w 1702676"/>
              <a:gd name="connsiteY45" fmla="*/ 1114097 h 1524000"/>
              <a:gd name="connsiteX46" fmla="*/ 1481959 w 1702676"/>
              <a:gd name="connsiteY46" fmla="*/ 1051035 h 1524000"/>
              <a:gd name="connsiteX47" fmla="*/ 1513490 w 1702676"/>
              <a:gd name="connsiteY47" fmla="*/ 1040525 h 1524000"/>
              <a:gd name="connsiteX48" fmla="*/ 1555531 w 1702676"/>
              <a:gd name="connsiteY48" fmla="*/ 987973 h 1524000"/>
              <a:gd name="connsiteX49" fmla="*/ 1576552 w 1702676"/>
              <a:gd name="connsiteY49" fmla="*/ 956442 h 1524000"/>
              <a:gd name="connsiteX50" fmla="*/ 1608083 w 1702676"/>
              <a:gd name="connsiteY50" fmla="*/ 924911 h 1524000"/>
              <a:gd name="connsiteX51" fmla="*/ 1650124 w 1702676"/>
              <a:gd name="connsiteY51" fmla="*/ 861849 h 1524000"/>
              <a:gd name="connsiteX52" fmla="*/ 1660635 w 1702676"/>
              <a:gd name="connsiteY52" fmla="*/ 819807 h 1524000"/>
              <a:gd name="connsiteX53" fmla="*/ 1681655 w 1702676"/>
              <a:gd name="connsiteY53" fmla="*/ 788276 h 1524000"/>
              <a:gd name="connsiteX54" fmla="*/ 1692166 w 1702676"/>
              <a:gd name="connsiteY54" fmla="*/ 735725 h 1524000"/>
              <a:gd name="connsiteX55" fmla="*/ 1702676 w 1702676"/>
              <a:gd name="connsiteY55" fmla="*/ 704194 h 1524000"/>
              <a:gd name="connsiteX56" fmla="*/ 1671145 w 1702676"/>
              <a:gd name="connsiteY56" fmla="*/ 483476 h 1524000"/>
              <a:gd name="connsiteX57" fmla="*/ 1660635 w 1702676"/>
              <a:gd name="connsiteY57" fmla="*/ 441435 h 1524000"/>
              <a:gd name="connsiteX58" fmla="*/ 1629104 w 1702676"/>
              <a:gd name="connsiteY58" fmla="*/ 409904 h 1524000"/>
              <a:gd name="connsiteX59" fmla="*/ 1608083 w 1702676"/>
              <a:gd name="connsiteY59" fmla="*/ 378373 h 1524000"/>
              <a:gd name="connsiteX60" fmla="*/ 1545021 w 1702676"/>
              <a:gd name="connsiteY60" fmla="*/ 336331 h 1524000"/>
              <a:gd name="connsiteX61" fmla="*/ 1513490 w 1702676"/>
              <a:gd name="connsiteY61" fmla="*/ 315311 h 1524000"/>
              <a:gd name="connsiteX62" fmla="*/ 1429407 w 1702676"/>
              <a:gd name="connsiteY62" fmla="*/ 294290 h 1524000"/>
              <a:gd name="connsiteX63" fmla="*/ 1376855 w 1702676"/>
              <a:gd name="connsiteY63" fmla="*/ 283780 h 1524000"/>
              <a:gd name="connsiteX64" fmla="*/ 1345324 w 1702676"/>
              <a:gd name="connsiteY64" fmla="*/ 273269 h 1524000"/>
              <a:gd name="connsiteX65" fmla="*/ 1292773 w 1702676"/>
              <a:gd name="connsiteY65" fmla="*/ 262759 h 1524000"/>
              <a:gd name="connsiteX66" fmla="*/ 1261241 w 1702676"/>
              <a:gd name="connsiteY66" fmla="*/ 252249 h 1524000"/>
              <a:gd name="connsiteX67" fmla="*/ 1166648 w 1702676"/>
              <a:gd name="connsiteY67" fmla="*/ 241738 h 1524000"/>
              <a:gd name="connsiteX68" fmla="*/ 1093076 w 1702676"/>
              <a:gd name="connsiteY68" fmla="*/ 220718 h 1524000"/>
              <a:gd name="connsiteX69" fmla="*/ 987973 w 1702676"/>
              <a:gd name="connsiteY69" fmla="*/ 189187 h 1524000"/>
              <a:gd name="connsiteX70" fmla="*/ 956441 w 1702676"/>
              <a:gd name="connsiteY70" fmla="*/ 178676 h 1524000"/>
              <a:gd name="connsiteX71" fmla="*/ 893379 w 1702676"/>
              <a:gd name="connsiteY71" fmla="*/ 147145 h 1524000"/>
              <a:gd name="connsiteX72" fmla="*/ 861848 w 1702676"/>
              <a:gd name="connsiteY72" fmla="*/ 14714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702676" h="1524000">
                <a:moveTo>
                  <a:pt x="914400" y="147145"/>
                </a:moveTo>
                <a:cubicBezTo>
                  <a:pt x="889876" y="140138"/>
                  <a:pt x="864509" y="135597"/>
                  <a:pt x="840828" y="126125"/>
                </a:cubicBezTo>
                <a:cubicBezTo>
                  <a:pt x="797845" y="108932"/>
                  <a:pt x="817151" y="99830"/>
                  <a:pt x="777766" y="73573"/>
                </a:cubicBezTo>
                <a:cubicBezTo>
                  <a:pt x="768548" y="67428"/>
                  <a:pt x="756745" y="66566"/>
                  <a:pt x="746235" y="63063"/>
                </a:cubicBezTo>
                <a:cubicBezTo>
                  <a:pt x="696268" y="29751"/>
                  <a:pt x="726687" y="46036"/>
                  <a:pt x="651641" y="21021"/>
                </a:cubicBezTo>
                <a:lnTo>
                  <a:pt x="620110" y="10511"/>
                </a:lnTo>
                <a:lnTo>
                  <a:pt x="588579" y="0"/>
                </a:lnTo>
                <a:cubicBezTo>
                  <a:pt x="564055" y="3504"/>
                  <a:pt x="538129" y="1618"/>
                  <a:pt x="515007" y="10511"/>
                </a:cubicBezTo>
                <a:cubicBezTo>
                  <a:pt x="491427" y="19580"/>
                  <a:pt x="451945" y="52552"/>
                  <a:pt x="451945" y="52552"/>
                </a:cubicBezTo>
                <a:cubicBezTo>
                  <a:pt x="436434" y="75818"/>
                  <a:pt x="423671" y="99429"/>
                  <a:pt x="399393" y="115614"/>
                </a:cubicBezTo>
                <a:cubicBezTo>
                  <a:pt x="390175" y="121760"/>
                  <a:pt x="377547" y="120745"/>
                  <a:pt x="367862" y="126125"/>
                </a:cubicBezTo>
                <a:cubicBezTo>
                  <a:pt x="345778" y="138394"/>
                  <a:pt x="328767" y="160177"/>
                  <a:pt x="304800" y="168166"/>
                </a:cubicBezTo>
                <a:cubicBezTo>
                  <a:pt x="283779" y="175173"/>
                  <a:pt x="260175" y="176896"/>
                  <a:pt x="241738" y="189187"/>
                </a:cubicBezTo>
                <a:cubicBezTo>
                  <a:pt x="200989" y="216352"/>
                  <a:pt x="222190" y="206212"/>
                  <a:pt x="178676" y="220718"/>
                </a:cubicBezTo>
                <a:cubicBezTo>
                  <a:pt x="175173" y="238235"/>
                  <a:pt x="172041" y="255831"/>
                  <a:pt x="168166" y="273269"/>
                </a:cubicBezTo>
                <a:cubicBezTo>
                  <a:pt x="165032" y="287370"/>
                  <a:pt x="157655" y="300866"/>
                  <a:pt x="157655" y="315311"/>
                </a:cubicBezTo>
                <a:cubicBezTo>
                  <a:pt x="157655" y="399262"/>
                  <a:pt x="164972" y="425464"/>
                  <a:pt x="178676" y="493987"/>
                </a:cubicBezTo>
                <a:cubicBezTo>
                  <a:pt x="171669" y="546539"/>
                  <a:pt x="169156" y="599888"/>
                  <a:pt x="157655" y="651642"/>
                </a:cubicBezTo>
                <a:cubicBezTo>
                  <a:pt x="154915" y="663973"/>
                  <a:pt x="142902" y="672206"/>
                  <a:pt x="136635" y="683173"/>
                </a:cubicBezTo>
                <a:cubicBezTo>
                  <a:pt x="128862" y="696776"/>
                  <a:pt x="123675" y="711779"/>
                  <a:pt x="115614" y="725214"/>
                </a:cubicBezTo>
                <a:cubicBezTo>
                  <a:pt x="115604" y="725231"/>
                  <a:pt x="63068" y="804033"/>
                  <a:pt x="52552" y="819807"/>
                </a:cubicBezTo>
                <a:lnTo>
                  <a:pt x="31531" y="851338"/>
                </a:lnTo>
                <a:cubicBezTo>
                  <a:pt x="-5040" y="961050"/>
                  <a:pt x="12089" y="892299"/>
                  <a:pt x="0" y="1061545"/>
                </a:cubicBezTo>
                <a:cubicBezTo>
                  <a:pt x="2137" y="1087194"/>
                  <a:pt x="6410" y="1196386"/>
                  <a:pt x="21021" y="1240221"/>
                </a:cubicBezTo>
                <a:cubicBezTo>
                  <a:pt x="25976" y="1255085"/>
                  <a:pt x="35869" y="1267862"/>
                  <a:pt x="42041" y="1282263"/>
                </a:cubicBezTo>
                <a:cubicBezTo>
                  <a:pt x="56743" y="1316569"/>
                  <a:pt x="48677" y="1320981"/>
                  <a:pt x="73573" y="1355835"/>
                </a:cubicBezTo>
                <a:cubicBezTo>
                  <a:pt x="82213" y="1367930"/>
                  <a:pt x="95588" y="1375947"/>
                  <a:pt x="105104" y="1387366"/>
                </a:cubicBezTo>
                <a:cubicBezTo>
                  <a:pt x="129340" y="1416450"/>
                  <a:pt x="123109" y="1427398"/>
                  <a:pt x="157655" y="1450428"/>
                </a:cubicBezTo>
                <a:cubicBezTo>
                  <a:pt x="166873" y="1456573"/>
                  <a:pt x="178676" y="1457435"/>
                  <a:pt x="189186" y="1460938"/>
                </a:cubicBezTo>
                <a:cubicBezTo>
                  <a:pt x="199696" y="1467945"/>
                  <a:pt x="209419" y="1476310"/>
                  <a:pt x="220717" y="1481959"/>
                </a:cubicBezTo>
                <a:cubicBezTo>
                  <a:pt x="237513" y="1490357"/>
                  <a:pt x="278581" y="1498492"/>
                  <a:pt x="294290" y="1502980"/>
                </a:cubicBezTo>
                <a:cubicBezTo>
                  <a:pt x="399809" y="1533128"/>
                  <a:pt x="236473" y="1491154"/>
                  <a:pt x="367862" y="1524000"/>
                </a:cubicBezTo>
                <a:lnTo>
                  <a:pt x="588579" y="1513490"/>
                </a:lnTo>
                <a:cubicBezTo>
                  <a:pt x="624270" y="1511111"/>
                  <a:pt x="695228" y="1503513"/>
                  <a:pt x="735724" y="1492469"/>
                </a:cubicBezTo>
                <a:cubicBezTo>
                  <a:pt x="874407" y="1454646"/>
                  <a:pt x="736005" y="1489736"/>
                  <a:pt x="840828" y="1450428"/>
                </a:cubicBezTo>
                <a:cubicBezTo>
                  <a:pt x="854353" y="1445356"/>
                  <a:pt x="868855" y="1443421"/>
                  <a:pt x="882869" y="1439918"/>
                </a:cubicBezTo>
                <a:cubicBezTo>
                  <a:pt x="900386" y="1429408"/>
                  <a:pt x="916824" y="1416840"/>
                  <a:pt x="935421" y="1408387"/>
                </a:cubicBezTo>
                <a:cubicBezTo>
                  <a:pt x="1040706" y="1360530"/>
                  <a:pt x="959319" y="1412748"/>
                  <a:pt x="1040524" y="1366345"/>
                </a:cubicBezTo>
                <a:cubicBezTo>
                  <a:pt x="1073432" y="1347541"/>
                  <a:pt x="1080253" y="1336356"/>
                  <a:pt x="1114097" y="1313794"/>
                </a:cubicBezTo>
                <a:cubicBezTo>
                  <a:pt x="1131094" y="1302462"/>
                  <a:pt x="1149325" y="1293090"/>
                  <a:pt x="1166648" y="1282263"/>
                </a:cubicBezTo>
                <a:cubicBezTo>
                  <a:pt x="1177360" y="1275568"/>
                  <a:pt x="1187211" y="1267509"/>
                  <a:pt x="1198179" y="1261242"/>
                </a:cubicBezTo>
                <a:cubicBezTo>
                  <a:pt x="1211783" y="1253468"/>
                  <a:pt x="1227471" y="1249328"/>
                  <a:pt x="1240221" y="1240221"/>
                </a:cubicBezTo>
                <a:cubicBezTo>
                  <a:pt x="1252316" y="1231582"/>
                  <a:pt x="1259657" y="1217330"/>
                  <a:pt x="1271752" y="1208690"/>
                </a:cubicBezTo>
                <a:cubicBezTo>
                  <a:pt x="1284501" y="1199583"/>
                  <a:pt x="1301044" y="1196776"/>
                  <a:pt x="1313793" y="1187669"/>
                </a:cubicBezTo>
                <a:cubicBezTo>
                  <a:pt x="1325888" y="1179029"/>
                  <a:pt x="1333591" y="1165263"/>
                  <a:pt x="1345324" y="1156138"/>
                </a:cubicBezTo>
                <a:cubicBezTo>
                  <a:pt x="1365266" y="1140628"/>
                  <a:pt x="1390522" y="1131961"/>
                  <a:pt x="1408386" y="1114097"/>
                </a:cubicBezTo>
                <a:cubicBezTo>
                  <a:pt x="1433236" y="1089247"/>
                  <a:pt x="1450497" y="1069013"/>
                  <a:pt x="1481959" y="1051035"/>
                </a:cubicBezTo>
                <a:cubicBezTo>
                  <a:pt x="1491578" y="1045538"/>
                  <a:pt x="1502980" y="1044028"/>
                  <a:pt x="1513490" y="1040525"/>
                </a:cubicBezTo>
                <a:cubicBezTo>
                  <a:pt x="1533950" y="979142"/>
                  <a:pt x="1507991" y="1035513"/>
                  <a:pt x="1555531" y="987973"/>
                </a:cubicBezTo>
                <a:cubicBezTo>
                  <a:pt x="1564463" y="979041"/>
                  <a:pt x="1568465" y="966146"/>
                  <a:pt x="1576552" y="956442"/>
                </a:cubicBezTo>
                <a:cubicBezTo>
                  <a:pt x="1586068" y="945023"/>
                  <a:pt x="1598958" y="936644"/>
                  <a:pt x="1608083" y="924911"/>
                </a:cubicBezTo>
                <a:cubicBezTo>
                  <a:pt x="1623593" y="904969"/>
                  <a:pt x="1650124" y="861849"/>
                  <a:pt x="1650124" y="861849"/>
                </a:cubicBezTo>
                <a:cubicBezTo>
                  <a:pt x="1653628" y="847835"/>
                  <a:pt x="1654945" y="833084"/>
                  <a:pt x="1660635" y="819807"/>
                </a:cubicBezTo>
                <a:cubicBezTo>
                  <a:pt x="1665611" y="808197"/>
                  <a:pt x="1677220" y="800103"/>
                  <a:pt x="1681655" y="788276"/>
                </a:cubicBezTo>
                <a:cubicBezTo>
                  <a:pt x="1687927" y="771549"/>
                  <a:pt x="1687833" y="753056"/>
                  <a:pt x="1692166" y="735725"/>
                </a:cubicBezTo>
                <a:cubicBezTo>
                  <a:pt x="1694853" y="724977"/>
                  <a:pt x="1699173" y="714704"/>
                  <a:pt x="1702676" y="704194"/>
                </a:cubicBezTo>
                <a:cubicBezTo>
                  <a:pt x="1682550" y="402290"/>
                  <a:pt x="1712247" y="647888"/>
                  <a:pt x="1671145" y="483476"/>
                </a:cubicBezTo>
                <a:cubicBezTo>
                  <a:pt x="1667642" y="469462"/>
                  <a:pt x="1667802" y="453977"/>
                  <a:pt x="1660635" y="441435"/>
                </a:cubicBezTo>
                <a:cubicBezTo>
                  <a:pt x="1653260" y="428530"/>
                  <a:pt x="1638620" y="421323"/>
                  <a:pt x="1629104" y="409904"/>
                </a:cubicBezTo>
                <a:cubicBezTo>
                  <a:pt x="1621017" y="400200"/>
                  <a:pt x="1617589" y="386691"/>
                  <a:pt x="1608083" y="378373"/>
                </a:cubicBezTo>
                <a:cubicBezTo>
                  <a:pt x="1589070" y="361737"/>
                  <a:pt x="1566042" y="350345"/>
                  <a:pt x="1545021" y="336331"/>
                </a:cubicBezTo>
                <a:cubicBezTo>
                  <a:pt x="1534511" y="329324"/>
                  <a:pt x="1525745" y="318375"/>
                  <a:pt x="1513490" y="315311"/>
                </a:cubicBezTo>
                <a:cubicBezTo>
                  <a:pt x="1485462" y="308304"/>
                  <a:pt x="1457736" y="299956"/>
                  <a:pt x="1429407" y="294290"/>
                </a:cubicBezTo>
                <a:cubicBezTo>
                  <a:pt x="1411890" y="290787"/>
                  <a:pt x="1394186" y="288113"/>
                  <a:pt x="1376855" y="283780"/>
                </a:cubicBezTo>
                <a:cubicBezTo>
                  <a:pt x="1366107" y="281093"/>
                  <a:pt x="1356072" y="275956"/>
                  <a:pt x="1345324" y="273269"/>
                </a:cubicBezTo>
                <a:cubicBezTo>
                  <a:pt x="1327994" y="268936"/>
                  <a:pt x="1310104" y="267091"/>
                  <a:pt x="1292773" y="262759"/>
                </a:cubicBezTo>
                <a:cubicBezTo>
                  <a:pt x="1282025" y="260072"/>
                  <a:pt x="1272169" y="254070"/>
                  <a:pt x="1261241" y="252249"/>
                </a:cubicBezTo>
                <a:cubicBezTo>
                  <a:pt x="1229948" y="247033"/>
                  <a:pt x="1198179" y="245242"/>
                  <a:pt x="1166648" y="241738"/>
                </a:cubicBezTo>
                <a:cubicBezTo>
                  <a:pt x="1035274" y="208895"/>
                  <a:pt x="1198583" y="250863"/>
                  <a:pt x="1093076" y="220718"/>
                </a:cubicBezTo>
                <a:cubicBezTo>
                  <a:pt x="981900" y="188953"/>
                  <a:pt x="1137813" y="239133"/>
                  <a:pt x="987973" y="189187"/>
                </a:cubicBezTo>
                <a:cubicBezTo>
                  <a:pt x="977462" y="185683"/>
                  <a:pt x="965660" y="184822"/>
                  <a:pt x="956441" y="178676"/>
                </a:cubicBezTo>
                <a:cubicBezTo>
                  <a:pt x="932232" y="162537"/>
                  <a:pt x="922387" y="151980"/>
                  <a:pt x="893379" y="147145"/>
                </a:cubicBezTo>
                <a:cubicBezTo>
                  <a:pt x="883012" y="145417"/>
                  <a:pt x="872358" y="147145"/>
                  <a:pt x="861848" y="147145"/>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22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274" y="1066800"/>
            <a:ext cx="5165126" cy="5661339"/>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2743200" y="2819400"/>
            <a:ext cx="3829272"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Circumvallate papilla</a:t>
            </a:r>
          </a:p>
        </p:txBody>
      </p:sp>
      <p:sp>
        <p:nvSpPr>
          <p:cNvPr id="8" name="Freeform 7"/>
          <p:cNvSpPr/>
          <p:nvPr/>
        </p:nvSpPr>
        <p:spPr>
          <a:xfrm>
            <a:off x="2322786" y="998483"/>
            <a:ext cx="4477407" cy="5602014"/>
          </a:xfrm>
          <a:custGeom>
            <a:avLst/>
            <a:gdLst>
              <a:gd name="connsiteX0" fmla="*/ 2039007 w 4477407"/>
              <a:gd name="connsiteY0" fmla="*/ 578069 h 5602014"/>
              <a:gd name="connsiteX1" fmla="*/ 1986455 w 4477407"/>
              <a:gd name="connsiteY1" fmla="*/ 630620 h 5602014"/>
              <a:gd name="connsiteX2" fmla="*/ 1954924 w 4477407"/>
              <a:gd name="connsiteY2" fmla="*/ 651641 h 5602014"/>
              <a:gd name="connsiteX3" fmla="*/ 1891862 w 4477407"/>
              <a:gd name="connsiteY3" fmla="*/ 704193 h 5602014"/>
              <a:gd name="connsiteX4" fmla="*/ 1870842 w 4477407"/>
              <a:gd name="connsiteY4" fmla="*/ 735724 h 5602014"/>
              <a:gd name="connsiteX5" fmla="*/ 1860331 w 4477407"/>
              <a:gd name="connsiteY5" fmla="*/ 767255 h 5602014"/>
              <a:gd name="connsiteX6" fmla="*/ 1818290 w 4477407"/>
              <a:gd name="connsiteY6" fmla="*/ 777765 h 5602014"/>
              <a:gd name="connsiteX7" fmla="*/ 1807780 w 4477407"/>
              <a:gd name="connsiteY7" fmla="*/ 809296 h 5602014"/>
              <a:gd name="connsiteX8" fmla="*/ 1713186 w 4477407"/>
              <a:gd name="connsiteY8" fmla="*/ 861848 h 5602014"/>
              <a:gd name="connsiteX9" fmla="*/ 1692166 w 4477407"/>
              <a:gd name="connsiteY9" fmla="*/ 893379 h 5602014"/>
              <a:gd name="connsiteX10" fmla="*/ 1629104 w 4477407"/>
              <a:gd name="connsiteY10" fmla="*/ 956441 h 5602014"/>
              <a:gd name="connsiteX11" fmla="*/ 1566042 w 4477407"/>
              <a:gd name="connsiteY11" fmla="*/ 1019503 h 5602014"/>
              <a:gd name="connsiteX12" fmla="*/ 1555531 w 4477407"/>
              <a:gd name="connsiteY12" fmla="*/ 1051034 h 5602014"/>
              <a:gd name="connsiteX13" fmla="*/ 1492469 w 4477407"/>
              <a:gd name="connsiteY13" fmla="*/ 1093076 h 5602014"/>
              <a:gd name="connsiteX14" fmla="*/ 1429407 w 4477407"/>
              <a:gd name="connsiteY14" fmla="*/ 1135117 h 5602014"/>
              <a:gd name="connsiteX15" fmla="*/ 1324304 w 4477407"/>
              <a:gd name="connsiteY15" fmla="*/ 1208689 h 5602014"/>
              <a:gd name="connsiteX16" fmla="*/ 1261242 w 4477407"/>
              <a:gd name="connsiteY16" fmla="*/ 1229710 h 5602014"/>
              <a:gd name="connsiteX17" fmla="*/ 1187669 w 4477407"/>
              <a:gd name="connsiteY17" fmla="*/ 1250731 h 5602014"/>
              <a:gd name="connsiteX18" fmla="*/ 914400 w 4477407"/>
              <a:gd name="connsiteY18" fmla="*/ 1229710 h 5602014"/>
              <a:gd name="connsiteX19" fmla="*/ 830317 w 4477407"/>
              <a:gd name="connsiteY19" fmla="*/ 1208689 h 5602014"/>
              <a:gd name="connsiteX20" fmla="*/ 746235 w 4477407"/>
              <a:gd name="connsiteY20" fmla="*/ 1187669 h 5602014"/>
              <a:gd name="connsiteX21" fmla="*/ 714704 w 4477407"/>
              <a:gd name="connsiteY21" fmla="*/ 1177158 h 5602014"/>
              <a:gd name="connsiteX22" fmla="*/ 609600 w 4477407"/>
              <a:gd name="connsiteY22" fmla="*/ 1156138 h 5602014"/>
              <a:gd name="connsiteX23" fmla="*/ 567559 w 4477407"/>
              <a:gd name="connsiteY23" fmla="*/ 1145627 h 5602014"/>
              <a:gd name="connsiteX24" fmla="*/ 399393 w 4477407"/>
              <a:gd name="connsiteY24" fmla="*/ 1124607 h 5602014"/>
              <a:gd name="connsiteX25" fmla="*/ 126124 w 4477407"/>
              <a:gd name="connsiteY25" fmla="*/ 1124607 h 5602014"/>
              <a:gd name="connsiteX26" fmla="*/ 94593 w 4477407"/>
              <a:gd name="connsiteY26" fmla="*/ 1145627 h 5602014"/>
              <a:gd name="connsiteX27" fmla="*/ 52552 w 4477407"/>
              <a:gd name="connsiteY27" fmla="*/ 1219200 h 5602014"/>
              <a:gd name="connsiteX28" fmla="*/ 31531 w 4477407"/>
              <a:gd name="connsiteY28" fmla="*/ 1250731 h 5602014"/>
              <a:gd name="connsiteX29" fmla="*/ 0 w 4477407"/>
              <a:gd name="connsiteY29" fmla="*/ 1397876 h 5602014"/>
              <a:gd name="connsiteX30" fmla="*/ 10511 w 4477407"/>
              <a:gd name="connsiteY30" fmla="*/ 1576551 h 5602014"/>
              <a:gd name="connsiteX31" fmla="*/ 21021 w 4477407"/>
              <a:gd name="connsiteY31" fmla="*/ 1608083 h 5602014"/>
              <a:gd name="connsiteX32" fmla="*/ 31531 w 4477407"/>
              <a:gd name="connsiteY32" fmla="*/ 1650124 h 5602014"/>
              <a:gd name="connsiteX33" fmla="*/ 52552 w 4477407"/>
              <a:gd name="connsiteY33" fmla="*/ 1723696 h 5602014"/>
              <a:gd name="connsiteX34" fmla="*/ 63062 w 4477407"/>
              <a:gd name="connsiteY34" fmla="*/ 1786758 h 5602014"/>
              <a:gd name="connsiteX35" fmla="*/ 84083 w 4477407"/>
              <a:gd name="connsiteY35" fmla="*/ 1870841 h 5602014"/>
              <a:gd name="connsiteX36" fmla="*/ 94593 w 4477407"/>
              <a:gd name="connsiteY36" fmla="*/ 1933903 h 5602014"/>
              <a:gd name="connsiteX37" fmla="*/ 105104 w 4477407"/>
              <a:gd name="connsiteY37" fmla="*/ 1986455 h 5602014"/>
              <a:gd name="connsiteX38" fmla="*/ 115614 w 4477407"/>
              <a:gd name="connsiteY38" fmla="*/ 2060027 h 5602014"/>
              <a:gd name="connsiteX39" fmla="*/ 126124 w 4477407"/>
              <a:gd name="connsiteY39" fmla="*/ 2112579 h 5602014"/>
              <a:gd name="connsiteX40" fmla="*/ 136635 w 4477407"/>
              <a:gd name="connsiteY40" fmla="*/ 2217683 h 5602014"/>
              <a:gd name="connsiteX41" fmla="*/ 147145 w 4477407"/>
              <a:gd name="connsiteY41" fmla="*/ 2448910 h 5602014"/>
              <a:gd name="connsiteX42" fmla="*/ 157655 w 4477407"/>
              <a:gd name="connsiteY42" fmla="*/ 2480441 h 5602014"/>
              <a:gd name="connsiteX43" fmla="*/ 178676 w 4477407"/>
              <a:gd name="connsiteY43" fmla="*/ 2532993 h 5602014"/>
              <a:gd name="connsiteX44" fmla="*/ 199697 w 4477407"/>
              <a:gd name="connsiteY44" fmla="*/ 2690648 h 5602014"/>
              <a:gd name="connsiteX45" fmla="*/ 220717 w 4477407"/>
              <a:gd name="connsiteY45" fmla="*/ 2963917 h 5602014"/>
              <a:gd name="connsiteX46" fmla="*/ 231228 w 4477407"/>
              <a:gd name="connsiteY46" fmla="*/ 2995448 h 5602014"/>
              <a:gd name="connsiteX47" fmla="*/ 262759 w 4477407"/>
              <a:gd name="connsiteY47" fmla="*/ 3100551 h 5602014"/>
              <a:gd name="connsiteX48" fmla="*/ 283780 w 4477407"/>
              <a:gd name="connsiteY48" fmla="*/ 3205655 h 5602014"/>
              <a:gd name="connsiteX49" fmla="*/ 304800 w 4477407"/>
              <a:gd name="connsiteY49" fmla="*/ 3289738 h 5602014"/>
              <a:gd name="connsiteX50" fmla="*/ 346842 w 4477407"/>
              <a:gd name="connsiteY50" fmla="*/ 3352800 h 5602014"/>
              <a:gd name="connsiteX51" fmla="*/ 367862 w 4477407"/>
              <a:gd name="connsiteY51" fmla="*/ 3415862 h 5602014"/>
              <a:gd name="connsiteX52" fmla="*/ 399393 w 4477407"/>
              <a:gd name="connsiteY52" fmla="*/ 3457903 h 5602014"/>
              <a:gd name="connsiteX53" fmla="*/ 420414 w 4477407"/>
              <a:gd name="connsiteY53" fmla="*/ 3499945 h 5602014"/>
              <a:gd name="connsiteX54" fmla="*/ 441435 w 4477407"/>
              <a:gd name="connsiteY54" fmla="*/ 3531476 h 5602014"/>
              <a:gd name="connsiteX55" fmla="*/ 462455 w 4477407"/>
              <a:gd name="connsiteY55" fmla="*/ 3573517 h 5602014"/>
              <a:gd name="connsiteX56" fmla="*/ 493986 w 4477407"/>
              <a:gd name="connsiteY56" fmla="*/ 3626069 h 5602014"/>
              <a:gd name="connsiteX57" fmla="*/ 504497 w 4477407"/>
              <a:gd name="connsiteY57" fmla="*/ 3657600 h 5602014"/>
              <a:gd name="connsiteX58" fmla="*/ 557048 w 4477407"/>
              <a:gd name="connsiteY58" fmla="*/ 3741683 h 5602014"/>
              <a:gd name="connsiteX59" fmla="*/ 599090 w 4477407"/>
              <a:gd name="connsiteY59" fmla="*/ 3836276 h 5602014"/>
              <a:gd name="connsiteX60" fmla="*/ 630621 w 4477407"/>
              <a:gd name="connsiteY60" fmla="*/ 3899338 h 5602014"/>
              <a:gd name="connsiteX61" fmla="*/ 651642 w 4477407"/>
              <a:gd name="connsiteY61" fmla="*/ 3941379 h 5602014"/>
              <a:gd name="connsiteX62" fmla="*/ 683173 w 4477407"/>
              <a:gd name="connsiteY62" fmla="*/ 3993931 h 5602014"/>
              <a:gd name="connsiteX63" fmla="*/ 704193 w 4477407"/>
              <a:gd name="connsiteY63" fmla="*/ 4056993 h 5602014"/>
              <a:gd name="connsiteX64" fmla="*/ 714704 w 4477407"/>
              <a:gd name="connsiteY64" fmla="*/ 4099034 h 5602014"/>
              <a:gd name="connsiteX65" fmla="*/ 746235 w 4477407"/>
              <a:gd name="connsiteY65" fmla="*/ 4151586 h 5602014"/>
              <a:gd name="connsiteX66" fmla="*/ 777766 w 4477407"/>
              <a:gd name="connsiteY66" fmla="*/ 4235669 h 5602014"/>
              <a:gd name="connsiteX67" fmla="*/ 798786 w 4477407"/>
              <a:gd name="connsiteY67" fmla="*/ 4267200 h 5602014"/>
              <a:gd name="connsiteX68" fmla="*/ 830317 w 4477407"/>
              <a:gd name="connsiteY68" fmla="*/ 4340772 h 5602014"/>
              <a:gd name="connsiteX69" fmla="*/ 872359 w 4477407"/>
              <a:gd name="connsiteY69" fmla="*/ 4424855 h 5602014"/>
              <a:gd name="connsiteX70" fmla="*/ 893380 w 4477407"/>
              <a:gd name="connsiteY70" fmla="*/ 4487917 h 5602014"/>
              <a:gd name="connsiteX71" fmla="*/ 914400 w 4477407"/>
              <a:gd name="connsiteY71" fmla="*/ 4519448 h 5602014"/>
              <a:gd name="connsiteX72" fmla="*/ 945931 w 4477407"/>
              <a:gd name="connsiteY72" fmla="*/ 4550979 h 5602014"/>
              <a:gd name="connsiteX73" fmla="*/ 977462 w 4477407"/>
              <a:gd name="connsiteY73" fmla="*/ 4603531 h 5602014"/>
              <a:gd name="connsiteX74" fmla="*/ 998483 w 4477407"/>
              <a:gd name="connsiteY74" fmla="*/ 4635062 h 5602014"/>
              <a:gd name="connsiteX75" fmla="*/ 1030014 w 4477407"/>
              <a:gd name="connsiteY75" fmla="*/ 4656083 h 5602014"/>
              <a:gd name="connsiteX76" fmla="*/ 1072055 w 4477407"/>
              <a:gd name="connsiteY76" fmla="*/ 4708634 h 5602014"/>
              <a:gd name="connsiteX77" fmla="*/ 1103586 w 4477407"/>
              <a:gd name="connsiteY77" fmla="*/ 4740165 h 5602014"/>
              <a:gd name="connsiteX78" fmla="*/ 1124607 w 4477407"/>
              <a:gd name="connsiteY78" fmla="*/ 4771696 h 5602014"/>
              <a:gd name="connsiteX79" fmla="*/ 1156138 w 4477407"/>
              <a:gd name="connsiteY79" fmla="*/ 4792717 h 5602014"/>
              <a:gd name="connsiteX80" fmla="*/ 1187669 w 4477407"/>
              <a:gd name="connsiteY80" fmla="*/ 4824248 h 5602014"/>
              <a:gd name="connsiteX81" fmla="*/ 1208690 w 4477407"/>
              <a:gd name="connsiteY81" fmla="*/ 4855779 h 5602014"/>
              <a:gd name="connsiteX82" fmla="*/ 1240221 w 4477407"/>
              <a:gd name="connsiteY82" fmla="*/ 4866289 h 5602014"/>
              <a:gd name="connsiteX83" fmla="*/ 1292773 w 4477407"/>
              <a:gd name="connsiteY83" fmla="*/ 4918841 h 5602014"/>
              <a:gd name="connsiteX84" fmla="*/ 1334814 w 4477407"/>
              <a:gd name="connsiteY84" fmla="*/ 4950372 h 5602014"/>
              <a:gd name="connsiteX85" fmla="*/ 1397876 w 4477407"/>
              <a:gd name="connsiteY85" fmla="*/ 4971393 h 5602014"/>
              <a:gd name="connsiteX86" fmla="*/ 1429407 w 4477407"/>
              <a:gd name="connsiteY86" fmla="*/ 5002924 h 5602014"/>
              <a:gd name="connsiteX87" fmla="*/ 1502980 w 4477407"/>
              <a:gd name="connsiteY87" fmla="*/ 5034455 h 5602014"/>
              <a:gd name="connsiteX88" fmla="*/ 1587062 w 4477407"/>
              <a:gd name="connsiteY88" fmla="*/ 5076496 h 5602014"/>
              <a:gd name="connsiteX89" fmla="*/ 1629104 w 4477407"/>
              <a:gd name="connsiteY89" fmla="*/ 5108027 h 5602014"/>
              <a:gd name="connsiteX90" fmla="*/ 1713186 w 4477407"/>
              <a:gd name="connsiteY90" fmla="*/ 5129048 h 5602014"/>
              <a:gd name="connsiteX91" fmla="*/ 1765738 w 4477407"/>
              <a:gd name="connsiteY91" fmla="*/ 5171089 h 5602014"/>
              <a:gd name="connsiteX92" fmla="*/ 1797269 w 4477407"/>
              <a:gd name="connsiteY92" fmla="*/ 5181600 h 5602014"/>
              <a:gd name="connsiteX93" fmla="*/ 1849821 w 4477407"/>
              <a:gd name="connsiteY93" fmla="*/ 5202620 h 5602014"/>
              <a:gd name="connsiteX94" fmla="*/ 1902373 w 4477407"/>
              <a:gd name="connsiteY94" fmla="*/ 5234151 h 5602014"/>
              <a:gd name="connsiteX95" fmla="*/ 1933904 w 4477407"/>
              <a:gd name="connsiteY95" fmla="*/ 5255172 h 5602014"/>
              <a:gd name="connsiteX96" fmla="*/ 2028497 w 4477407"/>
              <a:gd name="connsiteY96" fmla="*/ 5307724 h 5602014"/>
              <a:gd name="connsiteX97" fmla="*/ 2123090 w 4477407"/>
              <a:gd name="connsiteY97" fmla="*/ 5349765 h 5602014"/>
              <a:gd name="connsiteX98" fmla="*/ 2186152 w 4477407"/>
              <a:gd name="connsiteY98" fmla="*/ 5370786 h 5602014"/>
              <a:gd name="connsiteX99" fmla="*/ 2217683 w 4477407"/>
              <a:gd name="connsiteY99" fmla="*/ 5391807 h 5602014"/>
              <a:gd name="connsiteX100" fmla="*/ 2259724 w 4477407"/>
              <a:gd name="connsiteY100" fmla="*/ 5402317 h 5602014"/>
              <a:gd name="connsiteX101" fmla="*/ 2291255 w 4477407"/>
              <a:gd name="connsiteY101" fmla="*/ 5412827 h 5602014"/>
              <a:gd name="connsiteX102" fmla="*/ 2333297 w 4477407"/>
              <a:gd name="connsiteY102" fmla="*/ 5423338 h 5602014"/>
              <a:gd name="connsiteX103" fmla="*/ 2438400 w 4477407"/>
              <a:gd name="connsiteY103" fmla="*/ 5454869 h 5602014"/>
              <a:gd name="connsiteX104" fmla="*/ 2501462 w 4477407"/>
              <a:gd name="connsiteY104" fmla="*/ 5496910 h 5602014"/>
              <a:gd name="connsiteX105" fmla="*/ 2627586 w 4477407"/>
              <a:gd name="connsiteY105" fmla="*/ 5538951 h 5602014"/>
              <a:gd name="connsiteX106" fmla="*/ 2659117 w 4477407"/>
              <a:gd name="connsiteY106" fmla="*/ 5549462 h 5602014"/>
              <a:gd name="connsiteX107" fmla="*/ 2711669 w 4477407"/>
              <a:gd name="connsiteY107" fmla="*/ 5570483 h 5602014"/>
              <a:gd name="connsiteX108" fmla="*/ 2795752 w 4477407"/>
              <a:gd name="connsiteY108" fmla="*/ 5580993 h 5602014"/>
              <a:gd name="connsiteX109" fmla="*/ 3005959 w 4477407"/>
              <a:gd name="connsiteY109" fmla="*/ 5602014 h 5602014"/>
              <a:gd name="connsiteX110" fmla="*/ 3258207 w 4477407"/>
              <a:gd name="connsiteY110" fmla="*/ 5591503 h 5602014"/>
              <a:gd name="connsiteX111" fmla="*/ 3331780 w 4477407"/>
              <a:gd name="connsiteY111" fmla="*/ 5570483 h 5602014"/>
              <a:gd name="connsiteX112" fmla="*/ 3373821 w 4477407"/>
              <a:gd name="connsiteY112" fmla="*/ 5559972 h 5602014"/>
              <a:gd name="connsiteX113" fmla="*/ 3436883 w 4477407"/>
              <a:gd name="connsiteY113" fmla="*/ 5538951 h 5602014"/>
              <a:gd name="connsiteX114" fmla="*/ 3478924 w 4477407"/>
              <a:gd name="connsiteY114" fmla="*/ 5528441 h 5602014"/>
              <a:gd name="connsiteX115" fmla="*/ 3531476 w 4477407"/>
              <a:gd name="connsiteY115" fmla="*/ 5517931 h 5602014"/>
              <a:gd name="connsiteX116" fmla="*/ 3615559 w 4477407"/>
              <a:gd name="connsiteY116" fmla="*/ 5486400 h 5602014"/>
              <a:gd name="connsiteX117" fmla="*/ 3678621 w 4477407"/>
              <a:gd name="connsiteY117" fmla="*/ 5465379 h 5602014"/>
              <a:gd name="connsiteX118" fmla="*/ 3731173 w 4477407"/>
              <a:gd name="connsiteY118" fmla="*/ 5454869 h 5602014"/>
              <a:gd name="connsiteX119" fmla="*/ 3825766 w 4477407"/>
              <a:gd name="connsiteY119" fmla="*/ 5433848 h 5602014"/>
              <a:gd name="connsiteX120" fmla="*/ 3888828 w 4477407"/>
              <a:gd name="connsiteY120" fmla="*/ 5391807 h 5602014"/>
              <a:gd name="connsiteX121" fmla="*/ 3920359 w 4477407"/>
              <a:gd name="connsiteY121" fmla="*/ 5370786 h 5602014"/>
              <a:gd name="connsiteX122" fmla="*/ 3972911 w 4477407"/>
              <a:gd name="connsiteY122" fmla="*/ 5297214 h 5602014"/>
              <a:gd name="connsiteX123" fmla="*/ 3983421 w 4477407"/>
              <a:gd name="connsiteY123" fmla="*/ 5265683 h 5602014"/>
              <a:gd name="connsiteX124" fmla="*/ 4056993 w 4477407"/>
              <a:gd name="connsiteY124" fmla="*/ 5171089 h 5602014"/>
              <a:gd name="connsiteX125" fmla="*/ 4099035 w 4477407"/>
              <a:gd name="connsiteY125" fmla="*/ 5076496 h 5602014"/>
              <a:gd name="connsiteX126" fmla="*/ 4130566 w 4477407"/>
              <a:gd name="connsiteY126" fmla="*/ 5013434 h 5602014"/>
              <a:gd name="connsiteX127" fmla="*/ 4151586 w 4477407"/>
              <a:gd name="connsiteY127" fmla="*/ 4950372 h 5602014"/>
              <a:gd name="connsiteX128" fmla="*/ 4183117 w 4477407"/>
              <a:gd name="connsiteY128" fmla="*/ 4855779 h 5602014"/>
              <a:gd name="connsiteX129" fmla="*/ 4204138 w 4477407"/>
              <a:gd name="connsiteY129" fmla="*/ 4792717 h 5602014"/>
              <a:gd name="connsiteX130" fmla="*/ 4214648 w 4477407"/>
              <a:gd name="connsiteY130" fmla="*/ 4761186 h 5602014"/>
              <a:gd name="connsiteX131" fmla="*/ 4225159 w 4477407"/>
              <a:gd name="connsiteY131" fmla="*/ 4729655 h 5602014"/>
              <a:gd name="connsiteX132" fmla="*/ 4235669 w 4477407"/>
              <a:gd name="connsiteY132" fmla="*/ 4698124 h 5602014"/>
              <a:gd name="connsiteX133" fmla="*/ 4256690 w 4477407"/>
              <a:gd name="connsiteY133" fmla="*/ 4593020 h 5602014"/>
              <a:gd name="connsiteX134" fmla="*/ 4267200 w 4477407"/>
              <a:gd name="connsiteY134" fmla="*/ 4540469 h 5602014"/>
              <a:gd name="connsiteX135" fmla="*/ 4298731 w 4477407"/>
              <a:gd name="connsiteY135" fmla="*/ 4424855 h 5602014"/>
              <a:gd name="connsiteX136" fmla="*/ 4319752 w 4477407"/>
              <a:gd name="connsiteY136" fmla="*/ 4225158 h 5602014"/>
              <a:gd name="connsiteX137" fmla="*/ 4330262 w 4477407"/>
              <a:gd name="connsiteY137" fmla="*/ 4193627 h 5602014"/>
              <a:gd name="connsiteX138" fmla="*/ 4351283 w 4477407"/>
              <a:gd name="connsiteY138" fmla="*/ 4088524 h 5602014"/>
              <a:gd name="connsiteX139" fmla="*/ 4361793 w 4477407"/>
              <a:gd name="connsiteY139" fmla="*/ 3930869 h 5602014"/>
              <a:gd name="connsiteX140" fmla="*/ 4382814 w 4477407"/>
              <a:gd name="connsiteY140" fmla="*/ 3783724 h 5602014"/>
              <a:gd name="connsiteX141" fmla="*/ 4393324 w 4477407"/>
              <a:gd name="connsiteY141" fmla="*/ 3468414 h 5602014"/>
              <a:gd name="connsiteX142" fmla="*/ 4403835 w 4477407"/>
              <a:gd name="connsiteY142" fmla="*/ 3300248 h 5602014"/>
              <a:gd name="connsiteX143" fmla="*/ 4393324 w 4477407"/>
              <a:gd name="connsiteY143" fmla="*/ 3079531 h 5602014"/>
              <a:gd name="connsiteX144" fmla="*/ 4403835 w 4477407"/>
              <a:gd name="connsiteY144" fmla="*/ 2837793 h 5602014"/>
              <a:gd name="connsiteX145" fmla="*/ 4414345 w 4477407"/>
              <a:gd name="connsiteY145" fmla="*/ 2690648 h 5602014"/>
              <a:gd name="connsiteX146" fmla="*/ 4424855 w 4477407"/>
              <a:gd name="connsiteY146" fmla="*/ 2448910 h 5602014"/>
              <a:gd name="connsiteX147" fmla="*/ 4435366 w 4477407"/>
              <a:gd name="connsiteY147" fmla="*/ 2364827 h 5602014"/>
              <a:gd name="connsiteX148" fmla="*/ 4456386 w 4477407"/>
              <a:gd name="connsiteY148" fmla="*/ 2165131 h 5602014"/>
              <a:gd name="connsiteX149" fmla="*/ 4477407 w 4477407"/>
              <a:gd name="connsiteY149" fmla="*/ 1912883 h 5602014"/>
              <a:gd name="connsiteX150" fmla="*/ 4466897 w 4477407"/>
              <a:gd name="connsiteY150" fmla="*/ 1755227 h 5602014"/>
              <a:gd name="connsiteX151" fmla="*/ 4456386 w 4477407"/>
              <a:gd name="connsiteY151" fmla="*/ 1713186 h 5602014"/>
              <a:gd name="connsiteX152" fmla="*/ 4435366 w 4477407"/>
              <a:gd name="connsiteY152" fmla="*/ 1587062 h 5602014"/>
              <a:gd name="connsiteX153" fmla="*/ 4414345 w 4477407"/>
              <a:gd name="connsiteY153" fmla="*/ 1502979 h 5602014"/>
              <a:gd name="connsiteX154" fmla="*/ 4403835 w 4477407"/>
              <a:gd name="connsiteY154" fmla="*/ 1397876 h 5602014"/>
              <a:gd name="connsiteX155" fmla="*/ 4393324 w 4477407"/>
              <a:gd name="connsiteY155" fmla="*/ 1135117 h 5602014"/>
              <a:gd name="connsiteX156" fmla="*/ 4372304 w 4477407"/>
              <a:gd name="connsiteY156" fmla="*/ 1051034 h 5602014"/>
              <a:gd name="connsiteX157" fmla="*/ 4351283 w 4477407"/>
              <a:gd name="connsiteY157" fmla="*/ 924910 h 5602014"/>
              <a:gd name="connsiteX158" fmla="*/ 4319752 w 4477407"/>
              <a:gd name="connsiteY158" fmla="*/ 819807 h 5602014"/>
              <a:gd name="connsiteX159" fmla="*/ 4309242 w 4477407"/>
              <a:gd name="connsiteY159" fmla="*/ 788276 h 5602014"/>
              <a:gd name="connsiteX160" fmla="*/ 4298731 w 4477407"/>
              <a:gd name="connsiteY160" fmla="*/ 746234 h 5602014"/>
              <a:gd name="connsiteX161" fmla="*/ 4256690 w 4477407"/>
              <a:gd name="connsiteY161" fmla="*/ 683172 h 5602014"/>
              <a:gd name="connsiteX162" fmla="*/ 4225159 w 4477407"/>
              <a:gd name="connsiteY162" fmla="*/ 609600 h 5602014"/>
              <a:gd name="connsiteX163" fmla="*/ 4204138 w 4477407"/>
              <a:gd name="connsiteY163" fmla="*/ 546538 h 5602014"/>
              <a:gd name="connsiteX164" fmla="*/ 4162097 w 4477407"/>
              <a:gd name="connsiteY164" fmla="*/ 483476 h 5602014"/>
              <a:gd name="connsiteX165" fmla="*/ 4151586 w 4477407"/>
              <a:gd name="connsiteY165" fmla="*/ 451945 h 5602014"/>
              <a:gd name="connsiteX166" fmla="*/ 4109545 w 4477407"/>
              <a:gd name="connsiteY166" fmla="*/ 388883 h 5602014"/>
              <a:gd name="connsiteX167" fmla="*/ 4088524 w 4477407"/>
              <a:gd name="connsiteY167" fmla="*/ 346841 h 5602014"/>
              <a:gd name="connsiteX168" fmla="*/ 4046483 w 4477407"/>
              <a:gd name="connsiteY168" fmla="*/ 283779 h 5602014"/>
              <a:gd name="connsiteX169" fmla="*/ 4014952 w 4477407"/>
              <a:gd name="connsiteY169" fmla="*/ 220717 h 5602014"/>
              <a:gd name="connsiteX170" fmla="*/ 3983421 w 4477407"/>
              <a:gd name="connsiteY170" fmla="*/ 199696 h 5602014"/>
              <a:gd name="connsiteX171" fmla="*/ 3941380 w 4477407"/>
              <a:gd name="connsiteY171" fmla="*/ 115614 h 5602014"/>
              <a:gd name="connsiteX172" fmla="*/ 3899338 w 4477407"/>
              <a:gd name="connsiteY172" fmla="*/ 84083 h 5602014"/>
              <a:gd name="connsiteX173" fmla="*/ 3888828 w 4477407"/>
              <a:gd name="connsiteY173" fmla="*/ 52551 h 5602014"/>
              <a:gd name="connsiteX174" fmla="*/ 3857297 w 4477407"/>
              <a:gd name="connsiteY174" fmla="*/ 42041 h 5602014"/>
              <a:gd name="connsiteX175" fmla="*/ 3825766 w 4477407"/>
              <a:gd name="connsiteY175" fmla="*/ 21020 h 5602014"/>
              <a:gd name="connsiteX176" fmla="*/ 3773214 w 4477407"/>
              <a:gd name="connsiteY176" fmla="*/ 10510 h 5602014"/>
              <a:gd name="connsiteX177" fmla="*/ 3741683 w 4477407"/>
              <a:gd name="connsiteY177" fmla="*/ 0 h 5602014"/>
              <a:gd name="connsiteX178" fmla="*/ 3268717 w 4477407"/>
              <a:gd name="connsiteY178" fmla="*/ 21020 h 5602014"/>
              <a:gd name="connsiteX179" fmla="*/ 3174124 w 4477407"/>
              <a:gd name="connsiteY179" fmla="*/ 52551 h 5602014"/>
              <a:gd name="connsiteX180" fmla="*/ 3100552 w 4477407"/>
              <a:gd name="connsiteY180" fmla="*/ 73572 h 5602014"/>
              <a:gd name="connsiteX181" fmla="*/ 3048000 w 4477407"/>
              <a:gd name="connsiteY181" fmla="*/ 84083 h 5602014"/>
              <a:gd name="connsiteX182" fmla="*/ 2974428 w 4477407"/>
              <a:gd name="connsiteY182" fmla="*/ 105103 h 5602014"/>
              <a:gd name="connsiteX183" fmla="*/ 2900855 w 4477407"/>
              <a:gd name="connsiteY183" fmla="*/ 126124 h 5602014"/>
              <a:gd name="connsiteX184" fmla="*/ 2806262 w 4477407"/>
              <a:gd name="connsiteY184" fmla="*/ 157655 h 5602014"/>
              <a:gd name="connsiteX185" fmla="*/ 2764221 w 4477407"/>
              <a:gd name="connsiteY185" fmla="*/ 178676 h 5602014"/>
              <a:gd name="connsiteX186" fmla="*/ 2701159 w 4477407"/>
              <a:gd name="connsiteY186" fmla="*/ 199696 h 5602014"/>
              <a:gd name="connsiteX187" fmla="*/ 2669628 w 4477407"/>
              <a:gd name="connsiteY187" fmla="*/ 210207 h 5602014"/>
              <a:gd name="connsiteX188" fmla="*/ 2627586 w 4477407"/>
              <a:gd name="connsiteY188" fmla="*/ 241738 h 5602014"/>
              <a:gd name="connsiteX189" fmla="*/ 2564524 w 4477407"/>
              <a:gd name="connsiteY189" fmla="*/ 262758 h 5602014"/>
              <a:gd name="connsiteX190" fmla="*/ 2511973 w 4477407"/>
              <a:gd name="connsiteY190" fmla="*/ 283779 h 5602014"/>
              <a:gd name="connsiteX191" fmla="*/ 2469931 w 4477407"/>
              <a:gd name="connsiteY191" fmla="*/ 304800 h 5602014"/>
              <a:gd name="connsiteX192" fmla="*/ 2406869 w 4477407"/>
              <a:gd name="connsiteY192" fmla="*/ 315310 h 5602014"/>
              <a:gd name="connsiteX193" fmla="*/ 2375338 w 4477407"/>
              <a:gd name="connsiteY193" fmla="*/ 325820 h 5602014"/>
              <a:gd name="connsiteX194" fmla="*/ 2301766 w 4477407"/>
              <a:gd name="connsiteY194" fmla="*/ 346841 h 5602014"/>
              <a:gd name="connsiteX195" fmla="*/ 2207173 w 4477407"/>
              <a:gd name="connsiteY195" fmla="*/ 409903 h 5602014"/>
              <a:gd name="connsiteX196" fmla="*/ 2175642 w 4477407"/>
              <a:gd name="connsiteY196" fmla="*/ 430924 h 5602014"/>
              <a:gd name="connsiteX197" fmla="*/ 2123090 w 4477407"/>
              <a:gd name="connsiteY197" fmla="*/ 504496 h 5602014"/>
              <a:gd name="connsiteX198" fmla="*/ 2102069 w 4477407"/>
              <a:gd name="connsiteY198" fmla="*/ 536027 h 5602014"/>
              <a:gd name="connsiteX199" fmla="*/ 2070538 w 4477407"/>
              <a:gd name="connsiteY199" fmla="*/ 567558 h 5602014"/>
              <a:gd name="connsiteX200" fmla="*/ 2039007 w 4477407"/>
              <a:gd name="connsiteY200" fmla="*/ 578069 h 560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477407" h="5602014">
                <a:moveTo>
                  <a:pt x="2039007" y="578069"/>
                </a:moveTo>
                <a:cubicBezTo>
                  <a:pt x="2024993" y="588579"/>
                  <a:pt x="2005099" y="614307"/>
                  <a:pt x="1986455" y="630620"/>
                </a:cubicBezTo>
                <a:cubicBezTo>
                  <a:pt x="1976948" y="638938"/>
                  <a:pt x="1963856" y="642709"/>
                  <a:pt x="1954924" y="651641"/>
                </a:cubicBezTo>
                <a:cubicBezTo>
                  <a:pt x="1897657" y="708909"/>
                  <a:pt x="1952084" y="684120"/>
                  <a:pt x="1891862" y="704193"/>
                </a:cubicBezTo>
                <a:cubicBezTo>
                  <a:pt x="1884855" y="714703"/>
                  <a:pt x="1876491" y="724426"/>
                  <a:pt x="1870842" y="735724"/>
                </a:cubicBezTo>
                <a:cubicBezTo>
                  <a:pt x="1865887" y="745633"/>
                  <a:pt x="1868982" y="760334"/>
                  <a:pt x="1860331" y="767255"/>
                </a:cubicBezTo>
                <a:cubicBezTo>
                  <a:pt x="1849051" y="776279"/>
                  <a:pt x="1832304" y="774262"/>
                  <a:pt x="1818290" y="777765"/>
                </a:cubicBezTo>
                <a:cubicBezTo>
                  <a:pt x="1814787" y="788275"/>
                  <a:pt x="1815614" y="801462"/>
                  <a:pt x="1807780" y="809296"/>
                </a:cubicBezTo>
                <a:cubicBezTo>
                  <a:pt x="1771639" y="845437"/>
                  <a:pt x="1752837" y="848632"/>
                  <a:pt x="1713186" y="861848"/>
                </a:cubicBezTo>
                <a:cubicBezTo>
                  <a:pt x="1706179" y="872358"/>
                  <a:pt x="1700558" y="883938"/>
                  <a:pt x="1692166" y="893379"/>
                </a:cubicBezTo>
                <a:cubicBezTo>
                  <a:pt x="1672416" y="915598"/>
                  <a:pt x="1646940" y="932659"/>
                  <a:pt x="1629104" y="956441"/>
                </a:cubicBezTo>
                <a:cubicBezTo>
                  <a:pt x="1589994" y="1008588"/>
                  <a:pt x="1612149" y="988766"/>
                  <a:pt x="1566042" y="1019503"/>
                </a:cubicBezTo>
                <a:cubicBezTo>
                  <a:pt x="1562538" y="1030013"/>
                  <a:pt x="1561677" y="1041816"/>
                  <a:pt x="1555531" y="1051034"/>
                </a:cubicBezTo>
                <a:cubicBezTo>
                  <a:pt x="1522602" y="1100427"/>
                  <a:pt x="1533304" y="1070390"/>
                  <a:pt x="1492469" y="1093076"/>
                </a:cubicBezTo>
                <a:cubicBezTo>
                  <a:pt x="1470385" y="1105345"/>
                  <a:pt x="1449618" y="1119959"/>
                  <a:pt x="1429407" y="1135117"/>
                </a:cubicBezTo>
                <a:cubicBezTo>
                  <a:pt x="1410219" y="1149508"/>
                  <a:pt x="1339834" y="1203512"/>
                  <a:pt x="1324304" y="1208689"/>
                </a:cubicBezTo>
                <a:cubicBezTo>
                  <a:pt x="1303283" y="1215696"/>
                  <a:pt x="1282738" y="1224336"/>
                  <a:pt x="1261242" y="1229710"/>
                </a:cubicBezTo>
                <a:cubicBezTo>
                  <a:pt x="1208452" y="1242907"/>
                  <a:pt x="1232904" y="1235652"/>
                  <a:pt x="1187669" y="1250731"/>
                </a:cubicBezTo>
                <a:cubicBezTo>
                  <a:pt x="1066591" y="1244004"/>
                  <a:pt x="1018083" y="1245661"/>
                  <a:pt x="914400" y="1229710"/>
                </a:cubicBezTo>
                <a:cubicBezTo>
                  <a:pt x="835741" y="1217609"/>
                  <a:pt x="888249" y="1224489"/>
                  <a:pt x="830317" y="1208689"/>
                </a:cubicBezTo>
                <a:cubicBezTo>
                  <a:pt x="802445" y="1201088"/>
                  <a:pt x="773642" y="1196805"/>
                  <a:pt x="746235" y="1187669"/>
                </a:cubicBezTo>
                <a:cubicBezTo>
                  <a:pt x="735725" y="1184165"/>
                  <a:pt x="725499" y="1179649"/>
                  <a:pt x="714704" y="1177158"/>
                </a:cubicBezTo>
                <a:cubicBezTo>
                  <a:pt x="679891" y="1169124"/>
                  <a:pt x="644262" y="1164804"/>
                  <a:pt x="609600" y="1156138"/>
                </a:cubicBezTo>
                <a:cubicBezTo>
                  <a:pt x="595586" y="1152634"/>
                  <a:pt x="581771" y="1148211"/>
                  <a:pt x="567559" y="1145627"/>
                </a:cubicBezTo>
                <a:cubicBezTo>
                  <a:pt x="520433" y="1137058"/>
                  <a:pt x="444520" y="1129621"/>
                  <a:pt x="399393" y="1124607"/>
                </a:cubicBezTo>
                <a:cubicBezTo>
                  <a:pt x="291766" y="1097698"/>
                  <a:pt x="322293" y="1101067"/>
                  <a:pt x="126124" y="1124607"/>
                </a:cubicBezTo>
                <a:cubicBezTo>
                  <a:pt x="113582" y="1126112"/>
                  <a:pt x="105103" y="1138620"/>
                  <a:pt x="94593" y="1145627"/>
                </a:cubicBezTo>
                <a:cubicBezTo>
                  <a:pt x="43374" y="1222457"/>
                  <a:pt x="105900" y="1125842"/>
                  <a:pt x="52552" y="1219200"/>
                </a:cubicBezTo>
                <a:cubicBezTo>
                  <a:pt x="46285" y="1230168"/>
                  <a:pt x="38538" y="1240221"/>
                  <a:pt x="31531" y="1250731"/>
                </a:cubicBezTo>
                <a:cubicBezTo>
                  <a:pt x="5343" y="1355488"/>
                  <a:pt x="15261" y="1306317"/>
                  <a:pt x="0" y="1397876"/>
                </a:cubicBezTo>
                <a:cubicBezTo>
                  <a:pt x="3504" y="1457434"/>
                  <a:pt x="4574" y="1517186"/>
                  <a:pt x="10511" y="1576551"/>
                </a:cubicBezTo>
                <a:cubicBezTo>
                  <a:pt x="11613" y="1587575"/>
                  <a:pt x="17977" y="1597430"/>
                  <a:pt x="21021" y="1608083"/>
                </a:cubicBezTo>
                <a:cubicBezTo>
                  <a:pt x="24989" y="1621972"/>
                  <a:pt x="27563" y="1636235"/>
                  <a:pt x="31531" y="1650124"/>
                </a:cubicBezTo>
                <a:cubicBezTo>
                  <a:pt x="44890" y="1696879"/>
                  <a:pt x="41598" y="1668925"/>
                  <a:pt x="52552" y="1723696"/>
                </a:cubicBezTo>
                <a:cubicBezTo>
                  <a:pt x="56731" y="1744593"/>
                  <a:pt x="58597" y="1765920"/>
                  <a:pt x="63062" y="1786758"/>
                </a:cubicBezTo>
                <a:cubicBezTo>
                  <a:pt x="69115" y="1815007"/>
                  <a:pt x="79334" y="1842344"/>
                  <a:pt x="84083" y="1870841"/>
                </a:cubicBezTo>
                <a:cubicBezTo>
                  <a:pt x="87586" y="1891862"/>
                  <a:pt x="90781" y="1912936"/>
                  <a:pt x="94593" y="1933903"/>
                </a:cubicBezTo>
                <a:cubicBezTo>
                  <a:pt x="97789" y="1951479"/>
                  <a:pt x="102167" y="1968834"/>
                  <a:pt x="105104" y="1986455"/>
                </a:cubicBezTo>
                <a:cubicBezTo>
                  <a:pt x="109177" y="2010891"/>
                  <a:pt x="111541" y="2035591"/>
                  <a:pt x="115614" y="2060027"/>
                </a:cubicBezTo>
                <a:cubicBezTo>
                  <a:pt x="118551" y="2077648"/>
                  <a:pt x="123763" y="2094871"/>
                  <a:pt x="126124" y="2112579"/>
                </a:cubicBezTo>
                <a:cubicBezTo>
                  <a:pt x="130777" y="2147480"/>
                  <a:pt x="133131" y="2182648"/>
                  <a:pt x="136635" y="2217683"/>
                </a:cubicBezTo>
                <a:cubicBezTo>
                  <a:pt x="140138" y="2294759"/>
                  <a:pt x="140992" y="2372000"/>
                  <a:pt x="147145" y="2448910"/>
                </a:cubicBezTo>
                <a:cubicBezTo>
                  <a:pt x="148028" y="2459954"/>
                  <a:pt x="153765" y="2470068"/>
                  <a:pt x="157655" y="2480441"/>
                </a:cubicBezTo>
                <a:cubicBezTo>
                  <a:pt x="164280" y="2498107"/>
                  <a:pt x="171669" y="2515476"/>
                  <a:pt x="178676" y="2532993"/>
                </a:cubicBezTo>
                <a:cubicBezTo>
                  <a:pt x="184014" y="2570362"/>
                  <a:pt x="196564" y="2655143"/>
                  <a:pt x="199697" y="2690648"/>
                </a:cubicBezTo>
                <a:cubicBezTo>
                  <a:pt x="207727" y="2781653"/>
                  <a:pt x="211316" y="2873043"/>
                  <a:pt x="220717" y="2963917"/>
                </a:cubicBezTo>
                <a:cubicBezTo>
                  <a:pt x="221857" y="2974937"/>
                  <a:pt x="228184" y="2984795"/>
                  <a:pt x="231228" y="2995448"/>
                </a:cubicBezTo>
                <a:cubicBezTo>
                  <a:pt x="263002" y="3106654"/>
                  <a:pt x="212796" y="2950663"/>
                  <a:pt x="262759" y="3100551"/>
                </a:cubicBezTo>
                <a:cubicBezTo>
                  <a:pt x="288510" y="3280816"/>
                  <a:pt x="259319" y="3107813"/>
                  <a:pt x="283780" y="3205655"/>
                </a:cubicBezTo>
                <a:cubicBezTo>
                  <a:pt x="288015" y="3222596"/>
                  <a:pt x="293880" y="3270082"/>
                  <a:pt x="304800" y="3289738"/>
                </a:cubicBezTo>
                <a:cubicBezTo>
                  <a:pt x="317069" y="3311823"/>
                  <a:pt x="346842" y="3352800"/>
                  <a:pt x="346842" y="3352800"/>
                </a:cubicBezTo>
                <a:cubicBezTo>
                  <a:pt x="353849" y="3373821"/>
                  <a:pt x="354567" y="3398136"/>
                  <a:pt x="367862" y="3415862"/>
                </a:cubicBezTo>
                <a:cubicBezTo>
                  <a:pt x="378372" y="3429876"/>
                  <a:pt x="390109" y="3443049"/>
                  <a:pt x="399393" y="3457903"/>
                </a:cubicBezTo>
                <a:cubicBezTo>
                  <a:pt x="407697" y="3471190"/>
                  <a:pt x="412640" y="3486341"/>
                  <a:pt x="420414" y="3499945"/>
                </a:cubicBezTo>
                <a:cubicBezTo>
                  <a:pt x="426681" y="3510913"/>
                  <a:pt x="435168" y="3520508"/>
                  <a:pt x="441435" y="3531476"/>
                </a:cubicBezTo>
                <a:cubicBezTo>
                  <a:pt x="449208" y="3545079"/>
                  <a:pt x="454846" y="3559821"/>
                  <a:pt x="462455" y="3573517"/>
                </a:cubicBezTo>
                <a:cubicBezTo>
                  <a:pt x="472376" y="3591375"/>
                  <a:pt x="484850" y="3607797"/>
                  <a:pt x="493986" y="3626069"/>
                </a:cubicBezTo>
                <a:cubicBezTo>
                  <a:pt x="498941" y="3635978"/>
                  <a:pt x="499192" y="3647874"/>
                  <a:pt x="504497" y="3657600"/>
                </a:cubicBezTo>
                <a:cubicBezTo>
                  <a:pt x="520324" y="3686616"/>
                  <a:pt x="542267" y="3712121"/>
                  <a:pt x="557048" y="3741683"/>
                </a:cubicBezTo>
                <a:cubicBezTo>
                  <a:pt x="632088" y="3891764"/>
                  <a:pt x="537260" y="3743532"/>
                  <a:pt x="599090" y="3836276"/>
                </a:cubicBezTo>
                <a:cubicBezTo>
                  <a:pt x="618359" y="3894085"/>
                  <a:pt x="598022" y="3842291"/>
                  <a:pt x="630621" y="3899338"/>
                </a:cubicBezTo>
                <a:cubicBezTo>
                  <a:pt x="638395" y="3912941"/>
                  <a:pt x="644033" y="3927683"/>
                  <a:pt x="651642" y="3941379"/>
                </a:cubicBezTo>
                <a:cubicBezTo>
                  <a:pt x="661563" y="3959237"/>
                  <a:pt x="674720" y="3975334"/>
                  <a:pt x="683173" y="3993931"/>
                </a:cubicBezTo>
                <a:cubicBezTo>
                  <a:pt x="692342" y="4014103"/>
                  <a:pt x="698819" y="4035497"/>
                  <a:pt x="704193" y="4056993"/>
                </a:cubicBezTo>
                <a:cubicBezTo>
                  <a:pt x="707697" y="4071007"/>
                  <a:pt x="708837" y="4085834"/>
                  <a:pt x="714704" y="4099034"/>
                </a:cubicBezTo>
                <a:cubicBezTo>
                  <a:pt x="723001" y="4117702"/>
                  <a:pt x="737674" y="4133038"/>
                  <a:pt x="746235" y="4151586"/>
                </a:cubicBezTo>
                <a:cubicBezTo>
                  <a:pt x="758779" y="4178764"/>
                  <a:pt x="765380" y="4208418"/>
                  <a:pt x="777766" y="4235669"/>
                </a:cubicBezTo>
                <a:cubicBezTo>
                  <a:pt x="782993" y="4247169"/>
                  <a:pt x="793137" y="4255902"/>
                  <a:pt x="798786" y="4267200"/>
                </a:cubicBezTo>
                <a:cubicBezTo>
                  <a:pt x="810718" y="4291065"/>
                  <a:pt x="819034" y="4316594"/>
                  <a:pt x="830317" y="4340772"/>
                </a:cubicBezTo>
                <a:cubicBezTo>
                  <a:pt x="843569" y="4369168"/>
                  <a:pt x="862450" y="4395127"/>
                  <a:pt x="872359" y="4424855"/>
                </a:cubicBezTo>
                <a:cubicBezTo>
                  <a:pt x="879366" y="4445876"/>
                  <a:pt x="881089" y="4469480"/>
                  <a:pt x="893380" y="4487917"/>
                </a:cubicBezTo>
                <a:cubicBezTo>
                  <a:pt x="900387" y="4498427"/>
                  <a:pt x="906313" y="4509744"/>
                  <a:pt x="914400" y="4519448"/>
                </a:cubicBezTo>
                <a:cubicBezTo>
                  <a:pt x="923916" y="4530867"/>
                  <a:pt x="937013" y="4539088"/>
                  <a:pt x="945931" y="4550979"/>
                </a:cubicBezTo>
                <a:cubicBezTo>
                  <a:pt x="958188" y="4567322"/>
                  <a:pt x="966635" y="4586208"/>
                  <a:pt x="977462" y="4603531"/>
                </a:cubicBezTo>
                <a:cubicBezTo>
                  <a:pt x="984157" y="4614243"/>
                  <a:pt x="989551" y="4626130"/>
                  <a:pt x="998483" y="4635062"/>
                </a:cubicBezTo>
                <a:cubicBezTo>
                  <a:pt x="1007415" y="4643994"/>
                  <a:pt x="1021082" y="4647151"/>
                  <a:pt x="1030014" y="4656083"/>
                </a:cubicBezTo>
                <a:cubicBezTo>
                  <a:pt x="1045876" y="4671945"/>
                  <a:pt x="1057283" y="4691752"/>
                  <a:pt x="1072055" y="4708634"/>
                </a:cubicBezTo>
                <a:cubicBezTo>
                  <a:pt x="1081843" y="4719820"/>
                  <a:pt x="1094070" y="4728746"/>
                  <a:pt x="1103586" y="4740165"/>
                </a:cubicBezTo>
                <a:cubicBezTo>
                  <a:pt x="1111673" y="4749869"/>
                  <a:pt x="1115675" y="4762764"/>
                  <a:pt x="1124607" y="4771696"/>
                </a:cubicBezTo>
                <a:cubicBezTo>
                  <a:pt x="1133539" y="4780628"/>
                  <a:pt x="1146434" y="4784630"/>
                  <a:pt x="1156138" y="4792717"/>
                </a:cubicBezTo>
                <a:cubicBezTo>
                  <a:pt x="1167557" y="4802233"/>
                  <a:pt x="1178153" y="4812829"/>
                  <a:pt x="1187669" y="4824248"/>
                </a:cubicBezTo>
                <a:cubicBezTo>
                  <a:pt x="1195756" y="4833952"/>
                  <a:pt x="1198826" y="4847888"/>
                  <a:pt x="1208690" y="4855779"/>
                </a:cubicBezTo>
                <a:cubicBezTo>
                  <a:pt x="1217341" y="4862700"/>
                  <a:pt x="1229711" y="4862786"/>
                  <a:pt x="1240221" y="4866289"/>
                </a:cubicBezTo>
                <a:cubicBezTo>
                  <a:pt x="1270797" y="4912152"/>
                  <a:pt x="1248184" y="4886991"/>
                  <a:pt x="1292773" y="4918841"/>
                </a:cubicBezTo>
                <a:cubicBezTo>
                  <a:pt x="1307027" y="4929023"/>
                  <a:pt x="1319146" y="4942538"/>
                  <a:pt x="1334814" y="4950372"/>
                </a:cubicBezTo>
                <a:cubicBezTo>
                  <a:pt x="1354632" y="4960281"/>
                  <a:pt x="1397876" y="4971393"/>
                  <a:pt x="1397876" y="4971393"/>
                </a:cubicBezTo>
                <a:cubicBezTo>
                  <a:pt x="1408386" y="4981903"/>
                  <a:pt x="1417312" y="4994284"/>
                  <a:pt x="1429407" y="5002924"/>
                </a:cubicBezTo>
                <a:cubicBezTo>
                  <a:pt x="1469122" y="5031292"/>
                  <a:pt x="1465236" y="5017299"/>
                  <a:pt x="1502980" y="5034455"/>
                </a:cubicBezTo>
                <a:cubicBezTo>
                  <a:pt x="1531507" y="5047422"/>
                  <a:pt x="1561993" y="5057695"/>
                  <a:pt x="1587062" y="5076496"/>
                </a:cubicBezTo>
                <a:cubicBezTo>
                  <a:pt x="1601076" y="5087006"/>
                  <a:pt x="1612934" y="5101290"/>
                  <a:pt x="1629104" y="5108027"/>
                </a:cubicBezTo>
                <a:cubicBezTo>
                  <a:pt x="1655772" y="5119139"/>
                  <a:pt x="1713186" y="5129048"/>
                  <a:pt x="1713186" y="5129048"/>
                </a:cubicBezTo>
                <a:cubicBezTo>
                  <a:pt x="1730703" y="5143062"/>
                  <a:pt x="1746715" y="5159200"/>
                  <a:pt x="1765738" y="5171089"/>
                </a:cubicBezTo>
                <a:cubicBezTo>
                  <a:pt x="1775133" y="5176961"/>
                  <a:pt x="1786895" y="5177710"/>
                  <a:pt x="1797269" y="5181600"/>
                </a:cubicBezTo>
                <a:cubicBezTo>
                  <a:pt x="1814934" y="5188224"/>
                  <a:pt x="1832946" y="5194183"/>
                  <a:pt x="1849821" y="5202620"/>
                </a:cubicBezTo>
                <a:cubicBezTo>
                  <a:pt x="1868093" y="5211756"/>
                  <a:pt x="1885050" y="5223324"/>
                  <a:pt x="1902373" y="5234151"/>
                </a:cubicBezTo>
                <a:cubicBezTo>
                  <a:pt x="1913085" y="5240846"/>
                  <a:pt x="1922606" y="5249523"/>
                  <a:pt x="1933904" y="5255172"/>
                </a:cubicBezTo>
                <a:cubicBezTo>
                  <a:pt x="2015833" y="5296138"/>
                  <a:pt x="1895944" y="5208309"/>
                  <a:pt x="2028497" y="5307724"/>
                </a:cubicBezTo>
                <a:cubicBezTo>
                  <a:pt x="2095249" y="5357788"/>
                  <a:pt x="2042735" y="5327850"/>
                  <a:pt x="2123090" y="5349765"/>
                </a:cubicBezTo>
                <a:cubicBezTo>
                  <a:pt x="2144467" y="5355595"/>
                  <a:pt x="2186152" y="5370786"/>
                  <a:pt x="2186152" y="5370786"/>
                </a:cubicBezTo>
                <a:cubicBezTo>
                  <a:pt x="2196662" y="5377793"/>
                  <a:pt x="2206072" y="5386831"/>
                  <a:pt x="2217683" y="5391807"/>
                </a:cubicBezTo>
                <a:cubicBezTo>
                  <a:pt x="2230960" y="5397497"/>
                  <a:pt x="2245835" y="5398349"/>
                  <a:pt x="2259724" y="5402317"/>
                </a:cubicBezTo>
                <a:cubicBezTo>
                  <a:pt x="2270377" y="5405361"/>
                  <a:pt x="2280602" y="5409783"/>
                  <a:pt x="2291255" y="5412827"/>
                </a:cubicBezTo>
                <a:cubicBezTo>
                  <a:pt x="2305145" y="5416795"/>
                  <a:pt x="2319461" y="5419187"/>
                  <a:pt x="2333297" y="5423338"/>
                </a:cubicBezTo>
                <a:cubicBezTo>
                  <a:pt x="2461247" y="5461723"/>
                  <a:pt x="2341495" y="5430641"/>
                  <a:pt x="2438400" y="5454869"/>
                </a:cubicBezTo>
                <a:cubicBezTo>
                  <a:pt x="2459421" y="5468883"/>
                  <a:pt x="2477495" y="5488921"/>
                  <a:pt x="2501462" y="5496910"/>
                </a:cubicBezTo>
                <a:lnTo>
                  <a:pt x="2627586" y="5538951"/>
                </a:lnTo>
                <a:cubicBezTo>
                  <a:pt x="2638096" y="5542455"/>
                  <a:pt x="2648830" y="5545347"/>
                  <a:pt x="2659117" y="5549462"/>
                </a:cubicBezTo>
                <a:cubicBezTo>
                  <a:pt x="2676634" y="5556469"/>
                  <a:pt x="2693285" y="5566241"/>
                  <a:pt x="2711669" y="5570483"/>
                </a:cubicBezTo>
                <a:cubicBezTo>
                  <a:pt x="2739191" y="5576834"/>
                  <a:pt x="2767790" y="5576999"/>
                  <a:pt x="2795752" y="5580993"/>
                </a:cubicBezTo>
                <a:cubicBezTo>
                  <a:pt x="2944511" y="5602244"/>
                  <a:pt x="2751737" y="5583854"/>
                  <a:pt x="3005959" y="5602014"/>
                </a:cubicBezTo>
                <a:cubicBezTo>
                  <a:pt x="3090042" y="5598510"/>
                  <a:pt x="3174265" y="5597499"/>
                  <a:pt x="3258207" y="5591503"/>
                </a:cubicBezTo>
                <a:cubicBezTo>
                  <a:pt x="3280107" y="5589939"/>
                  <a:pt x="3310236" y="5576638"/>
                  <a:pt x="3331780" y="5570483"/>
                </a:cubicBezTo>
                <a:cubicBezTo>
                  <a:pt x="3345669" y="5566515"/>
                  <a:pt x="3359985" y="5564123"/>
                  <a:pt x="3373821" y="5559972"/>
                </a:cubicBezTo>
                <a:cubicBezTo>
                  <a:pt x="3395044" y="5553605"/>
                  <a:pt x="3415387" y="5544325"/>
                  <a:pt x="3436883" y="5538951"/>
                </a:cubicBezTo>
                <a:cubicBezTo>
                  <a:pt x="3450897" y="5535448"/>
                  <a:pt x="3464823" y="5531574"/>
                  <a:pt x="3478924" y="5528441"/>
                </a:cubicBezTo>
                <a:cubicBezTo>
                  <a:pt x="3496363" y="5524566"/>
                  <a:pt x="3514145" y="5522264"/>
                  <a:pt x="3531476" y="5517931"/>
                </a:cubicBezTo>
                <a:cubicBezTo>
                  <a:pt x="3556452" y="5511687"/>
                  <a:pt x="3594362" y="5494108"/>
                  <a:pt x="3615559" y="5486400"/>
                </a:cubicBezTo>
                <a:cubicBezTo>
                  <a:pt x="3636383" y="5478828"/>
                  <a:pt x="3657244" y="5471209"/>
                  <a:pt x="3678621" y="5465379"/>
                </a:cubicBezTo>
                <a:cubicBezTo>
                  <a:pt x="3695856" y="5460679"/>
                  <a:pt x="3713734" y="5458744"/>
                  <a:pt x="3731173" y="5454869"/>
                </a:cubicBezTo>
                <a:cubicBezTo>
                  <a:pt x="3864761" y="5425182"/>
                  <a:pt x="3667267" y="5465547"/>
                  <a:pt x="3825766" y="5433848"/>
                </a:cubicBezTo>
                <a:lnTo>
                  <a:pt x="3888828" y="5391807"/>
                </a:lnTo>
                <a:lnTo>
                  <a:pt x="3920359" y="5370786"/>
                </a:lnTo>
                <a:cubicBezTo>
                  <a:pt x="3944883" y="5297214"/>
                  <a:pt x="3920359" y="5314731"/>
                  <a:pt x="3972911" y="5297214"/>
                </a:cubicBezTo>
                <a:cubicBezTo>
                  <a:pt x="3976414" y="5286704"/>
                  <a:pt x="3978041" y="5275368"/>
                  <a:pt x="3983421" y="5265683"/>
                </a:cubicBezTo>
                <a:cubicBezTo>
                  <a:pt x="4014850" y="5209109"/>
                  <a:pt x="4018692" y="5209390"/>
                  <a:pt x="4056993" y="5171089"/>
                </a:cubicBezTo>
                <a:cubicBezTo>
                  <a:pt x="4082009" y="5096043"/>
                  <a:pt x="4065723" y="5126463"/>
                  <a:pt x="4099035" y="5076496"/>
                </a:cubicBezTo>
                <a:cubicBezTo>
                  <a:pt x="4137365" y="4961503"/>
                  <a:pt x="4076234" y="5135681"/>
                  <a:pt x="4130566" y="5013434"/>
                </a:cubicBezTo>
                <a:cubicBezTo>
                  <a:pt x="4139565" y="4993186"/>
                  <a:pt x="4143357" y="4970945"/>
                  <a:pt x="4151586" y="4950372"/>
                </a:cubicBezTo>
                <a:cubicBezTo>
                  <a:pt x="4193737" y="4844995"/>
                  <a:pt x="4155961" y="4946299"/>
                  <a:pt x="4183117" y="4855779"/>
                </a:cubicBezTo>
                <a:cubicBezTo>
                  <a:pt x="4189484" y="4834556"/>
                  <a:pt x="4197131" y="4813738"/>
                  <a:pt x="4204138" y="4792717"/>
                </a:cubicBezTo>
                <a:lnTo>
                  <a:pt x="4214648" y="4761186"/>
                </a:lnTo>
                <a:lnTo>
                  <a:pt x="4225159" y="4729655"/>
                </a:lnTo>
                <a:lnTo>
                  <a:pt x="4235669" y="4698124"/>
                </a:lnTo>
                <a:cubicBezTo>
                  <a:pt x="4261422" y="4517864"/>
                  <a:pt x="4232231" y="4690860"/>
                  <a:pt x="4256690" y="4593020"/>
                </a:cubicBezTo>
                <a:cubicBezTo>
                  <a:pt x="4261023" y="4575689"/>
                  <a:pt x="4263183" y="4557875"/>
                  <a:pt x="4267200" y="4540469"/>
                </a:cubicBezTo>
                <a:cubicBezTo>
                  <a:pt x="4284980" y="4463423"/>
                  <a:pt x="4281359" y="4476974"/>
                  <a:pt x="4298731" y="4424855"/>
                </a:cubicBezTo>
                <a:cubicBezTo>
                  <a:pt x="4304059" y="4355589"/>
                  <a:pt x="4304913" y="4291936"/>
                  <a:pt x="4319752" y="4225158"/>
                </a:cubicBezTo>
                <a:cubicBezTo>
                  <a:pt x="4322155" y="4214343"/>
                  <a:pt x="4327218" y="4204280"/>
                  <a:pt x="4330262" y="4193627"/>
                </a:cubicBezTo>
                <a:cubicBezTo>
                  <a:pt x="4342808" y="4149718"/>
                  <a:pt x="4343022" y="4138089"/>
                  <a:pt x="4351283" y="4088524"/>
                </a:cubicBezTo>
                <a:cubicBezTo>
                  <a:pt x="4354786" y="4035972"/>
                  <a:pt x="4357230" y="3983339"/>
                  <a:pt x="4361793" y="3930869"/>
                </a:cubicBezTo>
                <a:cubicBezTo>
                  <a:pt x="4366575" y="3875875"/>
                  <a:pt x="4373977" y="3836747"/>
                  <a:pt x="4382814" y="3783724"/>
                </a:cubicBezTo>
                <a:cubicBezTo>
                  <a:pt x="4386317" y="3678621"/>
                  <a:pt x="4388756" y="3573476"/>
                  <a:pt x="4393324" y="3468414"/>
                </a:cubicBezTo>
                <a:cubicBezTo>
                  <a:pt x="4395764" y="3412302"/>
                  <a:pt x="4403835" y="3356413"/>
                  <a:pt x="4403835" y="3300248"/>
                </a:cubicBezTo>
                <a:cubicBezTo>
                  <a:pt x="4403835" y="3226592"/>
                  <a:pt x="4396828" y="3153103"/>
                  <a:pt x="4393324" y="3079531"/>
                </a:cubicBezTo>
                <a:cubicBezTo>
                  <a:pt x="4396828" y="2998952"/>
                  <a:pt x="4399482" y="2918331"/>
                  <a:pt x="4403835" y="2837793"/>
                </a:cubicBezTo>
                <a:cubicBezTo>
                  <a:pt x="4406489" y="2788691"/>
                  <a:pt x="4411691" y="2739750"/>
                  <a:pt x="4414345" y="2690648"/>
                </a:cubicBezTo>
                <a:cubicBezTo>
                  <a:pt x="4418698" y="2610110"/>
                  <a:pt x="4419662" y="2529398"/>
                  <a:pt x="4424855" y="2448910"/>
                </a:cubicBezTo>
                <a:cubicBezTo>
                  <a:pt x="4426674" y="2420723"/>
                  <a:pt x="4432066" y="2392879"/>
                  <a:pt x="4435366" y="2364827"/>
                </a:cubicBezTo>
                <a:cubicBezTo>
                  <a:pt x="4440268" y="2323163"/>
                  <a:pt x="4453259" y="2204223"/>
                  <a:pt x="4456386" y="2165131"/>
                </a:cubicBezTo>
                <a:cubicBezTo>
                  <a:pt x="4478021" y="1894693"/>
                  <a:pt x="4455651" y="2108690"/>
                  <a:pt x="4477407" y="1912883"/>
                </a:cubicBezTo>
                <a:cubicBezTo>
                  <a:pt x="4473904" y="1860331"/>
                  <a:pt x="4472411" y="1807606"/>
                  <a:pt x="4466897" y="1755227"/>
                </a:cubicBezTo>
                <a:cubicBezTo>
                  <a:pt x="4465385" y="1740861"/>
                  <a:pt x="4459048" y="1727384"/>
                  <a:pt x="4456386" y="1713186"/>
                </a:cubicBezTo>
                <a:cubicBezTo>
                  <a:pt x="4448531" y="1671295"/>
                  <a:pt x="4445703" y="1628411"/>
                  <a:pt x="4435366" y="1587062"/>
                </a:cubicBezTo>
                <a:lnTo>
                  <a:pt x="4414345" y="1502979"/>
                </a:lnTo>
                <a:cubicBezTo>
                  <a:pt x="4410842" y="1467945"/>
                  <a:pt x="4405844" y="1433028"/>
                  <a:pt x="4403835" y="1397876"/>
                </a:cubicBezTo>
                <a:cubicBezTo>
                  <a:pt x="4398834" y="1310362"/>
                  <a:pt x="4401260" y="1222413"/>
                  <a:pt x="4393324" y="1135117"/>
                </a:cubicBezTo>
                <a:cubicBezTo>
                  <a:pt x="4390708" y="1106345"/>
                  <a:pt x="4376390" y="1079634"/>
                  <a:pt x="4372304" y="1051034"/>
                </a:cubicBezTo>
                <a:cubicBezTo>
                  <a:pt x="4363530" y="989622"/>
                  <a:pt x="4363577" y="980233"/>
                  <a:pt x="4351283" y="924910"/>
                </a:cubicBezTo>
                <a:cubicBezTo>
                  <a:pt x="4340693" y="877254"/>
                  <a:pt x="4337220" y="872211"/>
                  <a:pt x="4319752" y="819807"/>
                </a:cubicBezTo>
                <a:cubicBezTo>
                  <a:pt x="4316249" y="809297"/>
                  <a:pt x="4311929" y="799024"/>
                  <a:pt x="4309242" y="788276"/>
                </a:cubicBezTo>
                <a:cubicBezTo>
                  <a:pt x="4305738" y="774262"/>
                  <a:pt x="4305191" y="759154"/>
                  <a:pt x="4298731" y="746234"/>
                </a:cubicBezTo>
                <a:cubicBezTo>
                  <a:pt x="4287433" y="723638"/>
                  <a:pt x="4256690" y="683172"/>
                  <a:pt x="4256690" y="683172"/>
                </a:cubicBezTo>
                <a:cubicBezTo>
                  <a:pt x="4228889" y="571964"/>
                  <a:pt x="4266635" y="702919"/>
                  <a:pt x="4225159" y="609600"/>
                </a:cubicBezTo>
                <a:cubicBezTo>
                  <a:pt x="4216160" y="589352"/>
                  <a:pt x="4216429" y="564974"/>
                  <a:pt x="4204138" y="546538"/>
                </a:cubicBezTo>
                <a:cubicBezTo>
                  <a:pt x="4190124" y="525517"/>
                  <a:pt x="4170087" y="507443"/>
                  <a:pt x="4162097" y="483476"/>
                </a:cubicBezTo>
                <a:cubicBezTo>
                  <a:pt x="4158593" y="472966"/>
                  <a:pt x="4156966" y="461630"/>
                  <a:pt x="4151586" y="451945"/>
                </a:cubicBezTo>
                <a:cubicBezTo>
                  <a:pt x="4139317" y="429861"/>
                  <a:pt x="4120843" y="411479"/>
                  <a:pt x="4109545" y="388883"/>
                </a:cubicBezTo>
                <a:cubicBezTo>
                  <a:pt x="4102538" y="374869"/>
                  <a:pt x="4096585" y="360276"/>
                  <a:pt x="4088524" y="346841"/>
                </a:cubicBezTo>
                <a:cubicBezTo>
                  <a:pt x="4075526" y="325178"/>
                  <a:pt x="4046483" y="283779"/>
                  <a:pt x="4046483" y="283779"/>
                </a:cubicBezTo>
                <a:cubicBezTo>
                  <a:pt x="4037935" y="258133"/>
                  <a:pt x="4035328" y="241093"/>
                  <a:pt x="4014952" y="220717"/>
                </a:cubicBezTo>
                <a:cubicBezTo>
                  <a:pt x="4006020" y="211785"/>
                  <a:pt x="3993931" y="206703"/>
                  <a:pt x="3983421" y="199696"/>
                </a:cubicBezTo>
                <a:cubicBezTo>
                  <a:pt x="3972146" y="165870"/>
                  <a:pt x="3968111" y="146163"/>
                  <a:pt x="3941380" y="115614"/>
                </a:cubicBezTo>
                <a:cubicBezTo>
                  <a:pt x="3929845" y="102431"/>
                  <a:pt x="3913352" y="94593"/>
                  <a:pt x="3899338" y="84083"/>
                </a:cubicBezTo>
                <a:cubicBezTo>
                  <a:pt x="3895835" y="73572"/>
                  <a:pt x="3896662" y="60385"/>
                  <a:pt x="3888828" y="52551"/>
                </a:cubicBezTo>
                <a:cubicBezTo>
                  <a:pt x="3880994" y="44717"/>
                  <a:pt x="3867206" y="46996"/>
                  <a:pt x="3857297" y="42041"/>
                </a:cubicBezTo>
                <a:cubicBezTo>
                  <a:pt x="3845999" y="36392"/>
                  <a:pt x="3837594" y="25455"/>
                  <a:pt x="3825766" y="21020"/>
                </a:cubicBezTo>
                <a:cubicBezTo>
                  <a:pt x="3809039" y="14747"/>
                  <a:pt x="3790545" y="14843"/>
                  <a:pt x="3773214" y="10510"/>
                </a:cubicBezTo>
                <a:cubicBezTo>
                  <a:pt x="3762466" y="7823"/>
                  <a:pt x="3752193" y="3503"/>
                  <a:pt x="3741683" y="0"/>
                </a:cubicBezTo>
                <a:cubicBezTo>
                  <a:pt x="3635453" y="3035"/>
                  <a:pt x="3410686" y="738"/>
                  <a:pt x="3268717" y="21020"/>
                </a:cubicBezTo>
                <a:cubicBezTo>
                  <a:pt x="3224649" y="27316"/>
                  <a:pt x="3218830" y="37649"/>
                  <a:pt x="3174124" y="52551"/>
                </a:cubicBezTo>
                <a:cubicBezTo>
                  <a:pt x="3149927" y="60616"/>
                  <a:pt x="3125296" y="67386"/>
                  <a:pt x="3100552" y="73572"/>
                </a:cubicBezTo>
                <a:cubicBezTo>
                  <a:pt x="3083221" y="77905"/>
                  <a:pt x="3065439" y="80208"/>
                  <a:pt x="3048000" y="84083"/>
                </a:cubicBezTo>
                <a:cubicBezTo>
                  <a:pt x="2974076" y="100511"/>
                  <a:pt x="3035873" y="87547"/>
                  <a:pt x="2974428" y="105103"/>
                </a:cubicBezTo>
                <a:cubicBezTo>
                  <a:pt x="2882046" y="131498"/>
                  <a:pt x="2976455" y="100925"/>
                  <a:pt x="2900855" y="126124"/>
                </a:cubicBezTo>
                <a:cubicBezTo>
                  <a:pt x="2835314" y="169819"/>
                  <a:pt x="2909247" y="126759"/>
                  <a:pt x="2806262" y="157655"/>
                </a:cubicBezTo>
                <a:cubicBezTo>
                  <a:pt x="2791255" y="162157"/>
                  <a:pt x="2778768" y="172857"/>
                  <a:pt x="2764221" y="178676"/>
                </a:cubicBezTo>
                <a:cubicBezTo>
                  <a:pt x="2743648" y="186905"/>
                  <a:pt x="2722180" y="192689"/>
                  <a:pt x="2701159" y="199696"/>
                </a:cubicBezTo>
                <a:lnTo>
                  <a:pt x="2669628" y="210207"/>
                </a:lnTo>
                <a:cubicBezTo>
                  <a:pt x="2655614" y="220717"/>
                  <a:pt x="2643254" y="233904"/>
                  <a:pt x="2627586" y="241738"/>
                </a:cubicBezTo>
                <a:cubicBezTo>
                  <a:pt x="2607768" y="251647"/>
                  <a:pt x="2585097" y="254529"/>
                  <a:pt x="2564524" y="262758"/>
                </a:cubicBezTo>
                <a:cubicBezTo>
                  <a:pt x="2547007" y="269765"/>
                  <a:pt x="2529213" y="276117"/>
                  <a:pt x="2511973" y="283779"/>
                </a:cubicBezTo>
                <a:cubicBezTo>
                  <a:pt x="2497655" y="290143"/>
                  <a:pt x="2484938" y="300298"/>
                  <a:pt x="2469931" y="304800"/>
                </a:cubicBezTo>
                <a:cubicBezTo>
                  <a:pt x="2449519" y="310924"/>
                  <a:pt x="2427672" y="310687"/>
                  <a:pt x="2406869" y="315310"/>
                </a:cubicBezTo>
                <a:cubicBezTo>
                  <a:pt x="2396054" y="317713"/>
                  <a:pt x="2385991" y="322776"/>
                  <a:pt x="2375338" y="325820"/>
                </a:cubicBezTo>
                <a:cubicBezTo>
                  <a:pt x="2282957" y="352215"/>
                  <a:pt x="2377367" y="321642"/>
                  <a:pt x="2301766" y="346841"/>
                </a:cubicBezTo>
                <a:lnTo>
                  <a:pt x="2207173" y="409903"/>
                </a:lnTo>
                <a:lnTo>
                  <a:pt x="2175642" y="430924"/>
                </a:lnTo>
                <a:cubicBezTo>
                  <a:pt x="2126102" y="505233"/>
                  <a:pt x="2188274" y="413239"/>
                  <a:pt x="2123090" y="504496"/>
                </a:cubicBezTo>
                <a:cubicBezTo>
                  <a:pt x="2115748" y="514775"/>
                  <a:pt x="2110156" y="526323"/>
                  <a:pt x="2102069" y="536027"/>
                </a:cubicBezTo>
                <a:cubicBezTo>
                  <a:pt x="2092553" y="547446"/>
                  <a:pt x="2080054" y="556139"/>
                  <a:pt x="2070538" y="567558"/>
                </a:cubicBezTo>
                <a:cubicBezTo>
                  <a:pt x="2041833" y="602004"/>
                  <a:pt x="2053021" y="567559"/>
                  <a:pt x="2039007" y="578069"/>
                </a:cubicBezTo>
                <a:close/>
              </a:path>
            </a:pathLst>
          </a:cu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52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1364397"/>
            <a:ext cx="7696200" cy="5133975"/>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
        <p:nvSpPr>
          <p:cNvPr id="5" name="Rectangle 4"/>
          <p:cNvSpPr/>
          <p:nvPr/>
        </p:nvSpPr>
        <p:spPr>
          <a:xfrm>
            <a:off x="3278352" y="1828799"/>
            <a:ext cx="3198648"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Submandibular gland</a:t>
            </a:r>
          </a:p>
        </p:txBody>
      </p:sp>
    </p:spTree>
    <p:extLst>
      <p:ext uri="{BB962C8B-B14F-4D97-AF65-F5344CB8AC3E}">
        <p14:creationId xmlns:p14="http://schemas.microsoft.com/office/powerpoint/2010/main" val="276037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279" y="1447799"/>
            <a:ext cx="7772400" cy="5329905"/>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723900" y="1447800"/>
            <a:ext cx="3374915"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Striated duct</a:t>
            </a:r>
          </a:p>
        </p:txBody>
      </p:sp>
      <p:sp>
        <p:nvSpPr>
          <p:cNvPr id="2" name="Freeform 1"/>
          <p:cNvSpPr/>
          <p:nvPr/>
        </p:nvSpPr>
        <p:spPr>
          <a:xfrm>
            <a:off x="3436883" y="3205655"/>
            <a:ext cx="2095749" cy="2953407"/>
          </a:xfrm>
          <a:custGeom>
            <a:avLst/>
            <a:gdLst>
              <a:gd name="connsiteX0" fmla="*/ 1975945 w 2095749"/>
              <a:gd name="connsiteY0" fmla="*/ 1135117 h 2953407"/>
              <a:gd name="connsiteX1" fmla="*/ 2017986 w 2095749"/>
              <a:gd name="connsiteY1" fmla="*/ 1082566 h 2953407"/>
              <a:gd name="connsiteX2" fmla="*/ 2039007 w 2095749"/>
              <a:gd name="connsiteY2" fmla="*/ 1040524 h 2953407"/>
              <a:gd name="connsiteX3" fmla="*/ 2070538 w 2095749"/>
              <a:gd name="connsiteY3" fmla="*/ 998483 h 2953407"/>
              <a:gd name="connsiteX4" fmla="*/ 2081048 w 2095749"/>
              <a:gd name="connsiteY4" fmla="*/ 704193 h 2953407"/>
              <a:gd name="connsiteX5" fmla="*/ 2070538 w 2095749"/>
              <a:gd name="connsiteY5" fmla="*/ 651642 h 2953407"/>
              <a:gd name="connsiteX6" fmla="*/ 2028496 w 2095749"/>
              <a:gd name="connsiteY6" fmla="*/ 536028 h 2953407"/>
              <a:gd name="connsiteX7" fmla="*/ 1986455 w 2095749"/>
              <a:gd name="connsiteY7" fmla="*/ 430924 h 2953407"/>
              <a:gd name="connsiteX8" fmla="*/ 1954924 w 2095749"/>
              <a:gd name="connsiteY8" fmla="*/ 367862 h 2953407"/>
              <a:gd name="connsiteX9" fmla="*/ 1923393 w 2095749"/>
              <a:gd name="connsiteY9" fmla="*/ 304800 h 2953407"/>
              <a:gd name="connsiteX10" fmla="*/ 1891862 w 2095749"/>
              <a:gd name="connsiteY10" fmla="*/ 273269 h 2953407"/>
              <a:gd name="connsiteX11" fmla="*/ 1828800 w 2095749"/>
              <a:gd name="connsiteY11" fmla="*/ 220717 h 2953407"/>
              <a:gd name="connsiteX12" fmla="*/ 1755227 w 2095749"/>
              <a:gd name="connsiteY12" fmla="*/ 147145 h 2953407"/>
              <a:gd name="connsiteX13" fmla="*/ 1692165 w 2095749"/>
              <a:gd name="connsiteY13" fmla="*/ 105104 h 2953407"/>
              <a:gd name="connsiteX14" fmla="*/ 1660634 w 2095749"/>
              <a:gd name="connsiteY14" fmla="*/ 73573 h 2953407"/>
              <a:gd name="connsiteX15" fmla="*/ 1618593 w 2095749"/>
              <a:gd name="connsiteY15" fmla="*/ 63062 h 2953407"/>
              <a:gd name="connsiteX16" fmla="*/ 1587062 w 2095749"/>
              <a:gd name="connsiteY16" fmla="*/ 42042 h 2953407"/>
              <a:gd name="connsiteX17" fmla="*/ 1450427 w 2095749"/>
              <a:gd name="connsiteY17" fmla="*/ 10511 h 2953407"/>
              <a:gd name="connsiteX18" fmla="*/ 1387365 w 2095749"/>
              <a:gd name="connsiteY18" fmla="*/ 0 h 2953407"/>
              <a:gd name="connsiteX19" fmla="*/ 1051034 w 2095749"/>
              <a:gd name="connsiteY19" fmla="*/ 10511 h 2953407"/>
              <a:gd name="connsiteX20" fmla="*/ 966951 w 2095749"/>
              <a:gd name="connsiteY20" fmla="*/ 42042 h 2953407"/>
              <a:gd name="connsiteX21" fmla="*/ 903889 w 2095749"/>
              <a:gd name="connsiteY21" fmla="*/ 63062 h 2953407"/>
              <a:gd name="connsiteX22" fmla="*/ 872358 w 2095749"/>
              <a:gd name="connsiteY22" fmla="*/ 84083 h 2953407"/>
              <a:gd name="connsiteX23" fmla="*/ 830317 w 2095749"/>
              <a:gd name="connsiteY23" fmla="*/ 94593 h 2953407"/>
              <a:gd name="connsiteX24" fmla="*/ 767255 w 2095749"/>
              <a:gd name="connsiteY24" fmla="*/ 157655 h 2953407"/>
              <a:gd name="connsiteX25" fmla="*/ 735724 w 2095749"/>
              <a:gd name="connsiteY25" fmla="*/ 189186 h 2953407"/>
              <a:gd name="connsiteX26" fmla="*/ 704193 w 2095749"/>
              <a:gd name="connsiteY26" fmla="*/ 220717 h 2953407"/>
              <a:gd name="connsiteX27" fmla="*/ 683172 w 2095749"/>
              <a:gd name="connsiteY27" fmla="*/ 262759 h 2953407"/>
              <a:gd name="connsiteX28" fmla="*/ 641131 w 2095749"/>
              <a:gd name="connsiteY28" fmla="*/ 315311 h 2953407"/>
              <a:gd name="connsiteX29" fmla="*/ 620110 w 2095749"/>
              <a:gd name="connsiteY29" fmla="*/ 346842 h 2953407"/>
              <a:gd name="connsiteX30" fmla="*/ 609600 w 2095749"/>
              <a:gd name="connsiteY30" fmla="*/ 378373 h 2953407"/>
              <a:gd name="connsiteX31" fmla="*/ 567558 w 2095749"/>
              <a:gd name="connsiteY31" fmla="*/ 451945 h 2953407"/>
              <a:gd name="connsiteX32" fmla="*/ 546538 w 2095749"/>
              <a:gd name="connsiteY32" fmla="*/ 515007 h 2953407"/>
              <a:gd name="connsiteX33" fmla="*/ 536027 w 2095749"/>
              <a:gd name="connsiteY33" fmla="*/ 546538 h 2953407"/>
              <a:gd name="connsiteX34" fmla="*/ 504496 w 2095749"/>
              <a:gd name="connsiteY34" fmla="*/ 630621 h 2953407"/>
              <a:gd name="connsiteX35" fmla="*/ 493986 w 2095749"/>
              <a:gd name="connsiteY35" fmla="*/ 714704 h 2953407"/>
              <a:gd name="connsiteX36" fmla="*/ 483476 w 2095749"/>
              <a:gd name="connsiteY36" fmla="*/ 746235 h 2953407"/>
              <a:gd name="connsiteX37" fmla="*/ 472965 w 2095749"/>
              <a:gd name="connsiteY37" fmla="*/ 819807 h 2953407"/>
              <a:gd name="connsiteX38" fmla="*/ 462455 w 2095749"/>
              <a:gd name="connsiteY38" fmla="*/ 851338 h 2953407"/>
              <a:gd name="connsiteX39" fmla="*/ 441434 w 2095749"/>
              <a:gd name="connsiteY39" fmla="*/ 945931 h 2953407"/>
              <a:gd name="connsiteX40" fmla="*/ 409903 w 2095749"/>
              <a:gd name="connsiteY40" fmla="*/ 1040524 h 2953407"/>
              <a:gd name="connsiteX41" fmla="*/ 378372 w 2095749"/>
              <a:gd name="connsiteY41" fmla="*/ 1093076 h 2953407"/>
              <a:gd name="connsiteX42" fmla="*/ 357351 w 2095749"/>
              <a:gd name="connsiteY42" fmla="*/ 1156138 h 2953407"/>
              <a:gd name="connsiteX43" fmla="*/ 346841 w 2095749"/>
              <a:gd name="connsiteY43" fmla="*/ 1198179 h 2953407"/>
              <a:gd name="connsiteX44" fmla="*/ 315310 w 2095749"/>
              <a:gd name="connsiteY44" fmla="*/ 1240221 h 2953407"/>
              <a:gd name="connsiteX45" fmla="*/ 304800 w 2095749"/>
              <a:gd name="connsiteY45" fmla="*/ 1271752 h 2953407"/>
              <a:gd name="connsiteX46" fmla="*/ 252248 w 2095749"/>
              <a:gd name="connsiteY46" fmla="*/ 1366345 h 2953407"/>
              <a:gd name="connsiteX47" fmla="*/ 220717 w 2095749"/>
              <a:gd name="connsiteY47" fmla="*/ 1439917 h 2953407"/>
              <a:gd name="connsiteX48" fmla="*/ 189186 w 2095749"/>
              <a:gd name="connsiteY48" fmla="*/ 1513490 h 2953407"/>
              <a:gd name="connsiteX49" fmla="*/ 147145 w 2095749"/>
              <a:gd name="connsiteY49" fmla="*/ 1639614 h 2953407"/>
              <a:gd name="connsiteX50" fmla="*/ 126124 w 2095749"/>
              <a:gd name="connsiteY50" fmla="*/ 1702676 h 2953407"/>
              <a:gd name="connsiteX51" fmla="*/ 115614 w 2095749"/>
              <a:gd name="connsiteY51" fmla="*/ 1734207 h 2953407"/>
              <a:gd name="connsiteX52" fmla="*/ 94593 w 2095749"/>
              <a:gd name="connsiteY52" fmla="*/ 1765738 h 2953407"/>
              <a:gd name="connsiteX53" fmla="*/ 73572 w 2095749"/>
              <a:gd name="connsiteY53" fmla="*/ 1828800 h 2953407"/>
              <a:gd name="connsiteX54" fmla="*/ 52551 w 2095749"/>
              <a:gd name="connsiteY54" fmla="*/ 1902373 h 2953407"/>
              <a:gd name="connsiteX55" fmla="*/ 31531 w 2095749"/>
              <a:gd name="connsiteY55" fmla="*/ 1933904 h 2953407"/>
              <a:gd name="connsiteX56" fmla="*/ 0 w 2095749"/>
              <a:gd name="connsiteY56" fmla="*/ 2081048 h 2953407"/>
              <a:gd name="connsiteX57" fmla="*/ 21020 w 2095749"/>
              <a:gd name="connsiteY57" fmla="*/ 2354317 h 2953407"/>
              <a:gd name="connsiteX58" fmla="*/ 31531 w 2095749"/>
              <a:gd name="connsiteY58" fmla="*/ 2385848 h 2953407"/>
              <a:gd name="connsiteX59" fmla="*/ 52551 w 2095749"/>
              <a:gd name="connsiteY59" fmla="*/ 2417379 h 2953407"/>
              <a:gd name="connsiteX60" fmla="*/ 63062 w 2095749"/>
              <a:gd name="connsiteY60" fmla="*/ 2448911 h 2953407"/>
              <a:gd name="connsiteX61" fmla="*/ 94593 w 2095749"/>
              <a:gd name="connsiteY61" fmla="*/ 2469931 h 2953407"/>
              <a:gd name="connsiteX62" fmla="*/ 147145 w 2095749"/>
              <a:gd name="connsiteY62" fmla="*/ 2522483 h 2953407"/>
              <a:gd name="connsiteX63" fmla="*/ 168165 w 2095749"/>
              <a:gd name="connsiteY63" fmla="*/ 2554014 h 2953407"/>
              <a:gd name="connsiteX64" fmla="*/ 252248 w 2095749"/>
              <a:gd name="connsiteY64" fmla="*/ 2617076 h 2953407"/>
              <a:gd name="connsiteX65" fmla="*/ 315310 w 2095749"/>
              <a:gd name="connsiteY65" fmla="*/ 2659117 h 2953407"/>
              <a:gd name="connsiteX66" fmla="*/ 346841 w 2095749"/>
              <a:gd name="connsiteY66" fmla="*/ 2690648 h 2953407"/>
              <a:gd name="connsiteX67" fmla="*/ 378372 w 2095749"/>
              <a:gd name="connsiteY67" fmla="*/ 2701159 h 2953407"/>
              <a:gd name="connsiteX68" fmla="*/ 441434 w 2095749"/>
              <a:gd name="connsiteY68" fmla="*/ 2743200 h 2953407"/>
              <a:gd name="connsiteX69" fmla="*/ 472965 w 2095749"/>
              <a:gd name="connsiteY69" fmla="*/ 2764221 h 2953407"/>
              <a:gd name="connsiteX70" fmla="*/ 525517 w 2095749"/>
              <a:gd name="connsiteY70" fmla="*/ 2806262 h 2953407"/>
              <a:gd name="connsiteX71" fmla="*/ 567558 w 2095749"/>
              <a:gd name="connsiteY71" fmla="*/ 2816773 h 2953407"/>
              <a:gd name="connsiteX72" fmla="*/ 651641 w 2095749"/>
              <a:gd name="connsiteY72" fmla="*/ 2869324 h 2953407"/>
              <a:gd name="connsiteX73" fmla="*/ 693683 w 2095749"/>
              <a:gd name="connsiteY73" fmla="*/ 2890345 h 2953407"/>
              <a:gd name="connsiteX74" fmla="*/ 756745 w 2095749"/>
              <a:gd name="connsiteY74" fmla="*/ 2911366 h 2953407"/>
              <a:gd name="connsiteX75" fmla="*/ 788276 w 2095749"/>
              <a:gd name="connsiteY75" fmla="*/ 2921876 h 2953407"/>
              <a:gd name="connsiteX76" fmla="*/ 819807 w 2095749"/>
              <a:gd name="connsiteY76" fmla="*/ 2932386 h 2953407"/>
              <a:gd name="connsiteX77" fmla="*/ 893379 w 2095749"/>
              <a:gd name="connsiteY77" fmla="*/ 2953407 h 2953407"/>
              <a:gd name="connsiteX78" fmla="*/ 1145627 w 2095749"/>
              <a:gd name="connsiteY78" fmla="*/ 2921876 h 2953407"/>
              <a:gd name="connsiteX79" fmla="*/ 1198179 w 2095749"/>
              <a:gd name="connsiteY79" fmla="*/ 2900855 h 2953407"/>
              <a:gd name="connsiteX80" fmla="*/ 1229710 w 2095749"/>
              <a:gd name="connsiteY80" fmla="*/ 2890345 h 2953407"/>
              <a:gd name="connsiteX81" fmla="*/ 1261241 w 2095749"/>
              <a:gd name="connsiteY81" fmla="*/ 2869324 h 2953407"/>
              <a:gd name="connsiteX82" fmla="*/ 1324303 w 2095749"/>
              <a:gd name="connsiteY82" fmla="*/ 2848304 h 2953407"/>
              <a:gd name="connsiteX83" fmla="*/ 1366345 w 2095749"/>
              <a:gd name="connsiteY83" fmla="*/ 2806262 h 2953407"/>
              <a:gd name="connsiteX84" fmla="*/ 1397876 w 2095749"/>
              <a:gd name="connsiteY84" fmla="*/ 2795752 h 2953407"/>
              <a:gd name="connsiteX85" fmla="*/ 1429407 w 2095749"/>
              <a:gd name="connsiteY85" fmla="*/ 2774731 h 2953407"/>
              <a:gd name="connsiteX86" fmla="*/ 1492469 w 2095749"/>
              <a:gd name="connsiteY86" fmla="*/ 2722179 h 2953407"/>
              <a:gd name="connsiteX87" fmla="*/ 1576551 w 2095749"/>
              <a:gd name="connsiteY87" fmla="*/ 2596055 h 2953407"/>
              <a:gd name="connsiteX88" fmla="*/ 1597572 w 2095749"/>
              <a:gd name="connsiteY88" fmla="*/ 2564524 h 2953407"/>
              <a:gd name="connsiteX89" fmla="*/ 1650124 w 2095749"/>
              <a:gd name="connsiteY89" fmla="*/ 2469931 h 2953407"/>
              <a:gd name="connsiteX90" fmla="*/ 1660634 w 2095749"/>
              <a:gd name="connsiteY90" fmla="*/ 2438400 h 2953407"/>
              <a:gd name="connsiteX91" fmla="*/ 1671145 w 2095749"/>
              <a:gd name="connsiteY91" fmla="*/ 2396359 h 2953407"/>
              <a:gd name="connsiteX92" fmla="*/ 1692165 w 2095749"/>
              <a:gd name="connsiteY92" fmla="*/ 2364828 h 2953407"/>
              <a:gd name="connsiteX93" fmla="*/ 1723696 w 2095749"/>
              <a:gd name="connsiteY93" fmla="*/ 2312276 h 2953407"/>
              <a:gd name="connsiteX94" fmla="*/ 1744717 w 2095749"/>
              <a:gd name="connsiteY94" fmla="*/ 2207173 h 2953407"/>
              <a:gd name="connsiteX95" fmla="*/ 1776248 w 2095749"/>
              <a:gd name="connsiteY95" fmla="*/ 2165131 h 2953407"/>
              <a:gd name="connsiteX96" fmla="*/ 1797269 w 2095749"/>
              <a:gd name="connsiteY96" fmla="*/ 2091559 h 2953407"/>
              <a:gd name="connsiteX97" fmla="*/ 1818289 w 2095749"/>
              <a:gd name="connsiteY97" fmla="*/ 2049517 h 2953407"/>
              <a:gd name="connsiteX98" fmla="*/ 1849820 w 2095749"/>
              <a:gd name="connsiteY98" fmla="*/ 1986455 h 2953407"/>
              <a:gd name="connsiteX99" fmla="*/ 1860331 w 2095749"/>
              <a:gd name="connsiteY99" fmla="*/ 1933904 h 2953407"/>
              <a:gd name="connsiteX100" fmla="*/ 1870841 w 2095749"/>
              <a:gd name="connsiteY100" fmla="*/ 1902373 h 2953407"/>
              <a:gd name="connsiteX101" fmla="*/ 1891862 w 2095749"/>
              <a:gd name="connsiteY101" fmla="*/ 1828800 h 2953407"/>
              <a:gd name="connsiteX102" fmla="*/ 1923393 w 2095749"/>
              <a:gd name="connsiteY102" fmla="*/ 1734207 h 2953407"/>
              <a:gd name="connsiteX103" fmla="*/ 1933903 w 2095749"/>
              <a:gd name="connsiteY103" fmla="*/ 1702676 h 2953407"/>
              <a:gd name="connsiteX104" fmla="*/ 1944414 w 2095749"/>
              <a:gd name="connsiteY104" fmla="*/ 1671145 h 2953407"/>
              <a:gd name="connsiteX105" fmla="*/ 1954924 w 2095749"/>
              <a:gd name="connsiteY105" fmla="*/ 1629104 h 2953407"/>
              <a:gd name="connsiteX106" fmla="*/ 1975945 w 2095749"/>
              <a:gd name="connsiteY106" fmla="*/ 1587062 h 2953407"/>
              <a:gd name="connsiteX107" fmla="*/ 1996965 w 2095749"/>
              <a:gd name="connsiteY107" fmla="*/ 1282262 h 2953407"/>
              <a:gd name="connsiteX108" fmla="*/ 1975945 w 2095749"/>
              <a:gd name="connsiteY108" fmla="*/ 1135117 h 295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095749" h="2953407">
                <a:moveTo>
                  <a:pt x="1975945" y="1135117"/>
                </a:moveTo>
                <a:cubicBezTo>
                  <a:pt x="1979449" y="1101834"/>
                  <a:pt x="2005543" y="1101231"/>
                  <a:pt x="2017986" y="1082566"/>
                </a:cubicBezTo>
                <a:cubicBezTo>
                  <a:pt x="2026677" y="1069529"/>
                  <a:pt x="2030703" y="1053811"/>
                  <a:pt x="2039007" y="1040524"/>
                </a:cubicBezTo>
                <a:cubicBezTo>
                  <a:pt x="2048291" y="1025670"/>
                  <a:pt x="2060028" y="1012497"/>
                  <a:pt x="2070538" y="998483"/>
                </a:cubicBezTo>
                <a:cubicBezTo>
                  <a:pt x="2106336" y="855288"/>
                  <a:pt x="2098434" y="921521"/>
                  <a:pt x="2081048" y="704193"/>
                </a:cubicBezTo>
                <a:cubicBezTo>
                  <a:pt x="2079623" y="686386"/>
                  <a:pt x="2074555" y="669048"/>
                  <a:pt x="2070538" y="651642"/>
                </a:cubicBezTo>
                <a:cubicBezTo>
                  <a:pt x="2049287" y="559555"/>
                  <a:pt x="2064304" y="589739"/>
                  <a:pt x="2028496" y="536028"/>
                </a:cubicBezTo>
                <a:cubicBezTo>
                  <a:pt x="1980652" y="392491"/>
                  <a:pt x="2032850" y="539179"/>
                  <a:pt x="1986455" y="430924"/>
                </a:cubicBezTo>
                <a:cubicBezTo>
                  <a:pt x="1960346" y="370003"/>
                  <a:pt x="1995321" y="428457"/>
                  <a:pt x="1954924" y="367862"/>
                </a:cubicBezTo>
                <a:cubicBezTo>
                  <a:pt x="1944390" y="336260"/>
                  <a:pt x="1946032" y="331967"/>
                  <a:pt x="1923393" y="304800"/>
                </a:cubicBezTo>
                <a:cubicBezTo>
                  <a:pt x="1913877" y="293381"/>
                  <a:pt x="1901535" y="284554"/>
                  <a:pt x="1891862" y="273269"/>
                </a:cubicBezTo>
                <a:cubicBezTo>
                  <a:pt x="1846048" y="219819"/>
                  <a:pt x="1881778" y="238378"/>
                  <a:pt x="1828800" y="220717"/>
                </a:cubicBezTo>
                <a:cubicBezTo>
                  <a:pt x="1780613" y="148437"/>
                  <a:pt x="1810725" y="165644"/>
                  <a:pt x="1755227" y="147145"/>
                </a:cubicBezTo>
                <a:cubicBezTo>
                  <a:pt x="1734206" y="133131"/>
                  <a:pt x="1710029" y="122968"/>
                  <a:pt x="1692165" y="105104"/>
                </a:cubicBezTo>
                <a:cubicBezTo>
                  <a:pt x="1681655" y="94594"/>
                  <a:pt x="1673539" y="80948"/>
                  <a:pt x="1660634" y="73573"/>
                </a:cubicBezTo>
                <a:cubicBezTo>
                  <a:pt x="1648092" y="66406"/>
                  <a:pt x="1632607" y="66566"/>
                  <a:pt x="1618593" y="63062"/>
                </a:cubicBezTo>
                <a:cubicBezTo>
                  <a:pt x="1608083" y="56055"/>
                  <a:pt x="1598605" y="47172"/>
                  <a:pt x="1587062" y="42042"/>
                </a:cubicBezTo>
                <a:cubicBezTo>
                  <a:pt x="1530361" y="16842"/>
                  <a:pt x="1512547" y="20068"/>
                  <a:pt x="1450427" y="10511"/>
                </a:cubicBezTo>
                <a:cubicBezTo>
                  <a:pt x="1429364" y="7271"/>
                  <a:pt x="1408386" y="3504"/>
                  <a:pt x="1387365" y="0"/>
                </a:cubicBezTo>
                <a:cubicBezTo>
                  <a:pt x="1275255" y="3504"/>
                  <a:pt x="1163036" y="4457"/>
                  <a:pt x="1051034" y="10511"/>
                </a:cubicBezTo>
                <a:cubicBezTo>
                  <a:pt x="973024" y="14728"/>
                  <a:pt x="1022590" y="17314"/>
                  <a:pt x="966951" y="42042"/>
                </a:cubicBezTo>
                <a:cubicBezTo>
                  <a:pt x="946703" y="51041"/>
                  <a:pt x="903889" y="63062"/>
                  <a:pt x="903889" y="63062"/>
                </a:cubicBezTo>
                <a:cubicBezTo>
                  <a:pt x="893379" y="70069"/>
                  <a:pt x="883969" y="79107"/>
                  <a:pt x="872358" y="84083"/>
                </a:cubicBezTo>
                <a:cubicBezTo>
                  <a:pt x="859081" y="89773"/>
                  <a:pt x="842151" y="86309"/>
                  <a:pt x="830317" y="94593"/>
                </a:cubicBezTo>
                <a:cubicBezTo>
                  <a:pt x="805963" y="111641"/>
                  <a:pt x="788276" y="136634"/>
                  <a:pt x="767255" y="157655"/>
                </a:cubicBezTo>
                <a:lnTo>
                  <a:pt x="735724" y="189186"/>
                </a:lnTo>
                <a:cubicBezTo>
                  <a:pt x="725214" y="199696"/>
                  <a:pt x="710840" y="207422"/>
                  <a:pt x="704193" y="220717"/>
                </a:cubicBezTo>
                <a:cubicBezTo>
                  <a:pt x="697186" y="234731"/>
                  <a:pt x="691863" y="249722"/>
                  <a:pt x="683172" y="262759"/>
                </a:cubicBezTo>
                <a:cubicBezTo>
                  <a:pt x="670728" y="281424"/>
                  <a:pt x="654591" y="297365"/>
                  <a:pt x="641131" y="315311"/>
                </a:cubicBezTo>
                <a:cubicBezTo>
                  <a:pt x="633552" y="325417"/>
                  <a:pt x="627117" y="336332"/>
                  <a:pt x="620110" y="346842"/>
                </a:cubicBezTo>
                <a:cubicBezTo>
                  <a:pt x="616607" y="357352"/>
                  <a:pt x="613964" y="368190"/>
                  <a:pt x="609600" y="378373"/>
                </a:cubicBezTo>
                <a:cubicBezTo>
                  <a:pt x="593599" y="415709"/>
                  <a:pt x="588668" y="420280"/>
                  <a:pt x="567558" y="451945"/>
                </a:cubicBezTo>
                <a:lnTo>
                  <a:pt x="546538" y="515007"/>
                </a:lnTo>
                <a:cubicBezTo>
                  <a:pt x="543035" y="525517"/>
                  <a:pt x="540982" y="536629"/>
                  <a:pt x="536027" y="546538"/>
                </a:cubicBezTo>
                <a:cubicBezTo>
                  <a:pt x="508547" y="601499"/>
                  <a:pt x="518807" y="573379"/>
                  <a:pt x="504496" y="630621"/>
                </a:cubicBezTo>
                <a:cubicBezTo>
                  <a:pt x="500993" y="658649"/>
                  <a:pt x="499039" y="686914"/>
                  <a:pt x="493986" y="714704"/>
                </a:cubicBezTo>
                <a:cubicBezTo>
                  <a:pt x="492004" y="725604"/>
                  <a:pt x="485649" y="735371"/>
                  <a:pt x="483476" y="746235"/>
                </a:cubicBezTo>
                <a:cubicBezTo>
                  <a:pt x="478618" y="770527"/>
                  <a:pt x="477823" y="795515"/>
                  <a:pt x="472965" y="819807"/>
                </a:cubicBezTo>
                <a:cubicBezTo>
                  <a:pt x="470792" y="830671"/>
                  <a:pt x="465142" y="840590"/>
                  <a:pt x="462455" y="851338"/>
                </a:cubicBezTo>
                <a:cubicBezTo>
                  <a:pt x="449673" y="902468"/>
                  <a:pt x="455825" y="899162"/>
                  <a:pt x="441434" y="945931"/>
                </a:cubicBezTo>
                <a:cubicBezTo>
                  <a:pt x="431659" y="977698"/>
                  <a:pt x="427003" y="1012024"/>
                  <a:pt x="409903" y="1040524"/>
                </a:cubicBezTo>
                <a:cubicBezTo>
                  <a:pt x="399393" y="1058041"/>
                  <a:pt x="386825" y="1074479"/>
                  <a:pt x="378372" y="1093076"/>
                </a:cubicBezTo>
                <a:cubicBezTo>
                  <a:pt x="369203" y="1113248"/>
                  <a:pt x="362725" y="1134642"/>
                  <a:pt x="357351" y="1156138"/>
                </a:cubicBezTo>
                <a:cubicBezTo>
                  <a:pt x="353848" y="1170152"/>
                  <a:pt x="353301" y="1185259"/>
                  <a:pt x="346841" y="1198179"/>
                </a:cubicBezTo>
                <a:cubicBezTo>
                  <a:pt x="339007" y="1213847"/>
                  <a:pt x="325820" y="1226207"/>
                  <a:pt x="315310" y="1240221"/>
                </a:cubicBezTo>
                <a:cubicBezTo>
                  <a:pt x="311807" y="1250731"/>
                  <a:pt x="309755" y="1261843"/>
                  <a:pt x="304800" y="1271752"/>
                </a:cubicBezTo>
                <a:cubicBezTo>
                  <a:pt x="238536" y="1404281"/>
                  <a:pt x="302861" y="1254998"/>
                  <a:pt x="252248" y="1366345"/>
                </a:cubicBezTo>
                <a:cubicBezTo>
                  <a:pt x="241207" y="1390635"/>
                  <a:pt x="229835" y="1414842"/>
                  <a:pt x="220717" y="1439917"/>
                </a:cubicBezTo>
                <a:cubicBezTo>
                  <a:pt x="193569" y="1514576"/>
                  <a:pt x="230091" y="1452134"/>
                  <a:pt x="189186" y="1513490"/>
                </a:cubicBezTo>
                <a:cubicBezTo>
                  <a:pt x="143505" y="1696213"/>
                  <a:pt x="192398" y="1526481"/>
                  <a:pt x="147145" y="1639614"/>
                </a:cubicBezTo>
                <a:cubicBezTo>
                  <a:pt x="138916" y="1660187"/>
                  <a:pt x="133131" y="1681655"/>
                  <a:pt x="126124" y="1702676"/>
                </a:cubicBezTo>
                <a:cubicBezTo>
                  <a:pt x="122621" y="1713186"/>
                  <a:pt x="121759" y="1724989"/>
                  <a:pt x="115614" y="1734207"/>
                </a:cubicBezTo>
                <a:lnTo>
                  <a:pt x="94593" y="1765738"/>
                </a:lnTo>
                <a:cubicBezTo>
                  <a:pt x="87586" y="1786759"/>
                  <a:pt x="78946" y="1807304"/>
                  <a:pt x="73572" y="1828800"/>
                </a:cubicBezTo>
                <a:cubicBezTo>
                  <a:pt x="70203" y="1842277"/>
                  <a:pt x="60093" y="1887289"/>
                  <a:pt x="52551" y="1902373"/>
                </a:cubicBezTo>
                <a:cubicBezTo>
                  <a:pt x="46902" y="1913671"/>
                  <a:pt x="38538" y="1923394"/>
                  <a:pt x="31531" y="1933904"/>
                </a:cubicBezTo>
                <a:cubicBezTo>
                  <a:pt x="5341" y="2038660"/>
                  <a:pt x="15259" y="1989489"/>
                  <a:pt x="0" y="2081048"/>
                </a:cubicBezTo>
                <a:cubicBezTo>
                  <a:pt x="7007" y="2172138"/>
                  <a:pt x="11619" y="2263443"/>
                  <a:pt x="21020" y="2354317"/>
                </a:cubicBezTo>
                <a:cubicBezTo>
                  <a:pt x="22160" y="2365337"/>
                  <a:pt x="26576" y="2375939"/>
                  <a:pt x="31531" y="2385848"/>
                </a:cubicBezTo>
                <a:cubicBezTo>
                  <a:pt x="37180" y="2397146"/>
                  <a:pt x="46902" y="2406081"/>
                  <a:pt x="52551" y="2417379"/>
                </a:cubicBezTo>
                <a:cubicBezTo>
                  <a:pt x="57506" y="2427289"/>
                  <a:pt x="56141" y="2440260"/>
                  <a:pt x="63062" y="2448911"/>
                </a:cubicBezTo>
                <a:cubicBezTo>
                  <a:pt x="70953" y="2458775"/>
                  <a:pt x="84083" y="2462924"/>
                  <a:pt x="94593" y="2469931"/>
                </a:cubicBezTo>
                <a:cubicBezTo>
                  <a:pt x="150652" y="2554018"/>
                  <a:pt x="77073" y="2452410"/>
                  <a:pt x="147145" y="2522483"/>
                </a:cubicBezTo>
                <a:cubicBezTo>
                  <a:pt x="156077" y="2531415"/>
                  <a:pt x="158776" y="2545564"/>
                  <a:pt x="168165" y="2554014"/>
                </a:cubicBezTo>
                <a:cubicBezTo>
                  <a:pt x="194206" y="2577451"/>
                  <a:pt x="223097" y="2597642"/>
                  <a:pt x="252248" y="2617076"/>
                </a:cubicBezTo>
                <a:cubicBezTo>
                  <a:pt x="273269" y="2631090"/>
                  <a:pt x="297446" y="2641253"/>
                  <a:pt x="315310" y="2659117"/>
                </a:cubicBezTo>
                <a:cubicBezTo>
                  <a:pt x="325820" y="2669627"/>
                  <a:pt x="334474" y="2682403"/>
                  <a:pt x="346841" y="2690648"/>
                </a:cubicBezTo>
                <a:cubicBezTo>
                  <a:pt x="356059" y="2696794"/>
                  <a:pt x="368687" y="2695779"/>
                  <a:pt x="378372" y="2701159"/>
                </a:cubicBezTo>
                <a:cubicBezTo>
                  <a:pt x="400456" y="2713428"/>
                  <a:pt x="420413" y="2729186"/>
                  <a:pt x="441434" y="2743200"/>
                </a:cubicBezTo>
                <a:cubicBezTo>
                  <a:pt x="451944" y="2750207"/>
                  <a:pt x="463101" y="2756330"/>
                  <a:pt x="472965" y="2764221"/>
                </a:cubicBezTo>
                <a:cubicBezTo>
                  <a:pt x="490482" y="2778235"/>
                  <a:pt x="505907" y="2795368"/>
                  <a:pt x="525517" y="2806262"/>
                </a:cubicBezTo>
                <a:cubicBezTo>
                  <a:pt x="538144" y="2813277"/>
                  <a:pt x="553544" y="2813269"/>
                  <a:pt x="567558" y="2816773"/>
                </a:cubicBezTo>
                <a:cubicBezTo>
                  <a:pt x="616612" y="2865827"/>
                  <a:pt x="579979" y="2837475"/>
                  <a:pt x="651641" y="2869324"/>
                </a:cubicBezTo>
                <a:cubicBezTo>
                  <a:pt x="665959" y="2875687"/>
                  <a:pt x="679136" y="2884526"/>
                  <a:pt x="693683" y="2890345"/>
                </a:cubicBezTo>
                <a:cubicBezTo>
                  <a:pt x="714256" y="2898574"/>
                  <a:pt x="735724" y="2904359"/>
                  <a:pt x="756745" y="2911366"/>
                </a:cubicBezTo>
                <a:lnTo>
                  <a:pt x="788276" y="2921876"/>
                </a:lnTo>
                <a:cubicBezTo>
                  <a:pt x="798786" y="2925379"/>
                  <a:pt x="809059" y="2929699"/>
                  <a:pt x="819807" y="2932386"/>
                </a:cubicBezTo>
                <a:cubicBezTo>
                  <a:pt x="872596" y="2945584"/>
                  <a:pt x="848144" y="2938329"/>
                  <a:pt x="893379" y="2953407"/>
                </a:cubicBezTo>
                <a:cubicBezTo>
                  <a:pt x="1004108" y="2945498"/>
                  <a:pt x="1044658" y="2948802"/>
                  <a:pt x="1145627" y="2921876"/>
                </a:cubicBezTo>
                <a:cubicBezTo>
                  <a:pt x="1163857" y="2917015"/>
                  <a:pt x="1180513" y="2907480"/>
                  <a:pt x="1198179" y="2900855"/>
                </a:cubicBezTo>
                <a:cubicBezTo>
                  <a:pt x="1208552" y="2896965"/>
                  <a:pt x="1219200" y="2893848"/>
                  <a:pt x="1229710" y="2890345"/>
                </a:cubicBezTo>
                <a:cubicBezTo>
                  <a:pt x="1240220" y="2883338"/>
                  <a:pt x="1249698" y="2874454"/>
                  <a:pt x="1261241" y="2869324"/>
                </a:cubicBezTo>
                <a:cubicBezTo>
                  <a:pt x="1281489" y="2860325"/>
                  <a:pt x="1324303" y="2848304"/>
                  <a:pt x="1324303" y="2848304"/>
                </a:cubicBezTo>
                <a:cubicBezTo>
                  <a:pt x="1338317" y="2834290"/>
                  <a:pt x="1350218" y="2817781"/>
                  <a:pt x="1366345" y="2806262"/>
                </a:cubicBezTo>
                <a:cubicBezTo>
                  <a:pt x="1375360" y="2799823"/>
                  <a:pt x="1387967" y="2800707"/>
                  <a:pt x="1397876" y="2795752"/>
                </a:cubicBezTo>
                <a:cubicBezTo>
                  <a:pt x="1409174" y="2790103"/>
                  <a:pt x="1419703" y="2782818"/>
                  <a:pt x="1429407" y="2774731"/>
                </a:cubicBezTo>
                <a:cubicBezTo>
                  <a:pt x="1510333" y="2707292"/>
                  <a:pt x="1414183" y="2774370"/>
                  <a:pt x="1492469" y="2722179"/>
                </a:cubicBezTo>
                <a:lnTo>
                  <a:pt x="1576551" y="2596055"/>
                </a:lnTo>
                <a:cubicBezTo>
                  <a:pt x="1583558" y="2585545"/>
                  <a:pt x="1593577" y="2576508"/>
                  <a:pt x="1597572" y="2564524"/>
                </a:cubicBezTo>
                <a:cubicBezTo>
                  <a:pt x="1623293" y="2487361"/>
                  <a:pt x="1602925" y="2517130"/>
                  <a:pt x="1650124" y="2469931"/>
                </a:cubicBezTo>
                <a:cubicBezTo>
                  <a:pt x="1653627" y="2459421"/>
                  <a:pt x="1657590" y="2449053"/>
                  <a:pt x="1660634" y="2438400"/>
                </a:cubicBezTo>
                <a:cubicBezTo>
                  <a:pt x="1664602" y="2424511"/>
                  <a:pt x="1665455" y="2409636"/>
                  <a:pt x="1671145" y="2396359"/>
                </a:cubicBezTo>
                <a:cubicBezTo>
                  <a:pt x="1676121" y="2384749"/>
                  <a:pt x="1685470" y="2375540"/>
                  <a:pt x="1692165" y="2364828"/>
                </a:cubicBezTo>
                <a:cubicBezTo>
                  <a:pt x="1702992" y="2347505"/>
                  <a:pt x="1713186" y="2329793"/>
                  <a:pt x="1723696" y="2312276"/>
                </a:cubicBezTo>
                <a:cubicBezTo>
                  <a:pt x="1725015" y="2304362"/>
                  <a:pt x="1736879" y="2222850"/>
                  <a:pt x="1744717" y="2207173"/>
                </a:cubicBezTo>
                <a:cubicBezTo>
                  <a:pt x="1752551" y="2191505"/>
                  <a:pt x="1765738" y="2179145"/>
                  <a:pt x="1776248" y="2165131"/>
                </a:cubicBezTo>
                <a:cubicBezTo>
                  <a:pt x="1781584" y="2143788"/>
                  <a:pt x="1788219" y="2112675"/>
                  <a:pt x="1797269" y="2091559"/>
                </a:cubicBezTo>
                <a:cubicBezTo>
                  <a:pt x="1803441" y="2077158"/>
                  <a:pt x="1812117" y="2063918"/>
                  <a:pt x="1818289" y="2049517"/>
                </a:cubicBezTo>
                <a:cubicBezTo>
                  <a:pt x="1844396" y="1988600"/>
                  <a:pt x="1809427" y="2047046"/>
                  <a:pt x="1849820" y="1986455"/>
                </a:cubicBezTo>
                <a:cubicBezTo>
                  <a:pt x="1853324" y="1968938"/>
                  <a:pt x="1855998" y="1951235"/>
                  <a:pt x="1860331" y="1933904"/>
                </a:cubicBezTo>
                <a:cubicBezTo>
                  <a:pt x="1863018" y="1923156"/>
                  <a:pt x="1867658" y="1912985"/>
                  <a:pt x="1870841" y="1902373"/>
                </a:cubicBezTo>
                <a:cubicBezTo>
                  <a:pt x="1878170" y="1877943"/>
                  <a:pt x="1884361" y="1853178"/>
                  <a:pt x="1891862" y="1828800"/>
                </a:cubicBezTo>
                <a:cubicBezTo>
                  <a:pt x="1901637" y="1797033"/>
                  <a:pt x="1912883" y="1765738"/>
                  <a:pt x="1923393" y="1734207"/>
                </a:cubicBezTo>
                <a:lnTo>
                  <a:pt x="1933903" y="1702676"/>
                </a:lnTo>
                <a:cubicBezTo>
                  <a:pt x="1937407" y="1692166"/>
                  <a:pt x="1941727" y="1681893"/>
                  <a:pt x="1944414" y="1671145"/>
                </a:cubicBezTo>
                <a:cubicBezTo>
                  <a:pt x="1947917" y="1657131"/>
                  <a:pt x="1949852" y="1642629"/>
                  <a:pt x="1954924" y="1629104"/>
                </a:cubicBezTo>
                <a:cubicBezTo>
                  <a:pt x="1960425" y="1614433"/>
                  <a:pt x="1968938" y="1601076"/>
                  <a:pt x="1975945" y="1587062"/>
                </a:cubicBezTo>
                <a:cubicBezTo>
                  <a:pt x="1981815" y="1510753"/>
                  <a:pt x="1994607" y="1352992"/>
                  <a:pt x="1996965" y="1282262"/>
                </a:cubicBezTo>
                <a:cubicBezTo>
                  <a:pt x="1998599" y="1233241"/>
                  <a:pt x="1972441" y="1168400"/>
                  <a:pt x="1975945" y="1135117"/>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902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364396"/>
            <a:ext cx="6433182" cy="5341203"/>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2611820" y="5633545"/>
            <a:ext cx="3829272"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Taste bud</a:t>
            </a:r>
          </a:p>
        </p:txBody>
      </p:sp>
      <p:sp>
        <p:nvSpPr>
          <p:cNvPr id="8" name="Freeform 7"/>
          <p:cNvSpPr/>
          <p:nvPr/>
        </p:nvSpPr>
        <p:spPr>
          <a:xfrm>
            <a:off x="4782207" y="2501463"/>
            <a:ext cx="1471449" cy="2354316"/>
          </a:xfrm>
          <a:custGeom>
            <a:avLst/>
            <a:gdLst>
              <a:gd name="connsiteX0" fmla="*/ 1187897 w 1250959"/>
              <a:gd name="connsiteY0" fmla="*/ 252248 h 2102069"/>
              <a:gd name="connsiteX1" fmla="*/ 1166877 w 1250959"/>
              <a:gd name="connsiteY1" fmla="*/ 199696 h 2102069"/>
              <a:gd name="connsiteX2" fmla="*/ 1135346 w 1250959"/>
              <a:gd name="connsiteY2" fmla="*/ 168165 h 2102069"/>
              <a:gd name="connsiteX3" fmla="*/ 1114325 w 1250959"/>
              <a:gd name="connsiteY3" fmla="*/ 136634 h 2102069"/>
              <a:gd name="connsiteX4" fmla="*/ 1093304 w 1250959"/>
              <a:gd name="connsiteY4" fmla="*/ 94593 h 2102069"/>
              <a:gd name="connsiteX5" fmla="*/ 1061773 w 1250959"/>
              <a:gd name="connsiteY5" fmla="*/ 73572 h 2102069"/>
              <a:gd name="connsiteX6" fmla="*/ 998711 w 1250959"/>
              <a:gd name="connsiteY6" fmla="*/ 21021 h 2102069"/>
              <a:gd name="connsiteX7" fmla="*/ 956670 w 1250959"/>
              <a:gd name="connsiteY7" fmla="*/ 10510 h 2102069"/>
              <a:gd name="connsiteX8" fmla="*/ 925139 w 1250959"/>
              <a:gd name="connsiteY8" fmla="*/ 0 h 2102069"/>
              <a:gd name="connsiteX9" fmla="*/ 883097 w 1250959"/>
              <a:gd name="connsiteY9" fmla="*/ 10510 h 2102069"/>
              <a:gd name="connsiteX10" fmla="*/ 820035 w 1250959"/>
              <a:gd name="connsiteY10" fmla="*/ 52552 h 2102069"/>
              <a:gd name="connsiteX11" fmla="*/ 809525 w 1250959"/>
              <a:gd name="connsiteY11" fmla="*/ 84083 h 2102069"/>
              <a:gd name="connsiteX12" fmla="*/ 777994 w 1250959"/>
              <a:gd name="connsiteY12" fmla="*/ 94593 h 2102069"/>
              <a:gd name="connsiteX13" fmla="*/ 714932 w 1250959"/>
              <a:gd name="connsiteY13" fmla="*/ 136634 h 2102069"/>
              <a:gd name="connsiteX14" fmla="*/ 683401 w 1250959"/>
              <a:gd name="connsiteY14" fmla="*/ 168165 h 2102069"/>
              <a:gd name="connsiteX15" fmla="*/ 641359 w 1250959"/>
              <a:gd name="connsiteY15" fmla="*/ 189186 h 2102069"/>
              <a:gd name="connsiteX16" fmla="*/ 578297 w 1250959"/>
              <a:gd name="connsiteY16" fmla="*/ 231227 h 2102069"/>
              <a:gd name="connsiteX17" fmla="*/ 567787 w 1250959"/>
              <a:gd name="connsiteY17" fmla="*/ 262758 h 2102069"/>
              <a:gd name="connsiteX18" fmla="*/ 536256 w 1250959"/>
              <a:gd name="connsiteY18" fmla="*/ 273269 h 2102069"/>
              <a:gd name="connsiteX19" fmla="*/ 504725 w 1250959"/>
              <a:gd name="connsiteY19" fmla="*/ 294290 h 2102069"/>
              <a:gd name="connsiteX20" fmla="*/ 483704 w 1250959"/>
              <a:gd name="connsiteY20" fmla="*/ 336331 h 2102069"/>
              <a:gd name="connsiteX21" fmla="*/ 420642 w 1250959"/>
              <a:gd name="connsiteY21" fmla="*/ 378372 h 2102069"/>
              <a:gd name="connsiteX22" fmla="*/ 378601 w 1250959"/>
              <a:gd name="connsiteY22" fmla="*/ 430924 h 2102069"/>
              <a:gd name="connsiteX23" fmla="*/ 368090 w 1250959"/>
              <a:gd name="connsiteY23" fmla="*/ 462455 h 2102069"/>
              <a:gd name="connsiteX24" fmla="*/ 336559 w 1250959"/>
              <a:gd name="connsiteY24" fmla="*/ 493986 h 2102069"/>
              <a:gd name="connsiteX25" fmla="*/ 326049 w 1250959"/>
              <a:gd name="connsiteY25" fmla="*/ 525517 h 2102069"/>
              <a:gd name="connsiteX26" fmla="*/ 294518 w 1250959"/>
              <a:gd name="connsiteY26" fmla="*/ 557048 h 2102069"/>
              <a:gd name="connsiteX27" fmla="*/ 273497 w 1250959"/>
              <a:gd name="connsiteY27" fmla="*/ 588579 h 2102069"/>
              <a:gd name="connsiteX28" fmla="*/ 231456 w 1250959"/>
              <a:gd name="connsiteY28" fmla="*/ 651641 h 2102069"/>
              <a:gd name="connsiteX29" fmla="*/ 220946 w 1250959"/>
              <a:gd name="connsiteY29" fmla="*/ 683172 h 2102069"/>
              <a:gd name="connsiteX30" fmla="*/ 189415 w 1250959"/>
              <a:gd name="connsiteY30" fmla="*/ 714703 h 2102069"/>
              <a:gd name="connsiteX31" fmla="*/ 168394 w 1250959"/>
              <a:gd name="connsiteY31" fmla="*/ 756745 h 2102069"/>
              <a:gd name="connsiteX32" fmla="*/ 147373 w 1250959"/>
              <a:gd name="connsiteY32" fmla="*/ 819807 h 2102069"/>
              <a:gd name="connsiteX33" fmla="*/ 94822 w 1250959"/>
              <a:gd name="connsiteY33" fmla="*/ 893379 h 2102069"/>
              <a:gd name="connsiteX34" fmla="*/ 84311 w 1250959"/>
              <a:gd name="connsiteY34" fmla="*/ 945931 h 2102069"/>
              <a:gd name="connsiteX35" fmla="*/ 63290 w 1250959"/>
              <a:gd name="connsiteY35" fmla="*/ 1061545 h 2102069"/>
              <a:gd name="connsiteX36" fmla="*/ 42270 w 1250959"/>
              <a:gd name="connsiteY36" fmla="*/ 1124607 h 2102069"/>
              <a:gd name="connsiteX37" fmla="*/ 31759 w 1250959"/>
              <a:gd name="connsiteY37" fmla="*/ 1156138 h 2102069"/>
              <a:gd name="connsiteX38" fmla="*/ 10739 w 1250959"/>
              <a:gd name="connsiteY38" fmla="*/ 1271752 h 2102069"/>
              <a:gd name="connsiteX39" fmla="*/ 10739 w 1250959"/>
              <a:gd name="connsiteY39" fmla="*/ 1555531 h 2102069"/>
              <a:gd name="connsiteX40" fmla="*/ 21249 w 1250959"/>
              <a:gd name="connsiteY40" fmla="*/ 1587062 h 2102069"/>
              <a:gd name="connsiteX41" fmla="*/ 31759 w 1250959"/>
              <a:gd name="connsiteY41" fmla="*/ 1692165 h 2102069"/>
              <a:gd name="connsiteX42" fmla="*/ 42270 w 1250959"/>
              <a:gd name="connsiteY42" fmla="*/ 1744717 h 2102069"/>
              <a:gd name="connsiteX43" fmla="*/ 63290 w 1250959"/>
              <a:gd name="connsiteY43" fmla="*/ 1807779 h 2102069"/>
              <a:gd name="connsiteX44" fmla="*/ 73801 w 1250959"/>
              <a:gd name="connsiteY44" fmla="*/ 1839310 h 2102069"/>
              <a:gd name="connsiteX45" fmla="*/ 84311 w 1250959"/>
              <a:gd name="connsiteY45" fmla="*/ 1881352 h 2102069"/>
              <a:gd name="connsiteX46" fmla="*/ 105332 w 1250959"/>
              <a:gd name="connsiteY46" fmla="*/ 1923393 h 2102069"/>
              <a:gd name="connsiteX47" fmla="*/ 115842 w 1250959"/>
              <a:gd name="connsiteY47" fmla="*/ 1954924 h 2102069"/>
              <a:gd name="connsiteX48" fmla="*/ 147373 w 1250959"/>
              <a:gd name="connsiteY48" fmla="*/ 1975945 h 2102069"/>
              <a:gd name="connsiteX49" fmla="*/ 168394 w 1250959"/>
              <a:gd name="connsiteY49" fmla="*/ 2007476 h 2102069"/>
              <a:gd name="connsiteX50" fmla="*/ 262987 w 1250959"/>
              <a:gd name="connsiteY50" fmla="*/ 2081048 h 2102069"/>
              <a:gd name="connsiteX51" fmla="*/ 326049 w 1250959"/>
              <a:gd name="connsiteY51" fmla="*/ 2102069 h 2102069"/>
              <a:gd name="connsiteX52" fmla="*/ 693911 w 1250959"/>
              <a:gd name="connsiteY52" fmla="*/ 2070538 h 2102069"/>
              <a:gd name="connsiteX53" fmla="*/ 777994 w 1250959"/>
              <a:gd name="connsiteY53" fmla="*/ 2049517 h 2102069"/>
              <a:gd name="connsiteX54" fmla="*/ 841056 w 1250959"/>
              <a:gd name="connsiteY54" fmla="*/ 2007476 h 2102069"/>
              <a:gd name="connsiteX55" fmla="*/ 872587 w 1250959"/>
              <a:gd name="connsiteY55" fmla="*/ 1986455 h 2102069"/>
              <a:gd name="connsiteX56" fmla="*/ 914628 w 1250959"/>
              <a:gd name="connsiteY56" fmla="*/ 1912883 h 2102069"/>
              <a:gd name="connsiteX57" fmla="*/ 925139 w 1250959"/>
              <a:gd name="connsiteY57" fmla="*/ 1881352 h 2102069"/>
              <a:gd name="connsiteX58" fmla="*/ 946159 w 1250959"/>
              <a:gd name="connsiteY58" fmla="*/ 1849821 h 2102069"/>
              <a:gd name="connsiteX59" fmla="*/ 977690 w 1250959"/>
              <a:gd name="connsiteY59" fmla="*/ 1755227 h 2102069"/>
              <a:gd name="connsiteX60" fmla="*/ 988201 w 1250959"/>
              <a:gd name="connsiteY60" fmla="*/ 1723696 h 2102069"/>
              <a:gd name="connsiteX61" fmla="*/ 1009222 w 1250959"/>
              <a:gd name="connsiteY61" fmla="*/ 1692165 h 2102069"/>
              <a:gd name="connsiteX62" fmla="*/ 1030242 w 1250959"/>
              <a:gd name="connsiteY62" fmla="*/ 1618593 h 2102069"/>
              <a:gd name="connsiteX63" fmla="*/ 1051263 w 1250959"/>
              <a:gd name="connsiteY63" fmla="*/ 1576552 h 2102069"/>
              <a:gd name="connsiteX64" fmla="*/ 1082794 w 1250959"/>
              <a:gd name="connsiteY64" fmla="*/ 1450427 h 2102069"/>
              <a:gd name="connsiteX65" fmla="*/ 1103815 w 1250959"/>
              <a:gd name="connsiteY65" fmla="*/ 1366345 h 2102069"/>
              <a:gd name="connsiteX66" fmla="*/ 1114325 w 1250959"/>
              <a:gd name="connsiteY66" fmla="*/ 1334814 h 2102069"/>
              <a:gd name="connsiteX67" fmla="*/ 1124835 w 1250959"/>
              <a:gd name="connsiteY67" fmla="*/ 1271752 h 2102069"/>
              <a:gd name="connsiteX68" fmla="*/ 1135346 w 1250959"/>
              <a:gd name="connsiteY68" fmla="*/ 1240221 h 2102069"/>
              <a:gd name="connsiteX69" fmla="*/ 1145856 w 1250959"/>
              <a:gd name="connsiteY69" fmla="*/ 1198179 h 2102069"/>
              <a:gd name="connsiteX70" fmla="*/ 1156366 w 1250959"/>
              <a:gd name="connsiteY70" fmla="*/ 1166648 h 2102069"/>
              <a:gd name="connsiteX71" fmla="*/ 1177387 w 1250959"/>
              <a:gd name="connsiteY71" fmla="*/ 1008993 h 2102069"/>
              <a:gd name="connsiteX72" fmla="*/ 1198408 w 1250959"/>
              <a:gd name="connsiteY72" fmla="*/ 903890 h 2102069"/>
              <a:gd name="connsiteX73" fmla="*/ 1219428 w 1250959"/>
              <a:gd name="connsiteY73" fmla="*/ 809296 h 2102069"/>
              <a:gd name="connsiteX74" fmla="*/ 1229939 w 1250959"/>
              <a:gd name="connsiteY74" fmla="*/ 693683 h 2102069"/>
              <a:gd name="connsiteX75" fmla="*/ 1240449 w 1250959"/>
              <a:gd name="connsiteY75" fmla="*/ 641131 h 2102069"/>
              <a:gd name="connsiteX76" fmla="*/ 1250959 w 1250959"/>
              <a:gd name="connsiteY76" fmla="*/ 483476 h 2102069"/>
              <a:gd name="connsiteX77" fmla="*/ 1240449 w 1250959"/>
              <a:gd name="connsiteY77" fmla="*/ 325821 h 2102069"/>
              <a:gd name="connsiteX78" fmla="*/ 1187897 w 1250959"/>
              <a:gd name="connsiteY78" fmla="*/ 252248 h 210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250959" h="2102069">
                <a:moveTo>
                  <a:pt x="1187897" y="252248"/>
                </a:moveTo>
                <a:cubicBezTo>
                  <a:pt x="1175635" y="231227"/>
                  <a:pt x="1176876" y="215695"/>
                  <a:pt x="1166877" y="199696"/>
                </a:cubicBezTo>
                <a:cubicBezTo>
                  <a:pt x="1158999" y="187091"/>
                  <a:pt x="1144862" y="179584"/>
                  <a:pt x="1135346" y="168165"/>
                </a:cubicBezTo>
                <a:cubicBezTo>
                  <a:pt x="1127259" y="158461"/>
                  <a:pt x="1120592" y="147602"/>
                  <a:pt x="1114325" y="136634"/>
                </a:cubicBezTo>
                <a:cubicBezTo>
                  <a:pt x="1106551" y="123031"/>
                  <a:pt x="1103334" y="106629"/>
                  <a:pt x="1093304" y="94593"/>
                </a:cubicBezTo>
                <a:cubicBezTo>
                  <a:pt x="1085217" y="84889"/>
                  <a:pt x="1071477" y="81659"/>
                  <a:pt x="1061773" y="73572"/>
                </a:cubicBezTo>
                <a:cubicBezTo>
                  <a:pt x="1035032" y="51288"/>
                  <a:pt x="1030948" y="34837"/>
                  <a:pt x="998711" y="21021"/>
                </a:cubicBezTo>
                <a:cubicBezTo>
                  <a:pt x="985434" y="15331"/>
                  <a:pt x="970559" y="14478"/>
                  <a:pt x="956670" y="10510"/>
                </a:cubicBezTo>
                <a:cubicBezTo>
                  <a:pt x="946017" y="7466"/>
                  <a:pt x="935649" y="3503"/>
                  <a:pt x="925139" y="0"/>
                </a:cubicBezTo>
                <a:cubicBezTo>
                  <a:pt x="911125" y="3503"/>
                  <a:pt x="896017" y="4050"/>
                  <a:pt x="883097" y="10510"/>
                </a:cubicBezTo>
                <a:cubicBezTo>
                  <a:pt x="860500" y="21808"/>
                  <a:pt x="820035" y="52552"/>
                  <a:pt x="820035" y="52552"/>
                </a:cubicBezTo>
                <a:cubicBezTo>
                  <a:pt x="816532" y="63062"/>
                  <a:pt x="817359" y="76249"/>
                  <a:pt x="809525" y="84083"/>
                </a:cubicBezTo>
                <a:cubicBezTo>
                  <a:pt x="801691" y="91917"/>
                  <a:pt x="787679" y="89213"/>
                  <a:pt x="777994" y="94593"/>
                </a:cubicBezTo>
                <a:cubicBezTo>
                  <a:pt x="755910" y="106862"/>
                  <a:pt x="732796" y="118770"/>
                  <a:pt x="714932" y="136634"/>
                </a:cubicBezTo>
                <a:cubicBezTo>
                  <a:pt x="704422" y="147144"/>
                  <a:pt x="695496" y="159526"/>
                  <a:pt x="683401" y="168165"/>
                </a:cubicBezTo>
                <a:cubicBezTo>
                  <a:pt x="670651" y="177272"/>
                  <a:pt x="654794" y="181125"/>
                  <a:pt x="641359" y="189186"/>
                </a:cubicBezTo>
                <a:cubicBezTo>
                  <a:pt x="619696" y="202184"/>
                  <a:pt x="578297" y="231227"/>
                  <a:pt x="578297" y="231227"/>
                </a:cubicBezTo>
                <a:cubicBezTo>
                  <a:pt x="574794" y="241737"/>
                  <a:pt x="575621" y="254924"/>
                  <a:pt x="567787" y="262758"/>
                </a:cubicBezTo>
                <a:cubicBezTo>
                  <a:pt x="559953" y="270592"/>
                  <a:pt x="546165" y="268314"/>
                  <a:pt x="536256" y="273269"/>
                </a:cubicBezTo>
                <a:cubicBezTo>
                  <a:pt x="524958" y="278918"/>
                  <a:pt x="515235" y="287283"/>
                  <a:pt x="504725" y="294290"/>
                </a:cubicBezTo>
                <a:cubicBezTo>
                  <a:pt x="497718" y="308304"/>
                  <a:pt x="494783" y="325252"/>
                  <a:pt x="483704" y="336331"/>
                </a:cubicBezTo>
                <a:cubicBezTo>
                  <a:pt x="465840" y="354195"/>
                  <a:pt x="420642" y="378372"/>
                  <a:pt x="420642" y="378372"/>
                </a:cubicBezTo>
                <a:cubicBezTo>
                  <a:pt x="394226" y="457623"/>
                  <a:pt x="432932" y="363011"/>
                  <a:pt x="378601" y="430924"/>
                </a:cubicBezTo>
                <a:cubicBezTo>
                  <a:pt x="371680" y="439575"/>
                  <a:pt x="374236" y="453237"/>
                  <a:pt x="368090" y="462455"/>
                </a:cubicBezTo>
                <a:cubicBezTo>
                  <a:pt x="359845" y="474822"/>
                  <a:pt x="347069" y="483476"/>
                  <a:pt x="336559" y="493986"/>
                </a:cubicBezTo>
                <a:cubicBezTo>
                  <a:pt x="333056" y="504496"/>
                  <a:pt x="332194" y="516299"/>
                  <a:pt x="326049" y="525517"/>
                </a:cubicBezTo>
                <a:cubicBezTo>
                  <a:pt x="317804" y="537885"/>
                  <a:pt x="304034" y="545629"/>
                  <a:pt x="294518" y="557048"/>
                </a:cubicBezTo>
                <a:cubicBezTo>
                  <a:pt x="286431" y="566752"/>
                  <a:pt x="280504" y="578069"/>
                  <a:pt x="273497" y="588579"/>
                </a:cubicBezTo>
                <a:cubicBezTo>
                  <a:pt x="248507" y="663552"/>
                  <a:pt x="283942" y="572911"/>
                  <a:pt x="231456" y="651641"/>
                </a:cubicBezTo>
                <a:cubicBezTo>
                  <a:pt x="225311" y="660859"/>
                  <a:pt x="227091" y="673954"/>
                  <a:pt x="220946" y="683172"/>
                </a:cubicBezTo>
                <a:cubicBezTo>
                  <a:pt x="212701" y="695540"/>
                  <a:pt x="198054" y="702608"/>
                  <a:pt x="189415" y="714703"/>
                </a:cubicBezTo>
                <a:cubicBezTo>
                  <a:pt x="180308" y="727453"/>
                  <a:pt x="174213" y="742198"/>
                  <a:pt x="168394" y="756745"/>
                </a:cubicBezTo>
                <a:cubicBezTo>
                  <a:pt x="160165" y="777318"/>
                  <a:pt x="160668" y="802081"/>
                  <a:pt x="147373" y="819807"/>
                </a:cubicBezTo>
                <a:cubicBezTo>
                  <a:pt x="108263" y="871953"/>
                  <a:pt x="125559" y="847273"/>
                  <a:pt x="94822" y="893379"/>
                </a:cubicBezTo>
                <a:cubicBezTo>
                  <a:pt x="91318" y="910896"/>
                  <a:pt x="87507" y="928355"/>
                  <a:pt x="84311" y="945931"/>
                </a:cubicBezTo>
                <a:cubicBezTo>
                  <a:pt x="79938" y="969983"/>
                  <a:pt x="70374" y="1035569"/>
                  <a:pt x="63290" y="1061545"/>
                </a:cubicBezTo>
                <a:cubicBezTo>
                  <a:pt x="57460" y="1082922"/>
                  <a:pt x="49277" y="1103586"/>
                  <a:pt x="42270" y="1124607"/>
                </a:cubicBezTo>
                <a:cubicBezTo>
                  <a:pt x="38767" y="1135117"/>
                  <a:pt x="33932" y="1145274"/>
                  <a:pt x="31759" y="1156138"/>
                </a:cubicBezTo>
                <a:cubicBezTo>
                  <a:pt x="17070" y="1229587"/>
                  <a:pt x="24186" y="1191069"/>
                  <a:pt x="10739" y="1271752"/>
                </a:cubicBezTo>
                <a:cubicBezTo>
                  <a:pt x="-273" y="1414895"/>
                  <a:pt x="-6548" y="1408595"/>
                  <a:pt x="10739" y="1555531"/>
                </a:cubicBezTo>
                <a:cubicBezTo>
                  <a:pt x="12033" y="1566534"/>
                  <a:pt x="17746" y="1576552"/>
                  <a:pt x="21249" y="1587062"/>
                </a:cubicBezTo>
                <a:cubicBezTo>
                  <a:pt x="24752" y="1622096"/>
                  <a:pt x="27106" y="1657265"/>
                  <a:pt x="31759" y="1692165"/>
                </a:cubicBezTo>
                <a:cubicBezTo>
                  <a:pt x="34120" y="1709873"/>
                  <a:pt x="37570" y="1727482"/>
                  <a:pt x="42270" y="1744717"/>
                </a:cubicBezTo>
                <a:cubicBezTo>
                  <a:pt x="48100" y="1766094"/>
                  <a:pt x="56283" y="1786758"/>
                  <a:pt x="63290" y="1807779"/>
                </a:cubicBezTo>
                <a:cubicBezTo>
                  <a:pt x="66793" y="1818289"/>
                  <a:pt x="71114" y="1828562"/>
                  <a:pt x="73801" y="1839310"/>
                </a:cubicBezTo>
                <a:cubicBezTo>
                  <a:pt x="77304" y="1853324"/>
                  <a:pt x="79239" y="1867826"/>
                  <a:pt x="84311" y="1881352"/>
                </a:cubicBezTo>
                <a:cubicBezTo>
                  <a:pt x="89812" y="1896022"/>
                  <a:pt x="99160" y="1908992"/>
                  <a:pt x="105332" y="1923393"/>
                </a:cubicBezTo>
                <a:cubicBezTo>
                  <a:pt x="109696" y="1933576"/>
                  <a:pt x="108921" y="1946273"/>
                  <a:pt x="115842" y="1954924"/>
                </a:cubicBezTo>
                <a:cubicBezTo>
                  <a:pt x="123733" y="1964788"/>
                  <a:pt x="136863" y="1968938"/>
                  <a:pt x="147373" y="1975945"/>
                </a:cubicBezTo>
                <a:cubicBezTo>
                  <a:pt x="154380" y="1986455"/>
                  <a:pt x="160307" y="1997772"/>
                  <a:pt x="168394" y="2007476"/>
                </a:cubicBezTo>
                <a:cubicBezTo>
                  <a:pt x="189322" y="2032589"/>
                  <a:pt x="235942" y="2072033"/>
                  <a:pt x="262987" y="2081048"/>
                </a:cubicBezTo>
                <a:lnTo>
                  <a:pt x="326049" y="2102069"/>
                </a:lnTo>
                <a:cubicBezTo>
                  <a:pt x="527440" y="2093312"/>
                  <a:pt x="532051" y="2102912"/>
                  <a:pt x="693911" y="2070538"/>
                </a:cubicBezTo>
                <a:cubicBezTo>
                  <a:pt x="757327" y="2057854"/>
                  <a:pt x="729515" y="2065676"/>
                  <a:pt x="777994" y="2049517"/>
                </a:cubicBezTo>
                <a:lnTo>
                  <a:pt x="841056" y="2007476"/>
                </a:lnTo>
                <a:lnTo>
                  <a:pt x="872587" y="1986455"/>
                </a:lnTo>
                <a:cubicBezTo>
                  <a:pt x="893700" y="1954786"/>
                  <a:pt x="898625" y="1950224"/>
                  <a:pt x="914628" y="1912883"/>
                </a:cubicBezTo>
                <a:cubicBezTo>
                  <a:pt x="918992" y="1902700"/>
                  <a:pt x="920184" y="1891261"/>
                  <a:pt x="925139" y="1881352"/>
                </a:cubicBezTo>
                <a:cubicBezTo>
                  <a:pt x="930788" y="1870054"/>
                  <a:pt x="941029" y="1861364"/>
                  <a:pt x="946159" y="1849821"/>
                </a:cubicBezTo>
                <a:cubicBezTo>
                  <a:pt x="946164" y="1849809"/>
                  <a:pt x="972433" y="1770999"/>
                  <a:pt x="977690" y="1755227"/>
                </a:cubicBezTo>
                <a:cubicBezTo>
                  <a:pt x="981194" y="1744717"/>
                  <a:pt x="982055" y="1732914"/>
                  <a:pt x="988201" y="1723696"/>
                </a:cubicBezTo>
                <a:lnTo>
                  <a:pt x="1009222" y="1692165"/>
                </a:lnTo>
                <a:cubicBezTo>
                  <a:pt x="1014555" y="1670834"/>
                  <a:pt x="1021196" y="1639700"/>
                  <a:pt x="1030242" y="1618593"/>
                </a:cubicBezTo>
                <a:cubicBezTo>
                  <a:pt x="1036414" y="1604192"/>
                  <a:pt x="1044256" y="1590566"/>
                  <a:pt x="1051263" y="1576552"/>
                </a:cubicBezTo>
                <a:lnTo>
                  <a:pt x="1082794" y="1450427"/>
                </a:lnTo>
                <a:lnTo>
                  <a:pt x="1103815" y="1366345"/>
                </a:lnTo>
                <a:cubicBezTo>
                  <a:pt x="1107318" y="1355835"/>
                  <a:pt x="1111922" y="1345629"/>
                  <a:pt x="1114325" y="1334814"/>
                </a:cubicBezTo>
                <a:cubicBezTo>
                  <a:pt x="1118948" y="1314011"/>
                  <a:pt x="1120212" y="1292555"/>
                  <a:pt x="1124835" y="1271752"/>
                </a:cubicBezTo>
                <a:cubicBezTo>
                  <a:pt x="1127238" y="1260937"/>
                  <a:pt x="1132302" y="1250874"/>
                  <a:pt x="1135346" y="1240221"/>
                </a:cubicBezTo>
                <a:cubicBezTo>
                  <a:pt x="1139314" y="1226332"/>
                  <a:pt x="1141888" y="1212069"/>
                  <a:pt x="1145856" y="1198179"/>
                </a:cubicBezTo>
                <a:cubicBezTo>
                  <a:pt x="1148899" y="1187526"/>
                  <a:pt x="1153963" y="1177463"/>
                  <a:pt x="1156366" y="1166648"/>
                </a:cubicBezTo>
                <a:cubicBezTo>
                  <a:pt x="1171798" y="1097206"/>
                  <a:pt x="1164963" y="1087678"/>
                  <a:pt x="1177387" y="1008993"/>
                </a:cubicBezTo>
                <a:cubicBezTo>
                  <a:pt x="1182959" y="973702"/>
                  <a:pt x="1192535" y="939132"/>
                  <a:pt x="1198408" y="903890"/>
                </a:cubicBezTo>
                <a:cubicBezTo>
                  <a:pt x="1210739" y="829899"/>
                  <a:pt x="1202179" y="861044"/>
                  <a:pt x="1219428" y="809296"/>
                </a:cubicBezTo>
                <a:cubicBezTo>
                  <a:pt x="1222932" y="770758"/>
                  <a:pt x="1225139" y="732081"/>
                  <a:pt x="1229939" y="693683"/>
                </a:cubicBezTo>
                <a:cubicBezTo>
                  <a:pt x="1232155" y="675957"/>
                  <a:pt x="1238672" y="658907"/>
                  <a:pt x="1240449" y="641131"/>
                </a:cubicBezTo>
                <a:cubicBezTo>
                  <a:pt x="1245690" y="588724"/>
                  <a:pt x="1247456" y="536028"/>
                  <a:pt x="1250959" y="483476"/>
                </a:cubicBezTo>
                <a:cubicBezTo>
                  <a:pt x="1247456" y="430924"/>
                  <a:pt x="1252648" y="377057"/>
                  <a:pt x="1240449" y="325821"/>
                </a:cubicBezTo>
                <a:cubicBezTo>
                  <a:pt x="1234597" y="301244"/>
                  <a:pt x="1200159" y="273269"/>
                  <a:pt x="1187897" y="252248"/>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986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559" y="1364397"/>
            <a:ext cx="8515350" cy="4876800"/>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784993" y="5410200"/>
            <a:ext cx="4038600"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Artery / arteriole</a:t>
            </a:r>
          </a:p>
        </p:txBody>
      </p:sp>
      <p:sp>
        <p:nvSpPr>
          <p:cNvPr id="2" name="Freeform 1"/>
          <p:cNvSpPr/>
          <p:nvPr/>
        </p:nvSpPr>
        <p:spPr>
          <a:xfrm>
            <a:off x="2102069" y="2301766"/>
            <a:ext cx="1135117" cy="1229710"/>
          </a:xfrm>
          <a:custGeom>
            <a:avLst/>
            <a:gdLst>
              <a:gd name="connsiteX0" fmla="*/ 840828 w 1135117"/>
              <a:gd name="connsiteY0" fmla="*/ 147144 h 1229710"/>
              <a:gd name="connsiteX1" fmla="*/ 756745 w 1135117"/>
              <a:gd name="connsiteY1" fmla="*/ 115613 h 1229710"/>
              <a:gd name="connsiteX2" fmla="*/ 704193 w 1135117"/>
              <a:gd name="connsiteY2" fmla="*/ 52551 h 1229710"/>
              <a:gd name="connsiteX3" fmla="*/ 672662 w 1135117"/>
              <a:gd name="connsiteY3" fmla="*/ 42041 h 1229710"/>
              <a:gd name="connsiteX4" fmla="*/ 641131 w 1135117"/>
              <a:gd name="connsiteY4" fmla="*/ 21020 h 1229710"/>
              <a:gd name="connsiteX5" fmla="*/ 515007 w 1135117"/>
              <a:gd name="connsiteY5" fmla="*/ 0 h 1229710"/>
              <a:gd name="connsiteX6" fmla="*/ 399393 w 1135117"/>
              <a:gd name="connsiteY6" fmla="*/ 10510 h 1229710"/>
              <a:gd name="connsiteX7" fmla="*/ 367862 w 1135117"/>
              <a:gd name="connsiteY7" fmla="*/ 31531 h 1229710"/>
              <a:gd name="connsiteX8" fmla="*/ 336331 w 1135117"/>
              <a:gd name="connsiteY8" fmla="*/ 42041 h 1229710"/>
              <a:gd name="connsiteX9" fmla="*/ 304800 w 1135117"/>
              <a:gd name="connsiteY9" fmla="*/ 63062 h 1229710"/>
              <a:gd name="connsiteX10" fmla="*/ 273269 w 1135117"/>
              <a:gd name="connsiteY10" fmla="*/ 73572 h 1229710"/>
              <a:gd name="connsiteX11" fmla="*/ 252248 w 1135117"/>
              <a:gd name="connsiteY11" fmla="*/ 105103 h 1229710"/>
              <a:gd name="connsiteX12" fmla="*/ 189186 w 1135117"/>
              <a:gd name="connsiteY12" fmla="*/ 147144 h 1229710"/>
              <a:gd name="connsiteX13" fmla="*/ 136634 w 1135117"/>
              <a:gd name="connsiteY13" fmla="*/ 199696 h 1229710"/>
              <a:gd name="connsiteX14" fmla="*/ 115614 w 1135117"/>
              <a:gd name="connsiteY14" fmla="*/ 231227 h 1229710"/>
              <a:gd name="connsiteX15" fmla="*/ 73572 w 1135117"/>
              <a:gd name="connsiteY15" fmla="*/ 304800 h 1229710"/>
              <a:gd name="connsiteX16" fmla="*/ 63062 w 1135117"/>
              <a:gd name="connsiteY16" fmla="*/ 346841 h 1229710"/>
              <a:gd name="connsiteX17" fmla="*/ 42041 w 1135117"/>
              <a:gd name="connsiteY17" fmla="*/ 378372 h 1229710"/>
              <a:gd name="connsiteX18" fmla="*/ 21021 w 1135117"/>
              <a:gd name="connsiteY18" fmla="*/ 472965 h 1229710"/>
              <a:gd name="connsiteX19" fmla="*/ 10510 w 1135117"/>
              <a:gd name="connsiteY19" fmla="*/ 515006 h 1229710"/>
              <a:gd name="connsiteX20" fmla="*/ 10510 w 1135117"/>
              <a:gd name="connsiteY20" fmla="*/ 725213 h 1229710"/>
              <a:gd name="connsiteX21" fmla="*/ 21021 w 1135117"/>
              <a:gd name="connsiteY21" fmla="*/ 767255 h 1229710"/>
              <a:gd name="connsiteX22" fmla="*/ 63062 w 1135117"/>
              <a:gd name="connsiteY22" fmla="*/ 830317 h 1229710"/>
              <a:gd name="connsiteX23" fmla="*/ 105103 w 1135117"/>
              <a:gd name="connsiteY23" fmla="*/ 893379 h 1229710"/>
              <a:gd name="connsiteX24" fmla="*/ 147145 w 1135117"/>
              <a:gd name="connsiteY24" fmla="*/ 956441 h 1229710"/>
              <a:gd name="connsiteX25" fmla="*/ 157655 w 1135117"/>
              <a:gd name="connsiteY25" fmla="*/ 987972 h 1229710"/>
              <a:gd name="connsiteX26" fmla="*/ 210207 w 1135117"/>
              <a:gd name="connsiteY26" fmla="*/ 1051034 h 1229710"/>
              <a:gd name="connsiteX27" fmla="*/ 273269 w 1135117"/>
              <a:gd name="connsiteY27" fmla="*/ 1093075 h 1229710"/>
              <a:gd name="connsiteX28" fmla="*/ 336331 w 1135117"/>
              <a:gd name="connsiteY28" fmla="*/ 1145627 h 1229710"/>
              <a:gd name="connsiteX29" fmla="*/ 367862 w 1135117"/>
              <a:gd name="connsiteY29" fmla="*/ 1156137 h 1229710"/>
              <a:gd name="connsiteX30" fmla="*/ 430924 w 1135117"/>
              <a:gd name="connsiteY30" fmla="*/ 1198179 h 1229710"/>
              <a:gd name="connsiteX31" fmla="*/ 462455 w 1135117"/>
              <a:gd name="connsiteY31" fmla="*/ 1208689 h 1229710"/>
              <a:gd name="connsiteX32" fmla="*/ 515007 w 1135117"/>
              <a:gd name="connsiteY32" fmla="*/ 1219200 h 1229710"/>
              <a:gd name="connsiteX33" fmla="*/ 557048 w 1135117"/>
              <a:gd name="connsiteY33" fmla="*/ 1229710 h 1229710"/>
              <a:gd name="connsiteX34" fmla="*/ 798786 w 1135117"/>
              <a:gd name="connsiteY34" fmla="*/ 1219200 h 1229710"/>
              <a:gd name="connsiteX35" fmla="*/ 872359 w 1135117"/>
              <a:gd name="connsiteY35" fmla="*/ 1198179 h 1229710"/>
              <a:gd name="connsiteX36" fmla="*/ 903890 w 1135117"/>
              <a:gd name="connsiteY36" fmla="*/ 1177158 h 1229710"/>
              <a:gd name="connsiteX37" fmla="*/ 935421 w 1135117"/>
              <a:gd name="connsiteY37" fmla="*/ 1166648 h 1229710"/>
              <a:gd name="connsiteX38" fmla="*/ 1030014 w 1135117"/>
              <a:gd name="connsiteY38" fmla="*/ 1114096 h 1229710"/>
              <a:gd name="connsiteX39" fmla="*/ 1061545 w 1135117"/>
              <a:gd name="connsiteY39" fmla="*/ 1093075 h 1229710"/>
              <a:gd name="connsiteX40" fmla="*/ 1072055 w 1135117"/>
              <a:gd name="connsiteY40" fmla="*/ 1061544 h 1229710"/>
              <a:gd name="connsiteX41" fmla="*/ 1093076 w 1135117"/>
              <a:gd name="connsiteY41" fmla="*/ 1030013 h 1229710"/>
              <a:gd name="connsiteX42" fmla="*/ 1114097 w 1135117"/>
              <a:gd name="connsiteY42" fmla="*/ 966951 h 1229710"/>
              <a:gd name="connsiteX43" fmla="*/ 1135117 w 1135117"/>
              <a:gd name="connsiteY43" fmla="*/ 735724 h 1229710"/>
              <a:gd name="connsiteX44" fmla="*/ 1124607 w 1135117"/>
              <a:gd name="connsiteY44" fmla="*/ 620110 h 1229710"/>
              <a:gd name="connsiteX45" fmla="*/ 1114097 w 1135117"/>
              <a:gd name="connsiteY45" fmla="*/ 525517 h 1229710"/>
              <a:gd name="connsiteX46" fmla="*/ 1093076 w 1135117"/>
              <a:gd name="connsiteY46" fmla="*/ 430924 h 1229710"/>
              <a:gd name="connsiteX47" fmla="*/ 1082565 w 1135117"/>
              <a:gd name="connsiteY47" fmla="*/ 388882 h 1229710"/>
              <a:gd name="connsiteX48" fmla="*/ 1019503 w 1135117"/>
              <a:gd name="connsiteY48" fmla="*/ 262758 h 1229710"/>
              <a:gd name="connsiteX49" fmla="*/ 987972 w 1135117"/>
              <a:gd name="connsiteY49" fmla="*/ 252248 h 1229710"/>
              <a:gd name="connsiteX50" fmla="*/ 945931 w 1135117"/>
              <a:gd name="connsiteY50" fmla="*/ 210206 h 1229710"/>
              <a:gd name="connsiteX51" fmla="*/ 851338 w 1135117"/>
              <a:gd name="connsiteY51" fmla="*/ 157655 h 1229710"/>
              <a:gd name="connsiteX52" fmla="*/ 798786 w 1135117"/>
              <a:gd name="connsiteY52" fmla="*/ 115613 h 122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117" h="1229710">
                <a:moveTo>
                  <a:pt x="840828" y="147144"/>
                </a:moveTo>
                <a:cubicBezTo>
                  <a:pt x="803227" y="139624"/>
                  <a:pt x="783809" y="142677"/>
                  <a:pt x="756745" y="115613"/>
                </a:cubicBezTo>
                <a:cubicBezTo>
                  <a:pt x="717970" y="76838"/>
                  <a:pt x="755845" y="86986"/>
                  <a:pt x="704193" y="52551"/>
                </a:cubicBezTo>
                <a:cubicBezTo>
                  <a:pt x="694975" y="46406"/>
                  <a:pt x="683172" y="45544"/>
                  <a:pt x="672662" y="42041"/>
                </a:cubicBezTo>
                <a:cubicBezTo>
                  <a:pt x="662152" y="35034"/>
                  <a:pt x="653336" y="24275"/>
                  <a:pt x="641131" y="21020"/>
                </a:cubicBezTo>
                <a:cubicBezTo>
                  <a:pt x="599949" y="10038"/>
                  <a:pt x="515007" y="0"/>
                  <a:pt x="515007" y="0"/>
                </a:cubicBezTo>
                <a:cubicBezTo>
                  <a:pt x="476469" y="3503"/>
                  <a:pt x="437231" y="2402"/>
                  <a:pt x="399393" y="10510"/>
                </a:cubicBezTo>
                <a:cubicBezTo>
                  <a:pt x="387041" y="13157"/>
                  <a:pt x="379160" y="25882"/>
                  <a:pt x="367862" y="31531"/>
                </a:cubicBezTo>
                <a:cubicBezTo>
                  <a:pt x="357953" y="36486"/>
                  <a:pt x="346841" y="38538"/>
                  <a:pt x="336331" y="42041"/>
                </a:cubicBezTo>
                <a:cubicBezTo>
                  <a:pt x="325821" y="49048"/>
                  <a:pt x="316098" y="57413"/>
                  <a:pt x="304800" y="63062"/>
                </a:cubicBezTo>
                <a:cubicBezTo>
                  <a:pt x="294891" y="68017"/>
                  <a:pt x="281920" y="66651"/>
                  <a:pt x="273269" y="73572"/>
                </a:cubicBezTo>
                <a:cubicBezTo>
                  <a:pt x="263405" y="81463"/>
                  <a:pt x="261755" y="96785"/>
                  <a:pt x="252248" y="105103"/>
                </a:cubicBezTo>
                <a:cubicBezTo>
                  <a:pt x="233235" y="121739"/>
                  <a:pt x="189186" y="147144"/>
                  <a:pt x="189186" y="147144"/>
                </a:cubicBezTo>
                <a:cubicBezTo>
                  <a:pt x="133127" y="231231"/>
                  <a:pt x="206706" y="129623"/>
                  <a:pt x="136634" y="199696"/>
                </a:cubicBezTo>
                <a:cubicBezTo>
                  <a:pt x="127702" y="208628"/>
                  <a:pt x="122621" y="220717"/>
                  <a:pt x="115614" y="231227"/>
                </a:cubicBezTo>
                <a:cubicBezTo>
                  <a:pt x="87973" y="341783"/>
                  <a:pt x="129234" y="207390"/>
                  <a:pt x="73572" y="304800"/>
                </a:cubicBezTo>
                <a:cubicBezTo>
                  <a:pt x="66405" y="317342"/>
                  <a:pt x="68752" y="333564"/>
                  <a:pt x="63062" y="346841"/>
                </a:cubicBezTo>
                <a:cubicBezTo>
                  <a:pt x="58086" y="358452"/>
                  <a:pt x="49048" y="367862"/>
                  <a:pt x="42041" y="378372"/>
                </a:cubicBezTo>
                <a:cubicBezTo>
                  <a:pt x="16400" y="480938"/>
                  <a:pt x="47718" y="352830"/>
                  <a:pt x="21021" y="472965"/>
                </a:cubicBezTo>
                <a:cubicBezTo>
                  <a:pt x="17887" y="487066"/>
                  <a:pt x="14014" y="500992"/>
                  <a:pt x="10510" y="515006"/>
                </a:cubicBezTo>
                <a:cubicBezTo>
                  <a:pt x="-296" y="633874"/>
                  <a:pt x="-6385" y="615394"/>
                  <a:pt x="10510" y="725213"/>
                </a:cubicBezTo>
                <a:cubicBezTo>
                  <a:pt x="12707" y="739490"/>
                  <a:pt x="14561" y="754335"/>
                  <a:pt x="21021" y="767255"/>
                </a:cubicBezTo>
                <a:cubicBezTo>
                  <a:pt x="32319" y="789851"/>
                  <a:pt x="63062" y="830317"/>
                  <a:pt x="63062" y="830317"/>
                </a:cubicBezTo>
                <a:cubicBezTo>
                  <a:pt x="88051" y="905287"/>
                  <a:pt x="52618" y="814653"/>
                  <a:pt x="105103" y="893379"/>
                </a:cubicBezTo>
                <a:cubicBezTo>
                  <a:pt x="165947" y="984643"/>
                  <a:pt x="46559" y="855855"/>
                  <a:pt x="147145" y="956441"/>
                </a:cubicBezTo>
                <a:cubicBezTo>
                  <a:pt x="150648" y="966951"/>
                  <a:pt x="152700" y="978063"/>
                  <a:pt x="157655" y="987972"/>
                </a:cubicBezTo>
                <a:cubicBezTo>
                  <a:pt x="168696" y="1010054"/>
                  <a:pt x="191189" y="1036243"/>
                  <a:pt x="210207" y="1051034"/>
                </a:cubicBezTo>
                <a:cubicBezTo>
                  <a:pt x="230149" y="1066544"/>
                  <a:pt x="255405" y="1075211"/>
                  <a:pt x="273269" y="1093075"/>
                </a:cubicBezTo>
                <a:cubicBezTo>
                  <a:pt x="296513" y="1116319"/>
                  <a:pt x="307066" y="1130995"/>
                  <a:pt x="336331" y="1145627"/>
                </a:cubicBezTo>
                <a:cubicBezTo>
                  <a:pt x="346240" y="1150582"/>
                  <a:pt x="357352" y="1152634"/>
                  <a:pt x="367862" y="1156137"/>
                </a:cubicBezTo>
                <a:cubicBezTo>
                  <a:pt x="388883" y="1170151"/>
                  <a:pt x="406957" y="1190190"/>
                  <a:pt x="430924" y="1198179"/>
                </a:cubicBezTo>
                <a:cubicBezTo>
                  <a:pt x="441434" y="1201682"/>
                  <a:pt x="451707" y="1206002"/>
                  <a:pt x="462455" y="1208689"/>
                </a:cubicBezTo>
                <a:cubicBezTo>
                  <a:pt x="479786" y="1213022"/>
                  <a:pt x="497568" y="1215325"/>
                  <a:pt x="515007" y="1219200"/>
                </a:cubicBezTo>
                <a:cubicBezTo>
                  <a:pt x="529108" y="1222334"/>
                  <a:pt x="543034" y="1226207"/>
                  <a:pt x="557048" y="1229710"/>
                </a:cubicBezTo>
                <a:cubicBezTo>
                  <a:pt x="637627" y="1226207"/>
                  <a:pt x="718351" y="1225158"/>
                  <a:pt x="798786" y="1219200"/>
                </a:cubicBezTo>
                <a:cubicBezTo>
                  <a:pt x="815750" y="1217943"/>
                  <a:pt x="854600" y="1204098"/>
                  <a:pt x="872359" y="1198179"/>
                </a:cubicBezTo>
                <a:cubicBezTo>
                  <a:pt x="882869" y="1191172"/>
                  <a:pt x="892592" y="1182807"/>
                  <a:pt x="903890" y="1177158"/>
                </a:cubicBezTo>
                <a:cubicBezTo>
                  <a:pt x="913799" y="1172203"/>
                  <a:pt x="925736" y="1172028"/>
                  <a:pt x="935421" y="1166648"/>
                </a:cubicBezTo>
                <a:cubicBezTo>
                  <a:pt x="1043841" y="1106414"/>
                  <a:pt x="958667" y="1137878"/>
                  <a:pt x="1030014" y="1114096"/>
                </a:cubicBezTo>
                <a:cubicBezTo>
                  <a:pt x="1040524" y="1107089"/>
                  <a:pt x="1053654" y="1102939"/>
                  <a:pt x="1061545" y="1093075"/>
                </a:cubicBezTo>
                <a:cubicBezTo>
                  <a:pt x="1068466" y="1084424"/>
                  <a:pt x="1067100" y="1071453"/>
                  <a:pt x="1072055" y="1061544"/>
                </a:cubicBezTo>
                <a:cubicBezTo>
                  <a:pt x="1077704" y="1050246"/>
                  <a:pt x="1086069" y="1040523"/>
                  <a:pt x="1093076" y="1030013"/>
                </a:cubicBezTo>
                <a:cubicBezTo>
                  <a:pt x="1100083" y="1008992"/>
                  <a:pt x="1112518" y="989052"/>
                  <a:pt x="1114097" y="966951"/>
                </a:cubicBezTo>
                <a:cubicBezTo>
                  <a:pt x="1126619" y="791632"/>
                  <a:pt x="1118508" y="868600"/>
                  <a:pt x="1135117" y="735724"/>
                </a:cubicBezTo>
                <a:cubicBezTo>
                  <a:pt x="1131614" y="697186"/>
                  <a:pt x="1128457" y="658615"/>
                  <a:pt x="1124607" y="620110"/>
                </a:cubicBezTo>
                <a:cubicBezTo>
                  <a:pt x="1121450" y="588542"/>
                  <a:pt x="1118290" y="556964"/>
                  <a:pt x="1114097" y="525517"/>
                </a:cubicBezTo>
                <a:cubicBezTo>
                  <a:pt x="1102244" y="436618"/>
                  <a:pt x="1110076" y="490423"/>
                  <a:pt x="1093076" y="430924"/>
                </a:cubicBezTo>
                <a:cubicBezTo>
                  <a:pt x="1089108" y="417034"/>
                  <a:pt x="1086716" y="402718"/>
                  <a:pt x="1082565" y="388882"/>
                </a:cubicBezTo>
                <a:cubicBezTo>
                  <a:pt x="1075310" y="364698"/>
                  <a:pt x="1049033" y="272601"/>
                  <a:pt x="1019503" y="262758"/>
                </a:cubicBezTo>
                <a:lnTo>
                  <a:pt x="987972" y="252248"/>
                </a:lnTo>
                <a:cubicBezTo>
                  <a:pt x="970137" y="198742"/>
                  <a:pt x="991794" y="235685"/>
                  <a:pt x="945931" y="210206"/>
                </a:cubicBezTo>
                <a:cubicBezTo>
                  <a:pt x="837516" y="149975"/>
                  <a:pt x="922682" y="181436"/>
                  <a:pt x="851338" y="157655"/>
                </a:cubicBezTo>
                <a:cubicBezTo>
                  <a:pt x="814267" y="120584"/>
                  <a:pt x="833102" y="132772"/>
                  <a:pt x="798786" y="115613"/>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132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1447800"/>
            <a:ext cx="7772400" cy="5329905"/>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723900" y="1447800"/>
            <a:ext cx="3374915"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Intercalated duct</a:t>
            </a:r>
          </a:p>
        </p:txBody>
      </p:sp>
      <p:sp>
        <p:nvSpPr>
          <p:cNvPr id="8" name="Freeform 7"/>
          <p:cNvSpPr/>
          <p:nvPr/>
        </p:nvSpPr>
        <p:spPr>
          <a:xfrm>
            <a:off x="3836276" y="1986409"/>
            <a:ext cx="2091558" cy="1461011"/>
          </a:xfrm>
          <a:custGeom>
            <a:avLst/>
            <a:gdLst>
              <a:gd name="connsiteX0" fmla="*/ 1618593 w 2091558"/>
              <a:gd name="connsiteY0" fmla="*/ 63108 h 1461011"/>
              <a:gd name="connsiteX1" fmla="*/ 1608083 w 2091558"/>
              <a:gd name="connsiteY1" fmla="*/ 157701 h 1461011"/>
              <a:gd name="connsiteX2" fmla="*/ 1545021 w 2091558"/>
              <a:gd name="connsiteY2" fmla="*/ 283825 h 1461011"/>
              <a:gd name="connsiteX3" fmla="*/ 1524000 w 2091558"/>
              <a:gd name="connsiteY3" fmla="*/ 346888 h 1461011"/>
              <a:gd name="connsiteX4" fmla="*/ 1450427 w 2091558"/>
              <a:gd name="connsiteY4" fmla="*/ 441481 h 1461011"/>
              <a:gd name="connsiteX5" fmla="*/ 1408386 w 2091558"/>
              <a:gd name="connsiteY5" fmla="*/ 504543 h 1461011"/>
              <a:gd name="connsiteX6" fmla="*/ 1355834 w 2091558"/>
              <a:gd name="connsiteY6" fmla="*/ 609646 h 1461011"/>
              <a:gd name="connsiteX7" fmla="*/ 1250731 w 2091558"/>
              <a:gd name="connsiteY7" fmla="*/ 672708 h 1461011"/>
              <a:gd name="connsiteX8" fmla="*/ 1219200 w 2091558"/>
              <a:gd name="connsiteY8" fmla="*/ 683219 h 1461011"/>
              <a:gd name="connsiteX9" fmla="*/ 1008993 w 2091558"/>
              <a:gd name="connsiteY9" fmla="*/ 704239 h 1461011"/>
              <a:gd name="connsiteX10" fmla="*/ 966952 w 2091558"/>
              <a:gd name="connsiteY10" fmla="*/ 714750 h 1461011"/>
              <a:gd name="connsiteX11" fmla="*/ 903890 w 2091558"/>
              <a:gd name="connsiteY11" fmla="*/ 725260 h 1461011"/>
              <a:gd name="connsiteX12" fmla="*/ 830317 w 2091558"/>
              <a:gd name="connsiteY12" fmla="*/ 746281 h 1461011"/>
              <a:gd name="connsiteX13" fmla="*/ 704193 w 2091558"/>
              <a:gd name="connsiteY13" fmla="*/ 767301 h 1461011"/>
              <a:gd name="connsiteX14" fmla="*/ 662152 w 2091558"/>
              <a:gd name="connsiteY14" fmla="*/ 777812 h 1461011"/>
              <a:gd name="connsiteX15" fmla="*/ 599090 w 2091558"/>
              <a:gd name="connsiteY15" fmla="*/ 788322 h 1461011"/>
              <a:gd name="connsiteX16" fmla="*/ 557048 w 2091558"/>
              <a:gd name="connsiteY16" fmla="*/ 798832 h 1461011"/>
              <a:gd name="connsiteX17" fmla="*/ 493986 w 2091558"/>
              <a:gd name="connsiteY17" fmla="*/ 819853 h 1461011"/>
              <a:gd name="connsiteX18" fmla="*/ 430924 w 2091558"/>
              <a:gd name="connsiteY18" fmla="*/ 830363 h 1461011"/>
              <a:gd name="connsiteX19" fmla="*/ 378372 w 2091558"/>
              <a:gd name="connsiteY19" fmla="*/ 851384 h 1461011"/>
              <a:gd name="connsiteX20" fmla="*/ 325821 w 2091558"/>
              <a:gd name="connsiteY20" fmla="*/ 861894 h 1461011"/>
              <a:gd name="connsiteX21" fmla="*/ 262758 w 2091558"/>
              <a:gd name="connsiteY21" fmla="*/ 882915 h 1461011"/>
              <a:gd name="connsiteX22" fmla="*/ 189186 w 2091558"/>
              <a:gd name="connsiteY22" fmla="*/ 914446 h 1461011"/>
              <a:gd name="connsiteX23" fmla="*/ 157655 w 2091558"/>
              <a:gd name="connsiteY23" fmla="*/ 935467 h 1461011"/>
              <a:gd name="connsiteX24" fmla="*/ 94593 w 2091558"/>
              <a:gd name="connsiteY24" fmla="*/ 956488 h 1461011"/>
              <a:gd name="connsiteX25" fmla="*/ 52552 w 2091558"/>
              <a:gd name="connsiteY25" fmla="*/ 1009039 h 1461011"/>
              <a:gd name="connsiteX26" fmla="*/ 42041 w 2091558"/>
              <a:gd name="connsiteY26" fmla="*/ 1040570 h 1461011"/>
              <a:gd name="connsiteX27" fmla="*/ 21021 w 2091558"/>
              <a:gd name="connsiteY27" fmla="*/ 1072101 h 1461011"/>
              <a:gd name="connsiteX28" fmla="*/ 0 w 2091558"/>
              <a:gd name="connsiteY28" fmla="*/ 1135163 h 1461011"/>
              <a:gd name="connsiteX29" fmla="*/ 10510 w 2091558"/>
              <a:gd name="connsiteY29" fmla="*/ 1292819 h 1461011"/>
              <a:gd name="connsiteX30" fmla="*/ 21021 w 2091558"/>
              <a:gd name="connsiteY30" fmla="*/ 1324350 h 1461011"/>
              <a:gd name="connsiteX31" fmla="*/ 115614 w 2091558"/>
              <a:gd name="connsiteY31" fmla="*/ 1397922 h 1461011"/>
              <a:gd name="connsiteX32" fmla="*/ 189186 w 2091558"/>
              <a:gd name="connsiteY32" fmla="*/ 1429453 h 1461011"/>
              <a:gd name="connsiteX33" fmla="*/ 220717 w 2091558"/>
              <a:gd name="connsiteY33" fmla="*/ 1450474 h 1461011"/>
              <a:gd name="connsiteX34" fmla="*/ 809296 w 2091558"/>
              <a:gd name="connsiteY34" fmla="*/ 1450474 h 1461011"/>
              <a:gd name="connsiteX35" fmla="*/ 893379 w 2091558"/>
              <a:gd name="connsiteY35" fmla="*/ 1439963 h 1461011"/>
              <a:gd name="connsiteX36" fmla="*/ 924910 w 2091558"/>
              <a:gd name="connsiteY36" fmla="*/ 1429453 h 1461011"/>
              <a:gd name="connsiteX37" fmla="*/ 1051034 w 2091558"/>
              <a:gd name="connsiteY37" fmla="*/ 1418943 h 1461011"/>
              <a:gd name="connsiteX38" fmla="*/ 1114096 w 2091558"/>
              <a:gd name="connsiteY38" fmla="*/ 1387412 h 1461011"/>
              <a:gd name="connsiteX39" fmla="*/ 1145627 w 2091558"/>
              <a:gd name="connsiteY39" fmla="*/ 1376901 h 1461011"/>
              <a:gd name="connsiteX40" fmla="*/ 1208690 w 2091558"/>
              <a:gd name="connsiteY40" fmla="*/ 1334860 h 1461011"/>
              <a:gd name="connsiteX41" fmla="*/ 1271752 w 2091558"/>
              <a:gd name="connsiteY41" fmla="*/ 1313839 h 1461011"/>
              <a:gd name="connsiteX42" fmla="*/ 1334814 w 2091558"/>
              <a:gd name="connsiteY42" fmla="*/ 1271798 h 1461011"/>
              <a:gd name="connsiteX43" fmla="*/ 1366345 w 2091558"/>
              <a:gd name="connsiteY43" fmla="*/ 1250777 h 1461011"/>
              <a:gd name="connsiteX44" fmla="*/ 1492469 w 2091558"/>
              <a:gd name="connsiteY44" fmla="*/ 1177205 h 1461011"/>
              <a:gd name="connsiteX45" fmla="*/ 1524000 w 2091558"/>
              <a:gd name="connsiteY45" fmla="*/ 1156184 h 1461011"/>
              <a:gd name="connsiteX46" fmla="*/ 1587062 w 2091558"/>
              <a:gd name="connsiteY46" fmla="*/ 1093122 h 1461011"/>
              <a:gd name="connsiteX47" fmla="*/ 1618593 w 2091558"/>
              <a:gd name="connsiteY47" fmla="*/ 1051081 h 1461011"/>
              <a:gd name="connsiteX48" fmla="*/ 1713186 w 2091558"/>
              <a:gd name="connsiteY48" fmla="*/ 998529 h 1461011"/>
              <a:gd name="connsiteX49" fmla="*/ 1765738 w 2091558"/>
              <a:gd name="connsiteY49" fmla="*/ 935467 h 1461011"/>
              <a:gd name="connsiteX50" fmla="*/ 1797269 w 2091558"/>
              <a:gd name="connsiteY50" fmla="*/ 893425 h 1461011"/>
              <a:gd name="connsiteX51" fmla="*/ 1870841 w 2091558"/>
              <a:gd name="connsiteY51" fmla="*/ 819853 h 1461011"/>
              <a:gd name="connsiteX52" fmla="*/ 1902372 w 2091558"/>
              <a:gd name="connsiteY52" fmla="*/ 788322 h 1461011"/>
              <a:gd name="connsiteX53" fmla="*/ 1975945 w 2091558"/>
              <a:gd name="connsiteY53" fmla="*/ 683219 h 1461011"/>
              <a:gd name="connsiteX54" fmla="*/ 1996965 w 2091558"/>
              <a:gd name="connsiteY54" fmla="*/ 651688 h 1461011"/>
              <a:gd name="connsiteX55" fmla="*/ 2028496 w 2091558"/>
              <a:gd name="connsiteY55" fmla="*/ 620157 h 1461011"/>
              <a:gd name="connsiteX56" fmla="*/ 2060027 w 2091558"/>
              <a:gd name="connsiteY56" fmla="*/ 525563 h 1461011"/>
              <a:gd name="connsiteX57" fmla="*/ 2070538 w 2091558"/>
              <a:gd name="connsiteY57" fmla="*/ 473012 h 1461011"/>
              <a:gd name="connsiteX58" fmla="*/ 2081048 w 2091558"/>
              <a:gd name="connsiteY58" fmla="*/ 441481 h 1461011"/>
              <a:gd name="connsiteX59" fmla="*/ 2091558 w 2091558"/>
              <a:gd name="connsiteY59" fmla="*/ 367908 h 1461011"/>
              <a:gd name="connsiteX60" fmla="*/ 2081048 w 2091558"/>
              <a:gd name="connsiteY60" fmla="*/ 157701 h 1461011"/>
              <a:gd name="connsiteX61" fmla="*/ 2070538 w 2091558"/>
              <a:gd name="connsiteY61" fmla="*/ 126170 h 1461011"/>
              <a:gd name="connsiteX62" fmla="*/ 1996965 w 2091558"/>
              <a:gd name="connsiteY62" fmla="*/ 42088 h 1461011"/>
              <a:gd name="connsiteX63" fmla="*/ 1954924 w 2091558"/>
              <a:gd name="connsiteY63" fmla="*/ 31577 h 1461011"/>
              <a:gd name="connsiteX64" fmla="*/ 1923393 w 2091558"/>
              <a:gd name="connsiteY64" fmla="*/ 10557 h 1461011"/>
              <a:gd name="connsiteX65" fmla="*/ 1744717 w 2091558"/>
              <a:gd name="connsiteY65" fmla="*/ 10557 h 1461011"/>
              <a:gd name="connsiteX66" fmla="*/ 1681655 w 2091558"/>
              <a:gd name="connsiteY66" fmla="*/ 63108 h 1461011"/>
              <a:gd name="connsiteX67" fmla="*/ 1639614 w 2091558"/>
              <a:gd name="connsiteY67" fmla="*/ 126170 h 1461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091558" h="1461011">
                <a:moveTo>
                  <a:pt x="1618593" y="63108"/>
                </a:moveTo>
                <a:cubicBezTo>
                  <a:pt x="1615090" y="94639"/>
                  <a:pt x="1617035" y="127265"/>
                  <a:pt x="1608083" y="157701"/>
                </a:cubicBezTo>
                <a:cubicBezTo>
                  <a:pt x="1555543" y="336336"/>
                  <a:pt x="1581800" y="173488"/>
                  <a:pt x="1545021" y="283825"/>
                </a:cubicBezTo>
                <a:cubicBezTo>
                  <a:pt x="1538014" y="304846"/>
                  <a:pt x="1536291" y="328451"/>
                  <a:pt x="1524000" y="346888"/>
                </a:cubicBezTo>
                <a:cubicBezTo>
                  <a:pt x="1473713" y="422317"/>
                  <a:pt x="1499822" y="392086"/>
                  <a:pt x="1450427" y="441481"/>
                </a:cubicBezTo>
                <a:cubicBezTo>
                  <a:pt x="1417613" y="539925"/>
                  <a:pt x="1471368" y="394323"/>
                  <a:pt x="1408386" y="504543"/>
                </a:cubicBezTo>
                <a:cubicBezTo>
                  <a:pt x="1379207" y="555606"/>
                  <a:pt x="1427824" y="561652"/>
                  <a:pt x="1355834" y="609646"/>
                </a:cubicBezTo>
                <a:cubicBezTo>
                  <a:pt x="1310997" y="639538"/>
                  <a:pt x="1295982" y="653315"/>
                  <a:pt x="1250731" y="672708"/>
                </a:cubicBezTo>
                <a:cubicBezTo>
                  <a:pt x="1240548" y="677072"/>
                  <a:pt x="1230100" y="681237"/>
                  <a:pt x="1219200" y="683219"/>
                </a:cubicBezTo>
                <a:cubicBezTo>
                  <a:pt x="1165921" y="692906"/>
                  <a:pt x="1054735" y="700427"/>
                  <a:pt x="1008993" y="704239"/>
                </a:cubicBezTo>
                <a:cubicBezTo>
                  <a:pt x="994979" y="707743"/>
                  <a:pt x="981116" y="711917"/>
                  <a:pt x="966952" y="714750"/>
                </a:cubicBezTo>
                <a:cubicBezTo>
                  <a:pt x="946055" y="718929"/>
                  <a:pt x="924655" y="720468"/>
                  <a:pt x="903890" y="725260"/>
                </a:cubicBezTo>
                <a:cubicBezTo>
                  <a:pt x="879037" y="730995"/>
                  <a:pt x="855061" y="740095"/>
                  <a:pt x="830317" y="746281"/>
                </a:cubicBezTo>
                <a:cubicBezTo>
                  <a:pt x="772222" y="760805"/>
                  <a:pt x="769450" y="755436"/>
                  <a:pt x="704193" y="767301"/>
                </a:cubicBezTo>
                <a:cubicBezTo>
                  <a:pt x="689981" y="769885"/>
                  <a:pt x="676316" y="774979"/>
                  <a:pt x="662152" y="777812"/>
                </a:cubicBezTo>
                <a:cubicBezTo>
                  <a:pt x="641255" y="781991"/>
                  <a:pt x="619987" y="784143"/>
                  <a:pt x="599090" y="788322"/>
                </a:cubicBezTo>
                <a:cubicBezTo>
                  <a:pt x="584925" y="791155"/>
                  <a:pt x="570884" y="794681"/>
                  <a:pt x="557048" y="798832"/>
                </a:cubicBezTo>
                <a:cubicBezTo>
                  <a:pt x="535825" y="805199"/>
                  <a:pt x="515842" y="816210"/>
                  <a:pt x="493986" y="819853"/>
                </a:cubicBezTo>
                <a:lnTo>
                  <a:pt x="430924" y="830363"/>
                </a:lnTo>
                <a:cubicBezTo>
                  <a:pt x="413407" y="837370"/>
                  <a:pt x="396443" y="845963"/>
                  <a:pt x="378372" y="851384"/>
                </a:cubicBezTo>
                <a:cubicBezTo>
                  <a:pt x="361261" y="856517"/>
                  <a:pt x="343055" y="857194"/>
                  <a:pt x="325821" y="861894"/>
                </a:cubicBezTo>
                <a:cubicBezTo>
                  <a:pt x="304444" y="867724"/>
                  <a:pt x="283779" y="875908"/>
                  <a:pt x="262758" y="882915"/>
                </a:cubicBezTo>
                <a:cubicBezTo>
                  <a:pt x="227381" y="894707"/>
                  <a:pt x="225554" y="893664"/>
                  <a:pt x="189186" y="914446"/>
                </a:cubicBezTo>
                <a:cubicBezTo>
                  <a:pt x="178218" y="920713"/>
                  <a:pt x="169198" y="930337"/>
                  <a:pt x="157655" y="935467"/>
                </a:cubicBezTo>
                <a:cubicBezTo>
                  <a:pt x="137407" y="944466"/>
                  <a:pt x="94593" y="956488"/>
                  <a:pt x="94593" y="956488"/>
                </a:cubicBezTo>
                <a:cubicBezTo>
                  <a:pt x="68177" y="1035740"/>
                  <a:pt x="106883" y="941127"/>
                  <a:pt x="52552" y="1009039"/>
                </a:cubicBezTo>
                <a:cubicBezTo>
                  <a:pt x="45631" y="1017690"/>
                  <a:pt x="46996" y="1030661"/>
                  <a:pt x="42041" y="1040570"/>
                </a:cubicBezTo>
                <a:cubicBezTo>
                  <a:pt x="36392" y="1051868"/>
                  <a:pt x="26151" y="1060558"/>
                  <a:pt x="21021" y="1072101"/>
                </a:cubicBezTo>
                <a:cubicBezTo>
                  <a:pt x="12022" y="1092349"/>
                  <a:pt x="0" y="1135163"/>
                  <a:pt x="0" y="1135163"/>
                </a:cubicBezTo>
                <a:cubicBezTo>
                  <a:pt x="3503" y="1187715"/>
                  <a:pt x="4694" y="1240472"/>
                  <a:pt x="10510" y="1292819"/>
                </a:cubicBezTo>
                <a:cubicBezTo>
                  <a:pt x="11733" y="1303830"/>
                  <a:pt x="14875" y="1315132"/>
                  <a:pt x="21021" y="1324350"/>
                </a:cubicBezTo>
                <a:cubicBezTo>
                  <a:pt x="40780" y="1353988"/>
                  <a:pt x="90556" y="1381217"/>
                  <a:pt x="115614" y="1397922"/>
                </a:cubicBezTo>
                <a:cubicBezTo>
                  <a:pt x="159165" y="1426956"/>
                  <a:pt x="134889" y="1415879"/>
                  <a:pt x="189186" y="1429453"/>
                </a:cubicBezTo>
                <a:cubicBezTo>
                  <a:pt x="199696" y="1436460"/>
                  <a:pt x="208201" y="1448767"/>
                  <a:pt x="220717" y="1450474"/>
                </a:cubicBezTo>
                <a:cubicBezTo>
                  <a:pt x="381206" y="1472359"/>
                  <a:pt x="681974" y="1453915"/>
                  <a:pt x="809296" y="1450474"/>
                </a:cubicBezTo>
                <a:cubicBezTo>
                  <a:pt x="837324" y="1446970"/>
                  <a:pt x="865589" y="1445016"/>
                  <a:pt x="893379" y="1439963"/>
                </a:cubicBezTo>
                <a:cubicBezTo>
                  <a:pt x="904279" y="1437981"/>
                  <a:pt x="913928" y="1430917"/>
                  <a:pt x="924910" y="1429453"/>
                </a:cubicBezTo>
                <a:cubicBezTo>
                  <a:pt x="966727" y="1423878"/>
                  <a:pt x="1008993" y="1422446"/>
                  <a:pt x="1051034" y="1418943"/>
                </a:cubicBezTo>
                <a:cubicBezTo>
                  <a:pt x="1130289" y="1392523"/>
                  <a:pt x="1032597" y="1428161"/>
                  <a:pt x="1114096" y="1387412"/>
                </a:cubicBezTo>
                <a:cubicBezTo>
                  <a:pt x="1124005" y="1382457"/>
                  <a:pt x="1135942" y="1382281"/>
                  <a:pt x="1145627" y="1376901"/>
                </a:cubicBezTo>
                <a:cubicBezTo>
                  <a:pt x="1167712" y="1364632"/>
                  <a:pt x="1184723" y="1342849"/>
                  <a:pt x="1208690" y="1334860"/>
                </a:cubicBezTo>
                <a:cubicBezTo>
                  <a:pt x="1229711" y="1327853"/>
                  <a:pt x="1253316" y="1326130"/>
                  <a:pt x="1271752" y="1313839"/>
                </a:cubicBezTo>
                <a:lnTo>
                  <a:pt x="1334814" y="1271798"/>
                </a:lnTo>
                <a:cubicBezTo>
                  <a:pt x="1345324" y="1264791"/>
                  <a:pt x="1355047" y="1256426"/>
                  <a:pt x="1366345" y="1250777"/>
                </a:cubicBezTo>
                <a:cubicBezTo>
                  <a:pt x="1486098" y="1190901"/>
                  <a:pt x="1414176" y="1233128"/>
                  <a:pt x="1492469" y="1177205"/>
                </a:cubicBezTo>
                <a:cubicBezTo>
                  <a:pt x="1502748" y="1169863"/>
                  <a:pt x="1514559" y="1164576"/>
                  <a:pt x="1524000" y="1156184"/>
                </a:cubicBezTo>
                <a:cubicBezTo>
                  <a:pt x="1546219" y="1136434"/>
                  <a:pt x="1569225" y="1116904"/>
                  <a:pt x="1587062" y="1093122"/>
                </a:cubicBezTo>
                <a:cubicBezTo>
                  <a:pt x="1597572" y="1079108"/>
                  <a:pt x="1605410" y="1062616"/>
                  <a:pt x="1618593" y="1051081"/>
                </a:cubicBezTo>
                <a:cubicBezTo>
                  <a:pt x="1636188" y="1035686"/>
                  <a:pt x="1689988" y="1010128"/>
                  <a:pt x="1713186" y="998529"/>
                </a:cubicBezTo>
                <a:cubicBezTo>
                  <a:pt x="1759649" y="928836"/>
                  <a:pt x="1705040" y="1006282"/>
                  <a:pt x="1765738" y="935467"/>
                </a:cubicBezTo>
                <a:cubicBezTo>
                  <a:pt x="1777138" y="922167"/>
                  <a:pt x="1785486" y="906387"/>
                  <a:pt x="1797269" y="893425"/>
                </a:cubicBezTo>
                <a:cubicBezTo>
                  <a:pt x="1820599" y="867762"/>
                  <a:pt x="1846317" y="844377"/>
                  <a:pt x="1870841" y="819853"/>
                </a:cubicBezTo>
                <a:cubicBezTo>
                  <a:pt x="1881351" y="809343"/>
                  <a:pt x="1894127" y="800689"/>
                  <a:pt x="1902372" y="788322"/>
                </a:cubicBezTo>
                <a:cubicBezTo>
                  <a:pt x="1999053" y="643303"/>
                  <a:pt x="1898108" y="792191"/>
                  <a:pt x="1975945" y="683219"/>
                </a:cubicBezTo>
                <a:cubicBezTo>
                  <a:pt x="1983287" y="672940"/>
                  <a:pt x="1988878" y="661392"/>
                  <a:pt x="1996965" y="651688"/>
                </a:cubicBezTo>
                <a:cubicBezTo>
                  <a:pt x="2006481" y="640269"/>
                  <a:pt x="2017986" y="630667"/>
                  <a:pt x="2028496" y="620157"/>
                </a:cubicBezTo>
                <a:cubicBezTo>
                  <a:pt x="2058618" y="469554"/>
                  <a:pt x="2016513" y="656105"/>
                  <a:pt x="2060027" y="525563"/>
                </a:cubicBezTo>
                <a:cubicBezTo>
                  <a:pt x="2065676" y="508616"/>
                  <a:pt x="2066205" y="490343"/>
                  <a:pt x="2070538" y="473012"/>
                </a:cubicBezTo>
                <a:cubicBezTo>
                  <a:pt x="2073225" y="462264"/>
                  <a:pt x="2077545" y="451991"/>
                  <a:pt x="2081048" y="441481"/>
                </a:cubicBezTo>
                <a:cubicBezTo>
                  <a:pt x="2084551" y="416957"/>
                  <a:pt x="2091558" y="392681"/>
                  <a:pt x="2091558" y="367908"/>
                </a:cubicBezTo>
                <a:cubicBezTo>
                  <a:pt x="2091558" y="297751"/>
                  <a:pt x="2087125" y="227594"/>
                  <a:pt x="2081048" y="157701"/>
                </a:cubicBezTo>
                <a:cubicBezTo>
                  <a:pt x="2080088" y="146664"/>
                  <a:pt x="2075918" y="135855"/>
                  <a:pt x="2070538" y="126170"/>
                </a:cubicBezTo>
                <a:cubicBezTo>
                  <a:pt x="2050465" y="90039"/>
                  <a:pt x="2035029" y="58401"/>
                  <a:pt x="1996965" y="42088"/>
                </a:cubicBezTo>
                <a:cubicBezTo>
                  <a:pt x="1983688" y="36398"/>
                  <a:pt x="1968938" y="35081"/>
                  <a:pt x="1954924" y="31577"/>
                </a:cubicBezTo>
                <a:cubicBezTo>
                  <a:pt x="1944414" y="24570"/>
                  <a:pt x="1935377" y="14552"/>
                  <a:pt x="1923393" y="10557"/>
                </a:cubicBezTo>
                <a:cubicBezTo>
                  <a:pt x="1861927" y="-9932"/>
                  <a:pt x="1809344" y="4682"/>
                  <a:pt x="1744717" y="10557"/>
                </a:cubicBezTo>
                <a:cubicBezTo>
                  <a:pt x="1716689" y="29242"/>
                  <a:pt x="1703443" y="35094"/>
                  <a:pt x="1681655" y="63108"/>
                </a:cubicBezTo>
                <a:cubicBezTo>
                  <a:pt x="1666145" y="83050"/>
                  <a:pt x="1639614" y="126170"/>
                  <a:pt x="1639614" y="126170"/>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367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559" y="1364397"/>
            <a:ext cx="8515350" cy="4876800"/>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784993" y="5410200"/>
            <a:ext cx="4038600"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Excretory duct</a:t>
            </a:r>
          </a:p>
        </p:txBody>
      </p:sp>
      <p:sp>
        <p:nvSpPr>
          <p:cNvPr id="9" name="Freeform 8"/>
          <p:cNvSpPr/>
          <p:nvPr/>
        </p:nvSpPr>
        <p:spPr>
          <a:xfrm>
            <a:off x="4761186" y="3457903"/>
            <a:ext cx="2406869" cy="1145628"/>
          </a:xfrm>
          <a:custGeom>
            <a:avLst/>
            <a:gdLst>
              <a:gd name="connsiteX0" fmla="*/ 1324304 w 2406869"/>
              <a:gd name="connsiteY0" fmla="*/ 42042 h 1145628"/>
              <a:gd name="connsiteX1" fmla="*/ 1051035 w 2406869"/>
              <a:gd name="connsiteY1" fmla="*/ 21021 h 1145628"/>
              <a:gd name="connsiteX2" fmla="*/ 840828 w 2406869"/>
              <a:gd name="connsiteY2" fmla="*/ 0 h 1145628"/>
              <a:gd name="connsiteX3" fmla="*/ 441435 w 2406869"/>
              <a:gd name="connsiteY3" fmla="*/ 21021 h 1145628"/>
              <a:gd name="connsiteX4" fmla="*/ 357352 w 2406869"/>
              <a:gd name="connsiteY4" fmla="*/ 42042 h 1145628"/>
              <a:gd name="connsiteX5" fmla="*/ 304800 w 2406869"/>
              <a:gd name="connsiteY5" fmla="*/ 52552 h 1145628"/>
              <a:gd name="connsiteX6" fmla="*/ 252248 w 2406869"/>
              <a:gd name="connsiteY6" fmla="*/ 73573 h 1145628"/>
              <a:gd name="connsiteX7" fmla="*/ 147145 w 2406869"/>
              <a:gd name="connsiteY7" fmla="*/ 105104 h 1145628"/>
              <a:gd name="connsiteX8" fmla="*/ 105104 w 2406869"/>
              <a:gd name="connsiteY8" fmla="*/ 126125 h 1145628"/>
              <a:gd name="connsiteX9" fmla="*/ 42042 w 2406869"/>
              <a:gd name="connsiteY9" fmla="*/ 168166 h 1145628"/>
              <a:gd name="connsiteX10" fmla="*/ 10511 w 2406869"/>
              <a:gd name="connsiteY10" fmla="*/ 262759 h 1145628"/>
              <a:gd name="connsiteX11" fmla="*/ 0 w 2406869"/>
              <a:gd name="connsiteY11" fmla="*/ 294290 h 1145628"/>
              <a:gd name="connsiteX12" fmla="*/ 10511 w 2406869"/>
              <a:gd name="connsiteY12" fmla="*/ 420414 h 1145628"/>
              <a:gd name="connsiteX13" fmla="*/ 31531 w 2406869"/>
              <a:gd name="connsiteY13" fmla="*/ 451945 h 1145628"/>
              <a:gd name="connsiteX14" fmla="*/ 42042 w 2406869"/>
              <a:gd name="connsiteY14" fmla="*/ 483476 h 1145628"/>
              <a:gd name="connsiteX15" fmla="*/ 105104 w 2406869"/>
              <a:gd name="connsiteY15" fmla="*/ 546538 h 1145628"/>
              <a:gd name="connsiteX16" fmla="*/ 147145 w 2406869"/>
              <a:gd name="connsiteY16" fmla="*/ 609600 h 1145628"/>
              <a:gd name="connsiteX17" fmla="*/ 210207 w 2406869"/>
              <a:gd name="connsiteY17" fmla="*/ 651642 h 1145628"/>
              <a:gd name="connsiteX18" fmla="*/ 241738 w 2406869"/>
              <a:gd name="connsiteY18" fmla="*/ 683173 h 1145628"/>
              <a:gd name="connsiteX19" fmla="*/ 304800 w 2406869"/>
              <a:gd name="connsiteY19" fmla="*/ 725214 h 1145628"/>
              <a:gd name="connsiteX20" fmla="*/ 367862 w 2406869"/>
              <a:gd name="connsiteY20" fmla="*/ 767256 h 1145628"/>
              <a:gd name="connsiteX21" fmla="*/ 420414 w 2406869"/>
              <a:gd name="connsiteY21" fmla="*/ 809297 h 1145628"/>
              <a:gd name="connsiteX22" fmla="*/ 483476 w 2406869"/>
              <a:gd name="connsiteY22" fmla="*/ 861849 h 1145628"/>
              <a:gd name="connsiteX23" fmla="*/ 515007 w 2406869"/>
              <a:gd name="connsiteY23" fmla="*/ 872359 h 1145628"/>
              <a:gd name="connsiteX24" fmla="*/ 578069 w 2406869"/>
              <a:gd name="connsiteY24" fmla="*/ 914400 h 1145628"/>
              <a:gd name="connsiteX25" fmla="*/ 609600 w 2406869"/>
              <a:gd name="connsiteY25" fmla="*/ 935421 h 1145628"/>
              <a:gd name="connsiteX26" fmla="*/ 672662 w 2406869"/>
              <a:gd name="connsiteY26" fmla="*/ 956442 h 1145628"/>
              <a:gd name="connsiteX27" fmla="*/ 704193 w 2406869"/>
              <a:gd name="connsiteY27" fmla="*/ 977463 h 1145628"/>
              <a:gd name="connsiteX28" fmla="*/ 767255 w 2406869"/>
              <a:gd name="connsiteY28" fmla="*/ 998483 h 1145628"/>
              <a:gd name="connsiteX29" fmla="*/ 830317 w 2406869"/>
              <a:gd name="connsiteY29" fmla="*/ 1030014 h 1145628"/>
              <a:gd name="connsiteX30" fmla="*/ 924911 w 2406869"/>
              <a:gd name="connsiteY30" fmla="*/ 1072056 h 1145628"/>
              <a:gd name="connsiteX31" fmla="*/ 987973 w 2406869"/>
              <a:gd name="connsiteY31" fmla="*/ 1093076 h 1145628"/>
              <a:gd name="connsiteX32" fmla="*/ 1019504 w 2406869"/>
              <a:gd name="connsiteY32" fmla="*/ 1103587 h 1145628"/>
              <a:gd name="connsiteX33" fmla="*/ 1051035 w 2406869"/>
              <a:gd name="connsiteY33" fmla="*/ 1124607 h 1145628"/>
              <a:gd name="connsiteX34" fmla="*/ 1124607 w 2406869"/>
              <a:gd name="connsiteY34" fmla="*/ 1135118 h 1145628"/>
              <a:gd name="connsiteX35" fmla="*/ 1177159 w 2406869"/>
              <a:gd name="connsiteY35" fmla="*/ 1145628 h 1145628"/>
              <a:gd name="connsiteX36" fmla="*/ 1734207 w 2406869"/>
              <a:gd name="connsiteY36" fmla="*/ 1124607 h 1145628"/>
              <a:gd name="connsiteX37" fmla="*/ 1807780 w 2406869"/>
              <a:gd name="connsiteY37" fmla="*/ 1114097 h 1145628"/>
              <a:gd name="connsiteX38" fmla="*/ 1860331 w 2406869"/>
              <a:gd name="connsiteY38" fmla="*/ 1103587 h 1145628"/>
              <a:gd name="connsiteX39" fmla="*/ 1944414 w 2406869"/>
              <a:gd name="connsiteY39" fmla="*/ 1093076 h 1145628"/>
              <a:gd name="connsiteX40" fmla="*/ 2017986 w 2406869"/>
              <a:gd name="connsiteY40" fmla="*/ 1072056 h 1145628"/>
              <a:gd name="connsiteX41" fmla="*/ 2081048 w 2406869"/>
              <a:gd name="connsiteY41" fmla="*/ 1051035 h 1145628"/>
              <a:gd name="connsiteX42" fmla="*/ 2112580 w 2406869"/>
              <a:gd name="connsiteY42" fmla="*/ 1040525 h 1145628"/>
              <a:gd name="connsiteX43" fmla="*/ 2175642 w 2406869"/>
              <a:gd name="connsiteY43" fmla="*/ 1019504 h 1145628"/>
              <a:gd name="connsiteX44" fmla="*/ 2207173 w 2406869"/>
              <a:gd name="connsiteY44" fmla="*/ 1008994 h 1145628"/>
              <a:gd name="connsiteX45" fmla="*/ 2301766 w 2406869"/>
              <a:gd name="connsiteY45" fmla="*/ 945931 h 1145628"/>
              <a:gd name="connsiteX46" fmla="*/ 2333297 w 2406869"/>
              <a:gd name="connsiteY46" fmla="*/ 924911 h 1145628"/>
              <a:gd name="connsiteX47" fmla="*/ 2364828 w 2406869"/>
              <a:gd name="connsiteY47" fmla="*/ 903890 h 1145628"/>
              <a:gd name="connsiteX48" fmla="*/ 2396359 w 2406869"/>
              <a:gd name="connsiteY48" fmla="*/ 809297 h 1145628"/>
              <a:gd name="connsiteX49" fmla="*/ 2406869 w 2406869"/>
              <a:gd name="connsiteY49" fmla="*/ 777766 h 1145628"/>
              <a:gd name="connsiteX50" fmla="*/ 2396359 w 2406869"/>
              <a:gd name="connsiteY50" fmla="*/ 620111 h 1145628"/>
              <a:gd name="connsiteX51" fmla="*/ 2375338 w 2406869"/>
              <a:gd name="connsiteY51" fmla="*/ 557049 h 1145628"/>
              <a:gd name="connsiteX52" fmla="*/ 2364828 w 2406869"/>
              <a:gd name="connsiteY52" fmla="*/ 525518 h 1145628"/>
              <a:gd name="connsiteX53" fmla="*/ 2354317 w 2406869"/>
              <a:gd name="connsiteY53" fmla="*/ 493987 h 1145628"/>
              <a:gd name="connsiteX54" fmla="*/ 2333297 w 2406869"/>
              <a:gd name="connsiteY54" fmla="*/ 462456 h 1145628"/>
              <a:gd name="connsiteX55" fmla="*/ 2322786 w 2406869"/>
              <a:gd name="connsiteY55" fmla="*/ 430925 h 1145628"/>
              <a:gd name="connsiteX56" fmla="*/ 2291255 w 2406869"/>
              <a:gd name="connsiteY56" fmla="*/ 420414 h 1145628"/>
              <a:gd name="connsiteX57" fmla="*/ 2238704 w 2406869"/>
              <a:gd name="connsiteY57" fmla="*/ 357352 h 1145628"/>
              <a:gd name="connsiteX58" fmla="*/ 2165131 w 2406869"/>
              <a:gd name="connsiteY58" fmla="*/ 262759 h 1145628"/>
              <a:gd name="connsiteX59" fmla="*/ 2102069 w 2406869"/>
              <a:gd name="connsiteY59" fmla="*/ 220718 h 1145628"/>
              <a:gd name="connsiteX60" fmla="*/ 2028497 w 2406869"/>
              <a:gd name="connsiteY60" fmla="*/ 199697 h 1145628"/>
              <a:gd name="connsiteX61" fmla="*/ 1986455 w 2406869"/>
              <a:gd name="connsiteY61" fmla="*/ 189187 h 1145628"/>
              <a:gd name="connsiteX62" fmla="*/ 1849821 w 2406869"/>
              <a:gd name="connsiteY62" fmla="*/ 157656 h 1145628"/>
              <a:gd name="connsiteX63" fmla="*/ 1776248 w 2406869"/>
              <a:gd name="connsiteY63" fmla="*/ 136635 h 1145628"/>
              <a:gd name="connsiteX64" fmla="*/ 1713186 w 2406869"/>
              <a:gd name="connsiteY64" fmla="*/ 115614 h 1145628"/>
              <a:gd name="connsiteX65" fmla="*/ 1681655 w 2406869"/>
              <a:gd name="connsiteY65" fmla="*/ 105104 h 1145628"/>
              <a:gd name="connsiteX66" fmla="*/ 1608083 w 2406869"/>
              <a:gd name="connsiteY66" fmla="*/ 84083 h 1145628"/>
              <a:gd name="connsiteX67" fmla="*/ 1545021 w 2406869"/>
              <a:gd name="connsiteY67" fmla="*/ 73573 h 1145628"/>
              <a:gd name="connsiteX68" fmla="*/ 1492469 w 2406869"/>
              <a:gd name="connsiteY68" fmla="*/ 63063 h 1145628"/>
              <a:gd name="connsiteX69" fmla="*/ 1376855 w 2406869"/>
              <a:gd name="connsiteY69" fmla="*/ 52552 h 1145628"/>
              <a:gd name="connsiteX70" fmla="*/ 1261242 w 2406869"/>
              <a:gd name="connsiteY70" fmla="*/ 42042 h 11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406869" h="1145628">
                <a:moveTo>
                  <a:pt x="1324304" y="42042"/>
                </a:moveTo>
                <a:cubicBezTo>
                  <a:pt x="931706" y="18947"/>
                  <a:pt x="1301837" y="43820"/>
                  <a:pt x="1051035" y="21021"/>
                </a:cubicBezTo>
                <a:cubicBezTo>
                  <a:pt x="846275" y="2407"/>
                  <a:pt x="983170" y="20336"/>
                  <a:pt x="840828" y="0"/>
                </a:cubicBezTo>
                <a:cubicBezTo>
                  <a:pt x="813914" y="1170"/>
                  <a:pt x="504926" y="12740"/>
                  <a:pt x="441435" y="21021"/>
                </a:cubicBezTo>
                <a:cubicBezTo>
                  <a:pt x="412787" y="24758"/>
                  <a:pt x="385681" y="36376"/>
                  <a:pt x="357352" y="42042"/>
                </a:cubicBezTo>
                <a:lnTo>
                  <a:pt x="304800" y="52552"/>
                </a:lnTo>
                <a:cubicBezTo>
                  <a:pt x="287283" y="59559"/>
                  <a:pt x="270147" y="67607"/>
                  <a:pt x="252248" y="73573"/>
                </a:cubicBezTo>
                <a:cubicBezTo>
                  <a:pt x="206985" y="88661"/>
                  <a:pt x="195879" y="80737"/>
                  <a:pt x="147145" y="105104"/>
                </a:cubicBezTo>
                <a:cubicBezTo>
                  <a:pt x="133131" y="112111"/>
                  <a:pt x="118539" y="118064"/>
                  <a:pt x="105104" y="126125"/>
                </a:cubicBezTo>
                <a:cubicBezTo>
                  <a:pt x="83441" y="139123"/>
                  <a:pt x="42042" y="168166"/>
                  <a:pt x="42042" y="168166"/>
                </a:cubicBezTo>
                <a:lnTo>
                  <a:pt x="10511" y="262759"/>
                </a:lnTo>
                <a:lnTo>
                  <a:pt x="0" y="294290"/>
                </a:lnTo>
                <a:cubicBezTo>
                  <a:pt x="3504" y="336331"/>
                  <a:pt x="2237" y="379046"/>
                  <a:pt x="10511" y="420414"/>
                </a:cubicBezTo>
                <a:cubicBezTo>
                  <a:pt x="12988" y="432800"/>
                  <a:pt x="25882" y="440647"/>
                  <a:pt x="31531" y="451945"/>
                </a:cubicBezTo>
                <a:cubicBezTo>
                  <a:pt x="36486" y="461854"/>
                  <a:pt x="35240" y="474731"/>
                  <a:pt x="42042" y="483476"/>
                </a:cubicBezTo>
                <a:cubicBezTo>
                  <a:pt x="60293" y="506942"/>
                  <a:pt x="88614" y="521803"/>
                  <a:pt x="105104" y="546538"/>
                </a:cubicBezTo>
                <a:cubicBezTo>
                  <a:pt x="119118" y="567559"/>
                  <a:pt x="126124" y="595586"/>
                  <a:pt x="147145" y="609600"/>
                </a:cubicBezTo>
                <a:cubicBezTo>
                  <a:pt x="168166" y="623614"/>
                  <a:pt x="192343" y="633778"/>
                  <a:pt x="210207" y="651642"/>
                </a:cubicBezTo>
                <a:cubicBezTo>
                  <a:pt x="220717" y="662152"/>
                  <a:pt x="230005" y="674048"/>
                  <a:pt x="241738" y="683173"/>
                </a:cubicBezTo>
                <a:cubicBezTo>
                  <a:pt x="261680" y="698683"/>
                  <a:pt x="286936" y="707350"/>
                  <a:pt x="304800" y="725214"/>
                </a:cubicBezTo>
                <a:cubicBezTo>
                  <a:pt x="344165" y="764579"/>
                  <a:pt x="322230" y="752044"/>
                  <a:pt x="367862" y="767256"/>
                </a:cubicBezTo>
                <a:cubicBezTo>
                  <a:pt x="385379" y="781270"/>
                  <a:pt x="403531" y="794525"/>
                  <a:pt x="420414" y="809297"/>
                </a:cubicBezTo>
                <a:cubicBezTo>
                  <a:pt x="451406" y="836415"/>
                  <a:pt x="447626" y="843924"/>
                  <a:pt x="483476" y="861849"/>
                </a:cubicBezTo>
                <a:cubicBezTo>
                  <a:pt x="493385" y="866804"/>
                  <a:pt x="504497" y="868856"/>
                  <a:pt x="515007" y="872359"/>
                </a:cubicBezTo>
                <a:lnTo>
                  <a:pt x="578069" y="914400"/>
                </a:lnTo>
                <a:cubicBezTo>
                  <a:pt x="588579" y="921407"/>
                  <a:pt x="597616" y="931426"/>
                  <a:pt x="609600" y="935421"/>
                </a:cubicBezTo>
                <a:cubicBezTo>
                  <a:pt x="630621" y="942428"/>
                  <a:pt x="654226" y="944151"/>
                  <a:pt x="672662" y="956442"/>
                </a:cubicBezTo>
                <a:cubicBezTo>
                  <a:pt x="683172" y="963449"/>
                  <a:pt x="692650" y="972333"/>
                  <a:pt x="704193" y="977463"/>
                </a:cubicBezTo>
                <a:cubicBezTo>
                  <a:pt x="724441" y="986462"/>
                  <a:pt x="767255" y="998483"/>
                  <a:pt x="767255" y="998483"/>
                </a:cubicBezTo>
                <a:cubicBezTo>
                  <a:pt x="857619" y="1058727"/>
                  <a:pt x="743288" y="986499"/>
                  <a:pt x="830317" y="1030014"/>
                </a:cubicBezTo>
                <a:cubicBezTo>
                  <a:pt x="930253" y="1079982"/>
                  <a:pt x="762212" y="1017824"/>
                  <a:pt x="924911" y="1072056"/>
                </a:cubicBezTo>
                <a:lnTo>
                  <a:pt x="987973" y="1093076"/>
                </a:lnTo>
                <a:cubicBezTo>
                  <a:pt x="998483" y="1096580"/>
                  <a:pt x="1010286" y="1097442"/>
                  <a:pt x="1019504" y="1103587"/>
                </a:cubicBezTo>
                <a:cubicBezTo>
                  <a:pt x="1030014" y="1110594"/>
                  <a:pt x="1038936" y="1120977"/>
                  <a:pt x="1051035" y="1124607"/>
                </a:cubicBezTo>
                <a:cubicBezTo>
                  <a:pt x="1074763" y="1131725"/>
                  <a:pt x="1100171" y="1131045"/>
                  <a:pt x="1124607" y="1135118"/>
                </a:cubicBezTo>
                <a:cubicBezTo>
                  <a:pt x="1142228" y="1138055"/>
                  <a:pt x="1159642" y="1142125"/>
                  <a:pt x="1177159" y="1145628"/>
                </a:cubicBezTo>
                <a:cubicBezTo>
                  <a:pt x="1362842" y="1138621"/>
                  <a:pt x="1550260" y="1150884"/>
                  <a:pt x="1734207" y="1124607"/>
                </a:cubicBezTo>
                <a:cubicBezTo>
                  <a:pt x="1758731" y="1121104"/>
                  <a:pt x="1783344" y="1118170"/>
                  <a:pt x="1807780" y="1114097"/>
                </a:cubicBezTo>
                <a:cubicBezTo>
                  <a:pt x="1825401" y="1111160"/>
                  <a:pt x="1842675" y="1106303"/>
                  <a:pt x="1860331" y="1103587"/>
                </a:cubicBezTo>
                <a:cubicBezTo>
                  <a:pt x="1888248" y="1099292"/>
                  <a:pt x="1916386" y="1096580"/>
                  <a:pt x="1944414" y="1093076"/>
                </a:cubicBezTo>
                <a:cubicBezTo>
                  <a:pt x="2050410" y="1057745"/>
                  <a:pt x="1885975" y="1111659"/>
                  <a:pt x="2017986" y="1072056"/>
                </a:cubicBezTo>
                <a:cubicBezTo>
                  <a:pt x="2039209" y="1065689"/>
                  <a:pt x="2060027" y="1058042"/>
                  <a:pt x="2081048" y="1051035"/>
                </a:cubicBezTo>
                <a:lnTo>
                  <a:pt x="2112580" y="1040525"/>
                </a:lnTo>
                <a:lnTo>
                  <a:pt x="2175642" y="1019504"/>
                </a:lnTo>
                <a:lnTo>
                  <a:pt x="2207173" y="1008994"/>
                </a:lnTo>
                <a:lnTo>
                  <a:pt x="2301766" y="945931"/>
                </a:lnTo>
                <a:lnTo>
                  <a:pt x="2333297" y="924911"/>
                </a:lnTo>
                <a:lnTo>
                  <a:pt x="2364828" y="903890"/>
                </a:lnTo>
                <a:lnTo>
                  <a:pt x="2396359" y="809297"/>
                </a:lnTo>
                <a:lnTo>
                  <a:pt x="2406869" y="777766"/>
                </a:lnTo>
                <a:cubicBezTo>
                  <a:pt x="2403366" y="725214"/>
                  <a:pt x="2403807" y="672250"/>
                  <a:pt x="2396359" y="620111"/>
                </a:cubicBezTo>
                <a:cubicBezTo>
                  <a:pt x="2393225" y="598176"/>
                  <a:pt x="2382345" y="578070"/>
                  <a:pt x="2375338" y="557049"/>
                </a:cubicBezTo>
                <a:lnTo>
                  <a:pt x="2364828" y="525518"/>
                </a:lnTo>
                <a:cubicBezTo>
                  <a:pt x="2361324" y="515008"/>
                  <a:pt x="2360462" y="503205"/>
                  <a:pt x="2354317" y="493987"/>
                </a:cubicBezTo>
                <a:cubicBezTo>
                  <a:pt x="2347310" y="483477"/>
                  <a:pt x="2338946" y="473754"/>
                  <a:pt x="2333297" y="462456"/>
                </a:cubicBezTo>
                <a:cubicBezTo>
                  <a:pt x="2328342" y="452547"/>
                  <a:pt x="2330620" y="438759"/>
                  <a:pt x="2322786" y="430925"/>
                </a:cubicBezTo>
                <a:cubicBezTo>
                  <a:pt x="2314952" y="423091"/>
                  <a:pt x="2301765" y="423918"/>
                  <a:pt x="2291255" y="420414"/>
                </a:cubicBezTo>
                <a:cubicBezTo>
                  <a:pt x="2216156" y="307762"/>
                  <a:pt x="2333101" y="478718"/>
                  <a:pt x="2238704" y="357352"/>
                </a:cubicBezTo>
                <a:cubicBezTo>
                  <a:pt x="2203935" y="312649"/>
                  <a:pt x="2205396" y="294076"/>
                  <a:pt x="2165131" y="262759"/>
                </a:cubicBezTo>
                <a:cubicBezTo>
                  <a:pt x="2145189" y="247249"/>
                  <a:pt x="2126578" y="226846"/>
                  <a:pt x="2102069" y="220718"/>
                </a:cubicBezTo>
                <a:cubicBezTo>
                  <a:pt x="1970575" y="187842"/>
                  <a:pt x="2134096" y="229867"/>
                  <a:pt x="2028497" y="199697"/>
                </a:cubicBezTo>
                <a:cubicBezTo>
                  <a:pt x="2014607" y="195729"/>
                  <a:pt x="2000291" y="193338"/>
                  <a:pt x="1986455" y="189187"/>
                </a:cubicBezTo>
                <a:cubicBezTo>
                  <a:pt x="1881526" y="157708"/>
                  <a:pt x="1965861" y="174233"/>
                  <a:pt x="1849821" y="157656"/>
                </a:cubicBezTo>
                <a:cubicBezTo>
                  <a:pt x="1743884" y="122341"/>
                  <a:pt x="1908185" y="176216"/>
                  <a:pt x="1776248" y="136635"/>
                </a:cubicBezTo>
                <a:cubicBezTo>
                  <a:pt x="1755025" y="130268"/>
                  <a:pt x="1734207" y="122621"/>
                  <a:pt x="1713186" y="115614"/>
                </a:cubicBezTo>
                <a:lnTo>
                  <a:pt x="1681655" y="105104"/>
                </a:lnTo>
                <a:cubicBezTo>
                  <a:pt x="1651609" y="95089"/>
                  <a:pt x="1641068" y="90680"/>
                  <a:pt x="1608083" y="84083"/>
                </a:cubicBezTo>
                <a:cubicBezTo>
                  <a:pt x="1587186" y="79904"/>
                  <a:pt x="1565988" y="77385"/>
                  <a:pt x="1545021" y="73573"/>
                </a:cubicBezTo>
                <a:cubicBezTo>
                  <a:pt x="1527445" y="70377"/>
                  <a:pt x="1510195" y="65279"/>
                  <a:pt x="1492469" y="63063"/>
                </a:cubicBezTo>
                <a:cubicBezTo>
                  <a:pt x="1454071" y="58263"/>
                  <a:pt x="1415393" y="56056"/>
                  <a:pt x="1376855" y="52552"/>
                </a:cubicBezTo>
                <a:cubicBezTo>
                  <a:pt x="1311022" y="36094"/>
                  <a:pt x="1349259" y="42042"/>
                  <a:pt x="1261242" y="42042"/>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522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81400" y="82952"/>
            <a:ext cx="165481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C00000"/>
                </a:solidFill>
                <a:latin typeface="+mn-lt"/>
              </a:rPr>
              <a:t>TONGUE</a:t>
            </a:r>
          </a:p>
        </p:txBody>
      </p:sp>
      <p:sp>
        <p:nvSpPr>
          <p:cNvPr id="4" name="TextBox 3"/>
          <p:cNvSpPr txBox="1"/>
          <p:nvPr/>
        </p:nvSpPr>
        <p:spPr>
          <a:xfrm>
            <a:off x="161054" y="896029"/>
            <a:ext cx="3567491" cy="2862322"/>
          </a:xfrm>
          <a:prstGeom prst="rect">
            <a:avLst/>
          </a:prstGeom>
          <a:noFill/>
        </p:spPr>
        <p:txBody>
          <a:bodyPr wrap="square" rtlCol="0">
            <a:spAutoFit/>
          </a:bodyPr>
          <a:lstStyle/>
          <a:p>
            <a:r>
              <a:rPr lang="en-US" b="1" dirty="0">
                <a:solidFill>
                  <a:srgbClr val="8E0000"/>
                </a:solidFill>
                <a:latin typeface="Times New Roman" pitchFamily="18" charset="0"/>
                <a:cs typeface="Times New Roman" pitchFamily="18" charset="0"/>
              </a:rPr>
              <a:t>The core of the tongue is thick, </a:t>
            </a:r>
            <a:r>
              <a:rPr lang="en-US" b="1" dirty="0">
                <a:solidFill>
                  <a:srgbClr val="FF0000"/>
                </a:solidFill>
                <a:latin typeface="Times New Roman" pitchFamily="18" charset="0"/>
                <a:cs typeface="Times New Roman" pitchFamily="18" charset="0"/>
              </a:rPr>
              <a:t>skeletal muscle </a:t>
            </a:r>
            <a:r>
              <a:rPr lang="en-US" b="1" dirty="0">
                <a:solidFill>
                  <a:srgbClr val="8E0000"/>
                </a:solidFill>
                <a:latin typeface="Times New Roman" pitchFamily="18" charset="0"/>
                <a:cs typeface="Times New Roman" pitchFamily="18" charset="0"/>
              </a:rPr>
              <a:t>oriented in all three dimensions.  The surface </a:t>
            </a:r>
            <a:r>
              <a:rPr lang="en-US" b="1" dirty="0">
                <a:solidFill>
                  <a:srgbClr val="FF0000"/>
                </a:solidFill>
                <a:latin typeface="Times New Roman" pitchFamily="18" charset="0"/>
                <a:cs typeface="Times New Roman" pitchFamily="18" charset="0"/>
              </a:rPr>
              <a:t>mucosa</a:t>
            </a:r>
            <a:r>
              <a:rPr lang="en-US" b="1" dirty="0">
                <a:solidFill>
                  <a:srgbClr val="8E0000"/>
                </a:solidFill>
                <a:latin typeface="Times New Roman" pitchFamily="18" charset="0"/>
                <a:cs typeface="Times New Roman" pitchFamily="18" charset="0"/>
              </a:rPr>
              <a:t> consists of a stratified squamous epithelium and an underlying dense irregular connective tissue.  Mixed mucus and serous glands are found within the connective tissue, but also extend into the muscle.</a:t>
            </a:r>
            <a:endParaRPr lang="en-US" dirty="0">
              <a:solidFill>
                <a:srgbClr val="C00000"/>
              </a:solidFill>
            </a:endParaRPr>
          </a:p>
        </p:txBody>
      </p:sp>
      <p:sp>
        <p:nvSpPr>
          <p:cNvPr id="2062" name="TextBox 2061"/>
          <p:cNvSpPr txBox="1"/>
          <p:nvPr/>
        </p:nvSpPr>
        <p:spPr>
          <a:xfrm>
            <a:off x="6880753" y="5221346"/>
            <a:ext cx="655898" cy="276999"/>
          </a:xfrm>
          <a:prstGeom prst="rect">
            <a:avLst/>
          </a:prstGeom>
          <a:noFill/>
        </p:spPr>
        <p:txBody>
          <a:bodyPr wrap="square" rtlCol="0">
            <a:spAutoFit/>
          </a:bodyPr>
          <a:lstStyle/>
          <a:p>
            <a:r>
              <a:rPr lang="en-US" sz="1200" b="1" dirty="0">
                <a:solidFill>
                  <a:schemeClr val="bg1"/>
                </a:solidFill>
              </a:rPr>
              <a:t>lumen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126" y="838200"/>
            <a:ext cx="5275472" cy="6017172"/>
          </a:xfrm>
          <a:prstGeom prst="rect">
            <a:avLst/>
          </a:prstGeom>
        </p:spPr>
      </p:pic>
      <p:sp>
        <p:nvSpPr>
          <p:cNvPr id="3" name="TextBox 2"/>
          <p:cNvSpPr txBox="1"/>
          <p:nvPr/>
        </p:nvSpPr>
        <p:spPr>
          <a:xfrm rot="3578557">
            <a:off x="7907037" y="2002895"/>
            <a:ext cx="950609" cy="646331"/>
          </a:xfrm>
          <a:prstGeom prst="rect">
            <a:avLst/>
          </a:prstGeom>
          <a:noFill/>
        </p:spPr>
        <p:txBody>
          <a:bodyPr wrap="square" rtlCol="0">
            <a:spAutoFit/>
          </a:bodyPr>
          <a:lstStyle/>
          <a:p>
            <a:r>
              <a:rPr lang="en-US" dirty="0"/>
              <a:t>Dorsal surface</a:t>
            </a:r>
          </a:p>
        </p:txBody>
      </p:sp>
      <p:sp>
        <p:nvSpPr>
          <p:cNvPr id="8" name="TextBox 7"/>
          <p:cNvSpPr txBox="1"/>
          <p:nvPr/>
        </p:nvSpPr>
        <p:spPr>
          <a:xfrm>
            <a:off x="6324600" y="703458"/>
            <a:ext cx="475304" cy="369332"/>
          </a:xfrm>
          <a:prstGeom prst="rect">
            <a:avLst/>
          </a:prstGeom>
          <a:noFill/>
        </p:spPr>
        <p:txBody>
          <a:bodyPr wrap="square" rtlCol="0">
            <a:spAutoFit/>
          </a:bodyPr>
          <a:lstStyle/>
          <a:p>
            <a:r>
              <a:rPr lang="en-US" dirty="0"/>
              <a:t>tip</a:t>
            </a:r>
          </a:p>
        </p:txBody>
      </p:sp>
      <p:sp>
        <p:nvSpPr>
          <p:cNvPr id="10" name="TextBox 9"/>
          <p:cNvSpPr txBox="1"/>
          <p:nvPr/>
        </p:nvSpPr>
        <p:spPr>
          <a:xfrm rot="18336368">
            <a:off x="4102768" y="2004025"/>
            <a:ext cx="950609" cy="646331"/>
          </a:xfrm>
          <a:prstGeom prst="rect">
            <a:avLst/>
          </a:prstGeom>
          <a:noFill/>
        </p:spPr>
        <p:txBody>
          <a:bodyPr wrap="square" rtlCol="0">
            <a:spAutoFit/>
          </a:bodyPr>
          <a:lstStyle/>
          <a:p>
            <a:r>
              <a:rPr lang="en-US" dirty="0"/>
              <a:t>ventral surface</a:t>
            </a:r>
          </a:p>
        </p:txBody>
      </p:sp>
    </p:spTree>
    <p:extLst>
      <p:ext uri="{BB962C8B-B14F-4D97-AF65-F5344CB8AC3E}">
        <p14:creationId xmlns:p14="http://schemas.microsoft.com/office/powerpoint/2010/main" val="409972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1500515"/>
            <a:ext cx="8010525" cy="5133975"/>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structures. (advance slide for answers)</a:t>
            </a:r>
          </a:p>
        </p:txBody>
      </p:sp>
      <p:sp>
        <p:nvSpPr>
          <p:cNvPr id="5" name="Rectangle 4"/>
          <p:cNvSpPr/>
          <p:nvPr/>
        </p:nvSpPr>
        <p:spPr>
          <a:xfrm>
            <a:off x="2035284" y="1364397"/>
            <a:ext cx="5073431"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err="1">
                <a:ln w="11430"/>
                <a:solidFill>
                  <a:srgbClr val="FFFF00"/>
                </a:solidFill>
                <a:effectLst>
                  <a:outerShdw blurRad="50800" dist="39000" dir="5460000" algn="tl">
                    <a:srgbClr val="000000">
                      <a:alpha val="38000"/>
                    </a:srgbClr>
                  </a:outerShdw>
                </a:effectLst>
                <a:latin typeface="+mn-lt"/>
              </a:rPr>
              <a:t>Unilocular</a:t>
            </a:r>
            <a:r>
              <a:rPr lang="en-US" sz="3600" b="1" dirty="0">
                <a:ln w="11430"/>
                <a:solidFill>
                  <a:srgbClr val="FFFF00"/>
                </a:solidFill>
                <a:effectLst>
                  <a:outerShdw blurRad="50800" dist="39000" dir="5460000" algn="tl">
                    <a:srgbClr val="000000">
                      <a:alpha val="38000"/>
                    </a:srgbClr>
                  </a:outerShdw>
                </a:effectLst>
                <a:latin typeface="+mn-lt"/>
              </a:rPr>
              <a:t> adipose cells</a:t>
            </a:r>
          </a:p>
        </p:txBody>
      </p:sp>
      <p:sp>
        <p:nvSpPr>
          <p:cNvPr id="3" name="Freeform 2"/>
          <p:cNvSpPr/>
          <p:nvPr/>
        </p:nvSpPr>
        <p:spPr>
          <a:xfrm>
            <a:off x="4635062" y="2154621"/>
            <a:ext cx="1576767" cy="2007476"/>
          </a:xfrm>
          <a:custGeom>
            <a:avLst/>
            <a:gdLst>
              <a:gd name="connsiteX0" fmla="*/ 1534510 w 1576767"/>
              <a:gd name="connsiteY0" fmla="*/ 210207 h 2007476"/>
              <a:gd name="connsiteX1" fmla="*/ 1492469 w 1576767"/>
              <a:gd name="connsiteY1" fmla="*/ 157655 h 2007476"/>
              <a:gd name="connsiteX2" fmla="*/ 1481959 w 1576767"/>
              <a:gd name="connsiteY2" fmla="*/ 126124 h 2007476"/>
              <a:gd name="connsiteX3" fmla="*/ 1450428 w 1576767"/>
              <a:gd name="connsiteY3" fmla="*/ 105103 h 2007476"/>
              <a:gd name="connsiteX4" fmla="*/ 1418897 w 1576767"/>
              <a:gd name="connsiteY4" fmla="*/ 73572 h 2007476"/>
              <a:gd name="connsiteX5" fmla="*/ 1355835 w 1576767"/>
              <a:gd name="connsiteY5" fmla="*/ 52551 h 2007476"/>
              <a:gd name="connsiteX6" fmla="*/ 956441 w 1576767"/>
              <a:gd name="connsiteY6" fmla="*/ 52551 h 2007476"/>
              <a:gd name="connsiteX7" fmla="*/ 924910 w 1576767"/>
              <a:gd name="connsiteY7" fmla="*/ 42041 h 2007476"/>
              <a:gd name="connsiteX8" fmla="*/ 882869 w 1576767"/>
              <a:gd name="connsiteY8" fmla="*/ 31531 h 2007476"/>
              <a:gd name="connsiteX9" fmla="*/ 777766 w 1576767"/>
              <a:gd name="connsiteY9" fmla="*/ 0 h 2007476"/>
              <a:gd name="connsiteX10" fmla="*/ 599090 w 1576767"/>
              <a:gd name="connsiteY10" fmla="*/ 21020 h 2007476"/>
              <a:gd name="connsiteX11" fmla="*/ 536028 w 1576767"/>
              <a:gd name="connsiteY11" fmla="*/ 42041 h 2007476"/>
              <a:gd name="connsiteX12" fmla="*/ 504497 w 1576767"/>
              <a:gd name="connsiteY12" fmla="*/ 63062 h 2007476"/>
              <a:gd name="connsiteX13" fmla="*/ 451945 w 1576767"/>
              <a:gd name="connsiteY13" fmla="*/ 126124 h 2007476"/>
              <a:gd name="connsiteX14" fmla="*/ 430924 w 1576767"/>
              <a:gd name="connsiteY14" fmla="*/ 168165 h 2007476"/>
              <a:gd name="connsiteX15" fmla="*/ 420414 w 1576767"/>
              <a:gd name="connsiteY15" fmla="*/ 199696 h 2007476"/>
              <a:gd name="connsiteX16" fmla="*/ 399393 w 1576767"/>
              <a:gd name="connsiteY16" fmla="*/ 231227 h 2007476"/>
              <a:gd name="connsiteX17" fmla="*/ 388883 w 1576767"/>
              <a:gd name="connsiteY17" fmla="*/ 262758 h 2007476"/>
              <a:gd name="connsiteX18" fmla="*/ 378372 w 1576767"/>
              <a:gd name="connsiteY18" fmla="*/ 304800 h 2007476"/>
              <a:gd name="connsiteX19" fmla="*/ 357352 w 1576767"/>
              <a:gd name="connsiteY19" fmla="*/ 367862 h 2007476"/>
              <a:gd name="connsiteX20" fmla="*/ 346841 w 1576767"/>
              <a:gd name="connsiteY20" fmla="*/ 609600 h 2007476"/>
              <a:gd name="connsiteX21" fmla="*/ 336331 w 1576767"/>
              <a:gd name="connsiteY21" fmla="*/ 641131 h 2007476"/>
              <a:gd name="connsiteX22" fmla="*/ 304800 w 1576767"/>
              <a:gd name="connsiteY22" fmla="*/ 693682 h 2007476"/>
              <a:gd name="connsiteX23" fmla="*/ 273269 w 1576767"/>
              <a:gd name="connsiteY23" fmla="*/ 725213 h 2007476"/>
              <a:gd name="connsiteX24" fmla="*/ 231228 w 1576767"/>
              <a:gd name="connsiteY24" fmla="*/ 767255 h 2007476"/>
              <a:gd name="connsiteX25" fmla="*/ 199697 w 1576767"/>
              <a:gd name="connsiteY25" fmla="*/ 819807 h 2007476"/>
              <a:gd name="connsiteX26" fmla="*/ 157655 w 1576767"/>
              <a:gd name="connsiteY26" fmla="*/ 882869 h 2007476"/>
              <a:gd name="connsiteX27" fmla="*/ 115614 w 1576767"/>
              <a:gd name="connsiteY27" fmla="*/ 945931 h 2007476"/>
              <a:gd name="connsiteX28" fmla="*/ 94593 w 1576767"/>
              <a:gd name="connsiteY28" fmla="*/ 977462 h 2007476"/>
              <a:gd name="connsiteX29" fmla="*/ 63062 w 1576767"/>
              <a:gd name="connsiteY29" fmla="*/ 1072055 h 2007476"/>
              <a:gd name="connsiteX30" fmla="*/ 52552 w 1576767"/>
              <a:gd name="connsiteY30" fmla="*/ 1103586 h 2007476"/>
              <a:gd name="connsiteX31" fmla="*/ 42041 w 1576767"/>
              <a:gd name="connsiteY31" fmla="*/ 1135117 h 2007476"/>
              <a:gd name="connsiteX32" fmla="*/ 21021 w 1576767"/>
              <a:gd name="connsiteY32" fmla="*/ 1292772 h 2007476"/>
              <a:gd name="connsiteX33" fmla="*/ 0 w 1576767"/>
              <a:gd name="connsiteY33" fmla="*/ 1481958 h 2007476"/>
              <a:gd name="connsiteX34" fmla="*/ 21021 w 1576767"/>
              <a:gd name="connsiteY34" fmla="*/ 1713186 h 2007476"/>
              <a:gd name="connsiteX35" fmla="*/ 42041 w 1576767"/>
              <a:gd name="connsiteY35" fmla="*/ 1776248 h 2007476"/>
              <a:gd name="connsiteX36" fmla="*/ 84083 w 1576767"/>
              <a:gd name="connsiteY36" fmla="*/ 1839310 h 2007476"/>
              <a:gd name="connsiteX37" fmla="*/ 115614 w 1576767"/>
              <a:gd name="connsiteY37" fmla="*/ 1870841 h 2007476"/>
              <a:gd name="connsiteX38" fmla="*/ 147145 w 1576767"/>
              <a:gd name="connsiteY38" fmla="*/ 1891862 h 2007476"/>
              <a:gd name="connsiteX39" fmla="*/ 220717 w 1576767"/>
              <a:gd name="connsiteY39" fmla="*/ 1923393 h 2007476"/>
              <a:gd name="connsiteX40" fmla="*/ 325821 w 1576767"/>
              <a:gd name="connsiteY40" fmla="*/ 1944413 h 2007476"/>
              <a:gd name="connsiteX41" fmla="*/ 357352 w 1576767"/>
              <a:gd name="connsiteY41" fmla="*/ 1954924 h 2007476"/>
              <a:gd name="connsiteX42" fmla="*/ 441435 w 1576767"/>
              <a:gd name="connsiteY42" fmla="*/ 1975945 h 2007476"/>
              <a:gd name="connsiteX43" fmla="*/ 472966 w 1576767"/>
              <a:gd name="connsiteY43" fmla="*/ 1986455 h 2007476"/>
              <a:gd name="connsiteX44" fmla="*/ 525517 w 1576767"/>
              <a:gd name="connsiteY44" fmla="*/ 1996965 h 2007476"/>
              <a:gd name="connsiteX45" fmla="*/ 567559 w 1576767"/>
              <a:gd name="connsiteY45" fmla="*/ 2007476 h 2007476"/>
              <a:gd name="connsiteX46" fmla="*/ 977462 w 1576767"/>
              <a:gd name="connsiteY46" fmla="*/ 1996965 h 2007476"/>
              <a:gd name="connsiteX47" fmla="*/ 1008993 w 1576767"/>
              <a:gd name="connsiteY47" fmla="*/ 1975945 h 2007476"/>
              <a:gd name="connsiteX48" fmla="*/ 1040524 w 1576767"/>
              <a:gd name="connsiteY48" fmla="*/ 1965434 h 2007476"/>
              <a:gd name="connsiteX49" fmla="*/ 1072055 w 1576767"/>
              <a:gd name="connsiteY49" fmla="*/ 1912882 h 2007476"/>
              <a:gd name="connsiteX50" fmla="*/ 1093076 w 1576767"/>
              <a:gd name="connsiteY50" fmla="*/ 1881351 h 2007476"/>
              <a:gd name="connsiteX51" fmla="*/ 1124607 w 1576767"/>
              <a:gd name="connsiteY51" fmla="*/ 1860331 h 2007476"/>
              <a:gd name="connsiteX52" fmla="*/ 1156138 w 1576767"/>
              <a:gd name="connsiteY52" fmla="*/ 1786758 h 2007476"/>
              <a:gd name="connsiteX53" fmla="*/ 1177159 w 1576767"/>
              <a:gd name="connsiteY53" fmla="*/ 1755227 h 2007476"/>
              <a:gd name="connsiteX54" fmla="*/ 1219200 w 1576767"/>
              <a:gd name="connsiteY54" fmla="*/ 1650124 h 2007476"/>
              <a:gd name="connsiteX55" fmla="*/ 1240221 w 1576767"/>
              <a:gd name="connsiteY55" fmla="*/ 1608082 h 2007476"/>
              <a:gd name="connsiteX56" fmla="*/ 1261241 w 1576767"/>
              <a:gd name="connsiteY56" fmla="*/ 1545020 h 2007476"/>
              <a:gd name="connsiteX57" fmla="*/ 1271752 w 1576767"/>
              <a:gd name="connsiteY57" fmla="*/ 1513489 h 2007476"/>
              <a:gd name="connsiteX58" fmla="*/ 1282262 w 1576767"/>
              <a:gd name="connsiteY58" fmla="*/ 1481958 h 2007476"/>
              <a:gd name="connsiteX59" fmla="*/ 1303283 w 1576767"/>
              <a:gd name="connsiteY59" fmla="*/ 1439917 h 2007476"/>
              <a:gd name="connsiteX60" fmla="*/ 1334814 w 1576767"/>
              <a:gd name="connsiteY60" fmla="*/ 1376855 h 2007476"/>
              <a:gd name="connsiteX61" fmla="*/ 1355835 w 1576767"/>
              <a:gd name="connsiteY61" fmla="*/ 1313793 h 2007476"/>
              <a:gd name="connsiteX62" fmla="*/ 1397876 w 1576767"/>
              <a:gd name="connsiteY62" fmla="*/ 1229710 h 2007476"/>
              <a:gd name="connsiteX63" fmla="*/ 1418897 w 1576767"/>
              <a:gd name="connsiteY63" fmla="*/ 1135117 h 2007476"/>
              <a:gd name="connsiteX64" fmla="*/ 1429407 w 1576767"/>
              <a:gd name="connsiteY64" fmla="*/ 1082565 h 2007476"/>
              <a:gd name="connsiteX65" fmla="*/ 1450428 w 1576767"/>
              <a:gd name="connsiteY65" fmla="*/ 1040524 h 2007476"/>
              <a:gd name="connsiteX66" fmla="*/ 1471448 w 1576767"/>
              <a:gd name="connsiteY66" fmla="*/ 935420 h 2007476"/>
              <a:gd name="connsiteX67" fmla="*/ 1481959 w 1576767"/>
              <a:gd name="connsiteY67" fmla="*/ 882869 h 2007476"/>
              <a:gd name="connsiteX68" fmla="*/ 1492469 w 1576767"/>
              <a:gd name="connsiteY68" fmla="*/ 851338 h 2007476"/>
              <a:gd name="connsiteX69" fmla="*/ 1502979 w 1576767"/>
              <a:gd name="connsiteY69" fmla="*/ 809296 h 2007476"/>
              <a:gd name="connsiteX70" fmla="*/ 1513490 w 1576767"/>
              <a:gd name="connsiteY70" fmla="*/ 756745 h 2007476"/>
              <a:gd name="connsiteX71" fmla="*/ 1534510 w 1576767"/>
              <a:gd name="connsiteY71" fmla="*/ 693682 h 2007476"/>
              <a:gd name="connsiteX72" fmla="*/ 1555531 w 1576767"/>
              <a:gd name="connsiteY72" fmla="*/ 620110 h 2007476"/>
              <a:gd name="connsiteX73" fmla="*/ 1566041 w 1576767"/>
              <a:gd name="connsiteY73" fmla="*/ 252248 h 2007476"/>
              <a:gd name="connsiteX74" fmla="*/ 1534510 w 1576767"/>
              <a:gd name="connsiteY74" fmla="*/ 220717 h 2007476"/>
              <a:gd name="connsiteX75" fmla="*/ 1534510 w 1576767"/>
              <a:gd name="connsiteY75" fmla="*/ 210207 h 200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576767" h="2007476">
                <a:moveTo>
                  <a:pt x="1534510" y="210207"/>
                </a:moveTo>
                <a:cubicBezTo>
                  <a:pt x="1520496" y="192690"/>
                  <a:pt x="1504358" y="176678"/>
                  <a:pt x="1492469" y="157655"/>
                </a:cubicBezTo>
                <a:cubicBezTo>
                  <a:pt x="1486597" y="148260"/>
                  <a:pt x="1488880" y="134775"/>
                  <a:pt x="1481959" y="126124"/>
                </a:cubicBezTo>
                <a:cubicBezTo>
                  <a:pt x="1474068" y="116260"/>
                  <a:pt x="1460132" y="113190"/>
                  <a:pt x="1450428" y="105103"/>
                </a:cubicBezTo>
                <a:cubicBezTo>
                  <a:pt x="1439009" y="95587"/>
                  <a:pt x="1431890" y="80791"/>
                  <a:pt x="1418897" y="73572"/>
                </a:cubicBezTo>
                <a:cubicBezTo>
                  <a:pt x="1399528" y="62811"/>
                  <a:pt x="1355835" y="52551"/>
                  <a:pt x="1355835" y="52551"/>
                </a:cubicBezTo>
                <a:cubicBezTo>
                  <a:pt x="1181627" y="59004"/>
                  <a:pt x="1105722" y="73877"/>
                  <a:pt x="956441" y="52551"/>
                </a:cubicBezTo>
                <a:cubicBezTo>
                  <a:pt x="945474" y="50984"/>
                  <a:pt x="935563" y="45085"/>
                  <a:pt x="924910" y="42041"/>
                </a:cubicBezTo>
                <a:cubicBezTo>
                  <a:pt x="911021" y="38073"/>
                  <a:pt x="896705" y="35682"/>
                  <a:pt x="882869" y="31531"/>
                </a:cubicBezTo>
                <a:cubicBezTo>
                  <a:pt x="754927" y="-6852"/>
                  <a:pt x="874666" y="24224"/>
                  <a:pt x="777766" y="0"/>
                </a:cubicBezTo>
                <a:lnTo>
                  <a:pt x="599090" y="21020"/>
                </a:lnTo>
                <a:cubicBezTo>
                  <a:pt x="577424" y="25663"/>
                  <a:pt x="536028" y="42041"/>
                  <a:pt x="536028" y="42041"/>
                </a:cubicBezTo>
                <a:cubicBezTo>
                  <a:pt x="525518" y="49048"/>
                  <a:pt x="512584" y="53358"/>
                  <a:pt x="504497" y="63062"/>
                </a:cubicBezTo>
                <a:cubicBezTo>
                  <a:pt x="437822" y="143072"/>
                  <a:pt x="528765" y="74910"/>
                  <a:pt x="451945" y="126124"/>
                </a:cubicBezTo>
                <a:cubicBezTo>
                  <a:pt x="444938" y="140138"/>
                  <a:pt x="437096" y="153764"/>
                  <a:pt x="430924" y="168165"/>
                </a:cubicBezTo>
                <a:cubicBezTo>
                  <a:pt x="426560" y="178348"/>
                  <a:pt x="425369" y="189787"/>
                  <a:pt x="420414" y="199696"/>
                </a:cubicBezTo>
                <a:cubicBezTo>
                  <a:pt x="414765" y="210994"/>
                  <a:pt x="406400" y="220717"/>
                  <a:pt x="399393" y="231227"/>
                </a:cubicBezTo>
                <a:cubicBezTo>
                  <a:pt x="395890" y="241737"/>
                  <a:pt x="391927" y="252105"/>
                  <a:pt x="388883" y="262758"/>
                </a:cubicBezTo>
                <a:cubicBezTo>
                  <a:pt x="384915" y="276648"/>
                  <a:pt x="382523" y="290964"/>
                  <a:pt x="378372" y="304800"/>
                </a:cubicBezTo>
                <a:cubicBezTo>
                  <a:pt x="372005" y="326023"/>
                  <a:pt x="357352" y="367862"/>
                  <a:pt x="357352" y="367862"/>
                </a:cubicBezTo>
                <a:cubicBezTo>
                  <a:pt x="353848" y="448441"/>
                  <a:pt x="353027" y="529182"/>
                  <a:pt x="346841" y="609600"/>
                </a:cubicBezTo>
                <a:cubicBezTo>
                  <a:pt x="345991" y="620646"/>
                  <a:pt x="341286" y="631222"/>
                  <a:pt x="336331" y="641131"/>
                </a:cubicBezTo>
                <a:cubicBezTo>
                  <a:pt x="327195" y="659403"/>
                  <a:pt x="317057" y="677339"/>
                  <a:pt x="304800" y="693682"/>
                </a:cubicBezTo>
                <a:cubicBezTo>
                  <a:pt x="295882" y="705573"/>
                  <a:pt x="283779" y="714703"/>
                  <a:pt x="273269" y="725213"/>
                </a:cubicBezTo>
                <a:cubicBezTo>
                  <a:pt x="245243" y="809298"/>
                  <a:pt x="287282" y="711201"/>
                  <a:pt x="231228" y="767255"/>
                </a:cubicBezTo>
                <a:cubicBezTo>
                  <a:pt x="216783" y="781700"/>
                  <a:pt x="210665" y="802572"/>
                  <a:pt x="199697" y="819807"/>
                </a:cubicBezTo>
                <a:cubicBezTo>
                  <a:pt x="186133" y="841121"/>
                  <a:pt x="171669" y="861848"/>
                  <a:pt x="157655" y="882869"/>
                </a:cubicBezTo>
                <a:lnTo>
                  <a:pt x="115614" y="945931"/>
                </a:lnTo>
                <a:lnTo>
                  <a:pt x="94593" y="977462"/>
                </a:lnTo>
                <a:lnTo>
                  <a:pt x="63062" y="1072055"/>
                </a:lnTo>
                <a:lnTo>
                  <a:pt x="52552" y="1103586"/>
                </a:lnTo>
                <a:lnTo>
                  <a:pt x="42041" y="1135117"/>
                </a:lnTo>
                <a:cubicBezTo>
                  <a:pt x="15048" y="1405059"/>
                  <a:pt x="45897" y="1131078"/>
                  <a:pt x="21021" y="1292772"/>
                </a:cubicBezTo>
                <a:cubicBezTo>
                  <a:pt x="12517" y="1348049"/>
                  <a:pt x="5375" y="1428206"/>
                  <a:pt x="0" y="1481958"/>
                </a:cubicBezTo>
                <a:cubicBezTo>
                  <a:pt x="4143" y="1552386"/>
                  <a:pt x="1029" y="1639883"/>
                  <a:pt x="21021" y="1713186"/>
                </a:cubicBezTo>
                <a:cubicBezTo>
                  <a:pt x="26851" y="1734563"/>
                  <a:pt x="29750" y="1757812"/>
                  <a:pt x="42041" y="1776248"/>
                </a:cubicBezTo>
                <a:cubicBezTo>
                  <a:pt x="56055" y="1797269"/>
                  <a:pt x="66219" y="1821446"/>
                  <a:pt x="84083" y="1839310"/>
                </a:cubicBezTo>
                <a:cubicBezTo>
                  <a:pt x="94593" y="1849820"/>
                  <a:pt x="104195" y="1861325"/>
                  <a:pt x="115614" y="1870841"/>
                </a:cubicBezTo>
                <a:cubicBezTo>
                  <a:pt x="125318" y="1878928"/>
                  <a:pt x="136177" y="1885595"/>
                  <a:pt x="147145" y="1891862"/>
                </a:cubicBezTo>
                <a:cubicBezTo>
                  <a:pt x="168443" y="1904032"/>
                  <a:pt x="195997" y="1917688"/>
                  <a:pt x="220717" y="1923393"/>
                </a:cubicBezTo>
                <a:cubicBezTo>
                  <a:pt x="255530" y="1931427"/>
                  <a:pt x="291926" y="1933114"/>
                  <a:pt x="325821" y="1944413"/>
                </a:cubicBezTo>
                <a:cubicBezTo>
                  <a:pt x="336331" y="1947917"/>
                  <a:pt x="346663" y="1952009"/>
                  <a:pt x="357352" y="1954924"/>
                </a:cubicBezTo>
                <a:cubicBezTo>
                  <a:pt x="385224" y="1962526"/>
                  <a:pt x="414027" y="1966809"/>
                  <a:pt x="441435" y="1975945"/>
                </a:cubicBezTo>
                <a:cubicBezTo>
                  <a:pt x="451945" y="1979448"/>
                  <a:pt x="462218" y="1983768"/>
                  <a:pt x="472966" y="1986455"/>
                </a:cubicBezTo>
                <a:cubicBezTo>
                  <a:pt x="490297" y="1990788"/>
                  <a:pt x="508079" y="1993090"/>
                  <a:pt x="525517" y="1996965"/>
                </a:cubicBezTo>
                <a:cubicBezTo>
                  <a:pt x="539618" y="2000099"/>
                  <a:pt x="553545" y="2003972"/>
                  <a:pt x="567559" y="2007476"/>
                </a:cubicBezTo>
                <a:cubicBezTo>
                  <a:pt x="704193" y="2003972"/>
                  <a:pt x="841130" y="2006703"/>
                  <a:pt x="977462" y="1996965"/>
                </a:cubicBezTo>
                <a:cubicBezTo>
                  <a:pt x="990062" y="1996065"/>
                  <a:pt x="997695" y="1981594"/>
                  <a:pt x="1008993" y="1975945"/>
                </a:cubicBezTo>
                <a:cubicBezTo>
                  <a:pt x="1018902" y="1970990"/>
                  <a:pt x="1030014" y="1968938"/>
                  <a:pt x="1040524" y="1965434"/>
                </a:cubicBezTo>
                <a:cubicBezTo>
                  <a:pt x="1051034" y="1947917"/>
                  <a:pt x="1061228" y="1930205"/>
                  <a:pt x="1072055" y="1912882"/>
                </a:cubicBezTo>
                <a:cubicBezTo>
                  <a:pt x="1078750" y="1902170"/>
                  <a:pt x="1084144" y="1890283"/>
                  <a:pt x="1093076" y="1881351"/>
                </a:cubicBezTo>
                <a:cubicBezTo>
                  <a:pt x="1102008" y="1872419"/>
                  <a:pt x="1114097" y="1867338"/>
                  <a:pt x="1124607" y="1860331"/>
                </a:cubicBezTo>
                <a:cubicBezTo>
                  <a:pt x="1136398" y="1824956"/>
                  <a:pt x="1135357" y="1823124"/>
                  <a:pt x="1156138" y="1786758"/>
                </a:cubicBezTo>
                <a:cubicBezTo>
                  <a:pt x="1162405" y="1775790"/>
                  <a:pt x="1170892" y="1766195"/>
                  <a:pt x="1177159" y="1755227"/>
                </a:cubicBezTo>
                <a:cubicBezTo>
                  <a:pt x="1250620" y="1626669"/>
                  <a:pt x="1133074" y="1822377"/>
                  <a:pt x="1219200" y="1650124"/>
                </a:cubicBezTo>
                <a:cubicBezTo>
                  <a:pt x="1226207" y="1636110"/>
                  <a:pt x="1234402" y="1622630"/>
                  <a:pt x="1240221" y="1608082"/>
                </a:cubicBezTo>
                <a:cubicBezTo>
                  <a:pt x="1248450" y="1587509"/>
                  <a:pt x="1254234" y="1566041"/>
                  <a:pt x="1261241" y="1545020"/>
                </a:cubicBezTo>
                <a:lnTo>
                  <a:pt x="1271752" y="1513489"/>
                </a:lnTo>
                <a:cubicBezTo>
                  <a:pt x="1275255" y="1502979"/>
                  <a:pt x="1277307" y="1491867"/>
                  <a:pt x="1282262" y="1481958"/>
                </a:cubicBezTo>
                <a:cubicBezTo>
                  <a:pt x="1289269" y="1467944"/>
                  <a:pt x="1297111" y="1454318"/>
                  <a:pt x="1303283" y="1439917"/>
                </a:cubicBezTo>
                <a:cubicBezTo>
                  <a:pt x="1329393" y="1378995"/>
                  <a:pt x="1294415" y="1437452"/>
                  <a:pt x="1334814" y="1376855"/>
                </a:cubicBezTo>
                <a:cubicBezTo>
                  <a:pt x="1341821" y="1355834"/>
                  <a:pt x="1343544" y="1332230"/>
                  <a:pt x="1355835" y="1313793"/>
                </a:cubicBezTo>
                <a:cubicBezTo>
                  <a:pt x="1387320" y="1266564"/>
                  <a:pt x="1372164" y="1293990"/>
                  <a:pt x="1397876" y="1229710"/>
                </a:cubicBezTo>
                <a:cubicBezTo>
                  <a:pt x="1426798" y="1056170"/>
                  <a:pt x="1393021" y="1238619"/>
                  <a:pt x="1418897" y="1135117"/>
                </a:cubicBezTo>
                <a:cubicBezTo>
                  <a:pt x="1423230" y="1117786"/>
                  <a:pt x="1423758" y="1099512"/>
                  <a:pt x="1429407" y="1082565"/>
                </a:cubicBezTo>
                <a:cubicBezTo>
                  <a:pt x="1434362" y="1067701"/>
                  <a:pt x="1443421" y="1054538"/>
                  <a:pt x="1450428" y="1040524"/>
                </a:cubicBezTo>
                <a:cubicBezTo>
                  <a:pt x="1471017" y="916985"/>
                  <a:pt x="1450547" y="1029472"/>
                  <a:pt x="1471448" y="935420"/>
                </a:cubicBezTo>
                <a:cubicBezTo>
                  <a:pt x="1475323" y="917981"/>
                  <a:pt x="1477626" y="900200"/>
                  <a:pt x="1481959" y="882869"/>
                </a:cubicBezTo>
                <a:cubicBezTo>
                  <a:pt x="1484646" y="872121"/>
                  <a:pt x="1489426" y="861991"/>
                  <a:pt x="1492469" y="851338"/>
                </a:cubicBezTo>
                <a:cubicBezTo>
                  <a:pt x="1496437" y="837448"/>
                  <a:pt x="1499845" y="823397"/>
                  <a:pt x="1502979" y="809296"/>
                </a:cubicBezTo>
                <a:cubicBezTo>
                  <a:pt x="1506854" y="791857"/>
                  <a:pt x="1508790" y="773980"/>
                  <a:pt x="1513490" y="756745"/>
                </a:cubicBezTo>
                <a:cubicBezTo>
                  <a:pt x="1519320" y="735368"/>
                  <a:pt x="1528423" y="714987"/>
                  <a:pt x="1534510" y="693682"/>
                </a:cubicBezTo>
                <a:lnTo>
                  <a:pt x="1555531" y="620110"/>
                </a:lnTo>
                <a:cubicBezTo>
                  <a:pt x="1562339" y="541824"/>
                  <a:pt x="1592589" y="351802"/>
                  <a:pt x="1566041" y="252248"/>
                </a:cubicBezTo>
                <a:cubicBezTo>
                  <a:pt x="1562211" y="237886"/>
                  <a:pt x="1545020" y="231227"/>
                  <a:pt x="1534510" y="220717"/>
                </a:cubicBezTo>
                <a:lnTo>
                  <a:pt x="1534510" y="210207"/>
                </a:ln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351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1364397"/>
            <a:ext cx="8077200" cy="5170338"/>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3087852" y="1505633"/>
            <a:ext cx="2968296"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Artery / arteriole</a:t>
            </a:r>
          </a:p>
        </p:txBody>
      </p:sp>
      <p:sp>
        <p:nvSpPr>
          <p:cNvPr id="3" name="Freeform 2"/>
          <p:cNvSpPr/>
          <p:nvPr/>
        </p:nvSpPr>
        <p:spPr>
          <a:xfrm>
            <a:off x="2091559" y="3478924"/>
            <a:ext cx="1653480" cy="1345324"/>
          </a:xfrm>
          <a:custGeom>
            <a:avLst/>
            <a:gdLst>
              <a:gd name="connsiteX0" fmla="*/ 1397875 w 1653480"/>
              <a:gd name="connsiteY0" fmla="*/ 315310 h 1345324"/>
              <a:gd name="connsiteX1" fmla="*/ 1366344 w 1653480"/>
              <a:gd name="connsiteY1" fmla="*/ 231228 h 1345324"/>
              <a:gd name="connsiteX2" fmla="*/ 1334813 w 1653480"/>
              <a:gd name="connsiteY2" fmla="*/ 210207 h 1345324"/>
              <a:gd name="connsiteX3" fmla="*/ 1282262 w 1653480"/>
              <a:gd name="connsiteY3" fmla="*/ 168166 h 1345324"/>
              <a:gd name="connsiteX4" fmla="*/ 1250731 w 1653480"/>
              <a:gd name="connsiteY4" fmla="*/ 136635 h 1345324"/>
              <a:gd name="connsiteX5" fmla="*/ 1177158 w 1653480"/>
              <a:gd name="connsiteY5" fmla="*/ 94593 h 1345324"/>
              <a:gd name="connsiteX6" fmla="*/ 1114096 w 1653480"/>
              <a:gd name="connsiteY6" fmla="*/ 52552 h 1345324"/>
              <a:gd name="connsiteX7" fmla="*/ 1051034 w 1653480"/>
              <a:gd name="connsiteY7" fmla="*/ 31531 h 1345324"/>
              <a:gd name="connsiteX8" fmla="*/ 977462 w 1653480"/>
              <a:gd name="connsiteY8" fmla="*/ 10510 h 1345324"/>
              <a:gd name="connsiteX9" fmla="*/ 872358 w 1653480"/>
              <a:gd name="connsiteY9" fmla="*/ 0 h 1345324"/>
              <a:gd name="connsiteX10" fmla="*/ 504496 w 1653480"/>
              <a:gd name="connsiteY10" fmla="*/ 10510 h 1345324"/>
              <a:gd name="connsiteX11" fmla="*/ 399393 w 1653480"/>
              <a:gd name="connsiteY11" fmla="*/ 31531 h 1345324"/>
              <a:gd name="connsiteX12" fmla="*/ 336331 w 1653480"/>
              <a:gd name="connsiteY12" fmla="*/ 52552 h 1345324"/>
              <a:gd name="connsiteX13" fmla="*/ 294289 w 1653480"/>
              <a:gd name="connsiteY13" fmla="*/ 63062 h 1345324"/>
              <a:gd name="connsiteX14" fmla="*/ 220717 w 1653480"/>
              <a:gd name="connsiteY14" fmla="*/ 115614 h 1345324"/>
              <a:gd name="connsiteX15" fmla="*/ 147144 w 1653480"/>
              <a:gd name="connsiteY15" fmla="*/ 168166 h 1345324"/>
              <a:gd name="connsiteX16" fmla="*/ 126124 w 1653480"/>
              <a:gd name="connsiteY16" fmla="*/ 199697 h 1345324"/>
              <a:gd name="connsiteX17" fmla="*/ 73572 w 1653480"/>
              <a:gd name="connsiteY17" fmla="*/ 262759 h 1345324"/>
              <a:gd name="connsiteX18" fmla="*/ 63062 w 1653480"/>
              <a:gd name="connsiteY18" fmla="*/ 294290 h 1345324"/>
              <a:gd name="connsiteX19" fmla="*/ 42041 w 1653480"/>
              <a:gd name="connsiteY19" fmla="*/ 325821 h 1345324"/>
              <a:gd name="connsiteX20" fmla="*/ 21020 w 1653480"/>
              <a:gd name="connsiteY20" fmla="*/ 388883 h 1345324"/>
              <a:gd name="connsiteX21" fmla="*/ 10510 w 1653480"/>
              <a:gd name="connsiteY21" fmla="*/ 420414 h 1345324"/>
              <a:gd name="connsiteX22" fmla="*/ 0 w 1653480"/>
              <a:gd name="connsiteY22" fmla="*/ 451945 h 1345324"/>
              <a:gd name="connsiteX23" fmla="*/ 10510 w 1653480"/>
              <a:gd name="connsiteY23" fmla="*/ 672662 h 1345324"/>
              <a:gd name="connsiteX24" fmla="*/ 63062 w 1653480"/>
              <a:gd name="connsiteY24" fmla="*/ 830317 h 1345324"/>
              <a:gd name="connsiteX25" fmla="*/ 94593 w 1653480"/>
              <a:gd name="connsiteY25" fmla="*/ 893379 h 1345324"/>
              <a:gd name="connsiteX26" fmla="*/ 115613 w 1653480"/>
              <a:gd name="connsiteY26" fmla="*/ 945931 h 1345324"/>
              <a:gd name="connsiteX27" fmla="*/ 147144 w 1653480"/>
              <a:gd name="connsiteY27" fmla="*/ 987973 h 1345324"/>
              <a:gd name="connsiteX28" fmla="*/ 231227 w 1653480"/>
              <a:gd name="connsiteY28" fmla="*/ 1082566 h 1345324"/>
              <a:gd name="connsiteX29" fmla="*/ 304800 w 1653480"/>
              <a:gd name="connsiteY29" fmla="*/ 1135117 h 1345324"/>
              <a:gd name="connsiteX30" fmla="*/ 336331 w 1653480"/>
              <a:gd name="connsiteY30" fmla="*/ 1177159 h 1345324"/>
              <a:gd name="connsiteX31" fmla="*/ 367862 w 1653480"/>
              <a:gd name="connsiteY31" fmla="*/ 1187669 h 1345324"/>
              <a:gd name="connsiteX32" fmla="*/ 430924 w 1653480"/>
              <a:gd name="connsiteY32" fmla="*/ 1229710 h 1345324"/>
              <a:gd name="connsiteX33" fmla="*/ 504496 w 1653480"/>
              <a:gd name="connsiteY33" fmla="*/ 1250731 h 1345324"/>
              <a:gd name="connsiteX34" fmla="*/ 546538 w 1653480"/>
              <a:gd name="connsiteY34" fmla="*/ 1271752 h 1345324"/>
              <a:gd name="connsiteX35" fmla="*/ 578069 w 1653480"/>
              <a:gd name="connsiteY35" fmla="*/ 1292773 h 1345324"/>
              <a:gd name="connsiteX36" fmla="*/ 693682 w 1653480"/>
              <a:gd name="connsiteY36" fmla="*/ 1324304 h 1345324"/>
              <a:gd name="connsiteX37" fmla="*/ 767255 w 1653480"/>
              <a:gd name="connsiteY37" fmla="*/ 1334814 h 1345324"/>
              <a:gd name="connsiteX38" fmla="*/ 809296 w 1653480"/>
              <a:gd name="connsiteY38" fmla="*/ 1345324 h 1345324"/>
              <a:gd name="connsiteX39" fmla="*/ 1103586 w 1653480"/>
              <a:gd name="connsiteY39" fmla="*/ 1334814 h 1345324"/>
              <a:gd name="connsiteX40" fmla="*/ 1240220 w 1653480"/>
              <a:gd name="connsiteY40" fmla="*/ 1303283 h 1345324"/>
              <a:gd name="connsiteX41" fmla="*/ 1271751 w 1653480"/>
              <a:gd name="connsiteY41" fmla="*/ 1292773 h 1345324"/>
              <a:gd name="connsiteX42" fmla="*/ 1345324 w 1653480"/>
              <a:gd name="connsiteY42" fmla="*/ 1250731 h 1345324"/>
              <a:gd name="connsiteX43" fmla="*/ 1408386 w 1653480"/>
              <a:gd name="connsiteY43" fmla="*/ 1229710 h 1345324"/>
              <a:gd name="connsiteX44" fmla="*/ 1513489 w 1653480"/>
              <a:gd name="connsiteY44" fmla="*/ 1166648 h 1345324"/>
              <a:gd name="connsiteX45" fmla="*/ 1587062 w 1653480"/>
              <a:gd name="connsiteY45" fmla="*/ 1072055 h 1345324"/>
              <a:gd name="connsiteX46" fmla="*/ 1597572 w 1653480"/>
              <a:gd name="connsiteY46" fmla="*/ 1040524 h 1345324"/>
              <a:gd name="connsiteX47" fmla="*/ 1618593 w 1653480"/>
              <a:gd name="connsiteY47" fmla="*/ 1008993 h 1345324"/>
              <a:gd name="connsiteX48" fmla="*/ 1629103 w 1653480"/>
              <a:gd name="connsiteY48" fmla="*/ 966952 h 1345324"/>
              <a:gd name="connsiteX49" fmla="*/ 1639613 w 1653480"/>
              <a:gd name="connsiteY49" fmla="*/ 935421 h 1345324"/>
              <a:gd name="connsiteX50" fmla="*/ 1639613 w 1653480"/>
              <a:gd name="connsiteY50" fmla="*/ 662152 h 1345324"/>
              <a:gd name="connsiteX51" fmla="*/ 1618593 w 1653480"/>
              <a:gd name="connsiteY51" fmla="*/ 599090 h 1345324"/>
              <a:gd name="connsiteX52" fmla="*/ 1608082 w 1653480"/>
              <a:gd name="connsiteY52" fmla="*/ 557048 h 1345324"/>
              <a:gd name="connsiteX53" fmla="*/ 1587062 w 1653480"/>
              <a:gd name="connsiteY53" fmla="*/ 493986 h 1345324"/>
              <a:gd name="connsiteX54" fmla="*/ 1576551 w 1653480"/>
              <a:gd name="connsiteY54" fmla="*/ 462455 h 1345324"/>
              <a:gd name="connsiteX55" fmla="*/ 1534510 w 1653480"/>
              <a:gd name="connsiteY55" fmla="*/ 399393 h 1345324"/>
              <a:gd name="connsiteX56" fmla="*/ 1513489 w 1653480"/>
              <a:gd name="connsiteY56" fmla="*/ 367862 h 1345324"/>
              <a:gd name="connsiteX57" fmla="*/ 1502979 w 1653480"/>
              <a:gd name="connsiteY57" fmla="*/ 336331 h 1345324"/>
              <a:gd name="connsiteX58" fmla="*/ 1450427 w 1653480"/>
              <a:gd name="connsiteY58" fmla="*/ 283779 h 1345324"/>
              <a:gd name="connsiteX59" fmla="*/ 1397875 w 1653480"/>
              <a:gd name="connsiteY59" fmla="*/ 315310 h 134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653480" h="1345324">
                <a:moveTo>
                  <a:pt x="1397875" y="315310"/>
                </a:moveTo>
                <a:cubicBezTo>
                  <a:pt x="1383861" y="306551"/>
                  <a:pt x="1393408" y="258292"/>
                  <a:pt x="1366344" y="231228"/>
                </a:cubicBezTo>
                <a:cubicBezTo>
                  <a:pt x="1357412" y="222296"/>
                  <a:pt x="1345323" y="217214"/>
                  <a:pt x="1334813" y="210207"/>
                </a:cubicBezTo>
                <a:cubicBezTo>
                  <a:pt x="1287803" y="139690"/>
                  <a:pt x="1343182" y="208779"/>
                  <a:pt x="1282262" y="168166"/>
                </a:cubicBezTo>
                <a:cubicBezTo>
                  <a:pt x="1269894" y="159921"/>
                  <a:pt x="1262150" y="146151"/>
                  <a:pt x="1250731" y="136635"/>
                </a:cubicBezTo>
                <a:cubicBezTo>
                  <a:pt x="1219566" y="110664"/>
                  <a:pt x="1213874" y="116622"/>
                  <a:pt x="1177158" y="94593"/>
                </a:cubicBezTo>
                <a:cubicBezTo>
                  <a:pt x="1155495" y="81595"/>
                  <a:pt x="1138063" y="60541"/>
                  <a:pt x="1114096" y="52552"/>
                </a:cubicBezTo>
                <a:lnTo>
                  <a:pt x="1051034" y="31531"/>
                </a:lnTo>
                <a:cubicBezTo>
                  <a:pt x="1028579" y="24046"/>
                  <a:pt x="1000549" y="13808"/>
                  <a:pt x="977462" y="10510"/>
                </a:cubicBezTo>
                <a:cubicBezTo>
                  <a:pt x="942606" y="5531"/>
                  <a:pt x="907393" y="3503"/>
                  <a:pt x="872358" y="0"/>
                </a:cubicBezTo>
                <a:cubicBezTo>
                  <a:pt x="749737" y="3503"/>
                  <a:pt x="627021" y="4533"/>
                  <a:pt x="504496" y="10510"/>
                </a:cubicBezTo>
                <a:cubicBezTo>
                  <a:pt x="481884" y="11613"/>
                  <a:pt x="425032" y="23839"/>
                  <a:pt x="399393" y="31531"/>
                </a:cubicBezTo>
                <a:cubicBezTo>
                  <a:pt x="378170" y="37898"/>
                  <a:pt x="357827" y="47178"/>
                  <a:pt x="336331" y="52552"/>
                </a:cubicBezTo>
                <a:lnTo>
                  <a:pt x="294289" y="63062"/>
                </a:lnTo>
                <a:cubicBezTo>
                  <a:pt x="219980" y="112602"/>
                  <a:pt x="311974" y="50430"/>
                  <a:pt x="220717" y="115614"/>
                </a:cubicBezTo>
                <a:cubicBezTo>
                  <a:pt x="113105" y="192480"/>
                  <a:pt x="284585" y="65087"/>
                  <a:pt x="147144" y="168166"/>
                </a:cubicBezTo>
                <a:cubicBezTo>
                  <a:pt x="140137" y="178676"/>
                  <a:pt x="134211" y="189993"/>
                  <a:pt x="126124" y="199697"/>
                </a:cubicBezTo>
                <a:cubicBezTo>
                  <a:pt x="58680" y="280631"/>
                  <a:pt x="125768" y="184467"/>
                  <a:pt x="73572" y="262759"/>
                </a:cubicBezTo>
                <a:cubicBezTo>
                  <a:pt x="70069" y="273269"/>
                  <a:pt x="68017" y="284381"/>
                  <a:pt x="63062" y="294290"/>
                </a:cubicBezTo>
                <a:cubicBezTo>
                  <a:pt x="57413" y="305588"/>
                  <a:pt x="47171" y="314278"/>
                  <a:pt x="42041" y="325821"/>
                </a:cubicBezTo>
                <a:cubicBezTo>
                  <a:pt x="33042" y="346069"/>
                  <a:pt x="28027" y="367862"/>
                  <a:pt x="21020" y="388883"/>
                </a:cubicBezTo>
                <a:lnTo>
                  <a:pt x="10510" y="420414"/>
                </a:lnTo>
                <a:lnTo>
                  <a:pt x="0" y="451945"/>
                </a:lnTo>
                <a:cubicBezTo>
                  <a:pt x="3503" y="525517"/>
                  <a:pt x="5262" y="599193"/>
                  <a:pt x="10510" y="672662"/>
                </a:cubicBezTo>
                <a:cubicBezTo>
                  <a:pt x="19762" y="802188"/>
                  <a:pt x="17138" y="692540"/>
                  <a:pt x="63062" y="830317"/>
                </a:cubicBezTo>
                <a:cubicBezTo>
                  <a:pt x="89480" y="909573"/>
                  <a:pt x="53843" y="811878"/>
                  <a:pt x="94593" y="893379"/>
                </a:cubicBezTo>
                <a:cubicBezTo>
                  <a:pt x="103030" y="910254"/>
                  <a:pt x="106451" y="929438"/>
                  <a:pt x="115613" y="945931"/>
                </a:cubicBezTo>
                <a:cubicBezTo>
                  <a:pt x="124120" y="961244"/>
                  <a:pt x="136962" y="973718"/>
                  <a:pt x="147144" y="987973"/>
                </a:cubicBezTo>
                <a:cubicBezTo>
                  <a:pt x="194029" y="1053613"/>
                  <a:pt x="137172" y="988512"/>
                  <a:pt x="231227" y="1082566"/>
                </a:cubicBezTo>
                <a:cubicBezTo>
                  <a:pt x="281102" y="1132440"/>
                  <a:pt x="254468" y="1118340"/>
                  <a:pt x="304800" y="1135117"/>
                </a:cubicBezTo>
                <a:cubicBezTo>
                  <a:pt x="315310" y="1149131"/>
                  <a:pt x="322874" y="1165945"/>
                  <a:pt x="336331" y="1177159"/>
                </a:cubicBezTo>
                <a:cubicBezTo>
                  <a:pt x="344842" y="1184252"/>
                  <a:pt x="358177" y="1182289"/>
                  <a:pt x="367862" y="1187669"/>
                </a:cubicBezTo>
                <a:cubicBezTo>
                  <a:pt x="389946" y="1199938"/>
                  <a:pt x="406957" y="1221720"/>
                  <a:pt x="430924" y="1229710"/>
                </a:cubicBezTo>
                <a:cubicBezTo>
                  <a:pt x="476159" y="1244789"/>
                  <a:pt x="451707" y="1237534"/>
                  <a:pt x="504496" y="1250731"/>
                </a:cubicBezTo>
                <a:cubicBezTo>
                  <a:pt x="518510" y="1257738"/>
                  <a:pt x="532934" y="1263978"/>
                  <a:pt x="546538" y="1271752"/>
                </a:cubicBezTo>
                <a:cubicBezTo>
                  <a:pt x="557506" y="1278019"/>
                  <a:pt x="566526" y="1287643"/>
                  <a:pt x="578069" y="1292773"/>
                </a:cubicBezTo>
                <a:cubicBezTo>
                  <a:pt x="615012" y="1309192"/>
                  <a:pt x="654125" y="1317711"/>
                  <a:pt x="693682" y="1324304"/>
                </a:cubicBezTo>
                <a:cubicBezTo>
                  <a:pt x="718118" y="1328377"/>
                  <a:pt x="742881" y="1330383"/>
                  <a:pt x="767255" y="1334814"/>
                </a:cubicBezTo>
                <a:cubicBezTo>
                  <a:pt x="781467" y="1337398"/>
                  <a:pt x="795282" y="1341821"/>
                  <a:pt x="809296" y="1345324"/>
                </a:cubicBezTo>
                <a:cubicBezTo>
                  <a:pt x="907393" y="1341821"/>
                  <a:pt x="1005587" y="1340414"/>
                  <a:pt x="1103586" y="1334814"/>
                </a:cubicBezTo>
                <a:cubicBezTo>
                  <a:pt x="1169456" y="1331050"/>
                  <a:pt x="1180165" y="1323301"/>
                  <a:pt x="1240220" y="1303283"/>
                </a:cubicBezTo>
                <a:lnTo>
                  <a:pt x="1271751" y="1292773"/>
                </a:lnTo>
                <a:cubicBezTo>
                  <a:pt x="1300193" y="1273811"/>
                  <a:pt x="1311985" y="1264067"/>
                  <a:pt x="1345324" y="1250731"/>
                </a:cubicBezTo>
                <a:cubicBezTo>
                  <a:pt x="1365897" y="1242502"/>
                  <a:pt x="1389950" y="1242001"/>
                  <a:pt x="1408386" y="1229710"/>
                </a:cubicBezTo>
                <a:cubicBezTo>
                  <a:pt x="1484484" y="1178978"/>
                  <a:pt x="1448852" y="1198967"/>
                  <a:pt x="1513489" y="1166648"/>
                </a:cubicBezTo>
                <a:cubicBezTo>
                  <a:pt x="1563776" y="1091219"/>
                  <a:pt x="1537667" y="1121450"/>
                  <a:pt x="1587062" y="1072055"/>
                </a:cubicBezTo>
                <a:cubicBezTo>
                  <a:pt x="1590565" y="1061545"/>
                  <a:pt x="1592617" y="1050433"/>
                  <a:pt x="1597572" y="1040524"/>
                </a:cubicBezTo>
                <a:cubicBezTo>
                  <a:pt x="1603221" y="1029226"/>
                  <a:pt x="1613617" y="1020604"/>
                  <a:pt x="1618593" y="1008993"/>
                </a:cubicBezTo>
                <a:cubicBezTo>
                  <a:pt x="1624283" y="995716"/>
                  <a:pt x="1625135" y="980841"/>
                  <a:pt x="1629103" y="966952"/>
                </a:cubicBezTo>
                <a:cubicBezTo>
                  <a:pt x="1632147" y="956299"/>
                  <a:pt x="1636110" y="945931"/>
                  <a:pt x="1639613" y="935421"/>
                </a:cubicBezTo>
                <a:cubicBezTo>
                  <a:pt x="1656497" y="817237"/>
                  <a:pt x="1659643" y="829071"/>
                  <a:pt x="1639613" y="662152"/>
                </a:cubicBezTo>
                <a:cubicBezTo>
                  <a:pt x="1636973" y="640152"/>
                  <a:pt x="1623967" y="620586"/>
                  <a:pt x="1618593" y="599090"/>
                </a:cubicBezTo>
                <a:cubicBezTo>
                  <a:pt x="1615089" y="585076"/>
                  <a:pt x="1612233" y="570884"/>
                  <a:pt x="1608082" y="557048"/>
                </a:cubicBezTo>
                <a:cubicBezTo>
                  <a:pt x="1601715" y="535825"/>
                  <a:pt x="1594069" y="515007"/>
                  <a:pt x="1587062" y="493986"/>
                </a:cubicBezTo>
                <a:cubicBezTo>
                  <a:pt x="1583559" y="483476"/>
                  <a:pt x="1582696" y="471673"/>
                  <a:pt x="1576551" y="462455"/>
                </a:cubicBezTo>
                <a:lnTo>
                  <a:pt x="1534510" y="399393"/>
                </a:lnTo>
                <a:lnTo>
                  <a:pt x="1513489" y="367862"/>
                </a:lnTo>
                <a:cubicBezTo>
                  <a:pt x="1509986" y="357352"/>
                  <a:pt x="1507934" y="346240"/>
                  <a:pt x="1502979" y="336331"/>
                </a:cubicBezTo>
                <a:cubicBezTo>
                  <a:pt x="1492469" y="315311"/>
                  <a:pt x="1474950" y="290786"/>
                  <a:pt x="1450427" y="283779"/>
                </a:cubicBezTo>
                <a:cubicBezTo>
                  <a:pt x="1436953" y="279929"/>
                  <a:pt x="1411889" y="324069"/>
                  <a:pt x="1397875" y="315310"/>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149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24" y="1343376"/>
            <a:ext cx="7219950" cy="5486400"/>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4788666" y="1343376"/>
            <a:ext cx="3374915"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mucous </a:t>
            </a:r>
            <a:r>
              <a:rPr lang="en-US" sz="3600" b="1" dirty="0" err="1">
                <a:ln w="11430"/>
                <a:solidFill>
                  <a:srgbClr val="FFFF00"/>
                </a:solidFill>
                <a:effectLst>
                  <a:outerShdw blurRad="50800" dist="39000" dir="5460000" algn="tl">
                    <a:srgbClr val="000000">
                      <a:alpha val="38000"/>
                    </a:srgbClr>
                  </a:outerShdw>
                </a:effectLst>
                <a:latin typeface="+mn-lt"/>
              </a:rPr>
              <a:t>acinus</a:t>
            </a:r>
            <a:endParaRPr lang="en-US" sz="3600" b="1" dirty="0">
              <a:ln w="11430"/>
              <a:solidFill>
                <a:srgbClr val="FFFF00"/>
              </a:solidFill>
              <a:effectLst>
                <a:outerShdw blurRad="50800" dist="39000" dir="5460000" algn="tl">
                  <a:srgbClr val="000000">
                    <a:alpha val="38000"/>
                  </a:srgbClr>
                </a:outerShdw>
              </a:effectLst>
              <a:latin typeface="+mn-lt"/>
            </a:endParaRPr>
          </a:p>
        </p:txBody>
      </p:sp>
      <p:sp>
        <p:nvSpPr>
          <p:cNvPr id="2" name="Freeform 1"/>
          <p:cNvSpPr/>
          <p:nvPr/>
        </p:nvSpPr>
        <p:spPr>
          <a:xfrm>
            <a:off x="4727397" y="3478924"/>
            <a:ext cx="1999224" cy="2238704"/>
          </a:xfrm>
          <a:custGeom>
            <a:avLst/>
            <a:gdLst>
              <a:gd name="connsiteX0" fmla="*/ 1452686 w 1999224"/>
              <a:gd name="connsiteY0" fmla="*/ 1040524 h 2238704"/>
              <a:gd name="connsiteX1" fmla="*/ 1400134 w 1999224"/>
              <a:gd name="connsiteY1" fmla="*/ 945931 h 2238704"/>
              <a:gd name="connsiteX2" fmla="*/ 1358093 w 1999224"/>
              <a:gd name="connsiteY2" fmla="*/ 851338 h 2238704"/>
              <a:gd name="connsiteX3" fmla="*/ 1326562 w 1999224"/>
              <a:gd name="connsiteY3" fmla="*/ 819807 h 2238704"/>
              <a:gd name="connsiteX4" fmla="*/ 1305541 w 1999224"/>
              <a:gd name="connsiteY4" fmla="*/ 767255 h 2238704"/>
              <a:gd name="connsiteX5" fmla="*/ 1295031 w 1999224"/>
              <a:gd name="connsiteY5" fmla="*/ 735724 h 2238704"/>
              <a:gd name="connsiteX6" fmla="*/ 1252989 w 1999224"/>
              <a:gd name="connsiteY6" fmla="*/ 672662 h 2238704"/>
              <a:gd name="connsiteX7" fmla="*/ 1242479 w 1999224"/>
              <a:gd name="connsiteY7" fmla="*/ 599090 h 2238704"/>
              <a:gd name="connsiteX8" fmla="*/ 1231969 w 1999224"/>
              <a:gd name="connsiteY8" fmla="*/ 567559 h 2238704"/>
              <a:gd name="connsiteX9" fmla="*/ 1210948 w 1999224"/>
              <a:gd name="connsiteY9" fmla="*/ 420414 h 2238704"/>
              <a:gd name="connsiteX10" fmla="*/ 1179417 w 1999224"/>
              <a:gd name="connsiteY10" fmla="*/ 346842 h 2238704"/>
              <a:gd name="connsiteX11" fmla="*/ 1105844 w 1999224"/>
              <a:gd name="connsiteY11" fmla="*/ 252248 h 2238704"/>
              <a:gd name="connsiteX12" fmla="*/ 1074313 w 1999224"/>
              <a:gd name="connsiteY12" fmla="*/ 189186 h 2238704"/>
              <a:gd name="connsiteX13" fmla="*/ 1063803 w 1999224"/>
              <a:gd name="connsiteY13" fmla="*/ 157655 h 2238704"/>
              <a:gd name="connsiteX14" fmla="*/ 1042782 w 1999224"/>
              <a:gd name="connsiteY14" fmla="*/ 115614 h 2238704"/>
              <a:gd name="connsiteX15" fmla="*/ 958700 w 1999224"/>
              <a:gd name="connsiteY15" fmla="*/ 21021 h 2238704"/>
              <a:gd name="connsiteX16" fmla="*/ 927169 w 1999224"/>
              <a:gd name="connsiteY16" fmla="*/ 0 h 2238704"/>
              <a:gd name="connsiteX17" fmla="*/ 632879 w 1999224"/>
              <a:gd name="connsiteY17" fmla="*/ 21021 h 2238704"/>
              <a:gd name="connsiteX18" fmla="*/ 569817 w 1999224"/>
              <a:gd name="connsiteY18" fmla="*/ 42042 h 2238704"/>
              <a:gd name="connsiteX19" fmla="*/ 506755 w 1999224"/>
              <a:gd name="connsiteY19" fmla="*/ 94593 h 2238704"/>
              <a:gd name="connsiteX20" fmla="*/ 443693 w 1999224"/>
              <a:gd name="connsiteY20" fmla="*/ 136635 h 2238704"/>
              <a:gd name="connsiteX21" fmla="*/ 401651 w 1999224"/>
              <a:gd name="connsiteY21" fmla="*/ 199697 h 2238704"/>
              <a:gd name="connsiteX22" fmla="*/ 380631 w 1999224"/>
              <a:gd name="connsiteY22" fmla="*/ 262759 h 2238704"/>
              <a:gd name="connsiteX23" fmla="*/ 370120 w 1999224"/>
              <a:gd name="connsiteY23" fmla="*/ 294290 h 2238704"/>
              <a:gd name="connsiteX24" fmla="*/ 349100 w 1999224"/>
              <a:gd name="connsiteY24" fmla="*/ 430924 h 2238704"/>
              <a:gd name="connsiteX25" fmla="*/ 328079 w 1999224"/>
              <a:gd name="connsiteY25" fmla="*/ 462455 h 2238704"/>
              <a:gd name="connsiteX26" fmla="*/ 317569 w 1999224"/>
              <a:gd name="connsiteY26" fmla="*/ 493986 h 2238704"/>
              <a:gd name="connsiteX27" fmla="*/ 286037 w 1999224"/>
              <a:gd name="connsiteY27" fmla="*/ 515007 h 2238704"/>
              <a:gd name="connsiteX28" fmla="*/ 243996 w 1999224"/>
              <a:gd name="connsiteY28" fmla="*/ 546538 h 2238704"/>
              <a:gd name="connsiteX29" fmla="*/ 180934 w 1999224"/>
              <a:gd name="connsiteY29" fmla="*/ 588579 h 2238704"/>
              <a:gd name="connsiteX30" fmla="*/ 117872 w 1999224"/>
              <a:gd name="connsiteY30" fmla="*/ 609600 h 2238704"/>
              <a:gd name="connsiteX31" fmla="*/ 86341 w 1999224"/>
              <a:gd name="connsiteY31" fmla="*/ 630621 h 2238704"/>
              <a:gd name="connsiteX32" fmla="*/ 23279 w 1999224"/>
              <a:gd name="connsiteY32" fmla="*/ 662152 h 2238704"/>
              <a:gd name="connsiteX33" fmla="*/ 2258 w 1999224"/>
              <a:gd name="connsiteY33" fmla="*/ 693683 h 2238704"/>
              <a:gd name="connsiteX34" fmla="*/ 23279 w 1999224"/>
              <a:gd name="connsiteY34" fmla="*/ 840828 h 2238704"/>
              <a:gd name="connsiteX35" fmla="*/ 44300 w 1999224"/>
              <a:gd name="connsiteY35" fmla="*/ 914400 h 2238704"/>
              <a:gd name="connsiteX36" fmla="*/ 86341 w 1999224"/>
              <a:gd name="connsiteY36" fmla="*/ 977462 h 2238704"/>
              <a:gd name="connsiteX37" fmla="*/ 107362 w 1999224"/>
              <a:gd name="connsiteY37" fmla="*/ 1008993 h 2238704"/>
              <a:gd name="connsiteX38" fmla="*/ 128382 w 1999224"/>
              <a:gd name="connsiteY38" fmla="*/ 1040524 h 2238704"/>
              <a:gd name="connsiteX39" fmla="*/ 359610 w 1999224"/>
              <a:gd name="connsiteY39" fmla="*/ 1187669 h 2238704"/>
              <a:gd name="connsiteX40" fmla="*/ 464713 w 1999224"/>
              <a:gd name="connsiteY40" fmla="*/ 1156138 h 2238704"/>
              <a:gd name="connsiteX41" fmla="*/ 496244 w 1999224"/>
              <a:gd name="connsiteY41" fmla="*/ 1145628 h 2238704"/>
              <a:gd name="connsiteX42" fmla="*/ 590837 w 1999224"/>
              <a:gd name="connsiteY42" fmla="*/ 1166648 h 2238704"/>
              <a:gd name="connsiteX43" fmla="*/ 622369 w 1999224"/>
              <a:gd name="connsiteY43" fmla="*/ 1187669 h 2238704"/>
              <a:gd name="connsiteX44" fmla="*/ 643389 w 1999224"/>
              <a:gd name="connsiteY44" fmla="*/ 1219200 h 2238704"/>
              <a:gd name="connsiteX45" fmla="*/ 674920 w 1999224"/>
              <a:gd name="connsiteY45" fmla="*/ 1240221 h 2238704"/>
              <a:gd name="connsiteX46" fmla="*/ 716962 w 1999224"/>
              <a:gd name="connsiteY46" fmla="*/ 1303283 h 2238704"/>
              <a:gd name="connsiteX47" fmla="*/ 780024 w 1999224"/>
              <a:gd name="connsiteY47" fmla="*/ 1366345 h 2238704"/>
              <a:gd name="connsiteX48" fmla="*/ 801044 w 1999224"/>
              <a:gd name="connsiteY48" fmla="*/ 1397876 h 2238704"/>
              <a:gd name="connsiteX49" fmla="*/ 864106 w 1999224"/>
              <a:gd name="connsiteY49" fmla="*/ 1450428 h 2238704"/>
              <a:gd name="connsiteX50" fmla="*/ 874617 w 1999224"/>
              <a:gd name="connsiteY50" fmla="*/ 1481959 h 2238704"/>
              <a:gd name="connsiteX51" fmla="*/ 916658 w 1999224"/>
              <a:gd name="connsiteY51" fmla="*/ 1545021 h 2238704"/>
              <a:gd name="connsiteX52" fmla="*/ 948189 w 1999224"/>
              <a:gd name="connsiteY52" fmla="*/ 1618593 h 2238704"/>
              <a:gd name="connsiteX53" fmla="*/ 958700 w 1999224"/>
              <a:gd name="connsiteY53" fmla="*/ 1650124 h 2238704"/>
              <a:gd name="connsiteX54" fmla="*/ 979720 w 1999224"/>
              <a:gd name="connsiteY54" fmla="*/ 1681655 h 2238704"/>
              <a:gd name="connsiteX55" fmla="*/ 1000741 w 1999224"/>
              <a:gd name="connsiteY55" fmla="*/ 1744717 h 2238704"/>
              <a:gd name="connsiteX56" fmla="*/ 1042782 w 1999224"/>
              <a:gd name="connsiteY56" fmla="*/ 1807779 h 2238704"/>
              <a:gd name="connsiteX57" fmla="*/ 1063803 w 1999224"/>
              <a:gd name="connsiteY57" fmla="*/ 1839310 h 2238704"/>
              <a:gd name="connsiteX58" fmla="*/ 1095334 w 1999224"/>
              <a:gd name="connsiteY58" fmla="*/ 1902373 h 2238704"/>
              <a:gd name="connsiteX59" fmla="*/ 1126865 w 1999224"/>
              <a:gd name="connsiteY59" fmla="*/ 1923393 h 2238704"/>
              <a:gd name="connsiteX60" fmla="*/ 1189927 w 1999224"/>
              <a:gd name="connsiteY60" fmla="*/ 2049517 h 2238704"/>
              <a:gd name="connsiteX61" fmla="*/ 1221458 w 1999224"/>
              <a:gd name="connsiteY61" fmla="*/ 2070538 h 2238704"/>
              <a:gd name="connsiteX62" fmla="*/ 1242479 w 1999224"/>
              <a:gd name="connsiteY62" fmla="*/ 2102069 h 2238704"/>
              <a:gd name="connsiteX63" fmla="*/ 1263500 w 1999224"/>
              <a:gd name="connsiteY63" fmla="*/ 2144110 h 2238704"/>
              <a:gd name="connsiteX64" fmla="*/ 1295031 w 1999224"/>
              <a:gd name="connsiteY64" fmla="*/ 2154621 h 2238704"/>
              <a:gd name="connsiteX65" fmla="*/ 1316051 w 1999224"/>
              <a:gd name="connsiteY65" fmla="*/ 2186152 h 2238704"/>
              <a:gd name="connsiteX66" fmla="*/ 1379113 w 1999224"/>
              <a:gd name="connsiteY66" fmla="*/ 2207173 h 2238704"/>
              <a:gd name="connsiteX67" fmla="*/ 1452686 w 1999224"/>
              <a:gd name="connsiteY67" fmla="*/ 2228193 h 2238704"/>
              <a:gd name="connsiteX68" fmla="*/ 1515748 w 1999224"/>
              <a:gd name="connsiteY68" fmla="*/ 2238704 h 2238704"/>
              <a:gd name="connsiteX69" fmla="*/ 1683913 w 1999224"/>
              <a:gd name="connsiteY69" fmla="*/ 2217683 h 2238704"/>
              <a:gd name="connsiteX70" fmla="*/ 1725955 w 1999224"/>
              <a:gd name="connsiteY70" fmla="*/ 2207173 h 2238704"/>
              <a:gd name="connsiteX71" fmla="*/ 1820548 w 1999224"/>
              <a:gd name="connsiteY71" fmla="*/ 2123090 h 2238704"/>
              <a:gd name="connsiteX72" fmla="*/ 1841569 w 1999224"/>
              <a:gd name="connsiteY72" fmla="*/ 2091559 h 2238704"/>
              <a:gd name="connsiteX73" fmla="*/ 1862589 w 1999224"/>
              <a:gd name="connsiteY73" fmla="*/ 2049517 h 2238704"/>
              <a:gd name="connsiteX74" fmla="*/ 1894120 w 1999224"/>
              <a:gd name="connsiteY74" fmla="*/ 2017986 h 2238704"/>
              <a:gd name="connsiteX75" fmla="*/ 1915141 w 1999224"/>
              <a:gd name="connsiteY75" fmla="*/ 1986455 h 2238704"/>
              <a:gd name="connsiteX76" fmla="*/ 1957182 w 1999224"/>
              <a:gd name="connsiteY76" fmla="*/ 1870842 h 2238704"/>
              <a:gd name="connsiteX77" fmla="*/ 1978203 w 1999224"/>
              <a:gd name="connsiteY77" fmla="*/ 1839310 h 2238704"/>
              <a:gd name="connsiteX78" fmla="*/ 1988713 w 1999224"/>
              <a:gd name="connsiteY78" fmla="*/ 1765738 h 2238704"/>
              <a:gd name="connsiteX79" fmla="*/ 1999224 w 1999224"/>
              <a:gd name="connsiteY79" fmla="*/ 1723697 h 2238704"/>
              <a:gd name="connsiteX80" fmla="*/ 1988713 w 1999224"/>
              <a:gd name="connsiteY80" fmla="*/ 1587062 h 2238704"/>
              <a:gd name="connsiteX81" fmla="*/ 1967693 w 1999224"/>
              <a:gd name="connsiteY81" fmla="*/ 1545021 h 2238704"/>
              <a:gd name="connsiteX82" fmla="*/ 1936162 w 1999224"/>
              <a:gd name="connsiteY82" fmla="*/ 1524000 h 2238704"/>
              <a:gd name="connsiteX83" fmla="*/ 1841569 w 1999224"/>
              <a:gd name="connsiteY83" fmla="*/ 1450428 h 2238704"/>
              <a:gd name="connsiteX84" fmla="*/ 1810037 w 1999224"/>
              <a:gd name="connsiteY84" fmla="*/ 1429407 h 2238704"/>
              <a:gd name="connsiteX85" fmla="*/ 1778506 w 1999224"/>
              <a:gd name="connsiteY85" fmla="*/ 1397876 h 2238704"/>
              <a:gd name="connsiteX86" fmla="*/ 1746975 w 1999224"/>
              <a:gd name="connsiteY86" fmla="*/ 1387366 h 2238704"/>
              <a:gd name="connsiteX87" fmla="*/ 1652382 w 1999224"/>
              <a:gd name="connsiteY87" fmla="*/ 1324304 h 2238704"/>
              <a:gd name="connsiteX88" fmla="*/ 1620851 w 1999224"/>
              <a:gd name="connsiteY88" fmla="*/ 1303283 h 2238704"/>
              <a:gd name="connsiteX89" fmla="*/ 1589320 w 1999224"/>
              <a:gd name="connsiteY89" fmla="*/ 1282262 h 2238704"/>
              <a:gd name="connsiteX90" fmla="*/ 1526258 w 1999224"/>
              <a:gd name="connsiteY90" fmla="*/ 1187669 h 2238704"/>
              <a:gd name="connsiteX91" fmla="*/ 1505237 w 1999224"/>
              <a:gd name="connsiteY91" fmla="*/ 1156138 h 2238704"/>
              <a:gd name="connsiteX92" fmla="*/ 1473706 w 1999224"/>
              <a:gd name="connsiteY92" fmla="*/ 1082566 h 2238704"/>
              <a:gd name="connsiteX93" fmla="*/ 1452686 w 1999224"/>
              <a:gd name="connsiteY93" fmla="*/ 1040524 h 22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999224" h="2238704">
                <a:moveTo>
                  <a:pt x="1452686" y="1040524"/>
                </a:moveTo>
                <a:cubicBezTo>
                  <a:pt x="1440424" y="1017751"/>
                  <a:pt x="1417367" y="984706"/>
                  <a:pt x="1400134" y="945931"/>
                </a:cubicBezTo>
                <a:cubicBezTo>
                  <a:pt x="1390441" y="924123"/>
                  <a:pt x="1373311" y="872643"/>
                  <a:pt x="1358093" y="851338"/>
                </a:cubicBezTo>
                <a:cubicBezTo>
                  <a:pt x="1349454" y="839243"/>
                  <a:pt x="1337072" y="830317"/>
                  <a:pt x="1326562" y="819807"/>
                </a:cubicBezTo>
                <a:cubicBezTo>
                  <a:pt x="1319555" y="802290"/>
                  <a:pt x="1312166" y="784921"/>
                  <a:pt x="1305541" y="767255"/>
                </a:cubicBezTo>
                <a:cubicBezTo>
                  <a:pt x="1301651" y="756882"/>
                  <a:pt x="1300411" y="745409"/>
                  <a:pt x="1295031" y="735724"/>
                </a:cubicBezTo>
                <a:cubicBezTo>
                  <a:pt x="1282762" y="713639"/>
                  <a:pt x="1252989" y="672662"/>
                  <a:pt x="1252989" y="672662"/>
                </a:cubicBezTo>
                <a:cubicBezTo>
                  <a:pt x="1249486" y="648138"/>
                  <a:pt x="1247337" y="623382"/>
                  <a:pt x="1242479" y="599090"/>
                </a:cubicBezTo>
                <a:cubicBezTo>
                  <a:pt x="1240306" y="588226"/>
                  <a:pt x="1233951" y="578459"/>
                  <a:pt x="1231969" y="567559"/>
                </a:cubicBezTo>
                <a:cubicBezTo>
                  <a:pt x="1216066" y="480096"/>
                  <a:pt x="1228175" y="497933"/>
                  <a:pt x="1210948" y="420414"/>
                </a:cubicBezTo>
                <a:cubicBezTo>
                  <a:pt x="1205832" y="397392"/>
                  <a:pt x="1190755" y="365739"/>
                  <a:pt x="1179417" y="346842"/>
                </a:cubicBezTo>
                <a:cubicBezTo>
                  <a:pt x="1141702" y="283984"/>
                  <a:pt x="1147843" y="294247"/>
                  <a:pt x="1105844" y="252248"/>
                </a:cubicBezTo>
                <a:cubicBezTo>
                  <a:pt x="1079427" y="172994"/>
                  <a:pt x="1115062" y="270684"/>
                  <a:pt x="1074313" y="189186"/>
                </a:cubicBezTo>
                <a:cubicBezTo>
                  <a:pt x="1069358" y="179277"/>
                  <a:pt x="1068167" y="167838"/>
                  <a:pt x="1063803" y="157655"/>
                </a:cubicBezTo>
                <a:cubicBezTo>
                  <a:pt x="1057631" y="143254"/>
                  <a:pt x="1050555" y="129217"/>
                  <a:pt x="1042782" y="115614"/>
                </a:cubicBezTo>
                <a:cubicBezTo>
                  <a:pt x="1023339" y="81589"/>
                  <a:pt x="988175" y="40671"/>
                  <a:pt x="958700" y="21021"/>
                </a:cubicBezTo>
                <a:lnTo>
                  <a:pt x="927169" y="0"/>
                </a:lnTo>
                <a:cubicBezTo>
                  <a:pt x="906109" y="1239"/>
                  <a:pt x="680623" y="12595"/>
                  <a:pt x="632879" y="21021"/>
                </a:cubicBezTo>
                <a:cubicBezTo>
                  <a:pt x="611058" y="24872"/>
                  <a:pt x="588254" y="29751"/>
                  <a:pt x="569817" y="42042"/>
                </a:cubicBezTo>
                <a:cubicBezTo>
                  <a:pt x="457165" y="117141"/>
                  <a:pt x="628121" y="196"/>
                  <a:pt x="506755" y="94593"/>
                </a:cubicBezTo>
                <a:cubicBezTo>
                  <a:pt x="486813" y="110104"/>
                  <a:pt x="443693" y="136635"/>
                  <a:pt x="443693" y="136635"/>
                </a:cubicBezTo>
                <a:cubicBezTo>
                  <a:pt x="408917" y="240958"/>
                  <a:pt x="467265" y="81591"/>
                  <a:pt x="401651" y="199697"/>
                </a:cubicBezTo>
                <a:cubicBezTo>
                  <a:pt x="390890" y="219066"/>
                  <a:pt x="387638" y="241738"/>
                  <a:pt x="380631" y="262759"/>
                </a:cubicBezTo>
                <a:lnTo>
                  <a:pt x="370120" y="294290"/>
                </a:lnTo>
                <a:cubicBezTo>
                  <a:pt x="368497" y="307278"/>
                  <a:pt x="358128" y="406850"/>
                  <a:pt x="349100" y="430924"/>
                </a:cubicBezTo>
                <a:cubicBezTo>
                  <a:pt x="344665" y="442752"/>
                  <a:pt x="335086" y="451945"/>
                  <a:pt x="328079" y="462455"/>
                </a:cubicBezTo>
                <a:cubicBezTo>
                  <a:pt x="324576" y="472965"/>
                  <a:pt x="324490" y="485335"/>
                  <a:pt x="317569" y="493986"/>
                </a:cubicBezTo>
                <a:cubicBezTo>
                  <a:pt x="309678" y="503850"/>
                  <a:pt x="296316" y="507665"/>
                  <a:pt x="286037" y="515007"/>
                </a:cubicBezTo>
                <a:cubicBezTo>
                  <a:pt x="271783" y="525189"/>
                  <a:pt x="258347" y="536493"/>
                  <a:pt x="243996" y="546538"/>
                </a:cubicBezTo>
                <a:cubicBezTo>
                  <a:pt x="223299" y="561026"/>
                  <a:pt x="204901" y="580590"/>
                  <a:pt x="180934" y="588579"/>
                </a:cubicBezTo>
                <a:lnTo>
                  <a:pt x="117872" y="609600"/>
                </a:lnTo>
                <a:cubicBezTo>
                  <a:pt x="107362" y="616607"/>
                  <a:pt x="97639" y="624972"/>
                  <a:pt x="86341" y="630621"/>
                </a:cubicBezTo>
                <a:cubicBezTo>
                  <a:pt x="-688" y="674136"/>
                  <a:pt x="113643" y="601908"/>
                  <a:pt x="23279" y="662152"/>
                </a:cubicBezTo>
                <a:cubicBezTo>
                  <a:pt x="16272" y="672662"/>
                  <a:pt x="3158" y="681083"/>
                  <a:pt x="2258" y="693683"/>
                </a:cubicBezTo>
                <a:cubicBezTo>
                  <a:pt x="-4946" y="794541"/>
                  <a:pt x="5891" y="779969"/>
                  <a:pt x="23279" y="840828"/>
                </a:cubicBezTo>
                <a:cubicBezTo>
                  <a:pt x="26482" y="852039"/>
                  <a:pt x="36886" y="901055"/>
                  <a:pt x="44300" y="914400"/>
                </a:cubicBezTo>
                <a:cubicBezTo>
                  <a:pt x="56569" y="936484"/>
                  <a:pt x="72327" y="956441"/>
                  <a:pt x="86341" y="977462"/>
                </a:cubicBezTo>
                <a:lnTo>
                  <a:pt x="107362" y="1008993"/>
                </a:lnTo>
                <a:cubicBezTo>
                  <a:pt x="114369" y="1019503"/>
                  <a:pt x="117725" y="1033742"/>
                  <a:pt x="128382" y="1040524"/>
                </a:cubicBezTo>
                <a:lnTo>
                  <a:pt x="359610" y="1187669"/>
                </a:lnTo>
                <a:cubicBezTo>
                  <a:pt x="423150" y="1171784"/>
                  <a:pt x="387942" y="1181728"/>
                  <a:pt x="464713" y="1156138"/>
                </a:cubicBezTo>
                <a:lnTo>
                  <a:pt x="496244" y="1145628"/>
                </a:lnTo>
                <a:cubicBezTo>
                  <a:pt x="520463" y="1149664"/>
                  <a:pt x="564964" y="1153711"/>
                  <a:pt x="590837" y="1166648"/>
                </a:cubicBezTo>
                <a:cubicBezTo>
                  <a:pt x="602136" y="1172297"/>
                  <a:pt x="611858" y="1180662"/>
                  <a:pt x="622369" y="1187669"/>
                </a:cubicBezTo>
                <a:cubicBezTo>
                  <a:pt x="629376" y="1198179"/>
                  <a:pt x="634457" y="1210268"/>
                  <a:pt x="643389" y="1219200"/>
                </a:cubicBezTo>
                <a:cubicBezTo>
                  <a:pt x="652321" y="1228132"/>
                  <a:pt x="666602" y="1230715"/>
                  <a:pt x="674920" y="1240221"/>
                </a:cubicBezTo>
                <a:cubicBezTo>
                  <a:pt x="691556" y="1259234"/>
                  <a:pt x="699098" y="1285419"/>
                  <a:pt x="716962" y="1303283"/>
                </a:cubicBezTo>
                <a:cubicBezTo>
                  <a:pt x="737983" y="1324304"/>
                  <a:pt x="763534" y="1341610"/>
                  <a:pt x="780024" y="1366345"/>
                </a:cubicBezTo>
                <a:cubicBezTo>
                  <a:pt x="787031" y="1376855"/>
                  <a:pt x="792957" y="1388172"/>
                  <a:pt x="801044" y="1397876"/>
                </a:cubicBezTo>
                <a:cubicBezTo>
                  <a:pt x="826332" y="1428222"/>
                  <a:pt x="833104" y="1429759"/>
                  <a:pt x="864106" y="1450428"/>
                </a:cubicBezTo>
                <a:cubicBezTo>
                  <a:pt x="867610" y="1460938"/>
                  <a:pt x="869237" y="1472274"/>
                  <a:pt x="874617" y="1481959"/>
                </a:cubicBezTo>
                <a:cubicBezTo>
                  <a:pt x="886886" y="1504043"/>
                  <a:pt x="908668" y="1521054"/>
                  <a:pt x="916658" y="1545021"/>
                </a:cubicBezTo>
                <a:cubicBezTo>
                  <a:pt x="941308" y="1618967"/>
                  <a:pt x="909226" y="1527680"/>
                  <a:pt x="948189" y="1618593"/>
                </a:cubicBezTo>
                <a:cubicBezTo>
                  <a:pt x="952553" y="1628776"/>
                  <a:pt x="953745" y="1640215"/>
                  <a:pt x="958700" y="1650124"/>
                </a:cubicBezTo>
                <a:cubicBezTo>
                  <a:pt x="964349" y="1661422"/>
                  <a:pt x="974590" y="1670112"/>
                  <a:pt x="979720" y="1681655"/>
                </a:cubicBezTo>
                <a:cubicBezTo>
                  <a:pt x="988719" y="1701903"/>
                  <a:pt x="988450" y="1726281"/>
                  <a:pt x="1000741" y="1744717"/>
                </a:cubicBezTo>
                <a:lnTo>
                  <a:pt x="1042782" y="1807779"/>
                </a:lnTo>
                <a:lnTo>
                  <a:pt x="1063803" y="1839310"/>
                </a:lnTo>
                <a:cubicBezTo>
                  <a:pt x="1072351" y="1864956"/>
                  <a:pt x="1074958" y="1881998"/>
                  <a:pt x="1095334" y="1902373"/>
                </a:cubicBezTo>
                <a:cubicBezTo>
                  <a:pt x="1104266" y="1911305"/>
                  <a:pt x="1116355" y="1916386"/>
                  <a:pt x="1126865" y="1923393"/>
                </a:cubicBezTo>
                <a:cubicBezTo>
                  <a:pt x="1138856" y="1959365"/>
                  <a:pt x="1155000" y="2026232"/>
                  <a:pt x="1189927" y="2049517"/>
                </a:cubicBezTo>
                <a:lnTo>
                  <a:pt x="1221458" y="2070538"/>
                </a:lnTo>
                <a:cubicBezTo>
                  <a:pt x="1228465" y="2081048"/>
                  <a:pt x="1236212" y="2091101"/>
                  <a:pt x="1242479" y="2102069"/>
                </a:cubicBezTo>
                <a:cubicBezTo>
                  <a:pt x="1250253" y="2115672"/>
                  <a:pt x="1252421" y="2133031"/>
                  <a:pt x="1263500" y="2144110"/>
                </a:cubicBezTo>
                <a:cubicBezTo>
                  <a:pt x="1271334" y="2151944"/>
                  <a:pt x="1284521" y="2151117"/>
                  <a:pt x="1295031" y="2154621"/>
                </a:cubicBezTo>
                <a:cubicBezTo>
                  <a:pt x="1302038" y="2165131"/>
                  <a:pt x="1305339" y="2179457"/>
                  <a:pt x="1316051" y="2186152"/>
                </a:cubicBezTo>
                <a:cubicBezTo>
                  <a:pt x="1334841" y="2197896"/>
                  <a:pt x="1358092" y="2200166"/>
                  <a:pt x="1379113" y="2207173"/>
                </a:cubicBezTo>
                <a:cubicBezTo>
                  <a:pt x="1409166" y="2217191"/>
                  <a:pt x="1419692" y="2221594"/>
                  <a:pt x="1452686" y="2228193"/>
                </a:cubicBezTo>
                <a:cubicBezTo>
                  <a:pt x="1473583" y="2232372"/>
                  <a:pt x="1494727" y="2235200"/>
                  <a:pt x="1515748" y="2238704"/>
                </a:cubicBezTo>
                <a:cubicBezTo>
                  <a:pt x="1560875" y="2233690"/>
                  <a:pt x="1636787" y="2226251"/>
                  <a:pt x="1683913" y="2217683"/>
                </a:cubicBezTo>
                <a:cubicBezTo>
                  <a:pt x="1698125" y="2215099"/>
                  <a:pt x="1711941" y="2210676"/>
                  <a:pt x="1725955" y="2207173"/>
                </a:cubicBezTo>
                <a:cubicBezTo>
                  <a:pt x="1763866" y="2181899"/>
                  <a:pt x="1791750" y="2166286"/>
                  <a:pt x="1820548" y="2123090"/>
                </a:cubicBezTo>
                <a:cubicBezTo>
                  <a:pt x="1827555" y="2112580"/>
                  <a:pt x="1835302" y="2102527"/>
                  <a:pt x="1841569" y="2091559"/>
                </a:cubicBezTo>
                <a:cubicBezTo>
                  <a:pt x="1849342" y="2077955"/>
                  <a:pt x="1853482" y="2062267"/>
                  <a:pt x="1862589" y="2049517"/>
                </a:cubicBezTo>
                <a:cubicBezTo>
                  <a:pt x="1871228" y="2037422"/>
                  <a:pt x="1884604" y="2029405"/>
                  <a:pt x="1894120" y="2017986"/>
                </a:cubicBezTo>
                <a:cubicBezTo>
                  <a:pt x="1902207" y="2008282"/>
                  <a:pt x="1908134" y="1996965"/>
                  <a:pt x="1915141" y="1986455"/>
                </a:cubicBezTo>
                <a:cubicBezTo>
                  <a:pt x="1924950" y="1957028"/>
                  <a:pt x="1942559" y="1900088"/>
                  <a:pt x="1957182" y="1870842"/>
                </a:cubicBezTo>
                <a:cubicBezTo>
                  <a:pt x="1962831" y="1859543"/>
                  <a:pt x="1971196" y="1849821"/>
                  <a:pt x="1978203" y="1839310"/>
                </a:cubicBezTo>
                <a:cubicBezTo>
                  <a:pt x="1981706" y="1814786"/>
                  <a:pt x="1984281" y="1790111"/>
                  <a:pt x="1988713" y="1765738"/>
                </a:cubicBezTo>
                <a:cubicBezTo>
                  <a:pt x="1991297" y="1751526"/>
                  <a:pt x="1999224" y="1738142"/>
                  <a:pt x="1999224" y="1723697"/>
                </a:cubicBezTo>
                <a:cubicBezTo>
                  <a:pt x="1999224" y="1678017"/>
                  <a:pt x="1996651" y="1632046"/>
                  <a:pt x="1988713" y="1587062"/>
                </a:cubicBezTo>
                <a:cubicBezTo>
                  <a:pt x="1985990" y="1571633"/>
                  <a:pt x="1977723" y="1557057"/>
                  <a:pt x="1967693" y="1545021"/>
                </a:cubicBezTo>
                <a:cubicBezTo>
                  <a:pt x="1959606" y="1535317"/>
                  <a:pt x="1945603" y="1532392"/>
                  <a:pt x="1936162" y="1524000"/>
                </a:cubicBezTo>
                <a:cubicBezTo>
                  <a:pt x="1851088" y="1448378"/>
                  <a:pt x="1906586" y="1472100"/>
                  <a:pt x="1841569" y="1450428"/>
                </a:cubicBezTo>
                <a:cubicBezTo>
                  <a:pt x="1831058" y="1443421"/>
                  <a:pt x="1819741" y="1437494"/>
                  <a:pt x="1810037" y="1429407"/>
                </a:cubicBezTo>
                <a:cubicBezTo>
                  <a:pt x="1798618" y="1419891"/>
                  <a:pt x="1790874" y="1406121"/>
                  <a:pt x="1778506" y="1397876"/>
                </a:cubicBezTo>
                <a:cubicBezTo>
                  <a:pt x="1769288" y="1391731"/>
                  <a:pt x="1757485" y="1390869"/>
                  <a:pt x="1746975" y="1387366"/>
                </a:cubicBezTo>
                <a:lnTo>
                  <a:pt x="1652382" y="1324304"/>
                </a:lnTo>
                <a:lnTo>
                  <a:pt x="1620851" y="1303283"/>
                </a:lnTo>
                <a:lnTo>
                  <a:pt x="1589320" y="1282262"/>
                </a:lnTo>
                <a:lnTo>
                  <a:pt x="1526258" y="1187669"/>
                </a:lnTo>
                <a:lnTo>
                  <a:pt x="1505237" y="1156138"/>
                </a:lnTo>
                <a:cubicBezTo>
                  <a:pt x="1483363" y="1068641"/>
                  <a:pt x="1509998" y="1155150"/>
                  <a:pt x="1473706" y="1082566"/>
                </a:cubicBezTo>
                <a:cubicBezTo>
                  <a:pt x="1449550" y="1034254"/>
                  <a:pt x="1464948" y="1063297"/>
                  <a:pt x="1452686" y="1040524"/>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155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925" y="1301969"/>
            <a:ext cx="7296150" cy="5524500"/>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2362200" y="1354592"/>
            <a:ext cx="5073431"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Striated duct</a:t>
            </a:r>
          </a:p>
        </p:txBody>
      </p:sp>
      <p:sp>
        <p:nvSpPr>
          <p:cNvPr id="9" name="Freeform 8"/>
          <p:cNvSpPr/>
          <p:nvPr/>
        </p:nvSpPr>
        <p:spPr>
          <a:xfrm>
            <a:off x="4129473" y="3342290"/>
            <a:ext cx="1977037" cy="1786758"/>
          </a:xfrm>
          <a:custGeom>
            <a:avLst/>
            <a:gdLst>
              <a:gd name="connsiteX0" fmla="*/ 1430499 w 1977037"/>
              <a:gd name="connsiteY0" fmla="*/ 31531 h 1786758"/>
              <a:gd name="connsiteX1" fmla="*/ 1293865 w 1977037"/>
              <a:gd name="connsiteY1" fmla="*/ 21020 h 1786758"/>
              <a:gd name="connsiteX2" fmla="*/ 1251824 w 1977037"/>
              <a:gd name="connsiteY2" fmla="*/ 10510 h 1786758"/>
              <a:gd name="connsiteX3" fmla="*/ 1115189 w 1977037"/>
              <a:gd name="connsiteY3" fmla="*/ 0 h 1786758"/>
              <a:gd name="connsiteX4" fmla="*/ 915493 w 1977037"/>
              <a:gd name="connsiteY4" fmla="*/ 10510 h 1786758"/>
              <a:gd name="connsiteX5" fmla="*/ 852430 w 1977037"/>
              <a:gd name="connsiteY5" fmla="*/ 21020 h 1786758"/>
              <a:gd name="connsiteX6" fmla="*/ 747327 w 1977037"/>
              <a:gd name="connsiteY6" fmla="*/ 31531 h 1786758"/>
              <a:gd name="connsiteX7" fmla="*/ 705286 w 1977037"/>
              <a:gd name="connsiteY7" fmla="*/ 52551 h 1786758"/>
              <a:gd name="connsiteX8" fmla="*/ 652734 w 1977037"/>
              <a:gd name="connsiteY8" fmla="*/ 63062 h 1786758"/>
              <a:gd name="connsiteX9" fmla="*/ 621203 w 1977037"/>
              <a:gd name="connsiteY9" fmla="*/ 73572 h 1786758"/>
              <a:gd name="connsiteX10" fmla="*/ 579161 w 1977037"/>
              <a:gd name="connsiteY10" fmla="*/ 84082 h 1786758"/>
              <a:gd name="connsiteX11" fmla="*/ 516099 w 1977037"/>
              <a:gd name="connsiteY11" fmla="*/ 115613 h 1786758"/>
              <a:gd name="connsiteX12" fmla="*/ 484568 w 1977037"/>
              <a:gd name="connsiteY12" fmla="*/ 126124 h 1786758"/>
              <a:gd name="connsiteX13" fmla="*/ 453037 w 1977037"/>
              <a:gd name="connsiteY13" fmla="*/ 157655 h 1786758"/>
              <a:gd name="connsiteX14" fmla="*/ 421506 w 1977037"/>
              <a:gd name="connsiteY14" fmla="*/ 178676 h 1786758"/>
              <a:gd name="connsiteX15" fmla="*/ 379465 w 1977037"/>
              <a:gd name="connsiteY15" fmla="*/ 210207 h 1786758"/>
              <a:gd name="connsiteX16" fmla="*/ 347934 w 1977037"/>
              <a:gd name="connsiteY16" fmla="*/ 231227 h 1786758"/>
              <a:gd name="connsiteX17" fmla="*/ 284872 w 1977037"/>
              <a:gd name="connsiteY17" fmla="*/ 294289 h 1786758"/>
              <a:gd name="connsiteX18" fmla="*/ 253341 w 1977037"/>
              <a:gd name="connsiteY18" fmla="*/ 325820 h 1786758"/>
              <a:gd name="connsiteX19" fmla="*/ 221810 w 1977037"/>
              <a:gd name="connsiteY19" fmla="*/ 357351 h 1786758"/>
              <a:gd name="connsiteX20" fmla="*/ 179768 w 1977037"/>
              <a:gd name="connsiteY20" fmla="*/ 420413 h 1786758"/>
              <a:gd name="connsiteX21" fmla="*/ 148237 w 1977037"/>
              <a:gd name="connsiteY21" fmla="*/ 493986 h 1786758"/>
              <a:gd name="connsiteX22" fmla="*/ 137727 w 1977037"/>
              <a:gd name="connsiteY22" fmla="*/ 525517 h 1786758"/>
              <a:gd name="connsiteX23" fmla="*/ 95686 w 1977037"/>
              <a:gd name="connsiteY23" fmla="*/ 599089 h 1786758"/>
              <a:gd name="connsiteX24" fmla="*/ 85175 w 1977037"/>
              <a:gd name="connsiteY24" fmla="*/ 630620 h 1786758"/>
              <a:gd name="connsiteX25" fmla="*/ 43134 w 1977037"/>
              <a:gd name="connsiteY25" fmla="*/ 704193 h 1786758"/>
              <a:gd name="connsiteX26" fmla="*/ 32624 w 1977037"/>
              <a:gd name="connsiteY26" fmla="*/ 746234 h 1786758"/>
              <a:gd name="connsiteX27" fmla="*/ 11603 w 1977037"/>
              <a:gd name="connsiteY27" fmla="*/ 882869 h 1786758"/>
              <a:gd name="connsiteX28" fmla="*/ 11603 w 1977037"/>
              <a:gd name="connsiteY28" fmla="*/ 1208689 h 1786758"/>
              <a:gd name="connsiteX29" fmla="*/ 43134 w 1977037"/>
              <a:gd name="connsiteY29" fmla="*/ 1334813 h 1786758"/>
              <a:gd name="connsiteX30" fmla="*/ 64155 w 1977037"/>
              <a:gd name="connsiteY30" fmla="*/ 1366344 h 1786758"/>
              <a:gd name="connsiteX31" fmla="*/ 106196 w 1977037"/>
              <a:gd name="connsiteY31" fmla="*/ 1471448 h 1786758"/>
              <a:gd name="connsiteX32" fmla="*/ 137727 w 1977037"/>
              <a:gd name="connsiteY32" fmla="*/ 1502979 h 1786758"/>
              <a:gd name="connsiteX33" fmla="*/ 169258 w 1977037"/>
              <a:gd name="connsiteY33" fmla="*/ 1545020 h 1786758"/>
              <a:gd name="connsiteX34" fmla="*/ 221810 w 1977037"/>
              <a:gd name="connsiteY34" fmla="*/ 1618593 h 1786758"/>
              <a:gd name="connsiteX35" fmla="*/ 253341 w 1977037"/>
              <a:gd name="connsiteY35" fmla="*/ 1629103 h 1786758"/>
              <a:gd name="connsiteX36" fmla="*/ 274361 w 1977037"/>
              <a:gd name="connsiteY36" fmla="*/ 1660634 h 1786758"/>
              <a:gd name="connsiteX37" fmla="*/ 337424 w 1977037"/>
              <a:gd name="connsiteY37" fmla="*/ 1702676 h 1786758"/>
              <a:gd name="connsiteX38" fmla="*/ 358444 w 1977037"/>
              <a:gd name="connsiteY38" fmla="*/ 1734207 h 1786758"/>
              <a:gd name="connsiteX39" fmla="*/ 389975 w 1977037"/>
              <a:gd name="connsiteY39" fmla="*/ 1755227 h 1786758"/>
              <a:gd name="connsiteX40" fmla="*/ 463548 w 1977037"/>
              <a:gd name="connsiteY40" fmla="*/ 1786758 h 1786758"/>
              <a:gd name="connsiteX41" fmla="*/ 673755 w 1977037"/>
              <a:gd name="connsiteY41" fmla="*/ 1776248 h 1786758"/>
              <a:gd name="connsiteX42" fmla="*/ 820899 w 1977037"/>
              <a:gd name="connsiteY42" fmla="*/ 1713186 h 1786758"/>
              <a:gd name="connsiteX43" fmla="*/ 894472 w 1977037"/>
              <a:gd name="connsiteY43" fmla="*/ 1692165 h 1786758"/>
              <a:gd name="connsiteX44" fmla="*/ 968044 w 1977037"/>
              <a:gd name="connsiteY44" fmla="*/ 1639613 h 1786758"/>
              <a:gd name="connsiteX45" fmla="*/ 1062637 w 1977037"/>
              <a:gd name="connsiteY45" fmla="*/ 1566041 h 1786758"/>
              <a:gd name="connsiteX46" fmla="*/ 1104679 w 1977037"/>
              <a:gd name="connsiteY46" fmla="*/ 1545020 h 1786758"/>
              <a:gd name="connsiteX47" fmla="*/ 1167741 w 1977037"/>
              <a:gd name="connsiteY47" fmla="*/ 1502979 h 1786758"/>
              <a:gd name="connsiteX48" fmla="*/ 1188761 w 1977037"/>
              <a:gd name="connsiteY48" fmla="*/ 1471448 h 1786758"/>
              <a:gd name="connsiteX49" fmla="*/ 1262334 w 1977037"/>
              <a:gd name="connsiteY49" fmla="*/ 1429407 h 1786758"/>
              <a:gd name="connsiteX50" fmla="*/ 1325396 w 1977037"/>
              <a:gd name="connsiteY50" fmla="*/ 1387365 h 1786758"/>
              <a:gd name="connsiteX51" fmla="*/ 1419989 w 1977037"/>
              <a:gd name="connsiteY51" fmla="*/ 1345324 h 1786758"/>
              <a:gd name="connsiteX52" fmla="*/ 1483051 w 1977037"/>
              <a:gd name="connsiteY52" fmla="*/ 1313793 h 1786758"/>
              <a:gd name="connsiteX53" fmla="*/ 1556624 w 1977037"/>
              <a:gd name="connsiteY53" fmla="*/ 1271751 h 1786758"/>
              <a:gd name="connsiteX54" fmla="*/ 1640706 w 1977037"/>
              <a:gd name="connsiteY54" fmla="*/ 1250731 h 1786758"/>
              <a:gd name="connsiteX55" fmla="*/ 1672237 w 1977037"/>
              <a:gd name="connsiteY55" fmla="*/ 1219200 h 1786758"/>
              <a:gd name="connsiteX56" fmla="*/ 1735299 w 1977037"/>
              <a:gd name="connsiteY56" fmla="*/ 1187669 h 1786758"/>
              <a:gd name="connsiteX57" fmla="*/ 1798361 w 1977037"/>
              <a:gd name="connsiteY57" fmla="*/ 1135117 h 1786758"/>
              <a:gd name="connsiteX58" fmla="*/ 1819382 w 1977037"/>
              <a:gd name="connsiteY58" fmla="*/ 1103586 h 1786758"/>
              <a:gd name="connsiteX59" fmla="*/ 1850913 w 1977037"/>
              <a:gd name="connsiteY59" fmla="*/ 1061544 h 1786758"/>
              <a:gd name="connsiteX60" fmla="*/ 1871934 w 1977037"/>
              <a:gd name="connsiteY60" fmla="*/ 1019503 h 1786758"/>
              <a:gd name="connsiteX61" fmla="*/ 1892955 w 1977037"/>
              <a:gd name="connsiteY61" fmla="*/ 987972 h 1786758"/>
              <a:gd name="connsiteX62" fmla="*/ 1903465 w 1977037"/>
              <a:gd name="connsiteY62" fmla="*/ 924910 h 1786758"/>
              <a:gd name="connsiteX63" fmla="*/ 1924486 w 1977037"/>
              <a:gd name="connsiteY63" fmla="*/ 861848 h 1786758"/>
              <a:gd name="connsiteX64" fmla="*/ 1934996 w 1977037"/>
              <a:gd name="connsiteY64" fmla="*/ 819807 h 1786758"/>
              <a:gd name="connsiteX65" fmla="*/ 1956017 w 1977037"/>
              <a:gd name="connsiteY65" fmla="*/ 756744 h 1786758"/>
              <a:gd name="connsiteX66" fmla="*/ 1977037 w 1977037"/>
              <a:gd name="connsiteY66" fmla="*/ 588579 h 1786758"/>
              <a:gd name="connsiteX67" fmla="*/ 1966527 w 1977037"/>
              <a:gd name="connsiteY67" fmla="*/ 557048 h 1786758"/>
              <a:gd name="connsiteX68" fmla="*/ 1934996 w 1977037"/>
              <a:gd name="connsiteY68" fmla="*/ 409903 h 1786758"/>
              <a:gd name="connsiteX69" fmla="*/ 1924486 w 1977037"/>
              <a:gd name="connsiteY69" fmla="*/ 378372 h 1786758"/>
              <a:gd name="connsiteX70" fmla="*/ 1903465 w 1977037"/>
              <a:gd name="connsiteY70" fmla="*/ 346841 h 1786758"/>
              <a:gd name="connsiteX71" fmla="*/ 1840403 w 1977037"/>
              <a:gd name="connsiteY71" fmla="*/ 220717 h 1786758"/>
              <a:gd name="connsiteX72" fmla="*/ 1808872 w 1977037"/>
              <a:gd name="connsiteY72" fmla="*/ 199696 h 1786758"/>
              <a:gd name="connsiteX73" fmla="*/ 1745810 w 1977037"/>
              <a:gd name="connsiteY73" fmla="*/ 136634 h 1786758"/>
              <a:gd name="connsiteX74" fmla="*/ 1682748 w 1977037"/>
              <a:gd name="connsiteY74" fmla="*/ 94593 h 1786758"/>
              <a:gd name="connsiteX75" fmla="*/ 1651217 w 1977037"/>
              <a:gd name="connsiteY75" fmla="*/ 73572 h 1786758"/>
              <a:gd name="connsiteX76" fmla="*/ 1588155 w 1977037"/>
              <a:gd name="connsiteY76" fmla="*/ 52551 h 1786758"/>
              <a:gd name="connsiteX77" fmla="*/ 1472541 w 1977037"/>
              <a:gd name="connsiteY77" fmla="*/ 31531 h 1786758"/>
              <a:gd name="connsiteX78" fmla="*/ 1419989 w 1977037"/>
              <a:gd name="connsiteY78" fmla="*/ 21020 h 1786758"/>
              <a:gd name="connsiteX79" fmla="*/ 1430499 w 1977037"/>
              <a:gd name="connsiteY79" fmla="*/ 31531 h 178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977037" h="1786758">
                <a:moveTo>
                  <a:pt x="1430499" y="31531"/>
                </a:moveTo>
                <a:cubicBezTo>
                  <a:pt x="1409478" y="31531"/>
                  <a:pt x="1339231" y="26357"/>
                  <a:pt x="1293865" y="21020"/>
                </a:cubicBezTo>
                <a:cubicBezTo>
                  <a:pt x="1279519" y="19332"/>
                  <a:pt x="1266170" y="12198"/>
                  <a:pt x="1251824" y="10510"/>
                </a:cubicBezTo>
                <a:cubicBezTo>
                  <a:pt x="1206457" y="5173"/>
                  <a:pt x="1160734" y="3503"/>
                  <a:pt x="1115189" y="0"/>
                </a:cubicBezTo>
                <a:cubicBezTo>
                  <a:pt x="1048624" y="3503"/>
                  <a:pt x="981938" y="5195"/>
                  <a:pt x="915493" y="10510"/>
                </a:cubicBezTo>
                <a:cubicBezTo>
                  <a:pt x="894250" y="12209"/>
                  <a:pt x="873576" y="18377"/>
                  <a:pt x="852430" y="21020"/>
                </a:cubicBezTo>
                <a:cubicBezTo>
                  <a:pt x="817493" y="25387"/>
                  <a:pt x="782361" y="28027"/>
                  <a:pt x="747327" y="31531"/>
                </a:cubicBezTo>
                <a:cubicBezTo>
                  <a:pt x="733313" y="38538"/>
                  <a:pt x="720150" y="47596"/>
                  <a:pt x="705286" y="52551"/>
                </a:cubicBezTo>
                <a:cubicBezTo>
                  <a:pt x="688338" y="58200"/>
                  <a:pt x="670065" y="58729"/>
                  <a:pt x="652734" y="63062"/>
                </a:cubicBezTo>
                <a:cubicBezTo>
                  <a:pt x="641986" y="65749"/>
                  <a:pt x="631856" y="70529"/>
                  <a:pt x="621203" y="73572"/>
                </a:cubicBezTo>
                <a:cubicBezTo>
                  <a:pt x="607313" y="77540"/>
                  <a:pt x="593050" y="80114"/>
                  <a:pt x="579161" y="84082"/>
                </a:cubicBezTo>
                <a:cubicBezTo>
                  <a:pt x="517526" y="101692"/>
                  <a:pt x="577509" y="84908"/>
                  <a:pt x="516099" y="115613"/>
                </a:cubicBezTo>
                <a:cubicBezTo>
                  <a:pt x="506190" y="120568"/>
                  <a:pt x="495078" y="122620"/>
                  <a:pt x="484568" y="126124"/>
                </a:cubicBezTo>
                <a:cubicBezTo>
                  <a:pt x="474058" y="136634"/>
                  <a:pt x="464456" y="148139"/>
                  <a:pt x="453037" y="157655"/>
                </a:cubicBezTo>
                <a:cubicBezTo>
                  <a:pt x="443333" y="165742"/>
                  <a:pt x="431785" y="171334"/>
                  <a:pt x="421506" y="178676"/>
                </a:cubicBezTo>
                <a:cubicBezTo>
                  <a:pt x="407252" y="188858"/>
                  <a:pt x="393719" y="200025"/>
                  <a:pt x="379465" y="210207"/>
                </a:cubicBezTo>
                <a:cubicBezTo>
                  <a:pt x="369186" y="217549"/>
                  <a:pt x="357375" y="222835"/>
                  <a:pt x="347934" y="231227"/>
                </a:cubicBezTo>
                <a:cubicBezTo>
                  <a:pt x="325715" y="250977"/>
                  <a:pt x="305893" y="273268"/>
                  <a:pt x="284872" y="294289"/>
                </a:cubicBezTo>
                <a:lnTo>
                  <a:pt x="253341" y="325820"/>
                </a:lnTo>
                <a:cubicBezTo>
                  <a:pt x="242831" y="336330"/>
                  <a:pt x="230055" y="344984"/>
                  <a:pt x="221810" y="357351"/>
                </a:cubicBezTo>
                <a:lnTo>
                  <a:pt x="179768" y="420413"/>
                </a:lnTo>
                <a:cubicBezTo>
                  <a:pt x="155120" y="494358"/>
                  <a:pt x="187200" y="403072"/>
                  <a:pt x="148237" y="493986"/>
                </a:cubicBezTo>
                <a:cubicBezTo>
                  <a:pt x="143873" y="504169"/>
                  <a:pt x="142682" y="515608"/>
                  <a:pt x="137727" y="525517"/>
                </a:cubicBezTo>
                <a:cubicBezTo>
                  <a:pt x="84942" y="631087"/>
                  <a:pt x="150973" y="470087"/>
                  <a:pt x="95686" y="599089"/>
                </a:cubicBezTo>
                <a:cubicBezTo>
                  <a:pt x="91322" y="609272"/>
                  <a:pt x="89539" y="620437"/>
                  <a:pt x="85175" y="630620"/>
                </a:cubicBezTo>
                <a:cubicBezTo>
                  <a:pt x="69171" y="667964"/>
                  <a:pt x="64248" y="672522"/>
                  <a:pt x="43134" y="704193"/>
                </a:cubicBezTo>
                <a:cubicBezTo>
                  <a:pt x="39631" y="718207"/>
                  <a:pt x="34667" y="731934"/>
                  <a:pt x="32624" y="746234"/>
                </a:cubicBezTo>
                <a:cubicBezTo>
                  <a:pt x="12301" y="888490"/>
                  <a:pt x="35987" y="809714"/>
                  <a:pt x="11603" y="882869"/>
                </a:cubicBezTo>
                <a:cubicBezTo>
                  <a:pt x="-3257" y="1046331"/>
                  <a:pt x="-4468" y="999754"/>
                  <a:pt x="11603" y="1208689"/>
                </a:cubicBezTo>
                <a:cubicBezTo>
                  <a:pt x="13659" y="1235415"/>
                  <a:pt x="27952" y="1312040"/>
                  <a:pt x="43134" y="1334813"/>
                </a:cubicBezTo>
                <a:lnTo>
                  <a:pt x="64155" y="1366344"/>
                </a:lnTo>
                <a:cubicBezTo>
                  <a:pt x="73728" y="1395065"/>
                  <a:pt x="86863" y="1444382"/>
                  <a:pt x="106196" y="1471448"/>
                </a:cubicBezTo>
                <a:cubicBezTo>
                  <a:pt x="114836" y="1483543"/>
                  <a:pt x="128054" y="1491694"/>
                  <a:pt x="137727" y="1502979"/>
                </a:cubicBezTo>
                <a:cubicBezTo>
                  <a:pt x="149127" y="1516279"/>
                  <a:pt x="159076" y="1530766"/>
                  <a:pt x="169258" y="1545020"/>
                </a:cubicBezTo>
                <a:cubicBezTo>
                  <a:pt x="180534" y="1560806"/>
                  <a:pt x="209689" y="1608492"/>
                  <a:pt x="221810" y="1618593"/>
                </a:cubicBezTo>
                <a:cubicBezTo>
                  <a:pt x="230321" y="1625686"/>
                  <a:pt x="242831" y="1625600"/>
                  <a:pt x="253341" y="1629103"/>
                </a:cubicBezTo>
                <a:cubicBezTo>
                  <a:pt x="260348" y="1639613"/>
                  <a:pt x="264855" y="1652316"/>
                  <a:pt x="274361" y="1660634"/>
                </a:cubicBezTo>
                <a:cubicBezTo>
                  <a:pt x="293374" y="1677271"/>
                  <a:pt x="337424" y="1702676"/>
                  <a:pt x="337424" y="1702676"/>
                </a:cubicBezTo>
                <a:cubicBezTo>
                  <a:pt x="344431" y="1713186"/>
                  <a:pt x="349512" y="1725275"/>
                  <a:pt x="358444" y="1734207"/>
                </a:cubicBezTo>
                <a:cubicBezTo>
                  <a:pt x="367376" y="1743139"/>
                  <a:pt x="379008" y="1748960"/>
                  <a:pt x="389975" y="1755227"/>
                </a:cubicBezTo>
                <a:cubicBezTo>
                  <a:pt x="426343" y="1776008"/>
                  <a:pt x="428172" y="1774966"/>
                  <a:pt x="463548" y="1786758"/>
                </a:cubicBezTo>
                <a:cubicBezTo>
                  <a:pt x="533617" y="1783255"/>
                  <a:pt x="604061" y="1784290"/>
                  <a:pt x="673755" y="1776248"/>
                </a:cubicBezTo>
                <a:cubicBezTo>
                  <a:pt x="752759" y="1767132"/>
                  <a:pt x="736494" y="1734286"/>
                  <a:pt x="820899" y="1713186"/>
                </a:cubicBezTo>
                <a:cubicBezTo>
                  <a:pt x="873689" y="1699989"/>
                  <a:pt x="849237" y="1707244"/>
                  <a:pt x="894472" y="1692165"/>
                </a:cubicBezTo>
                <a:cubicBezTo>
                  <a:pt x="976454" y="1610183"/>
                  <a:pt x="871206" y="1708783"/>
                  <a:pt x="968044" y="1639613"/>
                </a:cubicBezTo>
                <a:cubicBezTo>
                  <a:pt x="1048780" y="1581943"/>
                  <a:pt x="933938" y="1630391"/>
                  <a:pt x="1062637" y="1566041"/>
                </a:cubicBezTo>
                <a:cubicBezTo>
                  <a:pt x="1076651" y="1559034"/>
                  <a:pt x="1091929" y="1554127"/>
                  <a:pt x="1104679" y="1545020"/>
                </a:cubicBezTo>
                <a:cubicBezTo>
                  <a:pt x="1173567" y="1495814"/>
                  <a:pt x="1100104" y="1525524"/>
                  <a:pt x="1167741" y="1502979"/>
                </a:cubicBezTo>
                <a:cubicBezTo>
                  <a:pt x="1174748" y="1492469"/>
                  <a:pt x="1179829" y="1480380"/>
                  <a:pt x="1188761" y="1471448"/>
                </a:cubicBezTo>
                <a:cubicBezTo>
                  <a:pt x="1206941" y="1453268"/>
                  <a:pt x="1241724" y="1441773"/>
                  <a:pt x="1262334" y="1429407"/>
                </a:cubicBezTo>
                <a:cubicBezTo>
                  <a:pt x="1283998" y="1416409"/>
                  <a:pt x="1301939" y="1396748"/>
                  <a:pt x="1325396" y="1387365"/>
                </a:cubicBezTo>
                <a:cubicBezTo>
                  <a:pt x="1362929" y="1372352"/>
                  <a:pt x="1385626" y="1364960"/>
                  <a:pt x="1419989" y="1345324"/>
                </a:cubicBezTo>
                <a:cubicBezTo>
                  <a:pt x="1477039" y="1312724"/>
                  <a:pt x="1425239" y="1333063"/>
                  <a:pt x="1483051" y="1313793"/>
                </a:cubicBezTo>
                <a:cubicBezTo>
                  <a:pt x="1506117" y="1298415"/>
                  <a:pt x="1529953" y="1280641"/>
                  <a:pt x="1556624" y="1271751"/>
                </a:cubicBezTo>
                <a:cubicBezTo>
                  <a:pt x="1584031" y="1262615"/>
                  <a:pt x="1612679" y="1257738"/>
                  <a:pt x="1640706" y="1250731"/>
                </a:cubicBezTo>
                <a:cubicBezTo>
                  <a:pt x="1651216" y="1240221"/>
                  <a:pt x="1659870" y="1227445"/>
                  <a:pt x="1672237" y="1219200"/>
                </a:cubicBezTo>
                <a:cubicBezTo>
                  <a:pt x="1767042" y="1155996"/>
                  <a:pt x="1636071" y="1270358"/>
                  <a:pt x="1735299" y="1187669"/>
                </a:cubicBezTo>
                <a:cubicBezTo>
                  <a:pt x="1816233" y="1120225"/>
                  <a:pt x="1720069" y="1187313"/>
                  <a:pt x="1798361" y="1135117"/>
                </a:cubicBezTo>
                <a:cubicBezTo>
                  <a:pt x="1805368" y="1124607"/>
                  <a:pt x="1812040" y="1113865"/>
                  <a:pt x="1819382" y="1103586"/>
                </a:cubicBezTo>
                <a:cubicBezTo>
                  <a:pt x="1829564" y="1089331"/>
                  <a:pt x="1841629" y="1076399"/>
                  <a:pt x="1850913" y="1061544"/>
                </a:cubicBezTo>
                <a:cubicBezTo>
                  <a:pt x="1859217" y="1048258"/>
                  <a:pt x="1864160" y="1033106"/>
                  <a:pt x="1871934" y="1019503"/>
                </a:cubicBezTo>
                <a:cubicBezTo>
                  <a:pt x="1878201" y="1008535"/>
                  <a:pt x="1885948" y="998482"/>
                  <a:pt x="1892955" y="987972"/>
                </a:cubicBezTo>
                <a:cubicBezTo>
                  <a:pt x="1896458" y="966951"/>
                  <a:pt x="1898296" y="945584"/>
                  <a:pt x="1903465" y="924910"/>
                </a:cubicBezTo>
                <a:cubicBezTo>
                  <a:pt x="1908839" y="903414"/>
                  <a:pt x="1919112" y="883344"/>
                  <a:pt x="1924486" y="861848"/>
                </a:cubicBezTo>
                <a:cubicBezTo>
                  <a:pt x="1927989" y="847834"/>
                  <a:pt x="1930845" y="833643"/>
                  <a:pt x="1934996" y="819807"/>
                </a:cubicBezTo>
                <a:cubicBezTo>
                  <a:pt x="1941363" y="798583"/>
                  <a:pt x="1956017" y="756744"/>
                  <a:pt x="1956017" y="756744"/>
                </a:cubicBezTo>
                <a:cubicBezTo>
                  <a:pt x="1960670" y="724169"/>
                  <a:pt x="1977037" y="615072"/>
                  <a:pt x="1977037" y="588579"/>
                </a:cubicBezTo>
                <a:cubicBezTo>
                  <a:pt x="1977037" y="577500"/>
                  <a:pt x="1968930" y="567863"/>
                  <a:pt x="1966527" y="557048"/>
                </a:cubicBezTo>
                <a:cubicBezTo>
                  <a:pt x="1948885" y="477656"/>
                  <a:pt x="1964416" y="498165"/>
                  <a:pt x="1934996" y="409903"/>
                </a:cubicBezTo>
                <a:cubicBezTo>
                  <a:pt x="1931493" y="399393"/>
                  <a:pt x="1929441" y="388281"/>
                  <a:pt x="1924486" y="378372"/>
                </a:cubicBezTo>
                <a:cubicBezTo>
                  <a:pt x="1918837" y="367074"/>
                  <a:pt x="1910472" y="357351"/>
                  <a:pt x="1903465" y="346841"/>
                </a:cubicBezTo>
                <a:cubicBezTo>
                  <a:pt x="1891474" y="310869"/>
                  <a:pt x="1875330" y="244002"/>
                  <a:pt x="1840403" y="220717"/>
                </a:cubicBezTo>
                <a:cubicBezTo>
                  <a:pt x="1829893" y="213710"/>
                  <a:pt x="1818313" y="208088"/>
                  <a:pt x="1808872" y="199696"/>
                </a:cubicBezTo>
                <a:cubicBezTo>
                  <a:pt x="1786653" y="179946"/>
                  <a:pt x="1770545" y="153124"/>
                  <a:pt x="1745810" y="136634"/>
                </a:cubicBezTo>
                <a:lnTo>
                  <a:pt x="1682748" y="94593"/>
                </a:lnTo>
                <a:cubicBezTo>
                  <a:pt x="1672238" y="87586"/>
                  <a:pt x="1663201" y="77567"/>
                  <a:pt x="1651217" y="73572"/>
                </a:cubicBezTo>
                <a:lnTo>
                  <a:pt x="1588155" y="52551"/>
                </a:lnTo>
                <a:cubicBezTo>
                  <a:pt x="1523836" y="31111"/>
                  <a:pt x="1582892" y="48508"/>
                  <a:pt x="1472541" y="31531"/>
                </a:cubicBezTo>
                <a:cubicBezTo>
                  <a:pt x="1454884" y="28815"/>
                  <a:pt x="1437320" y="25353"/>
                  <a:pt x="1419989" y="21020"/>
                </a:cubicBezTo>
                <a:cubicBezTo>
                  <a:pt x="1409241" y="18333"/>
                  <a:pt x="1451520" y="31531"/>
                  <a:pt x="1430499" y="31531"/>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314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1364397"/>
            <a:ext cx="8420100" cy="5438775"/>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2035284" y="1364397"/>
            <a:ext cx="5073431"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Serous </a:t>
            </a:r>
            <a:r>
              <a:rPr lang="en-US" sz="3600" b="1" dirty="0" err="1">
                <a:ln w="11430"/>
                <a:solidFill>
                  <a:srgbClr val="FFFF00"/>
                </a:solidFill>
                <a:effectLst>
                  <a:outerShdw blurRad="50800" dist="39000" dir="5460000" algn="tl">
                    <a:srgbClr val="000000">
                      <a:alpha val="38000"/>
                    </a:srgbClr>
                  </a:outerShdw>
                </a:effectLst>
                <a:latin typeface="+mn-lt"/>
              </a:rPr>
              <a:t>acinus</a:t>
            </a:r>
            <a:endParaRPr lang="en-US" sz="3600" b="1" dirty="0">
              <a:ln w="11430"/>
              <a:solidFill>
                <a:srgbClr val="FFFF00"/>
              </a:solidFill>
              <a:effectLst>
                <a:outerShdw blurRad="50800" dist="39000" dir="5460000" algn="tl">
                  <a:srgbClr val="000000">
                    <a:alpha val="38000"/>
                  </a:srgbClr>
                </a:outerShdw>
              </a:effectLst>
              <a:latin typeface="+mn-lt"/>
            </a:endParaRPr>
          </a:p>
        </p:txBody>
      </p:sp>
      <p:sp>
        <p:nvSpPr>
          <p:cNvPr id="8" name="Freeform 7"/>
          <p:cNvSpPr/>
          <p:nvPr/>
        </p:nvSpPr>
        <p:spPr>
          <a:xfrm>
            <a:off x="5181600" y="4067503"/>
            <a:ext cx="897745" cy="831795"/>
          </a:xfrm>
          <a:custGeom>
            <a:avLst/>
            <a:gdLst>
              <a:gd name="connsiteX0" fmla="*/ 882869 w 897745"/>
              <a:gd name="connsiteY0" fmla="*/ 262759 h 831795"/>
              <a:gd name="connsiteX1" fmla="*/ 851338 w 897745"/>
              <a:gd name="connsiteY1" fmla="*/ 199697 h 831795"/>
              <a:gd name="connsiteX2" fmla="*/ 819807 w 897745"/>
              <a:gd name="connsiteY2" fmla="*/ 136635 h 831795"/>
              <a:gd name="connsiteX3" fmla="*/ 714703 w 897745"/>
              <a:gd name="connsiteY3" fmla="*/ 84083 h 831795"/>
              <a:gd name="connsiteX4" fmla="*/ 683172 w 897745"/>
              <a:gd name="connsiteY4" fmla="*/ 63063 h 831795"/>
              <a:gd name="connsiteX5" fmla="*/ 620110 w 897745"/>
              <a:gd name="connsiteY5" fmla="*/ 42042 h 831795"/>
              <a:gd name="connsiteX6" fmla="*/ 588579 w 897745"/>
              <a:gd name="connsiteY6" fmla="*/ 21021 h 831795"/>
              <a:gd name="connsiteX7" fmla="*/ 483476 w 897745"/>
              <a:gd name="connsiteY7" fmla="*/ 0 h 831795"/>
              <a:gd name="connsiteX8" fmla="*/ 220717 w 897745"/>
              <a:gd name="connsiteY8" fmla="*/ 10511 h 831795"/>
              <a:gd name="connsiteX9" fmla="*/ 157655 w 897745"/>
              <a:gd name="connsiteY9" fmla="*/ 31531 h 831795"/>
              <a:gd name="connsiteX10" fmla="*/ 126124 w 897745"/>
              <a:gd name="connsiteY10" fmla="*/ 63063 h 831795"/>
              <a:gd name="connsiteX11" fmla="*/ 94593 w 897745"/>
              <a:gd name="connsiteY11" fmla="*/ 84083 h 831795"/>
              <a:gd name="connsiteX12" fmla="*/ 73572 w 897745"/>
              <a:gd name="connsiteY12" fmla="*/ 115614 h 831795"/>
              <a:gd name="connsiteX13" fmla="*/ 42041 w 897745"/>
              <a:gd name="connsiteY13" fmla="*/ 178676 h 831795"/>
              <a:gd name="connsiteX14" fmla="*/ 10510 w 897745"/>
              <a:gd name="connsiteY14" fmla="*/ 241738 h 831795"/>
              <a:gd name="connsiteX15" fmla="*/ 0 w 897745"/>
              <a:gd name="connsiteY15" fmla="*/ 273269 h 831795"/>
              <a:gd name="connsiteX16" fmla="*/ 10510 w 897745"/>
              <a:gd name="connsiteY16" fmla="*/ 472966 h 831795"/>
              <a:gd name="connsiteX17" fmla="*/ 42041 w 897745"/>
              <a:gd name="connsiteY17" fmla="*/ 536028 h 831795"/>
              <a:gd name="connsiteX18" fmla="*/ 52552 w 897745"/>
              <a:gd name="connsiteY18" fmla="*/ 567559 h 831795"/>
              <a:gd name="connsiteX19" fmla="*/ 73572 w 897745"/>
              <a:gd name="connsiteY19" fmla="*/ 599090 h 831795"/>
              <a:gd name="connsiteX20" fmla="*/ 136634 w 897745"/>
              <a:gd name="connsiteY20" fmla="*/ 704194 h 831795"/>
              <a:gd name="connsiteX21" fmla="*/ 157655 w 897745"/>
              <a:gd name="connsiteY21" fmla="*/ 735725 h 831795"/>
              <a:gd name="connsiteX22" fmla="*/ 220717 w 897745"/>
              <a:gd name="connsiteY22" fmla="*/ 777766 h 831795"/>
              <a:gd name="connsiteX23" fmla="*/ 252248 w 897745"/>
              <a:gd name="connsiteY23" fmla="*/ 798787 h 831795"/>
              <a:gd name="connsiteX24" fmla="*/ 294290 w 897745"/>
              <a:gd name="connsiteY24" fmla="*/ 809297 h 831795"/>
              <a:gd name="connsiteX25" fmla="*/ 325821 w 897745"/>
              <a:gd name="connsiteY25" fmla="*/ 830318 h 831795"/>
              <a:gd name="connsiteX26" fmla="*/ 525517 w 897745"/>
              <a:gd name="connsiteY26" fmla="*/ 809297 h 831795"/>
              <a:gd name="connsiteX27" fmla="*/ 567559 w 897745"/>
              <a:gd name="connsiteY27" fmla="*/ 788276 h 831795"/>
              <a:gd name="connsiteX28" fmla="*/ 630621 w 897745"/>
              <a:gd name="connsiteY28" fmla="*/ 767256 h 831795"/>
              <a:gd name="connsiteX29" fmla="*/ 704193 w 897745"/>
              <a:gd name="connsiteY29" fmla="*/ 725214 h 831795"/>
              <a:gd name="connsiteX30" fmla="*/ 767255 w 897745"/>
              <a:gd name="connsiteY30" fmla="*/ 683173 h 831795"/>
              <a:gd name="connsiteX31" fmla="*/ 777766 w 897745"/>
              <a:gd name="connsiteY31" fmla="*/ 651642 h 831795"/>
              <a:gd name="connsiteX32" fmla="*/ 819807 w 897745"/>
              <a:gd name="connsiteY32" fmla="*/ 588580 h 831795"/>
              <a:gd name="connsiteX33" fmla="*/ 851338 w 897745"/>
              <a:gd name="connsiteY33" fmla="*/ 525518 h 831795"/>
              <a:gd name="connsiteX34" fmla="*/ 872359 w 897745"/>
              <a:gd name="connsiteY34" fmla="*/ 430925 h 831795"/>
              <a:gd name="connsiteX35" fmla="*/ 882869 w 897745"/>
              <a:gd name="connsiteY35" fmla="*/ 388883 h 831795"/>
              <a:gd name="connsiteX36" fmla="*/ 893379 w 897745"/>
              <a:gd name="connsiteY36" fmla="*/ 304800 h 831795"/>
              <a:gd name="connsiteX37" fmla="*/ 882869 w 897745"/>
              <a:gd name="connsiteY37" fmla="*/ 262759 h 83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7745" h="831795">
                <a:moveTo>
                  <a:pt x="882869" y="262759"/>
                </a:moveTo>
                <a:cubicBezTo>
                  <a:pt x="875862" y="245242"/>
                  <a:pt x="860883" y="221173"/>
                  <a:pt x="851338" y="199697"/>
                </a:cubicBezTo>
                <a:cubicBezTo>
                  <a:pt x="839751" y="173626"/>
                  <a:pt x="843647" y="157495"/>
                  <a:pt x="819807" y="136635"/>
                </a:cubicBezTo>
                <a:cubicBezTo>
                  <a:pt x="769753" y="92838"/>
                  <a:pt x="766944" y="97144"/>
                  <a:pt x="714703" y="84083"/>
                </a:cubicBezTo>
                <a:cubicBezTo>
                  <a:pt x="704193" y="77076"/>
                  <a:pt x="694715" y="68193"/>
                  <a:pt x="683172" y="63063"/>
                </a:cubicBezTo>
                <a:cubicBezTo>
                  <a:pt x="662924" y="54064"/>
                  <a:pt x="620110" y="42042"/>
                  <a:pt x="620110" y="42042"/>
                </a:cubicBezTo>
                <a:cubicBezTo>
                  <a:pt x="609600" y="35035"/>
                  <a:pt x="600652" y="24736"/>
                  <a:pt x="588579" y="21021"/>
                </a:cubicBezTo>
                <a:cubicBezTo>
                  <a:pt x="554431" y="10514"/>
                  <a:pt x="483476" y="0"/>
                  <a:pt x="483476" y="0"/>
                </a:cubicBezTo>
                <a:cubicBezTo>
                  <a:pt x="395890" y="3504"/>
                  <a:pt x="307966" y="2068"/>
                  <a:pt x="220717" y="10511"/>
                </a:cubicBezTo>
                <a:cubicBezTo>
                  <a:pt x="198662" y="12645"/>
                  <a:pt x="157655" y="31531"/>
                  <a:pt x="157655" y="31531"/>
                </a:cubicBezTo>
                <a:cubicBezTo>
                  <a:pt x="147145" y="42042"/>
                  <a:pt x="137543" y="53547"/>
                  <a:pt x="126124" y="63063"/>
                </a:cubicBezTo>
                <a:cubicBezTo>
                  <a:pt x="116420" y="71150"/>
                  <a:pt x="103525" y="75151"/>
                  <a:pt x="94593" y="84083"/>
                </a:cubicBezTo>
                <a:cubicBezTo>
                  <a:pt x="85661" y="93015"/>
                  <a:pt x="80579" y="105104"/>
                  <a:pt x="73572" y="115614"/>
                </a:cubicBezTo>
                <a:cubicBezTo>
                  <a:pt x="47155" y="194868"/>
                  <a:pt x="82790" y="97178"/>
                  <a:pt x="42041" y="178676"/>
                </a:cubicBezTo>
                <a:cubicBezTo>
                  <a:pt x="-1474" y="265705"/>
                  <a:pt x="70754" y="151374"/>
                  <a:pt x="10510" y="241738"/>
                </a:cubicBezTo>
                <a:cubicBezTo>
                  <a:pt x="7007" y="252248"/>
                  <a:pt x="0" y="262190"/>
                  <a:pt x="0" y="273269"/>
                </a:cubicBezTo>
                <a:cubicBezTo>
                  <a:pt x="0" y="339927"/>
                  <a:pt x="4475" y="406582"/>
                  <a:pt x="10510" y="472966"/>
                </a:cubicBezTo>
                <a:cubicBezTo>
                  <a:pt x="13445" y="505251"/>
                  <a:pt x="28068" y="508082"/>
                  <a:pt x="42041" y="536028"/>
                </a:cubicBezTo>
                <a:cubicBezTo>
                  <a:pt x="46996" y="545937"/>
                  <a:pt x="47597" y="557650"/>
                  <a:pt x="52552" y="567559"/>
                </a:cubicBezTo>
                <a:cubicBezTo>
                  <a:pt x="58201" y="578857"/>
                  <a:pt x="67305" y="588123"/>
                  <a:pt x="73572" y="599090"/>
                </a:cubicBezTo>
                <a:cubicBezTo>
                  <a:pt x="138203" y="712195"/>
                  <a:pt x="33801" y="549943"/>
                  <a:pt x="136634" y="704194"/>
                </a:cubicBezTo>
                <a:cubicBezTo>
                  <a:pt x="143641" y="714704"/>
                  <a:pt x="147145" y="728718"/>
                  <a:pt x="157655" y="735725"/>
                </a:cubicBezTo>
                <a:lnTo>
                  <a:pt x="220717" y="777766"/>
                </a:lnTo>
                <a:cubicBezTo>
                  <a:pt x="231227" y="784773"/>
                  <a:pt x="239993" y="795723"/>
                  <a:pt x="252248" y="798787"/>
                </a:cubicBezTo>
                <a:lnTo>
                  <a:pt x="294290" y="809297"/>
                </a:lnTo>
                <a:cubicBezTo>
                  <a:pt x="304800" y="816304"/>
                  <a:pt x="313207" y="829654"/>
                  <a:pt x="325821" y="830318"/>
                </a:cubicBezTo>
                <a:cubicBezTo>
                  <a:pt x="377058" y="833015"/>
                  <a:pt x="465950" y="834826"/>
                  <a:pt x="525517" y="809297"/>
                </a:cubicBezTo>
                <a:cubicBezTo>
                  <a:pt x="539918" y="803125"/>
                  <a:pt x="553011" y="794095"/>
                  <a:pt x="567559" y="788276"/>
                </a:cubicBezTo>
                <a:cubicBezTo>
                  <a:pt x="588132" y="780047"/>
                  <a:pt x="630621" y="767256"/>
                  <a:pt x="630621" y="767256"/>
                </a:cubicBezTo>
                <a:cubicBezTo>
                  <a:pt x="739679" y="694549"/>
                  <a:pt x="570863" y="805212"/>
                  <a:pt x="704193" y="725214"/>
                </a:cubicBezTo>
                <a:cubicBezTo>
                  <a:pt x="725856" y="712216"/>
                  <a:pt x="767255" y="683173"/>
                  <a:pt x="767255" y="683173"/>
                </a:cubicBezTo>
                <a:cubicBezTo>
                  <a:pt x="770759" y="672663"/>
                  <a:pt x="772386" y="661327"/>
                  <a:pt x="777766" y="651642"/>
                </a:cubicBezTo>
                <a:cubicBezTo>
                  <a:pt x="790035" y="629558"/>
                  <a:pt x="819807" y="588580"/>
                  <a:pt x="819807" y="588580"/>
                </a:cubicBezTo>
                <a:cubicBezTo>
                  <a:pt x="846224" y="509326"/>
                  <a:pt x="810589" y="607016"/>
                  <a:pt x="851338" y="525518"/>
                </a:cubicBezTo>
                <a:cubicBezTo>
                  <a:pt x="864973" y="498248"/>
                  <a:pt x="866978" y="457830"/>
                  <a:pt x="872359" y="430925"/>
                </a:cubicBezTo>
                <a:cubicBezTo>
                  <a:pt x="875192" y="416760"/>
                  <a:pt x="880494" y="403132"/>
                  <a:pt x="882869" y="388883"/>
                </a:cubicBezTo>
                <a:cubicBezTo>
                  <a:pt x="887512" y="361022"/>
                  <a:pt x="889084" y="332717"/>
                  <a:pt x="893379" y="304800"/>
                </a:cubicBezTo>
                <a:cubicBezTo>
                  <a:pt x="905264" y="227547"/>
                  <a:pt x="889876" y="280276"/>
                  <a:pt x="882869" y="262759"/>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80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407" y="1335494"/>
            <a:ext cx="8481131" cy="5383383"/>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3124200" y="4800600"/>
            <a:ext cx="3829272"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Connective tissue</a:t>
            </a:r>
          </a:p>
        </p:txBody>
      </p:sp>
      <p:sp>
        <p:nvSpPr>
          <p:cNvPr id="3" name="Freeform 2"/>
          <p:cNvSpPr/>
          <p:nvPr/>
        </p:nvSpPr>
        <p:spPr>
          <a:xfrm>
            <a:off x="4046483" y="2564524"/>
            <a:ext cx="1309944" cy="1830607"/>
          </a:xfrm>
          <a:custGeom>
            <a:avLst/>
            <a:gdLst>
              <a:gd name="connsiteX0" fmla="*/ 945931 w 1309944"/>
              <a:gd name="connsiteY0" fmla="*/ 294290 h 1830607"/>
              <a:gd name="connsiteX1" fmla="*/ 840827 w 1309944"/>
              <a:gd name="connsiteY1" fmla="*/ 273269 h 1830607"/>
              <a:gd name="connsiteX2" fmla="*/ 777765 w 1309944"/>
              <a:gd name="connsiteY2" fmla="*/ 231228 h 1830607"/>
              <a:gd name="connsiteX3" fmla="*/ 746234 w 1309944"/>
              <a:gd name="connsiteY3" fmla="*/ 210207 h 1830607"/>
              <a:gd name="connsiteX4" fmla="*/ 672662 w 1309944"/>
              <a:gd name="connsiteY4" fmla="*/ 136635 h 1830607"/>
              <a:gd name="connsiteX5" fmla="*/ 651641 w 1309944"/>
              <a:gd name="connsiteY5" fmla="*/ 105104 h 1830607"/>
              <a:gd name="connsiteX6" fmla="*/ 588579 w 1309944"/>
              <a:gd name="connsiteY6" fmla="*/ 63062 h 1830607"/>
              <a:gd name="connsiteX7" fmla="*/ 557048 w 1309944"/>
              <a:gd name="connsiteY7" fmla="*/ 42042 h 1830607"/>
              <a:gd name="connsiteX8" fmla="*/ 493986 w 1309944"/>
              <a:gd name="connsiteY8" fmla="*/ 31531 h 1830607"/>
              <a:gd name="connsiteX9" fmla="*/ 462455 w 1309944"/>
              <a:gd name="connsiteY9" fmla="*/ 21021 h 1830607"/>
              <a:gd name="connsiteX10" fmla="*/ 315310 w 1309944"/>
              <a:gd name="connsiteY10" fmla="*/ 10510 h 1830607"/>
              <a:gd name="connsiteX11" fmla="*/ 210207 w 1309944"/>
              <a:gd name="connsiteY11" fmla="*/ 0 h 1830607"/>
              <a:gd name="connsiteX12" fmla="*/ 136634 w 1309944"/>
              <a:gd name="connsiteY12" fmla="*/ 10510 h 1830607"/>
              <a:gd name="connsiteX13" fmla="*/ 105103 w 1309944"/>
              <a:gd name="connsiteY13" fmla="*/ 21021 h 1830607"/>
              <a:gd name="connsiteX14" fmla="*/ 84083 w 1309944"/>
              <a:gd name="connsiteY14" fmla="*/ 52552 h 1830607"/>
              <a:gd name="connsiteX15" fmla="*/ 52551 w 1309944"/>
              <a:gd name="connsiteY15" fmla="*/ 94593 h 1830607"/>
              <a:gd name="connsiteX16" fmla="*/ 31531 w 1309944"/>
              <a:gd name="connsiteY16" fmla="*/ 136635 h 1830607"/>
              <a:gd name="connsiteX17" fmla="*/ 0 w 1309944"/>
              <a:gd name="connsiteY17" fmla="*/ 231228 h 1830607"/>
              <a:gd name="connsiteX18" fmla="*/ 10510 w 1309944"/>
              <a:gd name="connsiteY18" fmla="*/ 472966 h 1830607"/>
              <a:gd name="connsiteX19" fmla="*/ 21020 w 1309944"/>
              <a:gd name="connsiteY19" fmla="*/ 536028 h 1830607"/>
              <a:gd name="connsiteX20" fmla="*/ 31531 w 1309944"/>
              <a:gd name="connsiteY20" fmla="*/ 641131 h 1830607"/>
              <a:gd name="connsiteX21" fmla="*/ 52551 w 1309944"/>
              <a:gd name="connsiteY21" fmla="*/ 704193 h 1830607"/>
              <a:gd name="connsiteX22" fmla="*/ 63062 w 1309944"/>
              <a:gd name="connsiteY22" fmla="*/ 746235 h 1830607"/>
              <a:gd name="connsiteX23" fmla="*/ 73572 w 1309944"/>
              <a:gd name="connsiteY23" fmla="*/ 777766 h 1830607"/>
              <a:gd name="connsiteX24" fmla="*/ 84083 w 1309944"/>
              <a:gd name="connsiteY24" fmla="*/ 819807 h 1830607"/>
              <a:gd name="connsiteX25" fmla="*/ 94593 w 1309944"/>
              <a:gd name="connsiteY25" fmla="*/ 851338 h 1830607"/>
              <a:gd name="connsiteX26" fmla="*/ 105103 w 1309944"/>
              <a:gd name="connsiteY26" fmla="*/ 893379 h 1830607"/>
              <a:gd name="connsiteX27" fmla="*/ 115614 w 1309944"/>
              <a:gd name="connsiteY27" fmla="*/ 924910 h 1830607"/>
              <a:gd name="connsiteX28" fmla="*/ 126124 w 1309944"/>
              <a:gd name="connsiteY28" fmla="*/ 966952 h 1830607"/>
              <a:gd name="connsiteX29" fmla="*/ 157655 w 1309944"/>
              <a:gd name="connsiteY29" fmla="*/ 1008993 h 1830607"/>
              <a:gd name="connsiteX30" fmla="*/ 189186 w 1309944"/>
              <a:gd name="connsiteY30" fmla="*/ 1072055 h 1830607"/>
              <a:gd name="connsiteX31" fmla="*/ 231227 w 1309944"/>
              <a:gd name="connsiteY31" fmla="*/ 1145628 h 1830607"/>
              <a:gd name="connsiteX32" fmla="*/ 252248 w 1309944"/>
              <a:gd name="connsiteY32" fmla="*/ 1219200 h 1830607"/>
              <a:gd name="connsiteX33" fmla="*/ 304800 w 1309944"/>
              <a:gd name="connsiteY33" fmla="*/ 1282262 h 1830607"/>
              <a:gd name="connsiteX34" fmla="*/ 357351 w 1309944"/>
              <a:gd name="connsiteY34" fmla="*/ 1366345 h 1830607"/>
              <a:gd name="connsiteX35" fmla="*/ 399393 w 1309944"/>
              <a:gd name="connsiteY35" fmla="*/ 1429407 h 1830607"/>
              <a:gd name="connsiteX36" fmla="*/ 420414 w 1309944"/>
              <a:gd name="connsiteY36" fmla="*/ 1460938 h 1830607"/>
              <a:gd name="connsiteX37" fmla="*/ 451945 w 1309944"/>
              <a:gd name="connsiteY37" fmla="*/ 1492469 h 1830607"/>
              <a:gd name="connsiteX38" fmla="*/ 525517 w 1309944"/>
              <a:gd name="connsiteY38" fmla="*/ 1576552 h 1830607"/>
              <a:gd name="connsiteX39" fmla="*/ 557048 w 1309944"/>
              <a:gd name="connsiteY39" fmla="*/ 1629104 h 1830607"/>
              <a:gd name="connsiteX40" fmla="*/ 588579 w 1309944"/>
              <a:gd name="connsiteY40" fmla="*/ 1660635 h 1830607"/>
              <a:gd name="connsiteX41" fmla="*/ 641131 w 1309944"/>
              <a:gd name="connsiteY41" fmla="*/ 1713186 h 1830607"/>
              <a:gd name="connsiteX42" fmla="*/ 704193 w 1309944"/>
              <a:gd name="connsiteY42" fmla="*/ 1797269 h 1830607"/>
              <a:gd name="connsiteX43" fmla="*/ 735724 w 1309944"/>
              <a:gd name="connsiteY43" fmla="*/ 1807779 h 1830607"/>
              <a:gd name="connsiteX44" fmla="*/ 767255 w 1309944"/>
              <a:gd name="connsiteY44" fmla="*/ 1828800 h 1830607"/>
              <a:gd name="connsiteX45" fmla="*/ 1030014 w 1309944"/>
              <a:gd name="connsiteY45" fmla="*/ 1797269 h 1830607"/>
              <a:gd name="connsiteX46" fmla="*/ 1114096 w 1309944"/>
              <a:gd name="connsiteY46" fmla="*/ 1776248 h 1830607"/>
              <a:gd name="connsiteX47" fmla="*/ 1177158 w 1309944"/>
              <a:gd name="connsiteY47" fmla="*/ 1755228 h 1830607"/>
              <a:gd name="connsiteX48" fmla="*/ 1240220 w 1309944"/>
              <a:gd name="connsiteY48" fmla="*/ 1702676 h 1830607"/>
              <a:gd name="connsiteX49" fmla="*/ 1282262 w 1309944"/>
              <a:gd name="connsiteY49" fmla="*/ 1639614 h 1830607"/>
              <a:gd name="connsiteX50" fmla="*/ 1292772 w 1309944"/>
              <a:gd name="connsiteY50" fmla="*/ 1345324 h 1830607"/>
              <a:gd name="connsiteX51" fmla="*/ 1261241 w 1309944"/>
              <a:gd name="connsiteY51" fmla="*/ 1208690 h 1830607"/>
              <a:gd name="connsiteX52" fmla="*/ 1240220 w 1309944"/>
              <a:gd name="connsiteY52" fmla="*/ 1135117 h 1830607"/>
              <a:gd name="connsiteX53" fmla="*/ 1229710 w 1309944"/>
              <a:gd name="connsiteY53" fmla="*/ 1093076 h 1830607"/>
              <a:gd name="connsiteX54" fmla="*/ 1187669 w 1309944"/>
              <a:gd name="connsiteY54" fmla="*/ 977462 h 1830607"/>
              <a:gd name="connsiteX55" fmla="*/ 1166648 w 1309944"/>
              <a:gd name="connsiteY55" fmla="*/ 935421 h 1830607"/>
              <a:gd name="connsiteX56" fmla="*/ 1145627 w 1309944"/>
              <a:gd name="connsiteY56" fmla="*/ 851338 h 1830607"/>
              <a:gd name="connsiteX57" fmla="*/ 1135117 w 1309944"/>
              <a:gd name="connsiteY57" fmla="*/ 809297 h 1830607"/>
              <a:gd name="connsiteX58" fmla="*/ 1114096 w 1309944"/>
              <a:gd name="connsiteY58" fmla="*/ 746235 h 1830607"/>
              <a:gd name="connsiteX59" fmla="*/ 1103586 w 1309944"/>
              <a:gd name="connsiteY59" fmla="*/ 704193 h 1830607"/>
              <a:gd name="connsiteX60" fmla="*/ 1061545 w 1309944"/>
              <a:gd name="connsiteY60" fmla="*/ 641131 h 1830607"/>
              <a:gd name="connsiteX61" fmla="*/ 1030014 w 1309944"/>
              <a:gd name="connsiteY61" fmla="*/ 536028 h 1830607"/>
              <a:gd name="connsiteX62" fmla="*/ 1008993 w 1309944"/>
              <a:gd name="connsiteY62" fmla="*/ 504497 h 1830607"/>
              <a:gd name="connsiteX63" fmla="*/ 987972 w 1309944"/>
              <a:gd name="connsiteY63" fmla="*/ 451945 h 1830607"/>
              <a:gd name="connsiteX64" fmla="*/ 977462 w 1309944"/>
              <a:gd name="connsiteY64" fmla="*/ 420414 h 1830607"/>
              <a:gd name="connsiteX65" fmla="*/ 945931 w 1309944"/>
              <a:gd name="connsiteY65" fmla="*/ 367862 h 1830607"/>
              <a:gd name="connsiteX66" fmla="*/ 924910 w 1309944"/>
              <a:gd name="connsiteY66" fmla="*/ 304800 h 1830607"/>
              <a:gd name="connsiteX67" fmla="*/ 893379 w 1309944"/>
              <a:gd name="connsiteY67" fmla="*/ 252248 h 183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309944" h="1830607">
                <a:moveTo>
                  <a:pt x="945931" y="294290"/>
                </a:moveTo>
                <a:cubicBezTo>
                  <a:pt x="938018" y="292971"/>
                  <a:pt x="856503" y="281107"/>
                  <a:pt x="840827" y="273269"/>
                </a:cubicBezTo>
                <a:cubicBezTo>
                  <a:pt x="818230" y="261971"/>
                  <a:pt x="798786" y="245242"/>
                  <a:pt x="777765" y="231228"/>
                </a:cubicBezTo>
                <a:cubicBezTo>
                  <a:pt x="767255" y="224221"/>
                  <a:pt x="755166" y="219139"/>
                  <a:pt x="746234" y="210207"/>
                </a:cubicBezTo>
                <a:cubicBezTo>
                  <a:pt x="721710" y="185683"/>
                  <a:pt x="691900" y="165492"/>
                  <a:pt x="672662" y="136635"/>
                </a:cubicBezTo>
                <a:cubicBezTo>
                  <a:pt x="665655" y="126125"/>
                  <a:pt x="661147" y="113422"/>
                  <a:pt x="651641" y="105104"/>
                </a:cubicBezTo>
                <a:cubicBezTo>
                  <a:pt x="632628" y="88468"/>
                  <a:pt x="609600" y="77076"/>
                  <a:pt x="588579" y="63062"/>
                </a:cubicBezTo>
                <a:cubicBezTo>
                  <a:pt x="578069" y="56055"/>
                  <a:pt x="569508" y="44119"/>
                  <a:pt x="557048" y="42042"/>
                </a:cubicBezTo>
                <a:cubicBezTo>
                  <a:pt x="536027" y="38538"/>
                  <a:pt x="514789" y="36154"/>
                  <a:pt x="493986" y="31531"/>
                </a:cubicBezTo>
                <a:cubicBezTo>
                  <a:pt x="483171" y="29128"/>
                  <a:pt x="473458" y="22315"/>
                  <a:pt x="462455" y="21021"/>
                </a:cubicBezTo>
                <a:cubicBezTo>
                  <a:pt x="413619" y="15275"/>
                  <a:pt x="364313" y="14594"/>
                  <a:pt x="315310" y="10510"/>
                </a:cubicBezTo>
                <a:cubicBezTo>
                  <a:pt x="280223" y="7586"/>
                  <a:pt x="245241" y="3503"/>
                  <a:pt x="210207" y="0"/>
                </a:cubicBezTo>
                <a:cubicBezTo>
                  <a:pt x="185683" y="3503"/>
                  <a:pt x="160926" y="5652"/>
                  <a:pt x="136634" y="10510"/>
                </a:cubicBezTo>
                <a:cubicBezTo>
                  <a:pt x="125770" y="12683"/>
                  <a:pt x="113754" y="14100"/>
                  <a:pt x="105103" y="21021"/>
                </a:cubicBezTo>
                <a:cubicBezTo>
                  <a:pt x="95239" y="28912"/>
                  <a:pt x="91425" y="42273"/>
                  <a:pt x="84083" y="52552"/>
                </a:cubicBezTo>
                <a:cubicBezTo>
                  <a:pt x="73901" y="66806"/>
                  <a:pt x="61835" y="79738"/>
                  <a:pt x="52551" y="94593"/>
                </a:cubicBezTo>
                <a:cubicBezTo>
                  <a:pt x="44247" y="107879"/>
                  <a:pt x="37155" y="122011"/>
                  <a:pt x="31531" y="136635"/>
                </a:cubicBezTo>
                <a:cubicBezTo>
                  <a:pt x="19600" y="167656"/>
                  <a:pt x="0" y="231228"/>
                  <a:pt x="0" y="231228"/>
                </a:cubicBezTo>
                <a:cubicBezTo>
                  <a:pt x="3503" y="311807"/>
                  <a:pt x="4961" y="392502"/>
                  <a:pt x="10510" y="472966"/>
                </a:cubicBezTo>
                <a:cubicBezTo>
                  <a:pt x="11976" y="494226"/>
                  <a:pt x="18377" y="514882"/>
                  <a:pt x="21020" y="536028"/>
                </a:cubicBezTo>
                <a:cubicBezTo>
                  <a:pt x="25387" y="570965"/>
                  <a:pt x="25042" y="606525"/>
                  <a:pt x="31531" y="641131"/>
                </a:cubicBezTo>
                <a:cubicBezTo>
                  <a:pt x="35614" y="662909"/>
                  <a:pt x="46184" y="682970"/>
                  <a:pt x="52551" y="704193"/>
                </a:cubicBezTo>
                <a:cubicBezTo>
                  <a:pt x="56702" y="718029"/>
                  <a:pt x="59094" y="732345"/>
                  <a:pt x="63062" y="746235"/>
                </a:cubicBezTo>
                <a:cubicBezTo>
                  <a:pt x="66106" y="756888"/>
                  <a:pt x="70528" y="767113"/>
                  <a:pt x="73572" y="777766"/>
                </a:cubicBezTo>
                <a:cubicBezTo>
                  <a:pt x="77540" y="791655"/>
                  <a:pt x="80115" y="805918"/>
                  <a:pt x="84083" y="819807"/>
                </a:cubicBezTo>
                <a:cubicBezTo>
                  <a:pt x="87127" y="830460"/>
                  <a:pt x="91549" y="840685"/>
                  <a:pt x="94593" y="851338"/>
                </a:cubicBezTo>
                <a:cubicBezTo>
                  <a:pt x="98561" y="865227"/>
                  <a:pt x="101135" y="879490"/>
                  <a:pt x="105103" y="893379"/>
                </a:cubicBezTo>
                <a:cubicBezTo>
                  <a:pt x="108147" y="904032"/>
                  <a:pt x="112570" y="914257"/>
                  <a:pt x="115614" y="924910"/>
                </a:cubicBezTo>
                <a:cubicBezTo>
                  <a:pt x="119582" y="938799"/>
                  <a:pt x="119664" y="954032"/>
                  <a:pt x="126124" y="966952"/>
                </a:cubicBezTo>
                <a:cubicBezTo>
                  <a:pt x="133958" y="982620"/>
                  <a:pt x="147145" y="994979"/>
                  <a:pt x="157655" y="1008993"/>
                </a:cubicBezTo>
                <a:cubicBezTo>
                  <a:pt x="184072" y="1088247"/>
                  <a:pt x="148437" y="990557"/>
                  <a:pt x="189186" y="1072055"/>
                </a:cubicBezTo>
                <a:cubicBezTo>
                  <a:pt x="229312" y="1152308"/>
                  <a:pt x="154979" y="1043963"/>
                  <a:pt x="231227" y="1145628"/>
                </a:cubicBezTo>
                <a:cubicBezTo>
                  <a:pt x="234593" y="1159092"/>
                  <a:pt x="244711" y="1204126"/>
                  <a:pt x="252248" y="1219200"/>
                </a:cubicBezTo>
                <a:cubicBezTo>
                  <a:pt x="266880" y="1248465"/>
                  <a:pt x="281556" y="1259018"/>
                  <a:pt x="304800" y="1282262"/>
                </a:cubicBezTo>
                <a:cubicBezTo>
                  <a:pt x="324263" y="1340654"/>
                  <a:pt x="304624" y="1293845"/>
                  <a:pt x="357351" y="1366345"/>
                </a:cubicBezTo>
                <a:cubicBezTo>
                  <a:pt x="372210" y="1386777"/>
                  <a:pt x="385379" y="1408386"/>
                  <a:pt x="399393" y="1429407"/>
                </a:cubicBezTo>
                <a:cubicBezTo>
                  <a:pt x="406400" y="1439917"/>
                  <a:pt x="411482" y="1452006"/>
                  <a:pt x="420414" y="1460938"/>
                </a:cubicBezTo>
                <a:cubicBezTo>
                  <a:pt x="430924" y="1471448"/>
                  <a:pt x="442820" y="1480736"/>
                  <a:pt x="451945" y="1492469"/>
                </a:cubicBezTo>
                <a:cubicBezTo>
                  <a:pt x="517972" y="1577361"/>
                  <a:pt x="464476" y="1535857"/>
                  <a:pt x="525517" y="1576552"/>
                </a:cubicBezTo>
                <a:cubicBezTo>
                  <a:pt x="536027" y="1594069"/>
                  <a:pt x="544791" y="1612761"/>
                  <a:pt x="557048" y="1629104"/>
                </a:cubicBezTo>
                <a:cubicBezTo>
                  <a:pt x="565966" y="1640995"/>
                  <a:pt x="579939" y="1648540"/>
                  <a:pt x="588579" y="1660635"/>
                </a:cubicBezTo>
                <a:cubicBezTo>
                  <a:pt x="629165" y="1717455"/>
                  <a:pt x="584405" y="1694278"/>
                  <a:pt x="641131" y="1713186"/>
                </a:cubicBezTo>
                <a:cubicBezTo>
                  <a:pt x="657414" y="1737611"/>
                  <a:pt x="684772" y="1780622"/>
                  <a:pt x="704193" y="1797269"/>
                </a:cubicBezTo>
                <a:cubicBezTo>
                  <a:pt x="712605" y="1804479"/>
                  <a:pt x="725214" y="1804276"/>
                  <a:pt x="735724" y="1807779"/>
                </a:cubicBezTo>
                <a:cubicBezTo>
                  <a:pt x="746234" y="1814786"/>
                  <a:pt x="754639" y="1828169"/>
                  <a:pt x="767255" y="1828800"/>
                </a:cubicBezTo>
                <a:cubicBezTo>
                  <a:pt x="899499" y="1835413"/>
                  <a:pt x="924500" y="1823647"/>
                  <a:pt x="1030014" y="1797269"/>
                </a:cubicBezTo>
                <a:lnTo>
                  <a:pt x="1114096" y="1776248"/>
                </a:lnTo>
                <a:lnTo>
                  <a:pt x="1177158" y="1755228"/>
                </a:lnTo>
                <a:cubicBezTo>
                  <a:pt x="1205185" y="1736543"/>
                  <a:pt x="1218432" y="1730689"/>
                  <a:pt x="1240220" y="1702676"/>
                </a:cubicBezTo>
                <a:cubicBezTo>
                  <a:pt x="1255731" y="1682734"/>
                  <a:pt x="1282262" y="1639614"/>
                  <a:pt x="1282262" y="1639614"/>
                </a:cubicBezTo>
                <a:cubicBezTo>
                  <a:pt x="1326638" y="1506489"/>
                  <a:pt x="1307926" y="1587778"/>
                  <a:pt x="1292772" y="1345324"/>
                </a:cubicBezTo>
                <a:cubicBezTo>
                  <a:pt x="1285874" y="1234955"/>
                  <a:pt x="1300046" y="1266896"/>
                  <a:pt x="1261241" y="1208690"/>
                </a:cubicBezTo>
                <a:cubicBezTo>
                  <a:pt x="1228389" y="1077274"/>
                  <a:pt x="1270374" y="1240655"/>
                  <a:pt x="1240220" y="1135117"/>
                </a:cubicBezTo>
                <a:cubicBezTo>
                  <a:pt x="1236252" y="1121228"/>
                  <a:pt x="1233861" y="1106912"/>
                  <a:pt x="1229710" y="1093076"/>
                </a:cubicBezTo>
                <a:cubicBezTo>
                  <a:pt x="1218958" y="1057234"/>
                  <a:pt x="1203095" y="1012170"/>
                  <a:pt x="1187669" y="977462"/>
                </a:cubicBezTo>
                <a:cubicBezTo>
                  <a:pt x="1181306" y="963145"/>
                  <a:pt x="1173655" y="949435"/>
                  <a:pt x="1166648" y="935421"/>
                </a:cubicBezTo>
                <a:cubicBezTo>
                  <a:pt x="1145279" y="828571"/>
                  <a:pt x="1167175" y="926753"/>
                  <a:pt x="1145627" y="851338"/>
                </a:cubicBezTo>
                <a:cubicBezTo>
                  <a:pt x="1141659" y="837449"/>
                  <a:pt x="1139268" y="823133"/>
                  <a:pt x="1135117" y="809297"/>
                </a:cubicBezTo>
                <a:cubicBezTo>
                  <a:pt x="1128750" y="788074"/>
                  <a:pt x="1119470" y="767731"/>
                  <a:pt x="1114096" y="746235"/>
                </a:cubicBezTo>
                <a:cubicBezTo>
                  <a:pt x="1110593" y="732221"/>
                  <a:pt x="1110046" y="717113"/>
                  <a:pt x="1103586" y="704193"/>
                </a:cubicBezTo>
                <a:cubicBezTo>
                  <a:pt x="1092288" y="681596"/>
                  <a:pt x="1061545" y="641131"/>
                  <a:pt x="1061545" y="641131"/>
                </a:cubicBezTo>
                <a:cubicBezTo>
                  <a:pt x="1051699" y="591903"/>
                  <a:pt x="1053059" y="582117"/>
                  <a:pt x="1030014" y="536028"/>
                </a:cubicBezTo>
                <a:cubicBezTo>
                  <a:pt x="1024365" y="524730"/>
                  <a:pt x="1014642" y="515795"/>
                  <a:pt x="1008993" y="504497"/>
                </a:cubicBezTo>
                <a:cubicBezTo>
                  <a:pt x="1000555" y="487622"/>
                  <a:pt x="994597" y="469611"/>
                  <a:pt x="987972" y="451945"/>
                </a:cubicBezTo>
                <a:cubicBezTo>
                  <a:pt x="984082" y="441572"/>
                  <a:pt x="982417" y="430323"/>
                  <a:pt x="977462" y="420414"/>
                </a:cubicBezTo>
                <a:cubicBezTo>
                  <a:pt x="968326" y="402142"/>
                  <a:pt x="954384" y="386459"/>
                  <a:pt x="945931" y="367862"/>
                </a:cubicBezTo>
                <a:cubicBezTo>
                  <a:pt x="936762" y="347690"/>
                  <a:pt x="937201" y="323236"/>
                  <a:pt x="924910" y="304800"/>
                </a:cubicBezTo>
                <a:cubicBezTo>
                  <a:pt x="899543" y="266751"/>
                  <a:pt x="909538" y="284567"/>
                  <a:pt x="893379" y="252248"/>
                </a:cubicBez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114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24" y="1343376"/>
            <a:ext cx="7219950" cy="5486400"/>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4788666" y="1343376"/>
            <a:ext cx="3374915"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Serous </a:t>
            </a:r>
            <a:r>
              <a:rPr lang="en-US" sz="3600" b="1" dirty="0" err="1">
                <a:ln w="11430"/>
                <a:solidFill>
                  <a:srgbClr val="FFFF00"/>
                </a:solidFill>
                <a:effectLst>
                  <a:outerShdw blurRad="50800" dist="39000" dir="5460000" algn="tl">
                    <a:srgbClr val="000000">
                      <a:alpha val="38000"/>
                    </a:srgbClr>
                  </a:outerShdw>
                </a:effectLst>
                <a:latin typeface="+mn-lt"/>
              </a:rPr>
              <a:t>acinus</a:t>
            </a:r>
            <a:endParaRPr lang="en-US" sz="3600" b="1" dirty="0">
              <a:ln w="11430"/>
              <a:solidFill>
                <a:srgbClr val="FFFF00"/>
              </a:solidFill>
              <a:effectLst>
                <a:outerShdw blurRad="50800" dist="39000" dir="5460000" algn="tl">
                  <a:srgbClr val="000000">
                    <a:alpha val="38000"/>
                  </a:srgbClr>
                </a:outerShdw>
              </a:effectLst>
              <a:latin typeface="+mn-lt"/>
            </a:endParaRPr>
          </a:p>
        </p:txBody>
      </p:sp>
      <p:sp>
        <p:nvSpPr>
          <p:cNvPr id="9" name="Freeform 8"/>
          <p:cNvSpPr/>
          <p:nvPr/>
        </p:nvSpPr>
        <p:spPr>
          <a:xfrm>
            <a:off x="3163614" y="2175641"/>
            <a:ext cx="819808" cy="819807"/>
          </a:xfrm>
          <a:custGeom>
            <a:avLst/>
            <a:gdLst>
              <a:gd name="connsiteX0" fmla="*/ 704193 w 746235"/>
              <a:gd name="connsiteY0" fmla="*/ 94593 h 809296"/>
              <a:gd name="connsiteX1" fmla="*/ 557048 w 746235"/>
              <a:gd name="connsiteY1" fmla="*/ 63062 h 809296"/>
              <a:gd name="connsiteX2" fmla="*/ 525517 w 746235"/>
              <a:gd name="connsiteY2" fmla="*/ 52551 h 809296"/>
              <a:gd name="connsiteX3" fmla="*/ 493986 w 746235"/>
              <a:gd name="connsiteY3" fmla="*/ 31531 h 809296"/>
              <a:gd name="connsiteX4" fmla="*/ 430924 w 746235"/>
              <a:gd name="connsiteY4" fmla="*/ 10510 h 809296"/>
              <a:gd name="connsiteX5" fmla="*/ 399393 w 746235"/>
              <a:gd name="connsiteY5" fmla="*/ 0 h 809296"/>
              <a:gd name="connsiteX6" fmla="*/ 252248 w 746235"/>
              <a:gd name="connsiteY6" fmla="*/ 21020 h 809296"/>
              <a:gd name="connsiteX7" fmla="*/ 189186 w 746235"/>
              <a:gd name="connsiteY7" fmla="*/ 63062 h 809296"/>
              <a:gd name="connsiteX8" fmla="*/ 157655 w 746235"/>
              <a:gd name="connsiteY8" fmla="*/ 84082 h 809296"/>
              <a:gd name="connsiteX9" fmla="*/ 94593 w 746235"/>
              <a:gd name="connsiteY9" fmla="*/ 136634 h 809296"/>
              <a:gd name="connsiteX10" fmla="*/ 52552 w 746235"/>
              <a:gd name="connsiteY10" fmla="*/ 199696 h 809296"/>
              <a:gd name="connsiteX11" fmla="*/ 31531 w 746235"/>
              <a:gd name="connsiteY11" fmla="*/ 231227 h 809296"/>
              <a:gd name="connsiteX12" fmla="*/ 10511 w 746235"/>
              <a:gd name="connsiteY12" fmla="*/ 294289 h 809296"/>
              <a:gd name="connsiteX13" fmla="*/ 0 w 746235"/>
              <a:gd name="connsiteY13" fmla="*/ 325820 h 809296"/>
              <a:gd name="connsiteX14" fmla="*/ 10511 w 746235"/>
              <a:gd name="connsiteY14" fmla="*/ 493986 h 809296"/>
              <a:gd name="connsiteX15" fmla="*/ 42042 w 746235"/>
              <a:gd name="connsiteY15" fmla="*/ 557048 h 809296"/>
              <a:gd name="connsiteX16" fmla="*/ 63062 w 746235"/>
              <a:gd name="connsiteY16" fmla="*/ 599089 h 809296"/>
              <a:gd name="connsiteX17" fmla="*/ 84083 w 746235"/>
              <a:gd name="connsiteY17" fmla="*/ 630620 h 809296"/>
              <a:gd name="connsiteX18" fmla="*/ 105104 w 746235"/>
              <a:gd name="connsiteY18" fmla="*/ 672662 h 809296"/>
              <a:gd name="connsiteX19" fmla="*/ 136635 w 746235"/>
              <a:gd name="connsiteY19" fmla="*/ 704193 h 809296"/>
              <a:gd name="connsiteX20" fmla="*/ 157655 w 746235"/>
              <a:gd name="connsiteY20" fmla="*/ 746234 h 809296"/>
              <a:gd name="connsiteX21" fmla="*/ 199697 w 746235"/>
              <a:gd name="connsiteY21" fmla="*/ 767255 h 809296"/>
              <a:gd name="connsiteX22" fmla="*/ 231228 w 746235"/>
              <a:gd name="connsiteY22" fmla="*/ 788276 h 809296"/>
              <a:gd name="connsiteX23" fmla="*/ 294290 w 746235"/>
              <a:gd name="connsiteY23" fmla="*/ 809296 h 809296"/>
              <a:gd name="connsiteX24" fmla="*/ 536028 w 746235"/>
              <a:gd name="connsiteY24" fmla="*/ 777765 h 809296"/>
              <a:gd name="connsiteX25" fmla="*/ 599090 w 746235"/>
              <a:gd name="connsiteY25" fmla="*/ 735724 h 809296"/>
              <a:gd name="connsiteX26" fmla="*/ 630621 w 746235"/>
              <a:gd name="connsiteY26" fmla="*/ 714703 h 809296"/>
              <a:gd name="connsiteX27" fmla="*/ 651642 w 746235"/>
              <a:gd name="connsiteY27" fmla="*/ 683172 h 809296"/>
              <a:gd name="connsiteX28" fmla="*/ 683173 w 746235"/>
              <a:gd name="connsiteY28" fmla="*/ 662151 h 809296"/>
              <a:gd name="connsiteX29" fmla="*/ 693683 w 746235"/>
              <a:gd name="connsiteY29" fmla="*/ 620110 h 809296"/>
              <a:gd name="connsiteX30" fmla="*/ 714704 w 746235"/>
              <a:gd name="connsiteY30" fmla="*/ 588579 h 809296"/>
              <a:gd name="connsiteX31" fmla="*/ 746235 w 746235"/>
              <a:gd name="connsiteY31" fmla="*/ 451945 h 809296"/>
              <a:gd name="connsiteX32" fmla="*/ 735724 w 746235"/>
              <a:gd name="connsiteY32" fmla="*/ 262758 h 809296"/>
              <a:gd name="connsiteX33" fmla="*/ 725214 w 746235"/>
              <a:gd name="connsiteY33" fmla="*/ 231227 h 809296"/>
              <a:gd name="connsiteX34" fmla="*/ 714704 w 746235"/>
              <a:gd name="connsiteY34" fmla="*/ 178676 h 809296"/>
              <a:gd name="connsiteX35" fmla="*/ 704193 w 746235"/>
              <a:gd name="connsiteY35" fmla="*/ 94593 h 80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46235" h="809296">
                <a:moveTo>
                  <a:pt x="704193" y="94593"/>
                </a:moveTo>
                <a:cubicBezTo>
                  <a:pt x="677917" y="75324"/>
                  <a:pt x="646902" y="93013"/>
                  <a:pt x="557048" y="63062"/>
                </a:cubicBezTo>
                <a:cubicBezTo>
                  <a:pt x="546538" y="59559"/>
                  <a:pt x="534735" y="58696"/>
                  <a:pt x="525517" y="52551"/>
                </a:cubicBezTo>
                <a:cubicBezTo>
                  <a:pt x="515007" y="45544"/>
                  <a:pt x="505529" y="36661"/>
                  <a:pt x="493986" y="31531"/>
                </a:cubicBezTo>
                <a:cubicBezTo>
                  <a:pt x="473738" y="22532"/>
                  <a:pt x="451945" y="17517"/>
                  <a:pt x="430924" y="10510"/>
                </a:cubicBezTo>
                <a:lnTo>
                  <a:pt x="399393" y="0"/>
                </a:lnTo>
                <a:cubicBezTo>
                  <a:pt x="386752" y="1149"/>
                  <a:pt x="287850" y="1241"/>
                  <a:pt x="252248" y="21020"/>
                </a:cubicBezTo>
                <a:cubicBezTo>
                  <a:pt x="230163" y="33289"/>
                  <a:pt x="210207" y="49048"/>
                  <a:pt x="189186" y="63062"/>
                </a:cubicBezTo>
                <a:cubicBezTo>
                  <a:pt x="178676" y="70069"/>
                  <a:pt x="166587" y="75150"/>
                  <a:pt x="157655" y="84082"/>
                </a:cubicBezTo>
                <a:cubicBezTo>
                  <a:pt x="117192" y="124546"/>
                  <a:pt x="138492" y="107369"/>
                  <a:pt x="94593" y="136634"/>
                </a:cubicBezTo>
                <a:lnTo>
                  <a:pt x="52552" y="199696"/>
                </a:lnTo>
                <a:lnTo>
                  <a:pt x="31531" y="231227"/>
                </a:lnTo>
                <a:lnTo>
                  <a:pt x="10511" y="294289"/>
                </a:lnTo>
                <a:lnTo>
                  <a:pt x="0" y="325820"/>
                </a:lnTo>
                <a:cubicBezTo>
                  <a:pt x="3504" y="381875"/>
                  <a:pt x="4631" y="438130"/>
                  <a:pt x="10511" y="493986"/>
                </a:cubicBezTo>
                <a:cubicBezTo>
                  <a:pt x="13619" y="523515"/>
                  <a:pt x="27869" y="532245"/>
                  <a:pt x="42042" y="557048"/>
                </a:cubicBezTo>
                <a:cubicBezTo>
                  <a:pt x="49815" y="570651"/>
                  <a:pt x="55289" y="585486"/>
                  <a:pt x="63062" y="599089"/>
                </a:cubicBezTo>
                <a:cubicBezTo>
                  <a:pt x="69329" y="610057"/>
                  <a:pt x="77816" y="619652"/>
                  <a:pt x="84083" y="630620"/>
                </a:cubicBezTo>
                <a:cubicBezTo>
                  <a:pt x="91857" y="644224"/>
                  <a:pt x="95997" y="659912"/>
                  <a:pt x="105104" y="672662"/>
                </a:cubicBezTo>
                <a:cubicBezTo>
                  <a:pt x="113743" y="684757"/>
                  <a:pt x="126125" y="693683"/>
                  <a:pt x="136635" y="704193"/>
                </a:cubicBezTo>
                <a:cubicBezTo>
                  <a:pt x="143642" y="718207"/>
                  <a:pt x="146576" y="735155"/>
                  <a:pt x="157655" y="746234"/>
                </a:cubicBezTo>
                <a:cubicBezTo>
                  <a:pt x="168734" y="757313"/>
                  <a:pt x="186093" y="759481"/>
                  <a:pt x="199697" y="767255"/>
                </a:cubicBezTo>
                <a:cubicBezTo>
                  <a:pt x="210665" y="773522"/>
                  <a:pt x="219685" y="783146"/>
                  <a:pt x="231228" y="788276"/>
                </a:cubicBezTo>
                <a:cubicBezTo>
                  <a:pt x="251476" y="797275"/>
                  <a:pt x="294290" y="809296"/>
                  <a:pt x="294290" y="809296"/>
                </a:cubicBezTo>
                <a:cubicBezTo>
                  <a:pt x="373370" y="804644"/>
                  <a:pt x="461570" y="814994"/>
                  <a:pt x="536028" y="777765"/>
                </a:cubicBezTo>
                <a:cubicBezTo>
                  <a:pt x="558624" y="766467"/>
                  <a:pt x="578069" y="749738"/>
                  <a:pt x="599090" y="735724"/>
                </a:cubicBezTo>
                <a:lnTo>
                  <a:pt x="630621" y="714703"/>
                </a:lnTo>
                <a:cubicBezTo>
                  <a:pt x="637628" y="704193"/>
                  <a:pt x="642710" y="692104"/>
                  <a:pt x="651642" y="683172"/>
                </a:cubicBezTo>
                <a:cubicBezTo>
                  <a:pt x="660574" y="674240"/>
                  <a:pt x="676166" y="672661"/>
                  <a:pt x="683173" y="662151"/>
                </a:cubicBezTo>
                <a:cubicBezTo>
                  <a:pt x="691186" y="650132"/>
                  <a:pt x="687993" y="633387"/>
                  <a:pt x="693683" y="620110"/>
                </a:cubicBezTo>
                <a:cubicBezTo>
                  <a:pt x="698659" y="608499"/>
                  <a:pt x="707697" y="599089"/>
                  <a:pt x="714704" y="588579"/>
                </a:cubicBezTo>
                <a:cubicBezTo>
                  <a:pt x="740057" y="487165"/>
                  <a:pt x="730058" y="532825"/>
                  <a:pt x="746235" y="451945"/>
                </a:cubicBezTo>
                <a:cubicBezTo>
                  <a:pt x="742731" y="388883"/>
                  <a:pt x="741712" y="325633"/>
                  <a:pt x="735724" y="262758"/>
                </a:cubicBezTo>
                <a:cubicBezTo>
                  <a:pt x="734674" y="251729"/>
                  <a:pt x="727901" y="241975"/>
                  <a:pt x="725214" y="231227"/>
                </a:cubicBezTo>
                <a:cubicBezTo>
                  <a:pt x="720881" y="213896"/>
                  <a:pt x="719404" y="195910"/>
                  <a:pt x="714704" y="178676"/>
                </a:cubicBezTo>
                <a:cubicBezTo>
                  <a:pt x="692575" y="97537"/>
                  <a:pt x="730469" y="113862"/>
                  <a:pt x="704193" y="94593"/>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882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258" y="1380163"/>
            <a:ext cx="8110483" cy="5213253"/>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
        <p:nvSpPr>
          <p:cNvPr id="5" name="Rectangle 4"/>
          <p:cNvSpPr/>
          <p:nvPr/>
        </p:nvSpPr>
        <p:spPr>
          <a:xfrm>
            <a:off x="3278352" y="1828799"/>
            <a:ext cx="3198648"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Sublingual gland</a:t>
            </a:r>
          </a:p>
        </p:txBody>
      </p:sp>
    </p:spTree>
    <p:extLst>
      <p:ext uri="{BB962C8B-B14F-4D97-AF65-F5344CB8AC3E}">
        <p14:creationId xmlns:p14="http://schemas.microsoft.com/office/powerpoint/2010/main" val="67133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274" y="1066800"/>
            <a:ext cx="5165126" cy="5661339"/>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structures. (advance slide for answers)</a:t>
            </a:r>
          </a:p>
        </p:txBody>
      </p:sp>
      <p:sp>
        <p:nvSpPr>
          <p:cNvPr id="5" name="Rectangle 4"/>
          <p:cNvSpPr/>
          <p:nvPr/>
        </p:nvSpPr>
        <p:spPr>
          <a:xfrm>
            <a:off x="3181128" y="2133600"/>
            <a:ext cx="3829272"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Serous (von </a:t>
            </a:r>
            <a:r>
              <a:rPr lang="en-US" sz="3600" b="1" dirty="0" err="1">
                <a:ln w="11430"/>
                <a:solidFill>
                  <a:srgbClr val="FFFF00"/>
                </a:solidFill>
                <a:effectLst>
                  <a:outerShdw blurRad="50800" dist="39000" dir="5460000" algn="tl">
                    <a:srgbClr val="000000">
                      <a:alpha val="38000"/>
                    </a:srgbClr>
                  </a:outerShdw>
                </a:effectLst>
                <a:latin typeface="+mn-lt"/>
              </a:rPr>
              <a:t>Ebner’s</a:t>
            </a:r>
            <a:r>
              <a:rPr lang="en-US" sz="3600" b="1" dirty="0">
                <a:ln w="11430"/>
                <a:solidFill>
                  <a:srgbClr val="FFFF00"/>
                </a:solidFill>
                <a:effectLst>
                  <a:outerShdw blurRad="50800" dist="39000" dir="5460000" algn="tl">
                    <a:srgbClr val="000000">
                      <a:alpha val="38000"/>
                    </a:srgbClr>
                  </a:outerShdw>
                </a:effectLst>
                <a:latin typeface="+mn-lt"/>
              </a:rPr>
              <a:t>) glands</a:t>
            </a:r>
          </a:p>
        </p:txBody>
      </p:sp>
      <p:sp>
        <p:nvSpPr>
          <p:cNvPr id="3" name="Freeform 2"/>
          <p:cNvSpPr/>
          <p:nvPr/>
        </p:nvSpPr>
        <p:spPr>
          <a:xfrm>
            <a:off x="1734207" y="1965434"/>
            <a:ext cx="1755227" cy="3668111"/>
          </a:xfrm>
          <a:custGeom>
            <a:avLst/>
            <a:gdLst>
              <a:gd name="connsiteX0" fmla="*/ 1008993 w 1755227"/>
              <a:gd name="connsiteY0" fmla="*/ 525518 h 3668111"/>
              <a:gd name="connsiteX1" fmla="*/ 945931 w 1755227"/>
              <a:gd name="connsiteY1" fmla="*/ 441435 h 3668111"/>
              <a:gd name="connsiteX2" fmla="*/ 914400 w 1755227"/>
              <a:gd name="connsiteY2" fmla="*/ 420414 h 3668111"/>
              <a:gd name="connsiteX3" fmla="*/ 809296 w 1755227"/>
              <a:gd name="connsiteY3" fmla="*/ 325821 h 3668111"/>
              <a:gd name="connsiteX4" fmla="*/ 788276 w 1755227"/>
              <a:gd name="connsiteY4" fmla="*/ 294290 h 3668111"/>
              <a:gd name="connsiteX5" fmla="*/ 756745 w 1755227"/>
              <a:gd name="connsiteY5" fmla="*/ 273269 h 3668111"/>
              <a:gd name="connsiteX6" fmla="*/ 683172 w 1755227"/>
              <a:gd name="connsiteY6" fmla="*/ 231228 h 3668111"/>
              <a:gd name="connsiteX7" fmla="*/ 588579 w 1755227"/>
              <a:gd name="connsiteY7" fmla="*/ 157656 h 3668111"/>
              <a:gd name="connsiteX8" fmla="*/ 525517 w 1755227"/>
              <a:gd name="connsiteY8" fmla="*/ 126125 h 3668111"/>
              <a:gd name="connsiteX9" fmla="*/ 504496 w 1755227"/>
              <a:gd name="connsiteY9" fmla="*/ 94594 h 3668111"/>
              <a:gd name="connsiteX10" fmla="*/ 430924 w 1755227"/>
              <a:gd name="connsiteY10" fmla="*/ 63063 h 3668111"/>
              <a:gd name="connsiteX11" fmla="*/ 388883 w 1755227"/>
              <a:gd name="connsiteY11" fmla="*/ 42042 h 3668111"/>
              <a:gd name="connsiteX12" fmla="*/ 357352 w 1755227"/>
              <a:gd name="connsiteY12" fmla="*/ 21021 h 3668111"/>
              <a:gd name="connsiteX13" fmla="*/ 294290 w 1755227"/>
              <a:gd name="connsiteY13" fmla="*/ 0 h 3668111"/>
              <a:gd name="connsiteX14" fmla="*/ 220717 w 1755227"/>
              <a:gd name="connsiteY14" fmla="*/ 10511 h 3668111"/>
              <a:gd name="connsiteX15" fmla="*/ 178676 w 1755227"/>
              <a:gd name="connsiteY15" fmla="*/ 105104 h 3668111"/>
              <a:gd name="connsiteX16" fmla="*/ 157655 w 1755227"/>
              <a:gd name="connsiteY16" fmla="*/ 168166 h 3668111"/>
              <a:gd name="connsiteX17" fmla="*/ 147145 w 1755227"/>
              <a:gd name="connsiteY17" fmla="*/ 199697 h 3668111"/>
              <a:gd name="connsiteX18" fmla="*/ 126124 w 1755227"/>
              <a:gd name="connsiteY18" fmla="*/ 273269 h 3668111"/>
              <a:gd name="connsiteX19" fmla="*/ 115614 w 1755227"/>
              <a:gd name="connsiteY19" fmla="*/ 336332 h 3668111"/>
              <a:gd name="connsiteX20" fmla="*/ 105103 w 1755227"/>
              <a:gd name="connsiteY20" fmla="*/ 367863 h 3668111"/>
              <a:gd name="connsiteX21" fmla="*/ 84083 w 1755227"/>
              <a:gd name="connsiteY21" fmla="*/ 1355835 h 3668111"/>
              <a:gd name="connsiteX22" fmla="*/ 63062 w 1755227"/>
              <a:gd name="connsiteY22" fmla="*/ 1492469 h 3668111"/>
              <a:gd name="connsiteX23" fmla="*/ 52552 w 1755227"/>
              <a:gd name="connsiteY23" fmla="*/ 1681656 h 3668111"/>
              <a:gd name="connsiteX24" fmla="*/ 42041 w 1755227"/>
              <a:gd name="connsiteY24" fmla="*/ 1723697 h 3668111"/>
              <a:gd name="connsiteX25" fmla="*/ 31531 w 1755227"/>
              <a:gd name="connsiteY25" fmla="*/ 1839311 h 3668111"/>
              <a:gd name="connsiteX26" fmla="*/ 21021 w 1755227"/>
              <a:gd name="connsiteY26" fmla="*/ 1891863 h 3668111"/>
              <a:gd name="connsiteX27" fmla="*/ 0 w 1755227"/>
              <a:gd name="connsiteY27" fmla="*/ 2049518 h 3668111"/>
              <a:gd name="connsiteX28" fmla="*/ 21021 w 1755227"/>
              <a:gd name="connsiteY28" fmla="*/ 2448911 h 3668111"/>
              <a:gd name="connsiteX29" fmla="*/ 42041 w 1755227"/>
              <a:gd name="connsiteY29" fmla="*/ 2627587 h 3668111"/>
              <a:gd name="connsiteX30" fmla="*/ 52552 w 1755227"/>
              <a:gd name="connsiteY30" fmla="*/ 2827283 h 3668111"/>
              <a:gd name="connsiteX31" fmla="*/ 63062 w 1755227"/>
              <a:gd name="connsiteY31" fmla="*/ 2900856 h 3668111"/>
              <a:gd name="connsiteX32" fmla="*/ 73572 w 1755227"/>
              <a:gd name="connsiteY32" fmla="*/ 3163614 h 3668111"/>
              <a:gd name="connsiteX33" fmla="*/ 84083 w 1755227"/>
              <a:gd name="connsiteY33" fmla="*/ 3237187 h 3668111"/>
              <a:gd name="connsiteX34" fmla="*/ 94593 w 1755227"/>
              <a:gd name="connsiteY34" fmla="*/ 3342290 h 3668111"/>
              <a:gd name="connsiteX35" fmla="*/ 115614 w 1755227"/>
              <a:gd name="connsiteY35" fmla="*/ 3415863 h 3668111"/>
              <a:gd name="connsiteX36" fmla="*/ 126124 w 1755227"/>
              <a:gd name="connsiteY36" fmla="*/ 3457904 h 3668111"/>
              <a:gd name="connsiteX37" fmla="*/ 168165 w 1755227"/>
              <a:gd name="connsiteY37" fmla="*/ 3531476 h 3668111"/>
              <a:gd name="connsiteX38" fmla="*/ 178676 w 1755227"/>
              <a:gd name="connsiteY38" fmla="*/ 3563007 h 3668111"/>
              <a:gd name="connsiteX39" fmla="*/ 241738 w 1755227"/>
              <a:gd name="connsiteY39" fmla="*/ 3605049 h 3668111"/>
              <a:gd name="connsiteX40" fmla="*/ 294290 w 1755227"/>
              <a:gd name="connsiteY40" fmla="*/ 3668111 h 3668111"/>
              <a:gd name="connsiteX41" fmla="*/ 367862 w 1755227"/>
              <a:gd name="connsiteY41" fmla="*/ 3647090 h 3668111"/>
              <a:gd name="connsiteX42" fmla="*/ 430924 w 1755227"/>
              <a:gd name="connsiteY42" fmla="*/ 3594538 h 3668111"/>
              <a:gd name="connsiteX43" fmla="*/ 472965 w 1755227"/>
              <a:gd name="connsiteY43" fmla="*/ 3552497 h 3668111"/>
              <a:gd name="connsiteX44" fmla="*/ 515007 w 1755227"/>
              <a:gd name="connsiteY44" fmla="*/ 3520966 h 3668111"/>
              <a:gd name="connsiteX45" fmla="*/ 546538 w 1755227"/>
              <a:gd name="connsiteY45" fmla="*/ 3489435 h 3668111"/>
              <a:gd name="connsiteX46" fmla="*/ 567559 w 1755227"/>
              <a:gd name="connsiteY46" fmla="*/ 3457904 h 3668111"/>
              <a:gd name="connsiteX47" fmla="*/ 609600 w 1755227"/>
              <a:gd name="connsiteY47" fmla="*/ 3447394 h 3668111"/>
              <a:gd name="connsiteX48" fmla="*/ 683172 w 1755227"/>
              <a:gd name="connsiteY48" fmla="*/ 3394842 h 3668111"/>
              <a:gd name="connsiteX49" fmla="*/ 767255 w 1755227"/>
              <a:gd name="connsiteY49" fmla="*/ 3331780 h 3668111"/>
              <a:gd name="connsiteX50" fmla="*/ 798786 w 1755227"/>
              <a:gd name="connsiteY50" fmla="*/ 3321269 h 3668111"/>
              <a:gd name="connsiteX51" fmla="*/ 861848 w 1755227"/>
              <a:gd name="connsiteY51" fmla="*/ 3279228 h 3668111"/>
              <a:gd name="connsiteX52" fmla="*/ 882869 w 1755227"/>
              <a:gd name="connsiteY52" fmla="*/ 3247697 h 3668111"/>
              <a:gd name="connsiteX53" fmla="*/ 914400 w 1755227"/>
              <a:gd name="connsiteY53" fmla="*/ 3237187 h 3668111"/>
              <a:gd name="connsiteX54" fmla="*/ 956441 w 1755227"/>
              <a:gd name="connsiteY54" fmla="*/ 3205656 h 3668111"/>
              <a:gd name="connsiteX55" fmla="*/ 1030014 w 1755227"/>
              <a:gd name="connsiteY55" fmla="*/ 3132083 h 3668111"/>
              <a:gd name="connsiteX56" fmla="*/ 1061545 w 1755227"/>
              <a:gd name="connsiteY56" fmla="*/ 3100552 h 3668111"/>
              <a:gd name="connsiteX57" fmla="*/ 1114096 w 1755227"/>
              <a:gd name="connsiteY57" fmla="*/ 3037490 h 3668111"/>
              <a:gd name="connsiteX58" fmla="*/ 1187669 w 1755227"/>
              <a:gd name="connsiteY58" fmla="*/ 2963918 h 3668111"/>
              <a:gd name="connsiteX59" fmla="*/ 1240221 w 1755227"/>
              <a:gd name="connsiteY59" fmla="*/ 2900856 h 3668111"/>
              <a:gd name="connsiteX60" fmla="*/ 1271752 w 1755227"/>
              <a:gd name="connsiteY60" fmla="*/ 2858814 h 3668111"/>
              <a:gd name="connsiteX61" fmla="*/ 1324303 w 1755227"/>
              <a:gd name="connsiteY61" fmla="*/ 2806263 h 3668111"/>
              <a:gd name="connsiteX62" fmla="*/ 1345324 w 1755227"/>
              <a:gd name="connsiteY62" fmla="*/ 2764221 h 3668111"/>
              <a:gd name="connsiteX63" fmla="*/ 1376855 w 1755227"/>
              <a:gd name="connsiteY63" fmla="*/ 2743200 h 3668111"/>
              <a:gd name="connsiteX64" fmla="*/ 1408386 w 1755227"/>
              <a:gd name="connsiteY64" fmla="*/ 2701159 h 3668111"/>
              <a:gd name="connsiteX65" fmla="*/ 1429407 w 1755227"/>
              <a:gd name="connsiteY65" fmla="*/ 2659118 h 3668111"/>
              <a:gd name="connsiteX66" fmla="*/ 1460938 w 1755227"/>
              <a:gd name="connsiteY66" fmla="*/ 2648607 h 3668111"/>
              <a:gd name="connsiteX67" fmla="*/ 1524000 w 1755227"/>
              <a:gd name="connsiteY67" fmla="*/ 2575035 h 3668111"/>
              <a:gd name="connsiteX68" fmla="*/ 1555531 w 1755227"/>
              <a:gd name="connsiteY68" fmla="*/ 2554014 h 3668111"/>
              <a:gd name="connsiteX69" fmla="*/ 1587062 w 1755227"/>
              <a:gd name="connsiteY69" fmla="*/ 2511973 h 3668111"/>
              <a:gd name="connsiteX70" fmla="*/ 1629103 w 1755227"/>
              <a:gd name="connsiteY70" fmla="*/ 2448911 h 3668111"/>
              <a:gd name="connsiteX71" fmla="*/ 1660634 w 1755227"/>
              <a:gd name="connsiteY71" fmla="*/ 2406869 h 3668111"/>
              <a:gd name="connsiteX72" fmla="*/ 1702676 w 1755227"/>
              <a:gd name="connsiteY72" fmla="*/ 2333297 h 3668111"/>
              <a:gd name="connsiteX73" fmla="*/ 1744717 w 1755227"/>
              <a:gd name="connsiteY73" fmla="*/ 2238704 h 3668111"/>
              <a:gd name="connsiteX74" fmla="*/ 1755227 w 1755227"/>
              <a:gd name="connsiteY74" fmla="*/ 2186152 h 3668111"/>
              <a:gd name="connsiteX75" fmla="*/ 1744717 w 1755227"/>
              <a:gd name="connsiteY75" fmla="*/ 1933904 h 3668111"/>
              <a:gd name="connsiteX76" fmla="*/ 1702676 w 1755227"/>
              <a:gd name="connsiteY76" fmla="*/ 1839311 h 3668111"/>
              <a:gd name="connsiteX77" fmla="*/ 1692165 w 1755227"/>
              <a:gd name="connsiteY77" fmla="*/ 1807780 h 3668111"/>
              <a:gd name="connsiteX78" fmla="*/ 1618593 w 1755227"/>
              <a:gd name="connsiteY78" fmla="*/ 1713187 h 3668111"/>
              <a:gd name="connsiteX79" fmla="*/ 1545021 w 1755227"/>
              <a:gd name="connsiteY79" fmla="*/ 1629104 h 3668111"/>
              <a:gd name="connsiteX80" fmla="*/ 1502979 w 1755227"/>
              <a:gd name="connsiteY80" fmla="*/ 1555532 h 3668111"/>
              <a:gd name="connsiteX81" fmla="*/ 1460938 w 1755227"/>
              <a:gd name="connsiteY81" fmla="*/ 1492469 h 3668111"/>
              <a:gd name="connsiteX82" fmla="*/ 1408386 w 1755227"/>
              <a:gd name="connsiteY82" fmla="*/ 1429407 h 3668111"/>
              <a:gd name="connsiteX83" fmla="*/ 1366345 w 1755227"/>
              <a:gd name="connsiteY83" fmla="*/ 1366345 h 3668111"/>
              <a:gd name="connsiteX84" fmla="*/ 1324303 w 1755227"/>
              <a:gd name="connsiteY84" fmla="*/ 1303283 h 3668111"/>
              <a:gd name="connsiteX85" fmla="*/ 1313793 w 1755227"/>
              <a:gd name="connsiteY85" fmla="*/ 1271752 h 3668111"/>
              <a:gd name="connsiteX86" fmla="*/ 1292772 w 1755227"/>
              <a:gd name="connsiteY86" fmla="*/ 1240221 h 3668111"/>
              <a:gd name="connsiteX87" fmla="*/ 1250731 w 1755227"/>
              <a:gd name="connsiteY87" fmla="*/ 1145628 h 3668111"/>
              <a:gd name="connsiteX88" fmla="*/ 1229710 w 1755227"/>
              <a:gd name="connsiteY88" fmla="*/ 1082566 h 3668111"/>
              <a:gd name="connsiteX89" fmla="*/ 1208690 w 1755227"/>
              <a:gd name="connsiteY89" fmla="*/ 1051035 h 3668111"/>
              <a:gd name="connsiteX90" fmla="*/ 1187669 w 1755227"/>
              <a:gd name="connsiteY90" fmla="*/ 977463 h 3668111"/>
              <a:gd name="connsiteX91" fmla="*/ 1166648 w 1755227"/>
              <a:gd name="connsiteY91" fmla="*/ 945932 h 3668111"/>
              <a:gd name="connsiteX92" fmla="*/ 1145627 w 1755227"/>
              <a:gd name="connsiteY92" fmla="*/ 882869 h 3668111"/>
              <a:gd name="connsiteX93" fmla="*/ 1135117 w 1755227"/>
              <a:gd name="connsiteY93" fmla="*/ 840828 h 3668111"/>
              <a:gd name="connsiteX94" fmla="*/ 1114096 w 1755227"/>
              <a:gd name="connsiteY94" fmla="*/ 777766 h 3668111"/>
              <a:gd name="connsiteX95" fmla="*/ 1093076 w 1755227"/>
              <a:gd name="connsiteY95" fmla="*/ 704194 h 3668111"/>
              <a:gd name="connsiteX96" fmla="*/ 1072055 w 1755227"/>
              <a:gd name="connsiteY96" fmla="*/ 672663 h 3668111"/>
              <a:gd name="connsiteX97" fmla="*/ 1061545 w 1755227"/>
              <a:gd name="connsiteY97" fmla="*/ 641132 h 3668111"/>
              <a:gd name="connsiteX98" fmla="*/ 1019503 w 1755227"/>
              <a:gd name="connsiteY98" fmla="*/ 578069 h 3668111"/>
              <a:gd name="connsiteX99" fmla="*/ 998483 w 1755227"/>
              <a:gd name="connsiteY99" fmla="*/ 546538 h 3668111"/>
              <a:gd name="connsiteX100" fmla="*/ 977462 w 1755227"/>
              <a:gd name="connsiteY100" fmla="*/ 515007 h 3668111"/>
              <a:gd name="connsiteX101" fmla="*/ 977462 w 1755227"/>
              <a:gd name="connsiteY101" fmla="*/ 472966 h 366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755227" h="3668111">
                <a:moveTo>
                  <a:pt x="1008993" y="525518"/>
                </a:moveTo>
                <a:cubicBezTo>
                  <a:pt x="982452" y="481282"/>
                  <a:pt x="982712" y="472086"/>
                  <a:pt x="945931" y="441435"/>
                </a:cubicBezTo>
                <a:cubicBezTo>
                  <a:pt x="936227" y="433348"/>
                  <a:pt x="923789" y="428864"/>
                  <a:pt x="914400" y="420414"/>
                </a:cubicBezTo>
                <a:cubicBezTo>
                  <a:pt x="796536" y="314337"/>
                  <a:pt x="882563" y="374666"/>
                  <a:pt x="809296" y="325821"/>
                </a:cubicBezTo>
                <a:cubicBezTo>
                  <a:pt x="802289" y="315311"/>
                  <a:pt x="797208" y="303222"/>
                  <a:pt x="788276" y="294290"/>
                </a:cubicBezTo>
                <a:cubicBezTo>
                  <a:pt x="779344" y="285358"/>
                  <a:pt x="767024" y="280611"/>
                  <a:pt x="756745" y="273269"/>
                </a:cubicBezTo>
                <a:cubicBezTo>
                  <a:pt x="701069" y="233501"/>
                  <a:pt x="734339" y="248283"/>
                  <a:pt x="683172" y="231228"/>
                </a:cubicBezTo>
                <a:cubicBezTo>
                  <a:pt x="633776" y="181832"/>
                  <a:pt x="664010" y="207943"/>
                  <a:pt x="588579" y="157656"/>
                </a:cubicBezTo>
                <a:cubicBezTo>
                  <a:pt x="547829" y="130489"/>
                  <a:pt x="569033" y="140630"/>
                  <a:pt x="525517" y="126125"/>
                </a:cubicBezTo>
                <a:cubicBezTo>
                  <a:pt x="518510" y="115615"/>
                  <a:pt x="514200" y="102681"/>
                  <a:pt x="504496" y="94594"/>
                </a:cubicBezTo>
                <a:cubicBezTo>
                  <a:pt x="479887" y="74086"/>
                  <a:pt x="457986" y="74661"/>
                  <a:pt x="430924" y="63063"/>
                </a:cubicBezTo>
                <a:cubicBezTo>
                  <a:pt x="416523" y="56891"/>
                  <a:pt x="402486" y="49816"/>
                  <a:pt x="388883" y="42042"/>
                </a:cubicBezTo>
                <a:cubicBezTo>
                  <a:pt x="377915" y="35775"/>
                  <a:pt x="368895" y="26151"/>
                  <a:pt x="357352" y="21021"/>
                </a:cubicBezTo>
                <a:cubicBezTo>
                  <a:pt x="337104" y="12022"/>
                  <a:pt x="294290" y="0"/>
                  <a:pt x="294290" y="0"/>
                </a:cubicBezTo>
                <a:cubicBezTo>
                  <a:pt x="269766" y="3504"/>
                  <a:pt x="243355" y="450"/>
                  <a:pt x="220717" y="10511"/>
                </a:cubicBezTo>
                <a:cubicBezTo>
                  <a:pt x="201163" y="19202"/>
                  <a:pt x="179557" y="102462"/>
                  <a:pt x="178676" y="105104"/>
                </a:cubicBezTo>
                <a:lnTo>
                  <a:pt x="157655" y="168166"/>
                </a:lnTo>
                <a:cubicBezTo>
                  <a:pt x="154152" y="178676"/>
                  <a:pt x="149832" y="188949"/>
                  <a:pt x="147145" y="199697"/>
                </a:cubicBezTo>
                <a:cubicBezTo>
                  <a:pt x="133947" y="252486"/>
                  <a:pt x="141202" y="228034"/>
                  <a:pt x="126124" y="273269"/>
                </a:cubicBezTo>
                <a:cubicBezTo>
                  <a:pt x="122621" y="294290"/>
                  <a:pt x="120237" y="315529"/>
                  <a:pt x="115614" y="336332"/>
                </a:cubicBezTo>
                <a:cubicBezTo>
                  <a:pt x="113211" y="347147"/>
                  <a:pt x="105373" y="356787"/>
                  <a:pt x="105103" y="367863"/>
                </a:cubicBezTo>
                <a:cubicBezTo>
                  <a:pt x="100038" y="575541"/>
                  <a:pt x="111842" y="1050495"/>
                  <a:pt x="84083" y="1355835"/>
                </a:cubicBezTo>
                <a:cubicBezTo>
                  <a:pt x="81380" y="1385572"/>
                  <a:pt x="68335" y="1460827"/>
                  <a:pt x="63062" y="1492469"/>
                </a:cubicBezTo>
                <a:cubicBezTo>
                  <a:pt x="59559" y="1555531"/>
                  <a:pt x="58270" y="1618756"/>
                  <a:pt x="52552" y="1681656"/>
                </a:cubicBezTo>
                <a:cubicBezTo>
                  <a:pt x="51244" y="1696042"/>
                  <a:pt x="43950" y="1709379"/>
                  <a:pt x="42041" y="1723697"/>
                </a:cubicBezTo>
                <a:cubicBezTo>
                  <a:pt x="36927" y="1762054"/>
                  <a:pt x="36331" y="1800913"/>
                  <a:pt x="31531" y="1839311"/>
                </a:cubicBezTo>
                <a:cubicBezTo>
                  <a:pt x="29315" y="1857037"/>
                  <a:pt x="23547" y="1874178"/>
                  <a:pt x="21021" y="1891863"/>
                </a:cubicBezTo>
                <a:cubicBezTo>
                  <a:pt x="-17574" y="2162023"/>
                  <a:pt x="33009" y="1851457"/>
                  <a:pt x="0" y="2049518"/>
                </a:cubicBezTo>
                <a:cubicBezTo>
                  <a:pt x="15093" y="2472146"/>
                  <a:pt x="-451" y="2212722"/>
                  <a:pt x="21021" y="2448911"/>
                </a:cubicBezTo>
                <a:cubicBezTo>
                  <a:pt x="35015" y="2602838"/>
                  <a:pt x="22411" y="2529432"/>
                  <a:pt x="42041" y="2627587"/>
                </a:cubicBezTo>
                <a:cubicBezTo>
                  <a:pt x="45545" y="2694152"/>
                  <a:pt x="47440" y="2760822"/>
                  <a:pt x="52552" y="2827283"/>
                </a:cubicBezTo>
                <a:cubicBezTo>
                  <a:pt x="54452" y="2851983"/>
                  <a:pt x="61517" y="2876131"/>
                  <a:pt x="63062" y="2900856"/>
                </a:cubicBezTo>
                <a:cubicBezTo>
                  <a:pt x="68530" y="2988341"/>
                  <a:pt x="68104" y="3076129"/>
                  <a:pt x="73572" y="3163614"/>
                </a:cubicBezTo>
                <a:cubicBezTo>
                  <a:pt x="75117" y="3188339"/>
                  <a:pt x="81188" y="3212583"/>
                  <a:pt x="84083" y="3237187"/>
                </a:cubicBezTo>
                <a:cubicBezTo>
                  <a:pt x="88197" y="3272155"/>
                  <a:pt x="89614" y="3307435"/>
                  <a:pt x="94593" y="3342290"/>
                </a:cubicBezTo>
                <a:cubicBezTo>
                  <a:pt x="99288" y="3375158"/>
                  <a:pt x="107055" y="3385908"/>
                  <a:pt x="115614" y="3415863"/>
                </a:cubicBezTo>
                <a:cubicBezTo>
                  <a:pt x="119582" y="3429752"/>
                  <a:pt x="121052" y="3444379"/>
                  <a:pt x="126124" y="3457904"/>
                </a:cubicBezTo>
                <a:cubicBezTo>
                  <a:pt x="153759" y="3531597"/>
                  <a:pt x="137676" y="3470498"/>
                  <a:pt x="168165" y="3531476"/>
                </a:cubicBezTo>
                <a:cubicBezTo>
                  <a:pt x="173120" y="3541385"/>
                  <a:pt x="170842" y="3555173"/>
                  <a:pt x="178676" y="3563007"/>
                </a:cubicBezTo>
                <a:cubicBezTo>
                  <a:pt x="196540" y="3580871"/>
                  <a:pt x="241738" y="3605049"/>
                  <a:pt x="241738" y="3605049"/>
                </a:cubicBezTo>
                <a:cubicBezTo>
                  <a:pt x="250776" y="3618606"/>
                  <a:pt x="277629" y="3663351"/>
                  <a:pt x="294290" y="3668111"/>
                </a:cubicBezTo>
                <a:lnTo>
                  <a:pt x="367862" y="3647090"/>
                </a:lnTo>
                <a:cubicBezTo>
                  <a:pt x="477198" y="3537754"/>
                  <a:pt x="328495" y="3682335"/>
                  <a:pt x="430924" y="3594538"/>
                </a:cubicBezTo>
                <a:cubicBezTo>
                  <a:pt x="445971" y="3581640"/>
                  <a:pt x="458050" y="3565547"/>
                  <a:pt x="472965" y="3552497"/>
                </a:cubicBezTo>
                <a:cubicBezTo>
                  <a:pt x="486148" y="3540962"/>
                  <a:pt x="501707" y="3532366"/>
                  <a:pt x="515007" y="3520966"/>
                </a:cubicBezTo>
                <a:cubicBezTo>
                  <a:pt x="526293" y="3511293"/>
                  <a:pt x="537022" y="3500854"/>
                  <a:pt x="546538" y="3489435"/>
                </a:cubicBezTo>
                <a:cubicBezTo>
                  <a:pt x="554625" y="3479731"/>
                  <a:pt x="557049" y="3464911"/>
                  <a:pt x="567559" y="3457904"/>
                </a:cubicBezTo>
                <a:cubicBezTo>
                  <a:pt x="579578" y="3449891"/>
                  <a:pt x="595586" y="3450897"/>
                  <a:pt x="609600" y="3447394"/>
                </a:cubicBezTo>
                <a:cubicBezTo>
                  <a:pt x="663928" y="3374955"/>
                  <a:pt x="612485" y="3425137"/>
                  <a:pt x="683172" y="3394842"/>
                </a:cubicBezTo>
                <a:cubicBezTo>
                  <a:pt x="703832" y="3385988"/>
                  <a:pt x="757293" y="3338006"/>
                  <a:pt x="767255" y="3331780"/>
                </a:cubicBezTo>
                <a:cubicBezTo>
                  <a:pt x="776650" y="3325908"/>
                  <a:pt x="789101" y="3326649"/>
                  <a:pt x="798786" y="3321269"/>
                </a:cubicBezTo>
                <a:cubicBezTo>
                  <a:pt x="820870" y="3309000"/>
                  <a:pt x="861848" y="3279228"/>
                  <a:pt x="861848" y="3279228"/>
                </a:cubicBezTo>
                <a:cubicBezTo>
                  <a:pt x="868855" y="3268718"/>
                  <a:pt x="873005" y="3255588"/>
                  <a:pt x="882869" y="3247697"/>
                </a:cubicBezTo>
                <a:cubicBezTo>
                  <a:pt x="891520" y="3240776"/>
                  <a:pt x="904781" y="3242684"/>
                  <a:pt x="914400" y="3237187"/>
                </a:cubicBezTo>
                <a:cubicBezTo>
                  <a:pt x="929609" y="3228496"/>
                  <a:pt x="943479" y="3217439"/>
                  <a:pt x="956441" y="3205656"/>
                </a:cubicBezTo>
                <a:cubicBezTo>
                  <a:pt x="982104" y="3182326"/>
                  <a:pt x="1005490" y="3156607"/>
                  <a:pt x="1030014" y="3132083"/>
                </a:cubicBezTo>
                <a:cubicBezTo>
                  <a:pt x="1040524" y="3121573"/>
                  <a:pt x="1053300" y="3112920"/>
                  <a:pt x="1061545" y="3100552"/>
                </a:cubicBezTo>
                <a:cubicBezTo>
                  <a:pt x="1104562" y="3036025"/>
                  <a:pt x="1057451" y="3102227"/>
                  <a:pt x="1114096" y="3037490"/>
                </a:cubicBezTo>
                <a:cubicBezTo>
                  <a:pt x="1175263" y="2967585"/>
                  <a:pt x="1131147" y="3001598"/>
                  <a:pt x="1187669" y="2963918"/>
                </a:cubicBezTo>
                <a:cubicBezTo>
                  <a:pt x="1234132" y="2894225"/>
                  <a:pt x="1179523" y="2971671"/>
                  <a:pt x="1240221" y="2900856"/>
                </a:cubicBezTo>
                <a:cubicBezTo>
                  <a:pt x="1251621" y="2887556"/>
                  <a:pt x="1260114" y="2871907"/>
                  <a:pt x="1271752" y="2858814"/>
                </a:cubicBezTo>
                <a:cubicBezTo>
                  <a:pt x="1288210" y="2840299"/>
                  <a:pt x="1309094" y="2825817"/>
                  <a:pt x="1324303" y="2806263"/>
                </a:cubicBezTo>
                <a:cubicBezTo>
                  <a:pt x="1333922" y="2793895"/>
                  <a:pt x="1335294" y="2776258"/>
                  <a:pt x="1345324" y="2764221"/>
                </a:cubicBezTo>
                <a:cubicBezTo>
                  <a:pt x="1353411" y="2754517"/>
                  <a:pt x="1367923" y="2752132"/>
                  <a:pt x="1376855" y="2743200"/>
                </a:cubicBezTo>
                <a:cubicBezTo>
                  <a:pt x="1389241" y="2730814"/>
                  <a:pt x="1399102" y="2716013"/>
                  <a:pt x="1408386" y="2701159"/>
                </a:cubicBezTo>
                <a:cubicBezTo>
                  <a:pt x="1416690" y="2687873"/>
                  <a:pt x="1418328" y="2670197"/>
                  <a:pt x="1429407" y="2659118"/>
                </a:cubicBezTo>
                <a:cubicBezTo>
                  <a:pt x="1437241" y="2651284"/>
                  <a:pt x="1450428" y="2652111"/>
                  <a:pt x="1460938" y="2648607"/>
                </a:cubicBezTo>
                <a:cubicBezTo>
                  <a:pt x="1484135" y="2617678"/>
                  <a:pt x="1494722" y="2599434"/>
                  <a:pt x="1524000" y="2575035"/>
                </a:cubicBezTo>
                <a:cubicBezTo>
                  <a:pt x="1533704" y="2566948"/>
                  <a:pt x="1546599" y="2562946"/>
                  <a:pt x="1555531" y="2554014"/>
                </a:cubicBezTo>
                <a:cubicBezTo>
                  <a:pt x="1567917" y="2541628"/>
                  <a:pt x="1577017" y="2526324"/>
                  <a:pt x="1587062" y="2511973"/>
                </a:cubicBezTo>
                <a:cubicBezTo>
                  <a:pt x="1601550" y="2491276"/>
                  <a:pt x="1613945" y="2469122"/>
                  <a:pt x="1629103" y="2448911"/>
                </a:cubicBezTo>
                <a:cubicBezTo>
                  <a:pt x="1639613" y="2434897"/>
                  <a:pt x="1650452" y="2421124"/>
                  <a:pt x="1660634" y="2406869"/>
                </a:cubicBezTo>
                <a:cubicBezTo>
                  <a:pt x="1677871" y="2382737"/>
                  <a:pt x="1691479" y="2361289"/>
                  <a:pt x="1702676" y="2333297"/>
                </a:cubicBezTo>
                <a:cubicBezTo>
                  <a:pt x="1740199" y="2239488"/>
                  <a:pt x="1704274" y="2299368"/>
                  <a:pt x="1744717" y="2238704"/>
                </a:cubicBezTo>
                <a:cubicBezTo>
                  <a:pt x="1748220" y="2221187"/>
                  <a:pt x="1755227" y="2204016"/>
                  <a:pt x="1755227" y="2186152"/>
                </a:cubicBezTo>
                <a:cubicBezTo>
                  <a:pt x="1755227" y="2101996"/>
                  <a:pt x="1753091" y="2017642"/>
                  <a:pt x="1744717" y="1933904"/>
                </a:cubicBezTo>
                <a:cubicBezTo>
                  <a:pt x="1737939" y="1866120"/>
                  <a:pt x="1725590" y="1885139"/>
                  <a:pt x="1702676" y="1839311"/>
                </a:cubicBezTo>
                <a:cubicBezTo>
                  <a:pt x="1697721" y="1829402"/>
                  <a:pt x="1697545" y="1817465"/>
                  <a:pt x="1692165" y="1807780"/>
                </a:cubicBezTo>
                <a:cubicBezTo>
                  <a:pt x="1624567" y="1686104"/>
                  <a:pt x="1678174" y="1789791"/>
                  <a:pt x="1618593" y="1713187"/>
                </a:cubicBezTo>
                <a:cubicBezTo>
                  <a:pt x="1552566" y="1628295"/>
                  <a:pt x="1606062" y="1669799"/>
                  <a:pt x="1545021" y="1629104"/>
                </a:cubicBezTo>
                <a:cubicBezTo>
                  <a:pt x="1527506" y="1576563"/>
                  <a:pt x="1543472" y="1613380"/>
                  <a:pt x="1502979" y="1555532"/>
                </a:cubicBezTo>
                <a:cubicBezTo>
                  <a:pt x="1488491" y="1534835"/>
                  <a:pt x="1478802" y="1510333"/>
                  <a:pt x="1460938" y="1492469"/>
                </a:cubicBezTo>
                <a:cubicBezTo>
                  <a:pt x="1420475" y="1452006"/>
                  <a:pt x="1437652" y="1473305"/>
                  <a:pt x="1408386" y="1429407"/>
                </a:cubicBezTo>
                <a:cubicBezTo>
                  <a:pt x="1388286" y="1369106"/>
                  <a:pt x="1412270" y="1425391"/>
                  <a:pt x="1366345" y="1366345"/>
                </a:cubicBezTo>
                <a:cubicBezTo>
                  <a:pt x="1350834" y="1346403"/>
                  <a:pt x="1324303" y="1303283"/>
                  <a:pt x="1324303" y="1303283"/>
                </a:cubicBezTo>
                <a:cubicBezTo>
                  <a:pt x="1320800" y="1292773"/>
                  <a:pt x="1318748" y="1281661"/>
                  <a:pt x="1313793" y="1271752"/>
                </a:cubicBezTo>
                <a:cubicBezTo>
                  <a:pt x="1308144" y="1260454"/>
                  <a:pt x="1297902" y="1251764"/>
                  <a:pt x="1292772" y="1240221"/>
                </a:cubicBezTo>
                <a:cubicBezTo>
                  <a:pt x="1242742" y="1127652"/>
                  <a:pt x="1298304" y="1216987"/>
                  <a:pt x="1250731" y="1145628"/>
                </a:cubicBezTo>
                <a:cubicBezTo>
                  <a:pt x="1243724" y="1124607"/>
                  <a:pt x="1242001" y="1101003"/>
                  <a:pt x="1229710" y="1082566"/>
                </a:cubicBezTo>
                <a:cubicBezTo>
                  <a:pt x="1222703" y="1072056"/>
                  <a:pt x="1214339" y="1062333"/>
                  <a:pt x="1208690" y="1051035"/>
                </a:cubicBezTo>
                <a:cubicBezTo>
                  <a:pt x="1188227" y="1010110"/>
                  <a:pt x="1207885" y="1024633"/>
                  <a:pt x="1187669" y="977463"/>
                </a:cubicBezTo>
                <a:cubicBezTo>
                  <a:pt x="1182693" y="965852"/>
                  <a:pt x="1173655" y="956442"/>
                  <a:pt x="1166648" y="945932"/>
                </a:cubicBezTo>
                <a:cubicBezTo>
                  <a:pt x="1159641" y="924911"/>
                  <a:pt x="1151001" y="904366"/>
                  <a:pt x="1145627" y="882869"/>
                </a:cubicBezTo>
                <a:cubicBezTo>
                  <a:pt x="1142124" y="868855"/>
                  <a:pt x="1139268" y="854664"/>
                  <a:pt x="1135117" y="840828"/>
                </a:cubicBezTo>
                <a:cubicBezTo>
                  <a:pt x="1128750" y="819605"/>
                  <a:pt x="1119470" y="799262"/>
                  <a:pt x="1114096" y="777766"/>
                </a:cubicBezTo>
                <a:cubicBezTo>
                  <a:pt x="1110729" y="764297"/>
                  <a:pt x="1100615" y="719271"/>
                  <a:pt x="1093076" y="704194"/>
                </a:cubicBezTo>
                <a:cubicBezTo>
                  <a:pt x="1087427" y="692896"/>
                  <a:pt x="1079062" y="683173"/>
                  <a:pt x="1072055" y="672663"/>
                </a:cubicBezTo>
                <a:cubicBezTo>
                  <a:pt x="1068552" y="662153"/>
                  <a:pt x="1066925" y="650817"/>
                  <a:pt x="1061545" y="641132"/>
                </a:cubicBezTo>
                <a:cubicBezTo>
                  <a:pt x="1049276" y="619047"/>
                  <a:pt x="1033517" y="599090"/>
                  <a:pt x="1019503" y="578069"/>
                </a:cubicBezTo>
                <a:lnTo>
                  <a:pt x="998483" y="546538"/>
                </a:lnTo>
                <a:cubicBezTo>
                  <a:pt x="991476" y="536028"/>
                  <a:pt x="977462" y="527639"/>
                  <a:pt x="977462" y="515007"/>
                </a:cubicBezTo>
                <a:lnTo>
                  <a:pt x="977462" y="472966"/>
                </a:ln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09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2024844" y="722846"/>
            <a:ext cx="5316212" cy="6636099"/>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5032704" y="2840566"/>
            <a:ext cx="2968296"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Fungiform papilla</a:t>
            </a:r>
          </a:p>
        </p:txBody>
      </p:sp>
      <p:sp>
        <p:nvSpPr>
          <p:cNvPr id="7" name="Freeform 6"/>
          <p:cNvSpPr/>
          <p:nvPr/>
        </p:nvSpPr>
        <p:spPr>
          <a:xfrm>
            <a:off x="1397876" y="2459421"/>
            <a:ext cx="3226903" cy="3678620"/>
          </a:xfrm>
          <a:custGeom>
            <a:avLst/>
            <a:gdLst>
              <a:gd name="connsiteX0" fmla="*/ 3216165 w 3226903"/>
              <a:gd name="connsiteY0" fmla="*/ 1355834 h 3678620"/>
              <a:gd name="connsiteX1" fmla="*/ 3205655 w 3226903"/>
              <a:gd name="connsiteY1" fmla="*/ 1166648 h 3678620"/>
              <a:gd name="connsiteX2" fmla="*/ 3195145 w 3226903"/>
              <a:gd name="connsiteY2" fmla="*/ 1124607 h 3678620"/>
              <a:gd name="connsiteX3" fmla="*/ 3184634 w 3226903"/>
              <a:gd name="connsiteY3" fmla="*/ 977462 h 3678620"/>
              <a:gd name="connsiteX4" fmla="*/ 3163614 w 3226903"/>
              <a:gd name="connsiteY4" fmla="*/ 945931 h 3678620"/>
              <a:gd name="connsiteX5" fmla="*/ 3142593 w 3226903"/>
              <a:gd name="connsiteY5" fmla="*/ 882869 h 3678620"/>
              <a:gd name="connsiteX6" fmla="*/ 3121572 w 3226903"/>
              <a:gd name="connsiteY6" fmla="*/ 809296 h 3678620"/>
              <a:gd name="connsiteX7" fmla="*/ 3111062 w 3226903"/>
              <a:gd name="connsiteY7" fmla="*/ 767255 h 3678620"/>
              <a:gd name="connsiteX8" fmla="*/ 3058510 w 3226903"/>
              <a:gd name="connsiteY8" fmla="*/ 651641 h 3678620"/>
              <a:gd name="connsiteX9" fmla="*/ 2995448 w 3226903"/>
              <a:gd name="connsiteY9" fmla="*/ 567558 h 3678620"/>
              <a:gd name="connsiteX10" fmla="*/ 2974427 w 3226903"/>
              <a:gd name="connsiteY10" fmla="*/ 515007 h 3678620"/>
              <a:gd name="connsiteX11" fmla="*/ 2911365 w 3226903"/>
              <a:gd name="connsiteY11" fmla="*/ 451945 h 3678620"/>
              <a:gd name="connsiteX12" fmla="*/ 2806262 w 3226903"/>
              <a:gd name="connsiteY12" fmla="*/ 357351 h 3678620"/>
              <a:gd name="connsiteX13" fmla="*/ 2732690 w 3226903"/>
              <a:gd name="connsiteY13" fmla="*/ 283779 h 3678620"/>
              <a:gd name="connsiteX14" fmla="*/ 2690648 w 3226903"/>
              <a:gd name="connsiteY14" fmla="*/ 262758 h 3678620"/>
              <a:gd name="connsiteX15" fmla="*/ 2596055 w 3226903"/>
              <a:gd name="connsiteY15" fmla="*/ 189186 h 3678620"/>
              <a:gd name="connsiteX16" fmla="*/ 2554014 w 3226903"/>
              <a:gd name="connsiteY16" fmla="*/ 178676 h 3678620"/>
              <a:gd name="connsiteX17" fmla="*/ 2522483 w 3226903"/>
              <a:gd name="connsiteY17" fmla="*/ 168165 h 3678620"/>
              <a:gd name="connsiteX18" fmla="*/ 2438400 w 3226903"/>
              <a:gd name="connsiteY18" fmla="*/ 147145 h 3678620"/>
              <a:gd name="connsiteX19" fmla="*/ 2354317 w 3226903"/>
              <a:gd name="connsiteY19" fmla="*/ 126124 h 3678620"/>
              <a:gd name="connsiteX20" fmla="*/ 2133600 w 3226903"/>
              <a:gd name="connsiteY20" fmla="*/ 105103 h 3678620"/>
              <a:gd name="connsiteX21" fmla="*/ 2039007 w 3226903"/>
              <a:gd name="connsiteY21" fmla="*/ 84082 h 3678620"/>
              <a:gd name="connsiteX22" fmla="*/ 1944414 w 3226903"/>
              <a:gd name="connsiteY22" fmla="*/ 73572 h 3678620"/>
              <a:gd name="connsiteX23" fmla="*/ 1881352 w 3226903"/>
              <a:gd name="connsiteY23" fmla="*/ 63062 h 3678620"/>
              <a:gd name="connsiteX24" fmla="*/ 1839310 w 3226903"/>
              <a:gd name="connsiteY24" fmla="*/ 52551 h 3678620"/>
              <a:gd name="connsiteX25" fmla="*/ 1650124 w 3226903"/>
              <a:gd name="connsiteY25" fmla="*/ 42041 h 3678620"/>
              <a:gd name="connsiteX26" fmla="*/ 1545021 w 3226903"/>
              <a:gd name="connsiteY26" fmla="*/ 21020 h 3678620"/>
              <a:gd name="connsiteX27" fmla="*/ 1502979 w 3226903"/>
              <a:gd name="connsiteY27" fmla="*/ 10510 h 3678620"/>
              <a:gd name="connsiteX28" fmla="*/ 1366345 w 3226903"/>
              <a:gd name="connsiteY28" fmla="*/ 0 h 3678620"/>
              <a:gd name="connsiteX29" fmla="*/ 1261241 w 3226903"/>
              <a:gd name="connsiteY29" fmla="*/ 10510 h 3678620"/>
              <a:gd name="connsiteX30" fmla="*/ 1114096 w 3226903"/>
              <a:gd name="connsiteY30" fmla="*/ 42041 h 3678620"/>
              <a:gd name="connsiteX31" fmla="*/ 1082565 w 3226903"/>
              <a:gd name="connsiteY31" fmla="*/ 52551 h 3678620"/>
              <a:gd name="connsiteX32" fmla="*/ 1019503 w 3226903"/>
              <a:gd name="connsiteY32" fmla="*/ 115613 h 3678620"/>
              <a:gd name="connsiteX33" fmla="*/ 987972 w 3226903"/>
              <a:gd name="connsiteY33" fmla="*/ 136634 h 3678620"/>
              <a:gd name="connsiteX34" fmla="*/ 893379 w 3226903"/>
              <a:gd name="connsiteY34" fmla="*/ 241738 h 3678620"/>
              <a:gd name="connsiteX35" fmla="*/ 851338 w 3226903"/>
              <a:gd name="connsiteY35" fmla="*/ 315310 h 3678620"/>
              <a:gd name="connsiteX36" fmla="*/ 756745 w 3226903"/>
              <a:gd name="connsiteY36" fmla="*/ 409903 h 3678620"/>
              <a:gd name="connsiteX37" fmla="*/ 714703 w 3226903"/>
              <a:gd name="connsiteY37" fmla="*/ 472965 h 3678620"/>
              <a:gd name="connsiteX38" fmla="*/ 662152 w 3226903"/>
              <a:gd name="connsiteY38" fmla="*/ 546538 h 3678620"/>
              <a:gd name="connsiteX39" fmla="*/ 588579 w 3226903"/>
              <a:gd name="connsiteY39" fmla="*/ 672662 h 3678620"/>
              <a:gd name="connsiteX40" fmla="*/ 525517 w 3226903"/>
              <a:gd name="connsiteY40" fmla="*/ 788276 h 3678620"/>
              <a:gd name="connsiteX41" fmla="*/ 493986 w 3226903"/>
              <a:gd name="connsiteY41" fmla="*/ 861848 h 3678620"/>
              <a:gd name="connsiteX42" fmla="*/ 451945 w 3226903"/>
              <a:gd name="connsiteY42" fmla="*/ 924910 h 3678620"/>
              <a:gd name="connsiteX43" fmla="*/ 430924 w 3226903"/>
              <a:gd name="connsiteY43" fmla="*/ 987972 h 3678620"/>
              <a:gd name="connsiteX44" fmla="*/ 420414 w 3226903"/>
              <a:gd name="connsiteY44" fmla="*/ 1019503 h 3678620"/>
              <a:gd name="connsiteX45" fmla="*/ 367862 w 3226903"/>
              <a:gd name="connsiteY45" fmla="*/ 1114096 h 3678620"/>
              <a:gd name="connsiteX46" fmla="*/ 357352 w 3226903"/>
              <a:gd name="connsiteY46" fmla="*/ 1156138 h 3678620"/>
              <a:gd name="connsiteX47" fmla="*/ 315310 w 3226903"/>
              <a:gd name="connsiteY47" fmla="*/ 1229710 h 3678620"/>
              <a:gd name="connsiteX48" fmla="*/ 304800 w 3226903"/>
              <a:gd name="connsiteY48" fmla="*/ 1271751 h 3678620"/>
              <a:gd name="connsiteX49" fmla="*/ 283779 w 3226903"/>
              <a:gd name="connsiteY49" fmla="*/ 1334813 h 3678620"/>
              <a:gd name="connsiteX50" fmla="*/ 262758 w 3226903"/>
              <a:gd name="connsiteY50" fmla="*/ 1408386 h 3678620"/>
              <a:gd name="connsiteX51" fmla="*/ 241738 w 3226903"/>
              <a:gd name="connsiteY51" fmla="*/ 1450427 h 3678620"/>
              <a:gd name="connsiteX52" fmla="*/ 231227 w 3226903"/>
              <a:gd name="connsiteY52" fmla="*/ 1502979 h 3678620"/>
              <a:gd name="connsiteX53" fmla="*/ 210207 w 3226903"/>
              <a:gd name="connsiteY53" fmla="*/ 1534510 h 3678620"/>
              <a:gd name="connsiteX54" fmla="*/ 189186 w 3226903"/>
              <a:gd name="connsiteY54" fmla="*/ 1639613 h 3678620"/>
              <a:gd name="connsiteX55" fmla="*/ 178676 w 3226903"/>
              <a:gd name="connsiteY55" fmla="*/ 1681655 h 3678620"/>
              <a:gd name="connsiteX56" fmla="*/ 157655 w 3226903"/>
              <a:gd name="connsiteY56" fmla="*/ 1776248 h 3678620"/>
              <a:gd name="connsiteX57" fmla="*/ 136634 w 3226903"/>
              <a:gd name="connsiteY57" fmla="*/ 1807779 h 3678620"/>
              <a:gd name="connsiteX58" fmla="*/ 115614 w 3226903"/>
              <a:gd name="connsiteY58" fmla="*/ 1912882 h 3678620"/>
              <a:gd name="connsiteX59" fmla="*/ 105103 w 3226903"/>
              <a:gd name="connsiteY59" fmla="*/ 1944413 h 3678620"/>
              <a:gd name="connsiteX60" fmla="*/ 94593 w 3226903"/>
              <a:gd name="connsiteY60" fmla="*/ 1986455 h 3678620"/>
              <a:gd name="connsiteX61" fmla="*/ 73572 w 3226903"/>
              <a:gd name="connsiteY61" fmla="*/ 2028496 h 3678620"/>
              <a:gd name="connsiteX62" fmla="*/ 52552 w 3226903"/>
              <a:gd name="connsiteY62" fmla="*/ 2123089 h 3678620"/>
              <a:gd name="connsiteX63" fmla="*/ 42041 w 3226903"/>
              <a:gd name="connsiteY63" fmla="*/ 2186151 h 3678620"/>
              <a:gd name="connsiteX64" fmla="*/ 21021 w 3226903"/>
              <a:gd name="connsiteY64" fmla="*/ 2228193 h 3678620"/>
              <a:gd name="connsiteX65" fmla="*/ 10510 w 3226903"/>
              <a:gd name="connsiteY65" fmla="*/ 2291255 h 3678620"/>
              <a:gd name="connsiteX66" fmla="*/ 0 w 3226903"/>
              <a:gd name="connsiteY66" fmla="*/ 2322786 h 3678620"/>
              <a:gd name="connsiteX67" fmla="*/ 10510 w 3226903"/>
              <a:gd name="connsiteY67" fmla="*/ 2816772 h 3678620"/>
              <a:gd name="connsiteX68" fmla="*/ 31531 w 3226903"/>
              <a:gd name="connsiteY68" fmla="*/ 2869324 h 3678620"/>
              <a:gd name="connsiteX69" fmla="*/ 52552 w 3226903"/>
              <a:gd name="connsiteY69" fmla="*/ 2932386 h 3678620"/>
              <a:gd name="connsiteX70" fmla="*/ 84083 w 3226903"/>
              <a:gd name="connsiteY70" fmla="*/ 3048000 h 3678620"/>
              <a:gd name="connsiteX71" fmla="*/ 94593 w 3226903"/>
              <a:gd name="connsiteY71" fmla="*/ 3079531 h 3678620"/>
              <a:gd name="connsiteX72" fmla="*/ 105103 w 3226903"/>
              <a:gd name="connsiteY72" fmla="*/ 3111062 h 3678620"/>
              <a:gd name="connsiteX73" fmla="*/ 178676 w 3226903"/>
              <a:gd name="connsiteY73" fmla="*/ 3205655 h 3678620"/>
              <a:gd name="connsiteX74" fmla="*/ 220717 w 3226903"/>
              <a:gd name="connsiteY74" fmla="*/ 3289738 h 3678620"/>
              <a:gd name="connsiteX75" fmla="*/ 252248 w 3226903"/>
              <a:gd name="connsiteY75" fmla="*/ 3321269 h 3678620"/>
              <a:gd name="connsiteX76" fmla="*/ 283779 w 3226903"/>
              <a:gd name="connsiteY76" fmla="*/ 3363310 h 3678620"/>
              <a:gd name="connsiteX77" fmla="*/ 336331 w 3226903"/>
              <a:gd name="connsiteY77" fmla="*/ 3436882 h 3678620"/>
              <a:gd name="connsiteX78" fmla="*/ 409903 w 3226903"/>
              <a:gd name="connsiteY78" fmla="*/ 3489434 h 3678620"/>
              <a:gd name="connsiteX79" fmla="*/ 430924 w 3226903"/>
              <a:gd name="connsiteY79" fmla="*/ 3520965 h 3678620"/>
              <a:gd name="connsiteX80" fmla="*/ 525517 w 3226903"/>
              <a:gd name="connsiteY80" fmla="*/ 3573517 h 3678620"/>
              <a:gd name="connsiteX81" fmla="*/ 672662 w 3226903"/>
              <a:gd name="connsiteY81" fmla="*/ 3626069 h 3678620"/>
              <a:gd name="connsiteX82" fmla="*/ 714703 w 3226903"/>
              <a:gd name="connsiteY82" fmla="*/ 3647089 h 3678620"/>
              <a:gd name="connsiteX83" fmla="*/ 777765 w 3226903"/>
              <a:gd name="connsiteY83" fmla="*/ 3657600 h 3678620"/>
              <a:gd name="connsiteX84" fmla="*/ 893379 w 3226903"/>
              <a:gd name="connsiteY84" fmla="*/ 3678620 h 3678620"/>
              <a:gd name="connsiteX85" fmla="*/ 1313793 w 3226903"/>
              <a:gd name="connsiteY85" fmla="*/ 3668110 h 3678620"/>
              <a:gd name="connsiteX86" fmla="*/ 1355834 w 3226903"/>
              <a:gd name="connsiteY86" fmla="*/ 3647089 h 3678620"/>
              <a:gd name="connsiteX87" fmla="*/ 1418896 w 3226903"/>
              <a:gd name="connsiteY87" fmla="*/ 3636579 h 3678620"/>
              <a:gd name="connsiteX88" fmla="*/ 1534510 w 3226903"/>
              <a:gd name="connsiteY88" fmla="*/ 3594538 h 3678620"/>
              <a:gd name="connsiteX89" fmla="*/ 1608083 w 3226903"/>
              <a:gd name="connsiteY89" fmla="*/ 3563007 h 3678620"/>
              <a:gd name="connsiteX90" fmla="*/ 1639614 w 3226903"/>
              <a:gd name="connsiteY90" fmla="*/ 3552496 h 3678620"/>
              <a:gd name="connsiteX91" fmla="*/ 1692165 w 3226903"/>
              <a:gd name="connsiteY91" fmla="*/ 3520965 h 3678620"/>
              <a:gd name="connsiteX92" fmla="*/ 1723696 w 3226903"/>
              <a:gd name="connsiteY92" fmla="*/ 3499945 h 3678620"/>
              <a:gd name="connsiteX93" fmla="*/ 1818290 w 3226903"/>
              <a:gd name="connsiteY93" fmla="*/ 3468413 h 3678620"/>
              <a:gd name="connsiteX94" fmla="*/ 1912883 w 3226903"/>
              <a:gd name="connsiteY94" fmla="*/ 3415862 h 3678620"/>
              <a:gd name="connsiteX95" fmla="*/ 2049517 w 3226903"/>
              <a:gd name="connsiteY95" fmla="*/ 3321269 h 3678620"/>
              <a:gd name="connsiteX96" fmla="*/ 2102069 w 3226903"/>
              <a:gd name="connsiteY96" fmla="*/ 3289738 h 3678620"/>
              <a:gd name="connsiteX97" fmla="*/ 2144110 w 3226903"/>
              <a:gd name="connsiteY97" fmla="*/ 3258207 h 3678620"/>
              <a:gd name="connsiteX98" fmla="*/ 2175641 w 3226903"/>
              <a:gd name="connsiteY98" fmla="*/ 3237186 h 3678620"/>
              <a:gd name="connsiteX99" fmla="*/ 2228193 w 3226903"/>
              <a:gd name="connsiteY99" fmla="*/ 3195145 h 3678620"/>
              <a:gd name="connsiteX100" fmla="*/ 2291255 w 3226903"/>
              <a:gd name="connsiteY100" fmla="*/ 3142593 h 3678620"/>
              <a:gd name="connsiteX101" fmla="*/ 2312276 w 3226903"/>
              <a:gd name="connsiteY101" fmla="*/ 3111062 h 3678620"/>
              <a:gd name="connsiteX102" fmla="*/ 2343807 w 3226903"/>
              <a:gd name="connsiteY102" fmla="*/ 3100551 h 3678620"/>
              <a:gd name="connsiteX103" fmla="*/ 2396358 w 3226903"/>
              <a:gd name="connsiteY103" fmla="*/ 3026979 h 3678620"/>
              <a:gd name="connsiteX104" fmla="*/ 2427890 w 3226903"/>
              <a:gd name="connsiteY104" fmla="*/ 2995448 h 3678620"/>
              <a:gd name="connsiteX105" fmla="*/ 2448910 w 3226903"/>
              <a:gd name="connsiteY105" fmla="*/ 2963917 h 3678620"/>
              <a:gd name="connsiteX106" fmla="*/ 2490952 w 3226903"/>
              <a:gd name="connsiteY106" fmla="*/ 2932386 h 3678620"/>
              <a:gd name="connsiteX107" fmla="*/ 2522483 w 3226903"/>
              <a:gd name="connsiteY107" fmla="*/ 2911365 h 3678620"/>
              <a:gd name="connsiteX108" fmla="*/ 2596055 w 3226903"/>
              <a:gd name="connsiteY108" fmla="*/ 2837793 h 3678620"/>
              <a:gd name="connsiteX109" fmla="*/ 2627586 w 3226903"/>
              <a:gd name="connsiteY109" fmla="*/ 2795751 h 3678620"/>
              <a:gd name="connsiteX110" fmla="*/ 2680138 w 3226903"/>
              <a:gd name="connsiteY110" fmla="*/ 2722179 h 3678620"/>
              <a:gd name="connsiteX111" fmla="*/ 2711669 w 3226903"/>
              <a:gd name="connsiteY111" fmla="*/ 2690648 h 3678620"/>
              <a:gd name="connsiteX112" fmla="*/ 2764221 w 3226903"/>
              <a:gd name="connsiteY112" fmla="*/ 2638096 h 3678620"/>
              <a:gd name="connsiteX113" fmla="*/ 2785241 w 3226903"/>
              <a:gd name="connsiteY113" fmla="*/ 2585545 h 3678620"/>
              <a:gd name="connsiteX114" fmla="*/ 2806262 w 3226903"/>
              <a:gd name="connsiteY114" fmla="*/ 2554013 h 3678620"/>
              <a:gd name="connsiteX115" fmla="*/ 2816772 w 3226903"/>
              <a:gd name="connsiteY115" fmla="*/ 2522482 h 3678620"/>
              <a:gd name="connsiteX116" fmla="*/ 2848303 w 3226903"/>
              <a:gd name="connsiteY116" fmla="*/ 2490951 h 3678620"/>
              <a:gd name="connsiteX117" fmla="*/ 2900855 w 3226903"/>
              <a:gd name="connsiteY117" fmla="*/ 2427889 h 3678620"/>
              <a:gd name="connsiteX118" fmla="*/ 2942896 w 3226903"/>
              <a:gd name="connsiteY118" fmla="*/ 2312276 h 3678620"/>
              <a:gd name="connsiteX119" fmla="*/ 2953407 w 3226903"/>
              <a:gd name="connsiteY119" fmla="*/ 2270234 h 3678620"/>
              <a:gd name="connsiteX120" fmla="*/ 2995448 w 3226903"/>
              <a:gd name="connsiteY120" fmla="*/ 2207172 h 3678620"/>
              <a:gd name="connsiteX121" fmla="*/ 3016469 w 3226903"/>
              <a:gd name="connsiteY121" fmla="*/ 2112579 h 3678620"/>
              <a:gd name="connsiteX122" fmla="*/ 3037490 w 3226903"/>
              <a:gd name="connsiteY122" fmla="*/ 2081048 h 3678620"/>
              <a:gd name="connsiteX123" fmla="*/ 3058510 w 3226903"/>
              <a:gd name="connsiteY123" fmla="*/ 1996965 h 3678620"/>
              <a:gd name="connsiteX124" fmla="*/ 3079531 w 3226903"/>
              <a:gd name="connsiteY124" fmla="*/ 1933903 h 3678620"/>
              <a:gd name="connsiteX125" fmla="*/ 3121572 w 3226903"/>
              <a:gd name="connsiteY125" fmla="*/ 1797269 h 3678620"/>
              <a:gd name="connsiteX126" fmla="*/ 3132083 w 3226903"/>
              <a:gd name="connsiteY126" fmla="*/ 1755227 h 3678620"/>
              <a:gd name="connsiteX127" fmla="*/ 3153103 w 3226903"/>
              <a:gd name="connsiteY127" fmla="*/ 1692165 h 3678620"/>
              <a:gd name="connsiteX128" fmla="*/ 3174124 w 3226903"/>
              <a:gd name="connsiteY128" fmla="*/ 1608082 h 3678620"/>
              <a:gd name="connsiteX129" fmla="*/ 3195145 w 3226903"/>
              <a:gd name="connsiteY129" fmla="*/ 1534510 h 3678620"/>
              <a:gd name="connsiteX130" fmla="*/ 3205655 w 3226903"/>
              <a:gd name="connsiteY130" fmla="*/ 1481958 h 3678620"/>
              <a:gd name="connsiteX131" fmla="*/ 3226676 w 3226903"/>
              <a:gd name="connsiteY131" fmla="*/ 1397876 h 3678620"/>
              <a:gd name="connsiteX132" fmla="*/ 3216165 w 3226903"/>
              <a:gd name="connsiteY132" fmla="*/ 1355834 h 367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226903" h="3678620">
                <a:moveTo>
                  <a:pt x="3216165" y="1355834"/>
                </a:moveTo>
                <a:cubicBezTo>
                  <a:pt x="3212662" y="1317296"/>
                  <a:pt x="3211373" y="1229548"/>
                  <a:pt x="3205655" y="1166648"/>
                </a:cubicBezTo>
                <a:cubicBezTo>
                  <a:pt x="3204347" y="1152262"/>
                  <a:pt x="3196740" y="1138964"/>
                  <a:pt x="3195145" y="1124607"/>
                </a:cubicBezTo>
                <a:cubicBezTo>
                  <a:pt x="3189715" y="1075734"/>
                  <a:pt x="3193180" y="1025887"/>
                  <a:pt x="3184634" y="977462"/>
                </a:cubicBezTo>
                <a:cubicBezTo>
                  <a:pt x="3182439" y="965022"/>
                  <a:pt x="3168744" y="957474"/>
                  <a:pt x="3163614" y="945931"/>
                </a:cubicBezTo>
                <a:cubicBezTo>
                  <a:pt x="3154615" y="925683"/>
                  <a:pt x="3149109" y="904047"/>
                  <a:pt x="3142593" y="882869"/>
                </a:cubicBezTo>
                <a:cubicBezTo>
                  <a:pt x="3135092" y="858491"/>
                  <a:pt x="3128283" y="833903"/>
                  <a:pt x="3121572" y="809296"/>
                </a:cubicBezTo>
                <a:cubicBezTo>
                  <a:pt x="3117771" y="795360"/>
                  <a:pt x="3115030" y="781144"/>
                  <a:pt x="3111062" y="767255"/>
                </a:cubicBezTo>
                <a:cubicBezTo>
                  <a:pt x="3100467" y="730171"/>
                  <a:pt x="3077720" y="677254"/>
                  <a:pt x="3058510" y="651641"/>
                </a:cubicBezTo>
                <a:cubicBezTo>
                  <a:pt x="3037489" y="623613"/>
                  <a:pt x="3008460" y="600087"/>
                  <a:pt x="2995448" y="567558"/>
                </a:cubicBezTo>
                <a:cubicBezTo>
                  <a:pt x="2988441" y="550041"/>
                  <a:pt x="2985524" y="530265"/>
                  <a:pt x="2974427" y="515007"/>
                </a:cubicBezTo>
                <a:cubicBezTo>
                  <a:pt x="2956942" y="490965"/>
                  <a:pt x="2935147" y="469782"/>
                  <a:pt x="2911365" y="451945"/>
                </a:cubicBezTo>
                <a:cubicBezTo>
                  <a:pt x="2875182" y="424807"/>
                  <a:pt x="2831410" y="395073"/>
                  <a:pt x="2806262" y="357351"/>
                </a:cubicBezTo>
                <a:cubicBezTo>
                  <a:pt x="2778421" y="315590"/>
                  <a:pt x="2785118" y="318731"/>
                  <a:pt x="2732690" y="283779"/>
                </a:cubicBezTo>
                <a:cubicBezTo>
                  <a:pt x="2719653" y="275088"/>
                  <a:pt x="2703398" y="271865"/>
                  <a:pt x="2690648" y="262758"/>
                </a:cubicBezTo>
                <a:cubicBezTo>
                  <a:pt x="2650683" y="234212"/>
                  <a:pt x="2655457" y="204036"/>
                  <a:pt x="2596055" y="189186"/>
                </a:cubicBezTo>
                <a:cubicBezTo>
                  <a:pt x="2582041" y="185683"/>
                  <a:pt x="2567903" y="182644"/>
                  <a:pt x="2554014" y="178676"/>
                </a:cubicBezTo>
                <a:cubicBezTo>
                  <a:pt x="2543361" y="175632"/>
                  <a:pt x="2533172" y="171080"/>
                  <a:pt x="2522483" y="168165"/>
                </a:cubicBezTo>
                <a:cubicBezTo>
                  <a:pt x="2494611" y="160564"/>
                  <a:pt x="2465807" y="156281"/>
                  <a:pt x="2438400" y="147145"/>
                </a:cubicBezTo>
                <a:cubicBezTo>
                  <a:pt x="2397784" y="133606"/>
                  <a:pt x="2405055" y="134580"/>
                  <a:pt x="2354317" y="126124"/>
                </a:cubicBezTo>
                <a:cubicBezTo>
                  <a:pt x="2262618" y="110841"/>
                  <a:pt x="2244811" y="113046"/>
                  <a:pt x="2133600" y="105103"/>
                </a:cubicBezTo>
                <a:cubicBezTo>
                  <a:pt x="2103010" y="97456"/>
                  <a:pt x="2070128" y="88528"/>
                  <a:pt x="2039007" y="84082"/>
                </a:cubicBezTo>
                <a:cubicBezTo>
                  <a:pt x="2007601" y="79595"/>
                  <a:pt x="1975861" y="77765"/>
                  <a:pt x="1944414" y="73572"/>
                </a:cubicBezTo>
                <a:cubicBezTo>
                  <a:pt x="1923290" y="70756"/>
                  <a:pt x="1902249" y="67241"/>
                  <a:pt x="1881352" y="63062"/>
                </a:cubicBezTo>
                <a:cubicBezTo>
                  <a:pt x="1867187" y="60229"/>
                  <a:pt x="1853696" y="53859"/>
                  <a:pt x="1839310" y="52551"/>
                </a:cubicBezTo>
                <a:cubicBezTo>
                  <a:pt x="1776410" y="46833"/>
                  <a:pt x="1713186" y="45544"/>
                  <a:pt x="1650124" y="42041"/>
                </a:cubicBezTo>
                <a:cubicBezTo>
                  <a:pt x="1615090" y="35034"/>
                  <a:pt x="1579683" y="29685"/>
                  <a:pt x="1545021" y="21020"/>
                </a:cubicBezTo>
                <a:cubicBezTo>
                  <a:pt x="1531007" y="17517"/>
                  <a:pt x="1517325" y="12198"/>
                  <a:pt x="1502979" y="10510"/>
                </a:cubicBezTo>
                <a:cubicBezTo>
                  <a:pt x="1457613" y="5173"/>
                  <a:pt x="1411890" y="3503"/>
                  <a:pt x="1366345" y="0"/>
                </a:cubicBezTo>
                <a:cubicBezTo>
                  <a:pt x="1331310" y="3503"/>
                  <a:pt x="1296179" y="6143"/>
                  <a:pt x="1261241" y="10510"/>
                </a:cubicBezTo>
                <a:cubicBezTo>
                  <a:pt x="1218899" y="15803"/>
                  <a:pt x="1152131" y="29363"/>
                  <a:pt x="1114096" y="42041"/>
                </a:cubicBezTo>
                <a:lnTo>
                  <a:pt x="1082565" y="52551"/>
                </a:lnTo>
                <a:cubicBezTo>
                  <a:pt x="1061544" y="73572"/>
                  <a:pt x="1044238" y="99123"/>
                  <a:pt x="1019503" y="115613"/>
                </a:cubicBezTo>
                <a:cubicBezTo>
                  <a:pt x="1008993" y="122620"/>
                  <a:pt x="997361" y="128184"/>
                  <a:pt x="987972" y="136634"/>
                </a:cubicBezTo>
                <a:cubicBezTo>
                  <a:pt x="919220" y="198512"/>
                  <a:pt x="928630" y="188862"/>
                  <a:pt x="893379" y="241738"/>
                </a:cubicBezTo>
                <a:cubicBezTo>
                  <a:pt x="880479" y="280439"/>
                  <a:pt x="884537" y="279345"/>
                  <a:pt x="851338" y="315310"/>
                </a:cubicBezTo>
                <a:cubicBezTo>
                  <a:pt x="821092" y="348076"/>
                  <a:pt x="756745" y="409903"/>
                  <a:pt x="756745" y="409903"/>
                </a:cubicBezTo>
                <a:cubicBezTo>
                  <a:pt x="734197" y="477544"/>
                  <a:pt x="763911" y="404072"/>
                  <a:pt x="714703" y="472965"/>
                </a:cubicBezTo>
                <a:cubicBezTo>
                  <a:pt x="645534" y="569804"/>
                  <a:pt x="744134" y="464556"/>
                  <a:pt x="662152" y="546538"/>
                </a:cubicBezTo>
                <a:cubicBezTo>
                  <a:pt x="629537" y="644375"/>
                  <a:pt x="692399" y="465019"/>
                  <a:pt x="588579" y="672662"/>
                </a:cubicBezTo>
                <a:cubicBezTo>
                  <a:pt x="540889" y="768043"/>
                  <a:pt x="563920" y="730672"/>
                  <a:pt x="525517" y="788276"/>
                </a:cubicBezTo>
                <a:cubicBezTo>
                  <a:pt x="514644" y="820898"/>
                  <a:pt x="513469" y="829376"/>
                  <a:pt x="493986" y="861848"/>
                </a:cubicBezTo>
                <a:cubicBezTo>
                  <a:pt x="480988" y="883511"/>
                  <a:pt x="459934" y="900943"/>
                  <a:pt x="451945" y="924910"/>
                </a:cubicBezTo>
                <a:lnTo>
                  <a:pt x="430924" y="987972"/>
                </a:lnTo>
                <a:cubicBezTo>
                  <a:pt x="427421" y="998482"/>
                  <a:pt x="425369" y="1009594"/>
                  <a:pt x="420414" y="1019503"/>
                </a:cubicBezTo>
                <a:cubicBezTo>
                  <a:pt x="390257" y="1079817"/>
                  <a:pt x="407454" y="1048110"/>
                  <a:pt x="367862" y="1114096"/>
                </a:cubicBezTo>
                <a:cubicBezTo>
                  <a:pt x="364359" y="1128110"/>
                  <a:pt x="362424" y="1142612"/>
                  <a:pt x="357352" y="1156138"/>
                </a:cubicBezTo>
                <a:cubicBezTo>
                  <a:pt x="345923" y="1186616"/>
                  <a:pt x="332734" y="1203574"/>
                  <a:pt x="315310" y="1229710"/>
                </a:cubicBezTo>
                <a:cubicBezTo>
                  <a:pt x="311807" y="1243724"/>
                  <a:pt x="308951" y="1257915"/>
                  <a:pt x="304800" y="1271751"/>
                </a:cubicBezTo>
                <a:cubicBezTo>
                  <a:pt x="298433" y="1292974"/>
                  <a:pt x="289153" y="1313317"/>
                  <a:pt x="283779" y="1334813"/>
                </a:cubicBezTo>
                <a:cubicBezTo>
                  <a:pt x="278443" y="1356156"/>
                  <a:pt x="271808" y="1387270"/>
                  <a:pt x="262758" y="1408386"/>
                </a:cubicBezTo>
                <a:cubicBezTo>
                  <a:pt x="256586" y="1422787"/>
                  <a:pt x="248745" y="1436413"/>
                  <a:pt x="241738" y="1450427"/>
                </a:cubicBezTo>
                <a:cubicBezTo>
                  <a:pt x="238234" y="1467944"/>
                  <a:pt x="237500" y="1486252"/>
                  <a:pt x="231227" y="1502979"/>
                </a:cubicBezTo>
                <a:cubicBezTo>
                  <a:pt x="226792" y="1514806"/>
                  <a:pt x="213922" y="1522437"/>
                  <a:pt x="210207" y="1534510"/>
                </a:cubicBezTo>
                <a:cubicBezTo>
                  <a:pt x="199700" y="1568658"/>
                  <a:pt x="196672" y="1604678"/>
                  <a:pt x="189186" y="1639613"/>
                </a:cubicBezTo>
                <a:cubicBezTo>
                  <a:pt x="186159" y="1653738"/>
                  <a:pt x="181924" y="1667580"/>
                  <a:pt x="178676" y="1681655"/>
                </a:cubicBezTo>
                <a:cubicBezTo>
                  <a:pt x="171413" y="1713128"/>
                  <a:pt x="167869" y="1745605"/>
                  <a:pt x="157655" y="1776248"/>
                </a:cubicBezTo>
                <a:cubicBezTo>
                  <a:pt x="153660" y="1788232"/>
                  <a:pt x="143641" y="1797269"/>
                  <a:pt x="136634" y="1807779"/>
                </a:cubicBezTo>
                <a:cubicBezTo>
                  <a:pt x="129627" y="1842813"/>
                  <a:pt x="126913" y="1878988"/>
                  <a:pt x="115614" y="1912882"/>
                </a:cubicBezTo>
                <a:cubicBezTo>
                  <a:pt x="112110" y="1923392"/>
                  <a:pt x="108147" y="1933760"/>
                  <a:pt x="105103" y="1944413"/>
                </a:cubicBezTo>
                <a:cubicBezTo>
                  <a:pt x="101135" y="1958302"/>
                  <a:pt x="99665" y="1972929"/>
                  <a:pt x="94593" y="1986455"/>
                </a:cubicBezTo>
                <a:cubicBezTo>
                  <a:pt x="89092" y="2001125"/>
                  <a:pt x="80579" y="2014482"/>
                  <a:pt x="73572" y="2028496"/>
                </a:cubicBezTo>
                <a:cubicBezTo>
                  <a:pt x="66565" y="2060027"/>
                  <a:pt x="58887" y="2091416"/>
                  <a:pt x="52552" y="2123089"/>
                </a:cubicBezTo>
                <a:cubicBezTo>
                  <a:pt x="48373" y="2143986"/>
                  <a:pt x="48165" y="2165739"/>
                  <a:pt x="42041" y="2186151"/>
                </a:cubicBezTo>
                <a:cubicBezTo>
                  <a:pt x="37539" y="2201158"/>
                  <a:pt x="28028" y="2214179"/>
                  <a:pt x="21021" y="2228193"/>
                </a:cubicBezTo>
                <a:cubicBezTo>
                  <a:pt x="17517" y="2249214"/>
                  <a:pt x="15133" y="2270452"/>
                  <a:pt x="10510" y="2291255"/>
                </a:cubicBezTo>
                <a:cubicBezTo>
                  <a:pt x="8107" y="2302070"/>
                  <a:pt x="0" y="2311707"/>
                  <a:pt x="0" y="2322786"/>
                </a:cubicBezTo>
                <a:cubicBezTo>
                  <a:pt x="0" y="2487485"/>
                  <a:pt x="1024" y="2652346"/>
                  <a:pt x="10510" y="2816772"/>
                </a:cubicBezTo>
                <a:cubicBezTo>
                  <a:pt x="11597" y="2835607"/>
                  <a:pt x="25083" y="2851593"/>
                  <a:pt x="31531" y="2869324"/>
                </a:cubicBezTo>
                <a:cubicBezTo>
                  <a:pt x="39103" y="2890148"/>
                  <a:pt x="46722" y="2911009"/>
                  <a:pt x="52552" y="2932386"/>
                </a:cubicBezTo>
                <a:cubicBezTo>
                  <a:pt x="97123" y="3095814"/>
                  <a:pt x="20555" y="2857416"/>
                  <a:pt x="84083" y="3048000"/>
                </a:cubicBezTo>
                <a:lnTo>
                  <a:pt x="94593" y="3079531"/>
                </a:lnTo>
                <a:cubicBezTo>
                  <a:pt x="98096" y="3090041"/>
                  <a:pt x="98958" y="3101844"/>
                  <a:pt x="105103" y="3111062"/>
                </a:cubicBezTo>
                <a:cubicBezTo>
                  <a:pt x="155390" y="3186491"/>
                  <a:pt x="129281" y="3156260"/>
                  <a:pt x="178676" y="3205655"/>
                </a:cubicBezTo>
                <a:cubicBezTo>
                  <a:pt x="192690" y="3233683"/>
                  <a:pt x="203894" y="3263301"/>
                  <a:pt x="220717" y="3289738"/>
                </a:cubicBezTo>
                <a:cubicBezTo>
                  <a:pt x="228697" y="3302278"/>
                  <a:pt x="242575" y="3309984"/>
                  <a:pt x="252248" y="3321269"/>
                </a:cubicBezTo>
                <a:cubicBezTo>
                  <a:pt x="263648" y="3334569"/>
                  <a:pt x="273597" y="3349056"/>
                  <a:pt x="283779" y="3363310"/>
                </a:cubicBezTo>
                <a:cubicBezTo>
                  <a:pt x="298698" y="3384197"/>
                  <a:pt x="319157" y="3419708"/>
                  <a:pt x="336331" y="3436882"/>
                </a:cubicBezTo>
                <a:cubicBezTo>
                  <a:pt x="349367" y="3449918"/>
                  <a:pt x="392000" y="3477498"/>
                  <a:pt x="409903" y="3489434"/>
                </a:cubicBezTo>
                <a:cubicBezTo>
                  <a:pt x="416910" y="3499944"/>
                  <a:pt x="421418" y="3512647"/>
                  <a:pt x="430924" y="3520965"/>
                </a:cubicBezTo>
                <a:cubicBezTo>
                  <a:pt x="503877" y="3584799"/>
                  <a:pt x="469724" y="3548157"/>
                  <a:pt x="525517" y="3573517"/>
                </a:cubicBezTo>
                <a:cubicBezTo>
                  <a:pt x="644948" y="3627803"/>
                  <a:pt x="567614" y="3608560"/>
                  <a:pt x="672662" y="3626069"/>
                </a:cubicBezTo>
                <a:cubicBezTo>
                  <a:pt x="686676" y="3633076"/>
                  <a:pt x="699696" y="3642587"/>
                  <a:pt x="714703" y="3647089"/>
                </a:cubicBezTo>
                <a:cubicBezTo>
                  <a:pt x="735115" y="3653213"/>
                  <a:pt x="756868" y="3653421"/>
                  <a:pt x="777765" y="3657600"/>
                </a:cubicBezTo>
                <a:cubicBezTo>
                  <a:pt x="901635" y="3682374"/>
                  <a:pt x="706393" y="3651908"/>
                  <a:pt x="893379" y="3678620"/>
                </a:cubicBezTo>
                <a:cubicBezTo>
                  <a:pt x="1033517" y="3675117"/>
                  <a:pt x="1173936" y="3677646"/>
                  <a:pt x="1313793" y="3668110"/>
                </a:cubicBezTo>
                <a:cubicBezTo>
                  <a:pt x="1329425" y="3667044"/>
                  <a:pt x="1340827" y="3651591"/>
                  <a:pt x="1355834" y="3647089"/>
                </a:cubicBezTo>
                <a:cubicBezTo>
                  <a:pt x="1376246" y="3640965"/>
                  <a:pt x="1397875" y="3640082"/>
                  <a:pt x="1418896" y="3636579"/>
                </a:cubicBezTo>
                <a:cubicBezTo>
                  <a:pt x="1485000" y="3592509"/>
                  <a:pt x="1414078" y="3634684"/>
                  <a:pt x="1534510" y="3594538"/>
                </a:cubicBezTo>
                <a:cubicBezTo>
                  <a:pt x="1608456" y="3569888"/>
                  <a:pt x="1517169" y="3601970"/>
                  <a:pt x="1608083" y="3563007"/>
                </a:cubicBezTo>
                <a:cubicBezTo>
                  <a:pt x="1618266" y="3558643"/>
                  <a:pt x="1629705" y="3557451"/>
                  <a:pt x="1639614" y="3552496"/>
                </a:cubicBezTo>
                <a:cubicBezTo>
                  <a:pt x="1657885" y="3543360"/>
                  <a:pt x="1674842" y="3531792"/>
                  <a:pt x="1692165" y="3520965"/>
                </a:cubicBezTo>
                <a:cubicBezTo>
                  <a:pt x="1702877" y="3514270"/>
                  <a:pt x="1712036" y="3504803"/>
                  <a:pt x="1723696" y="3499945"/>
                </a:cubicBezTo>
                <a:cubicBezTo>
                  <a:pt x="1754376" y="3487162"/>
                  <a:pt x="1790635" y="3486849"/>
                  <a:pt x="1818290" y="3468413"/>
                </a:cubicBezTo>
                <a:cubicBezTo>
                  <a:pt x="1890570" y="3420227"/>
                  <a:pt x="1857385" y="3434361"/>
                  <a:pt x="1912883" y="3415862"/>
                </a:cubicBezTo>
                <a:cubicBezTo>
                  <a:pt x="1974026" y="3370004"/>
                  <a:pt x="1964608" y="3375853"/>
                  <a:pt x="2049517" y="3321269"/>
                </a:cubicBezTo>
                <a:cubicBezTo>
                  <a:pt x="2066701" y="3310222"/>
                  <a:pt x="2085726" y="3301995"/>
                  <a:pt x="2102069" y="3289738"/>
                </a:cubicBezTo>
                <a:cubicBezTo>
                  <a:pt x="2116083" y="3279228"/>
                  <a:pt x="2129856" y="3268389"/>
                  <a:pt x="2144110" y="3258207"/>
                </a:cubicBezTo>
                <a:cubicBezTo>
                  <a:pt x="2154389" y="3250865"/>
                  <a:pt x="2165535" y="3244765"/>
                  <a:pt x="2175641" y="3237186"/>
                </a:cubicBezTo>
                <a:cubicBezTo>
                  <a:pt x="2193587" y="3223726"/>
                  <a:pt x="2212330" y="3211008"/>
                  <a:pt x="2228193" y="3195145"/>
                </a:cubicBezTo>
                <a:cubicBezTo>
                  <a:pt x="2285461" y="3137877"/>
                  <a:pt x="2231032" y="3162667"/>
                  <a:pt x="2291255" y="3142593"/>
                </a:cubicBezTo>
                <a:cubicBezTo>
                  <a:pt x="2298262" y="3132083"/>
                  <a:pt x="2302412" y="3118953"/>
                  <a:pt x="2312276" y="3111062"/>
                </a:cubicBezTo>
                <a:cubicBezTo>
                  <a:pt x="2320927" y="3104141"/>
                  <a:pt x="2335973" y="3108385"/>
                  <a:pt x="2343807" y="3100551"/>
                </a:cubicBezTo>
                <a:cubicBezTo>
                  <a:pt x="2365117" y="3079240"/>
                  <a:pt x="2377531" y="3050512"/>
                  <a:pt x="2396358" y="3026979"/>
                </a:cubicBezTo>
                <a:cubicBezTo>
                  <a:pt x="2405644" y="3015372"/>
                  <a:pt x="2418374" y="3006867"/>
                  <a:pt x="2427890" y="2995448"/>
                </a:cubicBezTo>
                <a:cubicBezTo>
                  <a:pt x="2435977" y="2985744"/>
                  <a:pt x="2439978" y="2972849"/>
                  <a:pt x="2448910" y="2963917"/>
                </a:cubicBezTo>
                <a:cubicBezTo>
                  <a:pt x="2461297" y="2951530"/>
                  <a:pt x="2476697" y="2942568"/>
                  <a:pt x="2490952" y="2932386"/>
                </a:cubicBezTo>
                <a:cubicBezTo>
                  <a:pt x="2501231" y="2925044"/>
                  <a:pt x="2513551" y="2920297"/>
                  <a:pt x="2522483" y="2911365"/>
                </a:cubicBezTo>
                <a:cubicBezTo>
                  <a:pt x="2609861" y="2823986"/>
                  <a:pt x="2524773" y="2885313"/>
                  <a:pt x="2596055" y="2837793"/>
                </a:cubicBezTo>
                <a:cubicBezTo>
                  <a:pt x="2606565" y="2823779"/>
                  <a:pt x="2617404" y="2810006"/>
                  <a:pt x="2627586" y="2795751"/>
                </a:cubicBezTo>
                <a:cubicBezTo>
                  <a:pt x="2651349" y="2762482"/>
                  <a:pt x="2650699" y="2756524"/>
                  <a:pt x="2680138" y="2722179"/>
                </a:cubicBezTo>
                <a:cubicBezTo>
                  <a:pt x="2689811" y="2710894"/>
                  <a:pt x="2702153" y="2702067"/>
                  <a:pt x="2711669" y="2690648"/>
                </a:cubicBezTo>
                <a:cubicBezTo>
                  <a:pt x="2755462" y="2638096"/>
                  <a:pt x="2706414" y="2676634"/>
                  <a:pt x="2764221" y="2638096"/>
                </a:cubicBezTo>
                <a:cubicBezTo>
                  <a:pt x="2771228" y="2620579"/>
                  <a:pt x="2776804" y="2602420"/>
                  <a:pt x="2785241" y="2585545"/>
                </a:cubicBezTo>
                <a:cubicBezTo>
                  <a:pt x="2790890" y="2574246"/>
                  <a:pt x="2800613" y="2565312"/>
                  <a:pt x="2806262" y="2554013"/>
                </a:cubicBezTo>
                <a:cubicBezTo>
                  <a:pt x="2811217" y="2544104"/>
                  <a:pt x="2810627" y="2531700"/>
                  <a:pt x="2816772" y="2522482"/>
                </a:cubicBezTo>
                <a:cubicBezTo>
                  <a:pt x="2825017" y="2510114"/>
                  <a:pt x="2839663" y="2503046"/>
                  <a:pt x="2848303" y="2490951"/>
                </a:cubicBezTo>
                <a:cubicBezTo>
                  <a:pt x="2896794" y="2423064"/>
                  <a:pt x="2838695" y="2469330"/>
                  <a:pt x="2900855" y="2427889"/>
                </a:cubicBezTo>
                <a:cubicBezTo>
                  <a:pt x="2924940" y="2331552"/>
                  <a:pt x="2905851" y="2367845"/>
                  <a:pt x="2942896" y="2312276"/>
                </a:cubicBezTo>
                <a:cubicBezTo>
                  <a:pt x="2946400" y="2298262"/>
                  <a:pt x="2946947" y="2283154"/>
                  <a:pt x="2953407" y="2270234"/>
                </a:cubicBezTo>
                <a:cubicBezTo>
                  <a:pt x="2964705" y="2247638"/>
                  <a:pt x="2995448" y="2207172"/>
                  <a:pt x="2995448" y="2207172"/>
                </a:cubicBezTo>
                <a:cubicBezTo>
                  <a:pt x="2999486" y="2182946"/>
                  <a:pt x="3003530" y="2138455"/>
                  <a:pt x="3016469" y="2112579"/>
                </a:cubicBezTo>
                <a:cubicBezTo>
                  <a:pt x="3022118" y="2101281"/>
                  <a:pt x="3030483" y="2091558"/>
                  <a:pt x="3037490" y="2081048"/>
                </a:cubicBezTo>
                <a:cubicBezTo>
                  <a:pt x="3044497" y="2053020"/>
                  <a:pt x="3049374" y="2024373"/>
                  <a:pt x="3058510" y="1996965"/>
                </a:cubicBezTo>
                <a:cubicBezTo>
                  <a:pt x="3065517" y="1975944"/>
                  <a:pt x="3075185" y="1955630"/>
                  <a:pt x="3079531" y="1933903"/>
                </a:cubicBezTo>
                <a:cubicBezTo>
                  <a:pt x="3103029" y="1816414"/>
                  <a:pt x="3080734" y="1858528"/>
                  <a:pt x="3121572" y="1797269"/>
                </a:cubicBezTo>
                <a:cubicBezTo>
                  <a:pt x="3125076" y="1783255"/>
                  <a:pt x="3127932" y="1769063"/>
                  <a:pt x="3132083" y="1755227"/>
                </a:cubicBezTo>
                <a:cubicBezTo>
                  <a:pt x="3138450" y="1734004"/>
                  <a:pt x="3147729" y="1713661"/>
                  <a:pt x="3153103" y="1692165"/>
                </a:cubicBezTo>
                <a:cubicBezTo>
                  <a:pt x="3160110" y="1664137"/>
                  <a:pt x="3164988" y="1635490"/>
                  <a:pt x="3174124" y="1608082"/>
                </a:cubicBezTo>
                <a:cubicBezTo>
                  <a:pt x="3185826" y="1572976"/>
                  <a:pt x="3186349" y="1574093"/>
                  <a:pt x="3195145" y="1534510"/>
                </a:cubicBezTo>
                <a:cubicBezTo>
                  <a:pt x="3199020" y="1517071"/>
                  <a:pt x="3201322" y="1499289"/>
                  <a:pt x="3205655" y="1481958"/>
                </a:cubicBezTo>
                <a:cubicBezTo>
                  <a:pt x="3217952" y="1432769"/>
                  <a:pt x="3220219" y="1462437"/>
                  <a:pt x="3226676" y="1397876"/>
                </a:cubicBezTo>
                <a:cubicBezTo>
                  <a:pt x="3228419" y="1380446"/>
                  <a:pt x="3219668" y="1394372"/>
                  <a:pt x="3216165" y="1355834"/>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25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1818118" y="2405579"/>
            <a:ext cx="5801882"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tip of the tongue showing general features – SL70</a:t>
            </a:r>
            <a:endParaRPr lang="en-US" dirty="0">
              <a:latin typeface="Calibri" pitchFamily="34" charset="0"/>
            </a:endParaRPr>
          </a:p>
        </p:txBody>
      </p:sp>
      <p:sp>
        <p:nvSpPr>
          <p:cNvPr id="64514" name="TextBox 4"/>
          <p:cNvSpPr txBox="1">
            <a:spLocks noChangeArrowheads="1"/>
          </p:cNvSpPr>
          <p:nvPr/>
        </p:nvSpPr>
        <p:spPr bwMode="auto">
          <a:xfrm>
            <a:off x="870959" y="5791200"/>
            <a:ext cx="7696200" cy="95410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070</a:t>
            </a:r>
            <a:endParaRPr lang="en-US" dirty="0">
              <a:latin typeface="Calibri" pitchFamily="34" charset="0"/>
            </a:endParaRP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tongue</a:t>
            </a:r>
          </a:p>
        </p:txBody>
      </p:sp>
      <p:sp>
        <p:nvSpPr>
          <p:cNvPr id="6" name="Rectangle 5"/>
          <p:cNvSpPr/>
          <p:nvPr/>
        </p:nvSpPr>
        <p:spPr>
          <a:xfrm>
            <a:off x="3581400" y="82952"/>
            <a:ext cx="165481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C00000"/>
                </a:solidFill>
                <a:latin typeface="+mn-lt"/>
              </a:rPr>
              <a:t>TONGUE</a:t>
            </a:r>
          </a:p>
        </p:txBody>
      </p:sp>
    </p:spTree>
    <p:extLst>
      <p:ext uri="{BB962C8B-B14F-4D97-AF65-F5344CB8AC3E}">
        <p14:creationId xmlns:p14="http://schemas.microsoft.com/office/powerpoint/2010/main" val="12929605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645667" y="1763625"/>
            <a:ext cx="5680560" cy="4286907"/>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2035284" y="1364397"/>
            <a:ext cx="5073431"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Intercalated duct</a:t>
            </a:r>
          </a:p>
        </p:txBody>
      </p:sp>
      <p:sp>
        <p:nvSpPr>
          <p:cNvPr id="3" name="Freeform 2"/>
          <p:cNvSpPr/>
          <p:nvPr/>
        </p:nvSpPr>
        <p:spPr>
          <a:xfrm>
            <a:off x="3854307" y="3552497"/>
            <a:ext cx="593079" cy="620110"/>
          </a:xfrm>
          <a:custGeom>
            <a:avLst/>
            <a:gdLst>
              <a:gd name="connsiteX0" fmla="*/ 517996 w 593079"/>
              <a:gd name="connsiteY0" fmla="*/ 42041 h 620110"/>
              <a:gd name="connsiteX1" fmla="*/ 465445 w 593079"/>
              <a:gd name="connsiteY1" fmla="*/ 31531 h 620110"/>
              <a:gd name="connsiteX2" fmla="*/ 391872 w 593079"/>
              <a:gd name="connsiteY2" fmla="*/ 10510 h 620110"/>
              <a:gd name="connsiteX3" fmla="*/ 328810 w 593079"/>
              <a:gd name="connsiteY3" fmla="*/ 0 h 620110"/>
              <a:gd name="connsiteX4" fmla="*/ 192176 w 593079"/>
              <a:gd name="connsiteY4" fmla="*/ 10510 h 620110"/>
              <a:gd name="connsiteX5" fmla="*/ 129114 w 593079"/>
              <a:gd name="connsiteY5" fmla="*/ 42041 h 620110"/>
              <a:gd name="connsiteX6" fmla="*/ 66052 w 593079"/>
              <a:gd name="connsiteY6" fmla="*/ 105103 h 620110"/>
              <a:gd name="connsiteX7" fmla="*/ 13500 w 593079"/>
              <a:gd name="connsiteY7" fmla="*/ 168165 h 620110"/>
              <a:gd name="connsiteX8" fmla="*/ 24010 w 593079"/>
              <a:gd name="connsiteY8" fmla="*/ 409903 h 620110"/>
              <a:gd name="connsiteX9" fmla="*/ 55541 w 593079"/>
              <a:gd name="connsiteY9" fmla="*/ 483475 h 620110"/>
              <a:gd name="connsiteX10" fmla="*/ 76562 w 593079"/>
              <a:gd name="connsiteY10" fmla="*/ 515006 h 620110"/>
              <a:gd name="connsiteX11" fmla="*/ 108093 w 593079"/>
              <a:gd name="connsiteY11" fmla="*/ 536027 h 620110"/>
              <a:gd name="connsiteX12" fmla="*/ 139624 w 593079"/>
              <a:gd name="connsiteY12" fmla="*/ 578069 h 620110"/>
              <a:gd name="connsiteX13" fmla="*/ 192176 w 593079"/>
              <a:gd name="connsiteY13" fmla="*/ 588579 h 620110"/>
              <a:gd name="connsiteX14" fmla="*/ 318300 w 593079"/>
              <a:gd name="connsiteY14" fmla="*/ 620110 h 620110"/>
              <a:gd name="connsiteX15" fmla="*/ 465445 w 593079"/>
              <a:gd name="connsiteY15" fmla="*/ 599089 h 620110"/>
              <a:gd name="connsiteX16" fmla="*/ 528507 w 593079"/>
              <a:gd name="connsiteY16" fmla="*/ 557048 h 620110"/>
              <a:gd name="connsiteX17" fmla="*/ 549527 w 593079"/>
              <a:gd name="connsiteY17" fmla="*/ 515006 h 620110"/>
              <a:gd name="connsiteX18" fmla="*/ 560038 w 593079"/>
              <a:gd name="connsiteY18" fmla="*/ 483475 h 620110"/>
              <a:gd name="connsiteX19" fmla="*/ 581059 w 593079"/>
              <a:gd name="connsiteY19" fmla="*/ 441434 h 620110"/>
              <a:gd name="connsiteX20" fmla="*/ 581059 w 593079"/>
              <a:gd name="connsiteY20" fmla="*/ 210206 h 620110"/>
              <a:gd name="connsiteX21" fmla="*/ 560038 w 593079"/>
              <a:gd name="connsiteY21" fmla="*/ 147144 h 620110"/>
              <a:gd name="connsiteX22" fmla="*/ 539017 w 593079"/>
              <a:gd name="connsiteY22" fmla="*/ 115613 h 62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079" h="620110">
                <a:moveTo>
                  <a:pt x="517996" y="42041"/>
                </a:moveTo>
                <a:cubicBezTo>
                  <a:pt x="500479" y="38538"/>
                  <a:pt x="482775" y="35864"/>
                  <a:pt x="465445" y="31531"/>
                </a:cubicBezTo>
                <a:cubicBezTo>
                  <a:pt x="385299" y="11494"/>
                  <a:pt x="490181" y="30171"/>
                  <a:pt x="391872" y="10510"/>
                </a:cubicBezTo>
                <a:cubicBezTo>
                  <a:pt x="370975" y="6331"/>
                  <a:pt x="349831" y="3503"/>
                  <a:pt x="328810" y="0"/>
                </a:cubicBezTo>
                <a:cubicBezTo>
                  <a:pt x="283265" y="3503"/>
                  <a:pt x="237502" y="4844"/>
                  <a:pt x="192176" y="10510"/>
                </a:cubicBezTo>
                <a:cubicBezTo>
                  <a:pt x="170925" y="13166"/>
                  <a:pt x="144479" y="28384"/>
                  <a:pt x="129114" y="42041"/>
                </a:cubicBezTo>
                <a:cubicBezTo>
                  <a:pt x="106895" y="61791"/>
                  <a:pt x="87073" y="84082"/>
                  <a:pt x="66052" y="105103"/>
                </a:cubicBezTo>
                <a:cubicBezTo>
                  <a:pt x="25589" y="145566"/>
                  <a:pt x="42766" y="124267"/>
                  <a:pt x="13500" y="168165"/>
                </a:cubicBezTo>
                <a:cubicBezTo>
                  <a:pt x="-8374" y="277539"/>
                  <a:pt x="-2815" y="222126"/>
                  <a:pt x="24010" y="409903"/>
                </a:cubicBezTo>
                <a:cubicBezTo>
                  <a:pt x="26817" y="429552"/>
                  <a:pt x="47468" y="469348"/>
                  <a:pt x="55541" y="483475"/>
                </a:cubicBezTo>
                <a:cubicBezTo>
                  <a:pt x="61808" y="494443"/>
                  <a:pt x="67630" y="506074"/>
                  <a:pt x="76562" y="515006"/>
                </a:cubicBezTo>
                <a:cubicBezTo>
                  <a:pt x="85494" y="523938"/>
                  <a:pt x="99161" y="527095"/>
                  <a:pt x="108093" y="536027"/>
                </a:cubicBezTo>
                <a:cubicBezTo>
                  <a:pt x="120480" y="548414"/>
                  <a:pt x="124769" y="568785"/>
                  <a:pt x="139624" y="578069"/>
                </a:cubicBezTo>
                <a:cubicBezTo>
                  <a:pt x="154773" y="587537"/>
                  <a:pt x="174941" y="583879"/>
                  <a:pt x="192176" y="588579"/>
                </a:cubicBezTo>
                <a:cubicBezTo>
                  <a:pt x="323046" y="624271"/>
                  <a:pt x="187611" y="598329"/>
                  <a:pt x="318300" y="620110"/>
                </a:cubicBezTo>
                <a:cubicBezTo>
                  <a:pt x="330961" y="618959"/>
                  <a:pt x="429837" y="618871"/>
                  <a:pt x="465445" y="599089"/>
                </a:cubicBezTo>
                <a:cubicBezTo>
                  <a:pt x="487529" y="586820"/>
                  <a:pt x="528507" y="557048"/>
                  <a:pt x="528507" y="557048"/>
                </a:cubicBezTo>
                <a:cubicBezTo>
                  <a:pt x="535514" y="543034"/>
                  <a:pt x="543355" y="529407"/>
                  <a:pt x="549527" y="515006"/>
                </a:cubicBezTo>
                <a:cubicBezTo>
                  <a:pt x="553891" y="504823"/>
                  <a:pt x="555674" y="493658"/>
                  <a:pt x="560038" y="483475"/>
                </a:cubicBezTo>
                <a:cubicBezTo>
                  <a:pt x="566210" y="469074"/>
                  <a:pt x="574052" y="455448"/>
                  <a:pt x="581059" y="441434"/>
                </a:cubicBezTo>
                <a:cubicBezTo>
                  <a:pt x="594071" y="337332"/>
                  <a:pt x="599843" y="335432"/>
                  <a:pt x="581059" y="210206"/>
                </a:cubicBezTo>
                <a:cubicBezTo>
                  <a:pt x="577772" y="188293"/>
                  <a:pt x="572329" y="165580"/>
                  <a:pt x="560038" y="147144"/>
                </a:cubicBezTo>
                <a:lnTo>
                  <a:pt x="539017" y="115613"/>
                </a:ln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09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367482"/>
            <a:ext cx="6681787" cy="5338117"/>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
        <p:nvSpPr>
          <p:cNvPr id="5" name="Rectangle 4"/>
          <p:cNvSpPr/>
          <p:nvPr/>
        </p:nvSpPr>
        <p:spPr>
          <a:xfrm>
            <a:off x="3278352" y="1828799"/>
            <a:ext cx="3198648"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Submandibular gland</a:t>
            </a:r>
          </a:p>
        </p:txBody>
      </p:sp>
    </p:spTree>
    <p:extLst>
      <p:ext uri="{BB962C8B-B14F-4D97-AF65-F5344CB8AC3E}">
        <p14:creationId xmlns:p14="http://schemas.microsoft.com/office/powerpoint/2010/main" val="198621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524000"/>
            <a:ext cx="7816916" cy="5181600"/>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784993" y="5410200"/>
            <a:ext cx="4038600"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Peripheral nerve</a:t>
            </a:r>
          </a:p>
        </p:txBody>
      </p:sp>
      <p:sp>
        <p:nvSpPr>
          <p:cNvPr id="3" name="Freeform 2"/>
          <p:cNvSpPr/>
          <p:nvPr/>
        </p:nvSpPr>
        <p:spPr>
          <a:xfrm>
            <a:off x="1789009" y="2133600"/>
            <a:ext cx="4801191" cy="3174124"/>
          </a:xfrm>
          <a:custGeom>
            <a:avLst/>
            <a:gdLst>
              <a:gd name="connsiteX0" fmla="*/ 2604315 w 4801191"/>
              <a:gd name="connsiteY0" fmla="*/ 84083 h 3174124"/>
              <a:gd name="connsiteX1" fmla="*/ 2467681 w 4801191"/>
              <a:gd name="connsiteY1" fmla="*/ 136635 h 3174124"/>
              <a:gd name="connsiteX2" fmla="*/ 2415129 w 4801191"/>
              <a:gd name="connsiteY2" fmla="*/ 168166 h 3174124"/>
              <a:gd name="connsiteX3" fmla="*/ 2352067 w 4801191"/>
              <a:gd name="connsiteY3" fmla="*/ 189187 h 3174124"/>
              <a:gd name="connsiteX4" fmla="*/ 2320536 w 4801191"/>
              <a:gd name="connsiteY4" fmla="*/ 199697 h 3174124"/>
              <a:gd name="connsiteX5" fmla="*/ 2267984 w 4801191"/>
              <a:gd name="connsiteY5" fmla="*/ 231228 h 3174124"/>
              <a:gd name="connsiteX6" fmla="*/ 2152370 w 4801191"/>
              <a:gd name="connsiteY6" fmla="*/ 273269 h 3174124"/>
              <a:gd name="connsiteX7" fmla="*/ 2068288 w 4801191"/>
              <a:gd name="connsiteY7" fmla="*/ 304800 h 3174124"/>
              <a:gd name="connsiteX8" fmla="*/ 2015736 w 4801191"/>
              <a:gd name="connsiteY8" fmla="*/ 325821 h 3174124"/>
              <a:gd name="connsiteX9" fmla="*/ 1984205 w 4801191"/>
              <a:gd name="connsiteY9" fmla="*/ 336331 h 3174124"/>
              <a:gd name="connsiteX10" fmla="*/ 1931653 w 4801191"/>
              <a:gd name="connsiteY10" fmla="*/ 357352 h 3174124"/>
              <a:gd name="connsiteX11" fmla="*/ 1837060 w 4801191"/>
              <a:gd name="connsiteY11" fmla="*/ 378373 h 3174124"/>
              <a:gd name="connsiteX12" fmla="*/ 1795019 w 4801191"/>
              <a:gd name="connsiteY12" fmla="*/ 399393 h 3174124"/>
              <a:gd name="connsiteX13" fmla="*/ 1689915 w 4801191"/>
              <a:gd name="connsiteY13" fmla="*/ 472966 h 3174124"/>
              <a:gd name="connsiteX14" fmla="*/ 1658384 w 4801191"/>
              <a:gd name="connsiteY14" fmla="*/ 504497 h 3174124"/>
              <a:gd name="connsiteX15" fmla="*/ 1626853 w 4801191"/>
              <a:gd name="connsiteY15" fmla="*/ 525518 h 3174124"/>
              <a:gd name="connsiteX16" fmla="*/ 1542770 w 4801191"/>
              <a:gd name="connsiteY16" fmla="*/ 620111 h 3174124"/>
              <a:gd name="connsiteX17" fmla="*/ 1521750 w 4801191"/>
              <a:gd name="connsiteY17" fmla="*/ 651642 h 3174124"/>
              <a:gd name="connsiteX18" fmla="*/ 1490219 w 4801191"/>
              <a:gd name="connsiteY18" fmla="*/ 693683 h 3174124"/>
              <a:gd name="connsiteX19" fmla="*/ 1406136 w 4801191"/>
              <a:gd name="connsiteY19" fmla="*/ 840828 h 3174124"/>
              <a:gd name="connsiteX20" fmla="*/ 1395625 w 4801191"/>
              <a:gd name="connsiteY20" fmla="*/ 872359 h 3174124"/>
              <a:gd name="connsiteX21" fmla="*/ 1374605 w 4801191"/>
              <a:gd name="connsiteY21" fmla="*/ 903890 h 3174124"/>
              <a:gd name="connsiteX22" fmla="*/ 1353584 w 4801191"/>
              <a:gd name="connsiteY22" fmla="*/ 977462 h 3174124"/>
              <a:gd name="connsiteX23" fmla="*/ 1343074 w 4801191"/>
              <a:gd name="connsiteY23" fmla="*/ 1008993 h 3174124"/>
              <a:gd name="connsiteX24" fmla="*/ 1322053 w 4801191"/>
              <a:gd name="connsiteY24" fmla="*/ 1040524 h 3174124"/>
              <a:gd name="connsiteX25" fmla="*/ 1301032 w 4801191"/>
              <a:gd name="connsiteY25" fmla="*/ 1124607 h 3174124"/>
              <a:gd name="connsiteX26" fmla="*/ 1280012 w 4801191"/>
              <a:gd name="connsiteY26" fmla="*/ 1198180 h 3174124"/>
              <a:gd name="connsiteX27" fmla="*/ 1237970 w 4801191"/>
              <a:gd name="connsiteY27" fmla="*/ 1261242 h 3174124"/>
              <a:gd name="connsiteX28" fmla="*/ 1227460 w 4801191"/>
              <a:gd name="connsiteY28" fmla="*/ 1292773 h 3174124"/>
              <a:gd name="connsiteX29" fmla="*/ 1195929 w 4801191"/>
              <a:gd name="connsiteY29" fmla="*/ 1303283 h 3174124"/>
              <a:gd name="connsiteX30" fmla="*/ 943681 w 4801191"/>
              <a:gd name="connsiteY30" fmla="*/ 1313793 h 3174124"/>
              <a:gd name="connsiteX31" fmla="*/ 859598 w 4801191"/>
              <a:gd name="connsiteY31" fmla="*/ 1334814 h 3174124"/>
              <a:gd name="connsiteX32" fmla="*/ 796536 w 4801191"/>
              <a:gd name="connsiteY32" fmla="*/ 1345324 h 3174124"/>
              <a:gd name="connsiteX33" fmla="*/ 743984 w 4801191"/>
              <a:gd name="connsiteY33" fmla="*/ 1366345 h 3174124"/>
              <a:gd name="connsiteX34" fmla="*/ 607350 w 4801191"/>
              <a:gd name="connsiteY34" fmla="*/ 1376856 h 3174124"/>
              <a:gd name="connsiteX35" fmla="*/ 544288 w 4801191"/>
              <a:gd name="connsiteY35" fmla="*/ 1387366 h 3174124"/>
              <a:gd name="connsiteX36" fmla="*/ 449694 w 4801191"/>
              <a:gd name="connsiteY36" fmla="*/ 1397876 h 3174124"/>
              <a:gd name="connsiteX37" fmla="*/ 407653 w 4801191"/>
              <a:gd name="connsiteY37" fmla="*/ 1408387 h 3174124"/>
              <a:gd name="connsiteX38" fmla="*/ 323570 w 4801191"/>
              <a:gd name="connsiteY38" fmla="*/ 1418897 h 3174124"/>
              <a:gd name="connsiteX39" fmla="*/ 207957 w 4801191"/>
              <a:gd name="connsiteY39" fmla="*/ 1450428 h 3174124"/>
              <a:gd name="connsiteX40" fmla="*/ 176425 w 4801191"/>
              <a:gd name="connsiteY40" fmla="*/ 1460938 h 3174124"/>
              <a:gd name="connsiteX41" fmla="*/ 144894 w 4801191"/>
              <a:gd name="connsiteY41" fmla="*/ 1492469 h 3174124"/>
              <a:gd name="connsiteX42" fmla="*/ 113363 w 4801191"/>
              <a:gd name="connsiteY42" fmla="*/ 1513490 h 3174124"/>
              <a:gd name="connsiteX43" fmla="*/ 60812 w 4801191"/>
              <a:gd name="connsiteY43" fmla="*/ 1597573 h 3174124"/>
              <a:gd name="connsiteX44" fmla="*/ 18770 w 4801191"/>
              <a:gd name="connsiteY44" fmla="*/ 1671145 h 3174124"/>
              <a:gd name="connsiteX45" fmla="*/ 18770 w 4801191"/>
              <a:gd name="connsiteY45" fmla="*/ 1986456 h 3174124"/>
              <a:gd name="connsiteX46" fmla="*/ 39791 w 4801191"/>
              <a:gd name="connsiteY46" fmla="*/ 2060028 h 3174124"/>
              <a:gd name="connsiteX47" fmla="*/ 60812 w 4801191"/>
              <a:gd name="connsiteY47" fmla="*/ 2091559 h 3174124"/>
              <a:gd name="connsiteX48" fmla="*/ 92343 w 4801191"/>
              <a:gd name="connsiteY48" fmla="*/ 2196662 h 3174124"/>
              <a:gd name="connsiteX49" fmla="*/ 144894 w 4801191"/>
              <a:gd name="connsiteY49" fmla="*/ 2259724 h 3174124"/>
              <a:gd name="connsiteX50" fmla="*/ 155405 w 4801191"/>
              <a:gd name="connsiteY50" fmla="*/ 2291256 h 3174124"/>
              <a:gd name="connsiteX51" fmla="*/ 197446 w 4801191"/>
              <a:gd name="connsiteY51" fmla="*/ 2354318 h 3174124"/>
              <a:gd name="connsiteX52" fmla="*/ 249998 w 4801191"/>
              <a:gd name="connsiteY52" fmla="*/ 2427890 h 3174124"/>
              <a:gd name="connsiteX53" fmla="*/ 271019 w 4801191"/>
              <a:gd name="connsiteY53" fmla="*/ 2459421 h 3174124"/>
              <a:gd name="connsiteX54" fmla="*/ 344591 w 4801191"/>
              <a:gd name="connsiteY54" fmla="*/ 2532993 h 3174124"/>
              <a:gd name="connsiteX55" fmla="*/ 407653 w 4801191"/>
              <a:gd name="connsiteY55" fmla="*/ 2596056 h 3174124"/>
              <a:gd name="connsiteX56" fmla="*/ 470715 w 4801191"/>
              <a:gd name="connsiteY56" fmla="*/ 2638097 h 3174124"/>
              <a:gd name="connsiteX57" fmla="*/ 586329 w 4801191"/>
              <a:gd name="connsiteY57" fmla="*/ 2659118 h 3174124"/>
              <a:gd name="connsiteX58" fmla="*/ 649391 w 4801191"/>
              <a:gd name="connsiteY58" fmla="*/ 2669628 h 3174124"/>
              <a:gd name="connsiteX59" fmla="*/ 807046 w 4801191"/>
              <a:gd name="connsiteY59" fmla="*/ 2648607 h 3174124"/>
              <a:gd name="connsiteX60" fmla="*/ 849088 w 4801191"/>
              <a:gd name="connsiteY60" fmla="*/ 2638097 h 3174124"/>
              <a:gd name="connsiteX61" fmla="*/ 880619 w 4801191"/>
              <a:gd name="connsiteY61" fmla="*/ 2627587 h 3174124"/>
              <a:gd name="connsiteX62" fmla="*/ 975212 w 4801191"/>
              <a:gd name="connsiteY62" fmla="*/ 2617076 h 3174124"/>
              <a:gd name="connsiteX63" fmla="*/ 1164398 w 4801191"/>
              <a:gd name="connsiteY63" fmla="*/ 2575035 h 3174124"/>
              <a:gd name="connsiteX64" fmla="*/ 1164398 w 4801191"/>
              <a:gd name="connsiteY64" fmla="*/ 2575035 h 3174124"/>
              <a:gd name="connsiteX65" fmla="*/ 1206439 w 4801191"/>
              <a:gd name="connsiteY65" fmla="*/ 2564524 h 3174124"/>
              <a:gd name="connsiteX66" fmla="*/ 1248481 w 4801191"/>
              <a:gd name="connsiteY66" fmla="*/ 2543504 h 3174124"/>
              <a:gd name="connsiteX67" fmla="*/ 1353584 w 4801191"/>
              <a:gd name="connsiteY67" fmla="*/ 2532993 h 3174124"/>
              <a:gd name="connsiteX68" fmla="*/ 1553281 w 4801191"/>
              <a:gd name="connsiteY68" fmla="*/ 2511973 h 3174124"/>
              <a:gd name="connsiteX69" fmla="*/ 1616343 w 4801191"/>
              <a:gd name="connsiteY69" fmla="*/ 2501462 h 3174124"/>
              <a:gd name="connsiteX70" fmla="*/ 1700425 w 4801191"/>
              <a:gd name="connsiteY70" fmla="*/ 2522483 h 3174124"/>
              <a:gd name="connsiteX71" fmla="*/ 1731957 w 4801191"/>
              <a:gd name="connsiteY71" fmla="*/ 2564524 h 3174124"/>
              <a:gd name="connsiteX72" fmla="*/ 1763488 w 4801191"/>
              <a:gd name="connsiteY72" fmla="*/ 2575035 h 3174124"/>
              <a:gd name="connsiteX73" fmla="*/ 1826550 w 4801191"/>
              <a:gd name="connsiteY73" fmla="*/ 2606566 h 3174124"/>
              <a:gd name="connsiteX74" fmla="*/ 1910632 w 4801191"/>
              <a:gd name="connsiteY74" fmla="*/ 2680138 h 3174124"/>
              <a:gd name="connsiteX75" fmla="*/ 1984205 w 4801191"/>
              <a:gd name="connsiteY75" fmla="*/ 2732690 h 3174124"/>
              <a:gd name="connsiteX76" fmla="*/ 2026246 w 4801191"/>
              <a:gd name="connsiteY76" fmla="*/ 2764221 h 3174124"/>
              <a:gd name="connsiteX77" fmla="*/ 2057777 w 4801191"/>
              <a:gd name="connsiteY77" fmla="*/ 2785242 h 3174124"/>
              <a:gd name="connsiteX78" fmla="*/ 2120839 w 4801191"/>
              <a:gd name="connsiteY78" fmla="*/ 2806262 h 3174124"/>
              <a:gd name="connsiteX79" fmla="*/ 2152370 w 4801191"/>
              <a:gd name="connsiteY79" fmla="*/ 2827283 h 3174124"/>
              <a:gd name="connsiteX80" fmla="*/ 2225943 w 4801191"/>
              <a:gd name="connsiteY80" fmla="*/ 2858814 h 3174124"/>
              <a:gd name="connsiteX81" fmla="*/ 2257474 w 4801191"/>
              <a:gd name="connsiteY81" fmla="*/ 2879835 h 3174124"/>
              <a:gd name="connsiteX82" fmla="*/ 2320536 w 4801191"/>
              <a:gd name="connsiteY82" fmla="*/ 2900856 h 3174124"/>
              <a:gd name="connsiteX83" fmla="*/ 2352067 w 4801191"/>
              <a:gd name="connsiteY83" fmla="*/ 2911366 h 3174124"/>
              <a:gd name="connsiteX84" fmla="*/ 2394108 w 4801191"/>
              <a:gd name="connsiteY84" fmla="*/ 2932387 h 3174124"/>
              <a:gd name="connsiteX85" fmla="*/ 2509722 w 4801191"/>
              <a:gd name="connsiteY85" fmla="*/ 2963918 h 3174124"/>
              <a:gd name="connsiteX86" fmla="*/ 2572784 w 4801191"/>
              <a:gd name="connsiteY86" fmla="*/ 2984938 h 3174124"/>
              <a:gd name="connsiteX87" fmla="*/ 2740950 w 4801191"/>
              <a:gd name="connsiteY87" fmla="*/ 3026980 h 3174124"/>
              <a:gd name="connsiteX88" fmla="*/ 2825032 w 4801191"/>
              <a:gd name="connsiteY88" fmla="*/ 3048000 h 3174124"/>
              <a:gd name="connsiteX89" fmla="*/ 2930136 w 4801191"/>
              <a:gd name="connsiteY89" fmla="*/ 3069021 h 3174124"/>
              <a:gd name="connsiteX90" fmla="*/ 2993198 w 4801191"/>
              <a:gd name="connsiteY90" fmla="*/ 3090042 h 3174124"/>
              <a:gd name="connsiteX91" fmla="*/ 3035239 w 4801191"/>
              <a:gd name="connsiteY91" fmla="*/ 3100552 h 3174124"/>
              <a:gd name="connsiteX92" fmla="*/ 3066770 w 4801191"/>
              <a:gd name="connsiteY92" fmla="*/ 3111062 h 3174124"/>
              <a:gd name="connsiteX93" fmla="*/ 3140343 w 4801191"/>
              <a:gd name="connsiteY93" fmla="*/ 3121573 h 3174124"/>
              <a:gd name="connsiteX94" fmla="*/ 3203405 w 4801191"/>
              <a:gd name="connsiteY94" fmla="*/ 3132083 h 3174124"/>
              <a:gd name="connsiteX95" fmla="*/ 3245446 w 4801191"/>
              <a:gd name="connsiteY95" fmla="*/ 3142593 h 3174124"/>
              <a:gd name="connsiteX96" fmla="*/ 3308508 w 4801191"/>
              <a:gd name="connsiteY96" fmla="*/ 3153104 h 3174124"/>
              <a:gd name="connsiteX97" fmla="*/ 3413612 w 4801191"/>
              <a:gd name="connsiteY97" fmla="*/ 3174124 h 3174124"/>
              <a:gd name="connsiteX98" fmla="*/ 3613308 w 4801191"/>
              <a:gd name="connsiteY98" fmla="*/ 3163614 h 3174124"/>
              <a:gd name="connsiteX99" fmla="*/ 3655350 w 4801191"/>
              <a:gd name="connsiteY99" fmla="*/ 3153104 h 3174124"/>
              <a:gd name="connsiteX100" fmla="*/ 3707901 w 4801191"/>
              <a:gd name="connsiteY100" fmla="*/ 3142593 h 3174124"/>
              <a:gd name="connsiteX101" fmla="*/ 3770963 w 4801191"/>
              <a:gd name="connsiteY101" fmla="*/ 3100552 h 3174124"/>
              <a:gd name="connsiteX102" fmla="*/ 3813005 w 4801191"/>
              <a:gd name="connsiteY102" fmla="*/ 3079531 h 3174124"/>
              <a:gd name="connsiteX103" fmla="*/ 3876067 w 4801191"/>
              <a:gd name="connsiteY103" fmla="*/ 3037490 h 3174124"/>
              <a:gd name="connsiteX104" fmla="*/ 3939129 w 4801191"/>
              <a:gd name="connsiteY104" fmla="*/ 2984938 h 3174124"/>
              <a:gd name="connsiteX105" fmla="*/ 3981170 w 4801191"/>
              <a:gd name="connsiteY105" fmla="*/ 2953407 h 3174124"/>
              <a:gd name="connsiteX106" fmla="*/ 4012701 w 4801191"/>
              <a:gd name="connsiteY106" fmla="*/ 2921876 h 3174124"/>
              <a:gd name="connsiteX107" fmla="*/ 4075763 w 4801191"/>
              <a:gd name="connsiteY107" fmla="*/ 2879835 h 3174124"/>
              <a:gd name="connsiteX108" fmla="*/ 4107294 w 4801191"/>
              <a:gd name="connsiteY108" fmla="*/ 2858814 h 3174124"/>
              <a:gd name="connsiteX109" fmla="*/ 4138825 w 4801191"/>
              <a:gd name="connsiteY109" fmla="*/ 2837793 h 3174124"/>
              <a:gd name="connsiteX110" fmla="*/ 4222908 w 4801191"/>
              <a:gd name="connsiteY110" fmla="*/ 2774731 h 3174124"/>
              <a:gd name="connsiteX111" fmla="*/ 4254439 w 4801191"/>
              <a:gd name="connsiteY111" fmla="*/ 2743200 h 3174124"/>
              <a:gd name="connsiteX112" fmla="*/ 4317501 w 4801191"/>
              <a:gd name="connsiteY112" fmla="*/ 2711669 h 3174124"/>
              <a:gd name="connsiteX113" fmla="*/ 4349032 w 4801191"/>
              <a:gd name="connsiteY113" fmla="*/ 2680138 h 3174124"/>
              <a:gd name="connsiteX114" fmla="*/ 4380563 w 4801191"/>
              <a:gd name="connsiteY114" fmla="*/ 2669628 h 3174124"/>
              <a:gd name="connsiteX115" fmla="*/ 4422605 w 4801191"/>
              <a:gd name="connsiteY115" fmla="*/ 2627587 h 3174124"/>
              <a:gd name="connsiteX116" fmla="*/ 4454136 w 4801191"/>
              <a:gd name="connsiteY116" fmla="*/ 2606566 h 3174124"/>
              <a:gd name="connsiteX117" fmla="*/ 4475157 w 4801191"/>
              <a:gd name="connsiteY117" fmla="*/ 2575035 h 3174124"/>
              <a:gd name="connsiteX118" fmla="*/ 4506688 w 4801191"/>
              <a:gd name="connsiteY118" fmla="*/ 2564524 h 3174124"/>
              <a:gd name="connsiteX119" fmla="*/ 4559239 w 4801191"/>
              <a:gd name="connsiteY119" fmla="*/ 2501462 h 3174124"/>
              <a:gd name="connsiteX120" fmla="*/ 4611791 w 4801191"/>
              <a:gd name="connsiteY120" fmla="*/ 2448911 h 3174124"/>
              <a:gd name="connsiteX121" fmla="*/ 4622301 w 4801191"/>
              <a:gd name="connsiteY121" fmla="*/ 2417380 h 3174124"/>
              <a:gd name="connsiteX122" fmla="*/ 4653832 w 4801191"/>
              <a:gd name="connsiteY122" fmla="*/ 2396359 h 3174124"/>
              <a:gd name="connsiteX123" fmla="*/ 4664343 w 4801191"/>
              <a:gd name="connsiteY123" fmla="*/ 2364828 h 3174124"/>
              <a:gd name="connsiteX124" fmla="*/ 4706384 w 4801191"/>
              <a:gd name="connsiteY124" fmla="*/ 2312276 h 3174124"/>
              <a:gd name="connsiteX125" fmla="*/ 4716894 w 4801191"/>
              <a:gd name="connsiteY125" fmla="*/ 2259724 h 3174124"/>
              <a:gd name="connsiteX126" fmla="*/ 4737915 w 4801191"/>
              <a:gd name="connsiteY126" fmla="*/ 2196662 h 3174124"/>
              <a:gd name="connsiteX127" fmla="*/ 4748425 w 4801191"/>
              <a:gd name="connsiteY127" fmla="*/ 2165131 h 3174124"/>
              <a:gd name="connsiteX128" fmla="*/ 4769446 w 4801191"/>
              <a:gd name="connsiteY128" fmla="*/ 2112580 h 3174124"/>
              <a:gd name="connsiteX129" fmla="*/ 4790467 w 4801191"/>
              <a:gd name="connsiteY129" fmla="*/ 2028497 h 3174124"/>
              <a:gd name="connsiteX130" fmla="*/ 4800977 w 4801191"/>
              <a:gd name="connsiteY130" fmla="*/ 1765738 h 3174124"/>
              <a:gd name="connsiteX131" fmla="*/ 4779957 w 4801191"/>
              <a:gd name="connsiteY131" fmla="*/ 1481959 h 3174124"/>
              <a:gd name="connsiteX132" fmla="*/ 4748425 w 4801191"/>
              <a:gd name="connsiteY132" fmla="*/ 1366345 h 3174124"/>
              <a:gd name="connsiteX133" fmla="*/ 4727405 w 4801191"/>
              <a:gd name="connsiteY133" fmla="*/ 1324304 h 3174124"/>
              <a:gd name="connsiteX134" fmla="*/ 4716894 w 4801191"/>
              <a:gd name="connsiteY134" fmla="*/ 1292773 h 3174124"/>
              <a:gd name="connsiteX135" fmla="*/ 4695874 w 4801191"/>
              <a:gd name="connsiteY135" fmla="*/ 1261242 h 3174124"/>
              <a:gd name="connsiteX136" fmla="*/ 4674853 w 4801191"/>
              <a:gd name="connsiteY136" fmla="*/ 1198180 h 3174124"/>
              <a:gd name="connsiteX137" fmla="*/ 4601281 w 4801191"/>
              <a:gd name="connsiteY137" fmla="*/ 1103587 h 3174124"/>
              <a:gd name="connsiteX138" fmla="*/ 4559239 w 4801191"/>
              <a:gd name="connsiteY138" fmla="*/ 1030014 h 3174124"/>
              <a:gd name="connsiteX139" fmla="*/ 4538219 w 4801191"/>
              <a:gd name="connsiteY139" fmla="*/ 998483 h 3174124"/>
              <a:gd name="connsiteX140" fmla="*/ 4433115 w 4801191"/>
              <a:gd name="connsiteY140" fmla="*/ 882869 h 3174124"/>
              <a:gd name="connsiteX141" fmla="*/ 4391074 w 4801191"/>
              <a:gd name="connsiteY141" fmla="*/ 819807 h 3174124"/>
              <a:gd name="connsiteX142" fmla="*/ 4370053 w 4801191"/>
              <a:gd name="connsiteY142" fmla="*/ 788276 h 3174124"/>
              <a:gd name="connsiteX143" fmla="*/ 4349032 w 4801191"/>
              <a:gd name="connsiteY143" fmla="*/ 756745 h 3174124"/>
              <a:gd name="connsiteX144" fmla="*/ 4317501 w 4801191"/>
              <a:gd name="connsiteY144" fmla="*/ 714704 h 3174124"/>
              <a:gd name="connsiteX145" fmla="*/ 4275460 w 4801191"/>
              <a:gd name="connsiteY145" fmla="*/ 683173 h 3174124"/>
              <a:gd name="connsiteX146" fmla="*/ 4222908 w 4801191"/>
              <a:gd name="connsiteY146" fmla="*/ 630621 h 3174124"/>
              <a:gd name="connsiteX147" fmla="*/ 4159846 w 4801191"/>
              <a:gd name="connsiteY147" fmla="*/ 557049 h 3174124"/>
              <a:gd name="connsiteX148" fmla="*/ 4117805 w 4801191"/>
              <a:gd name="connsiteY148" fmla="*/ 525518 h 3174124"/>
              <a:gd name="connsiteX149" fmla="*/ 4075763 w 4801191"/>
              <a:gd name="connsiteY149" fmla="*/ 462456 h 3174124"/>
              <a:gd name="connsiteX150" fmla="*/ 4012701 w 4801191"/>
              <a:gd name="connsiteY150" fmla="*/ 399393 h 3174124"/>
              <a:gd name="connsiteX151" fmla="*/ 3981170 w 4801191"/>
              <a:gd name="connsiteY151" fmla="*/ 378373 h 3174124"/>
              <a:gd name="connsiteX152" fmla="*/ 3907598 w 4801191"/>
              <a:gd name="connsiteY152" fmla="*/ 304800 h 3174124"/>
              <a:gd name="connsiteX153" fmla="*/ 3876067 w 4801191"/>
              <a:gd name="connsiteY153" fmla="*/ 273269 h 3174124"/>
              <a:gd name="connsiteX154" fmla="*/ 3834025 w 4801191"/>
              <a:gd name="connsiteY154" fmla="*/ 252249 h 3174124"/>
              <a:gd name="connsiteX155" fmla="*/ 3781474 w 4801191"/>
              <a:gd name="connsiteY155" fmla="*/ 199697 h 3174124"/>
              <a:gd name="connsiteX156" fmla="*/ 3749943 w 4801191"/>
              <a:gd name="connsiteY156" fmla="*/ 168166 h 3174124"/>
              <a:gd name="connsiteX157" fmla="*/ 3707901 w 4801191"/>
              <a:gd name="connsiteY157" fmla="*/ 147145 h 3174124"/>
              <a:gd name="connsiteX158" fmla="*/ 3644839 w 4801191"/>
              <a:gd name="connsiteY158" fmla="*/ 94593 h 3174124"/>
              <a:gd name="connsiteX159" fmla="*/ 3539736 w 4801191"/>
              <a:gd name="connsiteY159" fmla="*/ 52552 h 3174124"/>
              <a:gd name="connsiteX160" fmla="*/ 3445143 w 4801191"/>
              <a:gd name="connsiteY160" fmla="*/ 21021 h 3174124"/>
              <a:gd name="connsiteX161" fmla="*/ 3413612 w 4801191"/>
              <a:gd name="connsiteY161" fmla="*/ 10511 h 3174124"/>
              <a:gd name="connsiteX162" fmla="*/ 3371570 w 4801191"/>
              <a:gd name="connsiteY162" fmla="*/ 0 h 3174124"/>
              <a:gd name="connsiteX163" fmla="*/ 3087791 w 4801191"/>
              <a:gd name="connsiteY163" fmla="*/ 21021 h 3174124"/>
              <a:gd name="connsiteX164" fmla="*/ 3035239 w 4801191"/>
              <a:gd name="connsiteY164" fmla="*/ 31531 h 3174124"/>
              <a:gd name="connsiteX165" fmla="*/ 2898605 w 4801191"/>
              <a:gd name="connsiteY165" fmla="*/ 42042 h 3174124"/>
              <a:gd name="connsiteX166" fmla="*/ 2835543 w 4801191"/>
              <a:gd name="connsiteY166" fmla="*/ 52552 h 3174124"/>
              <a:gd name="connsiteX167" fmla="*/ 2604315 w 4801191"/>
              <a:gd name="connsiteY167" fmla="*/ 84083 h 317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801191" h="3174124">
                <a:moveTo>
                  <a:pt x="2604315" y="84083"/>
                </a:moveTo>
                <a:cubicBezTo>
                  <a:pt x="2543005" y="98097"/>
                  <a:pt x="2509524" y="111529"/>
                  <a:pt x="2467681" y="136635"/>
                </a:cubicBezTo>
                <a:cubicBezTo>
                  <a:pt x="2450164" y="147145"/>
                  <a:pt x="2433726" y="159713"/>
                  <a:pt x="2415129" y="168166"/>
                </a:cubicBezTo>
                <a:cubicBezTo>
                  <a:pt x="2394957" y="177335"/>
                  <a:pt x="2373088" y="182180"/>
                  <a:pt x="2352067" y="189187"/>
                </a:cubicBezTo>
                <a:cubicBezTo>
                  <a:pt x="2341557" y="192690"/>
                  <a:pt x="2330036" y="193997"/>
                  <a:pt x="2320536" y="199697"/>
                </a:cubicBezTo>
                <a:cubicBezTo>
                  <a:pt x="2303019" y="210207"/>
                  <a:pt x="2286581" y="222775"/>
                  <a:pt x="2267984" y="231228"/>
                </a:cubicBezTo>
                <a:cubicBezTo>
                  <a:pt x="2160087" y="280272"/>
                  <a:pt x="2248431" y="225239"/>
                  <a:pt x="2152370" y="273269"/>
                </a:cubicBezTo>
                <a:cubicBezTo>
                  <a:pt x="2080198" y="309355"/>
                  <a:pt x="2169680" y="284522"/>
                  <a:pt x="2068288" y="304800"/>
                </a:cubicBezTo>
                <a:cubicBezTo>
                  <a:pt x="2050771" y="311807"/>
                  <a:pt x="2033402" y="319196"/>
                  <a:pt x="2015736" y="325821"/>
                </a:cubicBezTo>
                <a:cubicBezTo>
                  <a:pt x="2005363" y="329711"/>
                  <a:pt x="1994578" y="332441"/>
                  <a:pt x="1984205" y="336331"/>
                </a:cubicBezTo>
                <a:cubicBezTo>
                  <a:pt x="1966539" y="342956"/>
                  <a:pt x="1949724" y="351931"/>
                  <a:pt x="1931653" y="357352"/>
                </a:cubicBezTo>
                <a:cubicBezTo>
                  <a:pt x="1898335" y="367347"/>
                  <a:pt x="1869426" y="366236"/>
                  <a:pt x="1837060" y="378373"/>
                </a:cubicBezTo>
                <a:cubicBezTo>
                  <a:pt x="1822390" y="383874"/>
                  <a:pt x="1808454" y="391332"/>
                  <a:pt x="1795019" y="399393"/>
                </a:cubicBezTo>
                <a:cubicBezTo>
                  <a:pt x="1774925" y="411449"/>
                  <a:pt x="1712269" y="453806"/>
                  <a:pt x="1689915" y="472966"/>
                </a:cubicBezTo>
                <a:cubicBezTo>
                  <a:pt x="1678629" y="482639"/>
                  <a:pt x="1669803" y="494981"/>
                  <a:pt x="1658384" y="504497"/>
                </a:cubicBezTo>
                <a:cubicBezTo>
                  <a:pt x="1648680" y="512584"/>
                  <a:pt x="1636557" y="517431"/>
                  <a:pt x="1626853" y="525518"/>
                </a:cubicBezTo>
                <a:cubicBezTo>
                  <a:pt x="1601107" y="546973"/>
                  <a:pt x="1558569" y="599798"/>
                  <a:pt x="1542770" y="620111"/>
                </a:cubicBezTo>
                <a:cubicBezTo>
                  <a:pt x="1535015" y="630082"/>
                  <a:pt x="1529092" y="641363"/>
                  <a:pt x="1521750" y="651642"/>
                </a:cubicBezTo>
                <a:cubicBezTo>
                  <a:pt x="1511568" y="665896"/>
                  <a:pt x="1498910" y="678474"/>
                  <a:pt x="1490219" y="693683"/>
                </a:cubicBezTo>
                <a:cubicBezTo>
                  <a:pt x="1393602" y="862763"/>
                  <a:pt x="1477372" y="745847"/>
                  <a:pt x="1406136" y="840828"/>
                </a:cubicBezTo>
                <a:cubicBezTo>
                  <a:pt x="1402632" y="851338"/>
                  <a:pt x="1400580" y="862450"/>
                  <a:pt x="1395625" y="872359"/>
                </a:cubicBezTo>
                <a:cubicBezTo>
                  <a:pt x="1389976" y="883657"/>
                  <a:pt x="1379296" y="892162"/>
                  <a:pt x="1374605" y="903890"/>
                </a:cubicBezTo>
                <a:cubicBezTo>
                  <a:pt x="1365133" y="927571"/>
                  <a:pt x="1360913" y="953032"/>
                  <a:pt x="1353584" y="977462"/>
                </a:cubicBezTo>
                <a:cubicBezTo>
                  <a:pt x="1350401" y="988074"/>
                  <a:pt x="1348029" y="999084"/>
                  <a:pt x="1343074" y="1008993"/>
                </a:cubicBezTo>
                <a:cubicBezTo>
                  <a:pt x="1337425" y="1020291"/>
                  <a:pt x="1329060" y="1030014"/>
                  <a:pt x="1322053" y="1040524"/>
                </a:cubicBezTo>
                <a:cubicBezTo>
                  <a:pt x="1300683" y="1147380"/>
                  <a:pt x="1322580" y="1049188"/>
                  <a:pt x="1301032" y="1124607"/>
                </a:cubicBezTo>
                <a:cubicBezTo>
                  <a:pt x="1297831" y="1135812"/>
                  <a:pt x="1287424" y="1184839"/>
                  <a:pt x="1280012" y="1198180"/>
                </a:cubicBezTo>
                <a:cubicBezTo>
                  <a:pt x="1267743" y="1220265"/>
                  <a:pt x="1237970" y="1261242"/>
                  <a:pt x="1237970" y="1261242"/>
                </a:cubicBezTo>
                <a:cubicBezTo>
                  <a:pt x="1234467" y="1271752"/>
                  <a:pt x="1235294" y="1284939"/>
                  <a:pt x="1227460" y="1292773"/>
                </a:cubicBezTo>
                <a:cubicBezTo>
                  <a:pt x="1219626" y="1300607"/>
                  <a:pt x="1206978" y="1302465"/>
                  <a:pt x="1195929" y="1303283"/>
                </a:cubicBezTo>
                <a:cubicBezTo>
                  <a:pt x="1112003" y="1309500"/>
                  <a:pt x="1027764" y="1310290"/>
                  <a:pt x="943681" y="1313793"/>
                </a:cubicBezTo>
                <a:cubicBezTo>
                  <a:pt x="915653" y="1320800"/>
                  <a:pt x="887847" y="1328761"/>
                  <a:pt x="859598" y="1334814"/>
                </a:cubicBezTo>
                <a:cubicBezTo>
                  <a:pt x="838760" y="1339279"/>
                  <a:pt x="817096" y="1339717"/>
                  <a:pt x="796536" y="1345324"/>
                </a:cubicBezTo>
                <a:cubicBezTo>
                  <a:pt x="778334" y="1350288"/>
                  <a:pt x="762594" y="1363243"/>
                  <a:pt x="743984" y="1366345"/>
                </a:cubicBezTo>
                <a:cubicBezTo>
                  <a:pt x="698926" y="1373855"/>
                  <a:pt x="652895" y="1373352"/>
                  <a:pt x="607350" y="1376856"/>
                </a:cubicBezTo>
                <a:cubicBezTo>
                  <a:pt x="586329" y="1380359"/>
                  <a:pt x="565412" y="1384550"/>
                  <a:pt x="544288" y="1387366"/>
                </a:cubicBezTo>
                <a:cubicBezTo>
                  <a:pt x="512841" y="1391559"/>
                  <a:pt x="481050" y="1393052"/>
                  <a:pt x="449694" y="1397876"/>
                </a:cubicBezTo>
                <a:cubicBezTo>
                  <a:pt x="435417" y="1400072"/>
                  <a:pt x="421901" y="1406012"/>
                  <a:pt x="407653" y="1408387"/>
                </a:cubicBezTo>
                <a:cubicBezTo>
                  <a:pt x="379792" y="1413031"/>
                  <a:pt x="351487" y="1414602"/>
                  <a:pt x="323570" y="1418897"/>
                </a:cubicBezTo>
                <a:cubicBezTo>
                  <a:pt x="268389" y="1427386"/>
                  <a:pt x="264279" y="1431654"/>
                  <a:pt x="207957" y="1450428"/>
                </a:cubicBezTo>
                <a:lnTo>
                  <a:pt x="176425" y="1460938"/>
                </a:lnTo>
                <a:cubicBezTo>
                  <a:pt x="165915" y="1471448"/>
                  <a:pt x="156313" y="1482953"/>
                  <a:pt x="144894" y="1492469"/>
                </a:cubicBezTo>
                <a:cubicBezTo>
                  <a:pt x="135190" y="1500556"/>
                  <a:pt x="122295" y="1504558"/>
                  <a:pt x="113363" y="1513490"/>
                </a:cubicBezTo>
                <a:cubicBezTo>
                  <a:pt x="79866" y="1546987"/>
                  <a:pt x="83015" y="1558717"/>
                  <a:pt x="60812" y="1597573"/>
                </a:cubicBezTo>
                <a:cubicBezTo>
                  <a:pt x="1372" y="1701594"/>
                  <a:pt x="82313" y="1544063"/>
                  <a:pt x="18770" y="1671145"/>
                </a:cubicBezTo>
                <a:cubicBezTo>
                  <a:pt x="-12833" y="1797561"/>
                  <a:pt x="1298" y="1724381"/>
                  <a:pt x="18770" y="1986456"/>
                </a:cubicBezTo>
                <a:cubicBezTo>
                  <a:pt x="19288" y="1994223"/>
                  <a:pt x="34439" y="2049323"/>
                  <a:pt x="39791" y="2060028"/>
                </a:cubicBezTo>
                <a:cubicBezTo>
                  <a:pt x="45440" y="2071326"/>
                  <a:pt x="53805" y="2081049"/>
                  <a:pt x="60812" y="2091559"/>
                </a:cubicBezTo>
                <a:cubicBezTo>
                  <a:pt x="68091" y="2127955"/>
                  <a:pt x="72007" y="2164125"/>
                  <a:pt x="92343" y="2196662"/>
                </a:cubicBezTo>
                <a:cubicBezTo>
                  <a:pt x="150452" y="2289635"/>
                  <a:pt x="100633" y="2171201"/>
                  <a:pt x="144894" y="2259724"/>
                </a:cubicBezTo>
                <a:cubicBezTo>
                  <a:pt x="149849" y="2269634"/>
                  <a:pt x="150024" y="2281571"/>
                  <a:pt x="155405" y="2291256"/>
                </a:cubicBezTo>
                <a:cubicBezTo>
                  <a:pt x="167674" y="2313340"/>
                  <a:pt x="183432" y="2333297"/>
                  <a:pt x="197446" y="2354318"/>
                </a:cubicBezTo>
                <a:cubicBezTo>
                  <a:pt x="246974" y="2428611"/>
                  <a:pt x="184830" y="2336656"/>
                  <a:pt x="249998" y="2427890"/>
                </a:cubicBezTo>
                <a:cubicBezTo>
                  <a:pt x="257340" y="2438169"/>
                  <a:pt x="262569" y="2450032"/>
                  <a:pt x="271019" y="2459421"/>
                </a:cubicBezTo>
                <a:cubicBezTo>
                  <a:pt x="294220" y="2485200"/>
                  <a:pt x="325353" y="2504136"/>
                  <a:pt x="344591" y="2532993"/>
                </a:cubicBezTo>
                <a:cubicBezTo>
                  <a:pt x="372978" y="2575572"/>
                  <a:pt x="358767" y="2561836"/>
                  <a:pt x="407653" y="2596056"/>
                </a:cubicBezTo>
                <a:cubicBezTo>
                  <a:pt x="428350" y="2610544"/>
                  <a:pt x="446748" y="2630108"/>
                  <a:pt x="470715" y="2638097"/>
                </a:cubicBezTo>
                <a:cubicBezTo>
                  <a:pt x="532538" y="2658704"/>
                  <a:pt x="482341" y="2644262"/>
                  <a:pt x="586329" y="2659118"/>
                </a:cubicBezTo>
                <a:cubicBezTo>
                  <a:pt x="607425" y="2662132"/>
                  <a:pt x="628370" y="2666125"/>
                  <a:pt x="649391" y="2669628"/>
                </a:cubicBezTo>
                <a:cubicBezTo>
                  <a:pt x="678697" y="2665965"/>
                  <a:pt x="775114" y="2654413"/>
                  <a:pt x="807046" y="2648607"/>
                </a:cubicBezTo>
                <a:cubicBezTo>
                  <a:pt x="821258" y="2646023"/>
                  <a:pt x="835198" y="2642065"/>
                  <a:pt x="849088" y="2638097"/>
                </a:cubicBezTo>
                <a:cubicBezTo>
                  <a:pt x="859741" y="2635054"/>
                  <a:pt x="869691" y="2629408"/>
                  <a:pt x="880619" y="2627587"/>
                </a:cubicBezTo>
                <a:cubicBezTo>
                  <a:pt x="911912" y="2622371"/>
                  <a:pt x="943681" y="2620580"/>
                  <a:pt x="975212" y="2617076"/>
                </a:cubicBezTo>
                <a:cubicBezTo>
                  <a:pt x="1078708" y="2582578"/>
                  <a:pt x="1016418" y="2599699"/>
                  <a:pt x="1164398" y="2575035"/>
                </a:cubicBezTo>
                <a:lnTo>
                  <a:pt x="1164398" y="2575035"/>
                </a:lnTo>
                <a:cubicBezTo>
                  <a:pt x="1178412" y="2571531"/>
                  <a:pt x="1192914" y="2569596"/>
                  <a:pt x="1206439" y="2564524"/>
                </a:cubicBezTo>
                <a:cubicBezTo>
                  <a:pt x="1221109" y="2559023"/>
                  <a:pt x="1233161" y="2546787"/>
                  <a:pt x="1248481" y="2543504"/>
                </a:cubicBezTo>
                <a:cubicBezTo>
                  <a:pt x="1282909" y="2536127"/>
                  <a:pt x="1318550" y="2536497"/>
                  <a:pt x="1353584" y="2532993"/>
                </a:cubicBezTo>
                <a:cubicBezTo>
                  <a:pt x="1455435" y="2507531"/>
                  <a:pt x="1349440" y="2531387"/>
                  <a:pt x="1553281" y="2511973"/>
                </a:cubicBezTo>
                <a:cubicBezTo>
                  <a:pt x="1574496" y="2509953"/>
                  <a:pt x="1595322" y="2504966"/>
                  <a:pt x="1616343" y="2501462"/>
                </a:cubicBezTo>
                <a:cubicBezTo>
                  <a:pt x="1618044" y="2501802"/>
                  <a:pt x="1690220" y="2513979"/>
                  <a:pt x="1700425" y="2522483"/>
                </a:cubicBezTo>
                <a:cubicBezTo>
                  <a:pt x="1713882" y="2533697"/>
                  <a:pt x="1718500" y="2553310"/>
                  <a:pt x="1731957" y="2564524"/>
                </a:cubicBezTo>
                <a:cubicBezTo>
                  <a:pt x="1740468" y="2571617"/>
                  <a:pt x="1753579" y="2570080"/>
                  <a:pt x="1763488" y="2575035"/>
                </a:cubicBezTo>
                <a:cubicBezTo>
                  <a:pt x="1844978" y="2615782"/>
                  <a:pt x="1747303" y="2580151"/>
                  <a:pt x="1826550" y="2606566"/>
                </a:cubicBezTo>
                <a:cubicBezTo>
                  <a:pt x="1865670" y="2665248"/>
                  <a:pt x="1828886" y="2618830"/>
                  <a:pt x="1910632" y="2680138"/>
                </a:cubicBezTo>
                <a:cubicBezTo>
                  <a:pt x="2048073" y="2783217"/>
                  <a:pt x="1876593" y="2655824"/>
                  <a:pt x="1984205" y="2732690"/>
                </a:cubicBezTo>
                <a:cubicBezTo>
                  <a:pt x="1998459" y="2742872"/>
                  <a:pt x="2011992" y="2754039"/>
                  <a:pt x="2026246" y="2764221"/>
                </a:cubicBezTo>
                <a:cubicBezTo>
                  <a:pt x="2036525" y="2771563"/>
                  <a:pt x="2046234" y="2780112"/>
                  <a:pt x="2057777" y="2785242"/>
                </a:cubicBezTo>
                <a:cubicBezTo>
                  <a:pt x="2078025" y="2794241"/>
                  <a:pt x="2120839" y="2806262"/>
                  <a:pt x="2120839" y="2806262"/>
                </a:cubicBezTo>
                <a:cubicBezTo>
                  <a:pt x="2131349" y="2813269"/>
                  <a:pt x="2141072" y="2821634"/>
                  <a:pt x="2152370" y="2827283"/>
                </a:cubicBezTo>
                <a:cubicBezTo>
                  <a:pt x="2270287" y="2886242"/>
                  <a:pt x="2072843" y="2771327"/>
                  <a:pt x="2225943" y="2858814"/>
                </a:cubicBezTo>
                <a:cubicBezTo>
                  <a:pt x="2236911" y="2865081"/>
                  <a:pt x="2245931" y="2874705"/>
                  <a:pt x="2257474" y="2879835"/>
                </a:cubicBezTo>
                <a:cubicBezTo>
                  <a:pt x="2277722" y="2888834"/>
                  <a:pt x="2299515" y="2893849"/>
                  <a:pt x="2320536" y="2900856"/>
                </a:cubicBezTo>
                <a:cubicBezTo>
                  <a:pt x="2331046" y="2904359"/>
                  <a:pt x="2342158" y="2906411"/>
                  <a:pt x="2352067" y="2911366"/>
                </a:cubicBezTo>
                <a:cubicBezTo>
                  <a:pt x="2366081" y="2918373"/>
                  <a:pt x="2379383" y="2927033"/>
                  <a:pt x="2394108" y="2932387"/>
                </a:cubicBezTo>
                <a:cubicBezTo>
                  <a:pt x="2467084" y="2958923"/>
                  <a:pt x="2451141" y="2946344"/>
                  <a:pt x="2509722" y="2963918"/>
                </a:cubicBezTo>
                <a:cubicBezTo>
                  <a:pt x="2530945" y="2970285"/>
                  <a:pt x="2551288" y="2979564"/>
                  <a:pt x="2572784" y="2984938"/>
                </a:cubicBezTo>
                <a:lnTo>
                  <a:pt x="2740950" y="3026980"/>
                </a:lnTo>
                <a:cubicBezTo>
                  <a:pt x="2768977" y="3033987"/>
                  <a:pt x="2796703" y="3042334"/>
                  <a:pt x="2825032" y="3048000"/>
                </a:cubicBezTo>
                <a:cubicBezTo>
                  <a:pt x="2860067" y="3055007"/>
                  <a:pt x="2896241" y="3057722"/>
                  <a:pt x="2930136" y="3069021"/>
                </a:cubicBezTo>
                <a:cubicBezTo>
                  <a:pt x="2951157" y="3076028"/>
                  <a:pt x="2971702" y="3084668"/>
                  <a:pt x="2993198" y="3090042"/>
                </a:cubicBezTo>
                <a:cubicBezTo>
                  <a:pt x="3007212" y="3093545"/>
                  <a:pt x="3021350" y="3096584"/>
                  <a:pt x="3035239" y="3100552"/>
                </a:cubicBezTo>
                <a:cubicBezTo>
                  <a:pt x="3045892" y="3103596"/>
                  <a:pt x="3055906" y="3108889"/>
                  <a:pt x="3066770" y="3111062"/>
                </a:cubicBezTo>
                <a:cubicBezTo>
                  <a:pt x="3091062" y="3115920"/>
                  <a:pt x="3115858" y="3117806"/>
                  <a:pt x="3140343" y="3121573"/>
                </a:cubicBezTo>
                <a:cubicBezTo>
                  <a:pt x="3161406" y="3124813"/>
                  <a:pt x="3182508" y="3127904"/>
                  <a:pt x="3203405" y="3132083"/>
                </a:cubicBezTo>
                <a:cubicBezTo>
                  <a:pt x="3217569" y="3134916"/>
                  <a:pt x="3231282" y="3139760"/>
                  <a:pt x="3245446" y="3142593"/>
                </a:cubicBezTo>
                <a:cubicBezTo>
                  <a:pt x="3266343" y="3146772"/>
                  <a:pt x="3287562" y="3149177"/>
                  <a:pt x="3308508" y="3153104"/>
                </a:cubicBezTo>
                <a:cubicBezTo>
                  <a:pt x="3343624" y="3159688"/>
                  <a:pt x="3413612" y="3174124"/>
                  <a:pt x="3413612" y="3174124"/>
                </a:cubicBezTo>
                <a:cubicBezTo>
                  <a:pt x="3480177" y="3170621"/>
                  <a:pt x="3546901" y="3169388"/>
                  <a:pt x="3613308" y="3163614"/>
                </a:cubicBezTo>
                <a:cubicBezTo>
                  <a:pt x="3627699" y="3162363"/>
                  <a:pt x="3641249" y="3156238"/>
                  <a:pt x="3655350" y="3153104"/>
                </a:cubicBezTo>
                <a:cubicBezTo>
                  <a:pt x="3672789" y="3149229"/>
                  <a:pt x="3690384" y="3146097"/>
                  <a:pt x="3707901" y="3142593"/>
                </a:cubicBezTo>
                <a:cubicBezTo>
                  <a:pt x="3728922" y="3128579"/>
                  <a:pt x="3748367" y="3111850"/>
                  <a:pt x="3770963" y="3100552"/>
                </a:cubicBezTo>
                <a:cubicBezTo>
                  <a:pt x="3784977" y="3093545"/>
                  <a:pt x="3800255" y="3088638"/>
                  <a:pt x="3813005" y="3079531"/>
                </a:cubicBezTo>
                <a:cubicBezTo>
                  <a:pt x="3881893" y="3030325"/>
                  <a:pt x="3808430" y="3060035"/>
                  <a:pt x="3876067" y="3037490"/>
                </a:cubicBezTo>
                <a:cubicBezTo>
                  <a:pt x="3945756" y="2991030"/>
                  <a:pt x="3868318" y="3045633"/>
                  <a:pt x="3939129" y="2984938"/>
                </a:cubicBezTo>
                <a:cubicBezTo>
                  <a:pt x="3952429" y="2973538"/>
                  <a:pt x="3967870" y="2964807"/>
                  <a:pt x="3981170" y="2953407"/>
                </a:cubicBezTo>
                <a:cubicBezTo>
                  <a:pt x="3992455" y="2943734"/>
                  <a:pt x="4000968" y="2931001"/>
                  <a:pt x="4012701" y="2921876"/>
                </a:cubicBezTo>
                <a:cubicBezTo>
                  <a:pt x="4032643" y="2906366"/>
                  <a:pt x="4054742" y="2893849"/>
                  <a:pt x="4075763" y="2879835"/>
                </a:cubicBezTo>
                <a:lnTo>
                  <a:pt x="4107294" y="2858814"/>
                </a:lnTo>
                <a:cubicBezTo>
                  <a:pt x="4117804" y="2851807"/>
                  <a:pt x="4129893" y="2846725"/>
                  <a:pt x="4138825" y="2837793"/>
                </a:cubicBezTo>
                <a:cubicBezTo>
                  <a:pt x="4248652" y="2727969"/>
                  <a:pt x="4118311" y="2849444"/>
                  <a:pt x="4222908" y="2774731"/>
                </a:cubicBezTo>
                <a:cubicBezTo>
                  <a:pt x="4235003" y="2766091"/>
                  <a:pt x="4243020" y="2752716"/>
                  <a:pt x="4254439" y="2743200"/>
                </a:cubicBezTo>
                <a:cubicBezTo>
                  <a:pt x="4281603" y="2720563"/>
                  <a:pt x="4285901" y="2722203"/>
                  <a:pt x="4317501" y="2711669"/>
                </a:cubicBezTo>
                <a:cubicBezTo>
                  <a:pt x="4328011" y="2701159"/>
                  <a:pt x="4336664" y="2688383"/>
                  <a:pt x="4349032" y="2680138"/>
                </a:cubicBezTo>
                <a:cubicBezTo>
                  <a:pt x="4358250" y="2673993"/>
                  <a:pt x="4371548" y="2676067"/>
                  <a:pt x="4380563" y="2669628"/>
                </a:cubicBezTo>
                <a:cubicBezTo>
                  <a:pt x="4396690" y="2658109"/>
                  <a:pt x="4407558" y="2640485"/>
                  <a:pt x="4422605" y="2627587"/>
                </a:cubicBezTo>
                <a:cubicBezTo>
                  <a:pt x="4432196" y="2619366"/>
                  <a:pt x="4443626" y="2613573"/>
                  <a:pt x="4454136" y="2606566"/>
                </a:cubicBezTo>
                <a:cubicBezTo>
                  <a:pt x="4461143" y="2596056"/>
                  <a:pt x="4465293" y="2582926"/>
                  <a:pt x="4475157" y="2575035"/>
                </a:cubicBezTo>
                <a:cubicBezTo>
                  <a:pt x="4483808" y="2568114"/>
                  <a:pt x="4498854" y="2572358"/>
                  <a:pt x="4506688" y="2564524"/>
                </a:cubicBezTo>
                <a:cubicBezTo>
                  <a:pt x="4613364" y="2457845"/>
                  <a:pt x="4450167" y="2574178"/>
                  <a:pt x="4559239" y="2501462"/>
                </a:cubicBezTo>
                <a:cubicBezTo>
                  <a:pt x="4583890" y="2427515"/>
                  <a:pt x="4546852" y="2513850"/>
                  <a:pt x="4611791" y="2448911"/>
                </a:cubicBezTo>
                <a:cubicBezTo>
                  <a:pt x="4619625" y="2441077"/>
                  <a:pt x="4615380" y="2426031"/>
                  <a:pt x="4622301" y="2417380"/>
                </a:cubicBezTo>
                <a:cubicBezTo>
                  <a:pt x="4630192" y="2407516"/>
                  <a:pt x="4643322" y="2403366"/>
                  <a:pt x="4653832" y="2396359"/>
                </a:cubicBezTo>
                <a:cubicBezTo>
                  <a:pt x="4657336" y="2385849"/>
                  <a:pt x="4658471" y="2374223"/>
                  <a:pt x="4664343" y="2364828"/>
                </a:cubicBezTo>
                <a:cubicBezTo>
                  <a:pt x="4676232" y="2345805"/>
                  <a:pt x="4696352" y="2332341"/>
                  <a:pt x="4706384" y="2312276"/>
                </a:cubicBezTo>
                <a:cubicBezTo>
                  <a:pt x="4714373" y="2296298"/>
                  <a:pt x="4712194" y="2276959"/>
                  <a:pt x="4716894" y="2259724"/>
                </a:cubicBezTo>
                <a:cubicBezTo>
                  <a:pt x="4722724" y="2238347"/>
                  <a:pt x="4730908" y="2217683"/>
                  <a:pt x="4737915" y="2196662"/>
                </a:cubicBezTo>
                <a:cubicBezTo>
                  <a:pt x="4741418" y="2186152"/>
                  <a:pt x="4744310" y="2175417"/>
                  <a:pt x="4748425" y="2165131"/>
                </a:cubicBezTo>
                <a:cubicBezTo>
                  <a:pt x="4755432" y="2147614"/>
                  <a:pt x="4763898" y="2130612"/>
                  <a:pt x="4769446" y="2112580"/>
                </a:cubicBezTo>
                <a:cubicBezTo>
                  <a:pt x="4777942" y="2084967"/>
                  <a:pt x="4790467" y="2028497"/>
                  <a:pt x="4790467" y="2028497"/>
                </a:cubicBezTo>
                <a:cubicBezTo>
                  <a:pt x="4793970" y="1940911"/>
                  <a:pt x="4802662" y="1853378"/>
                  <a:pt x="4800977" y="1765738"/>
                </a:cubicBezTo>
                <a:cubicBezTo>
                  <a:pt x="4799153" y="1670903"/>
                  <a:pt x="4790727" y="1576198"/>
                  <a:pt x="4779957" y="1481959"/>
                </a:cubicBezTo>
                <a:cubicBezTo>
                  <a:pt x="4779121" y="1474642"/>
                  <a:pt x="4759301" y="1391723"/>
                  <a:pt x="4748425" y="1366345"/>
                </a:cubicBezTo>
                <a:cubicBezTo>
                  <a:pt x="4742253" y="1351944"/>
                  <a:pt x="4733577" y="1338705"/>
                  <a:pt x="4727405" y="1324304"/>
                </a:cubicBezTo>
                <a:cubicBezTo>
                  <a:pt x="4723041" y="1314121"/>
                  <a:pt x="4721849" y="1302682"/>
                  <a:pt x="4716894" y="1292773"/>
                </a:cubicBezTo>
                <a:cubicBezTo>
                  <a:pt x="4711245" y="1281475"/>
                  <a:pt x="4701004" y="1272785"/>
                  <a:pt x="4695874" y="1261242"/>
                </a:cubicBezTo>
                <a:cubicBezTo>
                  <a:pt x="4686875" y="1240994"/>
                  <a:pt x="4690521" y="1213848"/>
                  <a:pt x="4674853" y="1198180"/>
                </a:cubicBezTo>
                <a:cubicBezTo>
                  <a:pt x="4647646" y="1170973"/>
                  <a:pt x="4613854" y="1141304"/>
                  <a:pt x="4601281" y="1103587"/>
                </a:cubicBezTo>
                <a:cubicBezTo>
                  <a:pt x="4584224" y="1052419"/>
                  <a:pt x="4599008" y="1085693"/>
                  <a:pt x="4559239" y="1030014"/>
                </a:cubicBezTo>
                <a:cubicBezTo>
                  <a:pt x="4551897" y="1019735"/>
                  <a:pt x="4546611" y="1007924"/>
                  <a:pt x="4538219" y="998483"/>
                </a:cubicBezTo>
                <a:cubicBezTo>
                  <a:pt x="4459994" y="910479"/>
                  <a:pt x="4493200" y="965486"/>
                  <a:pt x="4433115" y="882869"/>
                </a:cubicBezTo>
                <a:cubicBezTo>
                  <a:pt x="4418256" y="862437"/>
                  <a:pt x="4405088" y="840828"/>
                  <a:pt x="4391074" y="819807"/>
                </a:cubicBezTo>
                <a:lnTo>
                  <a:pt x="4370053" y="788276"/>
                </a:lnTo>
                <a:cubicBezTo>
                  <a:pt x="4363046" y="777766"/>
                  <a:pt x="4356611" y="766850"/>
                  <a:pt x="4349032" y="756745"/>
                </a:cubicBezTo>
                <a:cubicBezTo>
                  <a:pt x="4338522" y="742731"/>
                  <a:pt x="4329887" y="727090"/>
                  <a:pt x="4317501" y="714704"/>
                </a:cubicBezTo>
                <a:cubicBezTo>
                  <a:pt x="4305115" y="702318"/>
                  <a:pt x="4287846" y="695559"/>
                  <a:pt x="4275460" y="683173"/>
                </a:cubicBezTo>
                <a:cubicBezTo>
                  <a:pt x="4205391" y="613104"/>
                  <a:pt x="4306991" y="686677"/>
                  <a:pt x="4222908" y="630621"/>
                </a:cubicBezTo>
                <a:cubicBezTo>
                  <a:pt x="4197391" y="592345"/>
                  <a:pt x="4200627" y="592733"/>
                  <a:pt x="4159846" y="557049"/>
                </a:cubicBezTo>
                <a:cubicBezTo>
                  <a:pt x="4146663" y="545514"/>
                  <a:pt x="4129443" y="538610"/>
                  <a:pt x="4117805" y="525518"/>
                </a:cubicBezTo>
                <a:cubicBezTo>
                  <a:pt x="4101021" y="506636"/>
                  <a:pt x="4096784" y="476470"/>
                  <a:pt x="4075763" y="462456"/>
                </a:cubicBezTo>
                <a:cubicBezTo>
                  <a:pt x="4001452" y="412914"/>
                  <a:pt x="4090925" y="477617"/>
                  <a:pt x="4012701" y="399393"/>
                </a:cubicBezTo>
                <a:cubicBezTo>
                  <a:pt x="4003769" y="390461"/>
                  <a:pt x="3990559" y="386823"/>
                  <a:pt x="3981170" y="378373"/>
                </a:cubicBezTo>
                <a:cubicBezTo>
                  <a:pt x="3955391" y="355172"/>
                  <a:pt x="3932122" y="329324"/>
                  <a:pt x="3907598" y="304800"/>
                </a:cubicBezTo>
                <a:cubicBezTo>
                  <a:pt x="3897088" y="294290"/>
                  <a:pt x="3889362" y="279916"/>
                  <a:pt x="3876067" y="273269"/>
                </a:cubicBezTo>
                <a:lnTo>
                  <a:pt x="3834025" y="252249"/>
                </a:lnTo>
                <a:cubicBezTo>
                  <a:pt x="3795489" y="194443"/>
                  <a:pt x="3834024" y="243489"/>
                  <a:pt x="3781474" y="199697"/>
                </a:cubicBezTo>
                <a:cubicBezTo>
                  <a:pt x="3770055" y="190181"/>
                  <a:pt x="3762038" y="176805"/>
                  <a:pt x="3749943" y="168166"/>
                </a:cubicBezTo>
                <a:cubicBezTo>
                  <a:pt x="3737193" y="159059"/>
                  <a:pt x="3721505" y="154919"/>
                  <a:pt x="3707901" y="147145"/>
                </a:cubicBezTo>
                <a:cubicBezTo>
                  <a:pt x="3624492" y="99482"/>
                  <a:pt x="3731794" y="156703"/>
                  <a:pt x="3644839" y="94593"/>
                </a:cubicBezTo>
                <a:cubicBezTo>
                  <a:pt x="3617778" y="75264"/>
                  <a:pt x="3568449" y="62123"/>
                  <a:pt x="3539736" y="52552"/>
                </a:cubicBezTo>
                <a:lnTo>
                  <a:pt x="3445143" y="21021"/>
                </a:lnTo>
                <a:cubicBezTo>
                  <a:pt x="3434633" y="17518"/>
                  <a:pt x="3424360" y="13198"/>
                  <a:pt x="3413612" y="10511"/>
                </a:cubicBezTo>
                <a:lnTo>
                  <a:pt x="3371570" y="0"/>
                </a:lnTo>
                <a:cubicBezTo>
                  <a:pt x="3321926" y="3310"/>
                  <a:pt x="3146168" y="14153"/>
                  <a:pt x="3087791" y="21021"/>
                </a:cubicBezTo>
                <a:cubicBezTo>
                  <a:pt x="3070049" y="23108"/>
                  <a:pt x="3052994" y="29558"/>
                  <a:pt x="3035239" y="31531"/>
                </a:cubicBezTo>
                <a:cubicBezTo>
                  <a:pt x="2989839" y="36576"/>
                  <a:pt x="2944150" y="38538"/>
                  <a:pt x="2898605" y="42042"/>
                </a:cubicBezTo>
                <a:cubicBezTo>
                  <a:pt x="2877584" y="45545"/>
                  <a:pt x="2856803" y="51086"/>
                  <a:pt x="2835543" y="52552"/>
                </a:cubicBezTo>
                <a:cubicBezTo>
                  <a:pt x="2577017" y="70381"/>
                  <a:pt x="2665625" y="70069"/>
                  <a:pt x="2604315" y="84083"/>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611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9811" y="1098331"/>
            <a:ext cx="5037083" cy="5714221"/>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1961928" y="2590800"/>
            <a:ext cx="5029200"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err="1">
                <a:ln w="11430"/>
                <a:solidFill>
                  <a:srgbClr val="FFFF00"/>
                </a:solidFill>
                <a:effectLst>
                  <a:outerShdw blurRad="50800" dist="39000" dir="5460000" algn="tl">
                    <a:srgbClr val="000000">
                      <a:alpha val="38000"/>
                    </a:srgbClr>
                  </a:outerShdw>
                </a:effectLst>
                <a:latin typeface="+mn-lt"/>
              </a:rPr>
              <a:t>Filiform</a:t>
            </a:r>
            <a:r>
              <a:rPr lang="en-US" sz="3600" b="1" dirty="0">
                <a:ln w="11430"/>
                <a:solidFill>
                  <a:srgbClr val="FFFF00"/>
                </a:solidFill>
                <a:effectLst>
                  <a:outerShdw blurRad="50800" dist="39000" dir="5460000" algn="tl">
                    <a:srgbClr val="000000">
                      <a:alpha val="38000"/>
                    </a:srgbClr>
                  </a:outerShdw>
                </a:effectLst>
                <a:latin typeface="+mn-lt"/>
              </a:rPr>
              <a:t> papilla</a:t>
            </a:r>
          </a:p>
        </p:txBody>
      </p:sp>
      <p:sp>
        <p:nvSpPr>
          <p:cNvPr id="7" name="Freeform 6"/>
          <p:cNvSpPr/>
          <p:nvPr/>
        </p:nvSpPr>
        <p:spPr>
          <a:xfrm>
            <a:off x="3846786" y="4981903"/>
            <a:ext cx="1030426" cy="1229711"/>
          </a:xfrm>
          <a:custGeom>
            <a:avLst/>
            <a:gdLst>
              <a:gd name="connsiteX0" fmla="*/ 935421 w 1030426"/>
              <a:gd name="connsiteY0" fmla="*/ 924911 h 1229711"/>
              <a:gd name="connsiteX1" fmla="*/ 956442 w 1030426"/>
              <a:gd name="connsiteY1" fmla="*/ 872359 h 1229711"/>
              <a:gd name="connsiteX2" fmla="*/ 966952 w 1030426"/>
              <a:gd name="connsiteY2" fmla="*/ 840828 h 1229711"/>
              <a:gd name="connsiteX3" fmla="*/ 987973 w 1030426"/>
              <a:gd name="connsiteY3" fmla="*/ 809297 h 1229711"/>
              <a:gd name="connsiteX4" fmla="*/ 1019504 w 1030426"/>
              <a:gd name="connsiteY4" fmla="*/ 683173 h 1229711"/>
              <a:gd name="connsiteX5" fmla="*/ 1030014 w 1030426"/>
              <a:gd name="connsiteY5" fmla="*/ 472966 h 1229711"/>
              <a:gd name="connsiteX6" fmla="*/ 1008993 w 1030426"/>
              <a:gd name="connsiteY6" fmla="*/ 210207 h 1229711"/>
              <a:gd name="connsiteX7" fmla="*/ 998483 w 1030426"/>
              <a:gd name="connsiteY7" fmla="*/ 178676 h 1229711"/>
              <a:gd name="connsiteX8" fmla="*/ 956442 w 1030426"/>
              <a:gd name="connsiteY8" fmla="*/ 115614 h 1229711"/>
              <a:gd name="connsiteX9" fmla="*/ 935421 w 1030426"/>
              <a:gd name="connsiteY9" fmla="*/ 84083 h 1229711"/>
              <a:gd name="connsiteX10" fmla="*/ 903890 w 1030426"/>
              <a:gd name="connsiteY10" fmla="*/ 52552 h 1229711"/>
              <a:gd name="connsiteX11" fmla="*/ 840828 w 1030426"/>
              <a:gd name="connsiteY11" fmla="*/ 31531 h 1229711"/>
              <a:gd name="connsiteX12" fmla="*/ 809297 w 1030426"/>
              <a:gd name="connsiteY12" fmla="*/ 21021 h 1229711"/>
              <a:gd name="connsiteX13" fmla="*/ 641131 w 1030426"/>
              <a:gd name="connsiteY13" fmla="*/ 0 h 1229711"/>
              <a:gd name="connsiteX14" fmla="*/ 409904 w 1030426"/>
              <a:gd name="connsiteY14" fmla="*/ 10511 h 1229711"/>
              <a:gd name="connsiteX15" fmla="*/ 262759 w 1030426"/>
              <a:gd name="connsiteY15" fmla="*/ 42042 h 1229711"/>
              <a:gd name="connsiteX16" fmla="*/ 210207 w 1030426"/>
              <a:gd name="connsiteY16" fmla="*/ 52552 h 1229711"/>
              <a:gd name="connsiteX17" fmla="*/ 168166 w 1030426"/>
              <a:gd name="connsiteY17" fmla="*/ 63063 h 1229711"/>
              <a:gd name="connsiteX18" fmla="*/ 136635 w 1030426"/>
              <a:gd name="connsiteY18" fmla="*/ 84083 h 1229711"/>
              <a:gd name="connsiteX19" fmla="*/ 105104 w 1030426"/>
              <a:gd name="connsiteY19" fmla="*/ 94594 h 1229711"/>
              <a:gd name="connsiteX20" fmla="*/ 73573 w 1030426"/>
              <a:gd name="connsiteY20" fmla="*/ 126125 h 1229711"/>
              <a:gd name="connsiteX21" fmla="*/ 63062 w 1030426"/>
              <a:gd name="connsiteY21" fmla="*/ 157656 h 1229711"/>
              <a:gd name="connsiteX22" fmla="*/ 31531 w 1030426"/>
              <a:gd name="connsiteY22" fmla="*/ 178676 h 1229711"/>
              <a:gd name="connsiteX23" fmla="*/ 10511 w 1030426"/>
              <a:gd name="connsiteY23" fmla="*/ 241738 h 1229711"/>
              <a:gd name="connsiteX24" fmla="*/ 0 w 1030426"/>
              <a:gd name="connsiteY24" fmla="*/ 273269 h 1229711"/>
              <a:gd name="connsiteX25" fmla="*/ 10511 w 1030426"/>
              <a:gd name="connsiteY25" fmla="*/ 399394 h 1229711"/>
              <a:gd name="connsiteX26" fmla="*/ 21021 w 1030426"/>
              <a:gd name="connsiteY26" fmla="*/ 462456 h 1229711"/>
              <a:gd name="connsiteX27" fmla="*/ 31531 w 1030426"/>
              <a:gd name="connsiteY27" fmla="*/ 536028 h 1229711"/>
              <a:gd name="connsiteX28" fmla="*/ 42042 w 1030426"/>
              <a:gd name="connsiteY28" fmla="*/ 578069 h 1229711"/>
              <a:gd name="connsiteX29" fmla="*/ 52552 w 1030426"/>
              <a:gd name="connsiteY29" fmla="*/ 641131 h 1229711"/>
              <a:gd name="connsiteX30" fmla="*/ 73573 w 1030426"/>
              <a:gd name="connsiteY30" fmla="*/ 704194 h 1229711"/>
              <a:gd name="connsiteX31" fmla="*/ 84083 w 1030426"/>
              <a:gd name="connsiteY31" fmla="*/ 735725 h 1229711"/>
              <a:gd name="connsiteX32" fmla="*/ 94593 w 1030426"/>
              <a:gd name="connsiteY32" fmla="*/ 767256 h 1229711"/>
              <a:gd name="connsiteX33" fmla="*/ 115614 w 1030426"/>
              <a:gd name="connsiteY33" fmla="*/ 798787 h 1229711"/>
              <a:gd name="connsiteX34" fmla="*/ 126124 w 1030426"/>
              <a:gd name="connsiteY34" fmla="*/ 830318 h 1229711"/>
              <a:gd name="connsiteX35" fmla="*/ 168166 w 1030426"/>
              <a:gd name="connsiteY35" fmla="*/ 893380 h 1229711"/>
              <a:gd name="connsiteX36" fmla="*/ 189186 w 1030426"/>
              <a:gd name="connsiteY36" fmla="*/ 956442 h 1229711"/>
              <a:gd name="connsiteX37" fmla="*/ 231228 w 1030426"/>
              <a:gd name="connsiteY37" fmla="*/ 1019504 h 1229711"/>
              <a:gd name="connsiteX38" fmla="*/ 262759 w 1030426"/>
              <a:gd name="connsiteY38" fmla="*/ 1051035 h 1229711"/>
              <a:gd name="connsiteX39" fmla="*/ 304800 w 1030426"/>
              <a:gd name="connsiteY39" fmla="*/ 1114097 h 1229711"/>
              <a:gd name="connsiteX40" fmla="*/ 336331 w 1030426"/>
              <a:gd name="connsiteY40" fmla="*/ 1145628 h 1229711"/>
              <a:gd name="connsiteX41" fmla="*/ 357352 w 1030426"/>
              <a:gd name="connsiteY41" fmla="*/ 1177159 h 1229711"/>
              <a:gd name="connsiteX42" fmla="*/ 399393 w 1030426"/>
              <a:gd name="connsiteY42" fmla="*/ 1198180 h 1229711"/>
              <a:gd name="connsiteX43" fmla="*/ 472966 w 1030426"/>
              <a:gd name="connsiteY43" fmla="*/ 1229711 h 1229711"/>
              <a:gd name="connsiteX44" fmla="*/ 620111 w 1030426"/>
              <a:gd name="connsiteY44" fmla="*/ 1219200 h 1229711"/>
              <a:gd name="connsiteX45" fmla="*/ 714704 w 1030426"/>
              <a:gd name="connsiteY45" fmla="*/ 1166649 h 1229711"/>
              <a:gd name="connsiteX46" fmla="*/ 777766 w 1030426"/>
              <a:gd name="connsiteY46" fmla="*/ 1114097 h 1229711"/>
              <a:gd name="connsiteX47" fmla="*/ 809297 w 1030426"/>
              <a:gd name="connsiteY47" fmla="*/ 1093076 h 1229711"/>
              <a:gd name="connsiteX48" fmla="*/ 872359 w 1030426"/>
              <a:gd name="connsiteY48" fmla="*/ 1040525 h 1229711"/>
              <a:gd name="connsiteX49" fmla="*/ 882869 w 1030426"/>
              <a:gd name="connsiteY49" fmla="*/ 1008994 h 1229711"/>
              <a:gd name="connsiteX50" fmla="*/ 935421 w 1030426"/>
              <a:gd name="connsiteY50" fmla="*/ 935421 h 1229711"/>
              <a:gd name="connsiteX51" fmla="*/ 935421 w 1030426"/>
              <a:gd name="connsiteY51" fmla="*/ 924911 h 122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30426" h="1229711">
                <a:moveTo>
                  <a:pt x="935421" y="924911"/>
                </a:moveTo>
                <a:cubicBezTo>
                  <a:pt x="938924" y="914401"/>
                  <a:pt x="949817" y="890025"/>
                  <a:pt x="956442" y="872359"/>
                </a:cubicBezTo>
                <a:cubicBezTo>
                  <a:pt x="960332" y="861986"/>
                  <a:pt x="961997" y="850737"/>
                  <a:pt x="966952" y="840828"/>
                </a:cubicBezTo>
                <a:cubicBezTo>
                  <a:pt x="972601" y="829530"/>
                  <a:pt x="980966" y="819807"/>
                  <a:pt x="987973" y="809297"/>
                </a:cubicBezTo>
                <a:cubicBezTo>
                  <a:pt x="1015732" y="726018"/>
                  <a:pt x="1005350" y="768091"/>
                  <a:pt x="1019504" y="683173"/>
                </a:cubicBezTo>
                <a:cubicBezTo>
                  <a:pt x="1023007" y="613104"/>
                  <a:pt x="1030014" y="543123"/>
                  <a:pt x="1030014" y="472966"/>
                </a:cubicBezTo>
                <a:cubicBezTo>
                  <a:pt x="1030014" y="349329"/>
                  <a:pt x="1035173" y="301836"/>
                  <a:pt x="1008993" y="210207"/>
                </a:cubicBezTo>
                <a:cubicBezTo>
                  <a:pt x="1005949" y="199554"/>
                  <a:pt x="1003863" y="188361"/>
                  <a:pt x="998483" y="178676"/>
                </a:cubicBezTo>
                <a:cubicBezTo>
                  <a:pt x="986214" y="156592"/>
                  <a:pt x="970456" y="136635"/>
                  <a:pt x="956442" y="115614"/>
                </a:cubicBezTo>
                <a:cubicBezTo>
                  <a:pt x="949435" y="105104"/>
                  <a:pt x="944353" y="93015"/>
                  <a:pt x="935421" y="84083"/>
                </a:cubicBezTo>
                <a:cubicBezTo>
                  <a:pt x="924911" y="73573"/>
                  <a:pt x="916883" y="59771"/>
                  <a:pt x="903890" y="52552"/>
                </a:cubicBezTo>
                <a:cubicBezTo>
                  <a:pt x="884521" y="41791"/>
                  <a:pt x="861849" y="38538"/>
                  <a:pt x="840828" y="31531"/>
                </a:cubicBezTo>
                <a:cubicBezTo>
                  <a:pt x="830318" y="28028"/>
                  <a:pt x="820290" y="22395"/>
                  <a:pt x="809297" y="21021"/>
                </a:cubicBezTo>
                <a:lnTo>
                  <a:pt x="641131" y="0"/>
                </a:lnTo>
                <a:cubicBezTo>
                  <a:pt x="564055" y="3504"/>
                  <a:pt x="486742" y="3526"/>
                  <a:pt x="409904" y="10511"/>
                </a:cubicBezTo>
                <a:cubicBezTo>
                  <a:pt x="228441" y="27008"/>
                  <a:pt x="346991" y="20984"/>
                  <a:pt x="262759" y="42042"/>
                </a:cubicBezTo>
                <a:cubicBezTo>
                  <a:pt x="245428" y="46375"/>
                  <a:pt x="227646" y="48677"/>
                  <a:pt x="210207" y="52552"/>
                </a:cubicBezTo>
                <a:cubicBezTo>
                  <a:pt x="196106" y="55686"/>
                  <a:pt x="182180" y="59559"/>
                  <a:pt x="168166" y="63063"/>
                </a:cubicBezTo>
                <a:cubicBezTo>
                  <a:pt x="157656" y="70070"/>
                  <a:pt x="147933" y="78434"/>
                  <a:pt x="136635" y="84083"/>
                </a:cubicBezTo>
                <a:cubicBezTo>
                  <a:pt x="126726" y="89038"/>
                  <a:pt x="114322" y="88448"/>
                  <a:pt x="105104" y="94594"/>
                </a:cubicBezTo>
                <a:cubicBezTo>
                  <a:pt x="92737" y="102839"/>
                  <a:pt x="84083" y="115615"/>
                  <a:pt x="73573" y="126125"/>
                </a:cubicBezTo>
                <a:cubicBezTo>
                  <a:pt x="70069" y="136635"/>
                  <a:pt x="69983" y="149005"/>
                  <a:pt x="63062" y="157656"/>
                </a:cubicBezTo>
                <a:cubicBezTo>
                  <a:pt x="55171" y="167520"/>
                  <a:pt x="38226" y="167964"/>
                  <a:pt x="31531" y="178676"/>
                </a:cubicBezTo>
                <a:cubicBezTo>
                  <a:pt x="19788" y="197466"/>
                  <a:pt x="17518" y="220717"/>
                  <a:pt x="10511" y="241738"/>
                </a:cubicBezTo>
                <a:lnTo>
                  <a:pt x="0" y="273269"/>
                </a:lnTo>
                <a:cubicBezTo>
                  <a:pt x="3504" y="315311"/>
                  <a:pt x="5852" y="357465"/>
                  <a:pt x="10511" y="399394"/>
                </a:cubicBezTo>
                <a:cubicBezTo>
                  <a:pt x="12864" y="420574"/>
                  <a:pt x="17781" y="441393"/>
                  <a:pt x="21021" y="462456"/>
                </a:cubicBezTo>
                <a:cubicBezTo>
                  <a:pt x="24788" y="486941"/>
                  <a:pt x="27099" y="511655"/>
                  <a:pt x="31531" y="536028"/>
                </a:cubicBezTo>
                <a:cubicBezTo>
                  <a:pt x="34115" y="550240"/>
                  <a:pt x="39209" y="563905"/>
                  <a:pt x="42042" y="578069"/>
                </a:cubicBezTo>
                <a:cubicBezTo>
                  <a:pt x="46221" y="598966"/>
                  <a:pt x="47383" y="620457"/>
                  <a:pt x="52552" y="641131"/>
                </a:cubicBezTo>
                <a:cubicBezTo>
                  <a:pt x="57926" y="662628"/>
                  <a:pt x="66566" y="683173"/>
                  <a:pt x="73573" y="704194"/>
                </a:cubicBezTo>
                <a:lnTo>
                  <a:pt x="84083" y="735725"/>
                </a:lnTo>
                <a:cubicBezTo>
                  <a:pt x="87586" y="746235"/>
                  <a:pt x="88448" y="758038"/>
                  <a:pt x="94593" y="767256"/>
                </a:cubicBezTo>
                <a:lnTo>
                  <a:pt x="115614" y="798787"/>
                </a:lnTo>
                <a:cubicBezTo>
                  <a:pt x="119117" y="809297"/>
                  <a:pt x="120744" y="820633"/>
                  <a:pt x="126124" y="830318"/>
                </a:cubicBezTo>
                <a:cubicBezTo>
                  <a:pt x="138393" y="852403"/>
                  <a:pt x="168166" y="893380"/>
                  <a:pt x="168166" y="893380"/>
                </a:cubicBezTo>
                <a:cubicBezTo>
                  <a:pt x="175173" y="914401"/>
                  <a:pt x="176895" y="938006"/>
                  <a:pt x="189186" y="956442"/>
                </a:cubicBezTo>
                <a:cubicBezTo>
                  <a:pt x="203200" y="977463"/>
                  <a:pt x="213364" y="1001640"/>
                  <a:pt x="231228" y="1019504"/>
                </a:cubicBezTo>
                <a:cubicBezTo>
                  <a:pt x="241738" y="1030014"/>
                  <a:pt x="253634" y="1039302"/>
                  <a:pt x="262759" y="1051035"/>
                </a:cubicBezTo>
                <a:cubicBezTo>
                  <a:pt x="278269" y="1070977"/>
                  <a:pt x="286936" y="1096233"/>
                  <a:pt x="304800" y="1114097"/>
                </a:cubicBezTo>
                <a:cubicBezTo>
                  <a:pt x="315310" y="1124607"/>
                  <a:pt x="326815" y="1134209"/>
                  <a:pt x="336331" y="1145628"/>
                </a:cubicBezTo>
                <a:cubicBezTo>
                  <a:pt x="344418" y="1155332"/>
                  <a:pt x="347648" y="1169072"/>
                  <a:pt x="357352" y="1177159"/>
                </a:cubicBezTo>
                <a:cubicBezTo>
                  <a:pt x="369388" y="1187189"/>
                  <a:pt x="385790" y="1190407"/>
                  <a:pt x="399393" y="1198180"/>
                </a:cubicBezTo>
                <a:cubicBezTo>
                  <a:pt x="455845" y="1230438"/>
                  <a:pt x="403915" y="1212448"/>
                  <a:pt x="472966" y="1229711"/>
                </a:cubicBezTo>
                <a:cubicBezTo>
                  <a:pt x="522014" y="1226207"/>
                  <a:pt x="571275" y="1224946"/>
                  <a:pt x="620111" y="1219200"/>
                </a:cubicBezTo>
                <a:cubicBezTo>
                  <a:pt x="653807" y="1215236"/>
                  <a:pt x="692140" y="1181692"/>
                  <a:pt x="714704" y="1166649"/>
                </a:cubicBezTo>
                <a:cubicBezTo>
                  <a:pt x="792985" y="1114462"/>
                  <a:pt x="696846" y="1181531"/>
                  <a:pt x="777766" y="1114097"/>
                </a:cubicBezTo>
                <a:cubicBezTo>
                  <a:pt x="787470" y="1106010"/>
                  <a:pt x="799593" y="1101163"/>
                  <a:pt x="809297" y="1093076"/>
                </a:cubicBezTo>
                <a:cubicBezTo>
                  <a:pt x="890215" y="1025644"/>
                  <a:pt x="794080" y="1092709"/>
                  <a:pt x="872359" y="1040525"/>
                </a:cubicBezTo>
                <a:cubicBezTo>
                  <a:pt x="875862" y="1030015"/>
                  <a:pt x="877914" y="1018903"/>
                  <a:pt x="882869" y="1008994"/>
                </a:cubicBezTo>
                <a:cubicBezTo>
                  <a:pt x="891123" y="992485"/>
                  <a:pt x="927490" y="946524"/>
                  <a:pt x="935421" y="935421"/>
                </a:cubicBezTo>
                <a:cubicBezTo>
                  <a:pt x="942763" y="925142"/>
                  <a:pt x="931918" y="935421"/>
                  <a:pt x="935421" y="924911"/>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672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1364397"/>
            <a:ext cx="8077200" cy="5170338"/>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3087852" y="1505633"/>
            <a:ext cx="2968296"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Excretory duct</a:t>
            </a:r>
          </a:p>
        </p:txBody>
      </p:sp>
      <p:sp>
        <p:nvSpPr>
          <p:cNvPr id="7" name="Freeform 6"/>
          <p:cNvSpPr/>
          <p:nvPr/>
        </p:nvSpPr>
        <p:spPr>
          <a:xfrm>
            <a:off x="3762703" y="2469931"/>
            <a:ext cx="4279509" cy="1534510"/>
          </a:xfrm>
          <a:custGeom>
            <a:avLst/>
            <a:gdLst>
              <a:gd name="connsiteX0" fmla="*/ 2680138 w 4279509"/>
              <a:gd name="connsiteY0" fmla="*/ 735724 h 1534510"/>
              <a:gd name="connsiteX1" fmla="*/ 2627587 w 4279509"/>
              <a:gd name="connsiteY1" fmla="*/ 704193 h 1534510"/>
              <a:gd name="connsiteX2" fmla="*/ 2585545 w 4279509"/>
              <a:gd name="connsiteY2" fmla="*/ 683172 h 1534510"/>
              <a:gd name="connsiteX3" fmla="*/ 2554014 w 4279509"/>
              <a:gd name="connsiteY3" fmla="*/ 662152 h 1534510"/>
              <a:gd name="connsiteX4" fmla="*/ 2522483 w 4279509"/>
              <a:gd name="connsiteY4" fmla="*/ 651641 h 1534510"/>
              <a:gd name="connsiteX5" fmla="*/ 2459421 w 4279509"/>
              <a:gd name="connsiteY5" fmla="*/ 609600 h 1534510"/>
              <a:gd name="connsiteX6" fmla="*/ 2396359 w 4279509"/>
              <a:gd name="connsiteY6" fmla="*/ 588579 h 1534510"/>
              <a:gd name="connsiteX7" fmla="*/ 2364828 w 4279509"/>
              <a:gd name="connsiteY7" fmla="*/ 578069 h 1534510"/>
              <a:gd name="connsiteX8" fmla="*/ 2333297 w 4279509"/>
              <a:gd name="connsiteY8" fmla="*/ 557048 h 1534510"/>
              <a:gd name="connsiteX9" fmla="*/ 2270235 w 4279509"/>
              <a:gd name="connsiteY9" fmla="*/ 536028 h 1534510"/>
              <a:gd name="connsiteX10" fmla="*/ 2238704 w 4279509"/>
              <a:gd name="connsiteY10" fmla="*/ 525517 h 1534510"/>
              <a:gd name="connsiteX11" fmla="*/ 2133600 w 4279509"/>
              <a:gd name="connsiteY11" fmla="*/ 493986 h 1534510"/>
              <a:gd name="connsiteX12" fmla="*/ 2091559 w 4279509"/>
              <a:gd name="connsiteY12" fmla="*/ 483476 h 1534510"/>
              <a:gd name="connsiteX13" fmla="*/ 2028497 w 4279509"/>
              <a:gd name="connsiteY13" fmla="*/ 472966 h 1534510"/>
              <a:gd name="connsiteX14" fmla="*/ 1965435 w 4279509"/>
              <a:gd name="connsiteY14" fmla="*/ 451945 h 1534510"/>
              <a:gd name="connsiteX15" fmla="*/ 1933904 w 4279509"/>
              <a:gd name="connsiteY15" fmla="*/ 441435 h 1534510"/>
              <a:gd name="connsiteX16" fmla="*/ 1860331 w 4279509"/>
              <a:gd name="connsiteY16" fmla="*/ 430924 h 1534510"/>
              <a:gd name="connsiteX17" fmla="*/ 1502980 w 4279509"/>
              <a:gd name="connsiteY17" fmla="*/ 399393 h 1534510"/>
              <a:gd name="connsiteX18" fmla="*/ 1303283 w 4279509"/>
              <a:gd name="connsiteY18" fmla="*/ 388883 h 1534510"/>
              <a:gd name="connsiteX19" fmla="*/ 935421 w 4279509"/>
              <a:gd name="connsiteY19" fmla="*/ 409903 h 1534510"/>
              <a:gd name="connsiteX20" fmla="*/ 788276 w 4279509"/>
              <a:gd name="connsiteY20" fmla="*/ 430924 h 1534510"/>
              <a:gd name="connsiteX21" fmla="*/ 725214 w 4279509"/>
              <a:gd name="connsiteY21" fmla="*/ 451945 h 1534510"/>
              <a:gd name="connsiteX22" fmla="*/ 672663 w 4279509"/>
              <a:gd name="connsiteY22" fmla="*/ 472966 h 1534510"/>
              <a:gd name="connsiteX23" fmla="*/ 630621 w 4279509"/>
              <a:gd name="connsiteY23" fmla="*/ 483476 h 1534510"/>
              <a:gd name="connsiteX24" fmla="*/ 599090 w 4279509"/>
              <a:gd name="connsiteY24" fmla="*/ 493986 h 1534510"/>
              <a:gd name="connsiteX25" fmla="*/ 557049 w 4279509"/>
              <a:gd name="connsiteY25" fmla="*/ 504497 h 1534510"/>
              <a:gd name="connsiteX26" fmla="*/ 493987 w 4279509"/>
              <a:gd name="connsiteY26" fmla="*/ 525517 h 1534510"/>
              <a:gd name="connsiteX27" fmla="*/ 451945 w 4279509"/>
              <a:gd name="connsiteY27" fmla="*/ 536028 h 1534510"/>
              <a:gd name="connsiteX28" fmla="*/ 357352 w 4279509"/>
              <a:gd name="connsiteY28" fmla="*/ 567559 h 1534510"/>
              <a:gd name="connsiteX29" fmla="*/ 325821 w 4279509"/>
              <a:gd name="connsiteY29" fmla="*/ 578069 h 1534510"/>
              <a:gd name="connsiteX30" fmla="*/ 294290 w 4279509"/>
              <a:gd name="connsiteY30" fmla="*/ 588579 h 1534510"/>
              <a:gd name="connsiteX31" fmla="*/ 241738 w 4279509"/>
              <a:gd name="connsiteY31" fmla="*/ 599090 h 1534510"/>
              <a:gd name="connsiteX32" fmla="*/ 157656 w 4279509"/>
              <a:gd name="connsiteY32" fmla="*/ 620110 h 1534510"/>
              <a:gd name="connsiteX33" fmla="*/ 126125 w 4279509"/>
              <a:gd name="connsiteY33" fmla="*/ 641131 h 1534510"/>
              <a:gd name="connsiteX34" fmla="*/ 94594 w 4279509"/>
              <a:gd name="connsiteY34" fmla="*/ 651641 h 1534510"/>
              <a:gd name="connsiteX35" fmla="*/ 73573 w 4279509"/>
              <a:gd name="connsiteY35" fmla="*/ 683172 h 1534510"/>
              <a:gd name="connsiteX36" fmla="*/ 31531 w 4279509"/>
              <a:gd name="connsiteY36" fmla="*/ 756745 h 1534510"/>
              <a:gd name="connsiteX37" fmla="*/ 21021 w 4279509"/>
              <a:gd name="connsiteY37" fmla="*/ 798786 h 1534510"/>
              <a:gd name="connsiteX38" fmla="*/ 0 w 4279509"/>
              <a:gd name="connsiteY38" fmla="*/ 872359 h 1534510"/>
              <a:gd name="connsiteX39" fmla="*/ 10511 w 4279509"/>
              <a:gd name="connsiteY39" fmla="*/ 1030014 h 1534510"/>
              <a:gd name="connsiteX40" fmla="*/ 21021 w 4279509"/>
              <a:gd name="connsiteY40" fmla="*/ 1072055 h 1534510"/>
              <a:gd name="connsiteX41" fmla="*/ 52552 w 4279509"/>
              <a:gd name="connsiteY41" fmla="*/ 1166648 h 1534510"/>
              <a:gd name="connsiteX42" fmla="*/ 63063 w 4279509"/>
              <a:gd name="connsiteY42" fmla="*/ 1198179 h 1534510"/>
              <a:gd name="connsiteX43" fmla="*/ 105104 w 4279509"/>
              <a:gd name="connsiteY43" fmla="*/ 1271752 h 1534510"/>
              <a:gd name="connsiteX44" fmla="*/ 126125 w 4279509"/>
              <a:gd name="connsiteY44" fmla="*/ 1303283 h 1534510"/>
              <a:gd name="connsiteX45" fmla="*/ 157656 w 4279509"/>
              <a:gd name="connsiteY45" fmla="*/ 1366345 h 1534510"/>
              <a:gd name="connsiteX46" fmla="*/ 199697 w 4279509"/>
              <a:gd name="connsiteY46" fmla="*/ 1397876 h 1534510"/>
              <a:gd name="connsiteX47" fmla="*/ 220718 w 4279509"/>
              <a:gd name="connsiteY47" fmla="*/ 1429407 h 1534510"/>
              <a:gd name="connsiteX48" fmla="*/ 262759 w 4279509"/>
              <a:gd name="connsiteY48" fmla="*/ 1450428 h 1534510"/>
              <a:gd name="connsiteX49" fmla="*/ 357352 w 4279509"/>
              <a:gd name="connsiteY49" fmla="*/ 1492469 h 1534510"/>
              <a:gd name="connsiteX50" fmla="*/ 409904 w 4279509"/>
              <a:gd name="connsiteY50" fmla="*/ 1513490 h 1534510"/>
              <a:gd name="connsiteX51" fmla="*/ 493987 w 4279509"/>
              <a:gd name="connsiteY51" fmla="*/ 1524000 h 1534510"/>
              <a:gd name="connsiteX52" fmla="*/ 567559 w 4279509"/>
              <a:gd name="connsiteY52" fmla="*/ 1534510 h 1534510"/>
              <a:gd name="connsiteX53" fmla="*/ 872359 w 4279509"/>
              <a:gd name="connsiteY53" fmla="*/ 1513490 h 1534510"/>
              <a:gd name="connsiteX54" fmla="*/ 987973 w 4279509"/>
              <a:gd name="connsiteY54" fmla="*/ 1502979 h 1534510"/>
              <a:gd name="connsiteX55" fmla="*/ 1040525 w 4279509"/>
              <a:gd name="connsiteY55" fmla="*/ 1492469 h 1534510"/>
              <a:gd name="connsiteX56" fmla="*/ 1114097 w 4279509"/>
              <a:gd name="connsiteY56" fmla="*/ 1481959 h 1534510"/>
              <a:gd name="connsiteX57" fmla="*/ 1156138 w 4279509"/>
              <a:gd name="connsiteY57" fmla="*/ 1471448 h 1534510"/>
              <a:gd name="connsiteX58" fmla="*/ 1250731 w 4279509"/>
              <a:gd name="connsiteY58" fmla="*/ 1450428 h 1534510"/>
              <a:gd name="connsiteX59" fmla="*/ 1282263 w 4279509"/>
              <a:gd name="connsiteY59" fmla="*/ 1439917 h 1534510"/>
              <a:gd name="connsiteX60" fmla="*/ 1324304 w 4279509"/>
              <a:gd name="connsiteY60" fmla="*/ 1429407 h 1534510"/>
              <a:gd name="connsiteX61" fmla="*/ 1355835 w 4279509"/>
              <a:gd name="connsiteY61" fmla="*/ 1418897 h 1534510"/>
              <a:gd name="connsiteX62" fmla="*/ 1408387 w 4279509"/>
              <a:gd name="connsiteY62" fmla="*/ 1408386 h 1534510"/>
              <a:gd name="connsiteX63" fmla="*/ 1492469 w 4279509"/>
              <a:gd name="connsiteY63" fmla="*/ 1387366 h 1534510"/>
              <a:gd name="connsiteX64" fmla="*/ 1555531 w 4279509"/>
              <a:gd name="connsiteY64" fmla="*/ 1376855 h 1534510"/>
              <a:gd name="connsiteX65" fmla="*/ 1587063 w 4279509"/>
              <a:gd name="connsiteY65" fmla="*/ 1366345 h 1534510"/>
              <a:gd name="connsiteX66" fmla="*/ 1681656 w 4279509"/>
              <a:gd name="connsiteY66" fmla="*/ 1355835 h 1534510"/>
              <a:gd name="connsiteX67" fmla="*/ 1755228 w 4279509"/>
              <a:gd name="connsiteY67" fmla="*/ 1345324 h 1534510"/>
              <a:gd name="connsiteX68" fmla="*/ 1818290 w 4279509"/>
              <a:gd name="connsiteY68" fmla="*/ 1334814 h 1534510"/>
              <a:gd name="connsiteX69" fmla="*/ 1954925 w 4279509"/>
              <a:gd name="connsiteY69" fmla="*/ 1324303 h 1534510"/>
              <a:gd name="connsiteX70" fmla="*/ 2028497 w 4279509"/>
              <a:gd name="connsiteY70" fmla="*/ 1313793 h 1534510"/>
              <a:gd name="connsiteX71" fmla="*/ 2112580 w 4279509"/>
              <a:gd name="connsiteY71" fmla="*/ 1303283 h 1534510"/>
              <a:gd name="connsiteX72" fmla="*/ 2175642 w 4279509"/>
              <a:gd name="connsiteY72" fmla="*/ 1292772 h 1534510"/>
              <a:gd name="connsiteX73" fmla="*/ 2322787 w 4279509"/>
              <a:gd name="connsiteY73" fmla="*/ 1282262 h 1534510"/>
              <a:gd name="connsiteX74" fmla="*/ 2396359 w 4279509"/>
              <a:gd name="connsiteY74" fmla="*/ 1261241 h 1534510"/>
              <a:gd name="connsiteX75" fmla="*/ 2459421 w 4279509"/>
              <a:gd name="connsiteY75" fmla="*/ 1250731 h 1534510"/>
              <a:gd name="connsiteX76" fmla="*/ 2690649 w 4279509"/>
              <a:gd name="connsiteY76" fmla="*/ 1240221 h 1534510"/>
              <a:gd name="connsiteX77" fmla="*/ 2932387 w 4279509"/>
              <a:gd name="connsiteY77" fmla="*/ 1208690 h 1534510"/>
              <a:gd name="connsiteX78" fmla="*/ 2984938 w 4279509"/>
              <a:gd name="connsiteY78" fmla="*/ 1198179 h 1534510"/>
              <a:gd name="connsiteX79" fmla="*/ 3048000 w 4279509"/>
              <a:gd name="connsiteY79" fmla="*/ 1187669 h 1534510"/>
              <a:gd name="connsiteX80" fmla="*/ 3163614 w 4279509"/>
              <a:gd name="connsiteY80" fmla="*/ 1156138 h 1534510"/>
              <a:gd name="connsiteX81" fmla="*/ 3205656 w 4279509"/>
              <a:gd name="connsiteY81" fmla="*/ 1145628 h 1534510"/>
              <a:gd name="connsiteX82" fmla="*/ 3237187 w 4279509"/>
              <a:gd name="connsiteY82" fmla="*/ 1135117 h 1534510"/>
              <a:gd name="connsiteX83" fmla="*/ 3279228 w 4279509"/>
              <a:gd name="connsiteY83" fmla="*/ 1124607 h 1534510"/>
              <a:gd name="connsiteX84" fmla="*/ 3342290 w 4279509"/>
              <a:gd name="connsiteY84" fmla="*/ 1103586 h 1534510"/>
              <a:gd name="connsiteX85" fmla="*/ 3384331 w 4279509"/>
              <a:gd name="connsiteY85" fmla="*/ 1093076 h 1534510"/>
              <a:gd name="connsiteX86" fmla="*/ 3415863 w 4279509"/>
              <a:gd name="connsiteY86" fmla="*/ 1082566 h 1534510"/>
              <a:gd name="connsiteX87" fmla="*/ 3499945 w 4279509"/>
              <a:gd name="connsiteY87" fmla="*/ 1072055 h 1534510"/>
              <a:gd name="connsiteX88" fmla="*/ 3531476 w 4279509"/>
              <a:gd name="connsiteY88" fmla="*/ 1051035 h 1534510"/>
              <a:gd name="connsiteX89" fmla="*/ 3647090 w 4279509"/>
              <a:gd name="connsiteY89" fmla="*/ 1019503 h 1534510"/>
              <a:gd name="connsiteX90" fmla="*/ 3720663 w 4279509"/>
              <a:gd name="connsiteY90" fmla="*/ 987972 h 1534510"/>
              <a:gd name="connsiteX91" fmla="*/ 3825766 w 4279509"/>
              <a:gd name="connsiteY91" fmla="*/ 956441 h 1534510"/>
              <a:gd name="connsiteX92" fmla="*/ 3920359 w 4279509"/>
              <a:gd name="connsiteY92" fmla="*/ 914400 h 1534510"/>
              <a:gd name="connsiteX93" fmla="*/ 3983421 w 4279509"/>
              <a:gd name="connsiteY93" fmla="*/ 882869 h 1534510"/>
              <a:gd name="connsiteX94" fmla="*/ 4078014 w 4279509"/>
              <a:gd name="connsiteY94" fmla="*/ 798786 h 1534510"/>
              <a:gd name="connsiteX95" fmla="*/ 4109545 w 4279509"/>
              <a:gd name="connsiteY95" fmla="*/ 756745 h 1534510"/>
              <a:gd name="connsiteX96" fmla="*/ 4141076 w 4279509"/>
              <a:gd name="connsiteY96" fmla="*/ 725214 h 1534510"/>
              <a:gd name="connsiteX97" fmla="*/ 4162097 w 4279509"/>
              <a:gd name="connsiteY97" fmla="*/ 693683 h 1534510"/>
              <a:gd name="connsiteX98" fmla="*/ 4193628 w 4279509"/>
              <a:gd name="connsiteY98" fmla="*/ 651641 h 1534510"/>
              <a:gd name="connsiteX99" fmla="*/ 4204138 w 4279509"/>
              <a:gd name="connsiteY99" fmla="*/ 620110 h 1534510"/>
              <a:gd name="connsiteX100" fmla="*/ 4214649 w 4279509"/>
              <a:gd name="connsiteY100" fmla="*/ 578069 h 1534510"/>
              <a:gd name="connsiteX101" fmla="*/ 4235669 w 4279509"/>
              <a:gd name="connsiteY101" fmla="*/ 536028 h 1534510"/>
              <a:gd name="connsiteX102" fmla="*/ 4256690 w 4279509"/>
              <a:gd name="connsiteY102" fmla="*/ 483476 h 1534510"/>
              <a:gd name="connsiteX103" fmla="*/ 4267200 w 4279509"/>
              <a:gd name="connsiteY103" fmla="*/ 367862 h 1534510"/>
              <a:gd name="connsiteX104" fmla="*/ 4267200 w 4279509"/>
              <a:gd name="connsiteY104" fmla="*/ 241738 h 1534510"/>
              <a:gd name="connsiteX105" fmla="*/ 4235669 w 4279509"/>
              <a:gd name="connsiteY105" fmla="*/ 178676 h 1534510"/>
              <a:gd name="connsiteX106" fmla="*/ 4225159 w 4279509"/>
              <a:gd name="connsiteY106" fmla="*/ 147145 h 1534510"/>
              <a:gd name="connsiteX107" fmla="*/ 4162097 w 4279509"/>
              <a:gd name="connsiteY107" fmla="*/ 105103 h 1534510"/>
              <a:gd name="connsiteX108" fmla="*/ 4099035 w 4279509"/>
              <a:gd name="connsiteY108" fmla="*/ 52552 h 1534510"/>
              <a:gd name="connsiteX109" fmla="*/ 4067504 w 4279509"/>
              <a:gd name="connsiteY109" fmla="*/ 42041 h 1534510"/>
              <a:gd name="connsiteX110" fmla="*/ 3993931 w 4279509"/>
              <a:gd name="connsiteY110" fmla="*/ 0 h 1534510"/>
              <a:gd name="connsiteX111" fmla="*/ 3762704 w 4279509"/>
              <a:gd name="connsiteY111" fmla="*/ 10510 h 1534510"/>
              <a:gd name="connsiteX112" fmla="*/ 3699642 w 4279509"/>
              <a:gd name="connsiteY112" fmla="*/ 42041 h 1534510"/>
              <a:gd name="connsiteX113" fmla="*/ 3636580 w 4279509"/>
              <a:gd name="connsiteY113" fmla="*/ 63062 h 1534510"/>
              <a:gd name="connsiteX114" fmla="*/ 3541987 w 4279509"/>
              <a:gd name="connsiteY114" fmla="*/ 105103 h 1534510"/>
              <a:gd name="connsiteX115" fmla="*/ 3510456 w 4279509"/>
              <a:gd name="connsiteY115" fmla="*/ 126124 h 1534510"/>
              <a:gd name="connsiteX116" fmla="*/ 3394842 w 4279509"/>
              <a:gd name="connsiteY116" fmla="*/ 178676 h 1534510"/>
              <a:gd name="connsiteX117" fmla="*/ 3363311 w 4279509"/>
              <a:gd name="connsiteY117" fmla="*/ 199697 h 1534510"/>
              <a:gd name="connsiteX118" fmla="*/ 3310759 w 4279509"/>
              <a:gd name="connsiteY118" fmla="*/ 220717 h 1534510"/>
              <a:gd name="connsiteX119" fmla="*/ 3279228 w 4279509"/>
              <a:gd name="connsiteY119" fmla="*/ 231228 h 1534510"/>
              <a:gd name="connsiteX120" fmla="*/ 3247697 w 4279509"/>
              <a:gd name="connsiteY120" fmla="*/ 252248 h 1534510"/>
              <a:gd name="connsiteX121" fmla="*/ 3184635 w 4279509"/>
              <a:gd name="connsiteY121" fmla="*/ 273269 h 1534510"/>
              <a:gd name="connsiteX122" fmla="*/ 3121573 w 4279509"/>
              <a:gd name="connsiteY122" fmla="*/ 315310 h 1534510"/>
              <a:gd name="connsiteX123" fmla="*/ 3058511 w 4279509"/>
              <a:gd name="connsiteY123" fmla="*/ 346841 h 1534510"/>
              <a:gd name="connsiteX124" fmla="*/ 3016469 w 4279509"/>
              <a:gd name="connsiteY124" fmla="*/ 367862 h 1534510"/>
              <a:gd name="connsiteX125" fmla="*/ 2953407 w 4279509"/>
              <a:gd name="connsiteY125" fmla="*/ 420414 h 1534510"/>
              <a:gd name="connsiteX126" fmla="*/ 2921876 w 4279509"/>
              <a:gd name="connsiteY126" fmla="*/ 430924 h 1534510"/>
              <a:gd name="connsiteX127" fmla="*/ 2858814 w 4279509"/>
              <a:gd name="connsiteY127" fmla="*/ 483476 h 1534510"/>
              <a:gd name="connsiteX128" fmla="*/ 2795752 w 4279509"/>
              <a:gd name="connsiteY128" fmla="*/ 525517 h 1534510"/>
              <a:gd name="connsiteX129" fmla="*/ 2764221 w 4279509"/>
              <a:gd name="connsiteY129" fmla="*/ 557048 h 1534510"/>
              <a:gd name="connsiteX130" fmla="*/ 2722180 w 4279509"/>
              <a:gd name="connsiteY130" fmla="*/ 578069 h 1534510"/>
              <a:gd name="connsiteX131" fmla="*/ 2690649 w 4279509"/>
              <a:gd name="connsiteY131" fmla="*/ 599090 h 1534510"/>
              <a:gd name="connsiteX132" fmla="*/ 2669628 w 4279509"/>
              <a:gd name="connsiteY132" fmla="*/ 630621 h 1534510"/>
              <a:gd name="connsiteX133" fmla="*/ 2638097 w 4279509"/>
              <a:gd name="connsiteY133" fmla="*/ 641131 h 1534510"/>
              <a:gd name="connsiteX134" fmla="*/ 2596056 w 4279509"/>
              <a:gd name="connsiteY134" fmla="*/ 683172 h 153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279509" h="1534510">
                <a:moveTo>
                  <a:pt x="2680138" y="735724"/>
                </a:moveTo>
                <a:cubicBezTo>
                  <a:pt x="2662621" y="725214"/>
                  <a:pt x="2645444" y="714114"/>
                  <a:pt x="2627587" y="704193"/>
                </a:cubicBezTo>
                <a:cubicBezTo>
                  <a:pt x="2613891" y="696584"/>
                  <a:pt x="2599149" y="690945"/>
                  <a:pt x="2585545" y="683172"/>
                </a:cubicBezTo>
                <a:cubicBezTo>
                  <a:pt x="2574578" y="676905"/>
                  <a:pt x="2565312" y="667801"/>
                  <a:pt x="2554014" y="662152"/>
                </a:cubicBezTo>
                <a:cubicBezTo>
                  <a:pt x="2544105" y="657197"/>
                  <a:pt x="2532168" y="657021"/>
                  <a:pt x="2522483" y="651641"/>
                </a:cubicBezTo>
                <a:cubicBezTo>
                  <a:pt x="2500399" y="639372"/>
                  <a:pt x="2483388" y="617589"/>
                  <a:pt x="2459421" y="609600"/>
                </a:cubicBezTo>
                <a:lnTo>
                  <a:pt x="2396359" y="588579"/>
                </a:lnTo>
                <a:lnTo>
                  <a:pt x="2364828" y="578069"/>
                </a:lnTo>
                <a:cubicBezTo>
                  <a:pt x="2354318" y="571062"/>
                  <a:pt x="2344840" y="562178"/>
                  <a:pt x="2333297" y="557048"/>
                </a:cubicBezTo>
                <a:cubicBezTo>
                  <a:pt x="2313049" y="548049"/>
                  <a:pt x="2291256" y="543035"/>
                  <a:pt x="2270235" y="536028"/>
                </a:cubicBezTo>
                <a:lnTo>
                  <a:pt x="2238704" y="525517"/>
                </a:lnTo>
                <a:cubicBezTo>
                  <a:pt x="2190831" y="509559"/>
                  <a:pt x="2199742" y="512025"/>
                  <a:pt x="2133600" y="493986"/>
                </a:cubicBezTo>
                <a:cubicBezTo>
                  <a:pt x="2119664" y="490185"/>
                  <a:pt x="2105723" y="486309"/>
                  <a:pt x="2091559" y="483476"/>
                </a:cubicBezTo>
                <a:cubicBezTo>
                  <a:pt x="2070662" y="479297"/>
                  <a:pt x="2049518" y="476469"/>
                  <a:pt x="2028497" y="472966"/>
                </a:cubicBezTo>
                <a:lnTo>
                  <a:pt x="1965435" y="451945"/>
                </a:lnTo>
                <a:cubicBezTo>
                  <a:pt x="1954925" y="448442"/>
                  <a:pt x="1944871" y="443002"/>
                  <a:pt x="1933904" y="441435"/>
                </a:cubicBezTo>
                <a:lnTo>
                  <a:pt x="1860331" y="430924"/>
                </a:lnTo>
                <a:cubicBezTo>
                  <a:pt x="1741740" y="416100"/>
                  <a:pt x="1622237" y="406620"/>
                  <a:pt x="1502980" y="399393"/>
                </a:cubicBezTo>
                <a:lnTo>
                  <a:pt x="1303283" y="388883"/>
                </a:lnTo>
                <a:cubicBezTo>
                  <a:pt x="1214264" y="392929"/>
                  <a:pt x="1037773" y="398531"/>
                  <a:pt x="935421" y="409903"/>
                </a:cubicBezTo>
                <a:cubicBezTo>
                  <a:pt x="886178" y="415374"/>
                  <a:pt x="788276" y="430924"/>
                  <a:pt x="788276" y="430924"/>
                </a:cubicBezTo>
                <a:cubicBezTo>
                  <a:pt x="767255" y="437931"/>
                  <a:pt x="746038" y="444373"/>
                  <a:pt x="725214" y="451945"/>
                </a:cubicBezTo>
                <a:cubicBezTo>
                  <a:pt x="707483" y="458393"/>
                  <a:pt x="690561" y="467000"/>
                  <a:pt x="672663" y="472966"/>
                </a:cubicBezTo>
                <a:cubicBezTo>
                  <a:pt x="658959" y="477534"/>
                  <a:pt x="644511" y="479508"/>
                  <a:pt x="630621" y="483476"/>
                </a:cubicBezTo>
                <a:cubicBezTo>
                  <a:pt x="619968" y="486519"/>
                  <a:pt x="609743" y="490942"/>
                  <a:pt x="599090" y="493986"/>
                </a:cubicBezTo>
                <a:cubicBezTo>
                  <a:pt x="585201" y="497954"/>
                  <a:pt x="570885" y="500346"/>
                  <a:pt x="557049" y="504497"/>
                </a:cubicBezTo>
                <a:cubicBezTo>
                  <a:pt x="535826" y="510864"/>
                  <a:pt x="515483" y="520143"/>
                  <a:pt x="493987" y="525517"/>
                </a:cubicBezTo>
                <a:cubicBezTo>
                  <a:pt x="479973" y="529021"/>
                  <a:pt x="465781" y="531877"/>
                  <a:pt x="451945" y="536028"/>
                </a:cubicBezTo>
                <a:cubicBezTo>
                  <a:pt x="451860" y="536053"/>
                  <a:pt x="373159" y="562290"/>
                  <a:pt x="357352" y="567559"/>
                </a:cubicBezTo>
                <a:lnTo>
                  <a:pt x="325821" y="578069"/>
                </a:lnTo>
                <a:cubicBezTo>
                  <a:pt x="315311" y="581572"/>
                  <a:pt x="305154" y="586406"/>
                  <a:pt x="294290" y="588579"/>
                </a:cubicBezTo>
                <a:cubicBezTo>
                  <a:pt x="276773" y="592083"/>
                  <a:pt x="259145" y="595073"/>
                  <a:pt x="241738" y="599090"/>
                </a:cubicBezTo>
                <a:cubicBezTo>
                  <a:pt x="213588" y="605586"/>
                  <a:pt x="157656" y="620110"/>
                  <a:pt x="157656" y="620110"/>
                </a:cubicBezTo>
                <a:cubicBezTo>
                  <a:pt x="147146" y="627117"/>
                  <a:pt x="137423" y="635482"/>
                  <a:pt x="126125" y="641131"/>
                </a:cubicBezTo>
                <a:cubicBezTo>
                  <a:pt x="116216" y="646086"/>
                  <a:pt x="103245" y="644720"/>
                  <a:pt x="94594" y="651641"/>
                </a:cubicBezTo>
                <a:cubicBezTo>
                  <a:pt x="84730" y="659532"/>
                  <a:pt x="79840" y="672204"/>
                  <a:pt x="73573" y="683172"/>
                </a:cubicBezTo>
                <a:cubicBezTo>
                  <a:pt x="20233" y="776517"/>
                  <a:pt x="82745" y="679925"/>
                  <a:pt x="31531" y="756745"/>
                </a:cubicBezTo>
                <a:cubicBezTo>
                  <a:pt x="28028" y="770759"/>
                  <a:pt x="24989" y="784897"/>
                  <a:pt x="21021" y="798786"/>
                </a:cubicBezTo>
                <a:cubicBezTo>
                  <a:pt x="-9143" y="904364"/>
                  <a:pt x="32869" y="740889"/>
                  <a:pt x="0" y="872359"/>
                </a:cubicBezTo>
                <a:cubicBezTo>
                  <a:pt x="3504" y="924911"/>
                  <a:pt x="4997" y="977635"/>
                  <a:pt x="10511" y="1030014"/>
                </a:cubicBezTo>
                <a:cubicBezTo>
                  <a:pt x="12023" y="1044380"/>
                  <a:pt x="16773" y="1058249"/>
                  <a:pt x="21021" y="1072055"/>
                </a:cubicBezTo>
                <a:cubicBezTo>
                  <a:pt x="30795" y="1103822"/>
                  <a:pt x="42042" y="1135117"/>
                  <a:pt x="52552" y="1166648"/>
                </a:cubicBezTo>
                <a:cubicBezTo>
                  <a:pt x="56056" y="1177158"/>
                  <a:pt x="56918" y="1188961"/>
                  <a:pt x="63063" y="1198179"/>
                </a:cubicBezTo>
                <a:cubicBezTo>
                  <a:pt x="114282" y="1275009"/>
                  <a:pt x="51756" y="1178394"/>
                  <a:pt x="105104" y="1271752"/>
                </a:cubicBezTo>
                <a:cubicBezTo>
                  <a:pt x="111371" y="1282720"/>
                  <a:pt x="119118" y="1292773"/>
                  <a:pt x="126125" y="1303283"/>
                </a:cubicBezTo>
                <a:cubicBezTo>
                  <a:pt x="134673" y="1328929"/>
                  <a:pt x="137280" y="1345969"/>
                  <a:pt x="157656" y="1366345"/>
                </a:cubicBezTo>
                <a:cubicBezTo>
                  <a:pt x="170042" y="1378731"/>
                  <a:pt x="187311" y="1385490"/>
                  <a:pt x="199697" y="1397876"/>
                </a:cubicBezTo>
                <a:cubicBezTo>
                  <a:pt x="208629" y="1406808"/>
                  <a:pt x="211014" y="1421320"/>
                  <a:pt x="220718" y="1429407"/>
                </a:cubicBezTo>
                <a:cubicBezTo>
                  <a:pt x="232754" y="1439437"/>
                  <a:pt x="249156" y="1442655"/>
                  <a:pt x="262759" y="1450428"/>
                </a:cubicBezTo>
                <a:cubicBezTo>
                  <a:pt x="357119" y="1504348"/>
                  <a:pt x="204436" y="1431302"/>
                  <a:pt x="357352" y="1492469"/>
                </a:cubicBezTo>
                <a:cubicBezTo>
                  <a:pt x="374869" y="1499476"/>
                  <a:pt x="391520" y="1509248"/>
                  <a:pt x="409904" y="1513490"/>
                </a:cubicBezTo>
                <a:cubicBezTo>
                  <a:pt x="437426" y="1519841"/>
                  <a:pt x="465989" y="1520267"/>
                  <a:pt x="493987" y="1524000"/>
                </a:cubicBezTo>
                <a:lnTo>
                  <a:pt x="567559" y="1534510"/>
                </a:lnTo>
                <a:lnTo>
                  <a:pt x="872359" y="1513490"/>
                </a:lnTo>
                <a:cubicBezTo>
                  <a:pt x="910948" y="1510596"/>
                  <a:pt x="949575" y="1507779"/>
                  <a:pt x="987973" y="1502979"/>
                </a:cubicBezTo>
                <a:cubicBezTo>
                  <a:pt x="1005699" y="1500763"/>
                  <a:pt x="1022904" y="1495406"/>
                  <a:pt x="1040525" y="1492469"/>
                </a:cubicBezTo>
                <a:cubicBezTo>
                  <a:pt x="1064961" y="1488396"/>
                  <a:pt x="1089724" y="1486391"/>
                  <a:pt x="1114097" y="1481959"/>
                </a:cubicBezTo>
                <a:cubicBezTo>
                  <a:pt x="1128309" y="1479375"/>
                  <a:pt x="1142037" y="1474582"/>
                  <a:pt x="1156138" y="1471448"/>
                </a:cubicBezTo>
                <a:cubicBezTo>
                  <a:pt x="1204905" y="1460611"/>
                  <a:pt x="1205873" y="1463245"/>
                  <a:pt x="1250731" y="1450428"/>
                </a:cubicBezTo>
                <a:cubicBezTo>
                  <a:pt x="1261384" y="1447384"/>
                  <a:pt x="1271610" y="1442961"/>
                  <a:pt x="1282263" y="1439917"/>
                </a:cubicBezTo>
                <a:cubicBezTo>
                  <a:pt x="1296152" y="1435949"/>
                  <a:pt x="1310415" y="1433375"/>
                  <a:pt x="1324304" y="1429407"/>
                </a:cubicBezTo>
                <a:cubicBezTo>
                  <a:pt x="1334957" y="1426363"/>
                  <a:pt x="1345087" y="1421584"/>
                  <a:pt x="1355835" y="1418897"/>
                </a:cubicBezTo>
                <a:cubicBezTo>
                  <a:pt x="1373166" y="1414564"/>
                  <a:pt x="1390980" y="1412403"/>
                  <a:pt x="1408387" y="1408386"/>
                </a:cubicBezTo>
                <a:cubicBezTo>
                  <a:pt x="1436537" y="1401890"/>
                  <a:pt x="1464220" y="1393419"/>
                  <a:pt x="1492469" y="1387366"/>
                </a:cubicBezTo>
                <a:cubicBezTo>
                  <a:pt x="1513307" y="1382901"/>
                  <a:pt x="1534728" y="1381478"/>
                  <a:pt x="1555531" y="1376855"/>
                </a:cubicBezTo>
                <a:cubicBezTo>
                  <a:pt x="1566346" y="1374452"/>
                  <a:pt x="1576135" y="1368166"/>
                  <a:pt x="1587063" y="1366345"/>
                </a:cubicBezTo>
                <a:cubicBezTo>
                  <a:pt x="1618356" y="1361130"/>
                  <a:pt x="1650176" y="1359770"/>
                  <a:pt x="1681656" y="1355835"/>
                </a:cubicBezTo>
                <a:cubicBezTo>
                  <a:pt x="1706238" y="1352762"/>
                  <a:pt x="1730743" y="1349091"/>
                  <a:pt x="1755228" y="1345324"/>
                </a:cubicBezTo>
                <a:cubicBezTo>
                  <a:pt x="1776291" y="1342084"/>
                  <a:pt x="1797096" y="1337045"/>
                  <a:pt x="1818290" y="1334814"/>
                </a:cubicBezTo>
                <a:cubicBezTo>
                  <a:pt x="1863719" y="1330032"/>
                  <a:pt x="1909472" y="1328848"/>
                  <a:pt x="1954925" y="1324303"/>
                </a:cubicBezTo>
                <a:cubicBezTo>
                  <a:pt x="1979575" y="1321838"/>
                  <a:pt x="2003941" y="1317067"/>
                  <a:pt x="2028497" y="1313793"/>
                </a:cubicBezTo>
                <a:lnTo>
                  <a:pt x="2112580" y="1303283"/>
                </a:lnTo>
                <a:cubicBezTo>
                  <a:pt x="2133676" y="1300269"/>
                  <a:pt x="2154437" y="1294893"/>
                  <a:pt x="2175642" y="1292772"/>
                </a:cubicBezTo>
                <a:cubicBezTo>
                  <a:pt x="2224571" y="1287879"/>
                  <a:pt x="2273739" y="1285765"/>
                  <a:pt x="2322787" y="1282262"/>
                </a:cubicBezTo>
                <a:cubicBezTo>
                  <a:pt x="2352833" y="1272247"/>
                  <a:pt x="2363374" y="1267838"/>
                  <a:pt x="2396359" y="1261241"/>
                </a:cubicBezTo>
                <a:cubicBezTo>
                  <a:pt x="2417256" y="1257062"/>
                  <a:pt x="2438165" y="1252249"/>
                  <a:pt x="2459421" y="1250731"/>
                </a:cubicBezTo>
                <a:cubicBezTo>
                  <a:pt x="2536381" y="1245234"/>
                  <a:pt x="2613573" y="1243724"/>
                  <a:pt x="2690649" y="1240221"/>
                </a:cubicBezTo>
                <a:cubicBezTo>
                  <a:pt x="2714598" y="1237227"/>
                  <a:pt x="2876914" y="1217936"/>
                  <a:pt x="2932387" y="1208690"/>
                </a:cubicBezTo>
                <a:cubicBezTo>
                  <a:pt x="2950008" y="1205753"/>
                  <a:pt x="2967362" y="1201375"/>
                  <a:pt x="2984938" y="1198179"/>
                </a:cubicBezTo>
                <a:cubicBezTo>
                  <a:pt x="3005905" y="1194367"/>
                  <a:pt x="3027162" y="1192134"/>
                  <a:pt x="3048000" y="1187669"/>
                </a:cubicBezTo>
                <a:cubicBezTo>
                  <a:pt x="3197885" y="1155551"/>
                  <a:pt x="3083563" y="1179009"/>
                  <a:pt x="3163614" y="1156138"/>
                </a:cubicBezTo>
                <a:cubicBezTo>
                  <a:pt x="3177504" y="1152170"/>
                  <a:pt x="3191767" y="1149596"/>
                  <a:pt x="3205656" y="1145628"/>
                </a:cubicBezTo>
                <a:cubicBezTo>
                  <a:pt x="3216309" y="1142584"/>
                  <a:pt x="3226534" y="1138161"/>
                  <a:pt x="3237187" y="1135117"/>
                </a:cubicBezTo>
                <a:cubicBezTo>
                  <a:pt x="3251076" y="1131149"/>
                  <a:pt x="3265392" y="1128758"/>
                  <a:pt x="3279228" y="1124607"/>
                </a:cubicBezTo>
                <a:cubicBezTo>
                  <a:pt x="3300451" y="1118240"/>
                  <a:pt x="3321067" y="1109953"/>
                  <a:pt x="3342290" y="1103586"/>
                </a:cubicBezTo>
                <a:cubicBezTo>
                  <a:pt x="3356126" y="1099435"/>
                  <a:pt x="3370442" y="1097044"/>
                  <a:pt x="3384331" y="1093076"/>
                </a:cubicBezTo>
                <a:cubicBezTo>
                  <a:pt x="3394984" y="1090032"/>
                  <a:pt x="3404963" y="1084548"/>
                  <a:pt x="3415863" y="1082566"/>
                </a:cubicBezTo>
                <a:cubicBezTo>
                  <a:pt x="3443653" y="1077513"/>
                  <a:pt x="3471918" y="1075559"/>
                  <a:pt x="3499945" y="1072055"/>
                </a:cubicBezTo>
                <a:cubicBezTo>
                  <a:pt x="3510455" y="1065048"/>
                  <a:pt x="3519605" y="1055352"/>
                  <a:pt x="3531476" y="1051035"/>
                </a:cubicBezTo>
                <a:cubicBezTo>
                  <a:pt x="3566886" y="1038159"/>
                  <a:pt x="3610938" y="1034997"/>
                  <a:pt x="3647090" y="1019503"/>
                </a:cubicBezTo>
                <a:cubicBezTo>
                  <a:pt x="3703137" y="995483"/>
                  <a:pt x="3671371" y="1002056"/>
                  <a:pt x="3720663" y="987972"/>
                </a:cubicBezTo>
                <a:cubicBezTo>
                  <a:pt x="3746370" y="980627"/>
                  <a:pt x="3807029" y="968932"/>
                  <a:pt x="3825766" y="956441"/>
                </a:cubicBezTo>
                <a:cubicBezTo>
                  <a:pt x="3897128" y="908868"/>
                  <a:pt x="3807785" y="964433"/>
                  <a:pt x="3920359" y="914400"/>
                </a:cubicBezTo>
                <a:cubicBezTo>
                  <a:pt x="4042595" y="860072"/>
                  <a:pt x="3868438" y="921195"/>
                  <a:pt x="3983421" y="882869"/>
                </a:cubicBezTo>
                <a:cubicBezTo>
                  <a:pt x="4024391" y="855555"/>
                  <a:pt x="4042017" y="846782"/>
                  <a:pt x="4078014" y="798786"/>
                </a:cubicBezTo>
                <a:cubicBezTo>
                  <a:pt x="4088524" y="784772"/>
                  <a:pt x="4098145" y="770045"/>
                  <a:pt x="4109545" y="756745"/>
                </a:cubicBezTo>
                <a:cubicBezTo>
                  <a:pt x="4119218" y="745460"/>
                  <a:pt x="4131560" y="736633"/>
                  <a:pt x="4141076" y="725214"/>
                </a:cubicBezTo>
                <a:cubicBezTo>
                  <a:pt x="4149163" y="715510"/>
                  <a:pt x="4154755" y="703962"/>
                  <a:pt x="4162097" y="693683"/>
                </a:cubicBezTo>
                <a:cubicBezTo>
                  <a:pt x="4172279" y="679428"/>
                  <a:pt x="4183118" y="665655"/>
                  <a:pt x="4193628" y="651641"/>
                </a:cubicBezTo>
                <a:cubicBezTo>
                  <a:pt x="4197131" y="641131"/>
                  <a:pt x="4201094" y="630763"/>
                  <a:pt x="4204138" y="620110"/>
                </a:cubicBezTo>
                <a:cubicBezTo>
                  <a:pt x="4208106" y="606221"/>
                  <a:pt x="4209577" y="591594"/>
                  <a:pt x="4214649" y="578069"/>
                </a:cubicBezTo>
                <a:cubicBezTo>
                  <a:pt x="4220150" y="563399"/>
                  <a:pt x="4229306" y="550345"/>
                  <a:pt x="4235669" y="536028"/>
                </a:cubicBezTo>
                <a:cubicBezTo>
                  <a:pt x="4243331" y="518787"/>
                  <a:pt x="4249683" y="500993"/>
                  <a:pt x="4256690" y="483476"/>
                </a:cubicBezTo>
                <a:cubicBezTo>
                  <a:pt x="4260193" y="444938"/>
                  <a:pt x="4262400" y="406260"/>
                  <a:pt x="4267200" y="367862"/>
                </a:cubicBezTo>
                <a:cubicBezTo>
                  <a:pt x="4275337" y="302765"/>
                  <a:pt x="4290267" y="316705"/>
                  <a:pt x="4267200" y="241738"/>
                </a:cubicBezTo>
                <a:cubicBezTo>
                  <a:pt x="4260288" y="219275"/>
                  <a:pt x="4245214" y="200152"/>
                  <a:pt x="4235669" y="178676"/>
                </a:cubicBezTo>
                <a:cubicBezTo>
                  <a:pt x="4231169" y="168552"/>
                  <a:pt x="4231304" y="156363"/>
                  <a:pt x="4225159" y="147145"/>
                </a:cubicBezTo>
                <a:cubicBezTo>
                  <a:pt x="4202665" y="113404"/>
                  <a:pt x="4195154" y="116123"/>
                  <a:pt x="4162097" y="105103"/>
                </a:cubicBezTo>
                <a:cubicBezTo>
                  <a:pt x="4138850" y="81856"/>
                  <a:pt x="4128303" y="67186"/>
                  <a:pt x="4099035" y="52552"/>
                </a:cubicBezTo>
                <a:cubicBezTo>
                  <a:pt x="4089126" y="47597"/>
                  <a:pt x="4077687" y="46405"/>
                  <a:pt x="4067504" y="42041"/>
                </a:cubicBezTo>
                <a:cubicBezTo>
                  <a:pt x="4030164" y="26038"/>
                  <a:pt x="4025600" y="21112"/>
                  <a:pt x="3993931" y="0"/>
                </a:cubicBezTo>
                <a:cubicBezTo>
                  <a:pt x="3916855" y="3503"/>
                  <a:pt x="3839614" y="4357"/>
                  <a:pt x="3762704" y="10510"/>
                </a:cubicBezTo>
                <a:cubicBezTo>
                  <a:pt x="3727649" y="13314"/>
                  <a:pt x="3730746" y="28217"/>
                  <a:pt x="3699642" y="42041"/>
                </a:cubicBezTo>
                <a:cubicBezTo>
                  <a:pt x="3679394" y="51040"/>
                  <a:pt x="3636580" y="63062"/>
                  <a:pt x="3636580" y="63062"/>
                </a:cubicBezTo>
                <a:cubicBezTo>
                  <a:pt x="3565221" y="110635"/>
                  <a:pt x="3654556" y="55073"/>
                  <a:pt x="3541987" y="105103"/>
                </a:cubicBezTo>
                <a:cubicBezTo>
                  <a:pt x="3530444" y="110233"/>
                  <a:pt x="3521545" y="120075"/>
                  <a:pt x="3510456" y="126124"/>
                </a:cubicBezTo>
                <a:cubicBezTo>
                  <a:pt x="3436604" y="166408"/>
                  <a:pt x="3448980" y="160630"/>
                  <a:pt x="3394842" y="178676"/>
                </a:cubicBezTo>
                <a:cubicBezTo>
                  <a:pt x="3384332" y="185683"/>
                  <a:pt x="3374609" y="194048"/>
                  <a:pt x="3363311" y="199697"/>
                </a:cubicBezTo>
                <a:cubicBezTo>
                  <a:pt x="3346436" y="208134"/>
                  <a:pt x="3328424" y="214093"/>
                  <a:pt x="3310759" y="220717"/>
                </a:cubicBezTo>
                <a:cubicBezTo>
                  <a:pt x="3300385" y="224607"/>
                  <a:pt x="3289137" y="226273"/>
                  <a:pt x="3279228" y="231228"/>
                </a:cubicBezTo>
                <a:cubicBezTo>
                  <a:pt x="3267930" y="236877"/>
                  <a:pt x="3259240" y="247118"/>
                  <a:pt x="3247697" y="252248"/>
                </a:cubicBezTo>
                <a:cubicBezTo>
                  <a:pt x="3227449" y="261247"/>
                  <a:pt x="3184635" y="273269"/>
                  <a:pt x="3184635" y="273269"/>
                </a:cubicBezTo>
                <a:cubicBezTo>
                  <a:pt x="3163614" y="287283"/>
                  <a:pt x="3145540" y="307320"/>
                  <a:pt x="3121573" y="315310"/>
                </a:cubicBezTo>
                <a:cubicBezTo>
                  <a:pt x="3063762" y="334581"/>
                  <a:pt x="3115560" y="314242"/>
                  <a:pt x="3058511" y="346841"/>
                </a:cubicBezTo>
                <a:cubicBezTo>
                  <a:pt x="3044907" y="354614"/>
                  <a:pt x="3030073" y="360088"/>
                  <a:pt x="3016469" y="367862"/>
                </a:cubicBezTo>
                <a:cubicBezTo>
                  <a:pt x="2896108" y="436640"/>
                  <a:pt x="3083843" y="333457"/>
                  <a:pt x="2953407" y="420414"/>
                </a:cubicBezTo>
                <a:cubicBezTo>
                  <a:pt x="2944189" y="426559"/>
                  <a:pt x="2932386" y="427421"/>
                  <a:pt x="2921876" y="430924"/>
                </a:cubicBezTo>
                <a:cubicBezTo>
                  <a:pt x="2809193" y="506047"/>
                  <a:pt x="2980215" y="389054"/>
                  <a:pt x="2858814" y="483476"/>
                </a:cubicBezTo>
                <a:cubicBezTo>
                  <a:pt x="2838872" y="498986"/>
                  <a:pt x="2813616" y="507653"/>
                  <a:pt x="2795752" y="525517"/>
                </a:cubicBezTo>
                <a:cubicBezTo>
                  <a:pt x="2785242" y="536027"/>
                  <a:pt x="2776316" y="548408"/>
                  <a:pt x="2764221" y="557048"/>
                </a:cubicBezTo>
                <a:cubicBezTo>
                  <a:pt x="2751472" y="566155"/>
                  <a:pt x="2735783" y="570295"/>
                  <a:pt x="2722180" y="578069"/>
                </a:cubicBezTo>
                <a:cubicBezTo>
                  <a:pt x="2711212" y="584336"/>
                  <a:pt x="2701159" y="592083"/>
                  <a:pt x="2690649" y="599090"/>
                </a:cubicBezTo>
                <a:cubicBezTo>
                  <a:pt x="2683642" y="609600"/>
                  <a:pt x="2679492" y="622730"/>
                  <a:pt x="2669628" y="630621"/>
                </a:cubicBezTo>
                <a:cubicBezTo>
                  <a:pt x="2660977" y="637542"/>
                  <a:pt x="2648006" y="636176"/>
                  <a:pt x="2638097" y="641131"/>
                </a:cubicBezTo>
                <a:cubicBezTo>
                  <a:pt x="2604276" y="658042"/>
                  <a:pt x="2609593" y="656098"/>
                  <a:pt x="2596056" y="683172"/>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27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514" y="1364397"/>
            <a:ext cx="8245672" cy="5278808"/>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
        <p:nvSpPr>
          <p:cNvPr id="5" name="Rectangle 4"/>
          <p:cNvSpPr/>
          <p:nvPr/>
        </p:nvSpPr>
        <p:spPr>
          <a:xfrm>
            <a:off x="3278352" y="1828799"/>
            <a:ext cx="2968296"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Parotid gland</a:t>
            </a:r>
          </a:p>
        </p:txBody>
      </p:sp>
    </p:spTree>
    <p:extLst>
      <p:ext uri="{BB962C8B-B14F-4D97-AF65-F5344CB8AC3E}">
        <p14:creationId xmlns:p14="http://schemas.microsoft.com/office/powerpoint/2010/main" val="240568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47800"/>
            <a:ext cx="7981950" cy="4914900"/>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4788666" y="1343376"/>
            <a:ext cx="3374915"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Serous </a:t>
            </a:r>
            <a:r>
              <a:rPr lang="en-US" sz="3600" b="1" dirty="0" err="1">
                <a:ln w="11430"/>
                <a:solidFill>
                  <a:srgbClr val="FFFF00"/>
                </a:solidFill>
                <a:effectLst>
                  <a:outerShdw blurRad="50800" dist="39000" dir="5460000" algn="tl">
                    <a:srgbClr val="000000">
                      <a:alpha val="38000"/>
                    </a:srgbClr>
                  </a:outerShdw>
                </a:effectLst>
                <a:latin typeface="+mn-lt"/>
              </a:rPr>
              <a:t>demilune</a:t>
            </a:r>
            <a:endParaRPr lang="en-US" sz="3600" b="1" dirty="0">
              <a:ln w="11430"/>
              <a:solidFill>
                <a:srgbClr val="FFFF00"/>
              </a:solidFill>
              <a:effectLst>
                <a:outerShdw blurRad="50800" dist="39000" dir="5460000" algn="tl">
                  <a:srgbClr val="000000">
                    <a:alpha val="38000"/>
                  </a:srgbClr>
                </a:outerShdw>
              </a:effectLst>
              <a:latin typeface="+mn-lt"/>
            </a:endParaRPr>
          </a:p>
        </p:txBody>
      </p:sp>
      <p:sp>
        <p:nvSpPr>
          <p:cNvPr id="7" name="Freeform 6"/>
          <p:cNvSpPr/>
          <p:nvPr/>
        </p:nvSpPr>
        <p:spPr>
          <a:xfrm>
            <a:off x="3436883" y="2900855"/>
            <a:ext cx="483476" cy="872359"/>
          </a:xfrm>
          <a:custGeom>
            <a:avLst/>
            <a:gdLst>
              <a:gd name="connsiteX0" fmla="*/ 409903 w 483476"/>
              <a:gd name="connsiteY0" fmla="*/ 441435 h 872359"/>
              <a:gd name="connsiteX1" fmla="*/ 430924 w 483476"/>
              <a:gd name="connsiteY1" fmla="*/ 168166 h 872359"/>
              <a:gd name="connsiteX2" fmla="*/ 388883 w 483476"/>
              <a:gd name="connsiteY2" fmla="*/ 10511 h 872359"/>
              <a:gd name="connsiteX3" fmla="*/ 357351 w 483476"/>
              <a:gd name="connsiteY3" fmla="*/ 0 h 872359"/>
              <a:gd name="connsiteX4" fmla="*/ 252248 w 483476"/>
              <a:gd name="connsiteY4" fmla="*/ 10511 h 872359"/>
              <a:gd name="connsiteX5" fmla="*/ 220717 w 483476"/>
              <a:gd name="connsiteY5" fmla="*/ 31531 h 872359"/>
              <a:gd name="connsiteX6" fmla="*/ 189186 w 483476"/>
              <a:gd name="connsiteY6" fmla="*/ 42042 h 872359"/>
              <a:gd name="connsiteX7" fmla="*/ 136634 w 483476"/>
              <a:gd name="connsiteY7" fmla="*/ 105104 h 872359"/>
              <a:gd name="connsiteX8" fmla="*/ 94593 w 483476"/>
              <a:gd name="connsiteY8" fmla="*/ 168166 h 872359"/>
              <a:gd name="connsiteX9" fmla="*/ 84083 w 483476"/>
              <a:gd name="connsiteY9" fmla="*/ 199697 h 872359"/>
              <a:gd name="connsiteX10" fmla="*/ 73572 w 483476"/>
              <a:gd name="connsiteY10" fmla="*/ 241738 h 872359"/>
              <a:gd name="connsiteX11" fmla="*/ 21020 w 483476"/>
              <a:gd name="connsiteY11" fmla="*/ 336331 h 872359"/>
              <a:gd name="connsiteX12" fmla="*/ 0 w 483476"/>
              <a:gd name="connsiteY12" fmla="*/ 420414 h 872359"/>
              <a:gd name="connsiteX13" fmla="*/ 10510 w 483476"/>
              <a:gd name="connsiteY13" fmla="*/ 557048 h 872359"/>
              <a:gd name="connsiteX14" fmla="*/ 31531 w 483476"/>
              <a:gd name="connsiteY14" fmla="*/ 588579 h 872359"/>
              <a:gd name="connsiteX15" fmla="*/ 42041 w 483476"/>
              <a:gd name="connsiteY15" fmla="*/ 620111 h 872359"/>
              <a:gd name="connsiteX16" fmla="*/ 94593 w 483476"/>
              <a:gd name="connsiteY16" fmla="*/ 683173 h 872359"/>
              <a:gd name="connsiteX17" fmla="*/ 168165 w 483476"/>
              <a:gd name="connsiteY17" fmla="*/ 777766 h 872359"/>
              <a:gd name="connsiteX18" fmla="*/ 231227 w 483476"/>
              <a:gd name="connsiteY18" fmla="*/ 819807 h 872359"/>
              <a:gd name="connsiteX19" fmla="*/ 325820 w 483476"/>
              <a:gd name="connsiteY19" fmla="*/ 861848 h 872359"/>
              <a:gd name="connsiteX20" fmla="*/ 357351 w 483476"/>
              <a:gd name="connsiteY20" fmla="*/ 872359 h 872359"/>
              <a:gd name="connsiteX21" fmla="*/ 462455 w 483476"/>
              <a:gd name="connsiteY21" fmla="*/ 840828 h 872359"/>
              <a:gd name="connsiteX22" fmla="*/ 483476 w 483476"/>
              <a:gd name="connsiteY22" fmla="*/ 809297 h 872359"/>
              <a:gd name="connsiteX23" fmla="*/ 462455 w 483476"/>
              <a:gd name="connsiteY23" fmla="*/ 588579 h 872359"/>
              <a:gd name="connsiteX24" fmla="*/ 451945 w 483476"/>
              <a:gd name="connsiteY24" fmla="*/ 536028 h 872359"/>
              <a:gd name="connsiteX25" fmla="*/ 430924 w 483476"/>
              <a:gd name="connsiteY25" fmla="*/ 472966 h 872359"/>
              <a:gd name="connsiteX26" fmla="*/ 409903 w 483476"/>
              <a:gd name="connsiteY26" fmla="*/ 441435 h 87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476" h="872359">
                <a:moveTo>
                  <a:pt x="409903" y="441435"/>
                </a:moveTo>
                <a:cubicBezTo>
                  <a:pt x="409903" y="390635"/>
                  <a:pt x="430924" y="349932"/>
                  <a:pt x="430924" y="168166"/>
                </a:cubicBezTo>
                <a:cubicBezTo>
                  <a:pt x="430924" y="93112"/>
                  <a:pt x="446107" y="48660"/>
                  <a:pt x="388883" y="10511"/>
                </a:cubicBezTo>
                <a:cubicBezTo>
                  <a:pt x="379665" y="4365"/>
                  <a:pt x="367862" y="3504"/>
                  <a:pt x="357351" y="0"/>
                </a:cubicBezTo>
                <a:cubicBezTo>
                  <a:pt x="322317" y="3504"/>
                  <a:pt x="286555" y="2594"/>
                  <a:pt x="252248" y="10511"/>
                </a:cubicBezTo>
                <a:cubicBezTo>
                  <a:pt x="239940" y="13351"/>
                  <a:pt x="232015" y="25882"/>
                  <a:pt x="220717" y="31531"/>
                </a:cubicBezTo>
                <a:cubicBezTo>
                  <a:pt x="210808" y="36486"/>
                  <a:pt x="199696" y="38538"/>
                  <a:pt x="189186" y="42042"/>
                </a:cubicBezTo>
                <a:cubicBezTo>
                  <a:pt x="114063" y="154725"/>
                  <a:pt x="231056" y="-16297"/>
                  <a:pt x="136634" y="105104"/>
                </a:cubicBezTo>
                <a:cubicBezTo>
                  <a:pt x="121124" y="125046"/>
                  <a:pt x="94593" y="168166"/>
                  <a:pt x="94593" y="168166"/>
                </a:cubicBezTo>
                <a:cubicBezTo>
                  <a:pt x="91090" y="178676"/>
                  <a:pt x="87127" y="189044"/>
                  <a:pt x="84083" y="199697"/>
                </a:cubicBezTo>
                <a:cubicBezTo>
                  <a:pt x="80115" y="213586"/>
                  <a:pt x="80032" y="228818"/>
                  <a:pt x="73572" y="241738"/>
                </a:cubicBezTo>
                <a:cubicBezTo>
                  <a:pt x="27810" y="333260"/>
                  <a:pt x="38457" y="272395"/>
                  <a:pt x="21020" y="336331"/>
                </a:cubicBezTo>
                <a:cubicBezTo>
                  <a:pt x="13419" y="364203"/>
                  <a:pt x="0" y="420414"/>
                  <a:pt x="0" y="420414"/>
                </a:cubicBezTo>
                <a:cubicBezTo>
                  <a:pt x="3503" y="465959"/>
                  <a:pt x="2092" y="512151"/>
                  <a:pt x="10510" y="557048"/>
                </a:cubicBezTo>
                <a:cubicBezTo>
                  <a:pt x="12838" y="569464"/>
                  <a:pt x="25882" y="577281"/>
                  <a:pt x="31531" y="588579"/>
                </a:cubicBezTo>
                <a:cubicBezTo>
                  <a:pt x="36486" y="598489"/>
                  <a:pt x="37086" y="610201"/>
                  <a:pt x="42041" y="620111"/>
                </a:cubicBezTo>
                <a:cubicBezTo>
                  <a:pt x="56673" y="649375"/>
                  <a:pt x="71350" y="659930"/>
                  <a:pt x="94593" y="683173"/>
                </a:cubicBezTo>
                <a:cubicBezTo>
                  <a:pt x="114503" y="742906"/>
                  <a:pt x="97269" y="706870"/>
                  <a:pt x="168165" y="777766"/>
                </a:cubicBezTo>
                <a:cubicBezTo>
                  <a:pt x="207530" y="817131"/>
                  <a:pt x="185595" y="804597"/>
                  <a:pt x="231227" y="819807"/>
                </a:cubicBezTo>
                <a:cubicBezTo>
                  <a:pt x="281196" y="853120"/>
                  <a:pt x="250772" y="836832"/>
                  <a:pt x="325820" y="861848"/>
                </a:cubicBezTo>
                <a:lnTo>
                  <a:pt x="357351" y="872359"/>
                </a:lnTo>
                <a:cubicBezTo>
                  <a:pt x="403658" y="865743"/>
                  <a:pt x="430590" y="872692"/>
                  <a:pt x="462455" y="840828"/>
                </a:cubicBezTo>
                <a:cubicBezTo>
                  <a:pt x="471387" y="831896"/>
                  <a:pt x="476469" y="819807"/>
                  <a:pt x="483476" y="809297"/>
                </a:cubicBezTo>
                <a:cubicBezTo>
                  <a:pt x="476837" y="722990"/>
                  <a:pt x="474897" y="669455"/>
                  <a:pt x="462455" y="588579"/>
                </a:cubicBezTo>
                <a:cubicBezTo>
                  <a:pt x="459739" y="570923"/>
                  <a:pt x="456645" y="553262"/>
                  <a:pt x="451945" y="536028"/>
                </a:cubicBezTo>
                <a:cubicBezTo>
                  <a:pt x="446115" y="514651"/>
                  <a:pt x="437931" y="493987"/>
                  <a:pt x="430924" y="472966"/>
                </a:cubicBezTo>
                <a:cubicBezTo>
                  <a:pt x="419306" y="438112"/>
                  <a:pt x="409903" y="492235"/>
                  <a:pt x="409903" y="441435"/>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858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4315" y="1308380"/>
            <a:ext cx="5795963" cy="5449935"/>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1977696" y="4343400"/>
            <a:ext cx="5029200"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Fungiform papilla</a:t>
            </a:r>
          </a:p>
        </p:txBody>
      </p:sp>
      <p:sp>
        <p:nvSpPr>
          <p:cNvPr id="3" name="Freeform 2"/>
          <p:cNvSpPr/>
          <p:nvPr/>
        </p:nvSpPr>
        <p:spPr>
          <a:xfrm>
            <a:off x="3918954" y="1366345"/>
            <a:ext cx="2555418" cy="3100552"/>
          </a:xfrm>
          <a:custGeom>
            <a:avLst/>
            <a:gdLst>
              <a:gd name="connsiteX0" fmla="*/ 1094480 w 2555418"/>
              <a:gd name="connsiteY0" fmla="*/ 42041 h 3100552"/>
              <a:gd name="connsiteX1" fmla="*/ 1041929 w 2555418"/>
              <a:gd name="connsiteY1" fmla="*/ 31531 h 3100552"/>
              <a:gd name="connsiteX2" fmla="*/ 936825 w 2555418"/>
              <a:gd name="connsiteY2" fmla="*/ 21021 h 3100552"/>
              <a:gd name="connsiteX3" fmla="*/ 905294 w 2555418"/>
              <a:gd name="connsiteY3" fmla="*/ 10510 h 3100552"/>
              <a:gd name="connsiteX4" fmla="*/ 842232 w 2555418"/>
              <a:gd name="connsiteY4" fmla="*/ 0 h 3100552"/>
              <a:gd name="connsiteX5" fmla="*/ 390287 w 2555418"/>
              <a:gd name="connsiteY5" fmla="*/ 21021 h 3100552"/>
              <a:gd name="connsiteX6" fmla="*/ 285184 w 2555418"/>
              <a:gd name="connsiteY6" fmla="*/ 52552 h 3100552"/>
              <a:gd name="connsiteX7" fmla="*/ 253653 w 2555418"/>
              <a:gd name="connsiteY7" fmla="*/ 63062 h 3100552"/>
              <a:gd name="connsiteX8" fmla="*/ 222122 w 2555418"/>
              <a:gd name="connsiteY8" fmla="*/ 73572 h 3100552"/>
              <a:gd name="connsiteX9" fmla="*/ 159060 w 2555418"/>
              <a:gd name="connsiteY9" fmla="*/ 105103 h 3100552"/>
              <a:gd name="connsiteX10" fmla="*/ 106508 w 2555418"/>
              <a:gd name="connsiteY10" fmla="*/ 136634 h 3100552"/>
              <a:gd name="connsiteX11" fmla="*/ 85487 w 2555418"/>
              <a:gd name="connsiteY11" fmla="*/ 168165 h 3100552"/>
              <a:gd name="connsiteX12" fmla="*/ 53956 w 2555418"/>
              <a:gd name="connsiteY12" fmla="*/ 189186 h 3100552"/>
              <a:gd name="connsiteX13" fmla="*/ 11915 w 2555418"/>
              <a:gd name="connsiteY13" fmla="*/ 252248 h 3100552"/>
              <a:gd name="connsiteX14" fmla="*/ 11915 w 2555418"/>
              <a:gd name="connsiteY14" fmla="*/ 504496 h 3100552"/>
              <a:gd name="connsiteX15" fmla="*/ 32936 w 2555418"/>
              <a:gd name="connsiteY15" fmla="*/ 567558 h 3100552"/>
              <a:gd name="connsiteX16" fmla="*/ 43446 w 2555418"/>
              <a:gd name="connsiteY16" fmla="*/ 609600 h 3100552"/>
              <a:gd name="connsiteX17" fmla="*/ 74977 w 2555418"/>
              <a:gd name="connsiteY17" fmla="*/ 693683 h 3100552"/>
              <a:gd name="connsiteX18" fmla="*/ 95998 w 2555418"/>
              <a:gd name="connsiteY18" fmla="*/ 777765 h 3100552"/>
              <a:gd name="connsiteX19" fmla="*/ 106508 w 2555418"/>
              <a:gd name="connsiteY19" fmla="*/ 819807 h 3100552"/>
              <a:gd name="connsiteX20" fmla="*/ 169570 w 2555418"/>
              <a:gd name="connsiteY20" fmla="*/ 924910 h 3100552"/>
              <a:gd name="connsiteX21" fmla="*/ 190591 w 2555418"/>
              <a:gd name="connsiteY21" fmla="*/ 966952 h 3100552"/>
              <a:gd name="connsiteX22" fmla="*/ 232632 w 2555418"/>
              <a:gd name="connsiteY22" fmla="*/ 1030014 h 3100552"/>
              <a:gd name="connsiteX23" fmla="*/ 253653 w 2555418"/>
              <a:gd name="connsiteY23" fmla="*/ 1061545 h 3100552"/>
              <a:gd name="connsiteX24" fmla="*/ 274674 w 2555418"/>
              <a:gd name="connsiteY24" fmla="*/ 1103586 h 3100552"/>
              <a:gd name="connsiteX25" fmla="*/ 285184 w 2555418"/>
              <a:gd name="connsiteY25" fmla="*/ 1135117 h 3100552"/>
              <a:gd name="connsiteX26" fmla="*/ 306205 w 2555418"/>
              <a:gd name="connsiteY26" fmla="*/ 1166648 h 3100552"/>
              <a:gd name="connsiteX27" fmla="*/ 327225 w 2555418"/>
              <a:gd name="connsiteY27" fmla="*/ 1229710 h 3100552"/>
              <a:gd name="connsiteX28" fmla="*/ 369267 w 2555418"/>
              <a:gd name="connsiteY28" fmla="*/ 1292772 h 3100552"/>
              <a:gd name="connsiteX29" fmla="*/ 390287 w 2555418"/>
              <a:gd name="connsiteY29" fmla="*/ 1334814 h 3100552"/>
              <a:gd name="connsiteX30" fmla="*/ 421818 w 2555418"/>
              <a:gd name="connsiteY30" fmla="*/ 1376855 h 3100552"/>
              <a:gd name="connsiteX31" fmla="*/ 442839 w 2555418"/>
              <a:gd name="connsiteY31" fmla="*/ 1429407 h 3100552"/>
              <a:gd name="connsiteX32" fmla="*/ 484880 w 2555418"/>
              <a:gd name="connsiteY32" fmla="*/ 1513489 h 3100552"/>
              <a:gd name="connsiteX33" fmla="*/ 505901 w 2555418"/>
              <a:gd name="connsiteY33" fmla="*/ 1555531 h 3100552"/>
              <a:gd name="connsiteX34" fmla="*/ 516412 w 2555418"/>
              <a:gd name="connsiteY34" fmla="*/ 1597572 h 3100552"/>
              <a:gd name="connsiteX35" fmla="*/ 537432 w 2555418"/>
              <a:gd name="connsiteY35" fmla="*/ 1650124 h 3100552"/>
              <a:gd name="connsiteX36" fmla="*/ 547943 w 2555418"/>
              <a:gd name="connsiteY36" fmla="*/ 1702676 h 3100552"/>
              <a:gd name="connsiteX37" fmla="*/ 579474 w 2555418"/>
              <a:gd name="connsiteY37" fmla="*/ 1776248 h 3100552"/>
              <a:gd name="connsiteX38" fmla="*/ 589984 w 2555418"/>
              <a:gd name="connsiteY38" fmla="*/ 1818289 h 3100552"/>
              <a:gd name="connsiteX39" fmla="*/ 611005 w 2555418"/>
              <a:gd name="connsiteY39" fmla="*/ 1923393 h 3100552"/>
              <a:gd name="connsiteX40" fmla="*/ 642536 w 2555418"/>
              <a:gd name="connsiteY40" fmla="*/ 1996965 h 3100552"/>
              <a:gd name="connsiteX41" fmla="*/ 663556 w 2555418"/>
              <a:gd name="connsiteY41" fmla="*/ 2133600 h 3100552"/>
              <a:gd name="connsiteX42" fmla="*/ 674067 w 2555418"/>
              <a:gd name="connsiteY42" fmla="*/ 2196662 h 3100552"/>
              <a:gd name="connsiteX43" fmla="*/ 695087 w 2555418"/>
              <a:gd name="connsiteY43" fmla="*/ 2228193 h 3100552"/>
              <a:gd name="connsiteX44" fmla="*/ 726618 w 2555418"/>
              <a:gd name="connsiteY44" fmla="*/ 2301765 h 3100552"/>
              <a:gd name="connsiteX45" fmla="*/ 737129 w 2555418"/>
              <a:gd name="connsiteY45" fmla="*/ 2343807 h 3100552"/>
              <a:gd name="connsiteX46" fmla="*/ 747639 w 2555418"/>
              <a:gd name="connsiteY46" fmla="*/ 2375338 h 3100552"/>
              <a:gd name="connsiteX47" fmla="*/ 758149 w 2555418"/>
              <a:gd name="connsiteY47" fmla="*/ 2427889 h 3100552"/>
              <a:gd name="connsiteX48" fmla="*/ 800191 w 2555418"/>
              <a:gd name="connsiteY48" fmla="*/ 2522483 h 3100552"/>
              <a:gd name="connsiteX49" fmla="*/ 852743 w 2555418"/>
              <a:gd name="connsiteY49" fmla="*/ 2617076 h 3100552"/>
              <a:gd name="connsiteX50" fmla="*/ 894784 w 2555418"/>
              <a:gd name="connsiteY50" fmla="*/ 2711669 h 3100552"/>
              <a:gd name="connsiteX51" fmla="*/ 926315 w 2555418"/>
              <a:gd name="connsiteY51" fmla="*/ 2732689 h 3100552"/>
              <a:gd name="connsiteX52" fmla="*/ 947336 w 2555418"/>
              <a:gd name="connsiteY52" fmla="*/ 2774731 h 3100552"/>
              <a:gd name="connsiteX53" fmla="*/ 978867 w 2555418"/>
              <a:gd name="connsiteY53" fmla="*/ 2837793 h 3100552"/>
              <a:gd name="connsiteX54" fmla="*/ 1094480 w 2555418"/>
              <a:gd name="connsiteY54" fmla="*/ 2974427 h 3100552"/>
              <a:gd name="connsiteX55" fmla="*/ 1136522 w 2555418"/>
              <a:gd name="connsiteY55" fmla="*/ 2995448 h 3100552"/>
              <a:gd name="connsiteX56" fmla="*/ 1199584 w 2555418"/>
              <a:gd name="connsiteY56" fmla="*/ 3037489 h 3100552"/>
              <a:gd name="connsiteX57" fmla="*/ 1231115 w 2555418"/>
              <a:gd name="connsiteY57" fmla="*/ 3058510 h 3100552"/>
              <a:gd name="connsiteX58" fmla="*/ 1294177 w 2555418"/>
              <a:gd name="connsiteY58" fmla="*/ 3079531 h 3100552"/>
              <a:gd name="connsiteX59" fmla="*/ 1346729 w 2555418"/>
              <a:gd name="connsiteY59" fmla="*/ 3100552 h 3100552"/>
              <a:gd name="connsiteX60" fmla="*/ 1619998 w 2555418"/>
              <a:gd name="connsiteY60" fmla="*/ 3079531 h 3100552"/>
              <a:gd name="connsiteX61" fmla="*/ 1704080 w 2555418"/>
              <a:gd name="connsiteY61" fmla="*/ 3069021 h 3100552"/>
              <a:gd name="connsiteX62" fmla="*/ 1788163 w 2555418"/>
              <a:gd name="connsiteY62" fmla="*/ 3048000 h 3100552"/>
              <a:gd name="connsiteX63" fmla="*/ 1893267 w 2555418"/>
              <a:gd name="connsiteY63" fmla="*/ 3016469 h 3100552"/>
              <a:gd name="connsiteX64" fmla="*/ 1924798 w 2555418"/>
              <a:gd name="connsiteY64" fmla="*/ 3005958 h 3100552"/>
              <a:gd name="connsiteX65" fmla="*/ 2008880 w 2555418"/>
              <a:gd name="connsiteY65" fmla="*/ 2984938 h 3100552"/>
              <a:gd name="connsiteX66" fmla="*/ 2040412 w 2555418"/>
              <a:gd name="connsiteY66" fmla="*/ 2974427 h 3100552"/>
              <a:gd name="connsiteX67" fmla="*/ 2071943 w 2555418"/>
              <a:gd name="connsiteY67" fmla="*/ 2953407 h 3100552"/>
              <a:gd name="connsiteX68" fmla="*/ 2135005 w 2555418"/>
              <a:gd name="connsiteY68" fmla="*/ 2890345 h 3100552"/>
              <a:gd name="connsiteX69" fmla="*/ 2240108 w 2555418"/>
              <a:gd name="connsiteY69" fmla="*/ 2785241 h 3100552"/>
              <a:gd name="connsiteX70" fmla="*/ 2271639 w 2555418"/>
              <a:gd name="connsiteY70" fmla="*/ 2753710 h 3100552"/>
              <a:gd name="connsiteX71" fmla="*/ 2303170 w 2555418"/>
              <a:gd name="connsiteY71" fmla="*/ 2711669 h 3100552"/>
              <a:gd name="connsiteX72" fmla="*/ 2345212 w 2555418"/>
              <a:gd name="connsiteY72" fmla="*/ 2669627 h 3100552"/>
              <a:gd name="connsiteX73" fmla="*/ 2366232 w 2555418"/>
              <a:gd name="connsiteY73" fmla="*/ 2638096 h 3100552"/>
              <a:gd name="connsiteX74" fmla="*/ 2408274 w 2555418"/>
              <a:gd name="connsiteY74" fmla="*/ 2554014 h 3100552"/>
              <a:gd name="connsiteX75" fmla="*/ 2439805 w 2555418"/>
              <a:gd name="connsiteY75" fmla="*/ 2532993 h 3100552"/>
              <a:gd name="connsiteX76" fmla="*/ 2450315 w 2555418"/>
              <a:gd name="connsiteY76" fmla="*/ 2448910 h 3100552"/>
              <a:gd name="connsiteX77" fmla="*/ 2471336 w 2555418"/>
              <a:gd name="connsiteY77" fmla="*/ 2417379 h 3100552"/>
              <a:gd name="connsiteX78" fmla="*/ 2481846 w 2555418"/>
              <a:gd name="connsiteY78" fmla="*/ 2364827 h 3100552"/>
              <a:gd name="connsiteX79" fmla="*/ 2492356 w 2555418"/>
              <a:gd name="connsiteY79" fmla="*/ 2333296 h 3100552"/>
              <a:gd name="connsiteX80" fmla="*/ 2502867 w 2555418"/>
              <a:gd name="connsiteY80" fmla="*/ 2291255 h 3100552"/>
              <a:gd name="connsiteX81" fmla="*/ 2534398 w 2555418"/>
              <a:gd name="connsiteY81" fmla="*/ 2165131 h 3100552"/>
              <a:gd name="connsiteX82" fmla="*/ 2555418 w 2555418"/>
              <a:gd name="connsiteY82" fmla="*/ 2007476 h 3100552"/>
              <a:gd name="connsiteX83" fmla="*/ 2544908 w 2555418"/>
              <a:gd name="connsiteY83" fmla="*/ 1418896 h 3100552"/>
              <a:gd name="connsiteX84" fmla="*/ 2513377 w 2555418"/>
              <a:gd name="connsiteY84" fmla="*/ 1156138 h 3100552"/>
              <a:gd name="connsiteX85" fmla="*/ 2502867 w 2555418"/>
              <a:gd name="connsiteY85" fmla="*/ 1103586 h 3100552"/>
              <a:gd name="connsiteX86" fmla="*/ 2481846 w 2555418"/>
              <a:gd name="connsiteY86" fmla="*/ 1040524 h 3100552"/>
              <a:gd name="connsiteX87" fmla="*/ 2460825 w 2555418"/>
              <a:gd name="connsiteY87" fmla="*/ 977462 h 3100552"/>
              <a:gd name="connsiteX88" fmla="*/ 2439805 w 2555418"/>
              <a:gd name="connsiteY88" fmla="*/ 945931 h 3100552"/>
              <a:gd name="connsiteX89" fmla="*/ 2418784 w 2555418"/>
              <a:gd name="connsiteY89" fmla="*/ 861848 h 3100552"/>
              <a:gd name="connsiteX90" fmla="*/ 2397763 w 2555418"/>
              <a:gd name="connsiteY90" fmla="*/ 830317 h 3100552"/>
              <a:gd name="connsiteX91" fmla="*/ 2355722 w 2555418"/>
              <a:gd name="connsiteY91" fmla="*/ 746234 h 3100552"/>
              <a:gd name="connsiteX92" fmla="*/ 2334701 w 2555418"/>
              <a:gd name="connsiteY92" fmla="*/ 704193 h 3100552"/>
              <a:gd name="connsiteX93" fmla="*/ 2282149 w 2555418"/>
              <a:gd name="connsiteY93" fmla="*/ 630621 h 3100552"/>
              <a:gd name="connsiteX94" fmla="*/ 2177046 w 2555418"/>
              <a:gd name="connsiteY94" fmla="*/ 504496 h 3100552"/>
              <a:gd name="connsiteX95" fmla="*/ 2135005 w 2555418"/>
              <a:gd name="connsiteY95" fmla="*/ 483476 h 3100552"/>
              <a:gd name="connsiteX96" fmla="*/ 2092963 w 2555418"/>
              <a:gd name="connsiteY96" fmla="*/ 451945 h 3100552"/>
              <a:gd name="connsiteX97" fmla="*/ 2008880 w 2555418"/>
              <a:gd name="connsiteY97" fmla="*/ 399393 h 3100552"/>
              <a:gd name="connsiteX98" fmla="*/ 1903777 w 2555418"/>
              <a:gd name="connsiteY98" fmla="*/ 357352 h 3100552"/>
              <a:gd name="connsiteX99" fmla="*/ 1830205 w 2555418"/>
              <a:gd name="connsiteY99" fmla="*/ 315310 h 3100552"/>
              <a:gd name="connsiteX100" fmla="*/ 1756632 w 2555418"/>
              <a:gd name="connsiteY100" fmla="*/ 283779 h 3100552"/>
              <a:gd name="connsiteX101" fmla="*/ 1672549 w 2555418"/>
              <a:gd name="connsiteY101" fmla="*/ 241738 h 3100552"/>
              <a:gd name="connsiteX102" fmla="*/ 1641018 w 2555418"/>
              <a:gd name="connsiteY102" fmla="*/ 231227 h 3100552"/>
              <a:gd name="connsiteX103" fmla="*/ 1609487 w 2555418"/>
              <a:gd name="connsiteY103" fmla="*/ 210207 h 3100552"/>
              <a:gd name="connsiteX104" fmla="*/ 1546425 w 2555418"/>
              <a:gd name="connsiteY104" fmla="*/ 189186 h 3100552"/>
              <a:gd name="connsiteX105" fmla="*/ 1451832 w 2555418"/>
              <a:gd name="connsiteY105" fmla="*/ 147145 h 3100552"/>
              <a:gd name="connsiteX106" fmla="*/ 1420301 w 2555418"/>
              <a:gd name="connsiteY106" fmla="*/ 136634 h 3100552"/>
              <a:gd name="connsiteX107" fmla="*/ 1388770 w 2555418"/>
              <a:gd name="connsiteY107" fmla="*/ 126124 h 3100552"/>
              <a:gd name="connsiteX108" fmla="*/ 1357239 w 2555418"/>
              <a:gd name="connsiteY108" fmla="*/ 105103 h 3100552"/>
              <a:gd name="connsiteX109" fmla="*/ 1231115 w 2555418"/>
              <a:gd name="connsiteY109" fmla="*/ 84083 h 3100552"/>
              <a:gd name="connsiteX110" fmla="*/ 1126012 w 2555418"/>
              <a:gd name="connsiteY110" fmla="*/ 63062 h 3100552"/>
              <a:gd name="connsiteX111" fmla="*/ 1094480 w 2555418"/>
              <a:gd name="connsiteY111" fmla="*/ 42041 h 310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555418" h="3100552">
                <a:moveTo>
                  <a:pt x="1094480" y="42041"/>
                </a:moveTo>
                <a:cubicBezTo>
                  <a:pt x="1076963" y="38538"/>
                  <a:pt x="1059636" y="33892"/>
                  <a:pt x="1041929" y="31531"/>
                </a:cubicBezTo>
                <a:cubicBezTo>
                  <a:pt x="1007028" y="26878"/>
                  <a:pt x="971625" y="26375"/>
                  <a:pt x="936825" y="21021"/>
                </a:cubicBezTo>
                <a:cubicBezTo>
                  <a:pt x="925875" y="19336"/>
                  <a:pt x="916109" y="12913"/>
                  <a:pt x="905294" y="10510"/>
                </a:cubicBezTo>
                <a:cubicBezTo>
                  <a:pt x="884491" y="5887"/>
                  <a:pt x="863253" y="3503"/>
                  <a:pt x="842232" y="0"/>
                </a:cubicBezTo>
                <a:cubicBezTo>
                  <a:pt x="735603" y="3231"/>
                  <a:pt x="526649" y="1540"/>
                  <a:pt x="390287" y="21021"/>
                </a:cubicBezTo>
                <a:cubicBezTo>
                  <a:pt x="362486" y="24993"/>
                  <a:pt x="307132" y="45236"/>
                  <a:pt x="285184" y="52552"/>
                </a:cubicBezTo>
                <a:lnTo>
                  <a:pt x="253653" y="63062"/>
                </a:lnTo>
                <a:lnTo>
                  <a:pt x="222122" y="73572"/>
                </a:lnTo>
                <a:cubicBezTo>
                  <a:pt x="131762" y="133813"/>
                  <a:pt x="246086" y="61590"/>
                  <a:pt x="159060" y="105103"/>
                </a:cubicBezTo>
                <a:cubicBezTo>
                  <a:pt x="140788" y="114239"/>
                  <a:pt x="124025" y="126124"/>
                  <a:pt x="106508" y="136634"/>
                </a:cubicBezTo>
                <a:cubicBezTo>
                  <a:pt x="99501" y="147144"/>
                  <a:pt x="94419" y="159233"/>
                  <a:pt x="85487" y="168165"/>
                </a:cubicBezTo>
                <a:cubicBezTo>
                  <a:pt x="76555" y="177097"/>
                  <a:pt x="62274" y="179679"/>
                  <a:pt x="53956" y="189186"/>
                </a:cubicBezTo>
                <a:cubicBezTo>
                  <a:pt x="37320" y="208199"/>
                  <a:pt x="11915" y="252248"/>
                  <a:pt x="11915" y="252248"/>
                </a:cubicBezTo>
                <a:cubicBezTo>
                  <a:pt x="-610" y="364976"/>
                  <a:pt x="-7016" y="371982"/>
                  <a:pt x="11915" y="504496"/>
                </a:cubicBezTo>
                <a:cubicBezTo>
                  <a:pt x="15049" y="526431"/>
                  <a:pt x="27562" y="546062"/>
                  <a:pt x="32936" y="567558"/>
                </a:cubicBezTo>
                <a:cubicBezTo>
                  <a:pt x="36439" y="581572"/>
                  <a:pt x="39478" y="595710"/>
                  <a:pt x="43446" y="609600"/>
                </a:cubicBezTo>
                <a:cubicBezTo>
                  <a:pt x="51685" y="638436"/>
                  <a:pt x="63869" y="665914"/>
                  <a:pt x="74977" y="693683"/>
                </a:cubicBezTo>
                <a:cubicBezTo>
                  <a:pt x="96348" y="800539"/>
                  <a:pt x="74449" y="702346"/>
                  <a:pt x="95998" y="777765"/>
                </a:cubicBezTo>
                <a:cubicBezTo>
                  <a:pt x="99966" y="791654"/>
                  <a:pt x="101436" y="806281"/>
                  <a:pt x="106508" y="819807"/>
                </a:cubicBezTo>
                <a:cubicBezTo>
                  <a:pt x="130102" y="882724"/>
                  <a:pt x="132908" y="851586"/>
                  <a:pt x="169570" y="924910"/>
                </a:cubicBezTo>
                <a:cubicBezTo>
                  <a:pt x="176577" y="938924"/>
                  <a:pt x="182530" y="953517"/>
                  <a:pt x="190591" y="966952"/>
                </a:cubicBezTo>
                <a:cubicBezTo>
                  <a:pt x="203589" y="988615"/>
                  <a:pt x="218618" y="1008993"/>
                  <a:pt x="232632" y="1030014"/>
                </a:cubicBezTo>
                <a:cubicBezTo>
                  <a:pt x="239639" y="1040524"/>
                  <a:pt x="248004" y="1050247"/>
                  <a:pt x="253653" y="1061545"/>
                </a:cubicBezTo>
                <a:cubicBezTo>
                  <a:pt x="260660" y="1075559"/>
                  <a:pt x="268502" y="1089185"/>
                  <a:pt x="274674" y="1103586"/>
                </a:cubicBezTo>
                <a:cubicBezTo>
                  <a:pt x="279038" y="1113769"/>
                  <a:pt x="280229" y="1125208"/>
                  <a:pt x="285184" y="1135117"/>
                </a:cubicBezTo>
                <a:cubicBezTo>
                  <a:pt x="290833" y="1146415"/>
                  <a:pt x="299198" y="1156138"/>
                  <a:pt x="306205" y="1166648"/>
                </a:cubicBezTo>
                <a:cubicBezTo>
                  <a:pt x="313212" y="1187669"/>
                  <a:pt x="314934" y="1211274"/>
                  <a:pt x="327225" y="1229710"/>
                </a:cubicBezTo>
                <a:lnTo>
                  <a:pt x="369267" y="1292772"/>
                </a:lnTo>
                <a:cubicBezTo>
                  <a:pt x="377958" y="1305808"/>
                  <a:pt x="381983" y="1321528"/>
                  <a:pt x="390287" y="1334814"/>
                </a:cubicBezTo>
                <a:cubicBezTo>
                  <a:pt x="399571" y="1349669"/>
                  <a:pt x="413311" y="1361542"/>
                  <a:pt x="421818" y="1376855"/>
                </a:cubicBezTo>
                <a:cubicBezTo>
                  <a:pt x="430981" y="1393347"/>
                  <a:pt x="434933" y="1412277"/>
                  <a:pt x="442839" y="1429407"/>
                </a:cubicBezTo>
                <a:cubicBezTo>
                  <a:pt x="455970" y="1457858"/>
                  <a:pt x="470866" y="1485462"/>
                  <a:pt x="484880" y="1513489"/>
                </a:cubicBezTo>
                <a:cubicBezTo>
                  <a:pt x="491887" y="1527503"/>
                  <a:pt x="502101" y="1540331"/>
                  <a:pt x="505901" y="1555531"/>
                </a:cubicBezTo>
                <a:cubicBezTo>
                  <a:pt x="509405" y="1569545"/>
                  <a:pt x="511844" y="1583868"/>
                  <a:pt x="516412" y="1597572"/>
                </a:cubicBezTo>
                <a:cubicBezTo>
                  <a:pt x="522378" y="1615470"/>
                  <a:pt x="532011" y="1632053"/>
                  <a:pt x="537432" y="1650124"/>
                </a:cubicBezTo>
                <a:cubicBezTo>
                  <a:pt x="542565" y="1667235"/>
                  <a:pt x="543610" y="1685345"/>
                  <a:pt x="547943" y="1702676"/>
                </a:cubicBezTo>
                <a:cubicBezTo>
                  <a:pt x="555676" y="1733609"/>
                  <a:pt x="564432" y="1746164"/>
                  <a:pt x="579474" y="1776248"/>
                </a:cubicBezTo>
                <a:cubicBezTo>
                  <a:pt x="582977" y="1790262"/>
                  <a:pt x="586957" y="1804165"/>
                  <a:pt x="589984" y="1818289"/>
                </a:cubicBezTo>
                <a:cubicBezTo>
                  <a:pt x="597470" y="1853224"/>
                  <a:pt x="602971" y="1888579"/>
                  <a:pt x="611005" y="1923393"/>
                </a:cubicBezTo>
                <a:cubicBezTo>
                  <a:pt x="617633" y="1952116"/>
                  <a:pt x="629056" y="1970006"/>
                  <a:pt x="642536" y="1996965"/>
                </a:cubicBezTo>
                <a:cubicBezTo>
                  <a:pt x="660334" y="2139350"/>
                  <a:pt x="644299" y="2027688"/>
                  <a:pt x="663556" y="2133600"/>
                </a:cubicBezTo>
                <a:cubicBezTo>
                  <a:pt x="667368" y="2154567"/>
                  <a:pt x="667328" y="2176445"/>
                  <a:pt x="674067" y="2196662"/>
                </a:cubicBezTo>
                <a:cubicBezTo>
                  <a:pt x="678062" y="2208646"/>
                  <a:pt x="688820" y="2217226"/>
                  <a:pt x="695087" y="2228193"/>
                </a:cubicBezTo>
                <a:cubicBezTo>
                  <a:pt x="711105" y="2256225"/>
                  <a:pt x="718194" y="2272283"/>
                  <a:pt x="726618" y="2301765"/>
                </a:cubicBezTo>
                <a:cubicBezTo>
                  <a:pt x="730586" y="2315655"/>
                  <a:pt x="733161" y="2329917"/>
                  <a:pt x="737129" y="2343807"/>
                </a:cubicBezTo>
                <a:cubicBezTo>
                  <a:pt x="740173" y="2354460"/>
                  <a:pt x="744952" y="2364590"/>
                  <a:pt x="747639" y="2375338"/>
                </a:cubicBezTo>
                <a:cubicBezTo>
                  <a:pt x="751972" y="2392669"/>
                  <a:pt x="753016" y="2410778"/>
                  <a:pt x="758149" y="2427889"/>
                </a:cubicBezTo>
                <a:cubicBezTo>
                  <a:pt x="766404" y="2455406"/>
                  <a:pt x="786167" y="2496438"/>
                  <a:pt x="800191" y="2522483"/>
                </a:cubicBezTo>
                <a:cubicBezTo>
                  <a:pt x="817292" y="2554242"/>
                  <a:pt x="837489" y="2584390"/>
                  <a:pt x="852743" y="2617076"/>
                </a:cubicBezTo>
                <a:cubicBezTo>
                  <a:pt x="870956" y="2656105"/>
                  <a:pt x="865349" y="2682235"/>
                  <a:pt x="894784" y="2711669"/>
                </a:cubicBezTo>
                <a:cubicBezTo>
                  <a:pt x="903716" y="2720601"/>
                  <a:pt x="915805" y="2725682"/>
                  <a:pt x="926315" y="2732689"/>
                </a:cubicBezTo>
                <a:cubicBezTo>
                  <a:pt x="933322" y="2746703"/>
                  <a:pt x="941164" y="2760330"/>
                  <a:pt x="947336" y="2774731"/>
                </a:cubicBezTo>
                <a:cubicBezTo>
                  <a:pt x="964794" y="2815467"/>
                  <a:pt x="948333" y="2800213"/>
                  <a:pt x="978867" y="2837793"/>
                </a:cubicBezTo>
                <a:cubicBezTo>
                  <a:pt x="1016489" y="2884097"/>
                  <a:pt x="1041117" y="2947746"/>
                  <a:pt x="1094480" y="2974427"/>
                </a:cubicBezTo>
                <a:cubicBezTo>
                  <a:pt x="1108494" y="2981434"/>
                  <a:pt x="1123772" y="2986341"/>
                  <a:pt x="1136522" y="2995448"/>
                </a:cubicBezTo>
                <a:cubicBezTo>
                  <a:pt x="1205410" y="3044654"/>
                  <a:pt x="1131947" y="3014944"/>
                  <a:pt x="1199584" y="3037489"/>
                </a:cubicBezTo>
                <a:cubicBezTo>
                  <a:pt x="1210094" y="3044496"/>
                  <a:pt x="1219572" y="3053380"/>
                  <a:pt x="1231115" y="3058510"/>
                </a:cubicBezTo>
                <a:cubicBezTo>
                  <a:pt x="1251363" y="3067509"/>
                  <a:pt x="1273604" y="3071302"/>
                  <a:pt x="1294177" y="3079531"/>
                </a:cubicBezTo>
                <a:lnTo>
                  <a:pt x="1346729" y="3100552"/>
                </a:lnTo>
                <a:lnTo>
                  <a:pt x="1619998" y="3079531"/>
                </a:lnTo>
                <a:cubicBezTo>
                  <a:pt x="1648134" y="3077048"/>
                  <a:pt x="1676318" y="3074226"/>
                  <a:pt x="1704080" y="3069021"/>
                </a:cubicBezTo>
                <a:cubicBezTo>
                  <a:pt x="1732475" y="3063697"/>
                  <a:pt x="1788163" y="3048000"/>
                  <a:pt x="1788163" y="3048000"/>
                </a:cubicBezTo>
                <a:cubicBezTo>
                  <a:pt x="1845682" y="3009654"/>
                  <a:pt x="1796648" y="3035793"/>
                  <a:pt x="1893267" y="3016469"/>
                </a:cubicBezTo>
                <a:cubicBezTo>
                  <a:pt x="1904131" y="3014296"/>
                  <a:pt x="1914109" y="3008873"/>
                  <a:pt x="1924798" y="3005958"/>
                </a:cubicBezTo>
                <a:cubicBezTo>
                  <a:pt x="1952670" y="2998357"/>
                  <a:pt x="1981473" y="2994074"/>
                  <a:pt x="2008880" y="2984938"/>
                </a:cubicBezTo>
                <a:cubicBezTo>
                  <a:pt x="2019391" y="2981434"/>
                  <a:pt x="2030502" y="2979382"/>
                  <a:pt x="2040412" y="2974427"/>
                </a:cubicBezTo>
                <a:cubicBezTo>
                  <a:pt x="2051710" y="2968778"/>
                  <a:pt x="2061433" y="2960414"/>
                  <a:pt x="2071943" y="2953407"/>
                </a:cubicBezTo>
                <a:cubicBezTo>
                  <a:pt x="2114431" y="2889673"/>
                  <a:pt x="2066561" y="2953900"/>
                  <a:pt x="2135005" y="2890345"/>
                </a:cubicBezTo>
                <a:cubicBezTo>
                  <a:pt x="2171312" y="2856631"/>
                  <a:pt x="2205074" y="2820276"/>
                  <a:pt x="2240108" y="2785241"/>
                </a:cubicBezTo>
                <a:cubicBezTo>
                  <a:pt x="2250618" y="2774731"/>
                  <a:pt x="2262721" y="2765601"/>
                  <a:pt x="2271639" y="2753710"/>
                </a:cubicBezTo>
                <a:cubicBezTo>
                  <a:pt x="2282149" y="2739696"/>
                  <a:pt x="2291635" y="2724852"/>
                  <a:pt x="2303170" y="2711669"/>
                </a:cubicBezTo>
                <a:cubicBezTo>
                  <a:pt x="2316221" y="2696754"/>
                  <a:pt x="2332314" y="2684675"/>
                  <a:pt x="2345212" y="2669627"/>
                </a:cubicBezTo>
                <a:cubicBezTo>
                  <a:pt x="2353433" y="2660036"/>
                  <a:pt x="2360583" y="2649394"/>
                  <a:pt x="2366232" y="2638096"/>
                </a:cubicBezTo>
                <a:cubicBezTo>
                  <a:pt x="2381287" y="2607987"/>
                  <a:pt x="2383923" y="2578365"/>
                  <a:pt x="2408274" y="2554014"/>
                </a:cubicBezTo>
                <a:cubicBezTo>
                  <a:pt x="2417206" y="2545082"/>
                  <a:pt x="2429295" y="2540000"/>
                  <a:pt x="2439805" y="2532993"/>
                </a:cubicBezTo>
                <a:cubicBezTo>
                  <a:pt x="2443308" y="2504965"/>
                  <a:pt x="2442883" y="2476161"/>
                  <a:pt x="2450315" y="2448910"/>
                </a:cubicBezTo>
                <a:cubicBezTo>
                  <a:pt x="2453639" y="2436723"/>
                  <a:pt x="2466901" y="2429207"/>
                  <a:pt x="2471336" y="2417379"/>
                </a:cubicBezTo>
                <a:cubicBezTo>
                  <a:pt x="2477609" y="2400652"/>
                  <a:pt x="2477513" y="2382158"/>
                  <a:pt x="2481846" y="2364827"/>
                </a:cubicBezTo>
                <a:cubicBezTo>
                  <a:pt x="2484533" y="2354079"/>
                  <a:pt x="2489312" y="2343949"/>
                  <a:pt x="2492356" y="2333296"/>
                </a:cubicBezTo>
                <a:cubicBezTo>
                  <a:pt x="2496324" y="2319407"/>
                  <a:pt x="2499363" y="2305269"/>
                  <a:pt x="2502867" y="2291255"/>
                </a:cubicBezTo>
                <a:cubicBezTo>
                  <a:pt x="2532654" y="2052952"/>
                  <a:pt x="2491130" y="2309357"/>
                  <a:pt x="2534398" y="2165131"/>
                </a:cubicBezTo>
                <a:cubicBezTo>
                  <a:pt x="2542723" y="2137381"/>
                  <a:pt x="2553572" y="2024094"/>
                  <a:pt x="2555418" y="2007476"/>
                </a:cubicBezTo>
                <a:cubicBezTo>
                  <a:pt x="2551915" y="1811283"/>
                  <a:pt x="2552547" y="1614972"/>
                  <a:pt x="2544908" y="1418896"/>
                </a:cubicBezTo>
                <a:cubicBezTo>
                  <a:pt x="2535125" y="1167786"/>
                  <a:pt x="2539347" y="1273008"/>
                  <a:pt x="2513377" y="1156138"/>
                </a:cubicBezTo>
                <a:cubicBezTo>
                  <a:pt x="2509502" y="1138699"/>
                  <a:pt x="2507567" y="1120821"/>
                  <a:pt x="2502867" y="1103586"/>
                </a:cubicBezTo>
                <a:cubicBezTo>
                  <a:pt x="2497037" y="1082209"/>
                  <a:pt x="2488853" y="1061545"/>
                  <a:pt x="2481846" y="1040524"/>
                </a:cubicBezTo>
                <a:cubicBezTo>
                  <a:pt x="2481844" y="1040519"/>
                  <a:pt x="2460828" y="977466"/>
                  <a:pt x="2460825" y="977462"/>
                </a:cubicBezTo>
                <a:lnTo>
                  <a:pt x="2439805" y="945931"/>
                </a:lnTo>
                <a:cubicBezTo>
                  <a:pt x="2435808" y="925948"/>
                  <a:pt x="2429556" y="883391"/>
                  <a:pt x="2418784" y="861848"/>
                </a:cubicBezTo>
                <a:cubicBezTo>
                  <a:pt x="2413135" y="850550"/>
                  <a:pt x="2403812" y="841407"/>
                  <a:pt x="2397763" y="830317"/>
                </a:cubicBezTo>
                <a:cubicBezTo>
                  <a:pt x="2382758" y="802807"/>
                  <a:pt x="2369736" y="774262"/>
                  <a:pt x="2355722" y="746234"/>
                </a:cubicBezTo>
                <a:cubicBezTo>
                  <a:pt x="2348715" y="732220"/>
                  <a:pt x="2343392" y="717229"/>
                  <a:pt x="2334701" y="704193"/>
                </a:cubicBezTo>
                <a:cubicBezTo>
                  <a:pt x="2266328" y="601635"/>
                  <a:pt x="2373449" y="761051"/>
                  <a:pt x="2282149" y="630621"/>
                </a:cubicBezTo>
                <a:cubicBezTo>
                  <a:pt x="2256147" y="593475"/>
                  <a:pt x="2219696" y="525821"/>
                  <a:pt x="2177046" y="504496"/>
                </a:cubicBezTo>
                <a:cubicBezTo>
                  <a:pt x="2163032" y="497489"/>
                  <a:pt x="2148291" y="491780"/>
                  <a:pt x="2135005" y="483476"/>
                </a:cubicBezTo>
                <a:cubicBezTo>
                  <a:pt x="2120150" y="474192"/>
                  <a:pt x="2107218" y="462127"/>
                  <a:pt x="2092963" y="451945"/>
                </a:cubicBezTo>
                <a:cubicBezTo>
                  <a:pt x="2074868" y="439020"/>
                  <a:pt x="2023046" y="406004"/>
                  <a:pt x="2008880" y="399393"/>
                </a:cubicBezTo>
                <a:cubicBezTo>
                  <a:pt x="1974687" y="383436"/>
                  <a:pt x="1933963" y="379992"/>
                  <a:pt x="1903777" y="357352"/>
                </a:cubicBezTo>
                <a:cubicBezTo>
                  <a:pt x="1802119" y="281108"/>
                  <a:pt x="1910454" y="355436"/>
                  <a:pt x="1830205" y="315310"/>
                </a:cubicBezTo>
                <a:cubicBezTo>
                  <a:pt x="1757626" y="279019"/>
                  <a:pt x="1844125" y="305651"/>
                  <a:pt x="1756632" y="283779"/>
                </a:cubicBezTo>
                <a:cubicBezTo>
                  <a:pt x="1728604" y="269765"/>
                  <a:pt x="1701076" y="254705"/>
                  <a:pt x="1672549" y="241738"/>
                </a:cubicBezTo>
                <a:cubicBezTo>
                  <a:pt x="1662463" y="237153"/>
                  <a:pt x="1650927" y="236182"/>
                  <a:pt x="1641018" y="231227"/>
                </a:cubicBezTo>
                <a:cubicBezTo>
                  <a:pt x="1629720" y="225578"/>
                  <a:pt x="1621030" y="215337"/>
                  <a:pt x="1609487" y="210207"/>
                </a:cubicBezTo>
                <a:cubicBezTo>
                  <a:pt x="1589239" y="201208"/>
                  <a:pt x="1546425" y="189186"/>
                  <a:pt x="1546425" y="189186"/>
                </a:cubicBezTo>
                <a:cubicBezTo>
                  <a:pt x="1496456" y="155873"/>
                  <a:pt x="1526880" y="172161"/>
                  <a:pt x="1451832" y="147145"/>
                </a:cubicBezTo>
                <a:lnTo>
                  <a:pt x="1420301" y="136634"/>
                </a:lnTo>
                <a:lnTo>
                  <a:pt x="1388770" y="126124"/>
                </a:lnTo>
                <a:cubicBezTo>
                  <a:pt x="1378260" y="119117"/>
                  <a:pt x="1368850" y="110079"/>
                  <a:pt x="1357239" y="105103"/>
                </a:cubicBezTo>
                <a:cubicBezTo>
                  <a:pt x="1327137" y="92202"/>
                  <a:pt x="1252602" y="87664"/>
                  <a:pt x="1231115" y="84083"/>
                </a:cubicBezTo>
                <a:cubicBezTo>
                  <a:pt x="1195873" y="78209"/>
                  <a:pt x="1161046" y="70069"/>
                  <a:pt x="1126012" y="63062"/>
                </a:cubicBezTo>
                <a:lnTo>
                  <a:pt x="1094480" y="42041"/>
                </a:ln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62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433"/>
          <a:stretch/>
        </p:blipFill>
        <p:spPr>
          <a:xfrm>
            <a:off x="965145" y="1348631"/>
            <a:ext cx="7340655" cy="5439352"/>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
        <p:nvSpPr>
          <p:cNvPr id="5" name="Rectangle 4"/>
          <p:cNvSpPr/>
          <p:nvPr/>
        </p:nvSpPr>
        <p:spPr>
          <a:xfrm>
            <a:off x="3278352" y="1828799"/>
            <a:ext cx="3198648"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Submandibular gland</a:t>
            </a:r>
          </a:p>
        </p:txBody>
      </p:sp>
    </p:spTree>
    <p:extLst>
      <p:ext uri="{BB962C8B-B14F-4D97-AF65-F5344CB8AC3E}">
        <p14:creationId xmlns:p14="http://schemas.microsoft.com/office/powerpoint/2010/main" val="152923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1339402"/>
            <a:ext cx="8067675" cy="5366198"/>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1143000" y="4343400"/>
            <a:ext cx="5073431"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Striated duct</a:t>
            </a:r>
          </a:p>
        </p:txBody>
      </p:sp>
      <p:sp>
        <p:nvSpPr>
          <p:cNvPr id="9" name="Freeform 8"/>
          <p:cNvSpPr/>
          <p:nvPr/>
        </p:nvSpPr>
        <p:spPr>
          <a:xfrm>
            <a:off x="3888828" y="2869324"/>
            <a:ext cx="1618593" cy="1450428"/>
          </a:xfrm>
          <a:custGeom>
            <a:avLst/>
            <a:gdLst>
              <a:gd name="connsiteX0" fmla="*/ 1282262 w 1618593"/>
              <a:gd name="connsiteY0" fmla="*/ 1135117 h 1450428"/>
              <a:gd name="connsiteX1" fmla="*/ 1324303 w 1618593"/>
              <a:gd name="connsiteY1" fmla="*/ 1082566 h 1450428"/>
              <a:gd name="connsiteX2" fmla="*/ 1355834 w 1618593"/>
              <a:gd name="connsiteY2" fmla="*/ 1051035 h 1450428"/>
              <a:gd name="connsiteX3" fmla="*/ 1376855 w 1618593"/>
              <a:gd name="connsiteY3" fmla="*/ 1019504 h 1450428"/>
              <a:gd name="connsiteX4" fmla="*/ 1439917 w 1618593"/>
              <a:gd name="connsiteY4" fmla="*/ 956442 h 1450428"/>
              <a:gd name="connsiteX5" fmla="*/ 1534510 w 1618593"/>
              <a:gd name="connsiteY5" fmla="*/ 788276 h 1450428"/>
              <a:gd name="connsiteX6" fmla="*/ 1566041 w 1618593"/>
              <a:gd name="connsiteY6" fmla="*/ 714704 h 1450428"/>
              <a:gd name="connsiteX7" fmla="*/ 1597572 w 1618593"/>
              <a:gd name="connsiteY7" fmla="*/ 651642 h 1450428"/>
              <a:gd name="connsiteX8" fmla="*/ 1608082 w 1618593"/>
              <a:gd name="connsiteY8" fmla="*/ 588579 h 1450428"/>
              <a:gd name="connsiteX9" fmla="*/ 1618593 w 1618593"/>
              <a:gd name="connsiteY9" fmla="*/ 557048 h 1450428"/>
              <a:gd name="connsiteX10" fmla="*/ 1608082 w 1618593"/>
              <a:gd name="connsiteY10" fmla="*/ 451945 h 1450428"/>
              <a:gd name="connsiteX11" fmla="*/ 1587062 w 1618593"/>
              <a:gd name="connsiteY11" fmla="*/ 367862 h 1450428"/>
              <a:gd name="connsiteX12" fmla="*/ 1545020 w 1618593"/>
              <a:gd name="connsiteY12" fmla="*/ 304800 h 1450428"/>
              <a:gd name="connsiteX13" fmla="*/ 1524000 w 1618593"/>
              <a:gd name="connsiteY13" fmla="*/ 273269 h 1450428"/>
              <a:gd name="connsiteX14" fmla="*/ 1492469 w 1618593"/>
              <a:gd name="connsiteY14" fmla="*/ 241738 h 1450428"/>
              <a:gd name="connsiteX15" fmla="*/ 1471448 w 1618593"/>
              <a:gd name="connsiteY15" fmla="*/ 210207 h 1450428"/>
              <a:gd name="connsiteX16" fmla="*/ 1439917 w 1618593"/>
              <a:gd name="connsiteY16" fmla="*/ 178676 h 1450428"/>
              <a:gd name="connsiteX17" fmla="*/ 1418896 w 1618593"/>
              <a:gd name="connsiteY17" fmla="*/ 147145 h 1450428"/>
              <a:gd name="connsiteX18" fmla="*/ 1387365 w 1618593"/>
              <a:gd name="connsiteY18" fmla="*/ 126124 h 1450428"/>
              <a:gd name="connsiteX19" fmla="*/ 1271751 w 1618593"/>
              <a:gd name="connsiteY19" fmla="*/ 73573 h 1450428"/>
              <a:gd name="connsiteX20" fmla="*/ 1219200 w 1618593"/>
              <a:gd name="connsiteY20" fmla="*/ 52552 h 1450428"/>
              <a:gd name="connsiteX21" fmla="*/ 1082565 w 1618593"/>
              <a:gd name="connsiteY21" fmla="*/ 31531 h 1450428"/>
              <a:gd name="connsiteX22" fmla="*/ 756744 w 1618593"/>
              <a:gd name="connsiteY22" fmla="*/ 0 h 1450428"/>
              <a:gd name="connsiteX23" fmla="*/ 462455 w 1618593"/>
              <a:gd name="connsiteY23" fmla="*/ 21021 h 1450428"/>
              <a:gd name="connsiteX24" fmla="*/ 367862 w 1618593"/>
              <a:gd name="connsiteY24" fmla="*/ 52552 h 1450428"/>
              <a:gd name="connsiteX25" fmla="*/ 304800 w 1618593"/>
              <a:gd name="connsiteY25" fmla="*/ 73573 h 1450428"/>
              <a:gd name="connsiteX26" fmla="*/ 241738 w 1618593"/>
              <a:gd name="connsiteY26" fmla="*/ 115614 h 1450428"/>
              <a:gd name="connsiteX27" fmla="*/ 189186 w 1618593"/>
              <a:gd name="connsiteY27" fmla="*/ 178676 h 1450428"/>
              <a:gd name="connsiteX28" fmla="*/ 147144 w 1618593"/>
              <a:gd name="connsiteY28" fmla="*/ 241738 h 1450428"/>
              <a:gd name="connsiteX29" fmla="*/ 105103 w 1618593"/>
              <a:gd name="connsiteY29" fmla="*/ 304800 h 1450428"/>
              <a:gd name="connsiteX30" fmla="*/ 94593 w 1618593"/>
              <a:gd name="connsiteY30" fmla="*/ 346842 h 1450428"/>
              <a:gd name="connsiteX31" fmla="*/ 73572 w 1618593"/>
              <a:gd name="connsiteY31" fmla="*/ 378373 h 1450428"/>
              <a:gd name="connsiteX32" fmla="*/ 31531 w 1618593"/>
              <a:gd name="connsiteY32" fmla="*/ 515007 h 1450428"/>
              <a:gd name="connsiteX33" fmla="*/ 10510 w 1618593"/>
              <a:gd name="connsiteY33" fmla="*/ 599090 h 1450428"/>
              <a:gd name="connsiteX34" fmla="*/ 0 w 1618593"/>
              <a:gd name="connsiteY34" fmla="*/ 641131 h 1450428"/>
              <a:gd name="connsiteX35" fmla="*/ 10510 w 1618593"/>
              <a:gd name="connsiteY35" fmla="*/ 819807 h 1450428"/>
              <a:gd name="connsiteX36" fmla="*/ 21020 w 1618593"/>
              <a:gd name="connsiteY36" fmla="*/ 851338 h 1450428"/>
              <a:gd name="connsiteX37" fmla="*/ 31531 w 1618593"/>
              <a:gd name="connsiteY37" fmla="*/ 924910 h 1450428"/>
              <a:gd name="connsiteX38" fmla="*/ 52551 w 1618593"/>
              <a:gd name="connsiteY38" fmla="*/ 998483 h 1450428"/>
              <a:gd name="connsiteX39" fmla="*/ 94593 w 1618593"/>
              <a:gd name="connsiteY39" fmla="*/ 1082566 h 1450428"/>
              <a:gd name="connsiteX40" fmla="*/ 157655 w 1618593"/>
              <a:gd name="connsiteY40" fmla="*/ 1156138 h 1450428"/>
              <a:gd name="connsiteX41" fmla="*/ 231227 w 1618593"/>
              <a:gd name="connsiteY41" fmla="*/ 1219200 h 1450428"/>
              <a:gd name="connsiteX42" fmla="*/ 262758 w 1618593"/>
              <a:gd name="connsiteY42" fmla="*/ 1250731 h 1450428"/>
              <a:gd name="connsiteX43" fmla="*/ 294289 w 1618593"/>
              <a:gd name="connsiteY43" fmla="*/ 1271752 h 1450428"/>
              <a:gd name="connsiteX44" fmla="*/ 325820 w 1618593"/>
              <a:gd name="connsiteY44" fmla="*/ 1303283 h 1450428"/>
              <a:gd name="connsiteX45" fmla="*/ 357351 w 1618593"/>
              <a:gd name="connsiteY45" fmla="*/ 1313793 h 1450428"/>
              <a:gd name="connsiteX46" fmla="*/ 378372 w 1618593"/>
              <a:gd name="connsiteY46" fmla="*/ 1345324 h 1450428"/>
              <a:gd name="connsiteX47" fmla="*/ 441434 w 1618593"/>
              <a:gd name="connsiteY47" fmla="*/ 1376855 h 1450428"/>
              <a:gd name="connsiteX48" fmla="*/ 472965 w 1618593"/>
              <a:gd name="connsiteY48" fmla="*/ 1397876 h 1450428"/>
              <a:gd name="connsiteX49" fmla="*/ 536027 w 1618593"/>
              <a:gd name="connsiteY49" fmla="*/ 1418897 h 1450428"/>
              <a:gd name="connsiteX50" fmla="*/ 609600 w 1618593"/>
              <a:gd name="connsiteY50" fmla="*/ 1450428 h 1450428"/>
              <a:gd name="connsiteX51" fmla="*/ 861848 w 1618593"/>
              <a:gd name="connsiteY51" fmla="*/ 1439917 h 1450428"/>
              <a:gd name="connsiteX52" fmla="*/ 945931 w 1618593"/>
              <a:gd name="connsiteY52" fmla="*/ 1418897 h 1450428"/>
              <a:gd name="connsiteX53" fmla="*/ 1019503 w 1618593"/>
              <a:gd name="connsiteY53" fmla="*/ 1408386 h 1450428"/>
              <a:gd name="connsiteX54" fmla="*/ 1051034 w 1618593"/>
              <a:gd name="connsiteY54" fmla="*/ 1387366 h 1450428"/>
              <a:gd name="connsiteX55" fmla="*/ 1103586 w 1618593"/>
              <a:gd name="connsiteY55" fmla="*/ 1376855 h 1450428"/>
              <a:gd name="connsiteX56" fmla="*/ 1135117 w 1618593"/>
              <a:gd name="connsiteY56" fmla="*/ 1366345 h 1450428"/>
              <a:gd name="connsiteX57" fmla="*/ 1156138 w 1618593"/>
              <a:gd name="connsiteY57" fmla="*/ 1334814 h 1450428"/>
              <a:gd name="connsiteX58" fmla="*/ 1187669 w 1618593"/>
              <a:gd name="connsiteY58" fmla="*/ 1303283 h 1450428"/>
              <a:gd name="connsiteX59" fmla="*/ 1229710 w 1618593"/>
              <a:gd name="connsiteY59" fmla="*/ 1250731 h 1450428"/>
              <a:gd name="connsiteX60" fmla="*/ 1240220 w 1618593"/>
              <a:gd name="connsiteY60" fmla="*/ 1219200 h 1450428"/>
              <a:gd name="connsiteX61" fmla="*/ 1282262 w 1618593"/>
              <a:gd name="connsiteY61" fmla="*/ 1135117 h 145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618593" h="1450428">
                <a:moveTo>
                  <a:pt x="1282262" y="1135117"/>
                </a:moveTo>
                <a:cubicBezTo>
                  <a:pt x="1296276" y="1112345"/>
                  <a:pt x="1309531" y="1099448"/>
                  <a:pt x="1324303" y="1082566"/>
                </a:cubicBezTo>
                <a:cubicBezTo>
                  <a:pt x="1334091" y="1071380"/>
                  <a:pt x="1346318" y="1062454"/>
                  <a:pt x="1355834" y="1051035"/>
                </a:cubicBezTo>
                <a:cubicBezTo>
                  <a:pt x="1363921" y="1041331"/>
                  <a:pt x="1368463" y="1028945"/>
                  <a:pt x="1376855" y="1019504"/>
                </a:cubicBezTo>
                <a:cubicBezTo>
                  <a:pt x="1396605" y="997285"/>
                  <a:pt x="1423427" y="981177"/>
                  <a:pt x="1439917" y="956442"/>
                </a:cubicBezTo>
                <a:cubicBezTo>
                  <a:pt x="1503685" y="860788"/>
                  <a:pt x="1470660" y="915976"/>
                  <a:pt x="1534510" y="788276"/>
                </a:cubicBezTo>
                <a:cubicBezTo>
                  <a:pt x="1556384" y="700779"/>
                  <a:pt x="1529749" y="787288"/>
                  <a:pt x="1566041" y="714704"/>
                </a:cubicBezTo>
                <a:cubicBezTo>
                  <a:pt x="1609556" y="627675"/>
                  <a:pt x="1537328" y="742006"/>
                  <a:pt x="1597572" y="651642"/>
                </a:cubicBezTo>
                <a:cubicBezTo>
                  <a:pt x="1601075" y="630621"/>
                  <a:pt x="1603459" y="609382"/>
                  <a:pt x="1608082" y="588579"/>
                </a:cubicBezTo>
                <a:cubicBezTo>
                  <a:pt x="1610485" y="577764"/>
                  <a:pt x="1618593" y="568127"/>
                  <a:pt x="1618593" y="557048"/>
                </a:cubicBezTo>
                <a:cubicBezTo>
                  <a:pt x="1618593" y="521839"/>
                  <a:pt x="1612735" y="486845"/>
                  <a:pt x="1608082" y="451945"/>
                </a:cubicBezTo>
                <a:cubicBezTo>
                  <a:pt x="1606447" y="439685"/>
                  <a:pt x="1596369" y="384615"/>
                  <a:pt x="1587062" y="367862"/>
                </a:cubicBezTo>
                <a:cubicBezTo>
                  <a:pt x="1574793" y="345777"/>
                  <a:pt x="1559034" y="325821"/>
                  <a:pt x="1545020" y="304800"/>
                </a:cubicBezTo>
                <a:cubicBezTo>
                  <a:pt x="1538013" y="294290"/>
                  <a:pt x="1532932" y="282201"/>
                  <a:pt x="1524000" y="273269"/>
                </a:cubicBezTo>
                <a:cubicBezTo>
                  <a:pt x="1513490" y="262759"/>
                  <a:pt x="1501985" y="253157"/>
                  <a:pt x="1492469" y="241738"/>
                </a:cubicBezTo>
                <a:cubicBezTo>
                  <a:pt x="1484382" y="232034"/>
                  <a:pt x="1479535" y="219911"/>
                  <a:pt x="1471448" y="210207"/>
                </a:cubicBezTo>
                <a:cubicBezTo>
                  <a:pt x="1461932" y="198788"/>
                  <a:pt x="1449433" y="190095"/>
                  <a:pt x="1439917" y="178676"/>
                </a:cubicBezTo>
                <a:cubicBezTo>
                  <a:pt x="1431830" y="168972"/>
                  <a:pt x="1427828" y="156077"/>
                  <a:pt x="1418896" y="147145"/>
                </a:cubicBezTo>
                <a:cubicBezTo>
                  <a:pt x="1409964" y="138213"/>
                  <a:pt x="1398455" y="132173"/>
                  <a:pt x="1387365" y="126124"/>
                </a:cubicBezTo>
                <a:cubicBezTo>
                  <a:pt x="1276071" y="65419"/>
                  <a:pt x="1339127" y="98839"/>
                  <a:pt x="1271751" y="73573"/>
                </a:cubicBezTo>
                <a:cubicBezTo>
                  <a:pt x="1254086" y="66948"/>
                  <a:pt x="1237098" y="58518"/>
                  <a:pt x="1219200" y="52552"/>
                </a:cubicBezTo>
                <a:cubicBezTo>
                  <a:pt x="1175044" y="37833"/>
                  <a:pt x="1128563" y="35983"/>
                  <a:pt x="1082565" y="31531"/>
                </a:cubicBezTo>
                <a:cubicBezTo>
                  <a:pt x="712137" y="-4318"/>
                  <a:pt x="972369" y="23957"/>
                  <a:pt x="756744" y="0"/>
                </a:cubicBezTo>
                <a:cubicBezTo>
                  <a:pt x="707439" y="2144"/>
                  <a:pt x="547521" y="-3284"/>
                  <a:pt x="462455" y="21021"/>
                </a:cubicBezTo>
                <a:cubicBezTo>
                  <a:pt x="430497" y="30152"/>
                  <a:pt x="399393" y="42042"/>
                  <a:pt x="367862" y="52552"/>
                </a:cubicBezTo>
                <a:cubicBezTo>
                  <a:pt x="367857" y="52554"/>
                  <a:pt x="304804" y="73570"/>
                  <a:pt x="304800" y="73573"/>
                </a:cubicBezTo>
                <a:lnTo>
                  <a:pt x="241738" y="115614"/>
                </a:lnTo>
                <a:cubicBezTo>
                  <a:pt x="166622" y="228287"/>
                  <a:pt x="283601" y="57287"/>
                  <a:pt x="189186" y="178676"/>
                </a:cubicBezTo>
                <a:cubicBezTo>
                  <a:pt x="173675" y="198618"/>
                  <a:pt x="147144" y="241738"/>
                  <a:pt x="147144" y="241738"/>
                </a:cubicBezTo>
                <a:cubicBezTo>
                  <a:pt x="114330" y="340185"/>
                  <a:pt x="168087" y="194577"/>
                  <a:pt x="105103" y="304800"/>
                </a:cubicBezTo>
                <a:cubicBezTo>
                  <a:pt x="97936" y="317342"/>
                  <a:pt x="100283" y="333565"/>
                  <a:pt x="94593" y="346842"/>
                </a:cubicBezTo>
                <a:cubicBezTo>
                  <a:pt x="89617" y="358453"/>
                  <a:pt x="79221" y="367075"/>
                  <a:pt x="73572" y="378373"/>
                </a:cubicBezTo>
                <a:cubicBezTo>
                  <a:pt x="49757" y="426002"/>
                  <a:pt x="44974" y="461234"/>
                  <a:pt x="31531" y="515007"/>
                </a:cubicBezTo>
                <a:lnTo>
                  <a:pt x="10510" y="599090"/>
                </a:lnTo>
                <a:lnTo>
                  <a:pt x="0" y="641131"/>
                </a:lnTo>
                <a:cubicBezTo>
                  <a:pt x="3503" y="700690"/>
                  <a:pt x="4574" y="760441"/>
                  <a:pt x="10510" y="819807"/>
                </a:cubicBezTo>
                <a:cubicBezTo>
                  <a:pt x="11612" y="830831"/>
                  <a:pt x="18847" y="840474"/>
                  <a:pt x="21020" y="851338"/>
                </a:cubicBezTo>
                <a:cubicBezTo>
                  <a:pt x="25878" y="875630"/>
                  <a:pt x="27099" y="900537"/>
                  <a:pt x="31531" y="924910"/>
                </a:cubicBezTo>
                <a:cubicBezTo>
                  <a:pt x="33964" y="938289"/>
                  <a:pt x="45729" y="983474"/>
                  <a:pt x="52551" y="998483"/>
                </a:cubicBezTo>
                <a:cubicBezTo>
                  <a:pt x="65518" y="1027010"/>
                  <a:pt x="72435" y="1060408"/>
                  <a:pt x="94593" y="1082566"/>
                </a:cubicBezTo>
                <a:cubicBezTo>
                  <a:pt x="172833" y="1160806"/>
                  <a:pt x="76756" y="1061757"/>
                  <a:pt x="157655" y="1156138"/>
                </a:cubicBezTo>
                <a:cubicBezTo>
                  <a:pt x="193766" y="1198267"/>
                  <a:pt x="186495" y="1180858"/>
                  <a:pt x="231227" y="1219200"/>
                </a:cubicBezTo>
                <a:cubicBezTo>
                  <a:pt x="242512" y="1228873"/>
                  <a:pt x="251339" y="1241215"/>
                  <a:pt x="262758" y="1250731"/>
                </a:cubicBezTo>
                <a:cubicBezTo>
                  <a:pt x="272462" y="1258818"/>
                  <a:pt x="284585" y="1263665"/>
                  <a:pt x="294289" y="1271752"/>
                </a:cubicBezTo>
                <a:cubicBezTo>
                  <a:pt x="305708" y="1281268"/>
                  <a:pt x="313452" y="1295038"/>
                  <a:pt x="325820" y="1303283"/>
                </a:cubicBezTo>
                <a:cubicBezTo>
                  <a:pt x="335038" y="1309428"/>
                  <a:pt x="346841" y="1310290"/>
                  <a:pt x="357351" y="1313793"/>
                </a:cubicBezTo>
                <a:cubicBezTo>
                  <a:pt x="364358" y="1324303"/>
                  <a:pt x="369440" y="1336392"/>
                  <a:pt x="378372" y="1345324"/>
                </a:cubicBezTo>
                <a:cubicBezTo>
                  <a:pt x="398748" y="1365700"/>
                  <a:pt x="415788" y="1368307"/>
                  <a:pt x="441434" y="1376855"/>
                </a:cubicBezTo>
                <a:cubicBezTo>
                  <a:pt x="451944" y="1383862"/>
                  <a:pt x="461422" y="1392746"/>
                  <a:pt x="472965" y="1397876"/>
                </a:cubicBezTo>
                <a:cubicBezTo>
                  <a:pt x="493213" y="1406875"/>
                  <a:pt x="517590" y="1406606"/>
                  <a:pt x="536027" y="1418897"/>
                </a:cubicBezTo>
                <a:cubicBezTo>
                  <a:pt x="579577" y="1447930"/>
                  <a:pt x="555303" y="1436853"/>
                  <a:pt x="609600" y="1450428"/>
                </a:cubicBezTo>
                <a:cubicBezTo>
                  <a:pt x="693683" y="1446924"/>
                  <a:pt x="777892" y="1445707"/>
                  <a:pt x="861848" y="1439917"/>
                </a:cubicBezTo>
                <a:cubicBezTo>
                  <a:pt x="941385" y="1434432"/>
                  <a:pt x="887455" y="1430592"/>
                  <a:pt x="945931" y="1418897"/>
                </a:cubicBezTo>
                <a:cubicBezTo>
                  <a:pt x="970223" y="1414039"/>
                  <a:pt x="994979" y="1411890"/>
                  <a:pt x="1019503" y="1408386"/>
                </a:cubicBezTo>
                <a:cubicBezTo>
                  <a:pt x="1030013" y="1401379"/>
                  <a:pt x="1039207" y="1391801"/>
                  <a:pt x="1051034" y="1387366"/>
                </a:cubicBezTo>
                <a:cubicBezTo>
                  <a:pt x="1067761" y="1381093"/>
                  <a:pt x="1086255" y="1381188"/>
                  <a:pt x="1103586" y="1376855"/>
                </a:cubicBezTo>
                <a:cubicBezTo>
                  <a:pt x="1114334" y="1374168"/>
                  <a:pt x="1124607" y="1369848"/>
                  <a:pt x="1135117" y="1366345"/>
                </a:cubicBezTo>
                <a:cubicBezTo>
                  <a:pt x="1142124" y="1355835"/>
                  <a:pt x="1148051" y="1344518"/>
                  <a:pt x="1156138" y="1334814"/>
                </a:cubicBezTo>
                <a:cubicBezTo>
                  <a:pt x="1165654" y="1323395"/>
                  <a:pt x="1179424" y="1315651"/>
                  <a:pt x="1187669" y="1303283"/>
                </a:cubicBezTo>
                <a:cubicBezTo>
                  <a:pt x="1228283" y="1242362"/>
                  <a:pt x="1159191" y="1297744"/>
                  <a:pt x="1229710" y="1250731"/>
                </a:cubicBezTo>
                <a:cubicBezTo>
                  <a:pt x="1233213" y="1240221"/>
                  <a:pt x="1234840" y="1228885"/>
                  <a:pt x="1240220" y="1219200"/>
                </a:cubicBezTo>
                <a:cubicBezTo>
                  <a:pt x="1269930" y="1165723"/>
                  <a:pt x="1268248" y="1157889"/>
                  <a:pt x="1282262" y="1135117"/>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92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81400" y="82952"/>
            <a:ext cx="165481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C00000"/>
                </a:solidFill>
                <a:latin typeface="+mn-lt"/>
              </a:rPr>
              <a:t>TONGUE</a:t>
            </a:r>
          </a:p>
        </p:txBody>
      </p:sp>
      <p:sp>
        <p:nvSpPr>
          <p:cNvPr id="4" name="TextBox 3"/>
          <p:cNvSpPr txBox="1"/>
          <p:nvPr/>
        </p:nvSpPr>
        <p:spPr>
          <a:xfrm>
            <a:off x="166309" y="685800"/>
            <a:ext cx="4697199" cy="4801314"/>
          </a:xfrm>
          <a:prstGeom prst="rect">
            <a:avLst/>
          </a:prstGeom>
          <a:noFill/>
        </p:spPr>
        <p:txBody>
          <a:bodyPr wrap="square" rtlCol="0">
            <a:spAutoFit/>
          </a:bodyPr>
          <a:lstStyle/>
          <a:p>
            <a:r>
              <a:rPr lang="en-US" b="1" dirty="0">
                <a:solidFill>
                  <a:srgbClr val="8E0000"/>
                </a:solidFill>
                <a:latin typeface="Times New Roman" pitchFamily="18" charset="0"/>
                <a:cs typeface="Times New Roman" pitchFamily="18" charset="0"/>
              </a:rPr>
              <a:t>The dorsal surface of the tongue features projections called papilla.  There are four types of papillae:</a:t>
            </a:r>
          </a:p>
          <a:p>
            <a:endParaRPr lang="en-US" sz="1000" b="1" dirty="0">
              <a:solidFill>
                <a:srgbClr val="8E0000"/>
              </a:solidFill>
              <a:latin typeface="Times New Roman" pitchFamily="18" charset="0"/>
              <a:cs typeface="Times New Roman" pitchFamily="18" charset="0"/>
            </a:endParaRPr>
          </a:p>
          <a:p>
            <a:pPr marL="342900" indent="-342900">
              <a:buAutoNum type="arabicPeriod"/>
            </a:pPr>
            <a:r>
              <a:rPr lang="en-US" b="1" dirty="0" err="1">
                <a:solidFill>
                  <a:srgbClr val="FF0000"/>
                </a:solidFill>
                <a:latin typeface="Times New Roman" pitchFamily="18" charset="0"/>
                <a:cs typeface="Times New Roman" pitchFamily="18" charset="0"/>
              </a:rPr>
              <a:t>Filiform</a:t>
            </a:r>
            <a:r>
              <a:rPr lang="en-US" b="1" dirty="0">
                <a:solidFill>
                  <a:srgbClr val="FF0000"/>
                </a:solidFill>
                <a:latin typeface="Times New Roman" pitchFamily="18" charset="0"/>
                <a:cs typeface="Times New Roman" pitchFamily="18" charset="0"/>
              </a:rPr>
              <a:t> papilla </a:t>
            </a:r>
            <a:r>
              <a:rPr lang="en-US" b="1" dirty="0">
                <a:solidFill>
                  <a:srgbClr val="8E0000"/>
                </a:solidFill>
                <a:latin typeface="Times New Roman" pitchFamily="18" charset="0"/>
                <a:cs typeface="Times New Roman" pitchFamily="18" charset="0"/>
              </a:rPr>
              <a:t>(not labeled) are conical projections; are the only papilla that do NOT contain taste buds; are scattered throughout the anterior 2/3 of the tongue</a:t>
            </a:r>
          </a:p>
          <a:p>
            <a:pPr marL="342900" indent="-342900">
              <a:buAutoNum type="arabicPeriod"/>
            </a:pPr>
            <a:r>
              <a:rPr lang="en-US" b="1" dirty="0">
                <a:solidFill>
                  <a:srgbClr val="FF0000"/>
                </a:solidFill>
                <a:latin typeface="Times New Roman" pitchFamily="18" charset="0"/>
                <a:cs typeface="Times New Roman" pitchFamily="18" charset="0"/>
              </a:rPr>
              <a:t>Fungiform papilla</a:t>
            </a:r>
            <a:r>
              <a:rPr lang="en-US" b="1" dirty="0">
                <a:solidFill>
                  <a:srgbClr val="8E0000"/>
                </a:solidFill>
                <a:latin typeface="Times New Roman" pitchFamily="18" charset="0"/>
                <a:cs typeface="Times New Roman" pitchFamily="18" charset="0"/>
              </a:rPr>
              <a:t> are mushroom-shaped; are scattered throughout the anterior 2/3 of the tongue</a:t>
            </a:r>
          </a:p>
          <a:p>
            <a:pPr marL="342900" indent="-342900">
              <a:buAutoNum type="arabicPeriod"/>
            </a:pPr>
            <a:r>
              <a:rPr lang="en-US" b="1" dirty="0">
                <a:solidFill>
                  <a:srgbClr val="8E0000"/>
                </a:solidFill>
                <a:latin typeface="Times New Roman" pitchFamily="18" charset="0"/>
                <a:cs typeface="Times New Roman" pitchFamily="18" charset="0"/>
              </a:rPr>
              <a:t>Foliate papilla are ridge-shaped, and are found on the lateral side of the tongue</a:t>
            </a:r>
          </a:p>
          <a:p>
            <a:pPr marL="342900" indent="-342900">
              <a:buAutoNum type="arabicPeriod"/>
            </a:pPr>
            <a:r>
              <a:rPr lang="en-US" b="1" dirty="0">
                <a:solidFill>
                  <a:srgbClr val="FF0000"/>
                </a:solidFill>
                <a:latin typeface="Times New Roman" pitchFamily="18" charset="0"/>
                <a:cs typeface="Times New Roman" pitchFamily="18" charset="0"/>
              </a:rPr>
              <a:t>Circumvallate papilla </a:t>
            </a:r>
            <a:r>
              <a:rPr lang="en-US" b="1" dirty="0">
                <a:solidFill>
                  <a:srgbClr val="8E0000"/>
                </a:solidFill>
                <a:latin typeface="Times New Roman" pitchFamily="18" charset="0"/>
                <a:cs typeface="Times New Roman" pitchFamily="18" charset="0"/>
              </a:rPr>
              <a:t>are large, about 12-15 of these form a V-shape that divides the anterior 2/3 of the tongue from the posterior 1/3 of the tongue. </a:t>
            </a:r>
            <a:endParaRPr lang="en-US" dirty="0">
              <a:solidFill>
                <a:srgbClr val="C00000"/>
              </a:solidFill>
            </a:endParaRPr>
          </a:p>
        </p:txBody>
      </p:sp>
      <p:sp>
        <p:nvSpPr>
          <p:cNvPr id="2062" name="TextBox 2061"/>
          <p:cNvSpPr txBox="1"/>
          <p:nvPr/>
        </p:nvSpPr>
        <p:spPr>
          <a:xfrm>
            <a:off x="6747679" y="4861367"/>
            <a:ext cx="655898" cy="276999"/>
          </a:xfrm>
          <a:prstGeom prst="rect">
            <a:avLst/>
          </a:prstGeom>
          <a:noFill/>
        </p:spPr>
        <p:txBody>
          <a:bodyPr wrap="square" rtlCol="0">
            <a:spAutoFit/>
          </a:bodyPr>
          <a:lstStyle/>
          <a:p>
            <a:r>
              <a:rPr lang="en-US" sz="1200" b="1" dirty="0">
                <a:solidFill>
                  <a:schemeClr val="bg1"/>
                </a:solidFill>
              </a:rPr>
              <a:t>lumen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3508" y="685800"/>
            <a:ext cx="4065801" cy="6190273"/>
          </a:xfrm>
          <a:prstGeom prst="rect">
            <a:avLst/>
          </a:prstGeom>
        </p:spPr>
      </p:pic>
      <p:sp>
        <p:nvSpPr>
          <p:cNvPr id="8" name="TextBox 4"/>
          <p:cNvSpPr txBox="1">
            <a:spLocks noChangeArrowheads="1"/>
          </p:cNvSpPr>
          <p:nvPr/>
        </p:nvSpPr>
        <p:spPr bwMode="auto">
          <a:xfrm>
            <a:off x="381000" y="5715000"/>
            <a:ext cx="4561038" cy="707886"/>
          </a:xfrm>
          <a:prstGeom prst="rect">
            <a:avLst/>
          </a:prstGeom>
          <a:noFill/>
          <a:ln w="9525">
            <a:noFill/>
            <a:miter lim="800000"/>
            <a:headEnd/>
            <a:tailEnd/>
          </a:ln>
        </p:spPr>
        <p:txBody>
          <a:bodyPr wrap="square">
            <a:spAutoFit/>
          </a:bodyPr>
          <a:lstStyle/>
          <a:p>
            <a:r>
              <a:rPr lang="en-US" sz="2000" b="1" dirty="0">
                <a:solidFill>
                  <a:srgbClr val="C45D08"/>
                </a:solidFill>
                <a:latin typeface="Tempus Sans ITC" pitchFamily="82" charset="0"/>
                <a:cs typeface="Times New Roman" pitchFamily="18" charset="0"/>
              </a:rPr>
              <a:t>We do not have slides of foliate papilla, not even in the secret exam vaults.</a:t>
            </a:r>
            <a:endParaRPr lang="en-US" sz="1600" dirty="0">
              <a:solidFill>
                <a:srgbClr val="C45D08"/>
              </a:solidFill>
              <a:latin typeface="Tempus Sans ITC" pitchFamily="82" charset="0"/>
            </a:endParaRPr>
          </a:p>
        </p:txBody>
      </p:sp>
    </p:spTree>
    <p:extLst>
      <p:ext uri="{BB962C8B-B14F-4D97-AF65-F5344CB8AC3E}">
        <p14:creationId xmlns:p14="http://schemas.microsoft.com/office/powerpoint/2010/main" val="25570187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1346004"/>
            <a:ext cx="7696200" cy="5133975"/>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723900" y="1447800"/>
            <a:ext cx="3374915"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Mucous </a:t>
            </a:r>
            <a:r>
              <a:rPr lang="en-US" sz="3600" b="1" dirty="0" err="1">
                <a:ln w="11430"/>
                <a:solidFill>
                  <a:srgbClr val="FFFF00"/>
                </a:solidFill>
                <a:effectLst>
                  <a:outerShdw blurRad="50800" dist="39000" dir="5460000" algn="tl">
                    <a:srgbClr val="000000">
                      <a:alpha val="38000"/>
                    </a:srgbClr>
                  </a:outerShdw>
                </a:effectLst>
                <a:latin typeface="+mn-lt"/>
              </a:rPr>
              <a:t>acinus</a:t>
            </a:r>
            <a:endParaRPr lang="en-US" sz="3600" b="1" dirty="0">
              <a:ln w="11430"/>
              <a:solidFill>
                <a:srgbClr val="FFFF00"/>
              </a:solidFill>
              <a:effectLst>
                <a:outerShdw blurRad="50800" dist="39000" dir="5460000" algn="tl">
                  <a:srgbClr val="000000">
                    <a:alpha val="38000"/>
                  </a:srgbClr>
                </a:outerShdw>
              </a:effectLst>
              <a:latin typeface="+mn-lt"/>
            </a:endParaRPr>
          </a:p>
        </p:txBody>
      </p:sp>
      <p:sp>
        <p:nvSpPr>
          <p:cNvPr id="9" name="Freeform 8"/>
          <p:cNvSpPr/>
          <p:nvPr/>
        </p:nvSpPr>
        <p:spPr>
          <a:xfrm>
            <a:off x="3878317" y="1450428"/>
            <a:ext cx="1472964" cy="1702675"/>
          </a:xfrm>
          <a:custGeom>
            <a:avLst/>
            <a:gdLst>
              <a:gd name="connsiteX0" fmla="*/ 588580 w 1472964"/>
              <a:gd name="connsiteY0" fmla="*/ 105103 h 1702675"/>
              <a:gd name="connsiteX1" fmla="*/ 536028 w 1472964"/>
              <a:gd name="connsiteY1" fmla="*/ 147144 h 1702675"/>
              <a:gd name="connsiteX2" fmla="*/ 504497 w 1472964"/>
              <a:gd name="connsiteY2" fmla="*/ 168165 h 1702675"/>
              <a:gd name="connsiteX3" fmla="*/ 483476 w 1472964"/>
              <a:gd name="connsiteY3" fmla="*/ 199696 h 1702675"/>
              <a:gd name="connsiteX4" fmla="*/ 420414 w 1472964"/>
              <a:gd name="connsiteY4" fmla="*/ 241738 h 1702675"/>
              <a:gd name="connsiteX5" fmla="*/ 388883 w 1472964"/>
              <a:gd name="connsiteY5" fmla="*/ 262758 h 1702675"/>
              <a:gd name="connsiteX6" fmla="*/ 367862 w 1472964"/>
              <a:gd name="connsiteY6" fmla="*/ 294289 h 1702675"/>
              <a:gd name="connsiteX7" fmla="*/ 336331 w 1472964"/>
              <a:gd name="connsiteY7" fmla="*/ 304800 h 1702675"/>
              <a:gd name="connsiteX8" fmla="*/ 304800 w 1472964"/>
              <a:gd name="connsiteY8" fmla="*/ 325820 h 1702675"/>
              <a:gd name="connsiteX9" fmla="*/ 220717 w 1472964"/>
              <a:gd name="connsiteY9" fmla="*/ 420413 h 1702675"/>
              <a:gd name="connsiteX10" fmla="*/ 178676 w 1472964"/>
              <a:gd name="connsiteY10" fmla="*/ 451944 h 1702675"/>
              <a:gd name="connsiteX11" fmla="*/ 136635 w 1472964"/>
              <a:gd name="connsiteY11" fmla="*/ 515006 h 1702675"/>
              <a:gd name="connsiteX12" fmla="*/ 105104 w 1472964"/>
              <a:gd name="connsiteY12" fmla="*/ 546538 h 1702675"/>
              <a:gd name="connsiteX13" fmla="*/ 73573 w 1472964"/>
              <a:gd name="connsiteY13" fmla="*/ 620110 h 1702675"/>
              <a:gd name="connsiteX14" fmla="*/ 52552 w 1472964"/>
              <a:gd name="connsiteY14" fmla="*/ 651641 h 1702675"/>
              <a:gd name="connsiteX15" fmla="*/ 31531 w 1472964"/>
              <a:gd name="connsiteY15" fmla="*/ 714703 h 1702675"/>
              <a:gd name="connsiteX16" fmla="*/ 21021 w 1472964"/>
              <a:gd name="connsiteY16" fmla="*/ 746234 h 1702675"/>
              <a:gd name="connsiteX17" fmla="*/ 0 w 1472964"/>
              <a:gd name="connsiteY17" fmla="*/ 945931 h 1702675"/>
              <a:gd name="connsiteX18" fmla="*/ 10511 w 1472964"/>
              <a:gd name="connsiteY18" fmla="*/ 1250731 h 1702675"/>
              <a:gd name="connsiteX19" fmla="*/ 31531 w 1472964"/>
              <a:gd name="connsiteY19" fmla="*/ 1366344 h 1702675"/>
              <a:gd name="connsiteX20" fmla="*/ 52552 w 1472964"/>
              <a:gd name="connsiteY20" fmla="*/ 1439917 h 1702675"/>
              <a:gd name="connsiteX21" fmla="*/ 73573 w 1472964"/>
              <a:gd name="connsiteY21" fmla="*/ 1471448 h 1702675"/>
              <a:gd name="connsiteX22" fmla="*/ 126124 w 1472964"/>
              <a:gd name="connsiteY22" fmla="*/ 1566041 h 1702675"/>
              <a:gd name="connsiteX23" fmla="*/ 157655 w 1472964"/>
              <a:gd name="connsiteY23" fmla="*/ 1597572 h 1702675"/>
              <a:gd name="connsiteX24" fmla="*/ 189186 w 1472964"/>
              <a:gd name="connsiteY24" fmla="*/ 1608082 h 1702675"/>
              <a:gd name="connsiteX25" fmla="*/ 283780 w 1472964"/>
              <a:gd name="connsiteY25" fmla="*/ 1650124 h 1702675"/>
              <a:gd name="connsiteX26" fmla="*/ 325821 w 1472964"/>
              <a:gd name="connsiteY26" fmla="*/ 1671144 h 1702675"/>
              <a:gd name="connsiteX27" fmla="*/ 367862 w 1472964"/>
              <a:gd name="connsiteY27" fmla="*/ 1681655 h 1702675"/>
              <a:gd name="connsiteX28" fmla="*/ 441435 w 1472964"/>
              <a:gd name="connsiteY28" fmla="*/ 1702675 h 1702675"/>
              <a:gd name="connsiteX29" fmla="*/ 630621 w 1472964"/>
              <a:gd name="connsiteY29" fmla="*/ 1692165 h 1702675"/>
              <a:gd name="connsiteX30" fmla="*/ 704193 w 1472964"/>
              <a:gd name="connsiteY30" fmla="*/ 1671144 h 1702675"/>
              <a:gd name="connsiteX31" fmla="*/ 735724 w 1472964"/>
              <a:gd name="connsiteY31" fmla="*/ 1650124 h 1702675"/>
              <a:gd name="connsiteX32" fmla="*/ 788276 w 1472964"/>
              <a:gd name="connsiteY32" fmla="*/ 1639613 h 1702675"/>
              <a:gd name="connsiteX33" fmla="*/ 830317 w 1472964"/>
              <a:gd name="connsiteY33" fmla="*/ 1618593 h 1702675"/>
              <a:gd name="connsiteX34" fmla="*/ 872359 w 1472964"/>
              <a:gd name="connsiteY34" fmla="*/ 1608082 h 1702675"/>
              <a:gd name="connsiteX35" fmla="*/ 903890 w 1472964"/>
              <a:gd name="connsiteY35" fmla="*/ 1587062 h 1702675"/>
              <a:gd name="connsiteX36" fmla="*/ 945931 w 1472964"/>
              <a:gd name="connsiteY36" fmla="*/ 1566041 h 1702675"/>
              <a:gd name="connsiteX37" fmla="*/ 966952 w 1472964"/>
              <a:gd name="connsiteY37" fmla="*/ 1534510 h 1702675"/>
              <a:gd name="connsiteX38" fmla="*/ 1061545 w 1472964"/>
              <a:gd name="connsiteY38" fmla="*/ 1450427 h 1702675"/>
              <a:gd name="connsiteX39" fmla="*/ 1135117 w 1472964"/>
              <a:gd name="connsiteY39" fmla="*/ 1355834 h 1702675"/>
              <a:gd name="connsiteX40" fmla="*/ 1187669 w 1472964"/>
              <a:gd name="connsiteY40" fmla="*/ 1282262 h 1702675"/>
              <a:gd name="connsiteX41" fmla="*/ 1208690 w 1472964"/>
              <a:gd name="connsiteY41" fmla="*/ 1208689 h 1702675"/>
              <a:gd name="connsiteX42" fmla="*/ 1219200 w 1472964"/>
              <a:gd name="connsiteY42" fmla="*/ 1177158 h 1702675"/>
              <a:gd name="connsiteX43" fmla="*/ 1229711 w 1472964"/>
              <a:gd name="connsiteY43" fmla="*/ 1135117 h 1702675"/>
              <a:gd name="connsiteX44" fmla="*/ 1250731 w 1472964"/>
              <a:gd name="connsiteY44" fmla="*/ 1103586 h 1702675"/>
              <a:gd name="connsiteX45" fmla="*/ 1271752 w 1472964"/>
              <a:gd name="connsiteY45" fmla="*/ 1040524 h 1702675"/>
              <a:gd name="connsiteX46" fmla="*/ 1303283 w 1472964"/>
              <a:gd name="connsiteY46" fmla="*/ 924910 h 1702675"/>
              <a:gd name="connsiteX47" fmla="*/ 1313793 w 1472964"/>
              <a:gd name="connsiteY47" fmla="*/ 882869 h 1702675"/>
              <a:gd name="connsiteX48" fmla="*/ 1334814 w 1472964"/>
              <a:gd name="connsiteY48" fmla="*/ 851338 h 1702675"/>
              <a:gd name="connsiteX49" fmla="*/ 1366345 w 1472964"/>
              <a:gd name="connsiteY49" fmla="*/ 777765 h 1702675"/>
              <a:gd name="connsiteX50" fmla="*/ 1408386 w 1472964"/>
              <a:gd name="connsiteY50" fmla="*/ 683172 h 1702675"/>
              <a:gd name="connsiteX51" fmla="*/ 1429407 w 1472964"/>
              <a:gd name="connsiteY51" fmla="*/ 609600 h 1702675"/>
              <a:gd name="connsiteX52" fmla="*/ 1450428 w 1472964"/>
              <a:gd name="connsiteY52" fmla="*/ 578069 h 1702675"/>
              <a:gd name="connsiteX53" fmla="*/ 1460938 w 1472964"/>
              <a:gd name="connsiteY53" fmla="*/ 515006 h 1702675"/>
              <a:gd name="connsiteX54" fmla="*/ 1471449 w 1472964"/>
              <a:gd name="connsiteY54" fmla="*/ 483475 h 1702675"/>
              <a:gd name="connsiteX55" fmla="*/ 1450428 w 1472964"/>
              <a:gd name="connsiteY55" fmla="*/ 241738 h 1702675"/>
              <a:gd name="connsiteX56" fmla="*/ 1408386 w 1472964"/>
              <a:gd name="connsiteY56" fmla="*/ 136634 h 1702675"/>
              <a:gd name="connsiteX57" fmla="*/ 1345324 w 1472964"/>
              <a:gd name="connsiteY57" fmla="*/ 105103 h 1702675"/>
              <a:gd name="connsiteX58" fmla="*/ 1261242 w 1472964"/>
              <a:gd name="connsiteY58" fmla="*/ 52551 h 1702675"/>
              <a:gd name="connsiteX59" fmla="*/ 1229711 w 1472964"/>
              <a:gd name="connsiteY59" fmla="*/ 42041 h 1702675"/>
              <a:gd name="connsiteX60" fmla="*/ 1198180 w 1472964"/>
              <a:gd name="connsiteY60" fmla="*/ 21020 h 1702675"/>
              <a:gd name="connsiteX61" fmla="*/ 1103586 w 1472964"/>
              <a:gd name="connsiteY61" fmla="*/ 0 h 1702675"/>
              <a:gd name="connsiteX62" fmla="*/ 893380 w 1472964"/>
              <a:gd name="connsiteY62" fmla="*/ 10510 h 1702675"/>
              <a:gd name="connsiteX63" fmla="*/ 767255 w 1472964"/>
              <a:gd name="connsiteY63" fmla="*/ 73572 h 1702675"/>
              <a:gd name="connsiteX64" fmla="*/ 735724 w 1472964"/>
              <a:gd name="connsiteY64" fmla="*/ 94593 h 1702675"/>
              <a:gd name="connsiteX65" fmla="*/ 704193 w 1472964"/>
              <a:gd name="connsiteY65" fmla="*/ 115613 h 1702675"/>
              <a:gd name="connsiteX66" fmla="*/ 672662 w 1472964"/>
              <a:gd name="connsiteY66" fmla="*/ 126124 h 1702675"/>
              <a:gd name="connsiteX67" fmla="*/ 651642 w 1472964"/>
              <a:gd name="connsiteY67" fmla="*/ 157655 h 1702675"/>
              <a:gd name="connsiteX68" fmla="*/ 588580 w 1472964"/>
              <a:gd name="connsiteY68" fmla="*/ 178675 h 1702675"/>
              <a:gd name="connsiteX69" fmla="*/ 525517 w 1472964"/>
              <a:gd name="connsiteY69" fmla="*/ 220717 h 1702675"/>
              <a:gd name="connsiteX70" fmla="*/ 493986 w 1472964"/>
              <a:gd name="connsiteY70" fmla="*/ 241738 h 1702675"/>
              <a:gd name="connsiteX71" fmla="*/ 462455 w 1472964"/>
              <a:gd name="connsiteY71" fmla="*/ 252248 h 1702675"/>
              <a:gd name="connsiteX72" fmla="*/ 451945 w 1472964"/>
              <a:gd name="connsiteY72" fmla="*/ 283779 h 1702675"/>
              <a:gd name="connsiteX73" fmla="*/ 420414 w 1472964"/>
              <a:gd name="connsiteY73" fmla="*/ 294289 h 1702675"/>
              <a:gd name="connsiteX74" fmla="*/ 388883 w 1472964"/>
              <a:gd name="connsiteY74" fmla="*/ 315310 h 1702675"/>
              <a:gd name="connsiteX75" fmla="*/ 325821 w 1472964"/>
              <a:gd name="connsiteY75" fmla="*/ 336331 h 1702675"/>
              <a:gd name="connsiteX76" fmla="*/ 252249 w 1472964"/>
              <a:gd name="connsiteY76" fmla="*/ 388882 h 170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472964" h="1702675">
                <a:moveTo>
                  <a:pt x="588580" y="105103"/>
                </a:moveTo>
                <a:cubicBezTo>
                  <a:pt x="571063" y="119117"/>
                  <a:pt x="553974" y="133684"/>
                  <a:pt x="536028" y="147144"/>
                </a:cubicBezTo>
                <a:cubicBezTo>
                  <a:pt x="525922" y="154723"/>
                  <a:pt x="513429" y="159233"/>
                  <a:pt x="504497" y="168165"/>
                </a:cubicBezTo>
                <a:cubicBezTo>
                  <a:pt x="495565" y="177097"/>
                  <a:pt x="492982" y="191378"/>
                  <a:pt x="483476" y="199696"/>
                </a:cubicBezTo>
                <a:cubicBezTo>
                  <a:pt x="464463" y="216332"/>
                  <a:pt x="441435" y="227724"/>
                  <a:pt x="420414" y="241738"/>
                </a:cubicBezTo>
                <a:lnTo>
                  <a:pt x="388883" y="262758"/>
                </a:lnTo>
                <a:cubicBezTo>
                  <a:pt x="381876" y="273268"/>
                  <a:pt x="377726" y="286398"/>
                  <a:pt x="367862" y="294289"/>
                </a:cubicBezTo>
                <a:cubicBezTo>
                  <a:pt x="359211" y="301210"/>
                  <a:pt x="346240" y="299845"/>
                  <a:pt x="336331" y="304800"/>
                </a:cubicBezTo>
                <a:cubicBezTo>
                  <a:pt x="325033" y="310449"/>
                  <a:pt x="315310" y="318813"/>
                  <a:pt x="304800" y="325820"/>
                </a:cubicBezTo>
                <a:cubicBezTo>
                  <a:pt x="277486" y="366792"/>
                  <a:pt x="268717" y="384413"/>
                  <a:pt x="220717" y="420413"/>
                </a:cubicBezTo>
                <a:cubicBezTo>
                  <a:pt x="206703" y="430923"/>
                  <a:pt x="190314" y="438851"/>
                  <a:pt x="178676" y="451944"/>
                </a:cubicBezTo>
                <a:cubicBezTo>
                  <a:pt x="161892" y="470826"/>
                  <a:pt x="154499" y="497142"/>
                  <a:pt x="136635" y="515006"/>
                </a:cubicBezTo>
                <a:cubicBezTo>
                  <a:pt x="126125" y="525517"/>
                  <a:pt x="113744" y="534443"/>
                  <a:pt x="105104" y="546538"/>
                </a:cubicBezTo>
                <a:cubicBezTo>
                  <a:pt x="68648" y="597576"/>
                  <a:pt x="96448" y="574360"/>
                  <a:pt x="73573" y="620110"/>
                </a:cubicBezTo>
                <a:cubicBezTo>
                  <a:pt x="67924" y="631408"/>
                  <a:pt x="59559" y="641131"/>
                  <a:pt x="52552" y="651641"/>
                </a:cubicBezTo>
                <a:lnTo>
                  <a:pt x="31531" y="714703"/>
                </a:lnTo>
                <a:lnTo>
                  <a:pt x="21021" y="746234"/>
                </a:lnTo>
                <a:cubicBezTo>
                  <a:pt x="11925" y="809906"/>
                  <a:pt x="0" y="883100"/>
                  <a:pt x="0" y="945931"/>
                </a:cubicBezTo>
                <a:cubicBezTo>
                  <a:pt x="0" y="1047591"/>
                  <a:pt x="5024" y="1149219"/>
                  <a:pt x="10511" y="1250731"/>
                </a:cubicBezTo>
                <a:cubicBezTo>
                  <a:pt x="15728" y="1347250"/>
                  <a:pt x="14704" y="1307451"/>
                  <a:pt x="31531" y="1366344"/>
                </a:cubicBezTo>
                <a:cubicBezTo>
                  <a:pt x="36019" y="1382053"/>
                  <a:pt x="44154" y="1423121"/>
                  <a:pt x="52552" y="1439917"/>
                </a:cubicBezTo>
                <a:cubicBezTo>
                  <a:pt x="58201" y="1451215"/>
                  <a:pt x="66566" y="1460938"/>
                  <a:pt x="73573" y="1471448"/>
                </a:cubicBezTo>
                <a:cubicBezTo>
                  <a:pt x="86789" y="1511098"/>
                  <a:pt x="89984" y="1529901"/>
                  <a:pt x="126124" y="1566041"/>
                </a:cubicBezTo>
                <a:cubicBezTo>
                  <a:pt x="136634" y="1576551"/>
                  <a:pt x="145287" y="1589327"/>
                  <a:pt x="157655" y="1597572"/>
                </a:cubicBezTo>
                <a:cubicBezTo>
                  <a:pt x="166873" y="1603717"/>
                  <a:pt x="178676" y="1604579"/>
                  <a:pt x="189186" y="1608082"/>
                </a:cubicBezTo>
                <a:cubicBezTo>
                  <a:pt x="281927" y="1669911"/>
                  <a:pt x="133702" y="1575087"/>
                  <a:pt x="283780" y="1650124"/>
                </a:cubicBezTo>
                <a:cubicBezTo>
                  <a:pt x="297794" y="1657131"/>
                  <a:pt x="311151" y="1665643"/>
                  <a:pt x="325821" y="1671144"/>
                </a:cubicBezTo>
                <a:cubicBezTo>
                  <a:pt x="339346" y="1676216"/>
                  <a:pt x="353973" y="1677687"/>
                  <a:pt x="367862" y="1681655"/>
                </a:cubicBezTo>
                <a:cubicBezTo>
                  <a:pt x="473360" y="1711798"/>
                  <a:pt x="310071" y="1669835"/>
                  <a:pt x="441435" y="1702675"/>
                </a:cubicBezTo>
                <a:cubicBezTo>
                  <a:pt x="504497" y="1699172"/>
                  <a:pt x="567721" y="1697883"/>
                  <a:pt x="630621" y="1692165"/>
                </a:cubicBezTo>
                <a:cubicBezTo>
                  <a:pt x="638857" y="1691416"/>
                  <a:pt x="693130" y="1676676"/>
                  <a:pt x="704193" y="1671144"/>
                </a:cubicBezTo>
                <a:cubicBezTo>
                  <a:pt x="715491" y="1665495"/>
                  <a:pt x="723897" y="1654559"/>
                  <a:pt x="735724" y="1650124"/>
                </a:cubicBezTo>
                <a:cubicBezTo>
                  <a:pt x="752451" y="1643851"/>
                  <a:pt x="770759" y="1643117"/>
                  <a:pt x="788276" y="1639613"/>
                </a:cubicBezTo>
                <a:cubicBezTo>
                  <a:pt x="802290" y="1632606"/>
                  <a:pt x="815647" y="1624094"/>
                  <a:pt x="830317" y="1618593"/>
                </a:cubicBezTo>
                <a:cubicBezTo>
                  <a:pt x="843843" y="1613521"/>
                  <a:pt x="859082" y="1613772"/>
                  <a:pt x="872359" y="1608082"/>
                </a:cubicBezTo>
                <a:cubicBezTo>
                  <a:pt x="883969" y="1603106"/>
                  <a:pt x="892923" y="1593329"/>
                  <a:pt x="903890" y="1587062"/>
                </a:cubicBezTo>
                <a:cubicBezTo>
                  <a:pt x="917493" y="1579289"/>
                  <a:pt x="931917" y="1573048"/>
                  <a:pt x="945931" y="1566041"/>
                </a:cubicBezTo>
                <a:cubicBezTo>
                  <a:pt x="952938" y="1555531"/>
                  <a:pt x="958020" y="1543442"/>
                  <a:pt x="966952" y="1534510"/>
                </a:cubicBezTo>
                <a:cubicBezTo>
                  <a:pt x="1030135" y="1471327"/>
                  <a:pt x="973273" y="1582836"/>
                  <a:pt x="1061545" y="1450427"/>
                </a:cubicBezTo>
                <a:cubicBezTo>
                  <a:pt x="1111831" y="1374997"/>
                  <a:pt x="1085722" y="1405229"/>
                  <a:pt x="1135117" y="1355834"/>
                </a:cubicBezTo>
                <a:cubicBezTo>
                  <a:pt x="1158866" y="1284591"/>
                  <a:pt x="1125324" y="1369544"/>
                  <a:pt x="1187669" y="1282262"/>
                </a:cubicBezTo>
                <a:cubicBezTo>
                  <a:pt x="1193671" y="1273859"/>
                  <a:pt x="1207328" y="1213456"/>
                  <a:pt x="1208690" y="1208689"/>
                </a:cubicBezTo>
                <a:cubicBezTo>
                  <a:pt x="1211733" y="1198036"/>
                  <a:pt x="1216156" y="1187811"/>
                  <a:pt x="1219200" y="1177158"/>
                </a:cubicBezTo>
                <a:cubicBezTo>
                  <a:pt x="1223168" y="1163269"/>
                  <a:pt x="1224021" y="1148394"/>
                  <a:pt x="1229711" y="1135117"/>
                </a:cubicBezTo>
                <a:cubicBezTo>
                  <a:pt x="1234687" y="1123507"/>
                  <a:pt x="1245601" y="1115129"/>
                  <a:pt x="1250731" y="1103586"/>
                </a:cubicBezTo>
                <a:cubicBezTo>
                  <a:pt x="1259730" y="1083338"/>
                  <a:pt x="1264745" y="1061545"/>
                  <a:pt x="1271752" y="1040524"/>
                </a:cubicBezTo>
                <a:cubicBezTo>
                  <a:pt x="1291395" y="981594"/>
                  <a:pt x="1279581" y="1019718"/>
                  <a:pt x="1303283" y="924910"/>
                </a:cubicBezTo>
                <a:cubicBezTo>
                  <a:pt x="1306786" y="910896"/>
                  <a:pt x="1305780" y="894888"/>
                  <a:pt x="1313793" y="882869"/>
                </a:cubicBezTo>
                <a:lnTo>
                  <a:pt x="1334814" y="851338"/>
                </a:lnTo>
                <a:cubicBezTo>
                  <a:pt x="1368638" y="749860"/>
                  <a:pt x="1314406" y="907611"/>
                  <a:pt x="1366345" y="777765"/>
                </a:cubicBezTo>
                <a:cubicBezTo>
                  <a:pt x="1403870" y="683955"/>
                  <a:pt x="1367944" y="743837"/>
                  <a:pt x="1408386" y="683172"/>
                </a:cubicBezTo>
                <a:cubicBezTo>
                  <a:pt x="1411752" y="669708"/>
                  <a:pt x="1421870" y="624674"/>
                  <a:pt x="1429407" y="609600"/>
                </a:cubicBezTo>
                <a:cubicBezTo>
                  <a:pt x="1435056" y="598302"/>
                  <a:pt x="1443421" y="588579"/>
                  <a:pt x="1450428" y="578069"/>
                </a:cubicBezTo>
                <a:cubicBezTo>
                  <a:pt x="1453931" y="557048"/>
                  <a:pt x="1456315" y="535809"/>
                  <a:pt x="1460938" y="515006"/>
                </a:cubicBezTo>
                <a:cubicBezTo>
                  <a:pt x="1463341" y="504191"/>
                  <a:pt x="1471449" y="494554"/>
                  <a:pt x="1471449" y="483475"/>
                </a:cubicBezTo>
                <a:cubicBezTo>
                  <a:pt x="1471449" y="197434"/>
                  <a:pt x="1481375" y="350053"/>
                  <a:pt x="1450428" y="241738"/>
                </a:cubicBezTo>
                <a:cubicBezTo>
                  <a:pt x="1440151" y="205768"/>
                  <a:pt x="1436529" y="164777"/>
                  <a:pt x="1408386" y="136634"/>
                </a:cubicBezTo>
                <a:cubicBezTo>
                  <a:pt x="1388010" y="116258"/>
                  <a:pt x="1370970" y="113651"/>
                  <a:pt x="1345324" y="105103"/>
                </a:cubicBezTo>
                <a:cubicBezTo>
                  <a:pt x="1312014" y="55136"/>
                  <a:pt x="1336287" y="77566"/>
                  <a:pt x="1261242" y="52551"/>
                </a:cubicBezTo>
                <a:lnTo>
                  <a:pt x="1229711" y="42041"/>
                </a:lnTo>
                <a:cubicBezTo>
                  <a:pt x="1219201" y="35034"/>
                  <a:pt x="1209791" y="25996"/>
                  <a:pt x="1198180" y="21020"/>
                </a:cubicBezTo>
                <a:cubicBezTo>
                  <a:pt x="1185194" y="15454"/>
                  <a:pt x="1112937" y="1870"/>
                  <a:pt x="1103586" y="0"/>
                </a:cubicBezTo>
                <a:cubicBezTo>
                  <a:pt x="1033517" y="3503"/>
                  <a:pt x="963074" y="2468"/>
                  <a:pt x="893380" y="10510"/>
                </a:cubicBezTo>
                <a:cubicBezTo>
                  <a:pt x="840758" y="16582"/>
                  <a:pt x="809523" y="45393"/>
                  <a:pt x="767255" y="73572"/>
                </a:cubicBezTo>
                <a:lnTo>
                  <a:pt x="735724" y="94593"/>
                </a:lnTo>
                <a:cubicBezTo>
                  <a:pt x="725214" y="101600"/>
                  <a:pt x="716176" y="111618"/>
                  <a:pt x="704193" y="115613"/>
                </a:cubicBezTo>
                <a:lnTo>
                  <a:pt x="672662" y="126124"/>
                </a:lnTo>
                <a:cubicBezTo>
                  <a:pt x="665655" y="136634"/>
                  <a:pt x="662354" y="150960"/>
                  <a:pt x="651642" y="157655"/>
                </a:cubicBezTo>
                <a:cubicBezTo>
                  <a:pt x="632852" y="169398"/>
                  <a:pt x="588580" y="178675"/>
                  <a:pt x="588580" y="178675"/>
                </a:cubicBezTo>
                <a:lnTo>
                  <a:pt x="525517" y="220717"/>
                </a:lnTo>
                <a:cubicBezTo>
                  <a:pt x="515007" y="227724"/>
                  <a:pt x="505970" y="237744"/>
                  <a:pt x="493986" y="241738"/>
                </a:cubicBezTo>
                <a:lnTo>
                  <a:pt x="462455" y="252248"/>
                </a:lnTo>
                <a:cubicBezTo>
                  <a:pt x="458952" y="262758"/>
                  <a:pt x="459779" y="275945"/>
                  <a:pt x="451945" y="283779"/>
                </a:cubicBezTo>
                <a:cubicBezTo>
                  <a:pt x="444111" y="291613"/>
                  <a:pt x="430323" y="289334"/>
                  <a:pt x="420414" y="294289"/>
                </a:cubicBezTo>
                <a:cubicBezTo>
                  <a:pt x="409116" y="299938"/>
                  <a:pt x="400426" y="310180"/>
                  <a:pt x="388883" y="315310"/>
                </a:cubicBezTo>
                <a:cubicBezTo>
                  <a:pt x="368635" y="324309"/>
                  <a:pt x="344257" y="324040"/>
                  <a:pt x="325821" y="336331"/>
                </a:cubicBezTo>
                <a:cubicBezTo>
                  <a:pt x="258637" y="381120"/>
                  <a:pt x="280623" y="360508"/>
                  <a:pt x="252249" y="388882"/>
                </a:cubicBez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257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heflowersavenue.com/gallery/tulip/tulip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599" y="1524000"/>
            <a:ext cx="6467475" cy="43053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2971800" y="4750676"/>
            <a:ext cx="3829272"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tulip</a:t>
            </a:r>
          </a:p>
        </p:txBody>
      </p:sp>
      <p:sp>
        <p:nvSpPr>
          <p:cNvPr id="8" name="Freeform 7"/>
          <p:cNvSpPr/>
          <p:nvPr/>
        </p:nvSpPr>
        <p:spPr>
          <a:xfrm>
            <a:off x="2795752" y="1954924"/>
            <a:ext cx="2291255" cy="2795752"/>
          </a:xfrm>
          <a:custGeom>
            <a:avLst/>
            <a:gdLst>
              <a:gd name="connsiteX0" fmla="*/ 2049517 w 2291255"/>
              <a:gd name="connsiteY0" fmla="*/ 1114097 h 2795752"/>
              <a:gd name="connsiteX1" fmla="*/ 2102069 w 2291255"/>
              <a:gd name="connsiteY1" fmla="*/ 1082566 h 2795752"/>
              <a:gd name="connsiteX2" fmla="*/ 2112579 w 2291255"/>
              <a:gd name="connsiteY2" fmla="*/ 1051035 h 2795752"/>
              <a:gd name="connsiteX3" fmla="*/ 2186151 w 2291255"/>
              <a:gd name="connsiteY3" fmla="*/ 977462 h 2795752"/>
              <a:gd name="connsiteX4" fmla="*/ 2249214 w 2291255"/>
              <a:gd name="connsiteY4" fmla="*/ 924910 h 2795752"/>
              <a:gd name="connsiteX5" fmla="*/ 2270234 w 2291255"/>
              <a:gd name="connsiteY5" fmla="*/ 893379 h 2795752"/>
              <a:gd name="connsiteX6" fmla="*/ 2291255 w 2291255"/>
              <a:gd name="connsiteY6" fmla="*/ 830317 h 2795752"/>
              <a:gd name="connsiteX7" fmla="*/ 2270234 w 2291255"/>
              <a:gd name="connsiteY7" fmla="*/ 672662 h 2795752"/>
              <a:gd name="connsiteX8" fmla="*/ 2259724 w 2291255"/>
              <a:gd name="connsiteY8" fmla="*/ 630621 h 2795752"/>
              <a:gd name="connsiteX9" fmla="*/ 2217682 w 2291255"/>
              <a:gd name="connsiteY9" fmla="*/ 567559 h 2795752"/>
              <a:gd name="connsiteX10" fmla="*/ 2196662 w 2291255"/>
              <a:gd name="connsiteY10" fmla="*/ 525517 h 2795752"/>
              <a:gd name="connsiteX11" fmla="*/ 2165131 w 2291255"/>
              <a:gd name="connsiteY11" fmla="*/ 493986 h 2795752"/>
              <a:gd name="connsiteX12" fmla="*/ 2123089 w 2291255"/>
              <a:gd name="connsiteY12" fmla="*/ 420414 h 2795752"/>
              <a:gd name="connsiteX13" fmla="*/ 2091558 w 2291255"/>
              <a:gd name="connsiteY13" fmla="*/ 388883 h 2795752"/>
              <a:gd name="connsiteX14" fmla="*/ 2060027 w 2291255"/>
              <a:gd name="connsiteY14" fmla="*/ 346842 h 2795752"/>
              <a:gd name="connsiteX15" fmla="*/ 1986455 w 2291255"/>
              <a:gd name="connsiteY15" fmla="*/ 283779 h 2795752"/>
              <a:gd name="connsiteX16" fmla="*/ 1944414 w 2291255"/>
              <a:gd name="connsiteY16" fmla="*/ 231228 h 2795752"/>
              <a:gd name="connsiteX17" fmla="*/ 1923393 w 2291255"/>
              <a:gd name="connsiteY17" fmla="*/ 199697 h 2795752"/>
              <a:gd name="connsiteX18" fmla="*/ 1860331 w 2291255"/>
              <a:gd name="connsiteY18" fmla="*/ 157655 h 2795752"/>
              <a:gd name="connsiteX19" fmla="*/ 1776248 w 2291255"/>
              <a:gd name="connsiteY19" fmla="*/ 84083 h 2795752"/>
              <a:gd name="connsiteX20" fmla="*/ 1744717 w 2291255"/>
              <a:gd name="connsiteY20" fmla="*/ 63062 h 2795752"/>
              <a:gd name="connsiteX21" fmla="*/ 1681655 w 2291255"/>
              <a:gd name="connsiteY21" fmla="*/ 42042 h 2795752"/>
              <a:gd name="connsiteX22" fmla="*/ 1639614 w 2291255"/>
              <a:gd name="connsiteY22" fmla="*/ 21021 h 2795752"/>
              <a:gd name="connsiteX23" fmla="*/ 1555531 w 2291255"/>
              <a:gd name="connsiteY23" fmla="*/ 0 h 2795752"/>
              <a:gd name="connsiteX24" fmla="*/ 1082565 w 2291255"/>
              <a:gd name="connsiteY24" fmla="*/ 10510 h 2795752"/>
              <a:gd name="connsiteX25" fmla="*/ 893379 w 2291255"/>
              <a:gd name="connsiteY25" fmla="*/ 31531 h 2795752"/>
              <a:gd name="connsiteX26" fmla="*/ 819807 w 2291255"/>
              <a:gd name="connsiteY26" fmla="*/ 52552 h 2795752"/>
              <a:gd name="connsiteX27" fmla="*/ 756745 w 2291255"/>
              <a:gd name="connsiteY27" fmla="*/ 94593 h 2795752"/>
              <a:gd name="connsiteX28" fmla="*/ 714703 w 2291255"/>
              <a:gd name="connsiteY28" fmla="*/ 157655 h 2795752"/>
              <a:gd name="connsiteX29" fmla="*/ 693682 w 2291255"/>
              <a:gd name="connsiteY29" fmla="*/ 189186 h 2795752"/>
              <a:gd name="connsiteX30" fmla="*/ 662151 w 2291255"/>
              <a:gd name="connsiteY30" fmla="*/ 210207 h 2795752"/>
              <a:gd name="connsiteX31" fmla="*/ 641131 w 2291255"/>
              <a:gd name="connsiteY31" fmla="*/ 241738 h 2795752"/>
              <a:gd name="connsiteX32" fmla="*/ 630620 w 2291255"/>
              <a:gd name="connsiteY32" fmla="*/ 273269 h 2795752"/>
              <a:gd name="connsiteX33" fmla="*/ 599089 w 2291255"/>
              <a:gd name="connsiteY33" fmla="*/ 304800 h 2795752"/>
              <a:gd name="connsiteX34" fmla="*/ 546538 w 2291255"/>
              <a:gd name="connsiteY34" fmla="*/ 367862 h 2795752"/>
              <a:gd name="connsiteX35" fmla="*/ 504496 w 2291255"/>
              <a:gd name="connsiteY35" fmla="*/ 430924 h 2795752"/>
              <a:gd name="connsiteX36" fmla="*/ 483476 w 2291255"/>
              <a:gd name="connsiteY36" fmla="*/ 462455 h 2795752"/>
              <a:gd name="connsiteX37" fmla="*/ 451945 w 2291255"/>
              <a:gd name="connsiteY37" fmla="*/ 483476 h 2795752"/>
              <a:gd name="connsiteX38" fmla="*/ 441434 w 2291255"/>
              <a:gd name="connsiteY38" fmla="*/ 515007 h 2795752"/>
              <a:gd name="connsiteX39" fmla="*/ 409903 w 2291255"/>
              <a:gd name="connsiteY39" fmla="*/ 557048 h 2795752"/>
              <a:gd name="connsiteX40" fmla="*/ 357351 w 2291255"/>
              <a:gd name="connsiteY40" fmla="*/ 620110 h 2795752"/>
              <a:gd name="connsiteX41" fmla="*/ 304800 w 2291255"/>
              <a:gd name="connsiteY41" fmla="*/ 704193 h 2795752"/>
              <a:gd name="connsiteX42" fmla="*/ 262758 w 2291255"/>
              <a:gd name="connsiteY42" fmla="*/ 767255 h 2795752"/>
              <a:gd name="connsiteX43" fmla="*/ 231227 w 2291255"/>
              <a:gd name="connsiteY43" fmla="*/ 840828 h 2795752"/>
              <a:gd name="connsiteX44" fmla="*/ 210207 w 2291255"/>
              <a:gd name="connsiteY44" fmla="*/ 903890 h 2795752"/>
              <a:gd name="connsiteX45" fmla="*/ 199696 w 2291255"/>
              <a:gd name="connsiteY45" fmla="*/ 935421 h 2795752"/>
              <a:gd name="connsiteX46" fmla="*/ 147145 w 2291255"/>
              <a:gd name="connsiteY46" fmla="*/ 1072055 h 2795752"/>
              <a:gd name="connsiteX47" fmla="*/ 105103 w 2291255"/>
              <a:gd name="connsiteY47" fmla="*/ 1250731 h 2795752"/>
              <a:gd name="connsiteX48" fmla="*/ 94593 w 2291255"/>
              <a:gd name="connsiteY48" fmla="*/ 1292773 h 2795752"/>
              <a:gd name="connsiteX49" fmla="*/ 73572 w 2291255"/>
              <a:gd name="connsiteY49" fmla="*/ 1355835 h 2795752"/>
              <a:gd name="connsiteX50" fmla="*/ 63062 w 2291255"/>
              <a:gd name="connsiteY50" fmla="*/ 1387366 h 2795752"/>
              <a:gd name="connsiteX51" fmla="*/ 31531 w 2291255"/>
              <a:gd name="connsiteY51" fmla="*/ 1502979 h 2795752"/>
              <a:gd name="connsiteX52" fmla="*/ 21020 w 2291255"/>
              <a:gd name="connsiteY52" fmla="*/ 1587062 h 2795752"/>
              <a:gd name="connsiteX53" fmla="*/ 0 w 2291255"/>
              <a:gd name="connsiteY53" fmla="*/ 1692166 h 2795752"/>
              <a:gd name="connsiteX54" fmla="*/ 21020 w 2291255"/>
              <a:gd name="connsiteY54" fmla="*/ 2028497 h 2795752"/>
              <a:gd name="connsiteX55" fmla="*/ 52551 w 2291255"/>
              <a:gd name="connsiteY55" fmla="*/ 2102069 h 2795752"/>
              <a:gd name="connsiteX56" fmla="*/ 73572 w 2291255"/>
              <a:gd name="connsiteY56" fmla="*/ 2165131 h 2795752"/>
              <a:gd name="connsiteX57" fmla="*/ 115614 w 2291255"/>
              <a:gd name="connsiteY57" fmla="*/ 2238704 h 2795752"/>
              <a:gd name="connsiteX58" fmla="*/ 157655 w 2291255"/>
              <a:gd name="connsiteY58" fmla="*/ 2301766 h 2795752"/>
              <a:gd name="connsiteX59" fmla="*/ 199696 w 2291255"/>
              <a:gd name="connsiteY59" fmla="*/ 2406869 h 2795752"/>
              <a:gd name="connsiteX60" fmla="*/ 231227 w 2291255"/>
              <a:gd name="connsiteY60" fmla="*/ 2427890 h 2795752"/>
              <a:gd name="connsiteX61" fmla="*/ 294289 w 2291255"/>
              <a:gd name="connsiteY61" fmla="*/ 2490952 h 2795752"/>
              <a:gd name="connsiteX62" fmla="*/ 357351 w 2291255"/>
              <a:gd name="connsiteY62" fmla="*/ 2543504 h 2795752"/>
              <a:gd name="connsiteX63" fmla="*/ 472965 w 2291255"/>
              <a:gd name="connsiteY63" fmla="*/ 2606566 h 2795752"/>
              <a:gd name="connsiteX64" fmla="*/ 567558 w 2291255"/>
              <a:gd name="connsiteY64" fmla="*/ 2659117 h 2795752"/>
              <a:gd name="connsiteX65" fmla="*/ 630620 w 2291255"/>
              <a:gd name="connsiteY65" fmla="*/ 2701159 h 2795752"/>
              <a:gd name="connsiteX66" fmla="*/ 672662 w 2291255"/>
              <a:gd name="connsiteY66" fmla="*/ 2722179 h 2795752"/>
              <a:gd name="connsiteX67" fmla="*/ 704193 w 2291255"/>
              <a:gd name="connsiteY67" fmla="*/ 2732690 h 2795752"/>
              <a:gd name="connsiteX68" fmla="*/ 777765 w 2291255"/>
              <a:gd name="connsiteY68" fmla="*/ 2753710 h 2795752"/>
              <a:gd name="connsiteX69" fmla="*/ 861848 w 2291255"/>
              <a:gd name="connsiteY69" fmla="*/ 2764221 h 2795752"/>
              <a:gd name="connsiteX70" fmla="*/ 987972 w 2291255"/>
              <a:gd name="connsiteY70" fmla="*/ 2795752 h 2795752"/>
              <a:gd name="connsiteX71" fmla="*/ 1261241 w 2291255"/>
              <a:gd name="connsiteY71" fmla="*/ 2785242 h 2795752"/>
              <a:gd name="connsiteX72" fmla="*/ 1292772 w 2291255"/>
              <a:gd name="connsiteY72" fmla="*/ 2774731 h 2795752"/>
              <a:gd name="connsiteX73" fmla="*/ 1366345 w 2291255"/>
              <a:gd name="connsiteY73" fmla="*/ 2753710 h 2795752"/>
              <a:gd name="connsiteX74" fmla="*/ 1397876 w 2291255"/>
              <a:gd name="connsiteY74" fmla="*/ 2732690 h 2795752"/>
              <a:gd name="connsiteX75" fmla="*/ 1439917 w 2291255"/>
              <a:gd name="connsiteY75" fmla="*/ 2711669 h 2795752"/>
              <a:gd name="connsiteX76" fmla="*/ 1502979 w 2291255"/>
              <a:gd name="connsiteY76" fmla="*/ 2680138 h 2795752"/>
              <a:gd name="connsiteX77" fmla="*/ 1566041 w 2291255"/>
              <a:gd name="connsiteY77" fmla="*/ 2627586 h 2795752"/>
              <a:gd name="connsiteX78" fmla="*/ 1629103 w 2291255"/>
              <a:gd name="connsiteY78" fmla="*/ 2585545 h 2795752"/>
              <a:gd name="connsiteX79" fmla="*/ 1681655 w 2291255"/>
              <a:gd name="connsiteY79" fmla="*/ 2522483 h 2795752"/>
              <a:gd name="connsiteX80" fmla="*/ 1723696 w 2291255"/>
              <a:gd name="connsiteY80" fmla="*/ 2459421 h 2795752"/>
              <a:gd name="connsiteX81" fmla="*/ 1734207 w 2291255"/>
              <a:gd name="connsiteY81" fmla="*/ 2427890 h 2795752"/>
              <a:gd name="connsiteX82" fmla="*/ 1776248 w 2291255"/>
              <a:gd name="connsiteY82" fmla="*/ 2364828 h 2795752"/>
              <a:gd name="connsiteX83" fmla="*/ 1807779 w 2291255"/>
              <a:gd name="connsiteY83" fmla="*/ 2301766 h 2795752"/>
              <a:gd name="connsiteX84" fmla="*/ 1828800 w 2291255"/>
              <a:gd name="connsiteY84" fmla="*/ 2238704 h 2795752"/>
              <a:gd name="connsiteX85" fmla="*/ 1849820 w 2291255"/>
              <a:gd name="connsiteY85" fmla="*/ 2196662 h 2795752"/>
              <a:gd name="connsiteX86" fmla="*/ 1860331 w 2291255"/>
              <a:gd name="connsiteY86" fmla="*/ 2165131 h 2795752"/>
              <a:gd name="connsiteX87" fmla="*/ 1881351 w 2291255"/>
              <a:gd name="connsiteY87" fmla="*/ 2133600 h 2795752"/>
              <a:gd name="connsiteX88" fmla="*/ 1902372 w 2291255"/>
              <a:gd name="connsiteY88" fmla="*/ 2081048 h 2795752"/>
              <a:gd name="connsiteX89" fmla="*/ 1923393 w 2291255"/>
              <a:gd name="connsiteY89" fmla="*/ 2017986 h 2795752"/>
              <a:gd name="connsiteX90" fmla="*/ 1944414 w 2291255"/>
              <a:gd name="connsiteY90" fmla="*/ 1986455 h 2795752"/>
              <a:gd name="connsiteX91" fmla="*/ 1965434 w 2291255"/>
              <a:gd name="connsiteY91" fmla="*/ 1912883 h 2795752"/>
              <a:gd name="connsiteX92" fmla="*/ 1986455 w 2291255"/>
              <a:gd name="connsiteY92" fmla="*/ 1839310 h 2795752"/>
              <a:gd name="connsiteX93" fmla="*/ 2007476 w 2291255"/>
              <a:gd name="connsiteY93" fmla="*/ 1734207 h 2795752"/>
              <a:gd name="connsiteX94" fmla="*/ 2039007 w 2291255"/>
              <a:gd name="connsiteY94" fmla="*/ 1597573 h 2795752"/>
              <a:gd name="connsiteX95" fmla="*/ 2060027 w 2291255"/>
              <a:gd name="connsiteY95" fmla="*/ 1502979 h 2795752"/>
              <a:gd name="connsiteX96" fmla="*/ 2070538 w 2291255"/>
              <a:gd name="connsiteY96" fmla="*/ 1397876 h 2795752"/>
              <a:gd name="connsiteX97" fmla="*/ 2049517 w 2291255"/>
              <a:gd name="connsiteY97" fmla="*/ 1114097 h 279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291255" h="2795752">
                <a:moveTo>
                  <a:pt x="2049517" y="1114097"/>
                </a:moveTo>
                <a:cubicBezTo>
                  <a:pt x="2054772" y="1061545"/>
                  <a:pt x="2087624" y="1097011"/>
                  <a:pt x="2102069" y="1082566"/>
                </a:cubicBezTo>
                <a:cubicBezTo>
                  <a:pt x="2109903" y="1074732"/>
                  <a:pt x="2105658" y="1059686"/>
                  <a:pt x="2112579" y="1051035"/>
                </a:cubicBezTo>
                <a:cubicBezTo>
                  <a:pt x="2134245" y="1023952"/>
                  <a:pt x="2161627" y="1001986"/>
                  <a:pt x="2186151" y="977462"/>
                </a:cubicBezTo>
                <a:cubicBezTo>
                  <a:pt x="2226613" y="936999"/>
                  <a:pt x="2205315" y="954175"/>
                  <a:pt x="2249214" y="924910"/>
                </a:cubicBezTo>
                <a:cubicBezTo>
                  <a:pt x="2256221" y="914400"/>
                  <a:pt x="2265104" y="904922"/>
                  <a:pt x="2270234" y="893379"/>
                </a:cubicBezTo>
                <a:cubicBezTo>
                  <a:pt x="2279233" y="873131"/>
                  <a:pt x="2291255" y="830317"/>
                  <a:pt x="2291255" y="830317"/>
                </a:cubicBezTo>
                <a:cubicBezTo>
                  <a:pt x="2274481" y="629025"/>
                  <a:pt x="2295490" y="761056"/>
                  <a:pt x="2270234" y="672662"/>
                </a:cubicBezTo>
                <a:cubicBezTo>
                  <a:pt x="2266266" y="658773"/>
                  <a:pt x="2266184" y="643541"/>
                  <a:pt x="2259724" y="630621"/>
                </a:cubicBezTo>
                <a:cubicBezTo>
                  <a:pt x="2248426" y="608024"/>
                  <a:pt x="2228980" y="590156"/>
                  <a:pt x="2217682" y="567559"/>
                </a:cubicBezTo>
                <a:cubicBezTo>
                  <a:pt x="2210675" y="553545"/>
                  <a:pt x="2205769" y="538267"/>
                  <a:pt x="2196662" y="525517"/>
                </a:cubicBezTo>
                <a:cubicBezTo>
                  <a:pt x="2188023" y="513422"/>
                  <a:pt x="2173771" y="506081"/>
                  <a:pt x="2165131" y="493986"/>
                </a:cubicBezTo>
                <a:cubicBezTo>
                  <a:pt x="2113730" y="422025"/>
                  <a:pt x="2172740" y="479995"/>
                  <a:pt x="2123089" y="420414"/>
                </a:cubicBezTo>
                <a:cubicBezTo>
                  <a:pt x="2113573" y="408995"/>
                  <a:pt x="2101231" y="400168"/>
                  <a:pt x="2091558" y="388883"/>
                </a:cubicBezTo>
                <a:cubicBezTo>
                  <a:pt x="2080158" y="375583"/>
                  <a:pt x="2071562" y="360025"/>
                  <a:pt x="2060027" y="346842"/>
                </a:cubicBezTo>
                <a:cubicBezTo>
                  <a:pt x="2024344" y="306062"/>
                  <a:pt x="2024730" y="309296"/>
                  <a:pt x="1986455" y="283779"/>
                </a:cubicBezTo>
                <a:cubicBezTo>
                  <a:pt x="1965994" y="222395"/>
                  <a:pt x="1991954" y="278768"/>
                  <a:pt x="1944414" y="231228"/>
                </a:cubicBezTo>
                <a:cubicBezTo>
                  <a:pt x="1935482" y="222296"/>
                  <a:pt x="1932899" y="208015"/>
                  <a:pt x="1923393" y="199697"/>
                </a:cubicBezTo>
                <a:cubicBezTo>
                  <a:pt x="1904380" y="183061"/>
                  <a:pt x="1860331" y="157655"/>
                  <a:pt x="1860331" y="157655"/>
                </a:cubicBezTo>
                <a:cubicBezTo>
                  <a:pt x="1825296" y="105103"/>
                  <a:pt x="1849821" y="133132"/>
                  <a:pt x="1776248" y="84083"/>
                </a:cubicBezTo>
                <a:cubicBezTo>
                  <a:pt x="1765738" y="77076"/>
                  <a:pt x="1756701" y="67056"/>
                  <a:pt x="1744717" y="63062"/>
                </a:cubicBezTo>
                <a:cubicBezTo>
                  <a:pt x="1723696" y="56055"/>
                  <a:pt x="1701473" y="51951"/>
                  <a:pt x="1681655" y="42042"/>
                </a:cubicBezTo>
                <a:cubicBezTo>
                  <a:pt x="1667641" y="35035"/>
                  <a:pt x="1654015" y="27193"/>
                  <a:pt x="1639614" y="21021"/>
                </a:cubicBezTo>
                <a:cubicBezTo>
                  <a:pt x="1611333" y="8900"/>
                  <a:pt x="1586379" y="6169"/>
                  <a:pt x="1555531" y="0"/>
                </a:cubicBezTo>
                <a:lnTo>
                  <a:pt x="1082565" y="10510"/>
                </a:lnTo>
                <a:cubicBezTo>
                  <a:pt x="1020213" y="12698"/>
                  <a:pt x="955112" y="19184"/>
                  <a:pt x="893379" y="31531"/>
                </a:cubicBezTo>
                <a:cubicBezTo>
                  <a:pt x="860394" y="38128"/>
                  <a:pt x="849853" y="42537"/>
                  <a:pt x="819807" y="52552"/>
                </a:cubicBezTo>
                <a:cubicBezTo>
                  <a:pt x="798786" y="66566"/>
                  <a:pt x="770759" y="73572"/>
                  <a:pt x="756745" y="94593"/>
                </a:cubicBezTo>
                <a:lnTo>
                  <a:pt x="714703" y="157655"/>
                </a:lnTo>
                <a:cubicBezTo>
                  <a:pt x="707696" y="168165"/>
                  <a:pt x="704192" y="182179"/>
                  <a:pt x="693682" y="189186"/>
                </a:cubicBezTo>
                <a:lnTo>
                  <a:pt x="662151" y="210207"/>
                </a:lnTo>
                <a:cubicBezTo>
                  <a:pt x="655144" y="220717"/>
                  <a:pt x="646780" y="230440"/>
                  <a:pt x="641131" y="241738"/>
                </a:cubicBezTo>
                <a:cubicBezTo>
                  <a:pt x="636176" y="251647"/>
                  <a:pt x="636766" y="264051"/>
                  <a:pt x="630620" y="273269"/>
                </a:cubicBezTo>
                <a:cubicBezTo>
                  <a:pt x="622375" y="285636"/>
                  <a:pt x="609599" y="294290"/>
                  <a:pt x="599089" y="304800"/>
                </a:cubicBezTo>
                <a:cubicBezTo>
                  <a:pt x="541713" y="419558"/>
                  <a:pt x="615862" y="288636"/>
                  <a:pt x="546538" y="367862"/>
                </a:cubicBezTo>
                <a:cubicBezTo>
                  <a:pt x="529901" y="386875"/>
                  <a:pt x="518510" y="409903"/>
                  <a:pt x="504496" y="430924"/>
                </a:cubicBezTo>
                <a:cubicBezTo>
                  <a:pt x="497489" y="441434"/>
                  <a:pt x="493986" y="455448"/>
                  <a:pt x="483476" y="462455"/>
                </a:cubicBezTo>
                <a:lnTo>
                  <a:pt x="451945" y="483476"/>
                </a:lnTo>
                <a:cubicBezTo>
                  <a:pt x="448441" y="493986"/>
                  <a:pt x="446931" y="505388"/>
                  <a:pt x="441434" y="515007"/>
                </a:cubicBezTo>
                <a:cubicBezTo>
                  <a:pt x="432743" y="530216"/>
                  <a:pt x="420085" y="542794"/>
                  <a:pt x="409903" y="557048"/>
                </a:cubicBezTo>
                <a:cubicBezTo>
                  <a:pt x="373321" y="608263"/>
                  <a:pt x="406423" y="571038"/>
                  <a:pt x="357351" y="620110"/>
                </a:cubicBezTo>
                <a:cubicBezTo>
                  <a:pt x="322397" y="690021"/>
                  <a:pt x="352552" y="635977"/>
                  <a:pt x="304800" y="704193"/>
                </a:cubicBezTo>
                <a:cubicBezTo>
                  <a:pt x="290312" y="724890"/>
                  <a:pt x="262758" y="767255"/>
                  <a:pt x="262758" y="767255"/>
                </a:cubicBezTo>
                <a:cubicBezTo>
                  <a:pt x="234956" y="878469"/>
                  <a:pt x="272703" y="747505"/>
                  <a:pt x="231227" y="840828"/>
                </a:cubicBezTo>
                <a:cubicBezTo>
                  <a:pt x="222228" y="861076"/>
                  <a:pt x="217214" y="882869"/>
                  <a:pt x="210207" y="903890"/>
                </a:cubicBezTo>
                <a:cubicBezTo>
                  <a:pt x="206704" y="914400"/>
                  <a:pt x="204651" y="925512"/>
                  <a:pt x="199696" y="935421"/>
                </a:cubicBezTo>
                <a:cubicBezTo>
                  <a:pt x="175279" y="984257"/>
                  <a:pt x="159307" y="1011247"/>
                  <a:pt x="147145" y="1072055"/>
                </a:cubicBezTo>
                <a:cubicBezTo>
                  <a:pt x="115719" y="1229181"/>
                  <a:pt x="139796" y="1123522"/>
                  <a:pt x="105103" y="1250731"/>
                </a:cubicBezTo>
                <a:cubicBezTo>
                  <a:pt x="101302" y="1264667"/>
                  <a:pt x="98744" y="1278937"/>
                  <a:pt x="94593" y="1292773"/>
                </a:cubicBezTo>
                <a:cubicBezTo>
                  <a:pt x="88226" y="1313996"/>
                  <a:pt x="80579" y="1334814"/>
                  <a:pt x="73572" y="1355835"/>
                </a:cubicBezTo>
                <a:cubicBezTo>
                  <a:pt x="70069" y="1366345"/>
                  <a:pt x="65749" y="1376618"/>
                  <a:pt x="63062" y="1387366"/>
                </a:cubicBezTo>
                <a:cubicBezTo>
                  <a:pt x="39354" y="1482196"/>
                  <a:pt x="51177" y="1444040"/>
                  <a:pt x="31531" y="1502979"/>
                </a:cubicBezTo>
                <a:cubicBezTo>
                  <a:pt x="28027" y="1531007"/>
                  <a:pt x="25664" y="1559201"/>
                  <a:pt x="21020" y="1587062"/>
                </a:cubicBezTo>
                <a:cubicBezTo>
                  <a:pt x="15146" y="1622304"/>
                  <a:pt x="0" y="1692166"/>
                  <a:pt x="0" y="1692166"/>
                </a:cubicBezTo>
                <a:cubicBezTo>
                  <a:pt x="4472" y="1812912"/>
                  <a:pt x="-6789" y="1917263"/>
                  <a:pt x="21020" y="2028497"/>
                </a:cubicBezTo>
                <a:cubicBezTo>
                  <a:pt x="32296" y="2073599"/>
                  <a:pt x="32502" y="2051947"/>
                  <a:pt x="52551" y="2102069"/>
                </a:cubicBezTo>
                <a:cubicBezTo>
                  <a:pt x="60780" y="2122642"/>
                  <a:pt x="61281" y="2146695"/>
                  <a:pt x="73572" y="2165131"/>
                </a:cubicBezTo>
                <a:cubicBezTo>
                  <a:pt x="146278" y="2274188"/>
                  <a:pt x="35616" y="2105373"/>
                  <a:pt x="115614" y="2238704"/>
                </a:cubicBezTo>
                <a:cubicBezTo>
                  <a:pt x="128612" y="2260367"/>
                  <a:pt x="157655" y="2301766"/>
                  <a:pt x="157655" y="2301766"/>
                </a:cubicBezTo>
                <a:cubicBezTo>
                  <a:pt x="164189" y="2321367"/>
                  <a:pt x="182514" y="2386251"/>
                  <a:pt x="199696" y="2406869"/>
                </a:cubicBezTo>
                <a:cubicBezTo>
                  <a:pt x="207783" y="2416573"/>
                  <a:pt x="221786" y="2419498"/>
                  <a:pt x="231227" y="2427890"/>
                </a:cubicBezTo>
                <a:cubicBezTo>
                  <a:pt x="253446" y="2447640"/>
                  <a:pt x="269554" y="2474462"/>
                  <a:pt x="294289" y="2490952"/>
                </a:cubicBezTo>
                <a:cubicBezTo>
                  <a:pt x="372581" y="2543148"/>
                  <a:pt x="276417" y="2476060"/>
                  <a:pt x="357351" y="2543504"/>
                </a:cubicBezTo>
                <a:cubicBezTo>
                  <a:pt x="395793" y="2575539"/>
                  <a:pt x="425121" y="2574670"/>
                  <a:pt x="472965" y="2606566"/>
                </a:cubicBezTo>
                <a:cubicBezTo>
                  <a:pt x="545245" y="2654752"/>
                  <a:pt x="512060" y="2640618"/>
                  <a:pt x="567558" y="2659117"/>
                </a:cubicBezTo>
                <a:cubicBezTo>
                  <a:pt x="588579" y="2673131"/>
                  <a:pt x="608023" y="2689861"/>
                  <a:pt x="630620" y="2701159"/>
                </a:cubicBezTo>
                <a:cubicBezTo>
                  <a:pt x="644634" y="2708166"/>
                  <a:pt x="658261" y="2716007"/>
                  <a:pt x="672662" y="2722179"/>
                </a:cubicBezTo>
                <a:cubicBezTo>
                  <a:pt x="682845" y="2726543"/>
                  <a:pt x="693581" y="2729506"/>
                  <a:pt x="704193" y="2732690"/>
                </a:cubicBezTo>
                <a:cubicBezTo>
                  <a:pt x="728623" y="2740019"/>
                  <a:pt x="752755" y="2748708"/>
                  <a:pt x="777765" y="2753710"/>
                </a:cubicBezTo>
                <a:cubicBezTo>
                  <a:pt x="805462" y="2759249"/>
                  <a:pt x="833820" y="2760717"/>
                  <a:pt x="861848" y="2764221"/>
                </a:cubicBezTo>
                <a:cubicBezTo>
                  <a:pt x="945127" y="2791981"/>
                  <a:pt x="903054" y="2781599"/>
                  <a:pt x="987972" y="2795752"/>
                </a:cubicBezTo>
                <a:cubicBezTo>
                  <a:pt x="1079062" y="2792249"/>
                  <a:pt x="1170300" y="2791514"/>
                  <a:pt x="1261241" y="2785242"/>
                </a:cubicBezTo>
                <a:cubicBezTo>
                  <a:pt x="1272294" y="2784480"/>
                  <a:pt x="1282119" y="2777775"/>
                  <a:pt x="1292772" y="2774731"/>
                </a:cubicBezTo>
                <a:cubicBezTo>
                  <a:pt x="1308497" y="2770238"/>
                  <a:pt x="1349538" y="2762114"/>
                  <a:pt x="1366345" y="2753710"/>
                </a:cubicBezTo>
                <a:cubicBezTo>
                  <a:pt x="1377643" y="2748061"/>
                  <a:pt x="1386909" y="2738957"/>
                  <a:pt x="1397876" y="2732690"/>
                </a:cubicBezTo>
                <a:cubicBezTo>
                  <a:pt x="1411479" y="2724917"/>
                  <a:pt x="1426314" y="2719443"/>
                  <a:pt x="1439917" y="2711669"/>
                </a:cubicBezTo>
                <a:cubicBezTo>
                  <a:pt x="1496964" y="2679070"/>
                  <a:pt x="1445170" y="2699407"/>
                  <a:pt x="1502979" y="2680138"/>
                </a:cubicBezTo>
                <a:cubicBezTo>
                  <a:pt x="1615662" y="2605015"/>
                  <a:pt x="1444640" y="2722008"/>
                  <a:pt x="1566041" y="2627586"/>
                </a:cubicBezTo>
                <a:cubicBezTo>
                  <a:pt x="1585983" y="2612076"/>
                  <a:pt x="1629103" y="2585545"/>
                  <a:pt x="1629103" y="2585545"/>
                </a:cubicBezTo>
                <a:cubicBezTo>
                  <a:pt x="1704226" y="2472862"/>
                  <a:pt x="1587233" y="2643884"/>
                  <a:pt x="1681655" y="2522483"/>
                </a:cubicBezTo>
                <a:cubicBezTo>
                  <a:pt x="1697165" y="2502541"/>
                  <a:pt x="1715706" y="2483388"/>
                  <a:pt x="1723696" y="2459421"/>
                </a:cubicBezTo>
                <a:cubicBezTo>
                  <a:pt x="1727200" y="2448911"/>
                  <a:pt x="1728827" y="2437575"/>
                  <a:pt x="1734207" y="2427890"/>
                </a:cubicBezTo>
                <a:cubicBezTo>
                  <a:pt x="1746476" y="2405806"/>
                  <a:pt x="1776248" y="2364828"/>
                  <a:pt x="1776248" y="2364828"/>
                </a:cubicBezTo>
                <a:cubicBezTo>
                  <a:pt x="1814574" y="2249845"/>
                  <a:pt x="1753451" y="2424002"/>
                  <a:pt x="1807779" y="2301766"/>
                </a:cubicBezTo>
                <a:cubicBezTo>
                  <a:pt x="1816778" y="2281518"/>
                  <a:pt x="1818891" y="2258523"/>
                  <a:pt x="1828800" y="2238704"/>
                </a:cubicBezTo>
                <a:cubicBezTo>
                  <a:pt x="1835807" y="2224690"/>
                  <a:pt x="1843648" y="2211063"/>
                  <a:pt x="1849820" y="2196662"/>
                </a:cubicBezTo>
                <a:cubicBezTo>
                  <a:pt x="1854184" y="2186479"/>
                  <a:pt x="1855376" y="2175040"/>
                  <a:pt x="1860331" y="2165131"/>
                </a:cubicBezTo>
                <a:cubicBezTo>
                  <a:pt x="1865980" y="2153833"/>
                  <a:pt x="1875702" y="2144898"/>
                  <a:pt x="1881351" y="2133600"/>
                </a:cubicBezTo>
                <a:cubicBezTo>
                  <a:pt x="1889788" y="2116725"/>
                  <a:pt x="1895924" y="2098779"/>
                  <a:pt x="1902372" y="2081048"/>
                </a:cubicBezTo>
                <a:cubicBezTo>
                  <a:pt x="1909944" y="2060224"/>
                  <a:pt x="1911102" y="2036422"/>
                  <a:pt x="1923393" y="2017986"/>
                </a:cubicBezTo>
                <a:lnTo>
                  <a:pt x="1944414" y="1986455"/>
                </a:lnTo>
                <a:cubicBezTo>
                  <a:pt x="1969620" y="1910834"/>
                  <a:pt x="1939031" y="2005291"/>
                  <a:pt x="1965434" y="1912883"/>
                </a:cubicBezTo>
                <a:cubicBezTo>
                  <a:pt x="1981195" y="1857720"/>
                  <a:pt x="1972369" y="1905045"/>
                  <a:pt x="1986455" y="1839310"/>
                </a:cubicBezTo>
                <a:cubicBezTo>
                  <a:pt x="1993941" y="1804375"/>
                  <a:pt x="1998811" y="1768868"/>
                  <a:pt x="2007476" y="1734207"/>
                </a:cubicBezTo>
                <a:cubicBezTo>
                  <a:pt x="2058986" y="1528160"/>
                  <a:pt x="2006656" y="1743152"/>
                  <a:pt x="2039007" y="1597573"/>
                </a:cubicBezTo>
                <a:cubicBezTo>
                  <a:pt x="2047332" y="1560111"/>
                  <a:pt x="2054744" y="1542599"/>
                  <a:pt x="2060027" y="1502979"/>
                </a:cubicBezTo>
                <a:cubicBezTo>
                  <a:pt x="2064680" y="1468079"/>
                  <a:pt x="2067034" y="1432910"/>
                  <a:pt x="2070538" y="1397876"/>
                </a:cubicBezTo>
                <a:cubicBezTo>
                  <a:pt x="2059467" y="1121115"/>
                  <a:pt x="2044262" y="1166649"/>
                  <a:pt x="2049517" y="1114097"/>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203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1500352"/>
            <a:ext cx="8077200" cy="5157519"/>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
        <p:nvSpPr>
          <p:cNvPr id="5" name="Rectangle 4"/>
          <p:cNvSpPr/>
          <p:nvPr/>
        </p:nvSpPr>
        <p:spPr>
          <a:xfrm>
            <a:off x="3278352" y="1828799"/>
            <a:ext cx="2968296"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Parotid gland</a:t>
            </a:r>
          </a:p>
        </p:txBody>
      </p:sp>
    </p:spTree>
    <p:extLst>
      <p:ext uri="{BB962C8B-B14F-4D97-AF65-F5344CB8AC3E}">
        <p14:creationId xmlns:p14="http://schemas.microsoft.com/office/powerpoint/2010/main" val="380303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4315" y="1308380"/>
            <a:ext cx="5795963" cy="5449935"/>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1977696" y="4343400"/>
            <a:ext cx="5029200"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err="1">
                <a:ln w="11430"/>
                <a:solidFill>
                  <a:srgbClr val="FFFF00"/>
                </a:solidFill>
                <a:effectLst>
                  <a:outerShdw blurRad="50800" dist="39000" dir="5460000" algn="tl">
                    <a:srgbClr val="000000">
                      <a:alpha val="38000"/>
                    </a:srgbClr>
                  </a:outerShdw>
                </a:effectLst>
                <a:latin typeface="+mn-lt"/>
              </a:rPr>
              <a:t>Filiform</a:t>
            </a:r>
            <a:r>
              <a:rPr lang="en-US" sz="3600" b="1" dirty="0">
                <a:ln w="11430"/>
                <a:solidFill>
                  <a:srgbClr val="FFFF00"/>
                </a:solidFill>
                <a:effectLst>
                  <a:outerShdw blurRad="50800" dist="39000" dir="5460000" algn="tl">
                    <a:srgbClr val="000000">
                      <a:alpha val="38000"/>
                    </a:srgbClr>
                  </a:outerShdw>
                </a:effectLst>
                <a:latin typeface="+mn-lt"/>
              </a:rPr>
              <a:t> papilla</a:t>
            </a:r>
          </a:p>
        </p:txBody>
      </p:sp>
      <p:sp>
        <p:nvSpPr>
          <p:cNvPr id="2" name="Freeform 1"/>
          <p:cNvSpPr/>
          <p:nvPr/>
        </p:nvSpPr>
        <p:spPr>
          <a:xfrm>
            <a:off x="2459421" y="2375338"/>
            <a:ext cx="1209055" cy="1513490"/>
          </a:xfrm>
          <a:custGeom>
            <a:avLst/>
            <a:gdLst>
              <a:gd name="connsiteX0" fmla="*/ 1198179 w 1209055"/>
              <a:gd name="connsiteY0" fmla="*/ 1166648 h 1513490"/>
              <a:gd name="connsiteX1" fmla="*/ 1187669 w 1209055"/>
              <a:gd name="connsiteY1" fmla="*/ 1103586 h 1513490"/>
              <a:gd name="connsiteX2" fmla="*/ 1166648 w 1209055"/>
              <a:gd name="connsiteY2" fmla="*/ 830317 h 1513490"/>
              <a:gd name="connsiteX3" fmla="*/ 1145627 w 1209055"/>
              <a:gd name="connsiteY3" fmla="*/ 767255 h 1513490"/>
              <a:gd name="connsiteX4" fmla="*/ 1124607 w 1209055"/>
              <a:gd name="connsiteY4" fmla="*/ 704193 h 1513490"/>
              <a:gd name="connsiteX5" fmla="*/ 1114096 w 1209055"/>
              <a:gd name="connsiteY5" fmla="*/ 672662 h 1513490"/>
              <a:gd name="connsiteX6" fmla="*/ 1103586 w 1209055"/>
              <a:gd name="connsiteY6" fmla="*/ 641131 h 1513490"/>
              <a:gd name="connsiteX7" fmla="*/ 1061545 w 1209055"/>
              <a:gd name="connsiteY7" fmla="*/ 567559 h 1513490"/>
              <a:gd name="connsiteX8" fmla="*/ 1008993 w 1209055"/>
              <a:gd name="connsiteY8" fmla="*/ 472965 h 1513490"/>
              <a:gd name="connsiteX9" fmla="*/ 987972 w 1209055"/>
              <a:gd name="connsiteY9" fmla="*/ 430924 h 1513490"/>
              <a:gd name="connsiteX10" fmla="*/ 924910 w 1209055"/>
              <a:gd name="connsiteY10" fmla="*/ 378372 h 1513490"/>
              <a:gd name="connsiteX11" fmla="*/ 840827 w 1209055"/>
              <a:gd name="connsiteY11" fmla="*/ 294290 h 1513490"/>
              <a:gd name="connsiteX12" fmla="*/ 819807 w 1209055"/>
              <a:gd name="connsiteY12" fmla="*/ 262759 h 1513490"/>
              <a:gd name="connsiteX13" fmla="*/ 788276 w 1209055"/>
              <a:gd name="connsiteY13" fmla="*/ 252248 h 1513490"/>
              <a:gd name="connsiteX14" fmla="*/ 693682 w 1209055"/>
              <a:gd name="connsiteY14" fmla="*/ 168165 h 1513490"/>
              <a:gd name="connsiteX15" fmla="*/ 662151 w 1209055"/>
              <a:gd name="connsiteY15" fmla="*/ 157655 h 1513490"/>
              <a:gd name="connsiteX16" fmla="*/ 630620 w 1209055"/>
              <a:gd name="connsiteY16" fmla="*/ 115614 h 1513490"/>
              <a:gd name="connsiteX17" fmla="*/ 599089 w 1209055"/>
              <a:gd name="connsiteY17" fmla="*/ 105103 h 1513490"/>
              <a:gd name="connsiteX18" fmla="*/ 472965 w 1209055"/>
              <a:gd name="connsiteY18" fmla="*/ 42041 h 1513490"/>
              <a:gd name="connsiteX19" fmla="*/ 378372 w 1209055"/>
              <a:gd name="connsiteY19" fmla="*/ 10510 h 1513490"/>
              <a:gd name="connsiteX20" fmla="*/ 346841 w 1209055"/>
              <a:gd name="connsiteY20" fmla="*/ 0 h 1513490"/>
              <a:gd name="connsiteX21" fmla="*/ 157655 w 1209055"/>
              <a:gd name="connsiteY21" fmla="*/ 10510 h 1513490"/>
              <a:gd name="connsiteX22" fmla="*/ 126124 w 1209055"/>
              <a:gd name="connsiteY22" fmla="*/ 31531 h 1513490"/>
              <a:gd name="connsiteX23" fmla="*/ 73572 w 1209055"/>
              <a:gd name="connsiteY23" fmla="*/ 105103 h 1513490"/>
              <a:gd name="connsiteX24" fmla="*/ 42041 w 1209055"/>
              <a:gd name="connsiteY24" fmla="*/ 147145 h 1513490"/>
              <a:gd name="connsiteX25" fmla="*/ 21020 w 1209055"/>
              <a:gd name="connsiteY25" fmla="*/ 210207 h 1513490"/>
              <a:gd name="connsiteX26" fmla="*/ 42041 w 1209055"/>
              <a:gd name="connsiteY26" fmla="*/ 472965 h 1513490"/>
              <a:gd name="connsiteX27" fmla="*/ 31531 w 1209055"/>
              <a:gd name="connsiteY27" fmla="*/ 714703 h 1513490"/>
              <a:gd name="connsiteX28" fmla="*/ 0 w 1209055"/>
              <a:gd name="connsiteY28" fmla="*/ 1019503 h 1513490"/>
              <a:gd name="connsiteX29" fmla="*/ 21020 w 1209055"/>
              <a:gd name="connsiteY29" fmla="*/ 1292772 h 1513490"/>
              <a:gd name="connsiteX30" fmla="*/ 42041 w 1209055"/>
              <a:gd name="connsiteY30" fmla="*/ 1355834 h 1513490"/>
              <a:gd name="connsiteX31" fmla="*/ 63062 w 1209055"/>
              <a:gd name="connsiteY31" fmla="*/ 1397876 h 1513490"/>
              <a:gd name="connsiteX32" fmla="*/ 136634 w 1209055"/>
              <a:gd name="connsiteY32" fmla="*/ 1450428 h 1513490"/>
              <a:gd name="connsiteX33" fmla="*/ 199696 w 1209055"/>
              <a:gd name="connsiteY33" fmla="*/ 1492469 h 1513490"/>
              <a:gd name="connsiteX34" fmla="*/ 283779 w 1209055"/>
              <a:gd name="connsiteY34" fmla="*/ 1502979 h 1513490"/>
              <a:gd name="connsiteX35" fmla="*/ 515007 w 1209055"/>
              <a:gd name="connsiteY35" fmla="*/ 1513490 h 1513490"/>
              <a:gd name="connsiteX36" fmla="*/ 767255 w 1209055"/>
              <a:gd name="connsiteY36" fmla="*/ 1492469 h 1513490"/>
              <a:gd name="connsiteX37" fmla="*/ 882869 w 1209055"/>
              <a:gd name="connsiteY37" fmla="*/ 1460938 h 1513490"/>
              <a:gd name="connsiteX38" fmla="*/ 924910 w 1209055"/>
              <a:gd name="connsiteY38" fmla="*/ 1450428 h 1513490"/>
              <a:gd name="connsiteX39" fmla="*/ 956441 w 1209055"/>
              <a:gd name="connsiteY39" fmla="*/ 1439917 h 1513490"/>
              <a:gd name="connsiteX40" fmla="*/ 998482 w 1209055"/>
              <a:gd name="connsiteY40" fmla="*/ 1429407 h 1513490"/>
              <a:gd name="connsiteX41" fmla="*/ 1030013 w 1209055"/>
              <a:gd name="connsiteY41" fmla="*/ 1418896 h 1513490"/>
              <a:gd name="connsiteX42" fmla="*/ 1103586 w 1209055"/>
              <a:gd name="connsiteY42" fmla="*/ 1366345 h 1513490"/>
              <a:gd name="connsiteX43" fmla="*/ 1166648 w 1209055"/>
              <a:gd name="connsiteY43" fmla="*/ 1324303 h 1513490"/>
              <a:gd name="connsiteX44" fmla="*/ 1177158 w 1209055"/>
              <a:gd name="connsiteY44" fmla="*/ 1292772 h 1513490"/>
              <a:gd name="connsiteX45" fmla="*/ 1208689 w 1209055"/>
              <a:gd name="connsiteY45" fmla="*/ 1229710 h 1513490"/>
              <a:gd name="connsiteX46" fmla="*/ 1198179 w 1209055"/>
              <a:gd name="connsiteY46" fmla="*/ 1166648 h 151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209055" h="1513490">
                <a:moveTo>
                  <a:pt x="1198179" y="1166648"/>
                </a:moveTo>
                <a:cubicBezTo>
                  <a:pt x="1194676" y="1145627"/>
                  <a:pt x="1189439" y="1124823"/>
                  <a:pt x="1187669" y="1103586"/>
                </a:cubicBezTo>
                <a:cubicBezTo>
                  <a:pt x="1184357" y="1063841"/>
                  <a:pt x="1181071" y="897627"/>
                  <a:pt x="1166648" y="830317"/>
                </a:cubicBezTo>
                <a:cubicBezTo>
                  <a:pt x="1162005" y="808651"/>
                  <a:pt x="1152634" y="788276"/>
                  <a:pt x="1145627" y="767255"/>
                </a:cubicBezTo>
                <a:lnTo>
                  <a:pt x="1124607" y="704193"/>
                </a:lnTo>
                <a:lnTo>
                  <a:pt x="1114096" y="672662"/>
                </a:lnTo>
                <a:cubicBezTo>
                  <a:pt x="1110593" y="662152"/>
                  <a:pt x="1109731" y="650349"/>
                  <a:pt x="1103586" y="641131"/>
                </a:cubicBezTo>
                <a:cubicBezTo>
                  <a:pt x="1084624" y="612688"/>
                  <a:pt x="1074881" y="600899"/>
                  <a:pt x="1061545" y="567559"/>
                </a:cubicBezTo>
                <a:cubicBezTo>
                  <a:pt x="998550" y="410068"/>
                  <a:pt x="1081196" y="574048"/>
                  <a:pt x="1008993" y="472965"/>
                </a:cubicBezTo>
                <a:cubicBezTo>
                  <a:pt x="999886" y="460216"/>
                  <a:pt x="997079" y="443673"/>
                  <a:pt x="987972" y="430924"/>
                </a:cubicBezTo>
                <a:cubicBezTo>
                  <a:pt x="954971" y="384723"/>
                  <a:pt x="962467" y="412514"/>
                  <a:pt x="924910" y="378372"/>
                </a:cubicBezTo>
                <a:cubicBezTo>
                  <a:pt x="895581" y="351709"/>
                  <a:pt x="862813" y="327270"/>
                  <a:pt x="840827" y="294290"/>
                </a:cubicBezTo>
                <a:cubicBezTo>
                  <a:pt x="833820" y="283780"/>
                  <a:pt x="829671" y="270650"/>
                  <a:pt x="819807" y="262759"/>
                </a:cubicBezTo>
                <a:cubicBezTo>
                  <a:pt x="811156" y="255838"/>
                  <a:pt x="798786" y="255752"/>
                  <a:pt x="788276" y="252248"/>
                </a:cubicBezTo>
                <a:cubicBezTo>
                  <a:pt x="760424" y="224396"/>
                  <a:pt x="731191" y="186919"/>
                  <a:pt x="693682" y="168165"/>
                </a:cubicBezTo>
                <a:cubicBezTo>
                  <a:pt x="683773" y="163210"/>
                  <a:pt x="672661" y="161158"/>
                  <a:pt x="662151" y="157655"/>
                </a:cubicBezTo>
                <a:cubicBezTo>
                  <a:pt x="651641" y="143641"/>
                  <a:pt x="644077" y="126828"/>
                  <a:pt x="630620" y="115614"/>
                </a:cubicBezTo>
                <a:cubicBezTo>
                  <a:pt x="622109" y="108521"/>
                  <a:pt x="608774" y="110483"/>
                  <a:pt x="599089" y="105103"/>
                </a:cubicBezTo>
                <a:cubicBezTo>
                  <a:pt x="476848" y="37191"/>
                  <a:pt x="595728" y="82962"/>
                  <a:pt x="472965" y="42041"/>
                </a:cubicBezTo>
                <a:lnTo>
                  <a:pt x="378372" y="10510"/>
                </a:lnTo>
                <a:lnTo>
                  <a:pt x="346841" y="0"/>
                </a:lnTo>
                <a:cubicBezTo>
                  <a:pt x="283779" y="3503"/>
                  <a:pt x="220179" y="1578"/>
                  <a:pt x="157655" y="10510"/>
                </a:cubicBezTo>
                <a:cubicBezTo>
                  <a:pt x="145150" y="12296"/>
                  <a:pt x="135828" y="23444"/>
                  <a:pt x="126124" y="31531"/>
                </a:cubicBezTo>
                <a:cubicBezTo>
                  <a:pt x="79083" y="70732"/>
                  <a:pt x="105911" y="53361"/>
                  <a:pt x="73572" y="105103"/>
                </a:cubicBezTo>
                <a:cubicBezTo>
                  <a:pt x="64288" y="119958"/>
                  <a:pt x="52551" y="133131"/>
                  <a:pt x="42041" y="147145"/>
                </a:cubicBezTo>
                <a:cubicBezTo>
                  <a:pt x="35034" y="168166"/>
                  <a:pt x="19719" y="188087"/>
                  <a:pt x="21020" y="210207"/>
                </a:cubicBezTo>
                <a:cubicBezTo>
                  <a:pt x="33190" y="417080"/>
                  <a:pt x="24131" y="329682"/>
                  <a:pt x="42041" y="472965"/>
                </a:cubicBezTo>
                <a:cubicBezTo>
                  <a:pt x="38538" y="553544"/>
                  <a:pt x="36896" y="634226"/>
                  <a:pt x="31531" y="714703"/>
                </a:cubicBezTo>
                <a:cubicBezTo>
                  <a:pt x="19900" y="889171"/>
                  <a:pt x="17731" y="895380"/>
                  <a:pt x="0" y="1019503"/>
                </a:cubicBezTo>
                <a:cubicBezTo>
                  <a:pt x="5591" y="1142502"/>
                  <a:pt x="-7159" y="1198843"/>
                  <a:pt x="21020" y="1292772"/>
                </a:cubicBezTo>
                <a:cubicBezTo>
                  <a:pt x="27387" y="1313995"/>
                  <a:pt x="32132" y="1336015"/>
                  <a:pt x="42041" y="1355834"/>
                </a:cubicBezTo>
                <a:cubicBezTo>
                  <a:pt x="49048" y="1369848"/>
                  <a:pt x="53955" y="1385126"/>
                  <a:pt x="63062" y="1397876"/>
                </a:cubicBezTo>
                <a:cubicBezTo>
                  <a:pt x="90928" y="1436889"/>
                  <a:pt x="96840" y="1426551"/>
                  <a:pt x="136634" y="1450428"/>
                </a:cubicBezTo>
                <a:cubicBezTo>
                  <a:pt x="158297" y="1463426"/>
                  <a:pt x="174627" y="1489336"/>
                  <a:pt x="199696" y="1492469"/>
                </a:cubicBezTo>
                <a:cubicBezTo>
                  <a:pt x="227724" y="1495972"/>
                  <a:pt x="255596" y="1501100"/>
                  <a:pt x="283779" y="1502979"/>
                </a:cubicBezTo>
                <a:cubicBezTo>
                  <a:pt x="360764" y="1508111"/>
                  <a:pt x="437931" y="1509986"/>
                  <a:pt x="515007" y="1513490"/>
                </a:cubicBezTo>
                <a:cubicBezTo>
                  <a:pt x="581423" y="1508746"/>
                  <a:pt x="696173" y="1501946"/>
                  <a:pt x="767255" y="1492469"/>
                </a:cubicBezTo>
                <a:cubicBezTo>
                  <a:pt x="824727" y="1484806"/>
                  <a:pt x="823706" y="1478687"/>
                  <a:pt x="882869" y="1460938"/>
                </a:cubicBezTo>
                <a:cubicBezTo>
                  <a:pt x="896705" y="1456787"/>
                  <a:pt x="911021" y="1454396"/>
                  <a:pt x="924910" y="1450428"/>
                </a:cubicBezTo>
                <a:cubicBezTo>
                  <a:pt x="935563" y="1447384"/>
                  <a:pt x="945788" y="1442961"/>
                  <a:pt x="956441" y="1439917"/>
                </a:cubicBezTo>
                <a:cubicBezTo>
                  <a:pt x="970330" y="1435949"/>
                  <a:pt x="984593" y="1433375"/>
                  <a:pt x="998482" y="1429407"/>
                </a:cubicBezTo>
                <a:cubicBezTo>
                  <a:pt x="1009135" y="1426363"/>
                  <a:pt x="1020104" y="1423851"/>
                  <a:pt x="1030013" y="1418896"/>
                </a:cubicBezTo>
                <a:cubicBezTo>
                  <a:pt x="1047108" y="1410348"/>
                  <a:pt x="1091671" y="1374685"/>
                  <a:pt x="1103586" y="1366345"/>
                </a:cubicBezTo>
                <a:cubicBezTo>
                  <a:pt x="1124283" y="1351857"/>
                  <a:pt x="1166648" y="1324303"/>
                  <a:pt x="1166648" y="1324303"/>
                </a:cubicBezTo>
                <a:cubicBezTo>
                  <a:pt x="1170151" y="1313793"/>
                  <a:pt x="1172203" y="1302681"/>
                  <a:pt x="1177158" y="1292772"/>
                </a:cubicBezTo>
                <a:cubicBezTo>
                  <a:pt x="1192090" y="1262908"/>
                  <a:pt x="1204915" y="1263678"/>
                  <a:pt x="1208689" y="1229710"/>
                </a:cubicBezTo>
                <a:cubicBezTo>
                  <a:pt x="1211010" y="1208818"/>
                  <a:pt x="1201682" y="1187669"/>
                  <a:pt x="1198179" y="1166648"/>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20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24" y="1343376"/>
            <a:ext cx="7219950" cy="5486400"/>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4788666" y="1343376"/>
            <a:ext cx="3374915"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Serous </a:t>
            </a:r>
            <a:r>
              <a:rPr lang="en-US" sz="3600" b="1" dirty="0" err="1">
                <a:ln w="11430"/>
                <a:solidFill>
                  <a:srgbClr val="FFFF00"/>
                </a:solidFill>
                <a:effectLst>
                  <a:outerShdw blurRad="50800" dist="39000" dir="5460000" algn="tl">
                    <a:srgbClr val="000000">
                      <a:alpha val="38000"/>
                    </a:srgbClr>
                  </a:outerShdw>
                </a:effectLst>
                <a:latin typeface="+mn-lt"/>
              </a:rPr>
              <a:t>demilune</a:t>
            </a:r>
            <a:endParaRPr lang="en-US" sz="3600" b="1" dirty="0">
              <a:ln w="11430"/>
              <a:solidFill>
                <a:srgbClr val="FFFF00"/>
              </a:solidFill>
              <a:effectLst>
                <a:outerShdw blurRad="50800" dist="39000" dir="5460000" algn="tl">
                  <a:srgbClr val="000000">
                    <a:alpha val="38000"/>
                  </a:srgbClr>
                </a:outerShdw>
              </a:effectLst>
              <a:latin typeface="+mn-lt"/>
            </a:endParaRPr>
          </a:p>
        </p:txBody>
      </p:sp>
      <p:sp>
        <p:nvSpPr>
          <p:cNvPr id="3" name="Freeform 2"/>
          <p:cNvSpPr/>
          <p:nvPr/>
        </p:nvSpPr>
        <p:spPr>
          <a:xfrm>
            <a:off x="3421532" y="4603531"/>
            <a:ext cx="624951" cy="956441"/>
          </a:xfrm>
          <a:custGeom>
            <a:avLst/>
            <a:gdLst>
              <a:gd name="connsiteX0" fmla="*/ 498827 w 624951"/>
              <a:gd name="connsiteY0" fmla="*/ 294290 h 956441"/>
              <a:gd name="connsiteX1" fmla="*/ 498827 w 624951"/>
              <a:gd name="connsiteY1" fmla="*/ 52552 h 956441"/>
              <a:gd name="connsiteX2" fmla="*/ 477806 w 624951"/>
              <a:gd name="connsiteY2" fmla="*/ 21021 h 956441"/>
              <a:gd name="connsiteX3" fmla="*/ 446275 w 624951"/>
              <a:gd name="connsiteY3" fmla="*/ 0 h 956441"/>
              <a:gd name="connsiteX4" fmla="*/ 341171 w 624951"/>
              <a:gd name="connsiteY4" fmla="*/ 10510 h 956441"/>
              <a:gd name="connsiteX5" fmla="*/ 278109 w 624951"/>
              <a:gd name="connsiteY5" fmla="*/ 31531 h 956441"/>
              <a:gd name="connsiteX6" fmla="*/ 215047 w 624951"/>
              <a:gd name="connsiteY6" fmla="*/ 84083 h 956441"/>
              <a:gd name="connsiteX7" fmla="*/ 151985 w 624951"/>
              <a:gd name="connsiteY7" fmla="*/ 126124 h 956441"/>
              <a:gd name="connsiteX8" fmla="*/ 120454 w 624951"/>
              <a:gd name="connsiteY8" fmla="*/ 147145 h 956441"/>
              <a:gd name="connsiteX9" fmla="*/ 99434 w 624951"/>
              <a:gd name="connsiteY9" fmla="*/ 178676 h 956441"/>
              <a:gd name="connsiteX10" fmla="*/ 67902 w 624951"/>
              <a:gd name="connsiteY10" fmla="*/ 210207 h 956441"/>
              <a:gd name="connsiteX11" fmla="*/ 36371 w 624951"/>
              <a:gd name="connsiteY11" fmla="*/ 283779 h 956441"/>
              <a:gd name="connsiteX12" fmla="*/ 15351 w 624951"/>
              <a:gd name="connsiteY12" fmla="*/ 315310 h 956441"/>
              <a:gd name="connsiteX13" fmla="*/ 15351 w 624951"/>
              <a:gd name="connsiteY13" fmla="*/ 546538 h 956441"/>
              <a:gd name="connsiteX14" fmla="*/ 46882 w 624951"/>
              <a:gd name="connsiteY14" fmla="*/ 672662 h 956441"/>
              <a:gd name="connsiteX15" fmla="*/ 57392 w 624951"/>
              <a:gd name="connsiteY15" fmla="*/ 704193 h 956441"/>
              <a:gd name="connsiteX16" fmla="*/ 78413 w 624951"/>
              <a:gd name="connsiteY16" fmla="*/ 735724 h 956441"/>
              <a:gd name="connsiteX17" fmla="*/ 88923 w 624951"/>
              <a:gd name="connsiteY17" fmla="*/ 767255 h 956441"/>
              <a:gd name="connsiteX18" fmla="*/ 194027 w 624951"/>
              <a:gd name="connsiteY18" fmla="*/ 861848 h 956441"/>
              <a:gd name="connsiteX19" fmla="*/ 278109 w 624951"/>
              <a:gd name="connsiteY19" fmla="*/ 935421 h 956441"/>
              <a:gd name="connsiteX20" fmla="*/ 341171 w 624951"/>
              <a:gd name="connsiteY20" fmla="*/ 956441 h 956441"/>
              <a:gd name="connsiteX21" fmla="*/ 456785 w 624951"/>
              <a:gd name="connsiteY21" fmla="*/ 924910 h 956441"/>
              <a:gd name="connsiteX22" fmla="*/ 519847 w 624951"/>
              <a:gd name="connsiteY22" fmla="*/ 882869 h 956441"/>
              <a:gd name="connsiteX23" fmla="*/ 582909 w 624951"/>
              <a:gd name="connsiteY23" fmla="*/ 830317 h 956441"/>
              <a:gd name="connsiteX24" fmla="*/ 593420 w 624951"/>
              <a:gd name="connsiteY24" fmla="*/ 777766 h 956441"/>
              <a:gd name="connsiteX25" fmla="*/ 614440 w 624951"/>
              <a:gd name="connsiteY25" fmla="*/ 704193 h 956441"/>
              <a:gd name="connsiteX26" fmla="*/ 624951 w 624951"/>
              <a:gd name="connsiteY26" fmla="*/ 641131 h 956441"/>
              <a:gd name="connsiteX27" fmla="*/ 603930 w 624951"/>
              <a:gd name="connsiteY27" fmla="*/ 536028 h 956441"/>
              <a:gd name="connsiteX28" fmla="*/ 572399 w 624951"/>
              <a:gd name="connsiteY28" fmla="*/ 504497 h 956441"/>
              <a:gd name="connsiteX29" fmla="*/ 540868 w 624951"/>
              <a:gd name="connsiteY29" fmla="*/ 430924 h 956441"/>
              <a:gd name="connsiteX30" fmla="*/ 519847 w 624951"/>
              <a:gd name="connsiteY30" fmla="*/ 357352 h 956441"/>
              <a:gd name="connsiteX31" fmla="*/ 498827 w 624951"/>
              <a:gd name="connsiteY31" fmla="*/ 294290 h 95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24951" h="956441">
                <a:moveTo>
                  <a:pt x="498827" y="294290"/>
                </a:moveTo>
                <a:cubicBezTo>
                  <a:pt x="495324" y="243490"/>
                  <a:pt x="519623" y="184257"/>
                  <a:pt x="498827" y="52552"/>
                </a:cubicBezTo>
                <a:cubicBezTo>
                  <a:pt x="496857" y="40075"/>
                  <a:pt x="486738" y="29953"/>
                  <a:pt x="477806" y="21021"/>
                </a:cubicBezTo>
                <a:cubicBezTo>
                  <a:pt x="468874" y="12089"/>
                  <a:pt x="456785" y="7007"/>
                  <a:pt x="446275" y="0"/>
                </a:cubicBezTo>
                <a:cubicBezTo>
                  <a:pt x="411240" y="3503"/>
                  <a:pt x="375777" y="4021"/>
                  <a:pt x="341171" y="10510"/>
                </a:cubicBezTo>
                <a:cubicBezTo>
                  <a:pt x="319393" y="14593"/>
                  <a:pt x="278109" y="31531"/>
                  <a:pt x="278109" y="31531"/>
                </a:cubicBezTo>
                <a:cubicBezTo>
                  <a:pt x="165426" y="106654"/>
                  <a:pt x="336448" y="-10339"/>
                  <a:pt x="215047" y="84083"/>
                </a:cubicBezTo>
                <a:cubicBezTo>
                  <a:pt x="195105" y="99593"/>
                  <a:pt x="173006" y="112110"/>
                  <a:pt x="151985" y="126124"/>
                </a:cubicBezTo>
                <a:lnTo>
                  <a:pt x="120454" y="147145"/>
                </a:lnTo>
                <a:cubicBezTo>
                  <a:pt x="113447" y="157655"/>
                  <a:pt x="107521" y="168972"/>
                  <a:pt x="99434" y="178676"/>
                </a:cubicBezTo>
                <a:cubicBezTo>
                  <a:pt x="89918" y="190095"/>
                  <a:pt x="76542" y="198112"/>
                  <a:pt x="67902" y="210207"/>
                </a:cubicBezTo>
                <a:cubicBezTo>
                  <a:pt x="31459" y="261226"/>
                  <a:pt x="59239" y="238043"/>
                  <a:pt x="36371" y="283779"/>
                </a:cubicBezTo>
                <a:cubicBezTo>
                  <a:pt x="30722" y="295077"/>
                  <a:pt x="22358" y="304800"/>
                  <a:pt x="15351" y="315310"/>
                </a:cubicBezTo>
                <a:cubicBezTo>
                  <a:pt x="-9509" y="414745"/>
                  <a:pt x="-203" y="359894"/>
                  <a:pt x="15351" y="546538"/>
                </a:cubicBezTo>
                <a:cubicBezTo>
                  <a:pt x="20069" y="603154"/>
                  <a:pt x="28931" y="618810"/>
                  <a:pt x="46882" y="672662"/>
                </a:cubicBezTo>
                <a:cubicBezTo>
                  <a:pt x="50385" y="683172"/>
                  <a:pt x="51247" y="694975"/>
                  <a:pt x="57392" y="704193"/>
                </a:cubicBezTo>
                <a:lnTo>
                  <a:pt x="78413" y="735724"/>
                </a:lnTo>
                <a:cubicBezTo>
                  <a:pt x="81916" y="746234"/>
                  <a:pt x="82121" y="758510"/>
                  <a:pt x="88923" y="767255"/>
                </a:cubicBezTo>
                <a:cubicBezTo>
                  <a:pt x="124133" y="812525"/>
                  <a:pt x="151914" y="830264"/>
                  <a:pt x="194027" y="861848"/>
                </a:cubicBezTo>
                <a:cubicBezTo>
                  <a:pt x="218550" y="898634"/>
                  <a:pt x="225558" y="917904"/>
                  <a:pt x="278109" y="935421"/>
                </a:cubicBezTo>
                <a:lnTo>
                  <a:pt x="341171" y="956441"/>
                </a:lnTo>
                <a:cubicBezTo>
                  <a:pt x="369377" y="950800"/>
                  <a:pt x="433923" y="940151"/>
                  <a:pt x="456785" y="924910"/>
                </a:cubicBezTo>
                <a:cubicBezTo>
                  <a:pt x="477806" y="910896"/>
                  <a:pt x="501983" y="900733"/>
                  <a:pt x="519847" y="882869"/>
                </a:cubicBezTo>
                <a:cubicBezTo>
                  <a:pt x="560310" y="842406"/>
                  <a:pt x="539011" y="859583"/>
                  <a:pt x="582909" y="830317"/>
                </a:cubicBezTo>
                <a:cubicBezTo>
                  <a:pt x="586413" y="812800"/>
                  <a:pt x="589087" y="795097"/>
                  <a:pt x="593420" y="777766"/>
                </a:cubicBezTo>
                <a:cubicBezTo>
                  <a:pt x="613454" y="697633"/>
                  <a:pt x="594781" y="802485"/>
                  <a:pt x="614440" y="704193"/>
                </a:cubicBezTo>
                <a:cubicBezTo>
                  <a:pt x="618619" y="683296"/>
                  <a:pt x="621447" y="662152"/>
                  <a:pt x="624951" y="641131"/>
                </a:cubicBezTo>
                <a:cubicBezTo>
                  <a:pt x="624061" y="634904"/>
                  <a:pt x="617270" y="556038"/>
                  <a:pt x="603930" y="536028"/>
                </a:cubicBezTo>
                <a:cubicBezTo>
                  <a:pt x="595685" y="523660"/>
                  <a:pt x="582909" y="515007"/>
                  <a:pt x="572399" y="504497"/>
                </a:cubicBezTo>
                <a:cubicBezTo>
                  <a:pt x="550525" y="416998"/>
                  <a:pt x="577160" y="503508"/>
                  <a:pt x="540868" y="430924"/>
                </a:cubicBezTo>
                <a:cubicBezTo>
                  <a:pt x="532471" y="414129"/>
                  <a:pt x="524335" y="373060"/>
                  <a:pt x="519847" y="357352"/>
                </a:cubicBezTo>
                <a:cubicBezTo>
                  <a:pt x="507121" y="312813"/>
                  <a:pt x="502330" y="345090"/>
                  <a:pt x="498827" y="294290"/>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06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49" y="1385419"/>
            <a:ext cx="8077200" cy="5170338"/>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2362200" y="1354592"/>
            <a:ext cx="5073431"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Peripheral nerve</a:t>
            </a:r>
          </a:p>
        </p:txBody>
      </p:sp>
      <p:sp>
        <p:nvSpPr>
          <p:cNvPr id="3" name="Freeform 2"/>
          <p:cNvSpPr/>
          <p:nvPr/>
        </p:nvSpPr>
        <p:spPr>
          <a:xfrm>
            <a:off x="3426373" y="4508937"/>
            <a:ext cx="840828" cy="777765"/>
          </a:xfrm>
          <a:custGeom>
            <a:avLst/>
            <a:gdLst>
              <a:gd name="connsiteX0" fmla="*/ 662151 w 767255"/>
              <a:gd name="connsiteY0" fmla="*/ 168166 h 735724"/>
              <a:gd name="connsiteX1" fmla="*/ 609600 w 767255"/>
              <a:gd name="connsiteY1" fmla="*/ 126124 h 735724"/>
              <a:gd name="connsiteX2" fmla="*/ 588579 w 767255"/>
              <a:gd name="connsiteY2" fmla="*/ 94593 h 735724"/>
              <a:gd name="connsiteX3" fmla="*/ 557048 w 767255"/>
              <a:gd name="connsiteY3" fmla="*/ 63062 h 735724"/>
              <a:gd name="connsiteX4" fmla="*/ 536027 w 767255"/>
              <a:gd name="connsiteY4" fmla="*/ 31531 h 735724"/>
              <a:gd name="connsiteX5" fmla="*/ 472965 w 767255"/>
              <a:gd name="connsiteY5" fmla="*/ 10511 h 735724"/>
              <a:gd name="connsiteX6" fmla="*/ 441434 w 767255"/>
              <a:gd name="connsiteY6" fmla="*/ 0 h 735724"/>
              <a:gd name="connsiteX7" fmla="*/ 262758 w 767255"/>
              <a:gd name="connsiteY7" fmla="*/ 10511 h 735724"/>
              <a:gd name="connsiteX8" fmla="*/ 189186 w 767255"/>
              <a:gd name="connsiteY8" fmla="*/ 31531 h 735724"/>
              <a:gd name="connsiteX9" fmla="*/ 147144 w 767255"/>
              <a:gd name="connsiteY9" fmla="*/ 52552 h 735724"/>
              <a:gd name="connsiteX10" fmla="*/ 73572 w 767255"/>
              <a:gd name="connsiteY10" fmla="*/ 84083 h 735724"/>
              <a:gd name="connsiteX11" fmla="*/ 42041 w 767255"/>
              <a:gd name="connsiteY11" fmla="*/ 147145 h 735724"/>
              <a:gd name="connsiteX12" fmla="*/ 10510 w 767255"/>
              <a:gd name="connsiteY12" fmla="*/ 252249 h 735724"/>
              <a:gd name="connsiteX13" fmla="*/ 0 w 767255"/>
              <a:gd name="connsiteY13" fmla="*/ 283780 h 735724"/>
              <a:gd name="connsiteX14" fmla="*/ 21020 w 767255"/>
              <a:gd name="connsiteY14" fmla="*/ 420414 h 735724"/>
              <a:gd name="connsiteX15" fmla="*/ 42041 w 767255"/>
              <a:gd name="connsiteY15" fmla="*/ 462455 h 735724"/>
              <a:gd name="connsiteX16" fmla="*/ 73572 w 767255"/>
              <a:gd name="connsiteY16" fmla="*/ 525518 h 735724"/>
              <a:gd name="connsiteX17" fmla="*/ 105103 w 767255"/>
              <a:gd name="connsiteY17" fmla="*/ 536028 h 735724"/>
              <a:gd name="connsiteX18" fmla="*/ 168165 w 767255"/>
              <a:gd name="connsiteY18" fmla="*/ 588580 h 735724"/>
              <a:gd name="connsiteX19" fmla="*/ 189186 w 767255"/>
              <a:gd name="connsiteY19" fmla="*/ 620111 h 735724"/>
              <a:gd name="connsiteX20" fmla="*/ 252248 w 767255"/>
              <a:gd name="connsiteY20" fmla="*/ 641131 h 735724"/>
              <a:gd name="connsiteX21" fmla="*/ 325820 w 767255"/>
              <a:gd name="connsiteY21" fmla="*/ 662152 h 735724"/>
              <a:gd name="connsiteX22" fmla="*/ 357351 w 767255"/>
              <a:gd name="connsiteY22" fmla="*/ 683173 h 735724"/>
              <a:gd name="connsiteX23" fmla="*/ 420413 w 767255"/>
              <a:gd name="connsiteY23" fmla="*/ 704193 h 735724"/>
              <a:gd name="connsiteX24" fmla="*/ 451944 w 767255"/>
              <a:gd name="connsiteY24" fmla="*/ 714704 h 735724"/>
              <a:gd name="connsiteX25" fmla="*/ 525517 w 767255"/>
              <a:gd name="connsiteY25" fmla="*/ 735724 h 735724"/>
              <a:gd name="connsiteX26" fmla="*/ 672662 w 767255"/>
              <a:gd name="connsiteY26" fmla="*/ 704193 h 735724"/>
              <a:gd name="connsiteX27" fmla="*/ 704193 w 767255"/>
              <a:gd name="connsiteY27" fmla="*/ 693683 h 735724"/>
              <a:gd name="connsiteX28" fmla="*/ 714703 w 767255"/>
              <a:gd name="connsiteY28" fmla="*/ 662152 h 735724"/>
              <a:gd name="connsiteX29" fmla="*/ 767255 w 767255"/>
              <a:gd name="connsiteY29" fmla="*/ 567559 h 735724"/>
              <a:gd name="connsiteX30" fmla="*/ 735724 w 767255"/>
              <a:gd name="connsiteY30" fmla="*/ 325821 h 735724"/>
              <a:gd name="connsiteX31" fmla="*/ 725213 w 767255"/>
              <a:gd name="connsiteY31" fmla="*/ 294290 h 735724"/>
              <a:gd name="connsiteX32" fmla="*/ 693682 w 767255"/>
              <a:gd name="connsiteY32" fmla="*/ 273269 h 735724"/>
              <a:gd name="connsiteX33" fmla="*/ 641131 w 767255"/>
              <a:gd name="connsiteY33" fmla="*/ 210207 h 735724"/>
              <a:gd name="connsiteX34" fmla="*/ 662151 w 767255"/>
              <a:gd name="connsiteY34" fmla="*/ 168166 h 7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67255" h="735724">
                <a:moveTo>
                  <a:pt x="662151" y="168166"/>
                </a:moveTo>
                <a:cubicBezTo>
                  <a:pt x="656896" y="154152"/>
                  <a:pt x="625462" y="141987"/>
                  <a:pt x="609600" y="126124"/>
                </a:cubicBezTo>
                <a:cubicBezTo>
                  <a:pt x="600668" y="117192"/>
                  <a:pt x="596666" y="104297"/>
                  <a:pt x="588579" y="94593"/>
                </a:cubicBezTo>
                <a:cubicBezTo>
                  <a:pt x="579063" y="83174"/>
                  <a:pt x="566564" y="74481"/>
                  <a:pt x="557048" y="63062"/>
                </a:cubicBezTo>
                <a:cubicBezTo>
                  <a:pt x="548961" y="53358"/>
                  <a:pt x="546739" y="38226"/>
                  <a:pt x="536027" y="31531"/>
                </a:cubicBezTo>
                <a:cubicBezTo>
                  <a:pt x="517237" y="19788"/>
                  <a:pt x="493986" y="17518"/>
                  <a:pt x="472965" y="10511"/>
                </a:cubicBezTo>
                <a:lnTo>
                  <a:pt x="441434" y="0"/>
                </a:lnTo>
                <a:cubicBezTo>
                  <a:pt x="381875" y="3504"/>
                  <a:pt x="322151" y="4854"/>
                  <a:pt x="262758" y="10511"/>
                </a:cubicBezTo>
                <a:cubicBezTo>
                  <a:pt x="251330" y="11599"/>
                  <a:pt x="202698" y="25740"/>
                  <a:pt x="189186" y="31531"/>
                </a:cubicBezTo>
                <a:cubicBezTo>
                  <a:pt x="174785" y="37703"/>
                  <a:pt x="161545" y="46380"/>
                  <a:pt x="147144" y="52552"/>
                </a:cubicBezTo>
                <a:cubicBezTo>
                  <a:pt x="38899" y="98942"/>
                  <a:pt x="212992" y="14371"/>
                  <a:pt x="73572" y="84083"/>
                </a:cubicBezTo>
                <a:cubicBezTo>
                  <a:pt x="35246" y="199066"/>
                  <a:pt x="96369" y="24909"/>
                  <a:pt x="42041" y="147145"/>
                </a:cubicBezTo>
                <a:cubicBezTo>
                  <a:pt x="22058" y="192107"/>
                  <a:pt x="22739" y="209445"/>
                  <a:pt x="10510" y="252249"/>
                </a:cubicBezTo>
                <a:cubicBezTo>
                  <a:pt x="7467" y="262902"/>
                  <a:pt x="3503" y="273270"/>
                  <a:pt x="0" y="283780"/>
                </a:cubicBezTo>
                <a:cubicBezTo>
                  <a:pt x="5630" y="340085"/>
                  <a:pt x="1259" y="374304"/>
                  <a:pt x="21020" y="420414"/>
                </a:cubicBezTo>
                <a:cubicBezTo>
                  <a:pt x="27192" y="434815"/>
                  <a:pt x="35869" y="448054"/>
                  <a:pt x="42041" y="462455"/>
                </a:cubicBezTo>
                <a:cubicBezTo>
                  <a:pt x="51976" y="485636"/>
                  <a:pt x="51615" y="507953"/>
                  <a:pt x="73572" y="525518"/>
                </a:cubicBezTo>
                <a:cubicBezTo>
                  <a:pt x="82223" y="532439"/>
                  <a:pt x="94593" y="532525"/>
                  <a:pt x="105103" y="536028"/>
                </a:cubicBezTo>
                <a:cubicBezTo>
                  <a:pt x="156317" y="612848"/>
                  <a:pt x="88155" y="521905"/>
                  <a:pt x="168165" y="588580"/>
                </a:cubicBezTo>
                <a:cubicBezTo>
                  <a:pt x="177869" y="596667"/>
                  <a:pt x="178474" y="613416"/>
                  <a:pt x="189186" y="620111"/>
                </a:cubicBezTo>
                <a:cubicBezTo>
                  <a:pt x="207976" y="631854"/>
                  <a:pt x="230752" y="635757"/>
                  <a:pt x="252248" y="641131"/>
                </a:cubicBezTo>
                <a:cubicBezTo>
                  <a:pt x="305037" y="654329"/>
                  <a:pt x="280585" y="647074"/>
                  <a:pt x="325820" y="662152"/>
                </a:cubicBezTo>
                <a:cubicBezTo>
                  <a:pt x="336330" y="669159"/>
                  <a:pt x="345808" y="678043"/>
                  <a:pt x="357351" y="683173"/>
                </a:cubicBezTo>
                <a:cubicBezTo>
                  <a:pt x="377599" y="692172"/>
                  <a:pt x="399392" y="697186"/>
                  <a:pt x="420413" y="704193"/>
                </a:cubicBezTo>
                <a:cubicBezTo>
                  <a:pt x="430923" y="707696"/>
                  <a:pt x="441196" y="712017"/>
                  <a:pt x="451944" y="714704"/>
                </a:cubicBezTo>
                <a:cubicBezTo>
                  <a:pt x="504734" y="727901"/>
                  <a:pt x="480282" y="720646"/>
                  <a:pt x="525517" y="735724"/>
                </a:cubicBezTo>
                <a:cubicBezTo>
                  <a:pt x="631590" y="722465"/>
                  <a:pt x="582801" y="734147"/>
                  <a:pt x="672662" y="704193"/>
                </a:cubicBezTo>
                <a:lnTo>
                  <a:pt x="704193" y="693683"/>
                </a:lnTo>
                <a:cubicBezTo>
                  <a:pt x="707696" y="683173"/>
                  <a:pt x="709323" y="671837"/>
                  <a:pt x="714703" y="662152"/>
                </a:cubicBezTo>
                <a:cubicBezTo>
                  <a:pt x="774939" y="553726"/>
                  <a:pt x="743471" y="638908"/>
                  <a:pt x="767255" y="567559"/>
                </a:cubicBezTo>
                <a:cubicBezTo>
                  <a:pt x="754080" y="330419"/>
                  <a:pt x="780683" y="445713"/>
                  <a:pt x="735724" y="325821"/>
                </a:cubicBezTo>
                <a:cubicBezTo>
                  <a:pt x="731834" y="315447"/>
                  <a:pt x="732134" y="302941"/>
                  <a:pt x="725213" y="294290"/>
                </a:cubicBezTo>
                <a:cubicBezTo>
                  <a:pt x="717322" y="284426"/>
                  <a:pt x="703386" y="281356"/>
                  <a:pt x="693682" y="273269"/>
                </a:cubicBezTo>
                <a:cubicBezTo>
                  <a:pt x="673757" y="256665"/>
                  <a:pt x="652942" y="233830"/>
                  <a:pt x="641131" y="210207"/>
                </a:cubicBezTo>
                <a:cubicBezTo>
                  <a:pt x="639564" y="207074"/>
                  <a:pt x="667406" y="182180"/>
                  <a:pt x="662151" y="168166"/>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2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7207"/>
          <a:stretch/>
        </p:blipFill>
        <p:spPr>
          <a:xfrm>
            <a:off x="557211" y="1455682"/>
            <a:ext cx="8029575" cy="5214735"/>
          </a:xfrm>
          <a:prstGeom prst="rect">
            <a:avLst/>
          </a:prstGeom>
        </p:spPr>
      </p:pic>
      <p:sp>
        <p:nvSpPr>
          <p:cNvPr id="10" name="Freeform 9"/>
          <p:cNvSpPr/>
          <p:nvPr/>
        </p:nvSpPr>
        <p:spPr>
          <a:xfrm>
            <a:off x="4119612" y="3059240"/>
            <a:ext cx="1299410" cy="1183907"/>
          </a:xfrm>
          <a:custGeom>
            <a:avLst/>
            <a:gdLst>
              <a:gd name="connsiteX0" fmla="*/ 1145406 w 1299410"/>
              <a:gd name="connsiteY0" fmla="*/ 962526 h 1183907"/>
              <a:gd name="connsiteX1" fmla="*/ 1164656 w 1299410"/>
              <a:gd name="connsiteY1" fmla="*/ 914400 h 1183907"/>
              <a:gd name="connsiteX2" fmla="*/ 1222408 w 1299410"/>
              <a:gd name="connsiteY2" fmla="*/ 847023 h 1183907"/>
              <a:gd name="connsiteX3" fmla="*/ 1232033 w 1299410"/>
              <a:gd name="connsiteY3" fmla="*/ 818147 h 1183907"/>
              <a:gd name="connsiteX4" fmla="*/ 1260909 w 1299410"/>
              <a:gd name="connsiteY4" fmla="*/ 789271 h 1183907"/>
              <a:gd name="connsiteX5" fmla="*/ 1280160 w 1299410"/>
              <a:gd name="connsiteY5" fmla="*/ 760396 h 1183907"/>
              <a:gd name="connsiteX6" fmla="*/ 1299410 w 1299410"/>
              <a:gd name="connsiteY6" fmla="*/ 673768 h 1183907"/>
              <a:gd name="connsiteX7" fmla="*/ 1280160 w 1299410"/>
              <a:gd name="connsiteY7" fmla="*/ 452387 h 1183907"/>
              <a:gd name="connsiteX8" fmla="*/ 1260909 w 1299410"/>
              <a:gd name="connsiteY8" fmla="*/ 394636 h 1183907"/>
              <a:gd name="connsiteX9" fmla="*/ 1241659 w 1299410"/>
              <a:gd name="connsiteY9" fmla="*/ 365760 h 1183907"/>
              <a:gd name="connsiteX10" fmla="*/ 1232033 w 1299410"/>
              <a:gd name="connsiteY10" fmla="*/ 336884 h 1183907"/>
              <a:gd name="connsiteX11" fmla="*/ 1174282 w 1299410"/>
              <a:gd name="connsiteY11" fmla="*/ 288758 h 1183907"/>
              <a:gd name="connsiteX12" fmla="*/ 1126155 w 1299410"/>
              <a:gd name="connsiteY12" fmla="*/ 240631 h 1183907"/>
              <a:gd name="connsiteX13" fmla="*/ 1106905 w 1299410"/>
              <a:gd name="connsiteY13" fmla="*/ 211756 h 1183907"/>
              <a:gd name="connsiteX14" fmla="*/ 1039528 w 1299410"/>
              <a:gd name="connsiteY14" fmla="*/ 173255 h 1183907"/>
              <a:gd name="connsiteX15" fmla="*/ 1010652 w 1299410"/>
              <a:gd name="connsiteY15" fmla="*/ 144379 h 1183907"/>
              <a:gd name="connsiteX16" fmla="*/ 981776 w 1299410"/>
              <a:gd name="connsiteY16" fmla="*/ 134754 h 1183907"/>
              <a:gd name="connsiteX17" fmla="*/ 952901 w 1299410"/>
              <a:gd name="connsiteY17" fmla="*/ 115503 h 1183907"/>
              <a:gd name="connsiteX18" fmla="*/ 924025 w 1299410"/>
              <a:gd name="connsiteY18" fmla="*/ 105878 h 1183907"/>
              <a:gd name="connsiteX19" fmla="*/ 885524 w 1299410"/>
              <a:gd name="connsiteY19" fmla="*/ 86627 h 1183907"/>
              <a:gd name="connsiteX20" fmla="*/ 818147 w 1299410"/>
              <a:gd name="connsiteY20" fmla="*/ 48126 h 1183907"/>
              <a:gd name="connsiteX21" fmla="*/ 750770 w 1299410"/>
              <a:gd name="connsiteY21" fmla="*/ 28876 h 1183907"/>
              <a:gd name="connsiteX22" fmla="*/ 721894 w 1299410"/>
              <a:gd name="connsiteY22" fmla="*/ 19250 h 1183907"/>
              <a:gd name="connsiteX23" fmla="*/ 635267 w 1299410"/>
              <a:gd name="connsiteY23" fmla="*/ 0 h 1183907"/>
              <a:gd name="connsiteX24" fmla="*/ 375385 w 1299410"/>
              <a:gd name="connsiteY24" fmla="*/ 9625 h 1183907"/>
              <a:gd name="connsiteX25" fmla="*/ 317633 w 1299410"/>
              <a:gd name="connsiteY25" fmla="*/ 19250 h 1183907"/>
              <a:gd name="connsiteX26" fmla="*/ 211755 w 1299410"/>
              <a:gd name="connsiteY26" fmla="*/ 48126 h 1183907"/>
              <a:gd name="connsiteX27" fmla="*/ 154004 w 1299410"/>
              <a:gd name="connsiteY27" fmla="*/ 77002 h 1183907"/>
              <a:gd name="connsiteX28" fmla="*/ 96252 w 1299410"/>
              <a:gd name="connsiteY28" fmla="*/ 125128 h 1183907"/>
              <a:gd name="connsiteX29" fmla="*/ 67376 w 1299410"/>
              <a:gd name="connsiteY29" fmla="*/ 182880 h 1183907"/>
              <a:gd name="connsiteX30" fmla="*/ 28875 w 1299410"/>
              <a:gd name="connsiteY30" fmla="*/ 250257 h 1183907"/>
              <a:gd name="connsiteX31" fmla="*/ 9625 w 1299410"/>
              <a:gd name="connsiteY31" fmla="*/ 336884 h 1183907"/>
              <a:gd name="connsiteX32" fmla="*/ 0 w 1299410"/>
              <a:gd name="connsiteY32" fmla="*/ 413886 h 1183907"/>
              <a:gd name="connsiteX33" fmla="*/ 9625 w 1299410"/>
              <a:gd name="connsiteY33" fmla="*/ 654518 h 1183907"/>
              <a:gd name="connsiteX34" fmla="*/ 19250 w 1299410"/>
              <a:gd name="connsiteY34" fmla="*/ 683394 h 1183907"/>
              <a:gd name="connsiteX35" fmla="*/ 38501 w 1299410"/>
              <a:gd name="connsiteY35" fmla="*/ 712269 h 1183907"/>
              <a:gd name="connsiteX36" fmla="*/ 67376 w 1299410"/>
              <a:gd name="connsiteY36" fmla="*/ 779646 h 1183907"/>
              <a:gd name="connsiteX37" fmla="*/ 77002 w 1299410"/>
              <a:gd name="connsiteY37" fmla="*/ 808522 h 1183907"/>
              <a:gd name="connsiteX38" fmla="*/ 96252 w 1299410"/>
              <a:gd name="connsiteY38" fmla="*/ 837398 h 1183907"/>
              <a:gd name="connsiteX39" fmla="*/ 125128 w 1299410"/>
              <a:gd name="connsiteY39" fmla="*/ 895149 h 1183907"/>
              <a:gd name="connsiteX40" fmla="*/ 154004 w 1299410"/>
              <a:gd name="connsiteY40" fmla="*/ 962526 h 1183907"/>
              <a:gd name="connsiteX41" fmla="*/ 173254 w 1299410"/>
              <a:gd name="connsiteY41" fmla="*/ 991402 h 1183907"/>
              <a:gd name="connsiteX42" fmla="*/ 202130 w 1299410"/>
              <a:gd name="connsiteY42" fmla="*/ 1010652 h 1183907"/>
              <a:gd name="connsiteX43" fmla="*/ 269507 w 1299410"/>
              <a:gd name="connsiteY43" fmla="*/ 1068404 h 1183907"/>
              <a:gd name="connsiteX44" fmla="*/ 327259 w 1299410"/>
              <a:gd name="connsiteY44" fmla="*/ 1106905 h 1183907"/>
              <a:gd name="connsiteX45" fmla="*/ 356134 w 1299410"/>
              <a:gd name="connsiteY45" fmla="*/ 1126156 h 1183907"/>
              <a:gd name="connsiteX46" fmla="*/ 394635 w 1299410"/>
              <a:gd name="connsiteY46" fmla="*/ 1135781 h 1183907"/>
              <a:gd name="connsiteX47" fmla="*/ 423511 w 1299410"/>
              <a:gd name="connsiteY47" fmla="*/ 1155031 h 1183907"/>
              <a:gd name="connsiteX48" fmla="*/ 462012 w 1299410"/>
              <a:gd name="connsiteY48" fmla="*/ 1164657 h 1183907"/>
              <a:gd name="connsiteX49" fmla="*/ 635267 w 1299410"/>
              <a:gd name="connsiteY49" fmla="*/ 1183907 h 1183907"/>
              <a:gd name="connsiteX50" fmla="*/ 866273 w 1299410"/>
              <a:gd name="connsiteY50" fmla="*/ 1155031 h 1183907"/>
              <a:gd name="connsiteX51" fmla="*/ 866273 w 1299410"/>
              <a:gd name="connsiteY51" fmla="*/ 1155031 h 1183907"/>
              <a:gd name="connsiteX52" fmla="*/ 904774 w 1299410"/>
              <a:gd name="connsiteY52" fmla="*/ 1145406 h 1183907"/>
              <a:gd name="connsiteX53" fmla="*/ 962526 w 1299410"/>
              <a:gd name="connsiteY53" fmla="*/ 1126156 h 1183907"/>
              <a:gd name="connsiteX54" fmla="*/ 1020278 w 1299410"/>
              <a:gd name="connsiteY54" fmla="*/ 1087655 h 1183907"/>
              <a:gd name="connsiteX55" fmla="*/ 1078029 w 1299410"/>
              <a:gd name="connsiteY55" fmla="*/ 1068404 h 1183907"/>
              <a:gd name="connsiteX56" fmla="*/ 1106905 w 1299410"/>
              <a:gd name="connsiteY56" fmla="*/ 1049154 h 1183907"/>
              <a:gd name="connsiteX57" fmla="*/ 1164656 w 1299410"/>
              <a:gd name="connsiteY57" fmla="*/ 1020278 h 1183907"/>
              <a:gd name="connsiteX58" fmla="*/ 1174282 w 1299410"/>
              <a:gd name="connsiteY58" fmla="*/ 991402 h 1183907"/>
              <a:gd name="connsiteX59" fmla="*/ 1145406 w 1299410"/>
              <a:gd name="connsiteY59" fmla="*/ 962526 h 118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99410" h="1183907">
                <a:moveTo>
                  <a:pt x="1145406" y="962526"/>
                </a:moveTo>
                <a:cubicBezTo>
                  <a:pt x="1143802" y="949692"/>
                  <a:pt x="1156265" y="929503"/>
                  <a:pt x="1164656" y="914400"/>
                </a:cubicBezTo>
                <a:cubicBezTo>
                  <a:pt x="1180090" y="886618"/>
                  <a:pt x="1200525" y="868906"/>
                  <a:pt x="1222408" y="847023"/>
                </a:cubicBezTo>
                <a:cubicBezTo>
                  <a:pt x="1225616" y="837398"/>
                  <a:pt x="1226405" y="826589"/>
                  <a:pt x="1232033" y="818147"/>
                </a:cubicBezTo>
                <a:cubicBezTo>
                  <a:pt x="1239584" y="806821"/>
                  <a:pt x="1252195" y="799728"/>
                  <a:pt x="1260909" y="789271"/>
                </a:cubicBezTo>
                <a:cubicBezTo>
                  <a:pt x="1268315" y="780384"/>
                  <a:pt x="1273743" y="770021"/>
                  <a:pt x="1280160" y="760396"/>
                </a:cubicBezTo>
                <a:cubicBezTo>
                  <a:pt x="1290085" y="730619"/>
                  <a:pt x="1299410" y="707648"/>
                  <a:pt x="1299410" y="673768"/>
                </a:cubicBezTo>
                <a:cubicBezTo>
                  <a:pt x="1299410" y="621657"/>
                  <a:pt x="1298149" y="518346"/>
                  <a:pt x="1280160" y="452387"/>
                </a:cubicBezTo>
                <a:cubicBezTo>
                  <a:pt x="1274821" y="432810"/>
                  <a:pt x="1272165" y="411520"/>
                  <a:pt x="1260909" y="394636"/>
                </a:cubicBezTo>
                <a:cubicBezTo>
                  <a:pt x="1254492" y="385011"/>
                  <a:pt x="1246832" y="376107"/>
                  <a:pt x="1241659" y="365760"/>
                </a:cubicBezTo>
                <a:cubicBezTo>
                  <a:pt x="1237122" y="356685"/>
                  <a:pt x="1237661" y="345326"/>
                  <a:pt x="1232033" y="336884"/>
                </a:cubicBezTo>
                <a:cubicBezTo>
                  <a:pt x="1217209" y="314648"/>
                  <a:pt x="1195591" y="302964"/>
                  <a:pt x="1174282" y="288758"/>
                </a:cubicBezTo>
                <a:cubicBezTo>
                  <a:pt x="1122946" y="211755"/>
                  <a:pt x="1190324" y="304800"/>
                  <a:pt x="1126155" y="240631"/>
                </a:cubicBezTo>
                <a:cubicBezTo>
                  <a:pt x="1117975" y="232451"/>
                  <a:pt x="1115085" y="219936"/>
                  <a:pt x="1106905" y="211756"/>
                </a:cubicBezTo>
                <a:cubicBezTo>
                  <a:pt x="1093299" y="198150"/>
                  <a:pt x="1054629" y="180805"/>
                  <a:pt x="1039528" y="173255"/>
                </a:cubicBezTo>
                <a:cubicBezTo>
                  <a:pt x="1029903" y="163630"/>
                  <a:pt x="1021978" y="151930"/>
                  <a:pt x="1010652" y="144379"/>
                </a:cubicBezTo>
                <a:cubicBezTo>
                  <a:pt x="1002210" y="138751"/>
                  <a:pt x="990851" y="139291"/>
                  <a:pt x="981776" y="134754"/>
                </a:cubicBezTo>
                <a:cubicBezTo>
                  <a:pt x="971429" y="129581"/>
                  <a:pt x="963248" y="120676"/>
                  <a:pt x="952901" y="115503"/>
                </a:cubicBezTo>
                <a:cubicBezTo>
                  <a:pt x="943826" y="110966"/>
                  <a:pt x="933351" y="109875"/>
                  <a:pt x="924025" y="105878"/>
                </a:cubicBezTo>
                <a:cubicBezTo>
                  <a:pt x="910837" y="100226"/>
                  <a:pt x="897982" y="93746"/>
                  <a:pt x="885524" y="86627"/>
                </a:cubicBezTo>
                <a:cubicBezTo>
                  <a:pt x="837199" y="59013"/>
                  <a:pt x="876310" y="73053"/>
                  <a:pt x="818147" y="48126"/>
                </a:cubicBezTo>
                <a:cubicBezTo>
                  <a:pt x="795070" y="38236"/>
                  <a:pt x="775190" y="35853"/>
                  <a:pt x="750770" y="28876"/>
                </a:cubicBezTo>
                <a:cubicBezTo>
                  <a:pt x="741014" y="26089"/>
                  <a:pt x="731798" y="21451"/>
                  <a:pt x="721894" y="19250"/>
                </a:cubicBezTo>
                <a:cubicBezTo>
                  <a:pt x="620244" y="-3339"/>
                  <a:pt x="700277" y="21669"/>
                  <a:pt x="635267" y="0"/>
                </a:cubicBezTo>
                <a:cubicBezTo>
                  <a:pt x="548640" y="3208"/>
                  <a:pt x="461913" y="4381"/>
                  <a:pt x="375385" y="9625"/>
                </a:cubicBezTo>
                <a:cubicBezTo>
                  <a:pt x="355905" y="10806"/>
                  <a:pt x="336716" y="15161"/>
                  <a:pt x="317633" y="19250"/>
                </a:cubicBezTo>
                <a:cubicBezTo>
                  <a:pt x="256848" y="32275"/>
                  <a:pt x="255737" y="33466"/>
                  <a:pt x="211755" y="48126"/>
                </a:cubicBezTo>
                <a:cubicBezTo>
                  <a:pt x="129018" y="103287"/>
                  <a:pt x="233691" y="37160"/>
                  <a:pt x="154004" y="77002"/>
                </a:cubicBezTo>
                <a:cubicBezTo>
                  <a:pt x="127202" y="90403"/>
                  <a:pt x="117540" y="103840"/>
                  <a:pt x="96252" y="125128"/>
                </a:cubicBezTo>
                <a:cubicBezTo>
                  <a:pt x="78605" y="178072"/>
                  <a:pt x="97231" y="130633"/>
                  <a:pt x="67376" y="182880"/>
                </a:cubicBezTo>
                <a:cubicBezTo>
                  <a:pt x="18528" y="268364"/>
                  <a:pt x="75777" y="179905"/>
                  <a:pt x="28875" y="250257"/>
                </a:cubicBezTo>
                <a:cubicBezTo>
                  <a:pt x="21211" y="280915"/>
                  <a:pt x="14513" y="305114"/>
                  <a:pt x="9625" y="336884"/>
                </a:cubicBezTo>
                <a:cubicBezTo>
                  <a:pt x="5692" y="362450"/>
                  <a:pt x="3208" y="388219"/>
                  <a:pt x="0" y="413886"/>
                </a:cubicBezTo>
                <a:cubicBezTo>
                  <a:pt x="3208" y="494097"/>
                  <a:pt x="3906" y="574447"/>
                  <a:pt x="9625" y="654518"/>
                </a:cubicBezTo>
                <a:cubicBezTo>
                  <a:pt x="10348" y="664638"/>
                  <a:pt x="14713" y="674319"/>
                  <a:pt x="19250" y="683394"/>
                </a:cubicBezTo>
                <a:cubicBezTo>
                  <a:pt x="24423" y="693741"/>
                  <a:pt x="32084" y="702644"/>
                  <a:pt x="38501" y="712269"/>
                </a:cubicBezTo>
                <a:cubicBezTo>
                  <a:pt x="58531" y="792393"/>
                  <a:pt x="34142" y="713179"/>
                  <a:pt x="67376" y="779646"/>
                </a:cubicBezTo>
                <a:cubicBezTo>
                  <a:pt x="71913" y="788721"/>
                  <a:pt x="72465" y="799447"/>
                  <a:pt x="77002" y="808522"/>
                </a:cubicBezTo>
                <a:cubicBezTo>
                  <a:pt x="82175" y="818869"/>
                  <a:pt x="91079" y="827051"/>
                  <a:pt x="96252" y="837398"/>
                </a:cubicBezTo>
                <a:cubicBezTo>
                  <a:pt x="136099" y="917093"/>
                  <a:pt x="69965" y="812404"/>
                  <a:pt x="125128" y="895149"/>
                </a:cubicBezTo>
                <a:cubicBezTo>
                  <a:pt x="135927" y="927547"/>
                  <a:pt x="134972" y="929219"/>
                  <a:pt x="154004" y="962526"/>
                </a:cubicBezTo>
                <a:cubicBezTo>
                  <a:pt x="159743" y="972570"/>
                  <a:pt x="165074" y="983222"/>
                  <a:pt x="173254" y="991402"/>
                </a:cubicBezTo>
                <a:cubicBezTo>
                  <a:pt x="181434" y="999582"/>
                  <a:pt x="193243" y="1003246"/>
                  <a:pt x="202130" y="1010652"/>
                </a:cubicBezTo>
                <a:cubicBezTo>
                  <a:pt x="276912" y="1072969"/>
                  <a:pt x="179385" y="1005318"/>
                  <a:pt x="269507" y="1068404"/>
                </a:cubicBezTo>
                <a:cubicBezTo>
                  <a:pt x="288461" y="1081672"/>
                  <a:pt x="308008" y="1094071"/>
                  <a:pt x="327259" y="1106905"/>
                </a:cubicBezTo>
                <a:cubicBezTo>
                  <a:pt x="336884" y="1113322"/>
                  <a:pt x="344911" y="1123350"/>
                  <a:pt x="356134" y="1126156"/>
                </a:cubicBezTo>
                <a:lnTo>
                  <a:pt x="394635" y="1135781"/>
                </a:lnTo>
                <a:cubicBezTo>
                  <a:pt x="404260" y="1142198"/>
                  <a:pt x="412878" y="1150474"/>
                  <a:pt x="423511" y="1155031"/>
                </a:cubicBezTo>
                <a:cubicBezTo>
                  <a:pt x="435670" y="1160242"/>
                  <a:pt x="449292" y="1161023"/>
                  <a:pt x="462012" y="1164657"/>
                </a:cubicBezTo>
                <a:cubicBezTo>
                  <a:pt x="552864" y="1190615"/>
                  <a:pt x="403665" y="1168467"/>
                  <a:pt x="635267" y="1183907"/>
                </a:cubicBezTo>
                <a:cubicBezTo>
                  <a:pt x="828782" y="1173156"/>
                  <a:pt x="753650" y="1192573"/>
                  <a:pt x="866273" y="1155031"/>
                </a:cubicBezTo>
                <a:lnTo>
                  <a:pt x="866273" y="1155031"/>
                </a:lnTo>
                <a:cubicBezTo>
                  <a:pt x="879107" y="1151823"/>
                  <a:pt x="892103" y="1149207"/>
                  <a:pt x="904774" y="1145406"/>
                </a:cubicBezTo>
                <a:cubicBezTo>
                  <a:pt x="924210" y="1139575"/>
                  <a:pt x="962526" y="1126156"/>
                  <a:pt x="962526" y="1126156"/>
                </a:cubicBezTo>
                <a:cubicBezTo>
                  <a:pt x="981777" y="1113322"/>
                  <a:pt x="998329" y="1094972"/>
                  <a:pt x="1020278" y="1087655"/>
                </a:cubicBezTo>
                <a:cubicBezTo>
                  <a:pt x="1039528" y="1081238"/>
                  <a:pt x="1061145" y="1079660"/>
                  <a:pt x="1078029" y="1068404"/>
                </a:cubicBezTo>
                <a:cubicBezTo>
                  <a:pt x="1087654" y="1061987"/>
                  <a:pt x="1096558" y="1054327"/>
                  <a:pt x="1106905" y="1049154"/>
                </a:cubicBezTo>
                <a:cubicBezTo>
                  <a:pt x="1186600" y="1009307"/>
                  <a:pt x="1081911" y="1075441"/>
                  <a:pt x="1164656" y="1020278"/>
                </a:cubicBezTo>
                <a:cubicBezTo>
                  <a:pt x="1167865" y="1010653"/>
                  <a:pt x="1169745" y="1000477"/>
                  <a:pt x="1174282" y="991402"/>
                </a:cubicBezTo>
                <a:cubicBezTo>
                  <a:pt x="1179455" y="981055"/>
                  <a:pt x="1147010" y="975360"/>
                  <a:pt x="1145406" y="962526"/>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685800" y="1411069"/>
            <a:ext cx="3374915"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Mucous </a:t>
            </a:r>
            <a:r>
              <a:rPr lang="en-US" sz="3600" b="1" dirty="0" err="1">
                <a:ln w="11430"/>
                <a:solidFill>
                  <a:srgbClr val="FFFF00"/>
                </a:solidFill>
                <a:effectLst>
                  <a:outerShdw blurRad="50800" dist="39000" dir="5460000" algn="tl">
                    <a:srgbClr val="000000">
                      <a:alpha val="38000"/>
                    </a:srgbClr>
                  </a:outerShdw>
                </a:effectLst>
                <a:latin typeface="+mn-lt"/>
              </a:rPr>
              <a:t>acinus</a:t>
            </a:r>
            <a:endParaRPr lang="en-US" sz="3600" b="1" dirty="0">
              <a:ln w="11430"/>
              <a:solidFill>
                <a:srgbClr val="FFFF00"/>
              </a:solidFill>
              <a:effectLst>
                <a:outerShdw blurRad="50800" dist="39000" dir="5460000" algn="tl">
                  <a:srgbClr val="000000">
                    <a:alpha val="38000"/>
                  </a:srgbClr>
                </a:outerShdw>
              </a:effectLst>
              <a:latin typeface="+mn-lt"/>
            </a:endParaRPr>
          </a:p>
        </p:txBody>
      </p:sp>
    </p:spTree>
    <p:extLst>
      <p:ext uri="{BB962C8B-B14F-4D97-AF65-F5344CB8AC3E}">
        <p14:creationId xmlns:p14="http://schemas.microsoft.com/office/powerpoint/2010/main" val="136876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1346004"/>
            <a:ext cx="7696200" cy="5133975"/>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Rectangle 4"/>
          <p:cNvSpPr/>
          <p:nvPr/>
        </p:nvSpPr>
        <p:spPr>
          <a:xfrm>
            <a:off x="723900" y="1447800"/>
            <a:ext cx="3374915"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serous </a:t>
            </a:r>
            <a:r>
              <a:rPr lang="en-US" sz="3600" b="1" dirty="0" err="1">
                <a:ln w="11430"/>
                <a:solidFill>
                  <a:srgbClr val="FFFF00"/>
                </a:solidFill>
                <a:effectLst>
                  <a:outerShdw blurRad="50800" dist="39000" dir="5460000" algn="tl">
                    <a:srgbClr val="000000">
                      <a:alpha val="38000"/>
                    </a:srgbClr>
                  </a:outerShdw>
                </a:effectLst>
                <a:latin typeface="+mn-lt"/>
              </a:rPr>
              <a:t>acinus</a:t>
            </a:r>
            <a:endParaRPr lang="en-US" sz="3600" b="1" dirty="0">
              <a:ln w="11430"/>
              <a:solidFill>
                <a:srgbClr val="FFFF00"/>
              </a:solidFill>
              <a:effectLst>
                <a:outerShdw blurRad="50800" dist="39000" dir="5460000" algn="tl">
                  <a:srgbClr val="000000">
                    <a:alpha val="38000"/>
                  </a:srgbClr>
                </a:outerShdw>
              </a:effectLst>
              <a:latin typeface="+mn-lt"/>
            </a:endParaRPr>
          </a:p>
        </p:txBody>
      </p:sp>
      <p:sp>
        <p:nvSpPr>
          <p:cNvPr id="2" name="Freeform 1"/>
          <p:cNvSpPr/>
          <p:nvPr/>
        </p:nvSpPr>
        <p:spPr>
          <a:xfrm>
            <a:off x="3025594" y="2867586"/>
            <a:ext cx="957827" cy="1567780"/>
          </a:xfrm>
          <a:custGeom>
            <a:avLst/>
            <a:gdLst>
              <a:gd name="connsiteX0" fmla="*/ 653027 w 957827"/>
              <a:gd name="connsiteY0" fmla="*/ 1738 h 1567780"/>
              <a:gd name="connsiteX1" fmla="*/ 600475 w 957827"/>
              <a:gd name="connsiteY1" fmla="*/ 22759 h 1567780"/>
              <a:gd name="connsiteX2" fmla="*/ 568944 w 957827"/>
              <a:gd name="connsiteY2" fmla="*/ 33269 h 1567780"/>
              <a:gd name="connsiteX3" fmla="*/ 537413 w 957827"/>
              <a:gd name="connsiteY3" fmla="*/ 54290 h 1567780"/>
              <a:gd name="connsiteX4" fmla="*/ 453330 w 957827"/>
              <a:gd name="connsiteY4" fmla="*/ 117352 h 1567780"/>
              <a:gd name="connsiteX5" fmla="*/ 369247 w 957827"/>
              <a:gd name="connsiteY5" fmla="*/ 169904 h 1567780"/>
              <a:gd name="connsiteX6" fmla="*/ 285165 w 957827"/>
              <a:gd name="connsiteY6" fmla="*/ 211945 h 1567780"/>
              <a:gd name="connsiteX7" fmla="*/ 190572 w 957827"/>
              <a:gd name="connsiteY7" fmla="*/ 285517 h 1567780"/>
              <a:gd name="connsiteX8" fmla="*/ 159040 w 957827"/>
              <a:gd name="connsiteY8" fmla="*/ 317048 h 1567780"/>
              <a:gd name="connsiteX9" fmla="*/ 138020 w 957827"/>
              <a:gd name="connsiteY9" fmla="*/ 348580 h 1567780"/>
              <a:gd name="connsiteX10" fmla="*/ 106489 w 957827"/>
              <a:gd name="connsiteY10" fmla="*/ 390621 h 1567780"/>
              <a:gd name="connsiteX11" fmla="*/ 74958 w 957827"/>
              <a:gd name="connsiteY11" fmla="*/ 422152 h 1567780"/>
              <a:gd name="connsiteX12" fmla="*/ 32916 w 957827"/>
              <a:gd name="connsiteY12" fmla="*/ 485214 h 1567780"/>
              <a:gd name="connsiteX13" fmla="*/ 22406 w 957827"/>
              <a:gd name="connsiteY13" fmla="*/ 516745 h 1567780"/>
              <a:gd name="connsiteX14" fmla="*/ 1385 w 957827"/>
              <a:gd name="connsiteY14" fmla="*/ 548276 h 1567780"/>
              <a:gd name="connsiteX15" fmla="*/ 11896 w 957827"/>
              <a:gd name="connsiteY15" fmla="*/ 716442 h 1567780"/>
              <a:gd name="connsiteX16" fmla="*/ 53937 w 957827"/>
              <a:gd name="connsiteY16" fmla="*/ 779504 h 1567780"/>
              <a:gd name="connsiteX17" fmla="*/ 106489 w 957827"/>
              <a:gd name="connsiteY17" fmla="*/ 853076 h 1567780"/>
              <a:gd name="connsiteX18" fmla="*/ 148530 w 957827"/>
              <a:gd name="connsiteY18" fmla="*/ 916138 h 1567780"/>
              <a:gd name="connsiteX19" fmla="*/ 169551 w 957827"/>
              <a:gd name="connsiteY19" fmla="*/ 947669 h 1567780"/>
              <a:gd name="connsiteX20" fmla="*/ 201082 w 957827"/>
              <a:gd name="connsiteY20" fmla="*/ 979200 h 1567780"/>
              <a:gd name="connsiteX21" fmla="*/ 243123 w 957827"/>
              <a:gd name="connsiteY21" fmla="*/ 1042262 h 1567780"/>
              <a:gd name="connsiteX22" fmla="*/ 295675 w 957827"/>
              <a:gd name="connsiteY22" fmla="*/ 1115835 h 1567780"/>
              <a:gd name="connsiteX23" fmla="*/ 327206 w 957827"/>
              <a:gd name="connsiteY23" fmla="*/ 1189407 h 1567780"/>
              <a:gd name="connsiteX24" fmla="*/ 348227 w 957827"/>
              <a:gd name="connsiteY24" fmla="*/ 1252469 h 1567780"/>
              <a:gd name="connsiteX25" fmla="*/ 358737 w 957827"/>
              <a:gd name="connsiteY25" fmla="*/ 1284000 h 1567780"/>
              <a:gd name="connsiteX26" fmla="*/ 379758 w 957827"/>
              <a:gd name="connsiteY26" fmla="*/ 1315531 h 1567780"/>
              <a:gd name="connsiteX27" fmla="*/ 411289 w 957827"/>
              <a:gd name="connsiteY27" fmla="*/ 1473186 h 1567780"/>
              <a:gd name="connsiteX28" fmla="*/ 421799 w 957827"/>
              <a:gd name="connsiteY28" fmla="*/ 1504717 h 1567780"/>
              <a:gd name="connsiteX29" fmla="*/ 432309 w 957827"/>
              <a:gd name="connsiteY29" fmla="*/ 1536248 h 1567780"/>
              <a:gd name="connsiteX30" fmla="*/ 495372 w 957827"/>
              <a:gd name="connsiteY30" fmla="*/ 1567780 h 1567780"/>
              <a:gd name="connsiteX31" fmla="*/ 558434 w 957827"/>
              <a:gd name="connsiteY31" fmla="*/ 1546759 h 1567780"/>
              <a:gd name="connsiteX32" fmla="*/ 589965 w 957827"/>
              <a:gd name="connsiteY32" fmla="*/ 1536248 h 1567780"/>
              <a:gd name="connsiteX33" fmla="*/ 653027 w 957827"/>
              <a:gd name="connsiteY33" fmla="*/ 1504717 h 1567780"/>
              <a:gd name="connsiteX34" fmla="*/ 695068 w 957827"/>
              <a:gd name="connsiteY34" fmla="*/ 1473186 h 1567780"/>
              <a:gd name="connsiteX35" fmla="*/ 726599 w 957827"/>
              <a:gd name="connsiteY35" fmla="*/ 1452166 h 1567780"/>
              <a:gd name="connsiteX36" fmla="*/ 779151 w 957827"/>
              <a:gd name="connsiteY36" fmla="*/ 1410124 h 1567780"/>
              <a:gd name="connsiteX37" fmla="*/ 842213 w 957827"/>
              <a:gd name="connsiteY37" fmla="*/ 1347062 h 1567780"/>
              <a:gd name="connsiteX38" fmla="*/ 873744 w 957827"/>
              <a:gd name="connsiteY38" fmla="*/ 1315531 h 1567780"/>
              <a:gd name="connsiteX39" fmla="*/ 894765 w 957827"/>
              <a:gd name="connsiteY39" fmla="*/ 1273490 h 1567780"/>
              <a:gd name="connsiteX40" fmla="*/ 915785 w 957827"/>
              <a:gd name="connsiteY40" fmla="*/ 1241959 h 1567780"/>
              <a:gd name="connsiteX41" fmla="*/ 936806 w 957827"/>
              <a:gd name="connsiteY41" fmla="*/ 1178897 h 1567780"/>
              <a:gd name="connsiteX42" fmla="*/ 947316 w 957827"/>
              <a:gd name="connsiteY42" fmla="*/ 1147366 h 1567780"/>
              <a:gd name="connsiteX43" fmla="*/ 957827 w 957827"/>
              <a:gd name="connsiteY43" fmla="*/ 1063283 h 1567780"/>
              <a:gd name="connsiteX44" fmla="*/ 947316 w 957827"/>
              <a:gd name="connsiteY44" fmla="*/ 264497 h 1567780"/>
              <a:gd name="connsiteX45" fmla="*/ 915785 w 957827"/>
              <a:gd name="connsiteY45" fmla="*/ 169904 h 1567780"/>
              <a:gd name="connsiteX46" fmla="*/ 905275 w 957827"/>
              <a:gd name="connsiteY46" fmla="*/ 138373 h 1567780"/>
              <a:gd name="connsiteX47" fmla="*/ 800172 w 957827"/>
              <a:gd name="connsiteY47" fmla="*/ 22759 h 1567780"/>
              <a:gd name="connsiteX48" fmla="*/ 642516 w 957827"/>
              <a:gd name="connsiteY48" fmla="*/ 1738 h 1567780"/>
              <a:gd name="connsiteX49" fmla="*/ 653027 w 957827"/>
              <a:gd name="connsiteY49" fmla="*/ 1738 h 156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57827" h="1567780">
                <a:moveTo>
                  <a:pt x="653027" y="1738"/>
                </a:moveTo>
                <a:cubicBezTo>
                  <a:pt x="646020" y="5241"/>
                  <a:pt x="618141" y="16134"/>
                  <a:pt x="600475" y="22759"/>
                </a:cubicBezTo>
                <a:cubicBezTo>
                  <a:pt x="590102" y="26649"/>
                  <a:pt x="578853" y="28314"/>
                  <a:pt x="568944" y="33269"/>
                </a:cubicBezTo>
                <a:cubicBezTo>
                  <a:pt x="557646" y="38918"/>
                  <a:pt x="547629" y="46860"/>
                  <a:pt x="537413" y="54290"/>
                </a:cubicBezTo>
                <a:cubicBezTo>
                  <a:pt x="509079" y="74896"/>
                  <a:pt x="481358" y="96331"/>
                  <a:pt x="453330" y="117352"/>
                </a:cubicBezTo>
                <a:cubicBezTo>
                  <a:pt x="380317" y="172112"/>
                  <a:pt x="443448" y="128681"/>
                  <a:pt x="369247" y="169904"/>
                </a:cubicBezTo>
                <a:cubicBezTo>
                  <a:pt x="294785" y="211272"/>
                  <a:pt x="342807" y="192732"/>
                  <a:pt x="285165" y="211945"/>
                </a:cubicBezTo>
                <a:cubicBezTo>
                  <a:pt x="214269" y="282841"/>
                  <a:pt x="250305" y="265607"/>
                  <a:pt x="190572" y="285517"/>
                </a:cubicBezTo>
                <a:cubicBezTo>
                  <a:pt x="180061" y="296027"/>
                  <a:pt x="168556" y="305629"/>
                  <a:pt x="159040" y="317048"/>
                </a:cubicBezTo>
                <a:cubicBezTo>
                  <a:pt x="150953" y="326752"/>
                  <a:pt x="145362" y="338301"/>
                  <a:pt x="138020" y="348580"/>
                </a:cubicBezTo>
                <a:cubicBezTo>
                  <a:pt x="127839" y="362834"/>
                  <a:pt x="117889" y="377321"/>
                  <a:pt x="106489" y="390621"/>
                </a:cubicBezTo>
                <a:cubicBezTo>
                  <a:pt x="96816" y="401906"/>
                  <a:pt x="84084" y="410419"/>
                  <a:pt x="74958" y="422152"/>
                </a:cubicBezTo>
                <a:cubicBezTo>
                  <a:pt x="59447" y="442094"/>
                  <a:pt x="32916" y="485214"/>
                  <a:pt x="32916" y="485214"/>
                </a:cubicBezTo>
                <a:cubicBezTo>
                  <a:pt x="29413" y="495724"/>
                  <a:pt x="27361" y="506836"/>
                  <a:pt x="22406" y="516745"/>
                </a:cubicBezTo>
                <a:cubicBezTo>
                  <a:pt x="16757" y="528043"/>
                  <a:pt x="2049" y="535662"/>
                  <a:pt x="1385" y="548276"/>
                </a:cubicBezTo>
                <a:cubicBezTo>
                  <a:pt x="-1567" y="604363"/>
                  <a:pt x="-551" y="661674"/>
                  <a:pt x="11896" y="716442"/>
                </a:cubicBezTo>
                <a:cubicBezTo>
                  <a:pt x="17495" y="741077"/>
                  <a:pt x="42639" y="756908"/>
                  <a:pt x="53937" y="779504"/>
                </a:cubicBezTo>
                <a:cubicBezTo>
                  <a:pt x="99573" y="870774"/>
                  <a:pt x="46834" y="776376"/>
                  <a:pt x="106489" y="853076"/>
                </a:cubicBezTo>
                <a:cubicBezTo>
                  <a:pt x="121999" y="873018"/>
                  <a:pt x="134516" y="895117"/>
                  <a:pt x="148530" y="916138"/>
                </a:cubicBezTo>
                <a:cubicBezTo>
                  <a:pt x="155537" y="926648"/>
                  <a:pt x="160619" y="938737"/>
                  <a:pt x="169551" y="947669"/>
                </a:cubicBezTo>
                <a:lnTo>
                  <a:pt x="201082" y="979200"/>
                </a:lnTo>
                <a:cubicBezTo>
                  <a:pt x="223627" y="1046837"/>
                  <a:pt x="193917" y="973374"/>
                  <a:pt x="243123" y="1042262"/>
                </a:cubicBezTo>
                <a:cubicBezTo>
                  <a:pt x="312293" y="1139100"/>
                  <a:pt x="213694" y="1033854"/>
                  <a:pt x="295675" y="1115835"/>
                </a:cubicBezTo>
                <a:cubicBezTo>
                  <a:pt x="323476" y="1227043"/>
                  <a:pt x="285730" y="1096088"/>
                  <a:pt x="327206" y="1189407"/>
                </a:cubicBezTo>
                <a:cubicBezTo>
                  <a:pt x="336205" y="1209655"/>
                  <a:pt x="341220" y="1231448"/>
                  <a:pt x="348227" y="1252469"/>
                </a:cubicBezTo>
                <a:cubicBezTo>
                  <a:pt x="351730" y="1262979"/>
                  <a:pt x="352592" y="1274782"/>
                  <a:pt x="358737" y="1284000"/>
                </a:cubicBezTo>
                <a:lnTo>
                  <a:pt x="379758" y="1315531"/>
                </a:lnTo>
                <a:cubicBezTo>
                  <a:pt x="392715" y="1432149"/>
                  <a:pt x="380235" y="1380025"/>
                  <a:pt x="411289" y="1473186"/>
                </a:cubicBezTo>
                <a:lnTo>
                  <a:pt x="421799" y="1504717"/>
                </a:lnTo>
                <a:cubicBezTo>
                  <a:pt x="425302" y="1515227"/>
                  <a:pt x="423091" y="1530103"/>
                  <a:pt x="432309" y="1536248"/>
                </a:cubicBezTo>
                <a:cubicBezTo>
                  <a:pt x="473058" y="1563415"/>
                  <a:pt x="451856" y="1553274"/>
                  <a:pt x="495372" y="1567780"/>
                </a:cubicBezTo>
                <a:lnTo>
                  <a:pt x="558434" y="1546759"/>
                </a:lnTo>
                <a:cubicBezTo>
                  <a:pt x="568944" y="1543255"/>
                  <a:pt x="580747" y="1542393"/>
                  <a:pt x="589965" y="1536248"/>
                </a:cubicBezTo>
                <a:cubicBezTo>
                  <a:pt x="630714" y="1509083"/>
                  <a:pt x="609513" y="1519223"/>
                  <a:pt x="653027" y="1504717"/>
                </a:cubicBezTo>
                <a:cubicBezTo>
                  <a:pt x="667041" y="1494207"/>
                  <a:pt x="680814" y="1483368"/>
                  <a:pt x="695068" y="1473186"/>
                </a:cubicBezTo>
                <a:cubicBezTo>
                  <a:pt x="705347" y="1465844"/>
                  <a:pt x="717667" y="1461098"/>
                  <a:pt x="726599" y="1452166"/>
                </a:cubicBezTo>
                <a:cubicBezTo>
                  <a:pt x="774142" y="1404624"/>
                  <a:pt x="717765" y="1430587"/>
                  <a:pt x="779151" y="1410124"/>
                </a:cubicBezTo>
                <a:lnTo>
                  <a:pt x="842213" y="1347062"/>
                </a:lnTo>
                <a:cubicBezTo>
                  <a:pt x="852723" y="1336552"/>
                  <a:pt x="867097" y="1328826"/>
                  <a:pt x="873744" y="1315531"/>
                </a:cubicBezTo>
                <a:cubicBezTo>
                  <a:pt x="880751" y="1301517"/>
                  <a:pt x="886992" y="1287093"/>
                  <a:pt x="894765" y="1273490"/>
                </a:cubicBezTo>
                <a:cubicBezTo>
                  <a:pt x="901032" y="1262523"/>
                  <a:pt x="910655" y="1253502"/>
                  <a:pt x="915785" y="1241959"/>
                </a:cubicBezTo>
                <a:cubicBezTo>
                  <a:pt x="924784" y="1221711"/>
                  <a:pt x="929799" y="1199918"/>
                  <a:pt x="936806" y="1178897"/>
                </a:cubicBezTo>
                <a:lnTo>
                  <a:pt x="947316" y="1147366"/>
                </a:lnTo>
                <a:cubicBezTo>
                  <a:pt x="950820" y="1119338"/>
                  <a:pt x="957827" y="1091529"/>
                  <a:pt x="957827" y="1063283"/>
                </a:cubicBezTo>
                <a:cubicBezTo>
                  <a:pt x="957827" y="796998"/>
                  <a:pt x="953889" y="530701"/>
                  <a:pt x="947316" y="264497"/>
                </a:cubicBezTo>
                <a:cubicBezTo>
                  <a:pt x="946078" y="214358"/>
                  <a:pt x="933968" y="212332"/>
                  <a:pt x="915785" y="169904"/>
                </a:cubicBezTo>
                <a:cubicBezTo>
                  <a:pt x="911421" y="159721"/>
                  <a:pt x="910655" y="148058"/>
                  <a:pt x="905275" y="138373"/>
                </a:cubicBezTo>
                <a:cubicBezTo>
                  <a:pt x="880711" y="94156"/>
                  <a:pt x="847054" y="46200"/>
                  <a:pt x="800172" y="22759"/>
                </a:cubicBezTo>
                <a:cubicBezTo>
                  <a:pt x="755731" y="538"/>
                  <a:pt x="676443" y="6957"/>
                  <a:pt x="642516" y="1738"/>
                </a:cubicBezTo>
                <a:cubicBezTo>
                  <a:pt x="637619" y="985"/>
                  <a:pt x="660034" y="-1765"/>
                  <a:pt x="653027" y="1738"/>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78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751" y="2480441"/>
            <a:ext cx="5901560" cy="4371836"/>
          </a:xfrm>
          <a:prstGeom prst="rect">
            <a:avLst/>
          </a:prstGeom>
        </p:spPr>
      </p:pic>
      <p:sp>
        <p:nvSpPr>
          <p:cNvPr id="9" name="Rectangle 8"/>
          <p:cNvSpPr/>
          <p:nvPr/>
        </p:nvSpPr>
        <p:spPr>
          <a:xfrm>
            <a:off x="3581400" y="82952"/>
            <a:ext cx="165481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C00000"/>
                </a:solidFill>
                <a:latin typeface="+mn-lt"/>
              </a:rPr>
              <a:t>TONGUE</a:t>
            </a:r>
          </a:p>
        </p:txBody>
      </p:sp>
      <p:sp>
        <p:nvSpPr>
          <p:cNvPr id="4" name="TextBox 3"/>
          <p:cNvSpPr txBox="1"/>
          <p:nvPr/>
        </p:nvSpPr>
        <p:spPr>
          <a:xfrm>
            <a:off x="166308" y="533400"/>
            <a:ext cx="8901491" cy="2000548"/>
          </a:xfrm>
          <a:prstGeom prst="rect">
            <a:avLst/>
          </a:prstGeom>
          <a:noFill/>
        </p:spPr>
        <p:txBody>
          <a:bodyPr wrap="square" rtlCol="0">
            <a:spAutoFit/>
          </a:bodyPr>
          <a:lstStyle/>
          <a:p>
            <a:r>
              <a:rPr lang="en-US" b="1" dirty="0">
                <a:solidFill>
                  <a:srgbClr val="8E0000"/>
                </a:solidFill>
                <a:latin typeface="Times New Roman" pitchFamily="18" charset="0"/>
                <a:cs typeface="Times New Roman" pitchFamily="18" charset="0"/>
              </a:rPr>
              <a:t>The dorsal surface of the tongue features projections called papilla.  There are four types of papillae:</a:t>
            </a:r>
          </a:p>
          <a:p>
            <a:endParaRPr lang="en-US" sz="400" b="1" dirty="0">
              <a:solidFill>
                <a:srgbClr val="8E0000"/>
              </a:solidFill>
              <a:latin typeface="Times New Roman" pitchFamily="18" charset="0"/>
              <a:cs typeface="Times New Roman" pitchFamily="18" charset="0"/>
            </a:endParaRPr>
          </a:p>
          <a:p>
            <a:pPr marL="342900" indent="-342900">
              <a:buAutoNum type="arabicPeriod"/>
            </a:pPr>
            <a:r>
              <a:rPr lang="en-US" sz="1400" b="1" dirty="0" err="1">
                <a:solidFill>
                  <a:srgbClr val="FF0000"/>
                </a:solidFill>
                <a:latin typeface="Times New Roman" pitchFamily="18" charset="0"/>
                <a:cs typeface="Times New Roman" pitchFamily="18" charset="0"/>
              </a:rPr>
              <a:t>Filiform</a:t>
            </a:r>
            <a:r>
              <a:rPr lang="en-US" sz="1400" b="1" dirty="0">
                <a:solidFill>
                  <a:srgbClr val="FF0000"/>
                </a:solidFill>
                <a:latin typeface="Times New Roman" pitchFamily="18" charset="0"/>
                <a:cs typeface="Times New Roman" pitchFamily="18" charset="0"/>
              </a:rPr>
              <a:t> papilla </a:t>
            </a:r>
            <a:r>
              <a:rPr lang="en-US" sz="1400" b="1" dirty="0">
                <a:solidFill>
                  <a:srgbClr val="8E0000"/>
                </a:solidFill>
                <a:latin typeface="Times New Roman" pitchFamily="18" charset="0"/>
                <a:cs typeface="Times New Roman" pitchFamily="18" charset="0"/>
              </a:rPr>
              <a:t>are conical projections; these are lightly keratinized</a:t>
            </a:r>
          </a:p>
          <a:p>
            <a:pPr marL="342900" indent="-342900">
              <a:buAutoNum type="arabicPeriod"/>
            </a:pPr>
            <a:r>
              <a:rPr lang="en-US" sz="1400" b="1" dirty="0">
                <a:solidFill>
                  <a:srgbClr val="FF0000"/>
                </a:solidFill>
                <a:latin typeface="Times New Roman" pitchFamily="18" charset="0"/>
                <a:cs typeface="Times New Roman" pitchFamily="18" charset="0"/>
              </a:rPr>
              <a:t>Fungiform papilla</a:t>
            </a:r>
            <a:r>
              <a:rPr lang="en-US" sz="1400" b="1" dirty="0">
                <a:solidFill>
                  <a:srgbClr val="8E0000"/>
                </a:solidFill>
                <a:latin typeface="Times New Roman" pitchFamily="18" charset="0"/>
                <a:cs typeface="Times New Roman" pitchFamily="18" charset="0"/>
              </a:rPr>
              <a:t> are mushroom-shaped, have a core of connective tissue, and are lightly keratinized</a:t>
            </a:r>
          </a:p>
          <a:p>
            <a:pPr marL="342900" indent="-342900">
              <a:buAutoNum type="arabicPeriod"/>
            </a:pPr>
            <a:r>
              <a:rPr lang="en-US" sz="1400" b="1" dirty="0">
                <a:solidFill>
                  <a:srgbClr val="8E0000"/>
                </a:solidFill>
                <a:latin typeface="Times New Roman" pitchFamily="18" charset="0"/>
                <a:cs typeface="Times New Roman" pitchFamily="18" charset="0"/>
              </a:rPr>
              <a:t>Foliate papilla are ridge-shaped, and are found on the lateral side of the tongue</a:t>
            </a:r>
          </a:p>
          <a:p>
            <a:pPr marL="342900" indent="-342900">
              <a:buAutoNum type="arabicPeriod"/>
            </a:pPr>
            <a:r>
              <a:rPr lang="en-US" sz="1400" b="1" dirty="0">
                <a:solidFill>
                  <a:srgbClr val="FF0000"/>
                </a:solidFill>
                <a:latin typeface="Times New Roman" pitchFamily="18" charset="0"/>
                <a:cs typeface="Times New Roman" pitchFamily="18" charset="0"/>
              </a:rPr>
              <a:t>Circumvallate papilla </a:t>
            </a:r>
            <a:r>
              <a:rPr lang="en-US" sz="1400" b="1" dirty="0">
                <a:solidFill>
                  <a:srgbClr val="8E0000"/>
                </a:solidFill>
                <a:latin typeface="Times New Roman" pitchFamily="18" charset="0"/>
                <a:cs typeface="Times New Roman" pitchFamily="18" charset="0"/>
              </a:rPr>
              <a:t>are large (image d is at lower magnification than images a-c), have a core of connective tissue, are lightly keratinized, have many taste buds, are surrounded by a deep trench;  serous glands, called von </a:t>
            </a:r>
            <a:r>
              <a:rPr lang="en-US" sz="1400" b="1" dirty="0" err="1">
                <a:solidFill>
                  <a:srgbClr val="8E0000"/>
                </a:solidFill>
                <a:latin typeface="Times New Roman" pitchFamily="18" charset="0"/>
                <a:cs typeface="Times New Roman" pitchFamily="18" charset="0"/>
              </a:rPr>
              <a:t>Ebner’s</a:t>
            </a:r>
            <a:r>
              <a:rPr lang="en-US" sz="1400" b="1" dirty="0">
                <a:solidFill>
                  <a:srgbClr val="8E0000"/>
                </a:solidFill>
                <a:latin typeface="Times New Roman" pitchFamily="18" charset="0"/>
                <a:cs typeface="Times New Roman" pitchFamily="18" charset="0"/>
              </a:rPr>
              <a:t> glands, are situated near the trench</a:t>
            </a:r>
            <a:r>
              <a:rPr lang="en-US" sz="1400" dirty="0">
                <a:solidFill>
                  <a:srgbClr val="C00000"/>
                </a:solidFill>
              </a:rPr>
              <a:t> </a:t>
            </a:r>
            <a:endParaRPr lang="en-US" sz="1400" b="1" dirty="0">
              <a:solidFill>
                <a:srgbClr val="8E0000"/>
              </a:solidFill>
              <a:latin typeface="Times New Roman" pitchFamily="18" charset="0"/>
              <a:cs typeface="Times New Roman" pitchFamily="18" charset="0"/>
            </a:endParaRPr>
          </a:p>
        </p:txBody>
      </p:sp>
      <p:sp>
        <p:nvSpPr>
          <p:cNvPr id="2062" name="TextBox 2061"/>
          <p:cNvSpPr txBox="1"/>
          <p:nvPr/>
        </p:nvSpPr>
        <p:spPr>
          <a:xfrm>
            <a:off x="6747679" y="4861367"/>
            <a:ext cx="655898" cy="276999"/>
          </a:xfrm>
          <a:prstGeom prst="rect">
            <a:avLst/>
          </a:prstGeom>
          <a:noFill/>
        </p:spPr>
        <p:txBody>
          <a:bodyPr wrap="square" rtlCol="0">
            <a:spAutoFit/>
          </a:bodyPr>
          <a:lstStyle/>
          <a:p>
            <a:r>
              <a:rPr lang="en-US" sz="1200" b="1" dirty="0">
                <a:solidFill>
                  <a:schemeClr val="bg1"/>
                </a:solidFill>
              </a:rPr>
              <a:t>lumen</a:t>
            </a:r>
          </a:p>
        </p:txBody>
      </p:sp>
      <p:sp>
        <p:nvSpPr>
          <p:cNvPr id="8" name="TextBox 4"/>
          <p:cNvSpPr txBox="1">
            <a:spLocks noChangeArrowheads="1"/>
          </p:cNvSpPr>
          <p:nvPr/>
        </p:nvSpPr>
        <p:spPr bwMode="auto">
          <a:xfrm>
            <a:off x="6476999" y="2743200"/>
            <a:ext cx="2438402" cy="1938992"/>
          </a:xfrm>
          <a:prstGeom prst="rect">
            <a:avLst/>
          </a:prstGeom>
          <a:noFill/>
          <a:ln w="9525">
            <a:noFill/>
            <a:miter lim="800000"/>
            <a:headEnd/>
            <a:tailEnd/>
          </a:ln>
        </p:spPr>
        <p:txBody>
          <a:bodyPr wrap="square">
            <a:spAutoFit/>
          </a:bodyPr>
          <a:lstStyle/>
          <a:p>
            <a:r>
              <a:rPr lang="en-US" b="1" dirty="0">
                <a:solidFill>
                  <a:srgbClr val="C45D08"/>
                </a:solidFill>
                <a:latin typeface="Tempus Sans ITC" pitchFamily="82" charset="0"/>
                <a:cs typeface="Times New Roman" pitchFamily="18" charset="0"/>
              </a:rPr>
              <a:t>Magnification for your edification:</a:t>
            </a:r>
          </a:p>
          <a:p>
            <a:r>
              <a:rPr lang="en-US" sz="1400" b="1" dirty="0">
                <a:solidFill>
                  <a:srgbClr val="C45D08"/>
                </a:solidFill>
                <a:latin typeface="Tempus Sans ITC" pitchFamily="82" charset="0"/>
                <a:cs typeface="Times New Roman" pitchFamily="18" charset="0"/>
              </a:rPr>
              <a:t>a-c = 45X</a:t>
            </a:r>
          </a:p>
          <a:p>
            <a:r>
              <a:rPr lang="en-US" sz="1400" b="1" dirty="0">
                <a:solidFill>
                  <a:srgbClr val="C45D08"/>
                </a:solidFill>
                <a:latin typeface="Tempus Sans ITC" pitchFamily="82" charset="0"/>
                <a:cs typeface="Times New Roman" pitchFamily="18" charset="0"/>
              </a:rPr>
              <a:t>d    = 25X</a:t>
            </a:r>
          </a:p>
          <a:p>
            <a:endParaRPr lang="en-US" sz="1400" b="1" dirty="0">
              <a:solidFill>
                <a:srgbClr val="C45D08"/>
              </a:solidFill>
              <a:latin typeface="Tempus Sans ITC" pitchFamily="82" charset="0"/>
              <a:cs typeface="Times New Roman" pitchFamily="18" charset="0"/>
            </a:endParaRPr>
          </a:p>
          <a:p>
            <a:r>
              <a:rPr lang="en-US" sz="1400" b="1" dirty="0">
                <a:solidFill>
                  <a:srgbClr val="C45D08"/>
                </a:solidFill>
                <a:latin typeface="Tempus Sans ITC" pitchFamily="82" charset="0"/>
              </a:rPr>
              <a:t>Note the size of the circumvallate papilla.  Check the previous slide to verify.</a:t>
            </a:r>
          </a:p>
        </p:txBody>
      </p:sp>
      <p:sp>
        <p:nvSpPr>
          <p:cNvPr id="10" name="TextBox 4"/>
          <p:cNvSpPr txBox="1">
            <a:spLocks noChangeArrowheads="1"/>
          </p:cNvSpPr>
          <p:nvPr/>
        </p:nvSpPr>
        <p:spPr bwMode="auto">
          <a:xfrm>
            <a:off x="6248400" y="838200"/>
            <a:ext cx="2191408" cy="584775"/>
          </a:xfrm>
          <a:prstGeom prst="rect">
            <a:avLst/>
          </a:prstGeom>
          <a:noFill/>
          <a:ln w="9525">
            <a:noFill/>
            <a:miter lim="800000"/>
            <a:headEnd/>
            <a:tailEnd/>
          </a:ln>
        </p:spPr>
        <p:txBody>
          <a:bodyPr wrap="square">
            <a:spAutoFit/>
          </a:bodyPr>
          <a:lstStyle/>
          <a:p>
            <a:r>
              <a:rPr lang="en-US" sz="1600" b="1" dirty="0">
                <a:solidFill>
                  <a:srgbClr val="7030A0"/>
                </a:solidFill>
                <a:latin typeface="Tempus Sans ITC" pitchFamily="82" charset="0"/>
                <a:cs typeface="Times New Roman" pitchFamily="18" charset="0"/>
              </a:rPr>
              <a:t>Please re-read;</a:t>
            </a:r>
          </a:p>
          <a:p>
            <a:r>
              <a:rPr lang="en-US" sz="1600" b="1" dirty="0">
                <a:solidFill>
                  <a:srgbClr val="7030A0"/>
                </a:solidFill>
                <a:latin typeface="Tempus Sans ITC" pitchFamily="82" charset="0"/>
                <a:cs typeface="Times New Roman" pitchFamily="18" charset="0"/>
              </a:rPr>
              <a:t>I changed some text.</a:t>
            </a:r>
            <a:endParaRPr lang="en-US" sz="1200" dirty="0">
              <a:solidFill>
                <a:srgbClr val="7030A0"/>
              </a:solidFill>
              <a:latin typeface="Tempus Sans ITC" pitchFamily="82" charset="0"/>
            </a:endParaRPr>
          </a:p>
        </p:txBody>
      </p:sp>
    </p:spTree>
    <p:extLst>
      <p:ext uri="{BB962C8B-B14F-4D97-AF65-F5344CB8AC3E}">
        <p14:creationId xmlns:p14="http://schemas.microsoft.com/office/powerpoint/2010/main" val="1003980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81400" y="82952"/>
            <a:ext cx="165481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C00000"/>
                </a:solidFill>
                <a:latin typeface="+mn-lt"/>
              </a:rPr>
              <a:t>TONGUE</a:t>
            </a:r>
          </a:p>
        </p:txBody>
      </p:sp>
      <p:sp>
        <p:nvSpPr>
          <p:cNvPr id="4" name="TextBox 3"/>
          <p:cNvSpPr txBox="1"/>
          <p:nvPr/>
        </p:nvSpPr>
        <p:spPr>
          <a:xfrm>
            <a:off x="166308" y="533400"/>
            <a:ext cx="8901491" cy="1261884"/>
          </a:xfrm>
          <a:prstGeom prst="rect">
            <a:avLst/>
          </a:prstGeom>
          <a:noFill/>
        </p:spPr>
        <p:txBody>
          <a:bodyPr wrap="square" rtlCol="0">
            <a:spAutoFit/>
          </a:bodyPr>
          <a:lstStyle/>
          <a:p>
            <a:r>
              <a:rPr lang="en-US" b="1" dirty="0">
                <a:solidFill>
                  <a:srgbClr val="8E0000"/>
                </a:solidFill>
                <a:latin typeface="Times New Roman" pitchFamily="18" charset="0"/>
                <a:cs typeface="Times New Roman" pitchFamily="18" charset="0"/>
              </a:rPr>
              <a:t>Taste buds are found on all papilla except for </a:t>
            </a:r>
            <a:r>
              <a:rPr lang="en-US" b="1" dirty="0" err="1">
                <a:solidFill>
                  <a:srgbClr val="8E0000"/>
                </a:solidFill>
                <a:latin typeface="Times New Roman" pitchFamily="18" charset="0"/>
                <a:cs typeface="Times New Roman" pitchFamily="18" charset="0"/>
              </a:rPr>
              <a:t>filiform</a:t>
            </a:r>
            <a:r>
              <a:rPr lang="en-US" b="1" dirty="0">
                <a:solidFill>
                  <a:srgbClr val="8E0000"/>
                </a:solidFill>
                <a:latin typeface="Times New Roman" pitchFamily="18" charset="0"/>
                <a:cs typeface="Times New Roman" pitchFamily="18" charset="0"/>
              </a:rPr>
              <a:t> papilla.  They are globe-shaped structures modifications of the epithelium, and contain several cell types.  Ultimately, ingested molecules react with receptors on the microvilli of sensory cells, which transmit a signal to a peripheral nerve (FYI, for now, cranial nerves VII, IX, X).</a:t>
            </a:r>
          </a:p>
          <a:p>
            <a:endParaRPr lang="en-US" sz="400" b="1" dirty="0">
              <a:solidFill>
                <a:srgbClr val="8E0000"/>
              </a:solidFill>
              <a:latin typeface="Times New Roman" pitchFamily="18" charset="0"/>
              <a:cs typeface="Times New Roman" pitchFamily="18" charset="0"/>
            </a:endParaRPr>
          </a:p>
        </p:txBody>
      </p:sp>
      <p:sp>
        <p:nvSpPr>
          <p:cNvPr id="2062" name="TextBox 2061"/>
          <p:cNvSpPr txBox="1"/>
          <p:nvPr/>
        </p:nvSpPr>
        <p:spPr>
          <a:xfrm>
            <a:off x="6747679" y="4861367"/>
            <a:ext cx="655898" cy="276999"/>
          </a:xfrm>
          <a:prstGeom prst="rect">
            <a:avLst/>
          </a:prstGeom>
          <a:noFill/>
        </p:spPr>
        <p:txBody>
          <a:bodyPr wrap="square" rtlCol="0">
            <a:spAutoFit/>
          </a:bodyPr>
          <a:lstStyle/>
          <a:p>
            <a:r>
              <a:rPr lang="en-US" sz="1200" b="1" dirty="0">
                <a:solidFill>
                  <a:schemeClr val="bg1"/>
                </a:solidFill>
              </a:rPr>
              <a:t>lumen</a:t>
            </a:r>
          </a:p>
        </p:txBody>
      </p:sp>
      <p:sp>
        <p:nvSpPr>
          <p:cNvPr id="8" name="TextBox 4"/>
          <p:cNvSpPr txBox="1">
            <a:spLocks noChangeArrowheads="1"/>
          </p:cNvSpPr>
          <p:nvPr/>
        </p:nvSpPr>
        <p:spPr bwMode="auto">
          <a:xfrm>
            <a:off x="6716148" y="2895600"/>
            <a:ext cx="2306253" cy="923330"/>
          </a:xfrm>
          <a:prstGeom prst="rect">
            <a:avLst/>
          </a:prstGeom>
          <a:noFill/>
          <a:ln w="9525">
            <a:noFill/>
            <a:miter lim="800000"/>
            <a:headEnd/>
            <a:tailEnd/>
          </a:ln>
        </p:spPr>
        <p:txBody>
          <a:bodyPr wrap="square">
            <a:spAutoFit/>
          </a:bodyPr>
          <a:lstStyle/>
          <a:p>
            <a:r>
              <a:rPr lang="en-US" b="1" dirty="0">
                <a:solidFill>
                  <a:srgbClr val="C45D08"/>
                </a:solidFill>
                <a:latin typeface="Tempus Sans ITC" pitchFamily="82" charset="0"/>
                <a:cs typeface="Times New Roman" pitchFamily="18" charset="0"/>
              </a:rPr>
              <a:t>On our slides, just recognizing a taste bud would be dandy.</a:t>
            </a:r>
            <a:endParaRPr lang="en-US" sz="1400" b="1" dirty="0">
              <a:solidFill>
                <a:srgbClr val="C45D08"/>
              </a:solidFill>
              <a:latin typeface="Tempus Sans ITC" pitchFamily="82"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149" y="1981200"/>
            <a:ext cx="6476999" cy="4281041"/>
          </a:xfrm>
          <a:prstGeom prst="rect">
            <a:avLst/>
          </a:prstGeom>
        </p:spPr>
      </p:pic>
    </p:spTree>
    <p:extLst>
      <p:ext uri="{BB962C8B-B14F-4D97-AF65-F5344CB8AC3E}">
        <p14:creationId xmlns:p14="http://schemas.microsoft.com/office/powerpoint/2010/main" val="3301337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1371600" y="2446330"/>
            <a:ext cx="70104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tip of the tongue showing </a:t>
            </a:r>
            <a:r>
              <a:rPr lang="en-US" dirty="0" err="1">
                <a:latin typeface="Calibri" pitchFamily="34" charset="0"/>
                <a:hlinkClick r:id="rId3"/>
              </a:rPr>
              <a:t>filiform</a:t>
            </a:r>
            <a:r>
              <a:rPr lang="en-US" dirty="0">
                <a:latin typeface="Calibri" pitchFamily="34" charset="0"/>
                <a:hlinkClick r:id="rId3"/>
              </a:rPr>
              <a:t> and fungiform papilla – SL70</a:t>
            </a:r>
            <a:endParaRPr lang="en-US" dirty="0">
              <a:latin typeface="Calibri" pitchFamily="34" charset="0"/>
            </a:endParaRPr>
          </a:p>
        </p:txBody>
      </p:sp>
      <p:sp>
        <p:nvSpPr>
          <p:cNvPr id="64514" name="TextBox 4"/>
          <p:cNvSpPr txBox="1">
            <a:spLocks noChangeArrowheads="1"/>
          </p:cNvSpPr>
          <p:nvPr/>
        </p:nvSpPr>
        <p:spPr bwMode="auto">
          <a:xfrm>
            <a:off x="899862" y="5458361"/>
            <a:ext cx="7696200" cy="1323439"/>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070</a:t>
            </a:r>
            <a:endParaRPr lang="en-US" dirty="0">
              <a:latin typeface="Calibri" pitchFamily="34" charset="0"/>
            </a:endParaRPr>
          </a:p>
          <a:p>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Tongue</a:t>
            </a:r>
          </a:p>
          <a:p>
            <a:pPr lvl="2" eaLnBrk="0" hangingPunct="0">
              <a:buFontTx/>
              <a:buChar char="•"/>
            </a:pPr>
            <a:r>
              <a:rPr lang="en-US" sz="1200" b="1" dirty="0" err="1">
                <a:solidFill>
                  <a:srgbClr val="002060"/>
                </a:solidFill>
                <a:latin typeface="Georgia" pitchFamily="18" charset="0"/>
                <a:ea typeface="Times" pitchFamily="18" charset="0"/>
                <a:cs typeface="Arial" charset="0"/>
              </a:rPr>
              <a:t>Filiform</a:t>
            </a:r>
            <a:r>
              <a:rPr lang="en-US" sz="1200" b="1" dirty="0">
                <a:solidFill>
                  <a:srgbClr val="002060"/>
                </a:solidFill>
                <a:latin typeface="Georgia" pitchFamily="18" charset="0"/>
                <a:ea typeface="Times" pitchFamily="18" charset="0"/>
                <a:cs typeface="Arial" charset="0"/>
              </a:rPr>
              <a:t> papilla</a:t>
            </a:r>
          </a:p>
          <a:p>
            <a:pPr lvl="2" eaLnBrk="0" hangingPunct="0">
              <a:buFontTx/>
              <a:buChar char="•"/>
            </a:pPr>
            <a:r>
              <a:rPr lang="en-US" sz="1200" b="1" dirty="0">
                <a:solidFill>
                  <a:srgbClr val="002060"/>
                </a:solidFill>
                <a:latin typeface="Georgia" pitchFamily="18" charset="0"/>
                <a:ea typeface="Times" pitchFamily="18" charset="0"/>
                <a:cs typeface="Arial" charset="0"/>
              </a:rPr>
              <a:t>Fungiform papilla</a:t>
            </a:r>
          </a:p>
        </p:txBody>
      </p:sp>
      <p:sp>
        <p:nvSpPr>
          <p:cNvPr id="6" name="Rectangle 5"/>
          <p:cNvSpPr/>
          <p:nvPr/>
        </p:nvSpPr>
        <p:spPr>
          <a:xfrm>
            <a:off x="3581400" y="82952"/>
            <a:ext cx="165481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C00000"/>
                </a:solidFill>
                <a:latin typeface="+mn-lt"/>
              </a:rPr>
              <a:t>TONGUE</a:t>
            </a:r>
          </a:p>
        </p:txBody>
      </p:sp>
    </p:spTree>
    <p:extLst>
      <p:ext uri="{BB962C8B-B14F-4D97-AF65-F5344CB8AC3E}">
        <p14:creationId xmlns:p14="http://schemas.microsoft.com/office/powerpoint/2010/main" val="41801756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4249</TotalTime>
  <Words>3136</Words>
  <Application>Microsoft Office PowerPoint</Application>
  <PresentationFormat>On-screen Show (4:3)</PresentationFormat>
  <Paragraphs>395</Paragraphs>
  <Slides>67</Slides>
  <Notes>67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67</vt:i4>
      </vt:variant>
    </vt:vector>
  </HeadingPairs>
  <TitlesOfParts>
    <vt:vector size="77" baseType="lpstr">
      <vt:lpstr>Arial</vt:lpstr>
      <vt:lpstr>Bradley Hand ITC</vt:lpstr>
      <vt:lpstr>Calibri</vt:lpstr>
      <vt:lpstr>Chiller</vt:lpstr>
      <vt:lpstr>Georgia</vt:lpstr>
      <vt:lpstr>Helvetica</vt:lpstr>
      <vt:lpstr>Script MT Bold</vt:lpstr>
      <vt:lpstr>Tempus Sans ITC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Cincinnati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Dept. of Cell Biology</dc:creator>
  <cp:lastModifiedBy>Fields, Jermaine (fieldsj4)</cp:lastModifiedBy>
  <cp:revision>285</cp:revision>
  <cp:lastPrinted>2012-12-21T16:36:01Z</cp:lastPrinted>
  <dcterms:created xsi:type="dcterms:W3CDTF">2009-07-20T18:28:08Z</dcterms:created>
  <dcterms:modified xsi:type="dcterms:W3CDTF">2020-08-01T01:05:34Z</dcterms:modified>
</cp:coreProperties>
</file>