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tags/tag48.xml" ContentType="application/vnd.openxmlformats-officedocument.presentationml.tags+xml"/>
  <Override PartName="/ppt/notesSlides/notesSlide53.xml" ContentType="application/vnd.openxmlformats-officedocument.presentationml.notesSlide+xml"/>
  <Override PartName="/ppt/tags/tag49.xml" ContentType="application/vnd.openxmlformats-officedocument.presentationml.tags+xml"/>
  <Override PartName="/ppt/notesSlides/notesSlide54.xml" ContentType="application/vnd.openxmlformats-officedocument.presentationml.notesSlide+xml"/>
  <Override PartName="/ppt/tags/tag50.xml" ContentType="application/vnd.openxmlformats-officedocument.presentationml.tags+xml"/>
  <Override PartName="/ppt/notesSlides/notesSlide55.xml" ContentType="application/vnd.openxmlformats-officedocument.presentationml.notesSlide+xml"/>
  <Override PartName="/ppt/tags/tag51.xml" ContentType="application/vnd.openxmlformats-officedocument.presentationml.tags+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tags/tag54.xml" ContentType="application/vnd.openxmlformats-officedocument.presentationml.tags+xml"/>
  <Override PartName="/ppt/notesSlides/notesSlide59.xml" ContentType="application/vnd.openxmlformats-officedocument.presentationml.notesSlide+xml"/>
  <Override PartName="/ppt/tags/tag55.xml" ContentType="application/vnd.openxmlformats-officedocument.presentationml.tags+xml"/>
  <Override PartName="/ppt/notesSlides/notesSlide60.xml" ContentType="application/vnd.openxmlformats-officedocument.presentationml.notesSlide+xml"/>
  <Override PartName="/ppt/tags/tag56.xml" ContentType="application/vnd.openxmlformats-officedocument.presentationml.tags+xml"/>
  <Override PartName="/ppt/notesSlides/notesSlide61.xml" ContentType="application/vnd.openxmlformats-officedocument.presentationml.notesSlide+xml"/>
  <Override PartName="/ppt/tags/tag57.xml" ContentType="application/vnd.openxmlformats-officedocument.presentationml.tags+xml"/>
  <Override PartName="/ppt/notesSlides/notesSlide62.xml" ContentType="application/vnd.openxmlformats-officedocument.presentationml.notesSlide+xml"/>
  <Override PartName="/ppt/tags/tag58.xml" ContentType="application/vnd.openxmlformats-officedocument.presentationml.tags+xml"/>
  <Override PartName="/ppt/notesSlides/notesSlide63.xml" ContentType="application/vnd.openxmlformats-officedocument.presentationml.notesSlide+xml"/>
  <Override PartName="/ppt/tags/tag59.xml" ContentType="application/vnd.openxmlformats-officedocument.presentationml.tags+xml"/>
  <Override PartName="/ppt/notesSlides/notesSlide64.xml" ContentType="application/vnd.openxmlformats-officedocument.presentationml.notesSlide+xml"/>
  <Override PartName="/ppt/tags/tag60.xml" ContentType="application/vnd.openxmlformats-officedocument.presentationml.tags+xml"/>
  <Override PartName="/ppt/notesSlides/notesSlide65.xml" ContentType="application/vnd.openxmlformats-officedocument.presentationml.notesSlide+xml"/>
  <Override PartName="/ppt/tags/tag61.xml" ContentType="application/vnd.openxmlformats-officedocument.presentationml.tags+xml"/>
  <Override PartName="/ppt/notesSlides/notesSlide66.xml" ContentType="application/vnd.openxmlformats-officedocument.presentationml.notesSlide+xml"/>
  <Override PartName="/ppt/tags/tag62.xml" ContentType="application/vnd.openxmlformats-officedocument.presentationml.tags+xml"/>
  <Override PartName="/ppt/notesSlides/notesSlide67.xml" ContentType="application/vnd.openxmlformats-officedocument.presentationml.notesSlide+xml"/>
  <Override PartName="/ppt/tags/tag63.xml" ContentType="application/vnd.openxmlformats-officedocument.presentationml.tags+xml"/>
  <Override PartName="/ppt/notesSlides/notesSlide68.xml" ContentType="application/vnd.openxmlformats-officedocument.presentationml.notesSlide+xml"/>
  <Override PartName="/ppt/tags/tag64.xml" ContentType="application/vnd.openxmlformats-officedocument.presentationml.tags+xml"/>
  <Override PartName="/ppt/notesSlides/notesSlide69.xml" ContentType="application/vnd.openxmlformats-officedocument.presentationml.notesSlide+xml"/>
  <Override PartName="/ppt/tags/tag65.xml" ContentType="application/vnd.openxmlformats-officedocument.presentationml.tags+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tags/tag67.xml" ContentType="application/vnd.openxmlformats-officedocument.presentationml.tags+xml"/>
  <Override PartName="/ppt/notesSlides/notesSlide72.xml" ContentType="application/vnd.openxmlformats-officedocument.presentationml.notesSlide+xml"/>
  <Override PartName="/ppt/tags/tag68.xml" ContentType="application/vnd.openxmlformats-officedocument.presentationml.tags+xml"/>
  <Override PartName="/ppt/notesSlides/notesSlide73.xml" ContentType="application/vnd.openxmlformats-officedocument.presentationml.notesSlide+xml"/>
  <Override PartName="/ppt/tags/tag69.xml" ContentType="application/vnd.openxmlformats-officedocument.presentationml.tags+xml"/>
  <Override PartName="/ppt/notesSlides/notesSlide74.xml" ContentType="application/vnd.openxmlformats-officedocument.presentationml.notesSlide+xml"/>
  <Override PartName="/ppt/tags/tag70.xml" ContentType="application/vnd.openxmlformats-officedocument.presentationml.tags+xml"/>
  <Override PartName="/ppt/notesSlides/notesSlide75.xml" ContentType="application/vnd.openxmlformats-officedocument.presentationml.notesSlide+xml"/>
  <Override PartName="/ppt/tags/tag71.xml" ContentType="application/vnd.openxmlformats-officedocument.presentationml.tags+xml"/>
  <Override PartName="/ppt/notesSlides/notesSlide76.xml" ContentType="application/vnd.openxmlformats-officedocument.presentationml.notesSlide+xml"/>
  <Override PartName="/ppt/tags/tag72.xml" ContentType="application/vnd.openxmlformats-officedocument.presentationml.tags+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333" r:id="rId2"/>
    <p:sldId id="332" r:id="rId3"/>
    <p:sldId id="383" r:id="rId4"/>
    <p:sldId id="385" r:id="rId5"/>
    <p:sldId id="384" r:id="rId6"/>
    <p:sldId id="389" r:id="rId7"/>
    <p:sldId id="429" r:id="rId8"/>
    <p:sldId id="386" r:id="rId9"/>
    <p:sldId id="390" r:id="rId10"/>
    <p:sldId id="388" r:id="rId11"/>
    <p:sldId id="466" r:id="rId12"/>
    <p:sldId id="428" r:id="rId13"/>
    <p:sldId id="442" r:id="rId14"/>
    <p:sldId id="397" r:id="rId15"/>
    <p:sldId id="398" r:id="rId16"/>
    <p:sldId id="430" r:id="rId17"/>
    <p:sldId id="431" r:id="rId18"/>
    <p:sldId id="432" r:id="rId19"/>
    <p:sldId id="433" r:id="rId20"/>
    <p:sldId id="434" r:id="rId21"/>
    <p:sldId id="435" r:id="rId22"/>
    <p:sldId id="409" r:id="rId23"/>
    <p:sldId id="414" r:id="rId24"/>
    <p:sldId id="415" r:id="rId25"/>
    <p:sldId id="416" r:id="rId26"/>
    <p:sldId id="400" r:id="rId27"/>
    <p:sldId id="443" r:id="rId28"/>
    <p:sldId id="444" r:id="rId29"/>
    <p:sldId id="441" r:id="rId30"/>
    <p:sldId id="445" r:id="rId31"/>
    <p:sldId id="440" r:id="rId32"/>
    <p:sldId id="446" r:id="rId33"/>
    <p:sldId id="447" r:id="rId34"/>
    <p:sldId id="448" r:id="rId35"/>
    <p:sldId id="449" r:id="rId36"/>
    <p:sldId id="450" r:id="rId37"/>
    <p:sldId id="451" r:id="rId38"/>
    <p:sldId id="452" r:id="rId39"/>
    <p:sldId id="404" r:id="rId40"/>
    <p:sldId id="405" r:id="rId41"/>
    <p:sldId id="396" r:id="rId42"/>
    <p:sldId id="455" r:id="rId43"/>
    <p:sldId id="456" r:id="rId44"/>
    <p:sldId id="457" r:id="rId45"/>
    <p:sldId id="439" r:id="rId46"/>
    <p:sldId id="458" r:id="rId47"/>
    <p:sldId id="459" r:id="rId48"/>
    <p:sldId id="460" r:id="rId49"/>
    <p:sldId id="461" r:id="rId50"/>
    <p:sldId id="437" r:id="rId51"/>
    <p:sldId id="403" r:id="rId52"/>
    <p:sldId id="424" r:id="rId53"/>
    <p:sldId id="491" r:id="rId54"/>
    <p:sldId id="495" r:id="rId55"/>
    <p:sldId id="465" r:id="rId56"/>
    <p:sldId id="427" r:id="rId57"/>
    <p:sldId id="395" r:id="rId58"/>
    <p:sldId id="493" r:id="rId59"/>
    <p:sldId id="464" r:id="rId60"/>
    <p:sldId id="483" r:id="rId61"/>
    <p:sldId id="492" r:id="rId62"/>
    <p:sldId id="485" r:id="rId63"/>
    <p:sldId id="489" r:id="rId64"/>
    <p:sldId id="499" r:id="rId65"/>
    <p:sldId id="496" r:id="rId66"/>
    <p:sldId id="484" r:id="rId67"/>
    <p:sldId id="481" r:id="rId68"/>
    <p:sldId id="480" r:id="rId69"/>
    <p:sldId id="505" r:id="rId70"/>
    <p:sldId id="488" r:id="rId71"/>
    <p:sldId id="479" r:id="rId72"/>
    <p:sldId id="478" r:id="rId73"/>
    <p:sldId id="425" r:id="rId74"/>
    <p:sldId id="482" r:id="rId75"/>
    <p:sldId id="494" r:id="rId76"/>
    <p:sldId id="490" r:id="rId77"/>
    <p:sldId id="500" r:id="rId78"/>
  </p:sldIdLst>
  <p:sldSz cx="9144000" cy="6858000" type="screen4x3"/>
  <p:notesSz cx="7010400" cy="9296400"/>
  <p:custDataLst>
    <p:tags r:id="rId8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 id="1" name="Administrator" initials="A" lastIdx="27" clrIdx="1"/>
  <p:cmAuthor id="2" name="Robert Brackenbury" initials="RWB" lastIdx="5" clrIdx="2"/>
  <p:cmAuthor id="3" name="College of Medicine" initials="COM"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7500"/>
    <a:srgbClr val="009900"/>
    <a:srgbClr val="3B4A1E"/>
    <a:srgbClr val="BA5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autoAdjust="0"/>
    <p:restoredTop sz="92277" autoAdjust="0"/>
  </p:normalViewPr>
  <p:slideViewPr>
    <p:cSldViewPr>
      <p:cViewPr>
        <p:scale>
          <a:sx n="93" d="100"/>
          <a:sy n="93" d="100"/>
        </p:scale>
        <p:origin x="954"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5733BE50-5F93-4D92-9E50-36AC29EF2076}" type="datetimeFigureOut">
              <a:rPr lang="en-US"/>
              <a:pPr>
                <a:defRPr/>
              </a:pPr>
              <a:t>10/11/2021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2182648F-5A96-42A4-ABCC-E964B908CCA0}" type="slidenum">
              <a:rPr lang="en-US"/>
              <a:pPr>
                <a:defRPr/>
              </a:pPr>
              <a:t>‹#›</a:t>
            </a:fld>
            <a:endParaRPr lang="en-US"/>
          </a:p>
        </p:txBody>
      </p:sp>
    </p:spTree>
    <p:extLst>
      <p:ext uri="{BB962C8B-B14F-4D97-AF65-F5344CB8AC3E}">
        <p14:creationId xmlns:p14="http://schemas.microsoft.com/office/powerpoint/2010/main" val="2406968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FA78B692-F298-402F-9468-31150052790A}" type="datetimeFigureOut">
              <a:rPr lang="en-US"/>
              <a:pPr>
                <a:defRPr/>
              </a:pPr>
              <a:t>10/11/2021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0258BCAE-9684-4BF9-90C1-63450D7CAEFD}" type="slidenum">
              <a:rPr lang="en-US"/>
              <a:pPr>
                <a:defRPr/>
              </a:pPr>
              <a:t>‹#›</a:t>
            </a:fld>
            <a:endParaRPr lang="en-US" dirty="0"/>
          </a:p>
        </p:txBody>
      </p:sp>
    </p:spTree>
    <p:extLst>
      <p:ext uri="{BB962C8B-B14F-4D97-AF65-F5344CB8AC3E}">
        <p14:creationId xmlns:p14="http://schemas.microsoft.com/office/powerpoint/2010/main" val="3794653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37998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9E0851-F95A-43FF-AB90-613A6E63F1A6}" type="slidenum">
              <a:rPr lang="en-US" smtClean="0">
                <a:latin typeface="Arial" charset="0"/>
              </a:rPr>
              <a:pPr fontAlgn="base">
                <a:spcBef>
                  <a:spcPct val="0"/>
                </a:spcBef>
                <a:spcAft>
                  <a:spcPct val="0"/>
                </a:spcAft>
              </a:pPr>
              <a:t>10</a:t>
            </a:fld>
            <a:endParaRPr lang="en-US">
              <a:latin typeface="Arial" charset="0"/>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076463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AA82DF-17C8-493D-B174-EA57CE67786A}" type="slidenum">
              <a:rPr lang="en-US" smtClean="0">
                <a:latin typeface="Arial" charset="0"/>
              </a:rPr>
              <a:pPr fontAlgn="base">
                <a:spcBef>
                  <a:spcPct val="0"/>
                </a:spcBef>
                <a:spcAft>
                  <a:spcPct val="0"/>
                </a:spcAft>
              </a:pPr>
              <a:t>11</a:t>
            </a:fld>
            <a:endParaRPr lang="en-US">
              <a:latin typeface="Arial" charset="0"/>
            </a:endParaRPr>
          </a:p>
        </p:txBody>
      </p:sp>
      <p:sp>
        <p:nvSpPr>
          <p:cNvPr id="36866"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839" tIns="45919" rIns="91839" bIns="45919" anchor="b"/>
          <a:lstStyle/>
          <a:p>
            <a:pPr algn="r" defTabSz="900113" eaLnBrk="0" hangingPunct="0"/>
            <a:fld id="{5A20A335-5BB9-4533-AD7B-6F5585E858D9}" type="slidenum">
              <a:rPr lang="en-US" sz="1200">
                <a:latin typeface="Times New Roman" pitchFamily="18" charset="0"/>
              </a:rPr>
              <a:pPr algn="r" defTabSz="900113" eaLnBrk="0" hangingPunct="0"/>
              <a:t>11</a:t>
            </a:fld>
            <a:endParaRPr lang="en-US" sz="1200">
              <a:latin typeface="Times New Roman" pitchFamily="18"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xfrm>
            <a:off x="935038" y="4416425"/>
            <a:ext cx="5140325" cy="4183063"/>
          </a:xfrm>
          <a:noFill/>
        </p:spPr>
        <p:txBody>
          <a:bodyPr wrap="square" lIns="91839" tIns="45919" rIns="91839" bIns="45919"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75425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7164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58842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1E4206-B1B6-45FA-AD29-1F9596448D5F}" type="slidenum">
              <a:rPr lang="en-US" smtClean="0">
                <a:latin typeface="Arial" charset="0"/>
              </a:rPr>
              <a:pPr fontAlgn="base">
                <a:spcBef>
                  <a:spcPct val="0"/>
                </a:spcBef>
                <a:spcAft>
                  <a:spcPct val="0"/>
                </a:spcAft>
              </a:pPr>
              <a:t>14</a:t>
            </a:fld>
            <a:endParaRPr lang="en-US">
              <a:latin typeface="Arial" charset="0"/>
            </a:endParaRPr>
          </a:p>
        </p:txBody>
      </p:sp>
      <p:sp>
        <p:nvSpPr>
          <p:cNvPr id="43010"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845" tIns="45922" rIns="91845" bIns="45922" anchor="b"/>
          <a:lstStyle/>
          <a:p>
            <a:pPr algn="r" defTabSz="901700" eaLnBrk="0" hangingPunct="0"/>
            <a:fld id="{E27C4749-7626-4B7B-B33E-FFCEB0775159}" type="slidenum">
              <a:rPr lang="en-US" sz="1200">
                <a:latin typeface="Times New Roman" pitchFamily="18" charset="0"/>
              </a:rPr>
              <a:pPr algn="r" defTabSz="901700" eaLnBrk="0" hangingPunct="0"/>
              <a:t>14</a:t>
            </a:fld>
            <a:endParaRPr lang="en-US" sz="1200">
              <a:latin typeface="Times New Roman" pitchFamily="18"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xfrm>
            <a:off x="935038" y="4416425"/>
            <a:ext cx="5140325" cy="4183063"/>
          </a:xfrm>
          <a:noFill/>
        </p:spPr>
        <p:txBody>
          <a:bodyPr wrap="square" lIns="91845" tIns="45922" rIns="91845" bIns="45922"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90819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A174B2-F48F-42A8-8105-18E22DB14D1F}" type="slidenum">
              <a:rPr lang="en-US" smtClean="0">
                <a:latin typeface="Arial" charset="0"/>
              </a:rPr>
              <a:pPr fontAlgn="base">
                <a:spcBef>
                  <a:spcPct val="0"/>
                </a:spcBef>
                <a:spcAft>
                  <a:spcPct val="0"/>
                </a:spcAft>
              </a:pPr>
              <a:t>15</a:t>
            </a:fld>
            <a:endParaRPr lang="en-US">
              <a:latin typeface="Arial" charset="0"/>
            </a:endParaRPr>
          </a:p>
        </p:txBody>
      </p:sp>
      <p:sp>
        <p:nvSpPr>
          <p:cNvPr id="45058"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845" tIns="45922" rIns="91845" bIns="45922" anchor="b"/>
          <a:lstStyle/>
          <a:p>
            <a:pPr algn="r" defTabSz="901700" eaLnBrk="0" hangingPunct="0"/>
            <a:fld id="{B6B116E9-8626-4C35-913D-309657886E11}" type="slidenum">
              <a:rPr lang="en-US" sz="1200">
                <a:latin typeface="Times New Roman" pitchFamily="18" charset="0"/>
              </a:rPr>
              <a:pPr algn="r" defTabSz="901700" eaLnBrk="0" hangingPunct="0"/>
              <a:t>15</a:t>
            </a:fld>
            <a:endParaRPr lang="en-US" sz="1200">
              <a:latin typeface="Times New Roman" pitchFamily="18"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xfrm>
            <a:off x="935038" y="4416425"/>
            <a:ext cx="5140325" cy="4183063"/>
          </a:xfrm>
          <a:noFill/>
        </p:spPr>
        <p:txBody>
          <a:bodyPr wrap="square" lIns="91845" tIns="45922" rIns="91845" bIns="45922"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19211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988FDEB1-1CCB-4579-846A-EF9F9AB54746}" type="slidenum">
              <a:rPr lang="en-US" smtClean="0">
                <a:latin typeface="Arial" charset="0"/>
              </a:rPr>
              <a:pPr defTabSz="941388" fontAlgn="base">
                <a:spcBef>
                  <a:spcPct val="0"/>
                </a:spcBef>
                <a:spcAft>
                  <a:spcPct val="0"/>
                </a:spcAft>
              </a:pPr>
              <a:t>16</a:t>
            </a:fld>
            <a:endParaRPr lang="en-US">
              <a:latin typeface="Arial" charset="0"/>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679074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437319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54F181AA-CF53-4196-84E0-0E3499EEAF68}" type="slidenum">
              <a:rPr lang="en-US" smtClean="0">
                <a:latin typeface="Arial" charset="0"/>
              </a:rPr>
              <a:pPr defTabSz="941388" fontAlgn="base">
                <a:spcBef>
                  <a:spcPct val="0"/>
                </a:spcBef>
                <a:spcAft>
                  <a:spcPct val="0"/>
                </a:spcAft>
              </a:pPr>
              <a:t>18</a:t>
            </a:fld>
            <a:endParaRPr lang="en-US">
              <a:latin typeface="Arial" charset="0"/>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731868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3058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96939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CC3BF735-D6D5-43AB-8DC7-CDBC144885DF}" type="slidenum">
              <a:rPr lang="en-US" smtClean="0">
                <a:latin typeface="Arial" charset="0"/>
              </a:rPr>
              <a:pPr defTabSz="941388" fontAlgn="base">
                <a:spcBef>
                  <a:spcPct val="0"/>
                </a:spcBef>
                <a:spcAft>
                  <a:spcPct val="0"/>
                </a:spcAft>
              </a:pPr>
              <a:t>20</a:t>
            </a:fld>
            <a:endParaRPr lang="en-US">
              <a:latin typeface="Arial"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236414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095760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59CD1C21-C142-480B-A4EB-8F939BDA2A59}" type="slidenum">
              <a:rPr lang="en-US" smtClean="0">
                <a:latin typeface="Arial" charset="0"/>
              </a:rPr>
              <a:pPr defTabSz="941388" fontAlgn="base">
                <a:spcBef>
                  <a:spcPct val="0"/>
                </a:spcBef>
                <a:spcAft>
                  <a:spcPct val="0"/>
                </a:spcAft>
              </a:pPr>
              <a:t>22</a:t>
            </a:fld>
            <a:endParaRPr lang="en-US">
              <a:latin typeface="Arial" charset="0"/>
            </a:endParaRPr>
          </a:p>
        </p:txBody>
      </p:sp>
      <p:sp>
        <p:nvSpPr>
          <p:cNvPr id="59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5"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67889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61443"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E193D1C4-CD7C-4D31-8A9F-7DBB39283742}" type="slidenum">
              <a:rPr lang="en-US" sz="1200"/>
              <a:pPr algn="r"/>
              <a:t>23</a:t>
            </a:fld>
            <a:endParaRPr lang="en-US" sz="1200"/>
          </a:p>
        </p:txBody>
      </p:sp>
    </p:spTree>
    <p:extLst>
      <p:ext uri="{BB962C8B-B14F-4D97-AF65-F5344CB8AC3E}">
        <p14:creationId xmlns:p14="http://schemas.microsoft.com/office/powerpoint/2010/main" val="3849586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970338" y="8831263"/>
            <a:ext cx="3038475" cy="463550"/>
          </a:xfrm>
          <a:prstGeom prst="rect">
            <a:avLst/>
          </a:prstGeom>
          <a:noFill/>
          <a:ln w="9525">
            <a:noFill/>
            <a:miter lim="800000"/>
            <a:headEnd/>
            <a:tailEnd/>
          </a:ln>
        </p:spPr>
        <p:txBody>
          <a:bodyPr lIns="94126" tIns="47063" rIns="94126" bIns="47063" anchor="b"/>
          <a:lstStyle/>
          <a:p>
            <a:pPr algn="r" defTabSz="923925"/>
            <a:fld id="{3F230EEF-783B-40D0-87B4-EED08E6A01D5}" type="slidenum">
              <a:rPr lang="en-US" sz="1200"/>
              <a:pPr algn="r" defTabSz="923925"/>
              <a:t>24</a:t>
            </a:fld>
            <a:endParaRPr lang="en-US" sz="1200"/>
          </a:p>
        </p:txBody>
      </p:sp>
      <p:sp>
        <p:nvSpPr>
          <p:cNvPr id="63490"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63491" name="Rectangle 3"/>
          <p:cNvSpPr>
            <a:spLocks noGrp="1" noChangeArrowheads="1"/>
          </p:cNvSpPr>
          <p:nvPr>
            <p:ph type="body" idx="1"/>
          </p:nvPr>
        </p:nvSpPr>
        <p:spPr bwMode="auto">
          <a:xfrm>
            <a:off x="935038" y="4418013"/>
            <a:ext cx="5140325" cy="4179887"/>
          </a:xfrm>
          <a:noFill/>
        </p:spPr>
        <p:txBody>
          <a:bodyPr wrap="square" lIns="94126" tIns="47063" rIns="94126" bIns="47063"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32178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txBox="1">
            <a:spLocks noGrp="1" noChangeArrowheads="1"/>
          </p:cNvSpPr>
          <p:nvPr/>
        </p:nvSpPr>
        <p:spPr bwMode="auto">
          <a:xfrm>
            <a:off x="3970338" y="8831263"/>
            <a:ext cx="3038475" cy="463550"/>
          </a:xfrm>
          <a:prstGeom prst="rect">
            <a:avLst/>
          </a:prstGeom>
          <a:noFill/>
          <a:ln w="9525">
            <a:noFill/>
            <a:miter lim="800000"/>
            <a:headEnd/>
            <a:tailEnd/>
          </a:ln>
        </p:spPr>
        <p:txBody>
          <a:bodyPr lIns="94126" tIns="47063" rIns="94126" bIns="47063" anchor="b"/>
          <a:lstStyle/>
          <a:p>
            <a:pPr algn="r" defTabSz="923925"/>
            <a:fld id="{E06A4D90-3D8C-4D8C-95FA-3922A31BE41E}" type="slidenum">
              <a:rPr lang="en-US" sz="1200"/>
              <a:pPr algn="r" defTabSz="923925"/>
              <a:t>25</a:t>
            </a:fld>
            <a:endParaRPr lang="en-US" sz="1200"/>
          </a:p>
        </p:txBody>
      </p:sp>
      <p:sp>
        <p:nvSpPr>
          <p:cNvPr id="65538"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65539" name="Rectangle 3"/>
          <p:cNvSpPr>
            <a:spLocks noGrp="1" noChangeArrowheads="1"/>
          </p:cNvSpPr>
          <p:nvPr>
            <p:ph type="body" idx="1"/>
          </p:nvPr>
        </p:nvSpPr>
        <p:spPr bwMode="auto">
          <a:xfrm>
            <a:off x="935038" y="4418013"/>
            <a:ext cx="5140325" cy="4179887"/>
          </a:xfrm>
          <a:noFill/>
        </p:spPr>
        <p:txBody>
          <a:bodyPr wrap="square" lIns="94126" tIns="47063" rIns="94126" bIns="47063"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247001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49AF53-0C89-4BD1-A5B7-76C5EF042D8E}" type="slidenum">
              <a:rPr lang="en-US" smtClean="0">
                <a:latin typeface="Arial" charset="0"/>
              </a:rPr>
              <a:pPr fontAlgn="base">
                <a:spcBef>
                  <a:spcPct val="0"/>
                </a:spcBef>
                <a:spcAft>
                  <a:spcPct val="0"/>
                </a:spcAft>
              </a:pPr>
              <a:t>26</a:t>
            </a:fld>
            <a:endParaRPr lang="en-US">
              <a:latin typeface="Arial"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8491516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214143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970338" y="8831263"/>
            <a:ext cx="3038475" cy="463550"/>
          </a:xfrm>
          <a:prstGeom prst="rect">
            <a:avLst/>
          </a:prstGeom>
          <a:noFill/>
          <a:ln w="9525">
            <a:noFill/>
            <a:miter lim="800000"/>
            <a:headEnd/>
            <a:tailEnd/>
          </a:ln>
        </p:spPr>
        <p:txBody>
          <a:bodyPr lIns="94126" tIns="47063" rIns="94126" bIns="47063" anchor="b"/>
          <a:lstStyle/>
          <a:p>
            <a:pPr algn="r" defTabSz="923925"/>
            <a:fld id="{B88366F2-69D1-4A4B-BFE1-31B637613E99}" type="slidenum">
              <a:rPr lang="en-US" sz="1200"/>
              <a:pPr algn="r" defTabSz="923925"/>
              <a:t>28</a:t>
            </a:fld>
            <a:endParaRPr lang="en-US" sz="1200"/>
          </a:p>
        </p:txBody>
      </p:sp>
      <p:sp>
        <p:nvSpPr>
          <p:cNvPr id="71682"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71683" name="Rectangle 3"/>
          <p:cNvSpPr>
            <a:spLocks noGrp="1" noChangeArrowheads="1"/>
          </p:cNvSpPr>
          <p:nvPr>
            <p:ph type="body" idx="1"/>
          </p:nvPr>
        </p:nvSpPr>
        <p:spPr bwMode="auto">
          <a:xfrm>
            <a:off x="701675" y="4418013"/>
            <a:ext cx="5607050" cy="4179887"/>
          </a:xfrm>
          <a:noFill/>
        </p:spPr>
        <p:txBody>
          <a:bodyPr wrap="square" lIns="94126" tIns="47063" rIns="94126" bIns="47063"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90795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27172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FFE7A7F1-A3F3-4191-B181-4B7B659492F1}" type="slidenum">
              <a:rPr lang="en-US" smtClean="0">
                <a:latin typeface="Arial" charset="0"/>
              </a:rPr>
              <a:pPr defTabSz="941388" fontAlgn="base">
                <a:spcBef>
                  <a:spcPct val="0"/>
                </a:spcBef>
                <a:spcAft>
                  <a:spcPct val="0"/>
                </a:spcAft>
              </a:pPr>
              <a:t>3</a:t>
            </a:fld>
            <a:endParaRPr lang="en-US">
              <a:latin typeface="Arial" charset="0"/>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510668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031043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477541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039061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719133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100134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txBox="1">
            <a:spLocks noGrp="1" noChangeArrowheads="1"/>
          </p:cNvSpPr>
          <p:nvPr/>
        </p:nvSpPr>
        <p:spPr bwMode="auto">
          <a:xfrm>
            <a:off x="3970338" y="8831263"/>
            <a:ext cx="3038475" cy="463550"/>
          </a:xfrm>
          <a:prstGeom prst="rect">
            <a:avLst/>
          </a:prstGeom>
          <a:noFill/>
          <a:ln w="9525">
            <a:noFill/>
            <a:miter lim="800000"/>
            <a:headEnd/>
            <a:tailEnd/>
          </a:ln>
        </p:spPr>
        <p:txBody>
          <a:bodyPr lIns="94126" tIns="47063" rIns="94126" bIns="47063" anchor="b"/>
          <a:lstStyle/>
          <a:p>
            <a:pPr algn="r" defTabSz="923925"/>
            <a:fld id="{DE6770D7-6709-486D-8037-80A2054F8E04}" type="slidenum">
              <a:rPr lang="en-US" sz="1200"/>
              <a:pPr algn="r" defTabSz="923925"/>
              <a:t>35</a:t>
            </a:fld>
            <a:endParaRPr lang="en-US" sz="1200"/>
          </a:p>
        </p:txBody>
      </p:sp>
      <p:sp>
        <p:nvSpPr>
          <p:cNvPr id="86018"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86019" name="Rectangle 3"/>
          <p:cNvSpPr>
            <a:spLocks noGrp="1" noChangeArrowheads="1"/>
          </p:cNvSpPr>
          <p:nvPr>
            <p:ph type="body" idx="1"/>
          </p:nvPr>
        </p:nvSpPr>
        <p:spPr bwMode="auto">
          <a:xfrm>
            <a:off x="701675" y="4418013"/>
            <a:ext cx="5607050" cy="4179887"/>
          </a:xfrm>
          <a:noFill/>
        </p:spPr>
        <p:txBody>
          <a:bodyPr wrap="square" lIns="94126" tIns="47063" rIns="94126" bIns="47063"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125913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586548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291035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780713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2CD0ED29-DA65-4C22-9ADF-350FDAF0C16E}" type="slidenum">
              <a:rPr lang="en-US" smtClean="0">
                <a:latin typeface="Arial" charset="0"/>
              </a:rPr>
              <a:pPr defTabSz="941388" fontAlgn="base">
                <a:spcBef>
                  <a:spcPct val="0"/>
                </a:spcBef>
                <a:spcAft>
                  <a:spcPct val="0"/>
                </a:spcAft>
              </a:pPr>
              <a:t>39</a:t>
            </a:fld>
            <a:endParaRPr lang="en-US">
              <a:latin typeface="Arial"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93977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CCD7BA6B-AC43-4B67-A8A6-4121067B9D64}" type="slidenum">
              <a:rPr lang="en-US" smtClean="0"/>
              <a:pPr>
                <a:defRPr/>
              </a:pPr>
              <a:t>4</a:t>
            </a:fld>
            <a:endParaRPr lang="en-US" dirty="0"/>
          </a:p>
        </p:txBody>
      </p:sp>
    </p:spTree>
    <p:extLst>
      <p:ext uri="{BB962C8B-B14F-4D97-AF65-F5344CB8AC3E}">
        <p14:creationId xmlns:p14="http://schemas.microsoft.com/office/powerpoint/2010/main" val="4123918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190001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645098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732970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87369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490595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611833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177010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
        <p:nvSpPr>
          <p:cNvPr id="11059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625660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571997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86041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0585EA7D-410E-4CEB-935C-18AFFE95DD33}" type="slidenum">
              <a:rPr lang="en-US" smtClean="0">
                <a:latin typeface="Arial" charset="0"/>
              </a:rPr>
              <a:pPr defTabSz="941388" fontAlgn="base">
                <a:spcBef>
                  <a:spcPct val="0"/>
                </a:spcBef>
                <a:spcAft>
                  <a:spcPct val="0"/>
                </a:spcAft>
              </a:pPr>
              <a:t>5</a:t>
            </a:fld>
            <a:endParaRPr lang="en-US">
              <a:latin typeface="Arial"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07320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464574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D96F41FF-CE9A-4DAA-B13A-E8B3FE5A351B}" type="slidenum">
              <a:rPr lang="en-US" sz="1200"/>
              <a:pPr algn="r"/>
              <a:t>51</a:t>
            </a:fld>
            <a:endParaRPr lang="en-US" sz="1200"/>
          </a:p>
        </p:txBody>
      </p:sp>
      <p:sp>
        <p:nvSpPr>
          <p:cNvPr id="118786"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1845" tIns="45922" rIns="91845" bIns="45922" anchor="b"/>
          <a:lstStyle/>
          <a:p>
            <a:pPr algn="r" defTabSz="901700" eaLnBrk="0" hangingPunct="0"/>
            <a:fld id="{3AE77E6D-CB83-49A8-945B-B66EEF15FD81}" type="slidenum">
              <a:rPr lang="en-US" sz="1200">
                <a:latin typeface="Times New Roman" pitchFamily="18" charset="0"/>
              </a:rPr>
              <a:pPr algn="r" defTabSz="901700" eaLnBrk="0" hangingPunct="0"/>
              <a:t>51</a:t>
            </a:fld>
            <a:endParaRPr lang="en-US" sz="1200">
              <a:latin typeface="Times New Roman" pitchFamily="18"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xfrm>
            <a:off x="935038" y="4416425"/>
            <a:ext cx="5140325" cy="4183063"/>
          </a:xfrm>
          <a:noFill/>
        </p:spPr>
        <p:txBody>
          <a:bodyPr wrap="square" lIns="91845" tIns="45922" rIns="91845" bIns="45922"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15996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1E6E35-8EF5-4694-9B6D-574453CDC082}" type="slidenum">
              <a:rPr lang="en-US" smtClean="0">
                <a:latin typeface="Arial" charset="0"/>
              </a:rPr>
              <a:pPr fontAlgn="base">
                <a:spcBef>
                  <a:spcPct val="0"/>
                </a:spcBef>
                <a:spcAft>
                  <a:spcPct val="0"/>
                </a:spcAft>
              </a:pPr>
              <a:t>52</a:t>
            </a:fld>
            <a:endParaRPr lang="en-US">
              <a:latin typeface="Arial" charset="0"/>
            </a:endParaRPr>
          </a:p>
        </p:txBody>
      </p:sp>
      <p:sp>
        <p:nvSpPr>
          <p:cNvPr id="1208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4204580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7804D5AA-D758-4922-A20D-34801D134DE5}" type="slidenum">
              <a:rPr lang="en-US" smtClean="0"/>
              <a:pPr>
                <a:defRPr/>
              </a:pPr>
              <a:t>53</a:t>
            </a:fld>
            <a:endParaRPr lang="en-US" dirty="0"/>
          </a:p>
        </p:txBody>
      </p:sp>
    </p:spTree>
    <p:extLst>
      <p:ext uri="{BB962C8B-B14F-4D97-AF65-F5344CB8AC3E}">
        <p14:creationId xmlns:p14="http://schemas.microsoft.com/office/powerpoint/2010/main" val="613252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02717AC5-150C-4AED-BA4E-F7EBE91A5A0E}" type="slidenum">
              <a:rPr lang="en-US" smtClean="0"/>
              <a:pPr>
                <a:defRPr/>
              </a:pPr>
              <a:t>54</a:t>
            </a:fld>
            <a:endParaRPr lang="en-US" dirty="0"/>
          </a:p>
        </p:txBody>
      </p:sp>
    </p:spTree>
    <p:extLst>
      <p:ext uri="{BB962C8B-B14F-4D97-AF65-F5344CB8AC3E}">
        <p14:creationId xmlns:p14="http://schemas.microsoft.com/office/powerpoint/2010/main" val="4199411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2D86E805-8E06-4DBA-A8E4-0ECE2E2A0EC9}" type="slidenum">
              <a:rPr lang="en-US" sz="1200"/>
              <a:pPr algn="r"/>
              <a:t>55</a:t>
            </a:fld>
            <a:endParaRPr lang="en-US" sz="1200"/>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3335238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70338" y="8831263"/>
            <a:ext cx="3038475" cy="463550"/>
          </a:xfrm>
          <a:prstGeom prst="rect">
            <a:avLst/>
          </a:prstGeom>
          <a:noFill/>
          <a:ln w="9525">
            <a:noFill/>
            <a:miter lim="800000"/>
            <a:headEnd/>
            <a:tailEnd/>
          </a:ln>
        </p:spPr>
        <p:txBody>
          <a:bodyPr lIns="94126" tIns="47063" rIns="94126" bIns="47063" anchor="b"/>
          <a:lstStyle/>
          <a:p>
            <a:pPr algn="r" defTabSz="923925"/>
            <a:fld id="{ED2B93E2-34FB-49C5-BDA8-C668A3A6D31A}" type="slidenum">
              <a:rPr lang="en-US" sz="1200"/>
              <a:pPr algn="r" defTabSz="923925"/>
              <a:t>56</a:t>
            </a:fld>
            <a:endParaRPr lang="en-US" sz="1200"/>
          </a:p>
        </p:txBody>
      </p:sp>
      <p:sp>
        <p:nvSpPr>
          <p:cNvPr id="129026" name="Rectangle 2"/>
          <p:cNvSpPr>
            <a:spLocks noGrp="1" noRot="1" noChangeAspect="1" noChangeArrowheads="1" noTextEdit="1"/>
          </p:cNvSpPr>
          <p:nvPr>
            <p:ph type="sldImg"/>
          </p:nvPr>
        </p:nvSpPr>
        <p:spPr bwMode="auto">
          <a:xfrm>
            <a:off x="1181100" y="698500"/>
            <a:ext cx="4648200" cy="3486150"/>
          </a:xfrm>
          <a:noFill/>
          <a:ln>
            <a:solidFill>
              <a:srgbClr val="000000"/>
            </a:solidFill>
            <a:miter lim="800000"/>
            <a:headEnd/>
            <a:tailEnd/>
          </a:ln>
        </p:spPr>
      </p:sp>
      <p:sp>
        <p:nvSpPr>
          <p:cNvPr id="129027" name="Rectangle 3"/>
          <p:cNvSpPr>
            <a:spLocks noGrp="1" noChangeArrowheads="1"/>
          </p:cNvSpPr>
          <p:nvPr>
            <p:ph type="body" idx="1"/>
          </p:nvPr>
        </p:nvSpPr>
        <p:spPr bwMode="auto">
          <a:xfrm>
            <a:off x="935038" y="4418013"/>
            <a:ext cx="5140325" cy="4179887"/>
          </a:xfrm>
          <a:noFill/>
        </p:spPr>
        <p:txBody>
          <a:bodyPr wrap="square" lIns="94126" tIns="47063" rIns="94126" bIns="47063"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2609770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57776EA9-0A47-4955-A4A8-1BBFDECC7816}" type="slidenum">
              <a:rPr lang="en-US" smtClean="0"/>
              <a:pPr>
                <a:defRPr/>
              </a:pPr>
              <a:t>57</a:t>
            </a:fld>
            <a:endParaRPr lang="en-US" dirty="0"/>
          </a:p>
        </p:txBody>
      </p:sp>
    </p:spTree>
    <p:extLst>
      <p:ext uri="{BB962C8B-B14F-4D97-AF65-F5344CB8AC3E}">
        <p14:creationId xmlns:p14="http://schemas.microsoft.com/office/powerpoint/2010/main" val="1968028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AEA1B574-F5ED-42A7-A9D9-370A6AB2949C}" type="slidenum">
              <a:rPr lang="en-US" smtClean="0"/>
              <a:pPr>
                <a:defRPr/>
              </a:pPr>
              <a:t>58</a:t>
            </a:fld>
            <a:endParaRPr lang="en-US" dirty="0"/>
          </a:p>
        </p:txBody>
      </p:sp>
    </p:spTree>
    <p:extLst>
      <p:ext uri="{BB962C8B-B14F-4D97-AF65-F5344CB8AC3E}">
        <p14:creationId xmlns:p14="http://schemas.microsoft.com/office/powerpoint/2010/main" val="2542527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3FDF4F91-84CB-4566-A551-1BAFA6EEFEDB}" type="slidenum">
              <a:rPr lang="en-US" smtClean="0"/>
              <a:pPr>
                <a:defRPr/>
              </a:pPr>
              <a:t>59</a:t>
            </a:fld>
            <a:endParaRPr lang="en-US" dirty="0"/>
          </a:p>
        </p:txBody>
      </p:sp>
    </p:spTree>
    <p:extLst>
      <p:ext uri="{BB962C8B-B14F-4D97-AF65-F5344CB8AC3E}">
        <p14:creationId xmlns:p14="http://schemas.microsoft.com/office/powerpoint/2010/main" val="277291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41388" fontAlgn="base">
              <a:spcBef>
                <a:spcPct val="0"/>
              </a:spcBef>
              <a:spcAft>
                <a:spcPct val="0"/>
              </a:spcAft>
            </a:pPr>
            <a:fld id="{B7907775-76EC-4E0E-8AA0-A0596CA6D027}" type="slidenum">
              <a:rPr lang="en-US" smtClean="0">
                <a:latin typeface="Arial" charset="0"/>
              </a:rPr>
              <a:pPr defTabSz="941388" fontAlgn="base">
                <a:spcBef>
                  <a:spcPct val="0"/>
                </a:spcBef>
                <a:spcAft>
                  <a:spcPct val="0"/>
                </a:spcAft>
              </a:pPr>
              <a:t>6</a:t>
            </a:fld>
            <a:endParaRPr lang="en-US">
              <a:latin typeface="Arial" charset="0"/>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xfrm>
            <a:off x="935038" y="4418013"/>
            <a:ext cx="5140325" cy="4179887"/>
          </a:xfrm>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620148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B1EA9C4A-90CD-4DDC-9D69-64AFF8F161C5}" type="slidenum">
              <a:rPr lang="en-US" smtClean="0"/>
              <a:pPr>
                <a:defRPr/>
              </a:pPr>
              <a:t>60</a:t>
            </a:fld>
            <a:endParaRPr lang="en-US" dirty="0"/>
          </a:p>
        </p:txBody>
      </p:sp>
    </p:spTree>
    <p:extLst>
      <p:ext uri="{BB962C8B-B14F-4D97-AF65-F5344CB8AC3E}">
        <p14:creationId xmlns:p14="http://schemas.microsoft.com/office/powerpoint/2010/main" val="630764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2352F094-3F56-42CA-B5CC-865AB6D9CE4C}" type="slidenum">
              <a:rPr lang="en-US" smtClean="0"/>
              <a:pPr>
                <a:defRPr/>
              </a:pPr>
              <a:t>61</a:t>
            </a:fld>
            <a:endParaRPr lang="en-US" dirty="0"/>
          </a:p>
        </p:txBody>
      </p:sp>
    </p:spTree>
    <p:extLst>
      <p:ext uri="{BB962C8B-B14F-4D97-AF65-F5344CB8AC3E}">
        <p14:creationId xmlns:p14="http://schemas.microsoft.com/office/powerpoint/2010/main" val="3721391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BBB01AC4-0E57-4209-875F-632CE3A07C5C}" type="slidenum">
              <a:rPr lang="en-US" smtClean="0"/>
              <a:pPr>
                <a:defRPr/>
              </a:pPr>
              <a:t>62</a:t>
            </a:fld>
            <a:endParaRPr lang="en-US" dirty="0"/>
          </a:p>
        </p:txBody>
      </p:sp>
    </p:spTree>
    <p:extLst>
      <p:ext uri="{BB962C8B-B14F-4D97-AF65-F5344CB8AC3E}">
        <p14:creationId xmlns:p14="http://schemas.microsoft.com/office/powerpoint/2010/main" val="116750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AFBCE225-B0FA-41A1-9F0F-57BAB4FEA22E}" type="slidenum">
              <a:rPr lang="en-US" smtClean="0"/>
              <a:pPr>
                <a:defRPr/>
              </a:pPr>
              <a:t>63</a:t>
            </a:fld>
            <a:endParaRPr lang="en-US" dirty="0"/>
          </a:p>
        </p:txBody>
      </p:sp>
    </p:spTree>
    <p:extLst>
      <p:ext uri="{BB962C8B-B14F-4D97-AF65-F5344CB8AC3E}">
        <p14:creationId xmlns:p14="http://schemas.microsoft.com/office/powerpoint/2010/main" val="3348179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80963574-0F8E-4671-A6C1-C0E742CAD754}" type="slidenum">
              <a:rPr lang="en-US" smtClean="0"/>
              <a:pPr>
                <a:defRPr/>
              </a:pPr>
              <a:t>64</a:t>
            </a:fld>
            <a:endParaRPr lang="en-US" dirty="0"/>
          </a:p>
        </p:txBody>
      </p:sp>
    </p:spTree>
    <p:extLst>
      <p:ext uri="{BB962C8B-B14F-4D97-AF65-F5344CB8AC3E}">
        <p14:creationId xmlns:p14="http://schemas.microsoft.com/office/powerpoint/2010/main" val="19209112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912C5FC0-C233-4E82-B13D-9294A7040020}" type="slidenum">
              <a:rPr lang="en-US" smtClean="0"/>
              <a:pPr>
                <a:defRPr/>
              </a:pPr>
              <a:t>65</a:t>
            </a:fld>
            <a:endParaRPr lang="en-US" dirty="0"/>
          </a:p>
        </p:txBody>
      </p:sp>
    </p:spTree>
    <p:extLst>
      <p:ext uri="{BB962C8B-B14F-4D97-AF65-F5344CB8AC3E}">
        <p14:creationId xmlns:p14="http://schemas.microsoft.com/office/powerpoint/2010/main" val="38207593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5814451A-DA12-4AA6-BC16-42520135CB65}" type="slidenum">
              <a:rPr lang="en-US" smtClean="0"/>
              <a:pPr>
                <a:defRPr/>
              </a:pPr>
              <a:t>66</a:t>
            </a:fld>
            <a:endParaRPr lang="en-US" dirty="0"/>
          </a:p>
        </p:txBody>
      </p:sp>
    </p:spTree>
    <p:extLst>
      <p:ext uri="{BB962C8B-B14F-4D97-AF65-F5344CB8AC3E}">
        <p14:creationId xmlns:p14="http://schemas.microsoft.com/office/powerpoint/2010/main" val="3617845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73F64797-6951-4940-8E91-20554844387B}" type="slidenum">
              <a:rPr lang="en-US" smtClean="0"/>
              <a:pPr>
                <a:defRPr/>
              </a:pPr>
              <a:t>67</a:t>
            </a:fld>
            <a:endParaRPr lang="en-US" dirty="0"/>
          </a:p>
        </p:txBody>
      </p:sp>
    </p:spTree>
    <p:extLst>
      <p:ext uri="{BB962C8B-B14F-4D97-AF65-F5344CB8AC3E}">
        <p14:creationId xmlns:p14="http://schemas.microsoft.com/office/powerpoint/2010/main" val="23976238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2E4683E2-DD95-4351-B2B8-F8A37FD41BD2}" type="slidenum">
              <a:rPr lang="en-US" smtClean="0"/>
              <a:pPr>
                <a:defRPr/>
              </a:pPr>
              <a:t>68</a:t>
            </a:fld>
            <a:endParaRPr lang="en-US" dirty="0"/>
          </a:p>
        </p:txBody>
      </p:sp>
    </p:spTree>
    <p:extLst>
      <p:ext uri="{BB962C8B-B14F-4D97-AF65-F5344CB8AC3E}">
        <p14:creationId xmlns:p14="http://schemas.microsoft.com/office/powerpoint/2010/main" val="8954301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C5F3261A-671A-4E0E-8E1A-DFB0AB5083CE}" type="slidenum">
              <a:rPr lang="en-US" smtClean="0"/>
              <a:pPr>
                <a:defRPr/>
              </a:pPr>
              <a:t>69</a:t>
            </a:fld>
            <a:endParaRPr lang="en-US" dirty="0"/>
          </a:p>
        </p:txBody>
      </p:sp>
    </p:spTree>
    <p:extLst>
      <p:ext uri="{BB962C8B-B14F-4D97-AF65-F5344CB8AC3E}">
        <p14:creationId xmlns:p14="http://schemas.microsoft.com/office/powerpoint/2010/main" val="1771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5457819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220C5AF9-C73E-447D-A4CF-0216A1F03E0A}" type="slidenum">
              <a:rPr lang="en-US" smtClean="0"/>
              <a:pPr>
                <a:defRPr/>
              </a:pPr>
              <a:t>70</a:t>
            </a:fld>
            <a:endParaRPr lang="en-US" dirty="0"/>
          </a:p>
        </p:txBody>
      </p:sp>
    </p:spTree>
    <p:extLst>
      <p:ext uri="{BB962C8B-B14F-4D97-AF65-F5344CB8AC3E}">
        <p14:creationId xmlns:p14="http://schemas.microsoft.com/office/powerpoint/2010/main" val="4449470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70515566-D695-4191-93B4-3D3C9E944EC5}" type="slidenum">
              <a:rPr lang="en-US" smtClean="0"/>
              <a:pPr>
                <a:defRPr/>
              </a:pPr>
              <a:t>71</a:t>
            </a:fld>
            <a:endParaRPr lang="en-US" dirty="0"/>
          </a:p>
        </p:txBody>
      </p:sp>
    </p:spTree>
    <p:extLst>
      <p:ext uri="{BB962C8B-B14F-4D97-AF65-F5344CB8AC3E}">
        <p14:creationId xmlns:p14="http://schemas.microsoft.com/office/powerpoint/2010/main" val="1720585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B79FAE09-0F69-4602-9F77-FC51CC0F95F8}" type="slidenum">
              <a:rPr lang="en-US" smtClean="0"/>
              <a:pPr>
                <a:defRPr/>
              </a:pPr>
              <a:t>72</a:t>
            </a:fld>
            <a:endParaRPr lang="en-US" dirty="0"/>
          </a:p>
        </p:txBody>
      </p:sp>
    </p:spTree>
    <p:extLst>
      <p:ext uri="{BB962C8B-B14F-4D97-AF65-F5344CB8AC3E}">
        <p14:creationId xmlns:p14="http://schemas.microsoft.com/office/powerpoint/2010/main" val="2234431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a:fld id="{21A7E0C8-3FA6-4977-AB3D-926407EC7429}" type="slidenum">
              <a:rPr lang="en-US" sz="1200"/>
              <a:pPr algn="r"/>
              <a:t>73</a:t>
            </a:fld>
            <a:endParaRPr lang="en-US" sz="1200"/>
          </a:p>
        </p:txBody>
      </p:sp>
      <p:sp>
        <p:nvSpPr>
          <p:cNvPr id="165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80989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D635737C-55ED-42E6-97A4-9CC4E866B057}" type="slidenum">
              <a:rPr lang="en-US" smtClean="0"/>
              <a:pPr>
                <a:defRPr/>
              </a:pPr>
              <a:t>74</a:t>
            </a:fld>
            <a:endParaRPr lang="en-US" dirty="0"/>
          </a:p>
        </p:txBody>
      </p:sp>
    </p:spTree>
    <p:extLst>
      <p:ext uri="{BB962C8B-B14F-4D97-AF65-F5344CB8AC3E}">
        <p14:creationId xmlns:p14="http://schemas.microsoft.com/office/powerpoint/2010/main" val="988660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66A0B1A5-1823-422B-BFC3-61C6D2EFDA1E}" type="slidenum">
              <a:rPr lang="en-US" smtClean="0"/>
              <a:pPr>
                <a:defRPr/>
              </a:pPr>
              <a:t>75</a:t>
            </a:fld>
            <a:endParaRPr lang="en-US" dirty="0"/>
          </a:p>
        </p:txBody>
      </p:sp>
    </p:spTree>
    <p:extLst>
      <p:ext uri="{BB962C8B-B14F-4D97-AF65-F5344CB8AC3E}">
        <p14:creationId xmlns:p14="http://schemas.microsoft.com/office/powerpoint/2010/main" val="4165123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p:spPr>
      </p:sp>
      <p:sp>
        <p:nvSpPr>
          <p:cNvPr id="172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46CE9619-D727-433A-ACB9-5B3F501B4EF1}" type="slidenum">
              <a:rPr lang="en-US" smtClean="0"/>
              <a:pPr>
                <a:defRPr/>
              </a:pPr>
              <a:t>76</a:t>
            </a:fld>
            <a:endParaRPr lang="en-US" dirty="0"/>
          </a:p>
        </p:txBody>
      </p:sp>
    </p:spTree>
    <p:extLst>
      <p:ext uri="{BB962C8B-B14F-4D97-AF65-F5344CB8AC3E}">
        <p14:creationId xmlns:p14="http://schemas.microsoft.com/office/powerpoint/2010/main" val="40889306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88B3BE1F-6F3C-4126-A0D4-95D8E2A34DAF}" type="slidenum">
              <a:rPr lang="en-US" smtClean="0"/>
              <a:pPr>
                <a:defRPr/>
              </a:pPr>
              <a:t>77</a:t>
            </a:fld>
            <a:endParaRPr lang="en-US" dirty="0"/>
          </a:p>
        </p:txBody>
      </p:sp>
    </p:spTree>
    <p:extLst>
      <p:ext uri="{BB962C8B-B14F-4D97-AF65-F5344CB8AC3E}">
        <p14:creationId xmlns:p14="http://schemas.microsoft.com/office/powerpoint/2010/main" val="196684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811189-5D53-4167-8D2F-208B2DC10DD9}" type="slidenum">
              <a:rPr lang="en-US" smtClean="0">
                <a:latin typeface="Arial" charset="0"/>
              </a:rPr>
              <a:pPr fontAlgn="base">
                <a:spcBef>
                  <a:spcPct val="0"/>
                </a:spcBef>
                <a:spcAft>
                  <a:spcPct val="0"/>
                </a:spcAft>
              </a:pPr>
              <a:t>8</a:t>
            </a:fld>
            <a:endParaRPr lang="en-US">
              <a:latin typeface="Arial"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52380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35281A-C20A-4138-BAAC-F559F0291967}" type="slidenum">
              <a:rPr lang="en-US" smtClean="0">
                <a:latin typeface="Arial" charset="0"/>
              </a:rPr>
              <a:pPr fontAlgn="base">
                <a:spcBef>
                  <a:spcPct val="0"/>
                </a:spcBef>
                <a:spcAft>
                  <a:spcPct val="0"/>
                </a:spcAft>
              </a:pPr>
              <a:t>9</a:t>
            </a:fld>
            <a:endParaRPr lang="en-US">
              <a:latin typeface="Arial" charset="0"/>
            </a:endParaRPr>
          </a:p>
        </p:txBody>
      </p:sp>
      <p:sp>
        <p:nvSpPr>
          <p:cNvPr id="32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160199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D41D39F-DF1A-4A54-A3BD-BE2E2388EB38}"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8A4F14-105B-4C92-89F9-BD17F983BF9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CBBC01-4B54-4C25-A803-F991D63D7AC5}"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EB21D1-CC45-4C23-AC89-D759E053BEB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AA46B2-540B-4B9F-869B-240F29F4DA52}"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DBD5D0-30B1-4ABA-B1A9-763B772A9FC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83FC33-BF2D-4030-856B-95672C6E70F6}"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B64E48-7BE8-4BA1-AB0C-CF784C176FA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9F0A374-CA2C-48F8-9245-34042FF5014E}"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C7D9F7-7402-4291-9249-8D05421FD48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B8831F7-018F-4061-B7C6-FF144BF1402A}"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B7C7D2-4ABB-4CDF-B2E1-4A3B1C033E5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A2BB950-FEF1-4670-B2FC-B5BF552A5F21}" type="datetimeFigureOut">
              <a:rPr lang="en-US"/>
              <a:pPr>
                <a:defRPr/>
              </a:pPr>
              <a:t>10/11/2021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642D33-405D-40CD-8AAC-20B3DDC4944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C3D1B3F-4631-43D4-80AD-9CA16FA2FEA1}" type="datetimeFigureOut">
              <a:rPr lang="en-US"/>
              <a:pPr>
                <a:defRPr/>
              </a:pPr>
              <a:t>10/11/2021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E51C3E-EF79-432D-BC66-E7AE90ACE62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7B5DC0-1005-472E-8883-B5968657FA3E}" type="datetimeFigureOut">
              <a:rPr lang="en-US"/>
              <a:pPr>
                <a:defRPr/>
              </a:pPr>
              <a:t>10/11/2021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C1BB73-1A43-40D7-9FAF-109443BD598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278489A-D018-4D34-A095-B97E8CCD4B84}"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112DF7-A833-465D-B91B-D4D560ECB3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2137035-AA38-45A4-AF9B-FF4CCA67D693}"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141D2F-C095-4A75-8B98-BD4E6A7C93E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B18AB37-9DF3-4C40-A5B5-B5508CE07B13}" type="datetimeFigureOut">
              <a:rPr lang="en-US"/>
              <a:pPr>
                <a:defRPr/>
              </a:pPr>
              <a:t>10/11/2021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58D7436-253A-4BCA-8218-8A931C26706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hyperlink" Target="../../../../Program%20Files/TurningPoint/2003/Questions.htm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raySL181_xvid.mp4/1_fh13mco8"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raySL045B_xvid.mp4/1_n4zfx58q"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0.jpeg"/><Relationship Id="rId4" Type="http://schemas.openxmlformats.org/officeDocument/2006/relationships/hyperlink" Target="../../../../Program%20Files/TurningPoint/2003/Questions.html"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1.jpeg"/><Relationship Id="rId4" Type="http://schemas.openxmlformats.org/officeDocument/2006/relationships/hyperlink" Target="../../../../Program%20Files/TurningPoint/2003/Questions.html"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2.jpeg"/><Relationship Id="rId4" Type="http://schemas.openxmlformats.org/officeDocument/2006/relationships/hyperlink" Target="../../../../../../../../Program%20Files/TurningPoint/2003/Questions.html"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whiteSL181_xvid.mp4/1_ybewoq5b"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Program%20Files/TurningPoint/2003/Questions.html"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whiteSL045A_xvid.mp4/1_brgpzl6j"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hyperlink" Target="../../../../../../../../Program%20Files/TurningPoint/2003/Questions.html"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whiteSL168_xvid.mp4/1_z50uv0sa"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hyperlink" Target="../../../../../../../../Program%20Files/TurningPoint/2003/Questions.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17.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8.jpeg"/><Relationship Id="rId4" Type="http://schemas.openxmlformats.org/officeDocument/2006/relationships/hyperlink" Target="../../../../../../../../Program%20Files/TurningPoint/2003/Questions.html"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Program%20Files/TurningPoint/2003/Questions.html"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22.pn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teasedSL044_xvid.mp4/1_8qmfsoew"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hyperlink" Target="../../../../../../../../Program%20Files/TurningPoint/2003/Questions.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nerveSL12_xvid.mp4/1_qexab1u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8" Type="http://schemas.openxmlformats.org/officeDocument/2006/relationships/hyperlink" Target="https://accessibilityresources.mediaspace.kaltura.com/media/nerveSL47_xvid.mp4/1_5rky3pe9" TargetMode="External"/><Relationship Id="rId3" Type="http://schemas.openxmlformats.org/officeDocument/2006/relationships/notesSlide" Target="../notesSlides/notesSlide32.xml"/><Relationship Id="rId7" Type="http://schemas.openxmlformats.org/officeDocument/2006/relationships/hyperlink" Target="https://accessibilityresources.mediaspace.kaltura.com/media/nerveSL24_xvid.mp4/1_qihmxbow" TargetMode="Externa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hyperlink" Target="https://accessibilityresources.mediaspace.kaltura.com/media/nerveSL23_xvid.mp4/1_hlwbklxp" TargetMode="Externa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nerveSL16_xvid.mp4/1_8f7xj1h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24.jpeg"/><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nerveCTSL12_xvid.mp4/1_yo6kh2d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hyperlink" Target="https://accessibilityresources.mediaspace.kaltura.com/media/nerveCTSL47_xvid.mp4/1_ukss90s7" TargetMode="External"/><Relationship Id="rId4" Type="http://schemas.openxmlformats.org/officeDocument/2006/relationships/hyperlink" Target="https://medmicroscope.uc.edu/"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2.jpeg"/><Relationship Id="rId4" Type="http://schemas.openxmlformats.org/officeDocument/2006/relationships/hyperlink" Target="../../../../../../../../Program%20Files/TurningPoint/2003/Questions.html"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31.jpe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7.xml"/><Relationship Id="rId5" Type="http://schemas.openxmlformats.org/officeDocument/2006/relationships/image" Target="../media/image31.jpe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anglionSL50_xvid.mp4/1_30nd69w5"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39.xml"/><Relationship Id="rId5" Type="http://schemas.openxmlformats.org/officeDocument/2006/relationships/image" Target="../media/image31.jpe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anglionSl49_xvid.mp4/1_g7p2td5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41.xml"/><Relationship Id="rId5" Type="http://schemas.openxmlformats.org/officeDocument/2006/relationships/image" Target="../media/image31.jpe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anglionSL51_xvid.mp4/1_tvbw768v"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31.jpeg"/><Relationship Id="rId4" Type="http://schemas.openxmlformats.org/officeDocument/2006/relationships/image" Target="../media/image36.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hyperlink" Target="https://accessibilityresources.mediaspace.kaltura.com/media/ganglionSL16_xvid.mp4/1_c13fyqws" TargetMode="Externa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hyperlink" Target="https://accessibilityresources.mediaspace.kaltura.com/media/ganglionSL14_xvid.mp4/1_mvcpz8gb" TargetMode="Externa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anglionSL53_xvid.mp4/1_98w3rmg1"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hyperlink" Target="../../../../../../../../Program%20Files/TurningPoint/2003/Questions.html"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hyperlink" Target="../../../../Program%20Files/TurningPoint/2003/Questions.html" TargetMode="Externa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41.jpeg"/><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43.jpeg"/><Relationship Id="rId4" Type="http://schemas.openxmlformats.org/officeDocument/2006/relationships/hyperlink" Target="../../../../../../../../Program%20Files/TurningPoint/2003/Questions.html"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3.xml"/><Relationship Id="rId4" Type="http://schemas.openxmlformats.org/officeDocument/2006/relationships/image" Target="../media/image45.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hyperlink" Target="../../../../../../../../Program%20Files/TurningPoint/2003/Questions.html"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56.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57.xml"/><Relationship Id="rId4" Type="http://schemas.openxmlformats.org/officeDocument/2006/relationships/image" Target="../media/image4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58.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59.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40.jpe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2.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5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hyperlink" Target="https://medmicroscope.uc.edu/" TargetMode="External"/><Relationship Id="rId4" Type="http://schemas.openxmlformats.org/officeDocument/2006/relationships/hyperlink" Target="https://accessibilityresources.mediaspace.kaltura.com/media/graywhiteSL181_xvid.mp4/1_x13kwxt1"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58.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3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0.xml"/><Relationship Id="rId4" Type="http://schemas.openxmlformats.org/officeDocument/2006/relationships/image" Target="../media/image60.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61.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2.xml"/><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5.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1600" y="1447800"/>
            <a:ext cx="6400800" cy="1323975"/>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Neural Tissues</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a:solidFill>
                  <a:srgbClr val="7030A0"/>
                </a:solidFill>
                <a:latin typeface="Bradley Hand ITC" pitchFamily="66" charset="0"/>
              </a:rPr>
              <a:t>It’s best to view this in </a:t>
            </a:r>
            <a:r>
              <a:rPr lang="en-US" sz="2400" b="1" i="1">
                <a:solidFill>
                  <a:srgbClr val="7030A0"/>
                </a:solidFill>
                <a:latin typeface="Bradley Hand ITC" pitchFamily="66" charset="0"/>
              </a:rPr>
              <a:t>Slide Show </a:t>
            </a:r>
            <a:r>
              <a:rPr lang="en-US" sz="2400" b="1">
                <a:solidFill>
                  <a:srgbClr val="7030A0"/>
                </a:solidFill>
                <a:latin typeface="Bradley Hand ITC" pitchFamily="66" charset="0"/>
              </a:rPr>
              <a:t>mode, especially for the quizzes.</a:t>
            </a:r>
          </a:p>
        </p:txBody>
      </p:sp>
      <p:sp>
        <p:nvSpPr>
          <p:cNvPr id="2" name="TextBox 1"/>
          <p:cNvSpPr txBox="1"/>
          <p:nvPr/>
        </p:nvSpPr>
        <p:spPr>
          <a:xfrm>
            <a:off x="457200" y="5105400"/>
            <a:ext cx="5638800" cy="954088"/>
          </a:xfrm>
          <a:prstGeom prst="rect">
            <a:avLst/>
          </a:prstGeom>
          <a:noFill/>
        </p:spPr>
        <p:txBody>
          <a:bodyPr>
            <a:spAutoFit/>
          </a:bodyPr>
          <a:lstStyle/>
          <a:p>
            <a:pPr>
              <a:defRPr/>
            </a:pPr>
            <a:r>
              <a:rPr lang="en-US" sz="2800" b="1" dirty="0">
                <a:solidFill>
                  <a:schemeClr val="accent3">
                    <a:lumMod val="50000"/>
                  </a:schemeClr>
                </a:solidFill>
                <a:latin typeface="Bradley Hand ITC" pitchFamily="66" charset="0"/>
              </a:rPr>
              <a:t>This module will take approximately 90 minutes to complete.</a:t>
            </a:r>
          </a:p>
        </p:txBody>
      </p:sp>
      <p:pic>
        <p:nvPicPr>
          <p:cNvPr id="15364" name="Picture 7"/>
          <p:cNvPicPr>
            <a:picLocks noChangeAspect="1" noChangeArrowheads="1"/>
          </p:cNvPicPr>
          <p:nvPr/>
        </p:nvPicPr>
        <p:blipFill>
          <a:blip r:embed="rId4" cstate="print"/>
          <a:srcRect l="5583" t="4918" r="1389" b="7088"/>
          <a:stretch>
            <a:fillRect/>
          </a:stretch>
        </p:blipFill>
        <p:spPr bwMode="auto">
          <a:xfrm>
            <a:off x="6400800" y="3865563"/>
            <a:ext cx="2435225" cy="2979737"/>
          </a:xfrm>
          <a:prstGeom prst="rect">
            <a:avLst/>
          </a:prstGeom>
          <a:noFill/>
          <a:ln w="9525">
            <a:noFill/>
            <a:miter lim="800000"/>
            <a:headEnd/>
            <a:tailEnd/>
          </a:ln>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noChangeArrowheads="1"/>
          </p:cNvPicPr>
          <p:nvPr/>
        </p:nvPicPr>
        <p:blipFill>
          <a:blip r:embed="rId4" cstate="print"/>
          <a:srcRect l="14607"/>
          <a:stretch>
            <a:fillRect/>
          </a:stretch>
        </p:blipFill>
        <p:spPr bwMode="auto">
          <a:xfrm>
            <a:off x="76200" y="685800"/>
            <a:ext cx="5791200" cy="5086350"/>
          </a:xfrm>
          <a:prstGeom prst="rect">
            <a:avLst/>
          </a:prstGeom>
          <a:noFill/>
          <a:ln w="9525">
            <a:noFill/>
            <a:miter lim="800000"/>
            <a:headEnd/>
            <a:tailEnd/>
          </a:ln>
        </p:spPr>
      </p:pic>
      <p:sp>
        <p:nvSpPr>
          <p:cNvPr id="33794" name="Text Box 4"/>
          <p:cNvSpPr txBox="1">
            <a:spLocks noChangeArrowheads="1"/>
          </p:cNvSpPr>
          <p:nvPr/>
        </p:nvSpPr>
        <p:spPr bwMode="auto">
          <a:xfrm>
            <a:off x="5943600" y="579438"/>
            <a:ext cx="3048000" cy="6103937"/>
          </a:xfrm>
          <a:prstGeom prst="rect">
            <a:avLst/>
          </a:prstGeom>
          <a:noFill/>
          <a:ln w="9525">
            <a:noFill/>
            <a:miter lim="800000"/>
            <a:headEnd/>
            <a:tailEnd/>
          </a:ln>
        </p:spPr>
        <p:txBody>
          <a:bodyPr>
            <a:spAutoFit/>
          </a:bodyPr>
          <a:lstStyle/>
          <a:p>
            <a:r>
              <a:rPr lang="en-US" dirty="0"/>
              <a:t>The nucleus of a neuron is large and round, with a prominent nucleolus (yellow arrow), and abundant euchromatin (pale area surrounding nucleolus).  The black arrows delimit the nucleus.</a:t>
            </a:r>
          </a:p>
          <a:p>
            <a:endParaRPr lang="en-US" sz="800" dirty="0"/>
          </a:p>
          <a:p>
            <a:r>
              <a:rPr lang="en-US" dirty="0"/>
              <a:t>The cytoplasm in the cell body, or perikaryon, is rich in clusters of rough endoplasmic reticulum, which in neurons are termed Nissl substance or Nissl bodies (the blue/purple flaky material).</a:t>
            </a:r>
          </a:p>
          <a:p>
            <a:endParaRPr lang="en-US" sz="800" dirty="0"/>
          </a:p>
          <a:p>
            <a:r>
              <a:rPr lang="en-US" dirty="0"/>
              <a:t>Dendrites (green arrows) contain Nissl substance, while axons (next slide) can be recognized because they lack Nissl substance.</a:t>
            </a:r>
          </a:p>
        </p:txBody>
      </p:sp>
      <p:sp>
        <p:nvSpPr>
          <p:cNvPr id="6" name="Rectangle 5"/>
          <p:cNvSpPr/>
          <p:nvPr/>
        </p:nvSpPr>
        <p:spPr>
          <a:xfrm>
            <a:off x="-24702" y="-6123"/>
            <a:ext cx="9240415"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high power view of gray matter</a:t>
            </a:r>
          </a:p>
        </p:txBody>
      </p:sp>
      <p:cxnSp>
        <p:nvCxnSpPr>
          <p:cNvPr id="4" name="Straight Arrow Connector 3"/>
          <p:cNvCxnSpPr/>
          <p:nvPr/>
        </p:nvCxnSpPr>
        <p:spPr>
          <a:xfrm>
            <a:off x="5410200" y="1416050"/>
            <a:ext cx="7938" cy="6683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219200" y="4235450"/>
            <a:ext cx="7938" cy="66833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0" y="1035050"/>
            <a:ext cx="7938" cy="66833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19325" y="700088"/>
            <a:ext cx="7938" cy="668337"/>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239963" y="1622425"/>
            <a:ext cx="23812" cy="622300"/>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 Box 4"/>
          <p:cNvSpPr txBox="1">
            <a:spLocks noChangeArrowheads="1"/>
          </p:cNvSpPr>
          <p:nvPr/>
        </p:nvSpPr>
        <p:spPr bwMode="auto">
          <a:xfrm>
            <a:off x="179388" y="5943600"/>
            <a:ext cx="5584825" cy="646113"/>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dirty="0">
                <a:latin typeface="+mn-lt"/>
              </a:rPr>
              <a:t>The small, condensed nuclei (red arrows) belong to glial cell.  Their cytoplasm is either not visible or barely visible.</a:t>
            </a:r>
          </a:p>
        </p:txBody>
      </p:sp>
      <p:cxnSp>
        <p:nvCxnSpPr>
          <p:cNvPr id="20" name="Straight Arrow Connector 19"/>
          <p:cNvCxnSpPr/>
          <p:nvPr/>
        </p:nvCxnSpPr>
        <p:spPr>
          <a:xfrm>
            <a:off x="1600200" y="4235450"/>
            <a:ext cx="582613"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95813" y="3048000"/>
            <a:ext cx="582612"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037"/>
          <p:cNvPicPr>
            <a:picLocks noChangeAspect="1" noChangeArrowheads="1"/>
          </p:cNvPicPr>
          <p:nvPr/>
        </p:nvPicPr>
        <p:blipFill>
          <a:blip r:embed="rId4" cstate="print"/>
          <a:srcRect/>
          <a:stretch>
            <a:fillRect/>
          </a:stretch>
        </p:blipFill>
        <p:spPr bwMode="auto">
          <a:xfrm>
            <a:off x="609600" y="533400"/>
            <a:ext cx="7697788" cy="5105400"/>
          </a:xfrm>
          <a:prstGeom prst="rect">
            <a:avLst/>
          </a:prstGeom>
          <a:noFill/>
          <a:ln w="9525">
            <a:noFill/>
            <a:miter lim="800000"/>
            <a:headEnd/>
            <a:tailEnd/>
          </a:ln>
        </p:spPr>
      </p:pic>
      <p:sp>
        <p:nvSpPr>
          <p:cNvPr id="35842"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cxnSp>
        <p:nvCxnSpPr>
          <p:cNvPr id="4" name="Straight Arrow Connector 3"/>
          <p:cNvCxnSpPr/>
          <p:nvPr/>
        </p:nvCxnSpPr>
        <p:spPr>
          <a:xfrm flipH="1">
            <a:off x="6934200" y="2819400"/>
            <a:ext cx="762000" cy="9906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4702" y="-6123"/>
            <a:ext cx="9240415"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high power view of gray matter</a:t>
            </a:r>
          </a:p>
        </p:txBody>
      </p:sp>
      <p:sp>
        <p:nvSpPr>
          <p:cNvPr id="35845" name="Text Box 4"/>
          <p:cNvSpPr txBox="1">
            <a:spLocks noChangeArrowheads="1"/>
          </p:cNvSpPr>
          <p:nvPr/>
        </p:nvSpPr>
        <p:spPr bwMode="auto">
          <a:xfrm>
            <a:off x="328613" y="5638800"/>
            <a:ext cx="8534400" cy="1200150"/>
          </a:xfrm>
          <a:prstGeom prst="rect">
            <a:avLst/>
          </a:prstGeom>
          <a:noFill/>
          <a:ln w="9525">
            <a:noFill/>
            <a:miter lim="800000"/>
            <a:headEnd/>
            <a:tailEnd/>
          </a:ln>
        </p:spPr>
        <p:txBody>
          <a:bodyPr>
            <a:spAutoFit/>
          </a:bodyPr>
          <a:lstStyle/>
          <a:p>
            <a:r>
              <a:rPr lang="en-US" dirty="0"/>
              <a:t>Although dendrites are easy to identify definitively because of their number and the presence of </a:t>
            </a:r>
            <a:r>
              <a:rPr lang="en-US" dirty="0" err="1"/>
              <a:t>Nissl</a:t>
            </a:r>
            <a:r>
              <a:rPr lang="en-US" dirty="0"/>
              <a:t> substance, axons are much more difficult to find.  In this fortuitous image, an axon is indicated by the arrow.  The “tapered” beginning of the axon is the axon hillock (outlined).  Note the lack of Nissl substance in the axon.</a:t>
            </a:r>
          </a:p>
        </p:txBody>
      </p:sp>
      <p:sp>
        <p:nvSpPr>
          <p:cNvPr id="2" name="Freeform 1"/>
          <p:cNvSpPr/>
          <p:nvPr/>
        </p:nvSpPr>
        <p:spPr>
          <a:xfrm>
            <a:off x="5105400" y="2667000"/>
            <a:ext cx="1530350" cy="1071563"/>
          </a:xfrm>
          <a:custGeom>
            <a:avLst/>
            <a:gdLst>
              <a:gd name="connsiteX0" fmla="*/ 756355 w 1128889"/>
              <a:gd name="connsiteY0" fmla="*/ 812800 h 970844"/>
              <a:gd name="connsiteX1" fmla="*/ 812800 w 1128889"/>
              <a:gd name="connsiteY1" fmla="*/ 790222 h 970844"/>
              <a:gd name="connsiteX2" fmla="*/ 880533 w 1128889"/>
              <a:gd name="connsiteY2" fmla="*/ 745067 h 970844"/>
              <a:gd name="connsiteX3" fmla="*/ 914400 w 1128889"/>
              <a:gd name="connsiteY3" fmla="*/ 722489 h 970844"/>
              <a:gd name="connsiteX4" fmla="*/ 948267 w 1128889"/>
              <a:gd name="connsiteY4" fmla="*/ 688622 h 970844"/>
              <a:gd name="connsiteX5" fmla="*/ 982133 w 1128889"/>
              <a:gd name="connsiteY5" fmla="*/ 609600 h 970844"/>
              <a:gd name="connsiteX6" fmla="*/ 1016000 w 1128889"/>
              <a:gd name="connsiteY6" fmla="*/ 587022 h 970844"/>
              <a:gd name="connsiteX7" fmla="*/ 1027289 w 1128889"/>
              <a:gd name="connsiteY7" fmla="*/ 553156 h 970844"/>
              <a:gd name="connsiteX8" fmla="*/ 1049867 w 1128889"/>
              <a:gd name="connsiteY8" fmla="*/ 519289 h 970844"/>
              <a:gd name="connsiteX9" fmla="*/ 1072444 w 1128889"/>
              <a:gd name="connsiteY9" fmla="*/ 440267 h 970844"/>
              <a:gd name="connsiteX10" fmla="*/ 1095022 w 1128889"/>
              <a:gd name="connsiteY10" fmla="*/ 406400 h 970844"/>
              <a:gd name="connsiteX11" fmla="*/ 1106311 w 1128889"/>
              <a:gd name="connsiteY11" fmla="*/ 372533 h 970844"/>
              <a:gd name="connsiteX12" fmla="*/ 1128889 w 1128889"/>
              <a:gd name="connsiteY12" fmla="*/ 237067 h 970844"/>
              <a:gd name="connsiteX13" fmla="*/ 1117600 w 1128889"/>
              <a:gd name="connsiteY13" fmla="*/ 101600 h 970844"/>
              <a:gd name="connsiteX14" fmla="*/ 1061155 w 1128889"/>
              <a:gd name="connsiteY14" fmla="*/ 45156 h 970844"/>
              <a:gd name="connsiteX15" fmla="*/ 1027289 w 1128889"/>
              <a:gd name="connsiteY15" fmla="*/ 33867 h 970844"/>
              <a:gd name="connsiteX16" fmla="*/ 948267 w 1128889"/>
              <a:gd name="connsiteY16" fmla="*/ 0 h 970844"/>
              <a:gd name="connsiteX17" fmla="*/ 745067 w 1128889"/>
              <a:gd name="connsiteY17" fmla="*/ 11289 h 970844"/>
              <a:gd name="connsiteX18" fmla="*/ 677333 w 1128889"/>
              <a:gd name="connsiteY18" fmla="*/ 45156 h 970844"/>
              <a:gd name="connsiteX19" fmla="*/ 643467 w 1128889"/>
              <a:gd name="connsiteY19" fmla="*/ 56444 h 970844"/>
              <a:gd name="connsiteX20" fmla="*/ 598311 w 1128889"/>
              <a:gd name="connsiteY20" fmla="*/ 90311 h 970844"/>
              <a:gd name="connsiteX21" fmla="*/ 564444 w 1128889"/>
              <a:gd name="connsiteY21" fmla="*/ 101600 h 970844"/>
              <a:gd name="connsiteX22" fmla="*/ 485422 w 1128889"/>
              <a:gd name="connsiteY22" fmla="*/ 180622 h 970844"/>
              <a:gd name="connsiteX23" fmla="*/ 451555 w 1128889"/>
              <a:gd name="connsiteY23" fmla="*/ 203200 h 970844"/>
              <a:gd name="connsiteX24" fmla="*/ 395111 w 1128889"/>
              <a:gd name="connsiteY24" fmla="*/ 259644 h 970844"/>
              <a:gd name="connsiteX25" fmla="*/ 361244 w 1128889"/>
              <a:gd name="connsiteY25" fmla="*/ 293511 h 970844"/>
              <a:gd name="connsiteX26" fmla="*/ 293511 w 1128889"/>
              <a:gd name="connsiteY26" fmla="*/ 338667 h 970844"/>
              <a:gd name="connsiteX27" fmla="*/ 225778 w 1128889"/>
              <a:gd name="connsiteY27" fmla="*/ 395111 h 970844"/>
              <a:gd name="connsiteX28" fmla="*/ 135467 w 1128889"/>
              <a:gd name="connsiteY28" fmla="*/ 485422 h 970844"/>
              <a:gd name="connsiteX29" fmla="*/ 79022 w 1128889"/>
              <a:gd name="connsiteY29" fmla="*/ 564444 h 970844"/>
              <a:gd name="connsiteX30" fmla="*/ 33867 w 1128889"/>
              <a:gd name="connsiteY30" fmla="*/ 632178 h 970844"/>
              <a:gd name="connsiteX31" fmla="*/ 22578 w 1128889"/>
              <a:gd name="connsiteY31" fmla="*/ 677333 h 970844"/>
              <a:gd name="connsiteX32" fmla="*/ 0 w 1128889"/>
              <a:gd name="connsiteY32" fmla="*/ 745067 h 970844"/>
              <a:gd name="connsiteX33" fmla="*/ 11289 w 1128889"/>
              <a:gd name="connsiteY33" fmla="*/ 846667 h 970844"/>
              <a:gd name="connsiteX34" fmla="*/ 22578 w 1128889"/>
              <a:gd name="connsiteY34" fmla="*/ 880533 h 970844"/>
              <a:gd name="connsiteX35" fmla="*/ 56444 w 1128889"/>
              <a:gd name="connsiteY35" fmla="*/ 903111 h 970844"/>
              <a:gd name="connsiteX36" fmla="*/ 67733 w 1128889"/>
              <a:gd name="connsiteY36" fmla="*/ 936978 h 970844"/>
              <a:gd name="connsiteX37" fmla="*/ 101600 w 1128889"/>
              <a:gd name="connsiteY37" fmla="*/ 948267 h 970844"/>
              <a:gd name="connsiteX38" fmla="*/ 135467 w 1128889"/>
              <a:gd name="connsiteY38" fmla="*/ 970844 h 970844"/>
              <a:gd name="connsiteX39" fmla="*/ 361244 w 1128889"/>
              <a:gd name="connsiteY39" fmla="*/ 959556 h 970844"/>
              <a:gd name="connsiteX40" fmla="*/ 428978 w 1128889"/>
              <a:gd name="connsiteY40" fmla="*/ 936978 h 970844"/>
              <a:gd name="connsiteX41" fmla="*/ 474133 w 1128889"/>
              <a:gd name="connsiteY41" fmla="*/ 903111 h 970844"/>
              <a:gd name="connsiteX42" fmla="*/ 519289 w 1128889"/>
              <a:gd name="connsiteY42" fmla="*/ 891822 h 970844"/>
              <a:gd name="connsiteX43" fmla="*/ 587022 w 1128889"/>
              <a:gd name="connsiteY43" fmla="*/ 869244 h 970844"/>
              <a:gd name="connsiteX44" fmla="*/ 620889 w 1128889"/>
              <a:gd name="connsiteY44" fmla="*/ 857956 h 970844"/>
              <a:gd name="connsiteX45" fmla="*/ 666044 w 1128889"/>
              <a:gd name="connsiteY45" fmla="*/ 835378 h 970844"/>
              <a:gd name="connsiteX46" fmla="*/ 699911 w 1128889"/>
              <a:gd name="connsiteY46" fmla="*/ 824089 h 970844"/>
              <a:gd name="connsiteX47" fmla="*/ 733778 w 1128889"/>
              <a:gd name="connsiteY47" fmla="*/ 801511 h 970844"/>
              <a:gd name="connsiteX48" fmla="*/ 756355 w 1128889"/>
              <a:gd name="connsiteY48" fmla="*/ 812800 h 970844"/>
              <a:gd name="connsiteX0" fmla="*/ 756355 w 1128889"/>
              <a:gd name="connsiteY0" fmla="*/ 921270 h 1079314"/>
              <a:gd name="connsiteX1" fmla="*/ 812800 w 1128889"/>
              <a:gd name="connsiteY1" fmla="*/ 898692 h 1079314"/>
              <a:gd name="connsiteX2" fmla="*/ 880533 w 1128889"/>
              <a:gd name="connsiteY2" fmla="*/ 853537 h 1079314"/>
              <a:gd name="connsiteX3" fmla="*/ 914400 w 1128889"/>
              <a:gd name="connsiteY3" fmla="*/ 830959 h 1079314"/>
              <a:gd name="connsiteX4" fmla="*/ 948267 w 1128889"/>
              <a:gd name="connsiteY4" fmla="*/ 797092 h 1079314"/>
              <a:gd name="connsiteX5" fmla="*/ 982133 w 1128889"/>
              <a:gd name="connsiteY5" fmla="*/ 718070 h 1079314"/>
              <a:gd name="connsiteX6" fmla="*/ 1016000 w 1128889"/>
              <a:gd name="connsiteY6" fmla="*/ 695492 h 1079314"/>
              <a:gd name="connsiteX7" fmla="*/ 1027289 w 1128889"/>
              <a:gd name="connsiteY7" fmla="*/ 661626 h 1079314"/>
              <a:gd name="connsiteX8" fmla="*/ 1049867 w 1128889"/>
              <a:gd name="connsiteY8" fmla="*/ 627759 h 1079314"/>
              <a:gd name="connsiteX9" fmla="*/ 1072444 w 1128889"/>
              <a:gd name="connsiteY9" fmla="*/ 548737 h 1079314"/>
              <a:gd name="connsiteX10" fmla="*/ 1095022 w 1128889"/>
              <a:gd name="connsiteY10" fmla="*/ 514870 h 1079314"/>
              <a:gd name="connsiteX11" fmla="*/ 1106311 w 1128889"/>
              <a:gd name="connsiteY11" fmla="*/ 481003 h 1079314"/>
              <a:gd name="connsiteX12" fmla="*/ 1128889 w 1128889"/>
              <a:gd name="connsiteY12" fmla="*/ 345537 h 1079314"/>
              <a:gd name="connsiteX13" fmla="*/ 1117600 w 1128889"/>
              <a:gd name="connsiteY13" fmla="*/ 210070 h 1079314"/>
              <a:gd name="connsiteX14" fmla="*/ 1061155 w 1128889"/>
              <a:gd name="connsiteY14" fmla="*/ 153626 h 1079314"/>
              <a:gd name="connsiteX15" fmla="*/ 1027289 w 1128889"/>
              <a:gd name="connsiteY15" fmla="*/ 142337 h 1079314"/>
              <a:gd name="connsiteX16" fmla="*/ 948267 w 1128889"/>
              <a:gd name="connsiteY16" fmla="*/ 108470 h 1079314"/>
              <a:gd name="connsiteX17" fmla="*/ 762000 w 1128889"/>
              <a:gd name="connsiteY17" fmla="*/ 6432 h 1079314"/>
              <a:gd name="connsiteX18" fmla="*/ 677333 w 1128889"/>
              <a:gd name="connsiteY18" fmla="*/ 153626 h 1079314"/>
              <a:gd name="connsiteX19" fmla="*/ 643467 w 1128889"/>
              <a:gd name="connsiteY19" fmla="*/ 164914 h 1079314"/>
              <a:gd name="connsiteX20" fmla="*/ 598311 w 1128889"/>
              <a:gd name="connsiteY20" fmla="*/ 198781 h 1079314"/>
              <a:gd name="connsiteX21" fmla="*/ 564444 w 1128889"/>
              <a:gd name="connsiteY21" fmla="*/ 210070 h 1079314"/>
              <a:gd name="connsiteX22" fmla="*/ 485422 w 1128889"/>
              <a:gd name="connsiteY22" fmla="*/ 289092 h 1079314"/>
              <a:gd name="connsiteX23" fmla="*/ 451555 w 1128889"/>
              <a:gd name="connsiteY23" fmla="*/ 311670 h 1079314"/>
              <a:gd name="connsiteX24" fmla="*/ 395111 w 1128889"/>
              <a:gd name="connsiteY24" fmla="*/ 368114 h 1079314"/>
              <a:gd name="connsiteX25" fmla="*/ 361244 w 1128889"/>
              <a:gd name="connsiteY25" fmla="*/ 401981 h 1079314"/>
              <a:gd name="connsiteX26" fmla="*/ 293511 w 1128889"/>
              <a:gd name="connsiteY26" fmla="*/ 447137 h 1079314"/>
              <a:gd name="connsiteX27" fmla="*/ 225778 w 1128889"/>
              <a:gd name="connsiteY27" fmla="*/ 503581 h 1079314"/>
              <a:gd name="connsiteX28" fmla="*/ 135467 w 1128889"/>
              <a:gd name="connsiteY28" fmla="*/ 593892 h 1079314"/>
              <a:gd name="connsiteX29" fmla="*/ 79022 w 1128889"/>
              <a:gd name="connsiteY29" fmla="*/ 672914 h 1079314"/>
              <a:gd name="connsiteX30" fmla="*/ 33867 w 1128889"/>
              <a:gd name="connsiteY30" fmla="*/ 740648 h 1079314"/>
              <a:gd name="connsiteX31" fmla="*/ 22578 w 1128889"/>
              <a:gd name="connsiteY31" fmla="*/ 785803 h 1079314"/>
              <a:gd name="connsiteX32" fmla="*/ 0 w 1128889"/>
              <a:gd name="connsiteY32" fmla="*/ 853537 h 1079314"/>
              <a:gd name="connsiteX33" fmla="*/ 11289 w 1128889"/>
              <a:gd name="connsiteY33" fmla="*/ 955137 h 1079314"/>
              <a:gd name="connsiteX34" fmla="*/ 22578 w 1128889"/>
              <a:gd name="connsiteY34" fmla="*/ 989003 h 1079314"/>
              <a:gd name="connsiteX35" fmla="*/ 56444 w 1128889"/>
              <a:gd name="connsiteY35" fmla="*/ 1011581 h 1079314"/>
              <a:gd name="connsiteX36" fmla="*/ 67733 w 1128889"/>
              <a:gd name="connsiteY36" fmla="*/ 1045448 h 1079314"/>
              <a:gd name="connsiteX37" fmla="*/ 101600 w 1128889"/>
              <a:gd name="connsiteY37" fmla="*/ 1056737 h 1079314"/>
              <a:gd name="connsiteX38" fmla="*/ 135467 w 1128889"/>
              <a:gd name="connsiteY38" fmla="*/ 1079314 h 1079314"/>
              <a:gd name="connsiteX39" fmla="*/ 361244 w 1128889"/>
              <a:gd name="connsiteY39" fmla="*/ 1068026 h 1079314"/>
              <a:gd name="connsiteX40" fmla="*/ 428978 w 1128889"/>
              <a:gd name="connsiteY40" fmla="*/ 1045448 h 1079314"/>
              <a:gd name="connsiteX41" fmla="*/ 474133 w 1128889"/>
              <a:gd name="connsiteY41" fmla="*/ 1011581 h 1079314"/>
              <a:gd name="connsiteX42" fmla="*/ 519289 w 1128889"/>
              <a:gd name="connsiteY42" fmla="*/ 1000292 h 1079314"/>
              <a:gd name="connsiteX43" fmla="*/ 587022 w 1128889"/>
              <a:gd name="connsiteY43" fmla="*/ 977714 h 1079314"/>
              <a:gd name="connsiteX44" fmla="*/ 620889 w 1128889"/>
              <a:gd name="connsiteY44" fmla="*/ 966426 h 1079314"/>
              <a:gd name="connsiteX45" fmla="*/ 666044 w 1128889"/>
              <a:gd name="connsiteY45" fmla="*/ 943848 h 1079314"/>
              <a:gd name="connsiteX46" fmla="*/ 699911 w 1128889"/>
              <a:gd name="connsiteY46" fmla="*/ 932559 h 1079314"/>
              <a:gd name="connsiteX47" fmla="*/ 733778 w 1128889"/>
              <a:gd name="connsiteY47" fmla="*/ 909981 h 1079314"/>
              <a:gd name="connsiteX48" fmla="*/ 756355 w 1128889"/>
              <a:gd name="connsiteY48" fmla="*/ 921270 h 1079314"/>
              <a:gd name="connsiteX0" fmla="*/ 756355 w 1128889"/>
              <a:gd name="connsiteY0" fmla="*/ 921270 h 1079314"/>
              <a:gd name="connsiteX1" fmla="*/ 812800 w 1128889"/>
              <a:gd name="connsiteY1" fmla="*/ 898692 h 1079314"/>
              <a:gd name="connsiteX2" fmla="*/ 880533 w 1128889"/>
              <a:gd name="connsiteY2" fmla="*/ 853537 h 1079314"/>
              <a:gd name="connsiteX3" fmla="*/ 914400 w 1128889"/>
              <a:gd name="connsiteY3" fmla="*/ 830959 h 1079314"/>
              <a:gd name="connsiteX4" fmla="*/ 948267 w 1128889"/>
              <a:gd name="connsiteY4" fmla="*/ 797092 h 1079314"/>
              <a:gd name="connsiteX5" fmla="*/ 982133 w 1128889"/>
              <a:gd name="connsiteY5" fmla="*/ 718070 h 1079314"/>
              <a:gd name="connsiteX6" fmla="*/ 1016000 w 1128889"/>
              <a:gd name="connsiteY6" fmla="*/ 695492 h 1079314"/>
              <a:gd name="connsiteX7" fmla="*/ 1027289 w 1128889"/>
              <a:gd name="connsiteY7" fmla="*/ 661626 h 1079314"/>
              <a:gd name="connsiteX8" fmla="*/ 1049867 w 1128889"/>
              <a:gd name="connsiteY8" fmla="*/ 627759 h 1079314"/>
              <a:gd name="connsiteX9" fmla="*/ 1072444 w 1128889"/>
              <a:gd name="connsiteY9" fmla="*/ 548737 h 1079314"/>
              <a:gd name="connsiteX10" fmla="*/ 1095022 w 1128889"/>
              <a:gd name="connsiteY10" fmla="*/ 514870 h 1079314"/>
              <a:gd name="connsiteX11" fmla="*/ 1106311 w 1128889"/>
              <a:gd name="connsiteY11" fmla="*/ 481003 h 1079314"/>
              <a:gd name="connsiteX12" fmla="*/ 1128889 w 1128889"/>
              <a:gd name="connsiteY12" fmla="*/ 345537 h 1079314"/>
              <a:gd name="connsiteX13" fmla="*/ 1117600 w 1128889"/>
              <a:gd name="connsiteY13" fmla="*/ 210070 h 1079314"/>
              <a:gd name="connsiteX14" fmla="*/ 1061155 w 1128889"/>
              <a:gd name="connsiteY14" fmla="*/ 153626 h 1079314"/>
              <a:gd name="connsiteX15" fmla="*/ 1027289 w 1128889"/>
              <a:gd name="connsiteY15" fmla="*/ 142337 h 1079314"/>
              <a:gd name="connsiteX16" fmla="*/ 990600 w 1128889"/>
              <a:gd name="connsiteY16" fmla="*/ 158832 h 1079314"/>
              <a:gd name="connsiteX17" fmla="*/ 762000 w 1128889"/>
              <a:gd name="connsiteY17" fmla="*/ 6432 h 1079314"/>
              <a:gd name="connsiteX18" fmla="*/ 677333 w 1128889"/>
              <a:gd name="connsiteY18" fmla="*/ 153626 h 1079314"/>
              <a:gd name="connsiteX19" fmla="*/ 643467 w 1128889"/>
              <a:gd name="connsiteY19" fmla="*/ 164914 h 1079314"/>
              <a:gd name="connsiteX20" fmla="*/ 598311 w 1128889"/>
              <a:gd name="connsiteY20" fmla="*/ 198781 h 1079314"/>
              <a:gd name="connsiteX21" fmla="*/ 564444 w 1128889"/>
              <a:gd name="connsiteY21" fmla="*/ 210070 h 1079314"/>
              <a:gd name="connsiteX22" fmla="*/ 485422 w 1128889"/>
              <a:gd name="connsiteY22" fmla="*/ 289092 h 1079314"/>
              <a:gd name="connsiteX23" fmla="*/ 451555 w 1128889"/>
              <a:gd name="connsiteY23" fmla="*/ 311670 h 1079314"/>
              <a:gd name="connsiteX24" fmla="*/ 395111 w 1128889"/>
              <a:gd name="connsiteY24" fmla="*/ 368114 h 1079314"/>
              <a:gd name="connsiteX25" fmla="*/ 361244 w 1128889"/>
              <a:gd name="connsiteY25" fmla="*/ 401981 h 1079314"/>
              <a:gd name="connsiteX26" fmla="*/ 293511 w 1128889"/>
              <a:gd name="connsiteY26" fmla="*/ 447137 h 1079314"/>
              <a:gd name="connsiteX27" fmla="*/ 225778 w 1128889"/>
              <a:gd name="connsiteY27" fmla="*/ 503581 h 1079314"/>
              <a:gd name="connsiteX28" fmla="*/ 135467 w 1128889"/>
              <a:gd name="connsiteY28" fmla="*/ 593892 h 1079314"/>
              <a:gd name="connsiteX29" fmla="*/ 79022 w 1128889"/>
              <a:gd name="connsiteY29" fmla="*/ 672914 h 1079314"/>
              <a:gd name="connsiteX30" fmla="*/ 33867 w 1128889"/>
              <a:gd name="connsiteY30" fmla="*/ 740648 h 1079314"/>
              <a:gd name="connsiteX31" fmla="*/ 22578 w 1128889"/>
              <a:gd name="connsiteY31" fmla="*/ 785803 h 1079314"/>
              <a:gd name="connsiteX32" fmla="*/ 0 w 1128889"/>
              <a:gd name="connsiteY32" fmla="*/ 853537 h 1079314"/>
              <a:gd name="connsiteX33" fmla="*/ 11289 w 1128889"/>
              <a:gd name="connsiteY33" fmla="*/ 955137 h 1079314"/>
              <a:gd name="connsiteX34" fmla="*/ 22578 w 1128889"/>
              <a:gd name="connsiteY34" fmla="*/ 989003 h 1079314"/>
              <a:gd name="connsiteX35" fmla="*/ 56444 w 1128889"/>
              <a:gd name="connsiteY35" fmla="*/ 1011581 h 1079314"/>
              <a:gd name="connsiteX36" fmla="*/ 67733 w 1128889"/>
              <a:gd name="connsiteY36" fmla="*/ 1045448 h 1079314"/>
              <a:gd name="connsiteX37" fmla="*/ 101600 w 1128889"/>
              <a:gd name="connsiteY37" fmla="*/ 1056737 h 1079314"/>
              <a:gd name="connsiteX38" fmla="*/ 135467 w 1128889"/>
              <a:gd name="connsiteY38" fmla="*/ 1079314 h 1079314"/>
              <a:gd name="connsiteX39" fmla="*/ 361244 w 1128889"/>
              <a:gd name="connsiteY39" fmla="*/ 1068026 h 1079314"/>
              <a:gd name="connsiteX40" fmla="*/ 428978 w 1128889"/>
              <a:gd name="connsiteY40" fmla="*/ 1045448 h 1079314"/>
              <a:gd name="connsiteX41" fmla="*/ 474133 w 1128889"/>
              <a:gd name="connsiteY41" fmla="*/ 1011581 h 1079314"/>
              <a:gd name="connsiteX42" fmla="*/ 519289 w 1128889"/>
              <a:gd name="connsiteY42" fmla="*/ 1000292 h 1079314"/>
              <a:gd name="connsiteX43" fmla="*/ 587022 w 1128889"/>
              <a:gd name="connsiteY43" fmla="*/ 977714 h 1079314"/>
              <a:gd name="connsiteX44" fmla="*/ 620889 w 1128889"/>
              <a:gd name="connsiteY44" fmla="*/ 966426 h 1079314"/>
              <a:gd name="connsiteX45" fmla="*/ 666044 w 1128889"/>
              <a:gd name="connsiteY45" fmla="*/ 943848 h 1079314"/>
              <a:gd name="connsiteX46" fmla="*/ 699911 w 1128889"/>
              <a:gd name="connsiteY46" fmla="*/ 932559 h 1079314"/>
              <a:gd name="connsiteX47" fmla="*/ 733778 w 1128889"/>
              <a:gd name="connsiteY47" fmla="*/ 909981 h 1079314"/>
              <a:gd name="connsiteX48" fmla="*/ 756355 w 1128889"/>
              <a:gd name="connsiteY48" fmla="*/ 921270 h 1079314"/>
              <a:gd name="connsiteX0" fmla="*/ 756355 w 1128889"/>
              <a:gd name="connsiteY0" fmla="*/ 921270 h 1079314"/>
              <a:gd name="connsiteX1" fmla="*/ 812800 w 1128889"/>
              <a:gd name="connsiteY1" fmla="*/ 898692 h 1079314"/>
              <a:gd name="connsiteX2" fmla="*/ 880533 w 1128889"/>
              <a:gd name="connsiteY2" fmla="*/ 853537 h 1079314"/>
              <a:gd name="connsiteX3" fmla="*/ 914400 w 1128889"/>
              <a:gd name="connsiteY3" fmla="*/ 830959 h 1079314"/>
              <a:gd name="connsiteX4" fmla="*/ 948267 w 1128889"/>
              <a:gd name="connsiteY4" fmla="*/ 797092 h 1079314"/>
              <a:gd name="connsiteX5" fmla="*/ 982133 w 1128889"/>
              <a:gd name="connsiteY5" fmla="*/ 718070 h 1079314"/>
              <a:gd name="connsiteX6" fmla="*/ 1016000 w 1128889"/>
              <a:gd name="connsiteY6" fmla="*/ 695492 h 1079314"/>
              <a:gd name="connsiteX7" fmla="*/ 1027289 w 1128889"/>
              <a:gd name="connsiteY7" fmla="*/ 661626 h 1079314"/>
              <a:gd name="connsiteX8" fmla="*/ 1049867 w 1128889"/>
              <a:gd name="connsiteY8" fmla="*/ 627759 h 1079314"/>
              <a:gd name="connsiteX9" fmla="*/ 1072444 w 1128889"/>
              <a:gd name="connsiteY9" fmla="*/ 548737 h 1079314"/>
              <a:gd name="connsiteX10" fmla="*/ 1095022 w 1128889"/>
              <a:gd name="connsiteY10" fmla="*/ 514870 h 1079314"/>
              <a:gd name="connsiteX11" fmla="*/ 1106311 w 1128889"/>
              <a:gd name="connsiteY11" fmla="*/ 481003 h 1079314"/>
              <a:gd name="connsiteX12" fmla="*/ 1128889 w 1128889"/>
              <a:gd name="connsiteY12" fmla="*/ 345537 h 1079314"/>
              <a:gd name="connsiteX13" fmla="*/ 1117600 w 1128889"/>
              <a:gd name="connsiteY13" fmla="*/ 210070 h 1079314"/>
              <a:gd name="connsiteX14" fmla="*/ 1061155 w 1128889"/>
              <a:gd name="connsiteY14" fmla="*/ 153626 h 1079314"/>
              <a:gd name="connsiteX15" fmla="*/ 990600 w 1128889"/>
              <a:gd name="connsiteY15" fmla="*/ 235032 h 1079314"/>
              <a:gd name="connsiteX16" fmla="*/ 990600 w 1128889"/>
              <a:gd name="connsiteY16" fmla="*/ 158832 h 1079314"/>
              <a:gd name="connsiteX17" fmla="*/ 762000 w 1128889"/>
              <a:gd name="connsiteY17" fmla="*/ 6432 h 1079314"/>
              <a:gd name="connsiteX18" fmla="*/ 677333 w 1128889"/>
              <a:gd name="connsiteY18" fmla="*/ 153626 h 1079314"/>
              <a:gd name="connsiteX19" fmla="*/ 643467 w 1128889"/>
              <a:gd name="connsiteY19" fmla="*/ 164914 h 1079314"/>
              <a:gd name="connsiteX20" fmla="*/ 598311 w 1128889"/>
              <a:gd name="connsiteY20" fmla="*/ 198781 h 1079314"/>
              <a:gd name="connsiteX21" fmla="*/ 564444 w 1128889"/>
              <a:gd name="connsiteY21" fmla="*/ 210070 h 1079314"/>
              <a:gd name="connsiteX22" fmla="*/ 485422 w 1128889"/>
              <a:gd name="connsiteY22" fmla="*/ 289092 h 1079314"/>
              <a:gd name="connsiteX23" fmla="*/ 451555 w 1128889"/>
              <a:gd name="connsiteY23" fmla="*/ 311670 h 1079314"/>
              <a:gd name="connsiteX24" fmla="*/ 395111 w 1128889"/>
              <a:gd name="connsiteY24" fmla="*/ 368114 h 1079314"/>
              <a:gd name="connsiteX25" fmla="*/ 361244 w 1128889"/>
              <a:gd name="connsiteY25" fmla="*/ 401981 h 1079314"/>
              <a:gd name="connsiteX26" fmla="*/ 293511 w 1128889"/>
              <a:gd name="connsiteY26" fmla="*/ 447137 h 1079314"/>
              <a:gd name="connsiteX27" fmla="*/ 225778 w 1128889"/>
              <a:gd name="connsiteY27" fmla="*/ 503581 h 1079314"/>
              <a:gd name="connsiteX28" fmla="*/ 135467 w 1128889"/>
              <a:gd name="connsiteY28" fmla="*/ 593892 h 1079314"/>
              <a:gd name="connsiteX29" fmla="*/ 79022 w 1128889"/>
              <a:gd name="connsiteY29" fmla="*/ 672914 h 1079314"/>
              <a:gd name="connsiteX30" fmla="*/ 33867 w 1128889"/>
              <a:gd name="connsiteY30" fmla="*/ 740648 h 1079314"/>
              <a:gd name="connsiteX31" fmla="*/ 22578 w 1128889"/>
              <a:gd name="connsiteY31" fmla="*/ 785803 h 1079314"/>
              <a:gd name="connsiteX32" fmla="*/ 0 w 1128889"/>
              <a:gd name="connsiteY32" fmla="*/ 853537 h 1079314"/>
              <a:gd name="connsiteX33" fmla="*/ 11289 w 1128889"/>
              <a:gd name="connsiteY33" fmla="*/ 955137 h 1079314"/>
              <a:gd name="connsiteX34" fmla="*/ 22578 w 1128889"/>
              <a:gd name="connsiteY34" fmla="*/ 989003 h 1079314"/>
              <a:gd name="connsiteX35" fmla="*/ 56444 w 1128889"/>
              <a:gd name="connsiteY35" fmla="*/ 1011581 h 1079314"/>
              <a:gd name="connsiteX36" fmla="*/ 67733 w 1128889"/>
              <a:gd name="connsiteY36" fmla="*/ 1045448 h 1079314"/>
              <a:gd name="connsiteX37" fmla="*/ 101600 w 1128889"/>
              <a:gd name="connsiteY37" fmla="*/ 1056737 h 1079314"/>
              <a:gd name="connsiteX38" fmla="*/ 135467 w 1128889"/>
              <a:gd name="connsiteY38" fmla="*/ 1079314 h 1079314"/>
              <a:gd name="connsiteX39" fmla="*/ 361244 w 1128889"/>
              <a:gd name="connsiteY39" fmla="*/ 1068026 h 1079314"/>
              <a:gd name="connsiteX40" fmla="*/ 428978 w 1128889"/>
              <a:gd name="connsiteY40" fmla="*/ 1045448 h 1079314"/>
              <a:gd name="connsiteX41" fmla="*/ 474133 w 1128889"/>
              <a:gd name="connsiteY41" fmla="*/ 1011581 h 1079314"/>
              <a:gd name="connsiteX42" fmla="*/ 519289 w 1128889"/>
              <a:gd name="connsiteY42" fmla="*/ 1000292 h 1079314"/>
              <a:gd name="connsiteX43" fmla="*/ 587022 w 1128889"/>
              <a:gd name="connsiteY43" fmla="*/ 977714 h 1079314"/>
              <a:gd name="connsiteX44" fmla="*/ 620889 w 1128889"/>
              <a:gd name="connsiteY44" fmla="*/ 966426 h 1079314"/>
              <a:gd name="connsiteX45" fmla="*/ 666044 w 1128889"/>
              <a:gd name="connsiteY45" fmla="*/ 943848 h 1079314"/>
              <a:gd name="connsiteX46" fmla="*/ 699911 w 1128889"/>
              <a:gd name="connsiteY46" fmla="*/ 932559 h 1079314"/>
              <a:gd name="connsiteX47" fmla="*/ 733778 w 1128889"/>
              <a:gd name="connsiteY47" fmla="*/ 909981 h 1079314"/>
              <a:gd name="connsiteX48" fmla="*/ 756355 w 1128889"/>
              <a:gd name="connsiteY48" fmla="*/ 921270 h 1079314"/>
              <a:gd name="connsiteX0" fmla="*/ 756355 w 1453122"/>
              <a:gd name="connsiteY0" fmla="*/ 921270 h 1079314"/>
              <a:gd name="connsiteX1" fmla="*/ 812800 w 1453122"/>
              <a:gd name="connsiteY1" fmla="*/ 898692 h 1079314"/>
              <a:gd name="connsiteX2" fmla="*/ 880533 w 1453122"/>
              <a:gd name="connsiteY2" fmla="*/ 853537 h 1079314"/>
              <a:gd name="connsiteX3" fmla="*/ 914400 w 1453122"/>
              <a:gd name="connsiteY3" fmla="*/ 830959 h 1079314"/>
              <a:gd name="connsiteX4" fmla="*/ 948267 w 1453122"/>
              <a:gd name="connsiteY4" fmla="*/ 797092 h 1079314"/>
              <a:gd name="connsiteX5" fmla="*/ 982133 w 1453122"/>
              <a:gd name="connsiteY5" fmla="*/ 718070 h 1079314"/>
              <a:gd name="connsiteX6" fmla="*/ 1016000 w 1453122"/>
              <a:gd name="connsiteY6" fmla="*/ 695492 h 1079314"/>
              <a:gd name="connsiteX7" fmla="*/ 1027289 w 1453122"/>
              <a:gd name="connsiteY7" fmla="*/ 661626 h 1079314"/>
              <a:gd name="connsiteX8" fmla="*/ 1049867 w 1453122"/>
              <a:gd name="connsiteY8" fmla="*/ 627759 h 1079314"/>
              <a:gd name="connsiteX9" fmla="*/ 1072444 w 1453122"/>
              <a:gd name="connsiteY9" fmla="*/ 548737 h 1079314"/>
              <a:gd name="connsiteX10" fmla="*/ 1447800 w 1453122"/>
              <a:gd name="connsiteY10" fmla="*/ 616032 h 1079314"/>
              <a:gd name="connsiteX11" fmla="*/ 1106311 w 1453122"/>
              <a:gd name="connsiteY11" fmla="*/ 481003 h 1079314"/>
              <a:gd name="connsiteX12" fmla="*/ 1128889 w 1453122"/>
              <a:gd name="connsiteY12" fmla="*/ 345537 h 1079314"/>
              <a:gd name="connsiteX13" fmla="*/ 1117600 w 1453122"/>
              <a:gd name="connsiteY13" fmla="*/ 210070 h 1079314"/>
              <a:gd name="connsiteX14" fmla="*/ 1061155 w 1453122"/>
              <a:gd name="connsiteY14" fmla="*/ 153626 h 1079314"/>
              <a:gd name="connsiteX15" fmla="*/ 990600 w 1453122"/>
              <a:gd name="connsiteY15" fmla="*/ 235032 h 1079314"/>
              <a:gd name="connsiteX16" fmla="*/ 990600 w 1453122"/>
              <a:gd name="connsiteY16" fmla="*/ 158832 h 1079314"/>
              <a:gd name="connsiteX17" fmla="*/ 762000 w 1453122"/>
              <a:gd name="connsiteY17" fmla="*/ 6432 h 1079314"/>
              <a:gd name="connsiteX18" fmla="*/ 677333 w 1453122"/>
              <a:gd name="connsiteY18" fmla="*/ 153626 h 1079314"/>
              <a:gd name="connsiteX19" fmla="*/ 643467 w 1453122"/>
              <a:gd name="connsiteY19" fmla="*/ 164914 h 1079314"/>
              <a:gd name="connsiteX20" fmla="*/ 598311 w 1453122"/>
              <a:gd name="connsiteY20" fmla="*/ 198781 h 1079314"/>
              <a:gd name="connsiteX21" fmla="*/ 564444 w 1453122"/>
              <a:gd name="connsiteY21" fmla="*/ 210070 h 1079314"/>
              <a:gd name="connsiteX22" fmla="*/ 485422 w 1453122"/>
              <a:gd name="connsiteY22" fmla="*/ 289092 h 1079314"/>
              <a:gd name="connsiteX23" fmla="*/ 451555 w 1453122"/>
              <a:gd name="connsiteY23" fmla="*/ 311670 h 1079314"/>
              <a:gd name="connsiteX24" fmla="*/ 395111 w 1453122"/>
              <a:gd name="connsiteY24" fmla="*/ 368114 h 1079314"/>
              <a:gd name="connsiteX25" fmla="*/ 361244 w 1453122"/>
              <a:gd name="connsiteY25" fmla="*/ 401981 h 1079314"/>
              <a:gd name="connsiteX26" fmla="*/ 293511 w 1453122"/>
              <a:gd name="connsiteY26" fmla="*/ 447137 h 1079314"/>
              <a:gd name="connsiteX27" fmla="*/ 225778 w 1453122"/>
              <a:gd name="connsiteY27" fmla="*/ 503581 h 1079314"/>
              <a:gd name="connsiteX28" fmla="*/ 135467 w 1453122"/>
              <a:gd name="connsiteY28" fmla="*/ 593892 h 1079314"/>
              <a:gd name="connsiteX29" fmla="*/ 79022 w 1453122"/>
              <a:gd name="connsiteY29" fmla="*/ 672914 h 1079314"/>
              <a:gd name="connsiteX30" fmla="*/ 33867 w 1453122"/>
              <a:gd name="connsiteY30" fmla="*/ 740648 h 1079314"/>
              <a:gd name="connsiteX31" fmla="*/ 22578 w 1453122"/>
              <a:gd name="connsiteY31" fmla="*/ 785803 h 1079314"/>
              <a:gd name="connsiteX32" fmla="*/ 0 w 1453122"/>
              <a:gd name="connsiteY32" fmla="*/ 853537 h 1079314"/>
              <a:gd name="connsiteX33" fmla="*/ 11289 w 1453122"/>
              <a:gd name="connsiteY33" fmla="*/ 955137 h 1079314"/>
              <a:gd name="connsiteX34" fmla="*/ 22578 w 1453122"/>
              <a:gd name="connsiteY34" fmla="*/ 989003 h 1079314"/>
              <a:gd name="connsiteX35" fmla="*/ 56444 w 1453122"/>
              <a:gd name="connsiteY35" fmla="*/ 1011581 h 1079314"/>
              <a:gd name="connsiteX36" fmla="*/ 67733 w 1453122"/>
              <a:gd name="connsiteY36" fmla="*/ 1045448 h 1079314"/>
              <a:gd name="connsiteX37" fmla="*/ 101600 w 1453122"/>
              <a:gd name="connsiteY37" fmla="*/ 1056737 h 1079314"/>
              <a:gd name="connsiteX38" fmla="*/ 135467 w 1453122"/>
              <a:gd name="connsiteY38" fmla="*/ 1079314 h 1079314"/>
              <a:gd name="connsiteX39" fmla="*/ 361244 w 1453122"/>
              <a:gd name="connsiteY39" fmla="*/ 1068026 h 1079314"/>
              <a:gd name="connsiteX40" fmla="*/ 428978 w 1453122"/>
              <a:gd name="connsiteY40" fmla="*/ 1045448 h 1079314"/>
              <a:gd name="connsiteX41" fmla="*/ 474133 w 1453122"/>
              <a:gd name="connsiteY41" fmla="*/ 1011581 h 1079314"/>
              <a:gd name="connsiteX42" fmla="*/ 519289 w 1453122"/>
              <a:gd name="connsiteY42" fmla="*/ 1000292 h 1079314"/>
              <a:gd name="connsiteX43" fmla="*/ 587022 w 1453122"/>
              <a:gd name="connsiteY43" fmla="*/ 977714 h 1079314"/>
              <a:gd name="connsiteX44" fmla="*/ 620889 w 1453122"/>
              <a:gd name="connsiteY44" fmla="*/ 966426 h 1079314"/>
              <a:gd name="connsiteX45" fmla="*/ 666044 w 1453122"/>
              <a:gd name="connsiteY45" fmla="*/ 943848 h 1079314"/>
              <a:gd name="connsiteX46" fmla="*/ 699911 w 1453122"/>
              <a:gd name="connsiteY46" fmla="*/ 932559 h 1079314"/>
              <a:gd name="connsiteX47" fmla="*/ 733778 w 1453122"/>
              <a:gd name="connsiteY47" fmla="*/ 909981 h 1079314"/>
              <a:gd name="connsiteX48" fmla="*/ 756355 w 1453122"/>
              <a:gd name="connsiteY48" fmla="*/ 921270 h 1079314"/>
              <a:gd name="connsiteX0" fmla="*/ 756355 w 1453122"/>
              <a:gd name="connsiteY0" fmla="*/ 921270 h 1079314"/>
              <a:gd name="connsiteX1" fmla="*/ 812800 w 1453122"/>
              <a:gd name="connsiteY1" fmla="*/ 898692 h 1079314"/>
              <a:gd name="connsiteX2" fmla="*/ 880533 w 1453122"/>
              <a:gd name="connsiteY2" fmla="*/ 853537 h 1079314"/>
              <a:gd name="connsiteX3" fmla="*/ 914400 w 1453122"/>
              <a:gd name="connsiteY3" fmla="*/ 830959 h 1079314"/>
              <a:gd name="connsiteX4" fmla="*/ 948267 w 1453122"/>
              <a:gd name="connsiteY4" fmla="*/ 797092 h 1079314"/>
              <a:gd name="connsiteX5" fmla="*/ 982133 w 1453122"/>
              <a:gd name="connsiteY5" fmla="*/ 718070 h 1079314"/>
              <a:gd name="connsiteX6" fmla="*/ 1016000 w 1453122"/>
              <a:gd name="connsiteY6" fmla="*/ 695492 h 1079314"/>
              <a:gd name="connsiteX7" fmla="*/ 1027289 w 1453122"/>
              <a:gd name="connsiteY7" fmla="*/ 661626 h 1079314"/>
              <a:gd name="connsiteX8" fmla="*/ 1049867 w 1453122"/>
              <a:gd name="connsiteY8" fmla="*/ 627759 h 1079314"/>
              <a:gd name="connsiteX9" fmla="*/ 1072444 w 1453122"/>
              <a:gd name="connsiteY9" fmla="*/ 548737 h 1079314"/>
              <a:gd name="connsiteX10" fmla="*/ 1447800 w 1453122"/>
              <a:gd name="connsiteY10" fmla="*/ 616032 h 1079314"/>
              <a:gd name="connsiteX11" fmla="*/ 1219199 w 1453122"/>
              <a:gd name="connsiteY11" fmla="*/ 463632 h 1079314"/>
              <a:gd name="connsiteX12" fmla="*/ 1128889 w 1453122"/>
              <a:gd name="connsiteY12" fmla="*/ 345537 h 1079314"/>
              <a:gd name="connsiteX13" fmla="*/ 1117600 w 1453122"/>
              <a:gd name="connsiteY13" fmla="*/ 210070 h 1079314"/>
              <a:gd name="connsiteX14" fmla="*/ 1061155 w 1453122"/>
              <a:gd name="connsiteY14" fmla="*/ 153626 h 1079314"/>
              <a:gd name="connsiteX15" fmla="*/ 990600 w 1453122"/>
              <a:gd name="connsiteY15" fmla="*/ 235032 h 1079314"/>
              <a:gd name="connsiteX16" fmla="*/ 990600 w 1453122"/>
              <a:gd name="connsiteY16" fmla="*/ 158832 h 1079314"/>
              <a:gd name="connsiteX17" fmla="*/ 762000 w 1453122"/>
              <a:gd name="connsiteY17" fmla="*/ 6432 h 1079314"/>
              <a:gd name="connsiteX18" fmla="*/ 677333 w 1453122"/>
              <a:gd name="connsiteY18" fmla="*/ 153626 h 1079314"/>
              <a:gd name="connsiteX19" fmla="*/ 643467 w 1453122"/>
              <a:gd name="connsiteY19" fmla="*/ 164914 h 1079314"/>
              <a:gd name="connsiteX20" fmla="*/ 598311 w 1453122"/>
              <a:gd name="connsiteY20" fmla="*/ 198781 h 1079314"/>
              <a:gd name="connsiteX21" fmla="*/ 564444 w 1453122"/>
              <a:gd name="connsiteY21" fmla="*/ 210070 h 1079314"/>
              <a:gd name="connsiteX22" fmla="*/ 485422 w 1453122"/>
              <a:gd name="connsiteY22" fmla="*/ 289092 h 1079314"/>
              <a:gd name="connsiteX23" fmla="*/ 451555 w 1453122"/>
              <a:gd name="connsiteY23" fmla="*/ 311670 h 1079314"/>
              <a:gd name="connsiteX24" fmla="*/ 395111 w 1453122"/>
              <a:gd name="connsiteY24" fmla="*/ 368114 h 1079314"/>
              <a:gd name="connsiteX25" fmla="*/ 361244 w 1453122"/>
              <a:gd name="connsiteY25" fmla="*/ 401981 h 1079314"/>
              <a:gd name="connsiteX26" fmla="*/ 293511 w 1453122"/>
              <a:gd name="connsiteY26" fmla="*/ 447137 h 1079314"/>
              <a:gd name="connsiteX27" fmla="*/ 225778 w 1453122"/>
              <a:gd name="connsiteY27" fmla="*/ 503581 h 1079314"/>
              <a:gd name="connsiteX28" fmla="*/ 135467 w 1453122"/>
              <a:gd name="connsiteY28" fmla="*/ 593892 h 1079314"/>
              <a:gd name="connsiteX29" fmla="*/ 79022 w 1453122"/>
              <a:gd name="connsiteY29" fmla="*/ 672914 h 1079314"/>
              <a:gd name="connsiteX30" fmla="*/ 33867 w 1453122"/>
              <a:gd name="connsiteY30" fmla="*/ 740648 h 1079314"/>
              <a:gd name="connsiteX31" fmla="*/ 22578 w 1453122"/>
              <a:gd name="connsiteY31" fmla="*/ 785803 h 1079314"/>
              <a:gd name="connsiteX32" fmla="*/ 0 w 1453122"/>
              <a:gd name="connsiteY32" fmla="*/ 853537 h 1079314"/>
              <a:gd name="connsiteX33" fmla="*/ 11289 w 1453122"/>
              <a:gd name="connsiteY33" fmla="*/ 955137 h 1079314"/>
              <a:gd name="connsiteX34" fmla="*/ 22578 w 1453122"/>
              <a:gd name="connsiteY34" fmla="*/ 989003 h 1079314"/>
              <a:gd name="connsiteX35" fmla="*/ 56444 w 1453122"/>
              <a:gd name="connsiteY35" fmla="*/ 1011581 h 1079314"/>
              <a:gd name="connsiteX36" fmla="*/ 67733 w 1453122"/>
              <a:gd name="connsiteY36" fmla="*/ 1045448 h 1079314"/>
              <a:gd name="connsiteX37" fmla="*/ 101600 w 1453122"/>
              <a:gd name="connsiteY37" fmla="*/ 1056737 h 1079314"/>
              <a:gd name="connsiteX38" fmla="*/ 135467 w 1453122"/>
              <a:gd name="connsiteY38" fmla="*/ 1079314 h 1079314"/>
              <a:gd name="connsiteX39" fmla="*/ 361244 w 1453122"/>
              <a:gd name="connsiteY39" fmla="*/ 1068026 h 1079314"/>
              <a:gd name="connsiteX40" fmla="*/ 428978 w 1453122"/>
              <a:gd name="connsiteY40" fmla="*/ 1045448 h 1079314"/>
              <a:gd name="connsiteX41" fmla="*/ 474133 w 1453122"/>
              <a:gd name="connsiteY41" fmla="*/ 1011581 h 1079314"/>
              <a:gd name="connsiteX42" fmla="*/ 519289 w 1453122"/>
              <a:gd name="connsiteY42" fmla="*/ 1000292 h 1079314"/>
              <a:gd name="connsiteX43" fmla="*/ 587022 w 1453122"/>
              <a:gd name="connsiteY43" fmla="*/ 977714 h 1079314"/>
              <a:gd name="connsiteX44" fmla="*/ 620889 w 1453122"/>
              <a:gd name="connsiteY44" fmla="*/ 966426 h 1079314"/>
              <a:gd name="connsiteX45" fmla="*/ 666044 w 1453122"/>
              <a:gd name="connsiteY45" fmla="*/ 943848 h 1079314"/>
              <a:gd name="connsiteX46" fmla="*/ 699911 w 1453122"/>
              <a:gd name="connsiteY46" fmla="*/ 932559 h 1079314"/>
              <a:gd name="connsiteX47" fmla="*/ 733778 w 1453122"/>
              <a:gd name="connsiteY47" fmla="*/ 909981 h 1079314"/>
              <a:gd name="connsiteX48" fmla="*/ 756355 w 1453122"/>
              <a:gd name="connsiteY48" fmla="*/ 921270 h 1079314"/>
              <a:gd name="connsiteX0" fmla="*/ 756355 w 1453122"/>
              <a:gd name="connsiteY0" fmla="*/ 921270 h 1079314"/>
              <a:gd name="connsiteX1" fmla="*/ 812800 w 1453122"/>
              <a:gd name="connsiteY1" fmla="*/ 898692 h 1079314"/>
              <a:gd name="connsiteX2" fmla="*/ 880533 w 1453122"/>
              <a:gd name="connsiteY2" fmla="*/ 853537 h 1079314"/>
              <a:gd name="connsiteX3" fmla="*/ 914400 w 1453122"/>
              <a:gd name="connsiteY3" fmla="*/ 830959 h 1079314"/>
              <a:gd name="connsiteX4" fmla="*/ 948267 w 1453122"/>
              <a:gd name="connsiteY4" fmla="*/ 797092 h 1079314"/>
              <a:gd name="connsiteX5" fmla="*/ 982133 w 1453122"/>
              <a:gd name="connsiteY5" fmla="*/ 718070 h 1079314"/>
              <a:gd name="connsiteX6" fmla="*/ 1016000 w 1453122"/>
              <a:gd name="connsiteY6" fmla="*/ 695492 h 1079314"/>
              <a:gd name="connsiteX7" fmla="*/ 1027289 w 1453122"/>
              <a:gd name="connsiteY7" fmla="*/ 661626 h 1079314"/>
              <a:gd name="connsiteX8" fmla="*/ 1049867 w 1453122"/>
              <a:gd name="connsiteY8" fmla="*/ 627759 h 1079314"/>
              <a:gd name="connsiteX9" fmla="*/ 1072444 w 1453122"/>
              <a:gd name="connsiteY9" fmla="*/ 548737 h 1079314"/>
              <a:gd name="connsiteX10" fmla="*/ 1447800 w 1453122"/>
              <a:gd name="connsiteY10" fmla="*/ 616032 h 1079314"/>
              <a:gd name="connsiteX11" fmla="*/ 1219199 w 1453122"/>
              <a:gd name="connsiteY11" fmla="*/ 463632 h 1079314"/>
              <a:gd name="connsiteX12" fmla="*/ 1128889 w 1453122"/>
              <a:gd name="connsiteY12" fmla="*/ 345537 h 1079314"/>
              <a:gd name="connsiteX13" fmla="*/ 1066799 w 1453122"/>
              <a:gd name="connsiteY13" fmla="*/ 235032 h 1079314"/>
              <a:gd name="connsiteX14" fmla="*/ 1061155 w 1453122"/>
              <a:gd name="connsiteY14" fmla="*/ 153626 h 1079314"/>
              <a:gd name="connsiteX15" fmla="*/ 990600 w 1453122"/>
              <a:gd name="connsiteY15" fmla="*/ 235032 h 1079314"/>
              <a:gd name="connsiteX16" fmla="*/ 990600 w 1453122"/>
              <a:gd name="connsiteY16" fmla="*/ 158832 h 1079314"/>
              <a:gd name="connsiteX17" fmla="*/ 762000 w 1453122"/>
              <a:gd name="connsiteY17" fmla="*/ 6432 h 1079314"/>
              <a:gd name="connsiteX18" fmla="*/ 677333 w 1453122"/>
              <a:gd name="connsiteY18" fmla="*/ 153626 h 1079314"/>
              <a:gd name="connsiteX19" fmla="*/ 643467 w 1453122"/>
              <a:gd name="connsiteY19" fmla="*/ 164914 h 1079314"/>
              <a:gd name="connsiteX20" fmla="*/ 598311 w 1453122"/>
              <a:gd name="connsiteY20" fmla="*/ 198781 h 1079314"/>
              <a:gd name="connsiteX21" fmla="*/ 564444 w 1453122"/>
              <a:gd name="connsiteY21" fmla="*/ 210070 h 1079314"/>
              <a:gd name="connsiteX22" fmla="*/ 485422 w 1453122"/>
              <a:gd name="connsiteY22" fmla="*/ 289092 h 1079314"/>
              <a:gd name="connsiteX23" fmla="*/ 451555 w 1453122"/>
              <a:gd name="connsiteY23" fmla="*/ 311670 h 1079314"/>
              <a:gd name="connsiteX24" fmla="*/ 395111 w 1453122"/>
              <a:gd name="connsiteY24" fmla="*/ 368114 h 1079314"/>
              <a:gd name="connsiteX25" fmla="*/ 361244 w 1453122"/>
              <a:gd name="connsiteY25" fmla="*/ 401981 h 1079314"/>
              <a:gd name="connsiteX26" fmla="*/ 293511 w 1453122"/>
              <a:gd name="connsiteY26" fmla="*/ 447137 h 1079314"/>
              <a:gd name="connsiteX27" fmla="*/ 225778 w 1453122"/>
              <a:gd name="connsiteY27" fmla="*/ 503581 h 1079314"/>
              <a:gd name="connsiteX28" fmla="*/ 135467 w 1453122"/>
              <a:gd name="connsiteY28" fmla="*/ 593892 h 1079314"/>
              <a:gd name="connsiteX29" fmla="*/ 79022 w 1453122"/>
              <a:gd name="connsiteY29" fmla="*/ 672914 h 1079314"/>
              <a:gd name="connsiteX30" fmla="*/ 33867 w 1453122"/>
              <a:gd name="connsiteY30" fmla="*/ 740648 h 1079314"/>
              <a:gd name="connsiteX31" fmla="*/ 22578 w 1453122"/>
              <a:gd name="connsiteY31" fmla="*/ 785803 h 1079314"/>
              <a:gd name="connsiteX32" fmla="*/ 0 w 1453122"/>
              <a:gd name="connsiteY32" fmla="*/ 853537 h 1079314"/>
              <a:gd name="connsiteX33" fmla="*/ 11289 w 1453122"/>
              <a:gd name="connsiteY33" fmla="*/ 955137 h 1079314"/>
              <a:gd name="connsiteX34" fmla="*/ 22578 w 1453122"/>
              <a:gd name="connsiteY34" fmla="*/ 989003 h 1079314"/>
              <a:gd name="connsiteX35" fmla="*/ 56444 w 1453122"/>
              <a:gd name="connsiteY35" fmla="*/ 1011581 h 1079314"/>
              <a:gd name="connsiteX36" fmla="*/ 67733 w 1453122"/>
              <a:gd name="connsiteY36" fmla="*/ 1045448 h 1079314"/>
              <a:gd name="connsiteX37" fmla="*/ 101600 w 1453122"/>
              <a:gd name="connsiteY37" fmla="*/ 1056737 h 1079314"/>
              <a:gd name="connsiteX38" fmla="*/ 135467 w 1453122"/>
              <a:gd name="connsiteY38" fmla="*/ 1079314 h 1079314"/>
              <a:gd name="connsiteX39" fmla="*/ 361244 w 1453122"/>
              <a:gd name="connsiteY39" fmla="*/ 1068026 h 1079314"/>
              <a:gd name="connsiteX40" fmla="*/ 428978 w 1453122"/>
              <a:gd name="connsiteY40" fmla="*/ 1045448 h 1079314"/>
              <a:gd name="connsiteX41" fmla="*/ 474133 w 1453122"/>
              <a:gd name="connsiteY41" fmla="*/ 1011581 h 1079314"/>
              <a:gd name="connsiteX42" fmla="*/ 519289 w 1453122"/>
              <a:gd name="connsiteY42" fmla="*/ 1000292 h 1079314"/>
              <a:gd name="connsiteX43" fmla="*/ 587022 w 1453122"/>
              <a:gd name="connsiteY43" fmla="*/ 977714 h 1079314"/>
              <a:gd name="connsiteX44" fmla="*/ 620889 w 1453122"/>
              <a:gd name="connsiteY44" fmla="*/ 966426 h 1079314"/>
              <a:gd name="connsiteX45" fmla="*/ 666044 w 1453122"/>
              <a:gd name="connsiteY45" fmla="*/ 943848 h 1079314"/>
              <a:gd name="connsiteX46" fmla="*/ 699911 w 1453122"/>
              <a:gd name="connsiteY46" fmla="*/ 932559 h 1079314"/>
              <a:gd name="connsiteX47" fmla="*/ 733778 w 1453122"/>
              <a:gd name="connsiteY47" fmla="*/ 909981 h 1079314"/>
              <a:gd name="connsiteX48" fmla="*/ 756355 w 1453122"/>
              <a:gd name="connsiteY48" fmla="*/ 921270 h 1079314"/>
              <a:gd name="connsiteX0" fmla="*/ 756355 w 1453122"/>
              <a:gd name="connsiteY0" fmla="*/ 921270 h 1079314"/>
              <a:gd name="connsiteX1" fmla="*/ 812800 w 1453122"/>
              <a:gd name="connsiteY1" fmla="*/ 898692 h 1079314"/>
              <a:gd name="connsiteX2" fmla="*/ 880533 w 1453122"/>
              <a:gd name="connsiteY2" fmla="*/ 853537 h 1079314"/>
              <a:gd name="connsiteX3" fmla="*/ 914400 w 1453122"/>
              <a:gd name="connsiteY3" fmla="*/ 830959 h 1079314"/>
              <a:gd name="connsiteX4" fmla="*/ 948267 w 1453122"/>
              <a:gd name="connsiteY4" fmla="*/ 797092 h 1079314"/>
              <a:gd name="connsiteX5" fmla="*/ 982133 w 1453122"/>
              <a:gd name="connsiteY5" fmla="*/ 718070 h 1079314"/>
              <a:gd name="connsiteX6" fmla="*/ 1016000 w 1453122"/>
              <a:gd name="connsiteY6" fmla="*/ 695492 h 1079314"/>
              <a:gd name="connsiteX7" fmla="*/ 1027289 w 1453122"/>
              <a:gd name="connsiteY7" fmla="*/ 661626 h 1079314"/>
              <a:gd name="connsiteX8" fmla="*/ 1049867 w 1453122"/>
              <a:gd name="connsiteY8" fmla="*/ 627759 h 1079314"/>
              <a:gd name="connsiteX9" fmla="*/ 1072444 w 1453122"/>
              <a:gd name="connsiteY9" fmla="*/ 548737 h 1079314"/>
              <a:gd name="connsiteX10" fmla="*/ 1447800 w 1453122"/>
              <a:gd name="connsiteY10" fmla="*/ 616032 h 1079314"/>
              <a:gd name="connsiteX11" fmla="*/ 1219199 w 1453122"/>
              <a:gd name="connsiteY11" fmla="*/ 463632 h 1079314"/>
              <a:gd name="connsiteX12" fmla="*/ 1128889 w 1453122"/>
              <a:gd name="connsiteY12" fmla="*/ 345537 h 1079314"/>
              <a:gd name="connsiteX13" fmla="*/ 1066799 w 1453122"/>
              <a:gd name="connsiteY13" fmla="*/ 235032 h 1079314"/>
              <a:gd name="connsiteX14" fmla="*/ 1066799 w 1453122"/>
              <a:gd name="connsiteY14" fmla="*/ 235032 h 1079314"/>
              <a:gd name="connsiteX15" fmla="*/ 990600 w 1453122"/>
              <a:gd name="connsiteY15" fmla="*/ 235032 h 1079314"/>
              <a:gd name="connsiteX16" fmla="*/ 990600 w 1453122"/>
              <a:gd name="connsiteY16" fmla="*/ 158832 h 1079314"/>
              <a:gd name="connsiteX17" fmla="*/ 762000 w 1453122"/>
              <a:gd name="connsiteY17" fmla="*/ 6432 h 1079314"/>
              <a:gd name="connsiteX18" fmla="*/ 677333 w 1453122"/>
              <a:gd name="connsiteY18" fmla="*/ 153626 h 1079314"/>
              <a:gd name="connsiteX19" fmla="*/ 643467 w 1453122"/>
              <a:gd name="connsiteY19" fmla="*/ 164914 h 1079314"/>
              <a:gd name="connsiteX20" fmla="*/ 598311 w 1453122"/>
              <a:gd name="connsiteY20" fmla="*/ 198781 h 1079314"/>
              <a:gd name="connsiteX21" fmla="*/ 564444 w 1453122"/>
              <a:gd name="connsiteY21" fmla="*/ 210070 h 1079314"/>
              <a:gd name="connsiteX22" fmla="*/ 485422 w 1453122"/>
              <a:gd name="connsiteY22" fmla="*/ 289092 h 1079314"/>
              <a:gd name="connsiteX23" fmla="*/ 451555 w 1453122"/>
              <a:gd name="connsiteY23" fmla="*/ 311670 h 1079314"/>
              <a:gd name="connsiteX24" fmla="*/ 395111 w 1453122"/>
              <a:gd name="connsiteY24" fmla="*/ 368114 h 1079314"/>
              <a:gd name="connsiteX25" fmla="*/ 361244 w 1453122"/>
              <a:gd name="connsiteY25" fmla="*/ 401981 h 1079314"/>
              <a:gd name="connsiteX26" fmla="*/ 293511 w 1453122"/>
              <a:gd name="connsiteY26" fmla="*/ 447137 h 1079314"/>
              <a:gd name="connsiteX27" fmla="*/ 225778 w 1453122"/>
              <a:gd name="connsiteY27" fmla="*/ 503581 h 1079314"/>
              <a:gd name="connsiteX28" fmla="*/ 135467 w 1453122"/>
              <a:gd name="connsiteY28" fmla="*/ 593892 h 1079314"/>
              <a:gd name="connsiteX29" fmla="*/ 79022 w 1453122"/>
              <a:gd name="connsiteY29" fmla="*/ 672914 h 1079314"/>
              <a:gd name="connsiteX30" fmla="*/ 33867 w 1453122"/>
              <a:gd name="connsiteY30" fmla="*/ 740648 h 1079314"/>
              <a:gd name="connsiteX31" fmla="*/ 22578 w 1453122"/>
              <a:gd name="connsiteY31" fmla="*/ 785803 h 1079314"/>
              <a:gd name="connsiteX32" fmla="*/ 0 w 1453122"/>
              <a:gd name="connsiteY32" fmla="*/ 853537 h 1079314"/>
              <a:gd name="connsiteX33" fmla="*/ 11289 w 1453122"/>
              <a:gd name="connsiteY33" fmla="*/ 955137 h 1079314"/>
              <a:gd name="connsiteX34" fmla="*/ 22578 w 1453122"/>
              <a:gd name="connsiteY34" fmla="*/ 989003 h 1079314"/>
              <a:gd name="connsiteX35" fmla="*/ 56444 w 1453122"/>
              <a:gd name="connsiteY35" fmla="*/ 1011581 h 1079314"/>
              <a:gd name="connsiteX36" fmla="*/ 67733 w 1453122"/>
              <a:gd name="connsiteY36" fmla="*/ 1045448 h 1079314"/>
              <a:gd name="connsiteX37" fmla="*/ 101600 w 1453122"/>
              <a:gd name="connsiteY37" fmla="*/ 1056737 h 1079314"/>
              <a:gd name="connsiteX38" fmla="*/ 135467 w 1453122"/>
              <a:gd name="connsiteY38" fmla="*/ 1079314 h 1079314"/>
              <a:gd name="connsiteX39" fmla="*/ 361244 w 1453122"/>
              <a:gd name="connsiteY39" fmla="*/ 1068026 h 1079314"/>
              <a:gd name="connsiteX40" fmla="*/ 428978 w 1453122"/>
              <a:gd name="connsiteY40" fmla="*/ 1045448 h 1079314"/>
              <a:gd name="connsiteX41" fmla="*/ 474133 w 1453122"/>
              <a:gd name="connsiteY41" fmla="*/ 1011581 h 1079314"/>
              <a:gd name="connsiteX42" fmla="*/ 519289 w 1453122"/>
              <a:gd name="connsiteY42" fmla="*/ 1000292 h 1079314"/>
              <a:gd name="connsiteX43" fmla="*/ 587022 w 1453122"/>
              <a:gd name="connsiteY43" fmla="*/ 977714 h 1079314"/>
              <a:gd name="connsiteX44" fmla="*/ 620889 w 1453122"/>
              <a:gd name="connsiteY44" fmla="*/ 966426 h 1079314"/>
              <a:gd name="connsiteX45" fmla="*/ 666044 w 1453122"/>
              <a:gd name="connsiteY45" fmla="*/ 943848 h 1079314"/>
              <a:gd name="connsiteX46" fmla="*/ 699911 w 1453122"/>
              <a:gd name="connsiteY46" fmla="*/ 932559 h 1079314"/>
              <a:gd name="connsiteX47" fmla="*/ 733778 w 1453122"/>
              <a:gd name="connsiteY47" fmla="*/ 909981 h 1079314"/>
              <a:gd name="connsiteX48" fmla="*/ 756355 w 1453122"/>
              <a:gd name="connsiteY48" fmla="*/ 921270 h 1079314"/>
              <a:gd name="connsiteX0" fmla="*/ 756355 w 1453122"/>
              <a:gd name="connsiteY0" fmla="*/ 921270 h 1079314"/>
              <a:gd name="connsiteX1" fmla="*/ 812800 w 1453122"/>
              <a:gd name="connsiteY1" fmla="*/ 898692 h 1079314"/>
              <a:gd name="connsiteX2" fmla="*/ 880533 w 1453122"/>
              <a:gd name="connsiteY2" fmla="*/ 853537 h 1079314"/>
              <a:gd name="connsiteX3" fmla="*/ 914400 w 1453122"/>
              <a:gd name="connsiteY3" fmla="*/ 830959 h 1079314"/>
              <a:gd name="connsiteX4" fmla="*/ 948267 w 1453122"/>
              <a:gd name="connsiteY4" fmla="*/ 797092 h 1079314"/>
              <a:gd name="connsiteX5" fmla="*/ 982133 w 1453122"/>
              <a:gd name="connsiteY5" fmla="*/ 718070 h 1079314"/>
              <a:gd name="connsiteX6" fmla="*/ 1016000 w 1453122"/>
              <a:gd name="connsiteY6" fmla="*/ 695492 h 1079314"/>
              <a:gd name="connsiteX7" fmla="*/ 1027289 w 1453122"/>
              <a:gd name="connsiteY7" fmla="*/ 661626 h 1079314"/>
              <a:gd name="connsiteX8" fmla="*/ 1049867 w 1453122"/>
              <a:gd name="connsiteY8" fmla="*/ 627759 h 1079314"/>
              <a:gd name="connsiteX9" fmla="*/ 1072444 w 1453122"/>
              <a:gd name="connsiteY9" fmla="*/ 548737 h 1079314"/>
              <a:gd name="connsiteX10" fmla="*/ 1447800 w 1453122"/>
              <a:gd name="connsiteY10" fmla="*/ 616032 h 1079314"/>
              <a:gd name="connsiteX11" fmla="*/ 1219199 w 1453122"/>
              <a:gd name="connsiteY11" fmla="*/ 463632 h 1079314"/>
              <a:gd name="connsiteX12" fmla="*/ 1128889 w 1453122"/>
              <a:gd name="connsiteY12" fmla="*/ 345537 h 1079314"/>
              <a:gd name="connsiteX13" fmla="*/ 1066799 w 1453122"/>
              <a:gd name="connsiteY13" fmla="*/ 235032 h 1079314"/>
              <a:gd name="connsiteX14" fmla="*/ 1066799 w 1453122"/>
              <a:gd name="connsiteY14" fmla="*/ 235032 h 1079314"/>
              <a:gd name="connsiteX15" fmla="*/ 990600 w 1453122"/>
              <a:gd name="connsiteY15" fmla="*/ 158832 h 1079314"/>
              <a:gd name="connsiteX16" fmla="*/ 762000 w 1453122"/>
              <a:gd name="connsiteY16" fmla="*/ 6432 h 1079314"/>
              <a:gd name="connsiteX17" fmla="*/ 677333 w 1453122"/>
              <a:gd name="connsiteY17" fmla="*/ 153626 h 1079314"/>
              <a:gd name="connsiteX18" fmla="*/ 643467 w 1453122"/>
              <a:gd name="connsiteY18" fmla="*/ 164914 h 1079314"/>
              <a:gd name="connsiteX19" fmla="*/ 598311 w 1453122"/>
              <a:gd name="connsiteY19" fmla="*/ 198781 h 1079314"/>
              <a:gd name="connsiteX20" fmla="*/ 564444 w 1453122"/>
              <a:gd name="connsiteY20" fmla="*/ 210070 h 1079314"/>
              <a:gd name="connsiteX21" fmla="*/ 485422 w 1453122"/>
              <a:gd name="connsiteY21" fmla="*/ 289092 h 1079314"/>
              <a:gd name="connsiteX22" fmla="*/ 451555 w 1453122"/>
              <a:gd name="connsiteY22" fmla="*/ 311670 h 1079314"/>
              <a:gd name="connsiteX23" fmla="*/ 395111 w 1453122"/>
              <a:gd name="connsiteY23" fmla="*/ 368114 h 1079314"/>
              <a:gd name="connsiteX24" fmla="*/ 361244 w 1453122"/>
              <a:gd name="connsiteY24" fmla="*/ 401981 h 1079314"/>
              <a:gd name="connsiteX25" fmla="*/ 293511 w 1453122"/>
              <a:gd name="connsiteY25" fmla="*/ 447137 h 1079314"/>
              <a:gd name="connsiteX26" fmla="*/ 225778 w 1453122"/>
              <a:gd name="connsiteY26" fmla="*/ 503581 h 1079314"/>
              <a:gd name="connsiteX27" fmla="*/ 135467 w 1453122"/>
              <a:gd name="connsiteY27" fmla="*/ 593892 h 1079314"/>
              <a:gd name="connsiteX28" fmla="*/ 79022 w 1453122"/>
              <a:gd name="connsiteY28" fmla="*/ 672914 h 1079314"/>
              <a:gd name="connsiteX29" fmla="*/ 33867 w 1453122"/>
              <a:gd name="connsiteY29" fmla="*/ 740648 h 1079314"/>
              <a:gd name="connsiteX30" fmla="*/ 22578 w 1453122"/>
              <a:gd name="connsiteY30" fmla="*/ 785803 h 1079314"/>
              <a:gd name="connsiteX31" fmla="*/ 0 w 1453122"/>
              <a:gd name="connsiteY31" fmla="*/ 853537 h 1079314"/>
              <a:gd name="connsiteX32" fmla="*/ 11289 w 1453122"/>
              <a:gd name="connsiteY32" fmla="*/ 955137 h 1079314"/>
              <a:gd name="connsiteX33" fmla="*/ 22578 w 1453122"/>
              <a:gd name="connsiteY33" fmla="*/ 989003 h 1079314"/>
              <a:gd name="connsiteX34" fmla="*/ 56444 w 1453122"/>
              <a:gd name="connsiteY34" fmla="*/ 1011581 h 1079314"/>
              <a:gd name="connsiteX35" fmla="*/ 67733 w 1453122"/>
              <a:gd name="connsiteY35" fmla="*/ 1045448 h 1079314"/>
              <a:gd name="connsiteX36" fmla="*/ 101600 w 1453122"/>
              <a:gd name="connsiteY36" fmla="*/ 1056737 h 1079314"/>
              <a:gd name="connsiteX37" fmla="*/ 135467 w 1453122"/>
              <a:gd name="connsiteY37" fmla="*/ 1079314 h 1079314"/>
              <a:gd name="connsiteX38" fmla="*/ 361244 w 1453122"/>
              <a:gd name="connsiteY38" fmla="*/ 1068026 h 1079314"/>
              <a:gd name="connsiteX39" fmla="*/ 428978 w 1453122"/>
              <a:gd name="connsiteY39" fmla="*/ 1045448 h 1079314"/>
              <a:gd name="connsiteX40" fmla="*/ 474133 w 1453122"/>
              <a:gd name="connsiteY40" fmla="*/ 1011581 h 1079314"/>
              <a:gd name="connsiteX41" fmla="*/ 519289 w 1453122"/>
              <a:gd name="connsiteY41" fmla="*/ 1000292 h 1079314"/>
              <a:gd name="connsiteX42" fmla="*/ 587022 w 1453122"/>
              <a:gd name="connsiteY42" fmla="*/ 977714 h 1079314"/>
              <a:gd name="connsiteX43" fmla="*/ 620889 w 1453122"/>
              <a:gd name="connsiteY43" fmla="*/ 966426 h 1079314"/>
              <a:gd name="connsiteX44" fmla="*/ 666044 w 1453122"/>
              <a:gd name="connsiteY44" fmla="*/ 943848 h 1079314"/>
              <a:gd name="connsiteX45" fmla="*/ 699911 w 1453122"/>
              <a:gd name="connsiteY45" fmla="*/ 932559 h 1079314"/>
              <a:gd name="connsiteX46" fmla="*/ 733778 w 1453122"/>
              <a:gd name="connsiteY46" fmla="*/ 909981 h 1079314"/>
              <a:gd name="connsiteX47" fmla="*/ 756355 w 1453122"/>
              <a:gd name="connsiteY47"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14400 w 1530067"/>
              <a:gd name="connsiteY3" fmla="*/ 830959 h 1079314"/>
              <a:gd name="connsiteX4" fmla="*/ 948267 w 1530067"/>
              <a:gd name="connsiteY4" fmla="*/ 797092 h 1079314"/>
              <a:gd name="connsiteX5" fmla="*/ 982133 w 1530067"/>
              <a:gd name="connsiteY5" fmla="*/ 718070 h 1079314"/>
              <a:gd name="connsiteX6" fmla="*/ 1016000 w 1530067"/>
              <a:gd name="connsiteY6" fmla="*/ 695492 h 1079314"/>
              <a:gd name="connsiteX7" fmla="*/ 1027289 w 1530067"/>
              <a:gd name="connsiteY7" fmla="*/ 661626 h 1079314"/>
              <a:gd name="connsiteX8" fmla="*/ 1049867 w 1530067"/>
              <a:gd name="connsiteY8" fmla="*/ 627759 h 1079314"/>
              <a:gd name="connsiteX9" fmla="*/ 1523999 w 1530067"/>
              <a:gd name="connsiteY9" fmla="*/ 768432 h 1079314"/>
              <a:gd name="connsiteX10" fmla="*/ 1447800 w 1530067"/>
              <a:gd name="connsiteY10" fmla="*/ 616032 h 1079314"/>
              <a:gd name="connsiteX11" fmla="*/ 1219199 w 1530067"/>
              <a:gd name="connsiteY11" fmla="*/ 463632 h 1079314"/>
              <a:gd name="connsiteX12" fmla="*/ 1128889 w 1530067"/>
              <a:gd name="connsiteY12" fmla="*/ 345537 h 1079314"/>
              <a:gd name="connsiteX13" fmla="*/ 1066799 w 1530067"/>
              <a:gd name="connsiteY13" fmla="*/ 235032 h 1079314"/>
              <a:gd name="connsiteX14" fmla="*/ 1066799 w 1530067"/>
              <a:gd name="connsiteY14" fmla="*/ 235032 h 1079314"/>
              <a:gd name="connsiteX15" fmla="*/ 990600 w 1530067"/>
              <a:gd name="connsiteY15" fmla="*/ 158832 h 1079314"/>
              <a:gd name="connsiteX16" fmla="*/ 762000 w 1530067"/>
              <a:gd name="connsiteY16" fmla="*/ 6432 h 1079314"/>
              <a:gd name="connsiteX17" fmla="*/ 677333 w 1530067"/>
              <a:gd name="connsiteY17" fmla="*/ 153626 h 1079314"/>
              <a:gd name="connsiteX18" fmla="*/ 643467 w 1530067"/>
              <a:gd name="connsiteY18" fmla="*/ 164914 h 1079314"/>
              <a:gd name="connsiteX19" fmla="*/ 598311 w 1530067"/>
              <a:gd name="connsiteY19" fmla="*/ 198781 h 1079314"/>
              <a:gd name="connsiteX20" fmla="*/ 564444 w 1530067"/>
              <a:gd name="connsiteY20" fmla="*/ 210070 h 1079314"/>
              <a:gd name="connsiteX21" fmla="*/ 485422 w 1530067"/>
              <a:gd name="connsiteY21" fmla="*/ 289092 h 1079314"/>
              <a:gd name="connsiteX22" fmla="*/ 451555 w 1530067"/>
              <a:gd name="connsiteY22" fmla="*/ 311670 h 1079314"/>
              <a:gd name="connsiteX23" fmla="*/ 395111 w 1530067"/>
              <a:gd name="connsiteY23" fmla="*/ 368114 h 1079314"/>
              <a:gd name="connsiteX24" fmla="*/ 361244 w 1530067"/>
              <a:gd name="connsiteY24" fmla="*/ 401981 h 1079314"/>
              <a:gd name="connsiteX25" fmla="*/ 293511 w 1530067"/>
              <a:gd name="connsiteY25" fmla="*/ 447137 h 1079314"/>
              <a:gd name="connsiteX26" fmla="*/ 225778 w 1530067"/>
              <a:gd name="connsiteY26" fmla="*/ 503581 h 1079314"/>
              <a:gd name="connsiteX27" fmla="*/ 135467 w 1530067"/>
              <a:gd name="connsiteY27" fmla="*/ 593892 h 1079314"/>
              <a:gd name="connsiteX28" fmla="*/ 79022 w 1530067"/>
              <a:gd name="connsiteY28" fmla="*/ 672914 h 1079314"/>
              <a:gd name="connsiteX29" fmla="*/ 33867 w 1530067"/>
              <a:gd name="connsiteY29" fmla="*/ 740648 h 1079314"/>
              <a:gd name="connsiteX30" fmla="*/ 22578 w 1530067"/>
              <a:gd name="connsiteY30" fmla="*/ 785803 h 1079314"/>
              <a:gd name="connsiteX31" fmla="*/ 0 w 1530067"/>
              <a:gd name="connsiteY31" fmla="*/ 853537 h 1079314"/>
              <a:gd name="connsiteX32" fmla="*/ 11289 w 1530067"/>
              <a:gd name="connsiteY32" fmla="*/ 955137 h 1079314"/>
              <a:gd name="connsiteX33" fmla="*/ 22578 w 1530067"/>
              <a:gd name="connsiteY33" fmla="*/ 989003 h 1079314"/>
              <a:gd name="connsiteX34" fmla="*/ 56444 w 1530067"/>
              <a:gd name="connsiteY34" fmla="*/ 1011581 h 1079314"/>
              <a:gd name="connsiteX35" fmla="*/ 67733 w 1530067"/>
              <a:gd name="connsiteY35" fmla="*/ 1045448 h 1079314"/>
              <a:gd name="connsiteX36" fmla="*/ 101600 w 1530067"/>
              <a:gd name="connsiteY36" fmla="*/ 1056737 h 1079314"/>
              <a:gd name="connsiteX37" fmla="*/ 135467 w 1530067"/>
              <a:gd name="connsiteY37" fmla="*/ 1079314 h 1079314"/>
              <a:gd name="connsiteX38" fmla="*/ 361244 w 1530067"/>
              <a:gd name="connsiteY38" fmla="*/ 1068026 h 1079314"/>
              <a:gd name="connsiteX39" fmla="*/ 428978 w 1530067"/>
              <a:gd name="connsiteY39" fmla="*/ 1045448 h 1079314"/>
              <a:gd name="connsiteX40" fmla="*/ 474133 w 1530067"/>
              <a:gd name="connsiteY40" fmla="*/ 1011581 h 1079314"/>
              <a:gd name="connsiteX41" fmla="*/ 519289 w 1530067"/>
              <a:gd name="connsiteY41" fmla="*/ 1000292 h 1079314"/>
              <a:gd name="connsiteX42" fmla="*/ 587022 w 1530067"/>
              <a:gd name="connsiteY42" fmla="*/ 977714 h 1079314"/>
              <a:gd name="connsiteX43" fmla="*/ 620889 w 1530067"/>
              <a:gd name="connsiteY43" fmla="*/ 966426 h 1079314"/>
              <a:gd name="connsiteX44" fmla="*/ 666044 w 1530067"/>
              <a:gd name="connsiteY44" fmla="*/ 943848 h 1079314"/>
              <a:gd name="connsiteX45" fmla="*/ 699911 w 1530067"/>
              <a:gd name="connsiteY45" fmla="*/ 932559 h 1079314"/>
              <a:gd name="connsiteX46" fmla="*/ 733778 w 1530067"/>
              <a:gd name="connsiteY46" fmla="*/ 909981 h 1079314"/>
              <a:gd name="connsiteX47" fmla="*/ 756355 w 1530067"/>
              <a:gd name="connsiteY47"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14400 w 1530067"/>
              <a:gd name="connsiteY3" fmla="*/ 830959 h 1079314"/>
              <a:gd name="connsiteX4" fmla="*/ 948267 w 1530067"/>
              <a:gd name="connsiteY4" fmla="*/ 797092 h 1079314"/>
              <a:gd name="connsiteX5" fmla="*/ 982133 w 1530067"/>
              <a:gd name="connsiteY5" fmla="*/ 718070 h 1079314"/>
              <a:gd name="connsiteX6" fmla="*/ 1016000 w 1530067"/>
              <a:gd name="connsiteY6" fmla="*/ 695492 h 1079314"/>
              <a:gd name="connsiteX7" fmla="*/ 1049867 w 1530067"/>
              <a:gd name="connsiteY7" fmla="*/ 627759 h 1079314"/>
              <a:gd name="connsiteX8" fmla="*/ 1523999 w 1530067"/>
              <a:gd name="connsiteY8" fmla="*/ 768432 h 1079314"/>
              <a:gd name="connsiteX9" fmla="*/ 1447800 w 1530067"/>
              <a:gd name="connsiteY9" fmla="*/ 616032 h 1079314"/>
              <a:gd name="connsiteX10" fmla="*/ 1219199 w 1530067"/>
              <a:gd name="connsiteY10" fmla="*/ 463632 h 1079314"/>
              <a:gd name="connsiteX11" fmla="*/ 1128889 w 1530067"/>
              <a:gd name="connsiteY11" fmla="*/ 345537 h 1079314"/>
              <a:gd name="connsiteX12" fmla="*/ 1066799 w 1530067"/>
              <a:gd name="connsiteY12" fmla="*/ 235032 h 1079314"/>
              <a:gd name="connsiteX13" fmla="*/ 1066799 w 1530067"/>
              <a:gd name="connsiteY13" fmla="*/ 235032 h 1079314"/>
              <a:gd name="connsiteX14" fmla="*/ 990600 w 1530067"/>
              <a:gd name="connsiteY14" fmla="*/ 158832 h 1079314"/>
              <a:gd name="connsiteX15" fmla="*/ 762000 w 1530067"/>
              <a:gd name="connsiteY15" fmla="*/ 6432 h 1079314"/>
              <a:gd name="connsiteX16" fmla="*/ 677333 w 1530067"/>
              <a:gd name="connsiteY16" fmla="*/ 153626 h 1079314"/>
              <a:gd name="connsiteX17" fmla="*/ 643467 w 1530067"/>
              <a:gd name="connsiteY17" fmla="*/ 164914 h 1079314"/>
              <a:gd name="connsiteX18" fmla="*/ 598311 w 1530067"/>
              <a:gd name="connsiteY18" fmla="*/ 198781 h 1079314"/>
              <a:gd name="connsiteX19" fmla="*/ 564444 w 1530067"/>
              <a:gd name="connsiteY19" fmla="*/ 210070 h 1079314"/>
              <a:gd name="connsiteX20" fmla="*/ 485422 w 1530067"/>
              <a:gd name="connsiteY20" fmla="*/ 289092 h 1079314"/>
              <a:gd name="connsiteX21" fmla="*/ 451555 w 1530067"/>
              <a:gd name="connsiteY21" fmla="*/ 311670 h 1079314"/>
              <a:gd name="connsiteX22" fmla="*/ 395111 w 1530067"/>
              <a:gd name="connsiteY22" fmla="*/ 368114 h 1079314"/>
              <a:gd name="connsiteX23" fmla="*/ 361244 w 1530067"/>
              <a:gd name="connsiteY23" fmla="*/ 401981 h 1079314"/>
              <a:gd name="connsiteX24" fmla="*/ 293511 w 1530067"/>
              <a:gd name="connsiteY24" fmla="*/ 447137 h 1079314"/>
              <a:gd name="connsiteX25" fmla="*/ 225778 w 1530067"/>
              <a:gd name="connsiteY25" fmla="*/ 503581 h 1079314"/>
              <a:gd name="connsiteX26" fmla="*/ 135467 w 1530067"/>
              <a:gd name="connsiteY26" fmla="*/ 593892 h 1079314"/>
              <a:gd name="connsiteX27" fmla="*/ 79022 w 1530067"/>
              <a:gd name="connsiteY27" fmla="*/ 672914 h 1079314"/>
              <a:gd name="connsiteX28" fmla="*/ 33867 w 1530067"/>
              <a:gd name="connsiteY28" fmla="*/ 740648 h 1079314"/>
              <a:gd name="connsiteX29" fmla="*/ 22578 w 1530067"/>
              <a:gd name="connsiteY29" fmla="*/ 785803 h 1079314"/>
              <a:gd name="connsiteX30" fmla="*/ 0 w 1530067"/>
              <a:gd name="connsiteY30" fmla="*/ 853537 h 1079314"/>
              <a:gd name="connsiteX31" fmla="*/ 11289 w 1530067"/>
              <a:gd name="connsiteY31" fmla="*/ 955137 h 1079314"/>
              <a:gd name="connsiteX32" fmla="*/ 22578 w 1530067"/>
              <a:gd name="connsiteY32" fmla="*/ 989003 h 1079314"/>
              <a:gd name="connsiteX33" fmla="*/ 56444 w 1530067"/>
              <a:gd name="connsiteY33" fmla="*/ 1011581 h 1079314"/>
              <a:gd name="connsiteX34" fmla="*/ 67733 w 1530067"/>
              <a:gd name="connsiteY34" fmla="*/ 1045448 h 1079314"/>
              <a:gd name="connsiteX35" fmla="*/ 101600 w 1530067"/>
              <a:gd name="connsiteY35" fmla="*/ 1056737 h 1079314"/>
              <a:gd name="connsiteX36" fmla="*/ 135467 w 1530067"/>
              <a:gd name="connsiteY36" fmla="*/ 1079314 h 1079314"/>
              <a:gd name="connsiteX37" fmla="*/ 361244 w 1530067"/>
              <a:gd name="connsiteY37" fmla="*/ 1068026 h 1079314"/>
              <a:gd name="connsiteX38" fmla="*/ 428978 w 1530067"/>
              <a:gd name="connsiteY38" fmla="*/ 1045448 h 1079314"/>
              <a:gd name="connsiteX39" fmla="*/ 474133 w 1530067"/>
              <a:gd name="connsiteY39" fmla="*/ 1011581 h 1079314"/>
              <a:gd name="connsiteX40" fmla="*/ 519289 w 1530067"/>
              <a:gd name="connsiteY40" fmla="*/ 1000292 h 1079314"/>
              <a:gd name="connsiteX41" fmla="*/ 587022 w 1530067"/>
              <a:gd name="connsiteY41" fmla="*/ 977714 h 1079314"/>
              <a:gd name="connsiteX42" fmla="*/ 620889 w 1530067"/>
              <a:gd name="connsiteY42" fmla="*/ 966426 h 1079314"/>
              <a:gd name="connsiteX43" fmla="*/ 666044 w 1530067"/>
              <a:gd name="connsiteY43" fmla="*/ 943848 h 1079314"/>
              <a:gd name="connsiteX44" fmla="*/ 699911 w 1530067"/>
              <a:gd name="connsiteY44" fmla="*/ 932559 h 1079314"/>
              <a:gd name="connsiteX45" fmla="*/ 733778 w 1530067"/>
              <a:gd name="connsiteY45" fmla="*/ 909981 h 1079314"/>
              <a:gd name="connsiteX46" fmla="*/ 756355 w 1530067"/>
              <a:gd name="connsiteY46"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14400 w 1530067"/>
              <a:gd name="connsiteY3" fmla="*/ 830959 h 1079314"/>
              <a:gd name="connsiteX4" fmla="*/ 948267 w 1530067"/>
              <a:gd name="connsiteY4" fmla="*/ 797092 h 1079314"/>
              <a:gd name="connsiteX5" fmla="*/ 982133 w 1530067"/>
              <a:gd name="connsiteY5" fmla="*/ 718070 h 1079314"/>
              <a:gd name="connsiteX6" fmla="*/ 1049867 w 1530067"/>
              <a:gd name="connsiteY6" fmla="*/ 627759 h 1079314"/>
              <a:gd name="connsiteX7" fmla="*/ 1523999 w 1530067"/>
              <a:gd name="connsiteY7" fmla="*/ 768432 h 1079314"/>
              <a:gd name="connsiteX8" fmla="*/ 1447800 w 1530067"/>
              <a:gd name="connsiteY8" fmla="*/ 616032 h 1079314"/>
              <a:gd name="connsiteX9" fmla="*/ 1219199 w 1530067"/>
              <a:gd name="connsiteY9" fmla="*/ 463632 h 1079314"/>
              <a:gd name="connsiteX10" fmla="*/ 1128889 w 1530067"/>
              <a:gd name="connsiteY10" fmla="*/ 345537 h 1079314"/>
              <a:gd name="connsiteX11" fmla="*/ 1066799 w 1530067"/>
              <a:gd name="connsiteY11" fmla="*/ 235032 h 1079314"/>
              <a:gd name="connsiteX12" fmla="*/ 1066799 w 1530067"/>
              <a:gd name="connsiteY12" fmla="*/ 235032 h 1079314"/>
              <a:gd name="connsiteX13" fmla="*/ 990600 w 1530067"/>
              <a:gd name="connsiteY13" fmla="*/ 158832 h 1079314"/>
              <a:gd name="connsiteX14" fmla="*/ 762000 w 1530067"/>
              <a:gd name="connsiteY14" fmla="*/ 6432 h 1079314"/>
              <a:gd name="connsiteX15" fmla="*/ 677333 w 1530067"/>
              <a:gd name="connsiteY15" fmla="*/ 153626 h 1079314"/>
              <a:gd name="connsiteX16" fmla="*/ 643467 w 1530067"/>
              <a:gd name="connsiteY16" fmla="*/ 164914 h 1079314"/>
              <a:gd name="connsiteX17" fmla="*/ 598311 w 1530067"/>
              <a:gd name="connsiteY17" fmla="*/ 198781 h 1079314"/>
              <a:gd name="connsiteX18" fmla="*/ 564444 w 1530067"/>
              <a:gd name="connsiteY18" fmla="*/ 210070 h 1079314"/>
              <a:gd name="connsiteX19" fmla="*/ 485422 w 1530067"/>
              <a:gd name="connsiteY19" fmla="*/ 289092 h 1079314"/>
              <a:gd name="connsiteX20" fmla="*/ 451555 w 1530067"/>
              <a:gd name="connsiteY20" fmla="*/ 311670 h 1079314"/>
              <a:gd name="connsiteX21" fmla="*/ 395111 w 1530067"/>
              <a:gd name="connsiteY21" fmla="*/ 368114 h 1079314"/>
              <a:gd name="connsiteX22" fmla="*/ 361244 w 1530067"/>
              <a:gd name="connsiteY22" fmla="*/ 401981 h 1079314"/>
              <a:gd name="connsiteX23" fmla="*/ 293511 w 1530067"/>
              <a:gd name="connsiteY23" fmla="*/ 447137 h 1079314"/>
              <a:gd name="connsiteX24" fmla="*/ 225778 w 1530067"/>
              <a:gd name="connsiteY24" fmla="*/ 503581 h 1079314"/>
              <a:gd name="connsiteX25" fmla="*/ 135467 w 1530067"/>
              <a:gd name="connsiteY25" fmla="*/ 593892 h 1079314"/>
              <a:gd name="connsiteX26" fmla="*/ 79022 w 1530067"/>
              <a:gd name="connsiteY26" fmla="*/ 672914 h 1079314"/>
              <a:gd name="connsiteX27" fmla="*/ 33867 w 1530067"/>
              <a:gd name="connsiteY27" fmla="*/ 740648 h 1079314"/>
              <a:gd name="connsiteX28" fmla="*/ 22578 w 1530067"/>
              <a:gd name="connsiteY28" fmla="*/ 785803 h 1079314"/>
              <a:gd name="connsiteX29" fmla="*/ 0 w 1530067"/>
              <a:gd name="connsiteY29" fmla="*/ 853537 h 1079314"/>
              <a:gd name="connsiteX30" fmla="*/ 11289 w 1530067"/>
              <a:gd name="connsiteY30" fmla="*/ 955137 h 1079314"/>
              <a:gd name="connsiteX31" fmla="*/ 22578 w 1530067"/>
              <a:gd name="connsiteY31" fmla="*/ 989003 h 1079314"/>
              <a:gd name="connsiteX32" fmla="*/ 56444 w 1530067"/>
              <a:gd name="connsiteY32" fmla="*/ 1011581 h 1079314"/>
              <a:gd name="connsiteX33" fmla="*/ 67733 w 1530067"/>
              <a:gd name="connsiteY33" fmla="*/ 1045448 h 1079314"/>
              <a:gd name="connsiteX34" fmla="*/ 101600 w 1530067"/>
              <a:gd name="connsiteY34" fmla="*/ 1056737 h 1079314"/>
              <a:gd name="connsiteX35" fmla="*/ 135467 w 1530067"/>
              <a:gd name="connsiteY35" fmla="*/ 1079314 h 1079314"/>
              <a:gd name="connsiteX36" fmla="*/ 361244 w 1530067"/>
              <a:gd name="connsiteY36" fmla="*/ 1068026 h 1079314"/>
              <a:gd name="connsiteX37" fmla="*/ 428978 w 1530067"/>
              <a:gd name="connsiteY37" fmla="*/ 1045448 h 1079314"/>
              <a:gd name="connsiteX38" fmla="*/ 474133 w 1530067"/>
              <a:gd name="connsiteY38" fmla="*/ 1011581 h 1079314"/>
              <a:gd name="connsiteX39" fmla="*/ 519289 w 1530067"/>
              <a:gd name="connsiteY39" fmla="*/ 1000292 h 1079314"/>
              <a:gd name="connsiteX40" fmla="*/ 587022 w 1530067"/>
              <a:gd name="connsiteY40" fmla="*/ 977714 h 1079314"/>
              <a:gd name="connsiteX41" fmla="*/ 620889 w 1530067"/>
              <a:gd name="connsiteY41" fmla="*/ 966426 h 1079314"/>
              <a:gd name="connsiteX42" fmla="*/ 666044 w 1530067"/>
              <a:gd name="connsiteY42" fmla="*/ 943848 h 1079314"/>
              <a:gd name="connsiteX43" fmla="*/ 699911 w 1530067"/>
              <a:gd name="connsiteY43" fmla="*/ 932559 h 1079314"/>
              <a:gd name="connsiteX44" fmla="*/ 733778 w 1530067"/>
              <a:gd name="connsiteY44" fmla="*/ 909981 h 1079314"/>
              <a:gd name="connsiteX45" fmla="*/ 756355 w 1530067"/>
              <a:gd name="connsiteY45"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14400 w 1530067"/>
              <a:gd name="connsiteY3" fmla="*/ 830959 h 1079314"/>
              <a:gd name="connsiteX4" fmla="*/ 948267 w 1530067"/>
              <a:gd name="connsiteY4" fmla="*/ 797092 h 1079314"/>
              <a:gd name="connsiteX5" fmla="*/ 1049867 w 1530067"/>
              <a:gd name="connsiteY5" fmla="*/ 627759 h 1079314"/>
              <a:gd name="connsiteX6" fmla="*/ 1523999 w 1530067"/>
              <a:gd name="connsiteY6" fmla="*/ 768432 h 1079314"/>
              <a:gd name="connsiteX7" fmla="*/ 1447800 w 1530067"/>
              <a:gd name="connsiteY7" fmla="*/ 616032 h 1079314"/>
              <a:gd name="connsiteX8" fmla="*/ 1219199 w 1530067"/>
              <a:gd name="connsiteY8" fmla="*/ 463632 h 1079314"/>
              <a:gd name="connsiteX9" fmla="*/ 1128889 w 1530067"/>
              <a:gd name="connsiteY9" fmla="*/ 345537 h 1079314"/>
              <a:gd name="connsiteX10" fmla="*/ 1066799 w 1530067"/>
              <a:gd name="connsiteY10" fmla="*/ 235032 h 1079314"/>
              <a:gd name="connsiteX11" fmla="*/ 1066799 w 1530067"/>
              <a:gd name="connsiteY11" fmla="*/ 235032 h 1079314"/>
              <a:gd name="connsiteX12" fmla="*/ 990600 w 1530067"/>
              <a:gd name="connsiteY12" fmla="*/ 158832 h 1079314"/>
              <a:gd name="connsiteX13" fmla="*/ 762000 w 1530067"/>
              <a:gd name="connsiteY13" fmla="*/ 6432 h 1079314"/>
              <a:gd name="connsiteX14" fmla="*/ 677333 w 1530067"/>
              <a:gd name="connsiteY14" fmla="*/ 153626 h 1079314"/>
              <a:gd name="connsiteX15" fmla="*/ 643467 w 1530067"/>
              <a:gd name="connsiteY15" fmla="*/ 164914 h 1079314"/>
              <a:gd name="connsiteX16" fmla="*/ 598311 w 1530067"/>
              <a:gd name="connsiteY16" fmla="*/ 198781 h 1079314"/>
              <a:gd name="connsiteX17" fmla="*/ 564444 w 1530067"/>
              <a:gd name="connsiteY17" fmla="*/ 210070 h 1079314"/>
              <a:gd name="connsiteX18" fmla="*/ 485422 w 1530067"/>
              <a:gd name="connsiteY18" fmla="*/ 289092 h 1079314"/>
              <a:gd name="connsiteX19" fmla="*/ 451555 w 1530067"/>
              <a:gd name="connsiteY19" fmla="*/ 311670 h 1079314"/>
              <a:gd name="connsiteX20" fmla="*/ 395111 w 1530067"/>
              <a:gd name="connsiteY20" fmla="*/ 368114 h 1079314"/>
              <a:gd name="connsiteX21" fmla="*/ 361244 w 1530067"/>
              <a:gd name="connsiteY21" fmla="*/ 401981 h 1079314"/>
              <a:gd name="connsiteX22" fmla="*/ 293511 w 1530067"/>
              <a:gd name="connsiteY22" fmla="*/ 447137 h 1079314"/>
              <a:gd name="connsiteX23" fmla="*/ 225778 w 1530067"/>
              <a:gd name="connsiteY23" fmla="*/ 503581 h 1079314"/>
              <a:gd name="connsiteX24" fmla="*/ 135467 w 1530067"/>
              <a:gd name="connsiteY24" fmla="*/ 593892 h 1079314"/>
              <a:gd name="connsiteX25" fmla="*/ 79022 w 1530067"/>
              <a:gd name="connsiteY25" fmla="*/ 672914 h 1079314"/>
              <a:gd name="connsiteX26" fmla="*/ 33867 w 1530067"/>
              <a:gd name="connsiteY26" fmla="*/ 740648 h 1079314"/>
              <a:gd name="connsiteX27" fmla="*/ 22578 w 1530067"/>
              <a:gd name="connsiteY27" fmla="*/ 785803 h 1079314"/>
              <a:gd name="connsiteX28" fmla="*/ 0 w 1530067"/>
              <a:gd name="connsiteY28" fmla="*/ 853537 h 1079314"/>
              <a:gd name="connsiteX29" fmla="*/ 11289 w 1530067"/>
              <a:gd name="connsiteY29" fmla="*/ 955137 h 1079314"/>
              <a:gd name="connsiteX30" fmla="*/ 22578 w 1530067"/>
              <a:gd name="connsiteY30" fmla="*/ 989003 h 1079314"/>
              <a:gd name="connsiteX31" fmla="*/ 56444 w 1530067"/>
              <a:gd name="connsiteY31" fmla="*/ 1011581 h 1079314"/>
              <a:gd name="connsiteX32" fmla="*/ 67733 w 1530067"/>
              <a:gd name="connsiteY32" fmla="*/ 1045448 h 1079314"/>
              <a:gd name="connsiteX33" fmla="*/ 101600 w 1530067"/>
              <a:gd name="connsiteY33" fmla="*/ 1056737 h 1079314"/>
              <a:gd name="connsiteX34" fmla="*/ 135467 w 1530067"/>
              <a:gd name="connsiteY34" fmla="*/ 1079314 h 1079314"/>
              <a:gd name="connsiteX35" fmla="*/ 361244 w 1530067"/>
              <a:gd name="connsiteY35" fmla="*/ 1068026 h 1079314"/>
              <a:gd name="connsiteX36" fmla="*/ 428978 w 1530067"/>
              <a:gd name="connsiteY36" fmla="*/ 1045448 h 1079314"/>
              <a:gd name="connsiteX37" fmla="*/ 474133 w 1530067"/>
              <a:gd name="connsiteY37" fmla="*/ 1011581 h 1079314"/>
              <a:gd name="connsiteX38" fmla="*/ 519289 w 1530067"/>
              <a:gd name="connsiteY38" fmla="*/ 1000292 h 1079314"/>
              <a:gd name="connsiteX39" fmla="*/ 587022 w 1530067"/>
              <a:gd name="connsiteY39" fmla="*/ 977714 h 1079314"/>
              <a:gd name="connsiteX40" fmla="*/ 620889 w 1530067"/>
              <a:gd name="connsiteY40" fmla="*/ 966426 h 1079314"/>
              <a:gd name="connsiteX41" fmla="*/ 666044 w 1530067"/>
              <a:gd name="connsiteY41" fmla="*/ 943848 h 1079314"/>
              <a:gd name="connsiteX42" fmla="*/ 699911 w 1530067"/>
              <a:gd name="connsiteY42" fmla="*/ 932559 h 1079314"/>
              <a:gd name="connsiteX43" fmla="*/ 733778 w 1530067"/>
              <a:gd name="connsiteY43" fmla="*/ 909981 h 1079314"/>
              <a:gd name="connsiteX44" fmla="*/ 756355 w 1530067"/>
              <a:gd name="connsiteY44"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48267 w 1530067"/>
              <a:gd name="connsiteY3" fmla="*/ 797092 h 1079314"/>
              <a:gd name="connsiteX4" fmla="*/ 1049867 w 1530067"/>
              <a:gd name="connsiteY4" fmla="*/ 627759 h 1079314"/>
              <a:gd name="connsiteX5" fmla="*/ 1523999 w 1530067"/>
              <a:gd name="connsiteY5" fmla="*/ 768432 h 1079314"/>
              <a:gd name="connsiteX6" fmla="*/ 1447800 w 1530067"/>
              <a:gd name="connsiteY6" fmla="*/ 616032 h 1079314"/>
              <a:gd name="connsiteX7" fmla="*/ 1219199 w 1530067"/>
              <a:gd name="connsiteY7" fmla="*/ 463632 h 1079314"/>
              <a:gd name="connsiteX8" fmla="*/ 1128889 w 1530067"/>
              <a:gd name="connsiteY8" fmla="*/ 345537 h 1079314"/>
              <a:gd name="connsiteX9" fmla="*/ 1066799 w 1530067"/>
              <a:gd name="connsiteY9" fmla="*/ 235032 h 1079314"/>
              <a:gd name="connsiteX10" fmla="*/ 1066799 w 1530067"/>
              <a:gd name="connsiteY10" fmla="*/ 235032 h 1079314"/>
              <a:gd name="connsiteX11" fmla="*/ 990600 w 1530067"/>
              <a:gd name="connsiteY11" fmla="*/ 158832 h 1079314"/>
              <a:gd name="connsiteX12" fmla="*/ 762000 w 1530067"/>
              <a:gd name="connsiteY12" fmla="*/ 6432 h 1079314"/>
              <a:gd name="connsiteX13" fmla="*/ 677333 w 1530067"/>
              <a:gd name="connsiteY13" fmla="*/ 153626 h 1079314"/>
              <a:gd name="connsiteX14" fmla="*/ 643467 w 1530067"/>
              <a:gd name="connsiteY14" fmla="*/ 164914 h 1079314"/>
              <a:gd name="connsiteX15" fmla="*/ 598311 w 1530067"/>
              <a:gd name="connsiteY15" fmla="*/ 198781 h 1079314"/>
              <a:gd name="connsiteX16" fmla="*/ 564444 w 1530067"/>
              <a:gd name="connsiteY16" fmla="*/ 210070 h 1079314"/>
              <a:gd name="connsiteX17" fmla="*/ 485422 w 1530067"/>
              <a:gd name="connsiteY17" fmla="*/ 289092 h 1079314"/>
              <a:gd name="connsiteX18" fmla="*/ 451555 w 1530067"/>
              <a:gd name="connsiteY18" fmla="*/ 311670 h 1079314"/>
              <a:gd name="connsiteX19" fmla="*/ 395111 w 1530067"/>
              <a:gd name="connsiteY19" fmla="*/ 368114 h 1079314"/>
              <a:gd name="connsiteX20" fmla="*/ 361244 w 1530067"/>
              <a:gd name="connsiteY20" fmla="*/ 401981 h 1079314"/>
              <a:gd name="connsiteX21" fmla="*/ 293511 w 1530067"/>
              <a:gd name="connsiteY21" fmla="*/ 447137 h 1079314"/>
              <a:gd name="connsiteX22" fmla="*/ 225778 w 1530067"/>
              <a:gd name="connsiteY22" fmla="*/ 503581 h 1079314"/>
              <a:gd name="connsiteX23" fmla="*/ 135467 w 1530067"/>
              <a:gd name="connsiteY23" fmla="*/ 593892 h 1079314"/>
              <a:gd name="connsiteX24" fmla="*/ 79022 w 1530067"/>
              <a:gd name="connsiteY24" fmla="*/ 672914 h 1079314"/>
              <a:gd name="connsiteX25" fmla="*/ 33867 w 1530067"/>
              <a:gd name="connsiteY25" fmla="*/ 740648 h 1079314"/>
              <a:gd name="connsiteX26" fmla="*/ 22578 w 1530067"/>
              <a:gd name="connsiteY26" fmla="*/ 785803 h 1079314"/>
              <a:gd name="connsiteX27" fmla="*/ 0 w 1530067"/>
              <a:gd name="connsiteY27" fmla="*/ 853537 h 1079314"/>
              <a:gd name="connsiteX28" fmla="*/ 11289 w 1530067"/>
              <a:gd name="connsiteY28" fmla="*/ 955137 h 1079314"/>
              <a:gd name="connsiteX29" fmla="*/ 22578 w 1530067"/>
              <a:gd name="connsiteY29" fmla="*/ 989003 h 1079314"/>
              <a:gd name="connsiteX30" fmla="*/ 56444 w 1530067"/>
              <a:gd name="connsiteY30" fmla="*/ 1011581 h 1079314"/>
              <a:gd name="connsiteX31" fmla="*/ 67733 w 1530067"/>
              <a:gd name="connsiteY31" fmla="*/ 1045448 h 1079314"/>
              <a:gd name="connsiteX32" fmla="*/ 101600 w 1530067"/>
              <a:gd name="connsiteY32" fmla="*/ 1056737 h 1079314"/>
              <a:gd name="connsiteX33" fmla="*/ 135467 w 1530067"/>
              <a:gd name="connsiteY33" fmla="*/ 1079314 h 1079314"/>
              <a:gd name="connsiteX34" fmla="*/ 361244 w 1530067"/>
              <a:gd name="connsiteY34" fmla="*/ 1068026 h 1079314"/>
              <a:gd name="connsiteX35" fmla="*/ 428978 w 1530067"/>
              <a:gd name="connsiteY35" fmla="*/ 1045448 h 1079314"/>
              <a:gd name="connsiteX36" fmla="*/ 474133 w 1530067"/>
              <a:gd name="connsiteY36" fmla="*/ 1011581 h 1079314"/>
              <a:gd name="connsiteX37" fmla="*/ 519289 w 1530067"/>
              <a:gd name="connsiteY37" fmla="*/ 1000292 h 1079314"/>
              <a:gd name="connsiteX38" fmla="*/ 587022 w 1530067"/>
              <a:gd name="connsiteY38" fmla="*/ 977714 h 1079314"/>
              <a:gd name="connsiteX39" fmla="*/ 620889 w 1530067"/>
              <a:gd name="connsiteY39" fmla="*/ 966426 h 1079314"/>
              <a:gd name="connsiteX40" fmla="*/ 666044 w 1530067"/>
              <a:gd name="connsiteY40" fmla="*/ 943848 h 1079314"/>
              <a:gd name="connsiteX41" fmla="*/ 699911 w 1530067"/>
              <a:gd name="connsiteY41" fmla="*/ 932559 h 1079314"/>
              <a:gd name="connsiteX42" fmla="*/ 733778 w 1530067"/>
              <a:gd name="connsiteY42" fmla="*/ 909981 h 1079314"/>
              <a:gd name="connsiteX43" fmla="*/ 756355 w 1530067"/>
              <a:gd name="connsiteY43"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48267 w 1530067"/>
              <a:gd name="connsiteY3" fmla="*/ 797092 h 1079314"/>
              <a:gd name="connsiteX4" fmla="*/ 1371599 w 1530067"/>
              <a:gd name="connsiteY4" fmla="*/ 1073232 h 1079314"/>
              <a:gd name="connsiteX5" fmla="*/ 1523999 w 1530067"/>
              <a:gd name="connsiteY5" fmla="*/ 768432 h 1079314"/>
              <a:gd name="connsiteX6" fmla="*/ 1447800 w 1530067"/>
              <a:gd name="connsiteY6" fmla="*/ 616032 h 1079314"/>
              <a:gd name="connsiteX7" fmla="*/ 1219199 w 1530067"/>
              <a:gd name="connsiteY7" fmla="*/ 463632 h 1079314"/>
              <a:gd name="connsiteX8" fmla="*/ 1128889 w 1530067"/>
              <a:gd name="connsiteY8" fmla="*/ 345537 h 1079314"/>
              <a:gd name="connsiteX9" fmla="*/ 1066799 w 1530067"/>
              <a:gd name="connsiteY9" fmla="*/ 235032 h 1079314"/>
              <a:gd name="connsiteX10" fmla="*/ 1066799 w 1530067"/>
              <a:gd name="connsiteY10" fmla="*/ 235032 h 1079314"/>
              <a:gd name="connsiteX11" fmla="*/ 990600 w 1530067"/>
              <a:gd name="connsiteY11" fmla="*/ 158832 h 1079314"/>
              <a:gd name="connsiteX12" fmla="*/ 762000 w 1530067"/>
              <a:gd name="connsiteY12" fmla="*/ 6432 h 1079314"/>
              <a:gd name="connsiteX13" fmla="*/ 677333 w 1530067"/>
              <a:gd name="connsiteY13" fmla="*/ 153626 h 1079314"/>
              <a:gd name="connsiteX14" fmla="*/ 643467 w 1530067"/>
              <a:gd name="connsiteY14" fmla="*/ 164914 h 1079314"/>
              <a:gd name="connsiteX15" fmla="*/ 598311 w 1530067"/>
              <a:gd name="connsiteY15" fmla="*/ 198781 h 1079314"/>
              <a:gd name="connsiteX16" fmla="*/ 564444 w 1530067"/>
              <a:gd name="connsiteY16" fmla="*/ 210070 h 1079314"/>
              <a:gd name="connsiteX17" fmla="*/ 485422 w 1530067"/>
              <a:gd name="connsiteY17" fmla="*/ 289092 h 1079314"/>
              <a:gd name="connsiteX18" fmla="*/ 451555 w 1530067"/>
              <a:gd name="connsiteY18" fmla="*/ 311670 h 1079314"/>
              <a:gd name="connsiteX19" fmla="*/ 395111 w 1530067"/>
              <a:gd name="connsiteY19" fmla="*/ 368114 h 1079314"/>
              <a:gd name="connsiteX20" fmla="*/ 361244 w 1530067"/>
              <a:gd name="connsiteY20" fmla="*/ 401981 h 1079314"/>
              <a:gd name="connsiteX21" fmla="*/ 293511 w 1530067"/>
              <a:gd name="connsiteY21" fmla="*/ 447137 h 1079314"/>
              <a:gd name="connsiteX22" fmla="*/ 225778 w 1530067"/>
              <a:gd name="connsiteY22" fmla="*/ 503581 h 1079314"/>
              <a:gd name="connsiteX23" fmla="*/ 135467 w 1530067"/>
              <a:gd name="connsiteY23" fmla="*/ 593892 h 1079314"/>
              <a:gd name="connsiteX24" fmla="*/ 79022 w 1530067"/>
              <a:gd name="connsiteY24" fmla="*/ 672914 h 1079314"/>
              <a:gd name="connsiteX25" fmla="*/ 33867 w 1530067"/>
              <a:gd name="connsiteY25" fmla="*/ 740648 h 1079314"/>
              <a:gd name="connsiteX26" fmla="*/ 22578 w 1530067"/>
              <a:gd name="connsiteY26" fmla="*/ 785803 h 1079314"/>
              <a:gd name="connsiteX27" fmla="*/ 0 w 1530067"/>
              <a:gd name="connsiteY27" fmla="*/ 853537 h 1079314"/>
              <a:gd name="connsiteX28" fmla="*/ 11289 w 1530067"/>
              <a:gd name="connsiteY28" fmla="*/ 955137 h 1079314"/>
              <a:gd name="connsiteX29" fmla="*/ 22578 w 1530067"/>
              <a:gd name="connsiteY29" fmla="*/ 989003 h 1079314"/>
              <a:gd name="connsiteX30" fmla="*/ 56444 w 1530067"/>
              <a:gd name="connsiteY30" fmla="*/ 1011581 h 1079314"/>
              <a:gd name="connsiteX31" fmla="*/ 67733 w 1530067"/>
              <a:gd name="connsiteY31" fmla="*/ 1045448 h 1079314"/>
              <a:gd name="connsiteX32" fmla="*/ 101600 w 1530067"/>
              <a:gd name="connsiteY32" fmla="*/ 1056737 h 1079314"/>
              <a:gd name="connsiteX33" fmla="*/ 135467 w 1530067"/>
              <a:gd name="connsiteY33" fmla="*/ 1079314 h 1079314"/>
              <a:gd name="connsiteX34" fmla="*/ 361244 w 1530067"/>
              <a:gd name="connsiteY34" fmla="*/ 1068026 h 1079314"/>
              <a:gd name="connsiteX35" fmla="*/ 428978 w 1530067"/>
              <a:gd name="connsiteY35" fmla="*/ 1045448 h 1079314"/>
              <a:gd name="connsiteX36" fmla="*/ 474133 w 1530067"/>
              <a:gd name="connsiteY36" fmla="*/ 1011581 h 1079314"/>
              <a:gd name="connsiteX37" fmla="*/ 519289 w 1530067"/>
              <a:gd name="connsiteY37" fmla="*/ 1000292 h 1079314"/>
              <a:gd name="connsiteX38" fmla="*/ 587022 w 1530067"/>
              <a:gd name="connsiteY38" fmla="*/ 977714 h 1079314"/>
              <a:gd name="connsiteX39" fmla="*/ 620889 w 1530067"/>
              <a:gd name="connsiteY39" fmla="*/ 966426 h 1079314"/>
              <a:gd name="connsiteX40" fmla="*/ 666044 w 1530067"/>
              <a:gd name="connsiteY40" fmla="*/ 943848 h 1079314"/>
              <a:gd name="connsiteX41" fmla="*/ 699911 w 1530067"/>
              <a:gd name="connsiteY41" fmla="*/ 932559 h 1079314"/>
              <a:gd name="connsiteX42" fmla="*/ 733778 w 1530067"/>
              <a:gd name="connsiteY42" fmla="*/ 909981 h 1079314"/>
              <a:gd name="connsiteX43" fmla="*/ 756355 w 1530067"/>
              <a:gd name="connsiteY43" fmla="*/ 921270 h 1079314"/>
              <a:gd name="connsiteX0" fmla="*/ 756355 w 1530067"/>
              <a:gd name="connsiteY0" fmla="*/ 921270 h 1079314"/>
              <a:gd name="connsiteX1" fmla="*/ 812800 w 1530067"/>
              <a:gd name="connsiteY1" fmla="*/ 898692 h 1079314"/>
              <a:gd name="connsiteX2" fmla="*/ 880533 w 1530067"/>
              <a:gd name="connsiteY2" fmla="*/ 853537 h 1079314"/>
              <a:gd name="connsiteX3" fmla="*/ 990599 w 1530067"/>
              <a:gd name="connsiteY3" fmla="*/ 920832 h 1079314"/>
              <a:gd name="connsiteX4" fmla="*/ 1371599 w 1530067"/>
              <a:gd name="connsiteY4" fmla="*/ 1073232 h 1079314"/>
              <a:gd name="connsiteX5" fmla="*/ 1523999 w 1530067"/>
              <a:gd name="connsiteY5" fmla="*/ 768432 h 1079314"/>
              <a:gd name="connsiteX6" fmla="*/ 1447800 w 1530067"/>
              <a:gd name="connsiteY6" fmla="*/ 616032 h 1079314"/>
              <a:gd name="connsiteX7" fmla="*/ 1219199 w 1530067"/>
              <a:gd name="connsiteY7" fmla="*/ 463632 h 1079314"/>
              <a:gd name="connsiteX8" fmla="*/ 1128889 w 1530067"/>
              <a:gd name="connsiteY8" fmla="*/ 345537 h 1079314"/>
              <a:gd name="connsiteX9" fmla="*/ 1066799 w 1530067"/>
              <a:gd name="connsiteY9" fmla="*/ 235032 h 1079314"/>
              <a:gd name="connsiteX10" fmla="*/ 1066799 w 1530067"/>
              <a:gd name="connsiteY10" fmla="*/ 235032 h 1079314"/>
              <a:gd name="connsiteX11" fmla="*/ 990600 w 1530067"/>
              <a:gd name="connsiteY11" fmla="*/ 158832 h 1079314"/>
              <a:gd name="connsiteX12" fmla="*/ 762000 w 1530067"/>
              <a:gd name="connsiteY12" fmla="*/ 6432 h 1079314"/>
              <a:gd name="connsiteX13" fmla="*/ 677333 w 1530067"/>
              <a:gd name="connsiteY13" fmla="*/ 153626 h 1079314"/>
              <a:gd name="connsiteX14" fmla="*/ 643467 w 1530067"/>
              <a:gd name="connsiteY14" fmla="*/ 164914 h 1079314"/>
              <a:gd name="connsiteX15" fmla="*/ 598311 w 1530067"/>
              <a:gd name="connsiteY15" fmla="*/ 198781 h 1079314"/>
              <a:gd name="connsiteX16" fmla="*/ 564444 w 1530067"/>
              <a:gd name="connsiteY16" fmla="*/ 210070 h 1079314"/>
              <a:gd name="connsiteX17" fmla="*/ 485422 w 1530067"/>
              <a:gd name="connsiteY17" fmla="*/ 289092 h 1079314"/>
              <a:gd name="connsiteX18" fmla="*/ 451555 w 1530067"/>
              <a:gd name="connsiteY18" fmla="*/ 311670 h 1079314"/>
              <a:gd name="connsiteX19" fmla="*/ 395111 w 1530067"/>
              <a:gd name="connsiteY19" fmla="*/ 368114 h 1079314"/>
              <a:gd name="connsiteX20" fmla="*/ 361244 w 1530067"/>
              <a:gd name="connsiteY20" fmla="*/ 401981 h 1079314"/>
              <a:gd name="connsiteX21" fmla="*/ 293511 w 1530067"/>
              <a:gd name="connsiteY21" fmla="*/ 447137 h 1079314"/>
              <a:gd name="connsiteX22" fmla="*/ 225778 w 1530067"/>
              <a:gd name="connsiteY22" fmla="*/ 503581 h 1079314"/>
              <a:gd name="connsiteX23" fmla="*/ 135467 w 1530067"/>
              <a:gd name="connsiteY23" fmla="*/ 593892 h 1079314"/>
              <a:gd name="connsiteX24" fmla="*/ 79022 w 1530067"/>
              <a:gd name="connsiteY24" fmla="*/ 672914 h 1079314"/>
              <a:gd name="connsiteX25" fmla="*/ 33867 w 1530067"/>
              <a:gd name="connsiteY25" fmla="*/ 740648 h 1079314"/>
              <a:gd name="connsiteX26" fmla="*/ 22578 w 1530067"/>
              <a:gd name="connsiteY26" fmla="*/ 785803 h 1079314"/>
              <a:gd name="connsiteX27" fmla="*/ 0 w 1530067"/>
              <a:gd name="connsiteY27" fmla="*/ 853537 h 1079314"/>
              <a:gd name="connsiteX28" fmla="*/ 11289 w 1530067"/>
              <a:gd name="connsiteY28" fmla="*/ 955137 h 1079314"/>
              <a:gd name="connsiteX29" fmla="*/ 22578 w 1530067"/>
              <a:gd name="connsiteY29" fmla="*/ 989003 h 1079314"/>
              <a:gd name="connsiteX30" fmla="*/ 56444 w 1530067"/>
              <a:gd name="connsiteY30" fmla="*/ 1011581 h 1079314"/>
              <a:gd name="connsiteX31" fmla="*/ 67733 w 1530067"/>
              <a:gd name="connsiteY31" fmla="*/ 1045448 h 1079314"/>
              <a:gd name="connsiteX32" fmla="*/ 101600 w 1530067"/>
              <a:gd name="connsiteY32" fmla="*/ 1056737 h 1079314"/>
              <a:gd name="connsiteX33" fmla="*/ 135467 w 1530067"/>
              <a:gd name="connsiteY33" fmla="*/ 1079314 h 1079314"/>
              <a:gd name="connsiteX34" fmla="*/ 361244 w 1530067"/>
              <a:gd name="connsiteY34" fmla="*/ 1068026 h 1079314"/>
              <a:gd name="connsiteX35" fmla="*/ 428978 w 1530067"/>
              <a:gd name="connsiteY35" fmla="*/ 1045448 h 1079314"/>
              <a:gd name="connsiteX36" fmla="*/ 474133 w 1530067"/>
              <a:gd name="connsiteY36" fmla="*/ 1011581 h 1079314"/>
              <a:gd name="connsiteX37" fmla="*/ 519289 w 1530067"/>
              <a:gd name="connsiteY37" fmla="*/ 1000292 h 1079314"/>
              <a:gd name="connsiteX38" fmla="*/ 587022 w 1530067"/>
              <a:gd name="connsiteY38" fmla="*/ 977714 h 1079314"/>
              <a:gd name="connsiteX39" fmla="*/ 620889 w 1530067"/>
              <a:gd name="connsiteY39" fmla="*/ 966426 h 1079314"/>
              <a:gd name="connsiteX40" fmla="*/ 666044 w 1530067"/>
              <a:gd name="connsiteY40" fmla="*/ 943848 h 1079314"/>
              <a:gd name="connsiteX41" fmla="*/ 699911 w 1530067"/>
              <a:gd name="connsiteY41" fmla="*/ 932559 h 1079314"/>
              <a:gd name="connsiteX42" fmla="*/ 733778 w 1530067"/>
              <a:gd name="connsiteY42" fmla="*/ 909981 h 1079314"/>
              <a:gd name="connsiteX43" fmla="*/ 756355 w 1530067"/>
              <a:gd name="connsiteY43" fmla="*/ 921270 h 1079314"/>
              <a:gd name="connsiteX0" fmla="*/ 756355 w 1530067"/>
              <a:gd name="connsiteY0" fmla="*/ 921270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447800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587022 w 1530067"/>
              <a:gd name="connsiteY37" fmla="*/ 977714 h 1079314"/>
              <a:gd name="connsiteX38" fmla="*/ 620889 w 1530067"/>
              <a:gd name="connsiteY38" fmla="*/ 966426 h 1079314"/>
              <a:gd name="connsiteX39" fmla="*/ 666044 w 1530067"/>
              <a:gd name="connsiteY39" fmla="*/ 943848 h 1079314"/>
              <a:gd name="connsiteX40" fmla="*/ 699911 w 1530067"/>
              <a:gd name="connsiteY40" fmla="*/ 932559 h 1079314"/>
              <a:gd name="connsiteX41" fmla="*/ 733778 w 1530067"/>
              <a:gd name="connsiteY41" fmla="*/ 909981 h 1079314"/>
              <a:gd name="connsiteX42" fmla="*/ 756355 w 1530067"/>
              <a:gd name="connsiteY42" fmla="*/ 921270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447800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587022 w 1530067"/>
              <a:gd name="connsiteY37" fmla="*/ 977714 h 1079314"/>
              <a:gd name="connsiteX38" fmla="*/ 620889 w 1530067"/>
              <a:gd name="connsiteY38" fmla="*/ 966426 h 1079314"/>
              <a:gd name="connsiteX39" fmla="*/ 666044 w 1530067"/>
              <a:gd name="connsiteY39" fmla="*/ 943848 h 1079314"/>
              <a:gd name="connsiteX40" fmla="*/ 699911 w 1530067"/>
              <a:gd name="connsiteY40" fmla="*/ 932559 h 1079314"/>
              <a:gd name="connsiteX41" fmla="*/ 733778 w 1530067"/>
              <a:gd name="connsiteY41" fmla="*/ 909981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447800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587022 w 1530067"/>
              <a:gd name="connsiteY37" fmla="*/ 977714 h 1079314"/>
              <a:gd name="connsiteX38" fmla="*/ 620889 w 1530067"/>
              <a:gd name="connsiteY38" fmla="*/ 966426 h 1079314"/>
              <a:gd name="connsiteX39" fmla="*/ 666044 w 1530067"/>
              <a:gd name="connsiteY39" fmla="*/ 943848 h 1079314"/>
              <a:gd name="connsiteX40" fmla="*/ 733778 w 1530067"/>
              <a:gd name="connsiteY40" fmla="*/ 909981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447800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587022 w 1530067"/>
              <a:gd name="connsiteY37" fmla="*/ 977714 h 1079314"/>
              <a:gd name="connsiteX38" fmla="*/ 666044 w 1530067"/>
              <a:gd name="connsiteY38" fmla="*/ 943848 h 1079314"/>
              <a:gd name="connsiteX39" fmla="*/ 733778 w 1530067"/>
              <a:gd name="connsiteY39" fmla="*/ 909981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447800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666044 w 1530067"/>
              <a:gd name="connsiteY37" fmla="*/ 943848 h 1079314"/>
              <a:gd name="connsiteX38" fmla="*/ 733778 w 1530067"/>
              <a:gd name="connsiteY38" fmla="*/ 909981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4477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666044 w 1530067"/>
              <a:gd name="connsiteY37" fmla="*/ 943848 h 1079314"/>
              <a:gd name="connsiteX38" fmla="*/ 733778 w 1530067"/>
              <a:gd name="connsiteY38" fmla="*/ 909981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643467 w 1530067"/>
              <a:gd name="connsiteY13" fmla="*/ 164914 h 1079314"/>
              <a:gd name="connsiteX14" fmla="*/ 598311 w 1530067"/>
              <a:gd name="connsiteY14" fmla="*/ 198781 h 1079314"/>
              <a:gd name="connsiteX15" fmla="*/ 564444 w 1530067"/>
              <a:gd name="connsiteY15" fmla="*/ 210070 h 1079314"/>
              <a:gd name="connsiteX16" fmla="*/ 485422 w 1530067"/>
              <a:gd name="connsiteY16" fmla="*/ 289092 h 1079314"/>
              <a:gd name="connsiteX17" fmla="*/ 451555 w 1530067"/>
              <a:gd name="connsiteY17" fmla="*/ 311670 h 1079314"/>
              <a:gd name="connsiteX18" fmla="*/ 395111 w 1530067"/>
              <a:gd name="connsiteY18" fmla="*/ 368114 h 1079314"/>
              <a:gd name="connsiteX19" fmla="*/ 361244 w 1530067"/>
              <a:gd name="connsiteY19" fmla="*/ 401981 h 1079314"/>
              <a:gd name="connsiteX20" fmla="*/ 293511 w 1530067"/>
              <a:gd name="connsiteY20" fmla="*/ 447137 h 1079314"/>
              <a:gd name="connsiteX21" fmla="*/ 225778 w 1530067"/>
              <a:gd name="connsiteY21" fmla="*/ 503581 h 1079314"/>
              <a:gd name="connsiteX22" fmla="*/ 135467 w 1530067"/>
              <a:gd name="connsiteY22" fmla="*/ 593892 h 1079314"/>
              <a:gd name="connsiteX23" fmla="*/ 79022 w 1530067"/>
              <a:gd name="connsiteY23" fmla="*/ 672914 h 1079314"/>
              <a:gd name="connsiteX24" fmla="*/ 33867 w 1530067"/>
              <a:gd name="connsiteY24" fmla="*/ 740648 h 1079314"/>
              <a:gd name="connsiteX25" fmla="*/ 22578 w 1530067"/>
              <a:gd name="connsiteY25" fmla="*/ 785803 h 1079314"/>
              <a:gd name="connsiteX26" fmla="*/ 0 w 1530067"/>
              <a:gd name="connsiteY26" fmla="*/ 853537 h 1079314"/>
              <a:gd name="connsiteX27" fmla="*/ 11289 w 1530067"/>
              <a:gd name="connsiteY27" fmla="*/ 955137 h 1079314"/>
              <a:gd name="connsiteX28" fmla="*/ 22578 w 1530067"/>
              <a:gd name="connsiteY28" fmla="*/ 989003 h 1079314"/>
              <a:gd name="connsiteX29" fmla="*/ 56444 w 1530067"/>
              <a:gd name="connsiteY29" fmla="*/ 1011581 h 1079314"/>
              <a:gd name="connsiteX30" fmla="*/ 67733 w 1530067"/>
              <a:gd name="connsiteY30" fmla="*/ 1045448 h 1079314"/>
              <a:gd name="connsiteX31" fmla="*/ 101600 w 1530067"/>
              <a:gd name="connsiteY31" fmla="*/ 1056737 h 1079314"/>
              <a:gd name="connsiteX32" fmla="*/ 135467 w 1530067"/>
              <a:gd name="connsiteY32" fmla="*/ 1079314 h 1079314"/>
              <a:gd name="connsiteX33" fmla="*/ 361244 w 1530067"/>
              <a:gd name="connsiteY33" fmla="*/ 1068026 h 1079314"/>
              <a:gd name="connsiteX34" fmla="*/ 428978 w 1530067"/>
              <a:gd name="connsiteY34" fmla="*/ 1045448 h 1079314"/>
              <a:gd name="connsiteX35" fmla="*/ 474133 w 1530067"/>
              <a:gd name="connsiteY35" fmla="*/ 1011581 h 1079314"/>
              <a:gd name="connsiteX36" fmla="*/ 519289 w 1530067"/>
              <a:gd name="connsiteY36" fmla="*/ 1000292 h 1079314"/>
              <a:gd name="connsiteX37" fmla="*/ 666044 w 1530067"/>
              <a:gd name="connsiteY37" fmla="*/ 943848 h 1079314"/>
              <a:gd name="connsiteX38" fmla="*/ 733778 w 1530067"/>
              <a:gd name="connsiteY38" fmla="*/ 909981 h 1079314"/>
              <a:gd name="connsiteX0" fmla="*/ 733778 w 1530067"/>
              <a:gd name="connsiteY0" fmla="*/ 909981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361244 w 1530067"/>
              <a:gd name="connsiteY32" fmla="*/ 1068026 h 1079314"/>
              <a:gd name="connsiteX33" fmla="*/ 428978 w 1530067"/>
              <a:gd name="connsiteY33" fmla="*/ 1045448 h 1079314"/>
              <a:gd name="connsiteX34" fmla="*/ 474133 w 1530067"/>
              <a:gd name="connsiteY34" fmla="*/ 1011581 h 1079314"/>
              <a:gd name="connsiteX35" fmla="*/ 519289 w 1530067"/>
              <a:gd name="connsiteY35" fmla="*/ 1000292 h 1079314"/>
              <a:gd name="connsiteX36" fmla="*/ 666044 w 1530067"/>
              <a:gd name="connsiteY36" fmla="*/ 943848 h 1079314"/>
              <a:gd name="connsiteX37" fmla="*/ 733778 w 1530067"/>
              <a:gd name="connsiteY37" fmla="*/ 909981 h 1079314"/>
              <a:gd name="connsiteX0" fmla="*/ 666044 w 1530067"/>
              <a:gd name="connsiteY0" fmla="*/ 943848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361244 w 1530067"/>
              <a:gd name="connsiteY32" fmla="*/ 1068026 h 1079314"/>
              <a:gd name="connsiteX33" fmla="*/ 428978 w 1530067"/>
              <a:gd name="connsiteY33" fmla="*/ 1045448 h 1079314"/>
              <a:gd name="connsiteX34" fmla="*/ 474133 w 1530067"/>
              <a:gd name="connsiteY34" fmla="*/ 1011581 h 1079314"/>
              <a:gd name="connsiteX35" fmla="*/ 519289 w 1530067"/>
              <a:gd name="connsiteY35" fmla="*/ 1000292 h 1079314"/>
              <a:gd name="connsiteX36" fmla="*/ 666044 w 1530067"/>
              <a:gd name="connsiteY36" fmla="*/ 943848 h 1079314"/>
              <a:gd name="connsiteX0" fmla="*/ 609599 w 1530067"/>
              <a:gd name="connsiteY0" fmla="*/ 920832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361244 w 1530067"/>
              <a:gd name="connsiteY32" fmla="*/ 1068026 h 1079314"/>
              <a:gd name="connsiteX33" fmla="*/ 428978 w 1530067"/>
              <a:gd name="connsiteY33" fmla="*/ 1045448 h 1079314"/>
              <a:gd name="connsiteX34" fmla="*/ 474133 w 1530067"/>
              <a:gd name="connsiteY34" fmla="*/ 1011581 h 1079314"/>
              <a:gd name="connsiteX35" fmla="*/ 519289 w 1530067"/>
              <a:gd name="connsiteY35" fmla="*/ 1000292 h 1079314"/>
              <a:gd name="connsiteX36" fmla="*/ 609599 w 1530067"/>
              <a:gd name="connsiteY36" fmla="*/ 920832 h 1079314"/>
              <a:gd name="connsiteX0" fmla="*/ 609599 w 1530067"/>
              <a:gd name="connsiteY0" fmla="*/ 920832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361244 w 1530067"/>
              <a:gd name="connsiteY32" fmla="*/ 1068026 h 1079314"/>
              <a:gd name="connsiteX33" fmla="*/ 428978 w 1530067"/>
              <a:gd name="connsiteY33" fmla="*/ 1045448 h 1079314"/>
              <a:gd name="connsiteX34" fmla="*/ 474133 w 1530067"/>
              <a:gd name="connsiteY34" fmla="*/ 1011581 h 1079314"/>
              <a:gd name="connsiteX35" fmla="*/ 609599 w 1530067"/>
              <a:gd name="connsiteY35" fmla="*/ 920832 h 1079314"/>
              <a:gd name="connsiteX0" fmla="*/ 609599 w 1530067"/>
              <a:gd name="connsiteY0" fmla="*/ 920832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361244 w 1530067"/>
              <a:gd name="connsiteY32" fmla="*/ 1068026 h 1079314"/>
              <a:gd name="connsiteX33" fmla="*/ 428978 w 1530067"/>
              <a:gd name="connsiteY33" fmla="*/ 1045448 h 1079314"/>
              <a:gd name="connsiteX34" fmla="*/ 609599 w 1530067"/>
              <a:gd name="connsiteY34" fmla="*/ 920832 h 1079314"/>
              <a:gd name="connsiteX0" fmla="*/ 609599 w 1530067"/>
              <a:gd name="connsiteY0" fmla="*/ 920832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361244 w 1530067"/>
              <a:gd name="connsiteY32" fmla="*/ 1068026 h 1079314"/>
              <a:gd name="connsiteX33" fmla="*/ 457199 w 1530067"/>
              <a:gd name="connsiteY33" fmla="*/ 997032 h 1079314"/>
              <a:gd name="connsiteX34" fmla="*/ 609599 w 1530067"/>
              <a:gd name="connsiteY34" fmla="*/ 920832 h 1079314"/>
              <a:gd name="connsiteX0" fmla="*/ 609599 w 1530067"/>
              <a:gd name="connsiteY0" fmla="*/ 920832 h 1079314"/>
              <a:gd name="connsiteX1" fmla="*/ 812800 w 1530067"/>
              <a:gd name="connsiteY1" fmla="*/ 898692 h 1079314"/>
              <a:gd name="connsiteX2" fmla="*/ 990599 w 1530067"/>
              <a:gd name="connsiteY2" fmla="*/ 920832 h 1079314"/>
              <a:gd name="connsiteX3" fmla="*/ 1371599 w 1530067"/>
              <a:gd name="connsiteY3" fmla="*/ 1073232 h 1079314"/>
              <a:gd name="connsiteX4" fmla="*/ 1523999 w 1530067"/>
              <a:gd name="connsiteY4" fmla="*/ 768432 h 1079314"/>
              <a:gd name="connsiteX5" fmla="*/ 1371599 w 1530067"/>
              <a:gd name="connsiteY5" fmla="*/ 616032 h 1079314"/>
              <a:gd name="connsiteX6" fmla="*/ 1219199 w 1530067"/>
              <a:gd name="connsiteY6" fmla="*/ 463632 h 1079314"/>
              <a:gd name="connsiteX7" fmla="*/ 1128889 w 1530067"/>
              <a:gd name="connsiteY7" fmla="*/ 345537 h 1079314"/>
              <a:gd name="connsiteX8" fmla="*/ 1066799 w 1530067"/>
              <a:gd name="connsiteY8" fmla="*/ 235032 h 1079314"/>
              <a:gd name="connsiteX9" fmla="*/ 1066799 w 1530067"/>
              <a:gd name="connsiteY9" fmla="*/ 235032 h 1079314"/>
              <a:gd name="connsiteX10" fmla="*/ 990600 w 1530067"/>
              <a:gd name="connsiteY10" fmla="*/ 158832 h 1079314"/>
              <a:gd name="connsiteX11" fmla="*/ 762000 w 1530067"/>
              <a:gd name="connsiteY11" fmla="*/ 6432 h 1079314"/>
              <a:gd name="connsiteX12" fmla="*/ 677333 w 1530067"/>
              <a:gd name="connsiteY12" fmla="*/ 153626 h 1079314"/>
              <a:gd name="connsiteX13" fmla="*/ 598311 w 1530067"/>
              <a:gd name="connsiteY13" fmla="*/ 198781 h 1079314"/>
              <a:gd name="connsiteX14" fmla="*/ 564444 w 1530067"/>
              <a:gd name="connsiteY14" fmla="*/ 210070 h 1079314"/>
              <a:gd name="connsiteX15" fmla="*/ 485422 w 1530067"/>
              <a:gd name="connsiteY15" fmla="*/ 289092 h 1079314"/>
              <a:gd name="connsiteX16" fmla="*/ 451555 w 1530067"/>
              <a:gd name="connsiteY16" fmla="*/ 311670 h 1079314"/>
              <a:gd name="connsiteX17" fmla="*/ 395111 w 1530067"/>
              <a:gd name="connsiteY17" fmla="*/ 368114 h 1079314"/>
              <a:gd name="connsiteX18" fmla="*/ 361244 w 1530067"/>
              <a:gd name="connsiteY18" fmla="*/ 401981 h 1079314"/>
              <a:gd name="connsiteX19" fmla="*/ 293511 w 1530067"/>
              <a:gd name="connsiteY19" fmla="*/ 447137 h 1079314"/>
              <a:gd name="connsiteX20" fmla="*/ 225778 w 1530067"/>
              <a:gd name="connsiteY20" fmla="*/ 503581 h 1079314"/>
              <a:gd name="connsiteX21" fmla="*/ 135467 w 1530067"/>
              <a:gd name="connsiteY21" fmla="*/ 593892 h 1079314"/>
              <a:gd name="connsiteX22" fmla="*/ 79022 w 1530067"/>
              <a:gd name="connsiteY22" fmla="*/ 672914 h 1079314"/>
              <a:gd name="connsiteX23" fmla="*/ 33867 w 1530067"/>
              <a:gd name="connsiteY23" fmla="*/ 740648 h 1079314"/>
              <a:gd name="connsiteX24" fmla="*/ 22578 w 1530067"/>
              <a:gd name="connsiteY24" fmla="*/ 785803 h 1079314"/>
              <a:gd name="connsiteX25" fmla="*/ 0 w 1530067"/>
              <a:gd name="connsiteY25" fmla="*/ 853537 h 1079314"/>
              <a:gd name="connsiteX26" fmla="*/ 11289 w 1530067"/>
              <a:gd name="connsiteY26" fmla="*/ 955137 h 1079314"/>
              <a:gd name="connsiteX27" fmla="*/ 22578 w 1530067"/>
              <a:gd name="connsiteY27" fmla="*/ 989003 h 1079314"/>
              <a:gd name="connsiteX28" fmla="*/ 56444 w 1530067"/>
              <a:gd name="connsiteY28" fmla="*/ 1011581 h 1079314"/>
              <a:gd name="connsiteX29" fmla="*/ 67733 w 1530067"/>
              <a:gd name="connsiteY29" fmla="*/ 1045448 h 1079314"/>
              <a:gd name="connsiteX30" fmla="*/ 101600 w 1530067"/>
              <a:gd name="connsiteY30" fmla="*/ 1056737 h 1079314"/>
              <a:gd name="connsiteX31" fmla="*/ 135467 w 1530067"/>
              <a:gd name="connsiteY31" fmla="*/ 1079314 h 1079314"/>
              <a:gd name="connsiteX32" fmla="*/ 457199 w 1530067"/>
              <a:gd name="connsiteY32" fmla="*/ 997032 h 1079314"/>
              <a:gd name="connsiteX33" fmla="*/ 609599 w 1530067"/>
              <a:gd name="connsiteY33" fmla="*/ 920832 h 1079314"/>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600 w 1530067"/>
              <a:gd name="connsiteY10" fmla="*/ 158832 h 1078009"/>
              <a:gd name="connsiteX11" fmla="*/ 762000 w 1530067"/>
              <a:gd name="connsiteY11" fmla="*/ 6432 h 1078009"/>
              <a:gd name="connsiteX12" fmla="*/ 677333 w 1530067"/>
              <a:gd name="connsiteY12" fmla="*/ 153626 h 1078009"/>
              <a:gd name="connsiteX13" fmla="*/ 598311 w 1530067"/>
              <a:gd name="connsiteY13" fmla="*/ 198781 h 1078009"/>
              <a:gd name="connsiteX14" fmla="*/ 564444 w 1530067"/>
              <a:gd name="connsiteY14" fmla="*/ 210070 h 1078009"/>
              <a:gd name="connsiteX15" fmla="*/ 485422 w 1530067"/>
              <a:gd name="connsiteY15" fmla="*/ 289092 h 1078009"/>
              <a:gd name="connsiteX16" fmla="*/ 451555 w 1530067"/>
              <a:gd name="connsiteY16" fmla="*/ 311670 h 1078009"/>
              <a:gd name="connsiteX17" fmla="*/ 395111 w 1530067"/>
              <a:gd name="connsiteY17" fmla="*/ 368114 h 1078009"/>
              <a:gd name="connsiteX18" fmla="*/ 361244 w 1530067"/>
              <a:gd name="connsiteY18" fmla="*/ 401981 h 1078009"/>
              <a:gd name="connsiteX19" fmla="*/ 293511 w 1530067"/>
              <a:gd name="connsiteY19" fmla="*/ 447137 h 1078009"/>
              <a:gd name="connsiteX20" fmla="*/ 225778 w 1530067"/>
              <a:gd name="connsiteY20" fmla="*/ 503581 h 1078009"/>
              <a:gd name="connsiteX21" fmla="*/ 135467 w 1530067"/>
              <a:gd name="connsiteY21" fmla="*/ 593892 h 1078009"/>
              <a:gd name="connsiteX22" fmla="*/ 79022 w 1530067"/>
              <a:gd name="connsiteY22" fmla="*/ 672914 h 1078009"/>
              <a:gd name="connsiteX23" fmla="*/ 33867 w 1530067"/>
              <a:gd name="connsiteY23" fmla="*/ 740648 h 1078009"/>
              <a:gd name="connsiteX24" fmla="*/ 22578 w 1530067"/>
              <a:gd name="connsiteY24" fmla="*/ 785803 h 1078009"/>
              <a:gd name="connsiteX25" fmla="*/ 0 w 1530067"/>
              <a:gd name="connsiteY25" fmla="*/ 853537 h 1078009"/>
              <a:gd name="connsiteX26" fmla="*/ 11289 w 1530067"/>
              <a:gd name="connsiteY26" fmla="*/ 955137 h 1078009"/>
              <a:gd name="connsiteX27" fmla="*/ 22578 w 1530067"/>
              <a:gd name="connsiteY27" fmla="*/ 989003 h 1078009"/>
              <a:gd name="connsiteX28" fmla="*/ 56444 w 1530067"/>
              <a:gd name="connsiteY28" fmla="*/ 1011581 h 1078009"/>
              <a:gd name="connsiteX29" fmla="*/ 67733 w 1530067"/>
              <a:gd name="connsiteY29" fmla="*/ 1045448 h 1078009"/>
              <a:gd name="connsiteX30" fmla="*/ 101600 w 1530067"/>
              <a:gd name="connsiteY30" fmla="*/ 1056737 h 1078009"/>
              <a:gd name="connsiteX31" fmla="*/ 457199 w 1530067"/>
              <a:gd name="connsiteY31" fmla="*/ 997032 h 1078009"/>
              <a:gd name="connsiteX32" fmla="*/ 609599 w 1530067"/>
              <a:gd name="connsiteY32"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600 w 1530067"/>
              <a:gd name="connsiteY10" fmla="*/ 158832 h 1078009"/>
              <a:gd name="connsiteX11" fmla="*/ 762000 w 1530067"/>
              <a:gd name="connsiteY11" fmla="*/ 6432 h 1078009"/>
              <a:gd name="connsiteX12" fmla="*/ 677333 w 1530067"/>
              <a:gd name="connsiteY12" fmla="*/ 153626 h 1078009"/>
              <a:gd name="connsiteX13" fmla="*/ 598311 w 1530067"/>
              <a:gd name="connsiteY13" fmla="*/ 198781 h 1078009"/>
              <a:gd name="connsiteX14" fmla="*/ 564444 w 1530067"/>
              <a:gd name="connsiteY14" fmla="*/ 210070 h 1078009"/>
              <a:gd name="connsiteX15" fmla="*/ 485422 w 1530067"/>
              <a:gd name="connsiteY15" fmla="*/ 289092 h 1078009"/>
              <a:gd name="connsiteX16" fmla="*/ 451555 w 1530067"/>
              <a:gd name="connsiteY16" fmla="*/ 311670 h 1078009"/>
              <a:gd name="connsiteX17" fmla="*/ 395111 w 1530067"/>
              <a:gd name="connsiteY17" fmla="*/ 368114 h 1078009"/>
              <a:gd name="connsiteX18" fmla="*/ 361244 w 1530067"/>
              <a:gd name="connsiteY18" fmla="*/ 401981 h 1078009"/>
              <a:gd name="connsiteX19" fmla="*/ 293511 w 1530067"/>
              <a:gd name="connsiteY19" fmla="*/ 447137 h 1078009"/>
              <a:gd name="connsiteX20" fmla="*/ 225778 w 1530067"/>
              <a:gd name="connsiteY20" fmla="*/ 503581 h 1078009"/>
              <a:gd name="connsiteX21" fmla="*/ 135467 w 1530067"/>
              <a:gd name="connsiteY21" fmla="*/ 593892 h 1078009"/>
              <a:gd name="connsiteX22" fmla="*/ 79022 w 1530067"/>
              <a:gd name="connsiteY22" fmla="*/ 672914 h 1078009"/>
              <a:gd name="connsiteX23" fmla="*/ 33867 w 1530067"/>
              <a:gd name="connsiteY23" fmla="*/ 740648 h 1078009"/>
              <a:gd name="connsiteX24" fmla="*/ 22578 w 1530067"/>
              <a:gd name="connsiteY24" fmla="*/ 785803 h 1078009"/>
              <a:gd name="connsiteX25" fmla="*/ 0 w 1530067"/>
              <a:gd name="connsiteY25" fmla="*/ 853537 h 1078009"/>
              <a:gd name="connsiteX26" fmla="*/ 11289 w 1530067"/>
              <a:gd name="connsiteY26" fmla="*/ 955137 h 1078009"/>
              <a:gd name="connsiteX27" fmla="*/ 22578 w 1530067"/>
              <a:gd name="connsiteY27" fmla="*/ 989003 h 1078009"/>
              <a:gd name="connsiteX28" fmla="*/ 67733 w 1530067"/>
              <a:gd name="connsiteY28" fmla="*/ 1045448 h 1078009"/>
              <a:gd name="connsiteX29" fmla="*/ 101600 w 1530067"/>
              <a:gd name="connsiteY29" fmla="*/ 1056737 h 1078009"/>
              <a:gd name="connsiteX30" fmla="*/ 457199 w 1530067"/>
              <a:gd name="connsiteY30" fmla="*/ 997032 h 1078009"/>
              <a:gd name="connsiteX31" fmla="*/ 609599 w 1530067"/>
              <a:gd name="connsiteY31"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600 w 1530067"/>
              <a:gd name="connsiteY10" fmla="*/ 158832 h 1078009"/>
              <a:gd name="connsiteX11" fmla="*/ 762000 w 1530067"/>
              <a:gd name="connsiteY11" fmla="*/ 6432 h 1078009"/>
              <a:gd name="connsiteX12" fmla="*/ 677333 w 1530067"/>
              <a:gd name="connsiteY12" fmla="*/ 153626 h 1078009"/>
              <a:gd name="connsiteX13" fmla="*/ 598311 w 1530067"/>
              <a:gd name="connsiteY13" fmla="*/ 198781 h 1078009"/>
              <a:gd name="connsiteX14" fmla="*/ 564444 w 1530067"/>
              <a:gd name="connsiteY14" fmla="*/ 210070 h 1078009"/>
              <a:gd name="connsiteX15" fmla="*/ 485422 w 1530067"/>
              <a:gd name="connsiteY15" fmla="*/ 289092 h 1078009"/>
              <a:gd name="connsiteX16" fmla="*/ 451555 w 1530067"/>
              <a:gd name="connsiteY16" fmla="*/ 311670 h 1078009"/>
              <a:gd name="connsiteX17" fmla="*/ 395111 w 1530067"/>
              <a:gd name="connsiteY17" fmla="*/ 368114 h 1078009"/>
              <a:gd name="connsiteX18" fmla="*/ 361244 w 1530067"/>
              <a:gd name="connsiteY18" fmla="*/ 401981 h 1078009"/>
              <a:gd name="connsiteX19" fmla="*/ 293511 w 1530067"/>
              <a:gd name="connsiteY19" fmla="*/ 447137 h 1078009"/>
              <a:gd name="connsiteX20" fmla="*/ 225778 w 1530067"/>
              <a:gd name="connsiteY20" fmla="*/ 503581 h 1078009"/>
              <a:gd name="connsiteX21" fmla="*/ 135467 w 1530067"/>
              <a:gd name="connsiteY21" fmla="*/ 593892 h 1078009"/>
              <a:gd name="connsiteX22" fmla="*/ 79022 w 1530067"/>
              <a:gd name="connsiteY22" fmla="*/ 672914 h 1078009"/>
              <a:gd name="connsiteX23" fmla="*/ 33867 w 1530067"/>
              <a:gd name="connsiteY23" fmla="*/ 740648 h 1078009"/>
              <a:gd name="connsiteX24" fmla="*/ 22578 w 1530067"/>
              <a:gd name="connsiteY24" fmla="*/ 785803 h 1078009"/>
              <a:gd name="connsiteX25" fmla="*/ 0 w 1530067"/>
              <a:gd name="connsiteY25" fmla="*/ 853537 h 1078009"/>
              <a:gd name="connsiteX26" fmla="*/ 22578 w 1530067"/>
              <a:gd name="connsiteY26" fmla="*/ 989003 h 1078009"/>
              <a:gd name="connsiteX27" fmla="*/ 67733 w 1530067"/>
              <a:gd name="connsiteY27" fmla="*/ 1045448 h 1078009"/>
              <a:gd name="connsiteX28" fmla="*/ 101600 w 1530067"/>
              <a:gd name="connsiteY28" fmla="*/ 1056737 h 1078009"/>
              <a:gd name="connsiteX29" fmla="*/ 457199 w 1530067"/>
              <a:gd name="connsiteY29" fmla="*/ 997032 h 1078009"/>
              <a:gd name="connsiteX30" fmla="*/ 609599 w 1530067"/>
              <a:gd name="connsiteY30"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600 w 1530067"/>
              <a:gd name="connsiteY10" fmla="*/ 158832 h 1078009"/>
              <a:gd name="connsiteX11" fmla="*/ 762000 w 1530067"/>
              <a:gd name="connsiteY11" fmla="*/ 6432 h 1078009"/>
              <a:gd name="connsiteX12" fmla="*/ 677333 w 1530067"/>
              <a:gd name="connsiteY12" fmla="*/ 153626 h 1078009"/>
              <a:gd name="connsiteX13" fmla="*/ 598311 w 1530067"/>
              <a:gd name="connsiteY13" fmla="*/ 198781 h 1078009"/>
              <a:gd name="connsiteX14" fmla="*/ 564444 w 1530067"/>
              <a:gd name="connsiteY14" fmla="*/ 210070 h 1078009"/>
              <a:gd name="connsiteX15" fmla="*/ 485422 w 1530067"/>
              <a:gd name="connsiteY15" fmla="*/ 289092 h 1078009"/>
              <a:gd name="connsiteX16" fmla="*/ 451555 w 1530067"/>
              <a:gd name="connsiteY16" fmla="*/ 311670 h 1078009"/>
              <a:gd name="connsiteX17" fmla="*/ 395111 w 1530067"/>
              <a:gd name="connsiteY17" fmla="*/ 368114 h 1078009"/>
              <a:gd name="connsiteX18" fmla="*/ 361244 w 1530067"/>
              <a:gd name="connsiteY18" fmla="*/ 401981 h 1078009"/>
              <a:gd name="connsiteX19" fmla="*/ 293511 w 1530067"/>
              <a:gd name="connsiteY19" fmla="*/ 447137 h 1078009"/>
              <a:gd name="connsiteX20" fmla="*/ 225778 w 1530067"/>
              <a:gd name="connsiteY20" fmla="*/ 503581 h 1078009"/>
              <a:gd name="connsiteX21" fmla="*/ 135467 w 1530067"/>
              <a:gd name="connsiteY21" fmla="*/ 593892 h 1078009"/>
              <a:gd name="connsiteX22" fmla="*/ 79022 w 1530067"/>
              <a:gd name="connsiteY22" fmla="*/ 672914 h 1078009"/>
              <a:gd name="connsiteX23" fmla="*/ 33867 w 1530067"/>
              <a:gd name="connsiteY23" fmla="*/ 740648 h 1078009"/>
              <a:gd name="connsiteX24" fmla="*/ 22578 w 1530067"/>
              <a:gd name="connsiteY24" fmla="*/ 785803 h 1078009"/>
              <a:gd name="connsiteX25" fmla="*/ 0 w 1530067"/>
              <a:gd name="connsiteY25" fmla="*/ 853537 h 1078009"/>
              <a:gd name="connsiteX26" fmla="*/ 22578 w 1530067"/>
              <a:gd name="connsiteY26" fmla="*/ 989003 h 1078009"/>
              <a:gd name="connsiteX27" fmla="*/ 101600 w 1530067"/>
              <a:gd name="connsiteY27" fmla="*/ 1056737 h 1078009"/>
              <a:gd name="connsiteX28" fmla="*/ 457199 w 1530067"/>
              <a:gd name="connsiteY28" fmla="*/ 997032 h 1078009"/>
              <a:gd name="connsiteX29" fmla="*/ 609599 w 1530067"/>
              <a:gd name="connsiteY29"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600 w 1530067"/>
              <a:gd name="connsiteY10" fmla="*/ 158832 h 1078009"/>
              <a:gd name="connsiteX11" fmla="*/ 762000 w 1530067"/>
              <a:gd name="connsiteY11" fmla="*/ 6432 h 1078009"/>
              <a:gd name="connsiteX12" fmla="*/ 598311 w 1530067"/>
              <a:gd name="connsiteY12" fmla="*/ 198781 h 1078009"/>
              <a:gd name="connsiteX13" fmla="*/ 564444 w 1530067"/>
              <a:gd name="connsiteY13" fmla="*/ 210070 h 1078009"/>
              <a:gd name="connsiteX14" fmla="*/ 485422 w 1530067"/>
              <a:gd name="connsiteY14" fmla="*/ 289092 h 1078009"/>
              <a:gd name="connsiteX15" fmla="*/ 451555 w 1530067"/>
              <a:gd name="connsiteY15" fmla="*/ 311670 h 1078009"/>
              <a:gd name="connsiteX16" fmla="*/ 395111 w 1530067"/>
              <a:gd name="connsiteY16" fmla="*/ 368114 h 1078009"/>
              <a:gd name="connsiteX17" fmla="*/ 361244 w 1530067"/>
              <a:gd name="connsiteY17" fmla="*/ 401981 h 1078009"/>
              <a:gd name="connsiteX18" fmla="*/ 293511 w 1530067"/>
              <a:gd name="connsiteY18" fmla="*/ 447137 h 1078009"/>
              <a:gd name="connsiteX19" fmla="*/ 225778 w 1530067"/>
              <a:gd name="connsiteY19" fmla="*/ 503581 h 1078009"/>
              <a:gd name="connsiteX20" fmla="*/ 135467 w 1530067"/>
              <a:gd name="connsiteY20" fmla="*/ 593892 h 1078009"/>
              <a:gd name="connsiteX21" fmla="*/ 79022 w 1530067"/>
              <a:gd name="connsiteY21" fmla="*/ 672914 h 1078009"/>
              <a:gd name="connsiteX22" fmla="*/ 33867 w 1530067"/>
              <a:gd name="connsiteY22" fmla="*/ 740648 h 1078009"/>
              <a:gd name="connsiteX23" fmla="*/ 22578 w 1530067"/>
              <a:gd name="connsiteY23" fmla="*/ 785803 h 1078009"/>
              <a:gd name="connsiteX24" fmla="*/ 0 w 1530067"/>
              <a:gd name="connsiteY24" fmla="*/ 853537 h 1078009"/>
              <a:gd name="connsiteX25" fmla="*/ 22578 w 1530067"/>
              <a:gd name="connsiteY25" fmla="*/ 989003 h 1078009"/>
              <a:gd name="connsiteX26" fmla="*/ 101600 w 1530067"/>
              <a:gd name="connsiteY26" fmla="*/ 1056737 h 1078009"/>
              <a:gd name="connsiteX27" fmla="*/ 457199 w 1530067"/>
              <a:gd name="connsiteY27" fmla="*/ 997032 h 1078009"/>
              <a:gd name="connsiteX28" fmla="*/ 609599 w 1530067"/>
              <a:gd name="connsiteY28"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600 w 1530067"/>
              <a:gd name="connsiteY10" fmla="*/ 158832 h 1078009"/>
              <a:gd name="connsiteX11" fmla="*/ 762000 w 1530067"/>
              <a:gd name="connsiteY11" fmla="*/ 6432 h 1078009"/>
              <a:gd name="connsiteX12" fmla="*/ 598311 w 1530067"/>
              <a:gd name="connsiteY12" fmla="*/ 198781 h 1078009"/>
              <a:gd name="connsiteX13" fmla="*/ 564444 w 1530067"/>
              <a:gd name="connsiteY13" fmla="*/ 210070 h 1078009"/>
              <a:gd name="connsiteX14" fmla="*/ 485422 w 1530067"/>
              <a:gd name="connsiteY14" fmla="*/ 289092 h 1078009"/>
              <a:gd name="connsiteX15" fmla="*/ 451555 w 1530067"/>
              <a:gd name="connsiteY15" fmla="*/ 311670 h 1078009"/>
              <a:gd name="connsiteX16" fmla="*/ 395111 w 1530067"/>
              <a:gd name="connsiteY16" fmla="*/ 368114 h 1078009"/>
              <a:gd name="connsiteX17" fmla="*/ 361244 w 1530067"/>
              <a:gd name="connsiteY17" fmla="*/ 401981 h 1078009"/>
              <a:gd name="connsiteX18" fmla="*/ 293511 w 1530067"/>
              <a:gd name="connsiteY18" fmla="*/ 447137 h 1078009"/>
              <a:gd name="connsiteX19" fmla="*/ 225778 w 1530067"/>
              <a:gd name="connsiteY19" fmla="*/ 503581 h 1078009"/>
              <a:gd name="connsiteX20" fmla="*/ 135467 w 1530067"/>
              <a:gd name="connsiteY20" fmla="*/ 593892 h 1078009"/>
              <a:gd name="connsiteX21" fmla="*/ 79022 w 1530067"/>
              <a:gd name="connsiteY21" fmla="*/ 672914 h 1078009"/>
              <a:gd name="connsiteX22" fmla="*/ 33867 w 1530067"/>
              <a:gd name="connsiteY22" fmla="*/ 740648 h 1078009"/>
              <a:gd name="connsiteX23" fmla="*/ 22578 w 1530067"/>
              <a:gd name="connsiteY23" fmla="*/ 785803 h 1078009"/>
              <a:gd name="connsiteX24" fmla="*/ 0 w 1530067"/>
              <a:gd name="connsiteY24" fmla="*/ 853537 h 1078009"/>
              <a:gd name="connsiteX25" fmla="*/ 22578 w 1530067"/>
              <a:gd name="connsiteY25" fmla="*/ 989003 h 1078009"/>
              <a:gd name="connsiteX26" fmla="*/ 101600 w 1530067"/>
              <a:gd name="connsiteY26" fmla="*/ 1056737 h 1078009"/>
              <a:gd name="connsiteX27" fmla="*/ 380999 w 1530067"/>
              <a:gd name="connsiteY27" fmla="*/ 997033 h 1078009"/>
              <a:gd name="connsiteX28" fmla="*/ 609599 w 1530067"/>
              <a:gd name="connsiteY28"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2 h 1078009"/>
              <a:gd name="connsiteX10" fmla="*/ 990599 w 1530067"/>
              <a:gd name="connsiteY10" fmla="*/ 158833 h 1078009"/>
              <a:gd name="connsiteX11" fmla="*/ 762000 w 1530067"/>
              <a:gd name="connsiteY11" fmla="*/ 6432 h 1078009"/>
              <a:gd name="connsiteX12" fmla="*/ 598311 w 1530067"/>
              <a:gd name="connsiteY12" fmla="*/ 198781 h 1078009"/>
              <a:gd name="connsiteX13" fmla="*/ 564444 w 1530067"/>
              <a:gd name="connsiteY13" fmla="*/ 210070 h 1078009"/>
              <a:gd name="connsiteX14" fmla="*/ 485422 w 1530067"/>
              <a:gd name="connsiteY14" fmla="*/ 289092 h 1078009"/>
              <a:gd name="connsiteX15" fmla="*/ 451555 w 1530067"/>
              <a:gd name="connsiteY15" fmla="*/ 311670 h 1078009"/>
              <a:gd name="connsiteX16" fmla="*/ 395111 w 1530067"/>
              <a:gd name="connsiteY16" fmla="*/ 368114 h 1078009"/>
              <a:gd name="connsiteX17" fmla="*/ 361244 w 1530067"/>
              <a:gd name="connsiteY17" fmla="*/ 401981 h 1078009"/>
              <a:gd name="connsiteX18" fmla="*/ 293511 w 1530067"/>
              <a:gd name="connsiteY18" fmla="*/ 447137 h 1078009"/>
              <a:gd name="connsiteX19" fmla="*/ 225778 w 1530067"/>
              <a:gd name="connsiteY19" fmla="*/ 503581 h 1078009"/>
              <a:gd name="connsiteX20" fmla="*/ 135467 w 1530067"/>
              <a:gd name="connsiteY20" fmla="*/ 593892 h 1078009"/>
              <a:gd name="connsiteX21" fmla="*/ 79022 w 1530067"/>
              <a:gd name="connsiteY21" fmla="*/ 672914 h 1078009"/>
              <a:gd name="connsiteX22" fmla="*/ 33867 w 1530067"/>
              <a:gd name="connsiteY22" fmla="*/ 740648 h 1078009"/>
              <a:gd name="connsiteX23" fmla="*/ 22578 w 1530067"/>
              <a:gd name="connsiteY23" fmla="*/ 785803 h 1078009"/>
              <a:gd name="connsiteX24" fmla="*/ 0 w 1530067"/>
              <a:gd name="connsiteY24" fmla="*/ 853537 h 1078009"/>
              <a:gd name="connsiteX25" fmla="*/ 22578 w 1530067"/>
              <a:gd name="connsiteY25" fmla="*/ 989003 h 1078009"/>
              <a:gd name="connsiteX26" fmla="*/ 101600 w 1530067"/>
              <a:gd name="connsiteY26" fmla="*/ 1056737 h 1078009"/>
              <a:gd name="connsiteX27" fmla="*/ 380999 w 1530067"/>
              <a:gd name="connsiteY27" fmla="*/ 997033 h 1078009"/>
              <a:gd name="connsiteX28" fmla="*/ 609599 w 1530067"/>
              <a:gd name="connsiteY28"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1066799 w 1530067"/>
              <a:gd name="connsiteY9" fmla="*/ 235033 h 1078009"/>
              <a:gd name="connsiteX10" fmla="*/ 990599 w 1530067"/>
              <a:gd name="connsiteY10" fmla="*/ 158833 h 1078009"/>
              <a:gd name="connsiteX11" fmla="*/ 762000 w 1530067"/>
              <a:gd name="connsiteY11" fmla="*/ 6432 h 1078009"/>
              <a:gd name="connsiteX12" fmla="*/ 598311 w 1530067"/>
              <a:gd name="connsiteY12" fmla="*/ 198781 h 1078009"/>
              <a:gd name="connsiteX13" fmla="*/ 564444 w 1530067"/>
              <a:gd name="connsiteY13" fmla="*/ 210070 h 1078009"/>
              <a:gd name="connsiteX14" fmla="*/ 485422 w 1530067"/>
              <a:gd name="connsiteY14" fmla="*/ 289092 h 1078009"/>
              <a:gd name="connsiteX15" fmla="*/ 451555 w 1530067"/>
              <a:gd name="connsiteY15" fmla="*/ 311670 h 1078009"/>
              <a:gd name="connsiteX16" fmla="*/ 395111 w 1530067"/>
              <a:gd name="connsiteY16" fmla="*/ 368114 h 1078009"/>
              <a:gd name="connsiteX17" fmla="*/ 361244 w 1530067"/>
              <a:gd name="connsiteY17" fmla="*/ 401981 h 1078009"/>
              <a:gd name="connsiteX18" fmla="*/ 293511 w 1530067"/>
              <a:gd name="connsiteY18" fmla="*/ 447137 h 1078009"/>
              <a:gd name="connsiteX19" fmla="*/ 225778 w 1530067"/>
              <a:gd name="connsiteY19" fmla="*/ 503581 h 1078009"/>
              <a:gd name="connsiteX20" fmla="*/ 135467 w 1530067"/>
              <a:gd name="connsiteY20" fmla="*/ 593892 h 1078009"/>
              <a:gd name="connsiteX21" fmla="*/ 79022 w 1530067"/>
              <a:gd name="connsiteY21" fmla="*/ 672914 h 1078009"/>
              <a:gd name="connsiteX22" fmla="*/ 33867 w 1530067"/>
              <a:gd name="connsiteY22" fmla="*/ 740648 h 1078009"/>
              <a:gd name="connsiteX23" fmla="*/ 22578 w 1530067"/>
              <a:gd name="connsiteY23" fmla="*/ 785803 h 1078009"/>
              <a:gd name="connsiteX24" fmla="*/ 0 w 1530067"/>
              <a:gd name="connsiteY24" fmla="*/ 853537 h 1078009"/>
              <a:gd name="connsiteX25" fmla="*/ 22578 w 1530067"/>
              <a:gd name="connsiteY25" fmla="*/ 989003 h 1078009"/>
              <a:gd name="connsiteX26" fmla="*/ 101600 w 1530067"/>
              <a:gd name="connsiteY26" fmla="*/ 1056737 h 1078009"/>
              <a:gd name="connsiteX27" fmla="*/ 380999 w 1530067"/>
              <a:gd name="connsiteY27" fmla="*/ 997033 h 1078009"/>
              <a:gd name="connsiteX28" fmla="*/ 609599 w 1530067"/>
              <a:gd name="connsiteY28" fmla="*/ 920832 h 1078009"/>
              <a:gd name="connsiteX0" fmla="*/ 609599 w 1530067"/>
              <a:gd name="connsiteY0" fmla="*/ 920832 h 1078009"/>
              <a:gd name="connsiteX1" fmla="*/ 812800 w 1530067"/>
              <a:gd name="connsiteY1" fmla="*/ 898692 h 1078009"/>
              <a:gd name="connsiteX2" fmla="*/ 990599 w 1530067"/>
              <a:gd name="connsiteY2" fmla="*/ 920832 h 1078009"/>
              <a:gd name="connsiteX3" fmla="*/ 1371599 w 1530067"/>
              <a:gd name="connsiteY3" fmla="*/ 1073232 h 1078009"/>
              <a:gd name="connsiteX4" fmla="*/ 1523999 w 1530067"/>
              <a:gd name="connsiteY4" fmla="*/ 768432 h 1078009"/>
              <a:gd name="connsiteX5" fmla="*/ 1371599 w 1530067"/>
              <a:gd name="connsiteY5" fmla="*/ 616032 h 1078009"/>
              <a:gd name="connsiteX6" fmla="*/ 1219199 w 1530067"/>
              <a:gd name="connsiteY6" fmla="*/ 463632 h 1078009"/>
              <a:gd name="connsiteX7" fmla="*/ 1128889 w 1530067"/>
              <a:gd name="connsiteY7" fmla="*/ 345537 h 1078009"/>
              <a:gd name="connsiteX8" fmla="*/ 1066799 w 1530067"/>
              <a:gd name="connsiteY8" fmla="*/ 235032 h 1078009"/>
              <a:gd name="connsiteX9" fmla="*/ 990599 w 1530067"/>
              <a:gd name="connsiteY9" fmla="*/ 158833 h 1078009"/>
              <a:gd name="connsiteX10" fmla="*/ 762000 w 1530067"/>
              <a:gd name="connsiteY10" fmla="*/ 6432 h 1078009"/>
              <a:gd name="connsiteX11" fmla="*/ 598311 w 1530067"/>
              <a:gd name="connsiteY11" fmla="*/ 198781 h 1078009"/>
              <a:gd name="connsiteX12" fmla="*/ 564444 w 1530067"/>
              <a:gd name="connsiteY12" fmla="*/ 210070 h 1078009"/>
              <a:gd name="connsiteX13" fmla="*/ 485422 w 1530067"/>
              <a:gd name="connsiteY13" fmla="*/ 289092 h 1078009"/>
              <a:gd name="connsiteX14" fmla="*/ 451555 w 1530067"/>
              <a:gd name="connsiteY14" fmla="*/ 311670 h 1078009"/>
              <a:gd name="connsiteX15" fmla="*/ 395111 w 1530067"/>
              <a:gd name="connsiteY15" fmla="*/ 368114 h 1078009"/>
              <a:gd name="connsiteX16" fmla="*/ 361244 w 1530067"/>
              <a:gd name="connsiteY16" fmla="*/ 401981 h 1078009"/>
              <a:gd name="connsiteX17" fmla="*/ 293511 w 1530067"/>
              <a:gd name="connsiteY17" fmla="*/ 447137 h 1078009"/>
              <a:gd name="connsiteX18" fmla="*/ 225778 w 1530067"/>
              <a:gd name="connsiteY18" fmla="*/ 503581 h 1078009"/>
              <a:gd name="connsiteX19" fmla="*/ 135467 w 1530067"/>
              <a:gd name="connsiteY19" fmla="*/ 593892 h 1078009"/>
              <a:gd name="connsiteX20" fmla="*/ 79022 w 1530067"/>
              <a:gd name="connsiteY20" fmla="*/ 672914 h 1078009"/>
              <a:gd name="connsiteX21" fmla="*/ 33867 w 1530067"/>
              <a:gd name="connsiteY21" fmla="*/ 740648 h 1078009"/>
              <a:gd name="connsiteX22" fmla="*/ 22578 w 1530067"/>
              <a:gd name="connsiteY22" fmla="*/ 785803 h 1078009"/>
              <a:gd name="connsiteX23" fmla="*/ 0 w 1530067"/>
              <a:gd name="connsiteY23" fmla="*/ 853537 h 1078009"/>
              <a:gd name="connsiteX24" fmla="*/ 22578 w 1530067"/>
              <a:gd name="connsiteY24" fmla="*/ 989003 h 1078009"/>
              <a:gd name="connsiteX25" fmla="*/ 101600 w 1530067"/>
              <a:gd name="connsiteY25" fmla="*/ 1056737 h 1078009"/>
              <a:gd name="connsiteX26" fmla="*/ 380999 w 1530067"/>
              <a:gd name="connsiteY26" fmla="*/ 997033 h 1078009"/>
              <a:gd name="connsiteX27" fmla="*/ 609599 w 1530067"/>
              <a:gd name="connsiteY27" fmla="*/ 920832 h 1078009"/>
              <a:gd name="connsiteX0" fmla="*/ 609599 w 1530067"/>
              <a:gd name="connsiteY0" fmla="*/ 914400 h 1071577"/>
              <a:gd name="connsiteX1" fmla="*/ 812800 w 1530067"/>
              <a:gd name="connsiteY1" fmla="*/ 892260 h 1071577"/>
              <a:gd name="connsiteX2" fmla="*/ 990599 w 1530067"/>
              <a:gd name="connsiteY2" fmla="*/ 914400 h 1071577"/>
              <a:gd name="connsiteX3" fmla="*/ 1371599 w 1530067"/>
              <a:gd name="connsiteY3" fmla="*/ 1066800 h 1071577"/>
              <a:gd name="connsiteX4" fmla="*/ 1523999 w 1530067"/>
              <a:gd name="connsiteY4" fmla="*/ 762000 h 1071577"/>
              <a:gd name="connsiteX5" fmla="*/ 1371599 w 1530067"/>
              <a:gd name="connsiteY5" fmla="*/ 609600 h 1071577"/>
              <a:gd name="connsiteX6" fmla="*/ 1219199 w 1530067"/>
              <a:gd name="connsiteY6" fmla="*/ 457200 h 1071577"/>
              <a:gd name="connsiteX7" fmla="*/ 1128889 w 1530067"/>
              <a:gd name="connsiteY7" fmla="*/ 339105 h 1071577"/>
              <a:gd name="connsiteX8" fmla="*/ 1066799 w 1530067"/>
              <a:gd name="connsiteY8" fmla="*/ 228600 h 1071577"/>
              <a:gd name="connsiteX9" fmla="*/ 762000 w 1530067"/>
              <a:gd name="connsiteY9" fmla="*/ 0 h 1071577"/>
              <a:gd name="connsiteX10" fmla="*/ 598311 w 1530067"/>
              <a:gd name="connsiteY10" fmla="*/ 192349 h 1071577"/>
              <a:gd name="connsiteX11" fmla="*/ 564444 w 1530067"/>
              <a:gd name="connsiteY11" fmla="*/ 203638 h 1071577"/>
              <a:gd name="connsiteX12" fmla="*/ 485422 w 1530067"/>
              <a:gd name="connsiteY12" fmla="*/ 282660 h 1071577"/>
              <a:gd name="connsiteX13" fmla="*/ 451555 w 1530067"/>
              <a:gd name="connsiteY13" fmla="*/ 305238 h 1071577"/>
              <a:gd name="connsiteX14" fmla="*/ 395111 w 1530067"/>
              <a:gd name="connsiteY14" fmla="*/ 361682 h 1071577"/>
              <a:gd name="connsiteX15" fmla="*/ 361244 w 1530067"/>
              <a:gd name="connsiteY15" fmla="*/ 395549 h 1071577"/>
              <a:gd name="connsiteX16" fmla="*/ 293511 w 1530067"/>
              <a:gd name="connsiteY16" fmla="*/ 440705 h 1071577"/>
              <a:gd name="connsiteX17" fmla="*/ 225778 w 1530067"/>
              <a:gd name="connsiteY17" fmla="*/ 497149 h 1071577"/>
              <a:gd name="connsiteX18" fmla="*/ 135467 w 1530067"/>
              <a:gd name="connsiteY18" fmla="*/ 587460 h 1071577"/>
              <a:gd name="connsiteX19" fmla="*/ 79022 w 1530067"/>
              <a:gd name="connsiteY19" fmla="*/ 666482 h 1071577"/>
              <a:gd name="connsiteX20" fmla="*/ 33867 w 1530067"/>
              <a:gd name="connsiteY20" fmla="*/ 734216 h 1071577"/>
              <a:gd name="connsiteX21" fmla="*/ 22578 w 1530067"/>
              <a:gd name="connsiteY21" fmla="*/ 779371 h 1071577"/>
              <a:gd name="connsiteX22" fmla="*/ 0 w 1530067"/>
              <a:gd name="connsiteY22" fmla="*/ 847105 h 1071577"/>
              <a:gd name="connsiteX23" fmla="*/ 22578 w 1530067"/>
              <a:gd name="connsiteY23" fmla="*/ 982571 h 1071577"/>
              <a:gd name="connsiteX24" fmla="*/ 101600 w 1530067"/>
              <a:gd name="connsiteY24" fmla="*/ 1050305 h 1071577"/>
              <a:gd name="connsiteX25" fmla="*/ 380999 w 1530067"/>
              <a:gd name="connsiteY25" fmla="*/ 990601 h 1071577"/>
              <a:gd name="connsiteX26" fmla="*/ 609599 w 1530067"/>
              <a:gd name="connsiteY26" fmla="*/ 914400 h 1071577"/>
              <a:gd name="connsiteX0" fmla="*/ 609599 w 1530067"/>
              <a:gd name="connsiteY0" fmla="*/ 914400 h 1071577"/>
              <a:gd name="connsiteX1" fmla="*/ 812800 w 1530067"/>
              <a:gd name="connsiteY1" fmla="*/ 892260 h 1071577"/>
              <a:gd name="connsiteX2" fmla="*/ 990599 w 1530067"/>
              <a:gd name="connsiteY2" fmla="*/ 914400 h 1071577"/>
              <a:gd name="connsiteX3" fmla="*/ 1371599 w 1530067"/>
              <a:gd name="connsiteY3" fmla="*/ 1066800 h 1071577"/>
              <a:gd name="connsiteX4" fmla="*/ 1523999 w 1530067"/>
              <a:gd name="connsiteY4" fmla="*/ 762000 h 1071577"/>
              <a:gd name="connsiteX5" fmla="*/ 1371599 w 1530067"/>
              <a:gd name="connsiteY5" fmla="*/ 609600 h 1071577"/>
              <a:gd name="connsiteX6" fmla="*/ 1219199 w 1530067"/>
              <a:gd name="connsiteY6" fmla="*/ 457200 h 1071577"/>
              <a:gd name="connsiteX7" fmla="*/ 1128889 w 1530067"/>
              <a:gd name="connsiteY7" fmla="*/ 339105 h 1071577"/>
              <a:gd name="connsiteX8" fmla="*/ 1066799 w 1530067"/>
              <a:gd name="connsiteY8" fmla="*/ 228600 h 1071577"/>
              <a:gd name="connsiteX9" fmla="*/ 838199 w 1530067"/>
              <a:gd name="connsiteY9" fmla="*/ 1 h 1071577"/>
              <a:gd name="connsiteX10" fmla="*/ 762000 w 1530067"/>
              <a:gd name="connsiteY10" fmla="*/ 0 h 1071577"/>
              <a:gd name="connsiteX11" fmla="*/ 598311 w 1530067"/>
              <a:gd name="connsiteY11" fmla="*/ 192349 h 1071577"/>
              <a:gd name="connsiteX12" fmla="*/ 564444 w 1530067"/>
              <a:gd name="connsiteY12" fmla="*/ 203638 h 1071577"/>
              <a:gd name="connsiteX13" fmla="*/ 485422 w 1530067"/>
              <a:gd name="connsiteY13" fmla="*/ 282660 h 1071577"/>
              <a:gd name="connsiteX14" fmla="*/ 451555 w 1530067"/>
              <a:gd name="connsiteY14" fmla="*/ 305238 h 1071577"/>
              <a:gd name="connsiteX15" fmla="*/ 395111 w 1530067"/>
              <a:gd name="connsiteY15" fmla="*/ 361682 h 1071577"/>
              <a:gd name="connsiteX16" fmla="*/ 361244 w 1530067"/>
              <a:gd name="connsiteY16" fmla="*/ 395549 h 1071577"/>
              <a:gd name="connsiteX17" fmla="*/ 293511 w 1530067"/>
              <a:gd name="connsiteY17" fmla="*/ 440705 h 1071577"/>
              <a:gd name="connsiteX18" fmla="*/ 225778 w 1530067"/>
              <a:gd name="connsiteY18" fmla="*/ 497149 h 1071577"/>
              <a:gd name="connsiteX19" fmla="*/ 135467 w 1530067"/>
              <a:gd name="connsiteY19" fmla="*/ 587460 h 1071577"/>
              <a:gd name="connsiteX20" fmla="*/ 79022 w 1530067"/>
              <a:gd name="connsiteY20" fmla="*/ 666482 h 1071577"/>
              <a:gd name="connsiteX21" fmla="*/ 33867 w 1530067"/>
              <a:gd name="connsiteY21" fmla="*/ 734216 h 1071577"/>
              <a:gd name="connsiteX22" fmla="*/ 22578 w 1530067"/>
              <a:gd name="connsiteY22" fmla="*/ 779371 h 1071577"/>
              <a:gd name="connsiteX23" fmla="*/ 0 w 1530067"/>
              <a:gd name="connsiteY23" fmla="*/ 847105 h 1071577"/>
              <a:gd name="connsiteX24" fmla="*/ 22578 w 1530067"/>
              <a:gd name="connsiteY24" fmla="*/ 982571 h 1071577"/>
              <a:gd name="connsiteX25" fmla="*/ 101600 w 1530067"/>
              <a:gd name="connsiteY25" fmla="*/ 1050305 h 1071577"/>
              <a:gd name="connsiteX26" fmla="*/ 380999 w 1530067"/>
              <a:gd name="connsiteY26" fmla="*/ 990601 h 1071577"/>
              <a:gd name="connsiteX27" fmla="*/ 609599 w 1530067"/>
              <a:gd name="connsiteY27" fmla="*/ 914400 h 107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30067" h="1071577">
                <a:moveTo>
                  <a:pt x="609599" y="914400"/>
                </a:moveTo>
                <a:cubicBezTo>
                  <a:pt x="658518" y="897467"/>
                  <a:pt x="758708" y="896096"/>
                  <a:pt x="812800" y="892260"/>
                </a:cubicBezTo>
                <a:cubicBezTo>
                  <a:pt x="851841" y="892187"/>
                  <a:pt x="897466" y="885310"/>
                  <a:pt x="990599" y="914400"/>
                </a:cubicBezTo>
                <a:cubicBezTo>
                  <a:pt x="1013177" y="880533"/>
                  <a:pt x="1275644" y="1071577"/>
                  <a:pt x="1371599" y="1066800"/>
                </a:cubicBezTo>
                <a:cubicBezTo>
                  <a:pt x="1393305" y="1016151"/>
                  <a:pt x="1502027" y="805944"/>
                  <a:pt x="1523999" y="762000"/>
                </a:cubicBezTo>
                <a:cubicBezTo>
                  <a:pt x="1530067" y="749865"/>
                  <a:pt x="1365531" y="621735"/>
                  <a:pt x="1371599" y="609600"/>
                </a:cubicBezTo>
                <a:cubicBezTo>
                  <a:pt x="1376921" y="598957"/>
                  <a:pt x="1216313" y="468744"/>
                  <a:pt x="1219199" y="457200"/>
                </a:cubicBezTo>
                <a:cubicBezTo>
                  <a:pt x="1230204" y="413180"/>
                  <a:pt x="1122517" y="383710"/>
                  <a:pt x="1128889" y="339105"/>
                </a:cubicBezTo>
                <a:cubicBezTo>
                  <a:pt x="1125126" y="293949"/>
                  <a:pt x="1075686" y="273032"/>
                  <a:pt x="1066799" y="228600"/>
                </a:cubicBezTo>
                <a:lnTo>
                  <a:pt x="838199" y="1"/>
                </a:lnTo>
                <a:lnTo>
                  <a:pt x="762000" y="0"/>
                </a:lnTo>
                <a:cubicBezTo>
                  <a:pt x="696619" y="6658"/>
                  <a:pt x="631237" y="158409"/>
                  <a:pt x="598311" y="192349"/>
                </a:cubicBezTo>
                <a:cubicBezTo>
                  <a:pt x="587979" y="198253"/>
                  <a:pt x="573736" y="196204"/>
                  <a:pt x="564444" y="203638"/>
                </a:cubicBezTo>
                <a:cubicBezTo>
                  <a:pt x="535356" y="226909"/>
                  <a:pt x="516417" y="261997"/>
                  <a:pt x="485422" y="282660"/>
                </a:cubicBezTo>
                <a:lnTo>
                  <a:pt x="451555" y="305238"/>
                </a:lnTo>
                <a:cubicBezTo>
                  <a:pt x="410164" y="367328"/>
                  <a:pt x="451556" y="314646"/>
                  <a:pt x="395111" y="361682"/>
                </a:cubicBezTo>
                <a:cubicBezTo>
                  <a:pt x="382846" y="371902"/>
                  <a:pt x="373846" y="385747"/>
                  <a:pt x="361244" y="395549"/>
                </a:cubicBezTo>
                <a:cubicBezTo>
                  <a:pt x="339825" y="412208"/>
                  <a:pt x="293511" y="440705"/>
                  <a:pt x="293511" y="440705"/>
                </a:cubicBezTo>
                <a:cubicBezTo>
                  <a:pt x="215406" y="557858"/>
                  <a:pt x="340362" y="382565"/>
                  <a:pt x="225778" y="497149"/>
                </a:cubicBezTo>
                <a:cubicBezTo>
                  <a:pt x="116798" y="606129"/>
                  <a:pt x="238685" y="535850"/>
                  <a:pt x="135467" y="587460"/>
                </a:cubicBezTo>
                <a:cubicBezTo>
                  <a:pt x="62044" y="697594"/>
                  <a:pt x="177065" y="526420"/>
                  <a:pt x="79022" y="666482"/>
                </a:cubicBezTo>
                <a:cubicBezTo>
                  <a:pt x="63461" y="688712"/>
                  <a:pt x="33867" y="734216"/>
                  <a:pt x="33867" y="734216"/>
                </a:cubicBezTo>
                <a:cubicBezTo>
                  <a:pt x="30104" y="749268"/>
                  <a:pt x="27036" y="764510"/>
                  <a:pt x="22578" y="779371"/>
                </a:cubicBezTo>
                <a:cubicBezTo>
                  <a:pt x="15739" y="802167"/>
                  <a:pt x="0" y="847105"/>
                  <a:pt x="0" y="847105"/>
                </a:cubicBezTo>
                <a:cubicBezTo>
                  <a:pt x="0" y="880972"/>
                  <a:pt x="11289" y="950586"/>
                  <a:pt x="22578" y="982571"/>
                </a:cubicBezTo>
                <a:cubicBezTo>
                  <a:pt x="39511" y="1016438"/>
                  <a:pt x="29163" y="1048967"/>
                  <a:pt x="101600" y="1050305"/>
                </a:cubicBezTo>
                <a:cubicBezTo>
                  <a:pt x="166511" y="1042236"/>
                  <a:pt x="296333" y="1013252"/>
                  <a:pt x="380999" y="990601"/>
                </a:cubicBezTo>
                <a:cubicBezTo>
                  <a:pt x="422391" y="966069"/>
                  <a:pt x="545629" y="938859"/>
                  <a:pt x="609599" y="914400"/>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gray matter</a:t>
            </a:r>
          </a:p>
        </p:txBody>
      </p:sp>
      <p:sp>
        <p:nvSpPr>
          <p:cNvPr id="37890" name="TextBox 3"/>
          <p:cNvSpPr txBox="1">
            <a:spLocks noChangeArrowheads="1"/>
          </p:cNvSpPr>
          <p:nvPr/>
        </p:nvSpPr>
        <p:spPr bwMode="auto">
          <a:xfrm>
            <a:off x="914400" y="2209800"/>
            <a:ext cx="70866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spinal cord showing neuronal cell bodies and glial cells – SL181</a:t>
            </a:r>
            <a:endParaRPr lang="en-US" dirty="0">
              <a:latin typeface="Calibri" pitchFamily="34" charset="0"/>
            </a:endParaRPr>
          </a:p>
        </p:txBody>
      </p:sp>
      <p:sp>
        <p:nvSpPr>
          <p:cNvPr id="37891" name="TextBox 4"/>
          <p:cNvSpPr txBox="1">
            <a:spLocks noChangeArrowheads="1"/>
          </p:cNvSpPr>
          <p:nvPr/>
        </p:nvSpPr>
        <p:spPr bwMode="auto">
          <a:xfrm>
            <a:off x="1676400" y="4712157"/>
            <a:ext cx="6019800" cy="1938992"/>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181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Neuronal cell bodies</a:t>
            </a:r>
          </a:p>
          <a:p>
            <a:pPr lvl="2" eaLnBrk="0" hangingPunct="0">
              <a:buFontTx/>
              <a:buChar char="•"/>
            </a:pPr>
            <a:r>
              <a:rPr lang="en-US" sz="1200" b="1" dirty="0">
                <a:solidFill>
                  <a:srgbClr val="002060"/>
                </a:solidFill>
                <a:latin typeface="Georgia" pitchFamily="18" charset="0"/>
                <a:ea typeface="Times" pitchFamily="18" charset="0"/>
                <a:cs typeface="Arial" charset="0"/>
              </a:rPr>
              <a:t>Cytoplasm with </a:t>
            </a:r>
            <a:r>
              <a:rPr lang="en-US" sz="1200" b="1" dirty="0" err="1">
                <a:solidFill>
                  <a:srgbClr val="002060"/>
                </a:solidFill>
                <a:latin typeface="Georgia" pitchFamily="18" charset="0"/>
                <a:ea typeface="Times" pitchFamily="18" charset="0"/>
                <a:cs typeface="Arial" charset="0"/>
              </a:rPr>
              <a:t>Nissl</a:t>
            </a:r>
            <a:r>
              <a:rPr lang="en-US" sz="1200" b="1" dirty="0">
                <a:solidFill>
                  <a:srgbClr val="002060"/>
                </a:solidFill>
                <a:latin typeface="Georgia" pitchFamily="18" charset="0"/>
                <a:ea typeface="Times" pitchFamily="18" charset="0"/>
                <a:cs typeface="Arial" charset="0"/>
              </a:rPr>
              <a:t> substance</a:t>
            </a:r>
          </a:p>
          <a:p>
            <a:pPr lvl="2" eaLnBrk="0" hangingPunct="0">
              <a:buFontTx/>
              <a:buChar char="•"/>
            </a:pPr>
            <a:r>
              <a:rPr lang="en-US" sz="1200" b="1" dirty="0">
                <a:solidFill>
                  <a:srgbClr val="002060"/>
                </a:solidFill>
                <a:latin typeface="Georgia" pitchFamily="18" charset="0"/>
                <a:ea typeface="Times" pitchFamily="18" charset="0"/>
                <a:cs typeface="Arial" charset="0"/>
              </a:rPr>
              <a:t>Nucleus</a:t>
            </a:r>
          </a:p>
          <a:p>
            <a:pPr lvl="3" eaLnBrk="0" hangingPunct="0">
              <a:buFontTx/>
              <a:buChar char="•"/>
            </a:pPr>
            <a:r>
              <a:rPr lang="en-US" sz="1200" b="1" dirty="0">
                <a:solidFill>
                  <a:srgbClr val="002060"/>
                </a:solidFill>
                <a:latin typeface="Georgia" pitchFamily="18" charset="0"/>
                <a:ea typeface="Times" pitchFamily="18" charset="0"/>
                <a:cs typeface="Arial" charset="0"/>
              </a:rPr>
              <a:t>Nucleolus</a:t>
            </a:r>
          </a:p>
          <a:p>
            <a:pPr lvl="2" eaLnBrk="0" hangingPunct="0">
              <a:buFontTx/>
              <a:buChar char="•"/>
            </a:pPr>
            <a:r>
              <a:rPr lang="en-US" sz="1200" b="1" dirty="0">
                <a:solidFill>
                  <a:srgbClr val="002060"/>
                </a:solidFill>
                <a:latin typeface="Georgia" pitchFamily="18" charset="0"/>
                <a:ea typeface="Times" pitchFamily="18" charset="0"/>
                <a:cs typeface="Arial" charset="0"/>
              </a:rPr>
              <a:t>Axon</a:t>
            </a:r>
          </a:p>
          <a:p>
            <a:pPr lvl="2" eaLnBrk="0" hangingPunct="0">
              <a:buFontTx/>
              <a:buChar char="•"/>
            </a:pPr>
            <a:r>
              <a:rPr lang="en-US" sz="1200" b="1" dirty="0">
                <a:solidFill>
                  <a:srgbClr val="002060"/>
                </a:solidFill>
                <a:latin typeface="Georgia" pitchFamily="18" charset="0"/>
                <a:ea typeface="Times" pitchFamily="18" charset="0"/>
                <a:cs typeface="Arial" charset="0"/>
              </a:rPr>
              <a:t>Dendrite</a:t>
            </a:r>
          </a:p>
          <a:p>
            <a:pPr lvl="1" eaLnBrk="0" hangingPunct="0">
              <a:buFontTx/>
              <a:buChar char="•"/>
            </a:pPr>
            <a:r>
              <a:rPr lang="en-US" sz="1200" b="1" dirty="0">
                <a:solidFill>
                  <a:srgbClr val="002060"/>
                </a:solidFill>
                <a:latin typeface="Georgia" pitchFamily="18" charset="0"/>
                <a:ea typeface="Times" pitchFamily="18" charset="0"/>
                <a:cs typeface="Arial" charset="0"/>
              </a:rPr>
              <a:t>Glial cells</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gray matter</a:t>
            </a:r>
          </a:p>
        </p:txBody>
      </p:sp>
      <p:sp>
        <p:nvSpPr>
          <p:cNvPr id="39938" name="TextBox 3"/>
          <p:cNvSpPr txBox="1">
            <a:spLocks noChangeArrowheads="1"/>
          </p:cNvSpPr>
          <p:nvPr/>
        </p:nvSpPr>
        <p:spPr bwMode="auto">
          <a:xfrm>
            <a:off x="914400" y="2209800"/>
            <a:ext cx="70866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spinal cord showing neuronal cell bodies and glial cells – SL045B</a:t>
            </a:r>
            <a:endParaRPr lang="en-US" dirty="0">
              <a:latin typeface="Calibri" pitchFamily="34" charset="0"/>
            </a:endParaRPr>
          </a:p>
        </p:txBody>
      </p:sp>
      <p:sp>
        <p:nvSpPr>
          <p:cNvPr id="39939" name="TextBox 4"/>
          <p:cNvSpPr txBox="1">
            <a:spLocks noChangeArrowheads="1"/>
          </p:cNvSpPr>
          <p:nvPr/>
        </p:nvSpPr>
        <p:spPr bwMode="auto">
          <a:xfrm>
            <a:off x="1143000" y="5935663"/>
            <a:ext cx="64770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045B</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specific, appreciate density of axons and dendrites in gray matter</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41986" name="Picture 2" descr="motorneuron TEM"/>
          <p:cNvPicPr>
            <a:picLocks noChangeAspect="1" noChangeArrowheads="1"/>
          </p:cNvPicPr>
          <p:nvPr/>
        </p:nvPicPr>
        <p:blipFill>
          <a:blip r:embed="rId5" cstate="print"/>
          <a:srcRect t="1480"/>
          <a:stretch>
            <a:fillRect/>
          </a:stretch>
        </p:blipFill>
        <p:spPr bwMode="auto">
          <a:xfrm>
            <a:off x="34925" y="606425"/>
            <a:ext cx="7280275" cy="5489575"/>
          </a:xfrm>
          <a:prstGeom prst="rect">
            <a:avLst/>
          </a:prstGeom>
          <a:noFill/>
          <a:ln w="9525">
            <a:noFill/>
            <a:miter lim="800000"/>
            <a:headEnd/>
            <a:tailEnd/>
          </a:ln>
        </p:spPr>
      </p:pic>
      <p:sp>
        <p:nvSpPr>
          <p:cNvPr id="41987" name="Text Box 3"/>
          <p:cNvSpPr txBox="1">
            <a:spLocks noChangeArrowheads="1"/>
          </p:cNvSpPr>
          <p:nvPr/>
        </p:nvSpPr>
        <p:spPr bwMode="auto">
          <a:xfrm>
            <a:off x="2944813" y="715963"/>
            <a:ext cx="1993900" cy="377825"/>
          </a:xfrm>
          <a:prstGeom prst="rect">
            <a:avLst/>
          </a:prstGeom>
          <a:noFill/>
          <a:ln w="9525">
            <a:noFill/>
            <a:miter lim="800000"/>
            <a:headEnd/>
            <a:tailEnd/>
          </a:ln>
        </p:spPr>
        <p:txBody>
          <a:bodyPr wrap="none">
            <a:spAutoFit/>
          </a:bodyPr>
          <a:lstStyle/>
          <a:p>
            <a:pPr algn="ctr" eaLnBrk="0" hangingPunct="0"/>
            <a:r>
              <a:rPr lang="en-US" sz="2400" b="1"/>
              <a:t>Nissl substance</a:t>
            </a:r>
          </a:p>
        </p:txBody>
      </p:sp>
      <p:sp>
        <p:nvSpPr>
          <p:cNvPr id="41988" name="Text Box 4"/>
          <p:cNvSpPr txBox="1">
            <a:spLocks noChangeArrowheads="1"/>
          </p:cNvSpPr>
          <p:nvPr/>
        </p:nvSpPr>
        <p:spPr bwMode="auto">
          <a:xfrm>
            <a:off x="5507038" y="3762375"/>
            <a:ext cx="1130300" cy="379413"/>
          </a:xfrm>
          <a:prstGeom prst="rect">
            <a:avLst/>
          </a:prstGeom>
          <a:noFill/>
          <a:ln w="9525">
            <a:noFill/>
            <a:miter lim="800000"/>
            <a:headEnd/>
            <a:tailEnd/>
          </a:ln>
        </p:spPr>
        <p:txBody>
          <a:bodyPr wrap="none">
            <a:spAutoFit/>
          </a:bodyPr>
          <a:lstStyle/>
          <a:p>
            <a:pPr algn="ctr" eaLnBrk="0" hangingPunct="0"/>
            <a:r>
              <a:rPr lang="en-US" sz="2400" b="1"/>
              <a:t>capillary</a:t>
            </a:r>
          </a:p>
        </p:txBody>
      </p:sp>
      <p:sp>
        <p:nvSpPr>
          <p:cNvPr id="41989" name="Text Box 5"/>
          <p:cNvSpPr txBox="1">
            <a:spLocks noChangeArrowheads="1"/>
          </p:cNvSpPr>
          <p:nvPr/>
        </p:nvSpPr>
        <p:spPr bwMode="auto">
          <a:xfrm>
            <a:off x="3686175" y="2117725"/>
            <a:ext cx="2600325" cy="379413"/>
          </a:xfrm>
          <a:prstGeom prst="rect">
            <a:avLst/>
          </a:prstGeom>
          <a:noFill/>
          <a:ln w="9525">
            <a:noFill/>
            <a:miter lim="800000"/>
            <a:headEnd/>
            <a:tailEnd/>
          </a:ln>
        </p:spPr>
        <p:txBody>
          <a:bodyPr wrap="none">
            <a:spAutoFit/>
          </a:bodyPr>
          <a:lstStyle/>
          <a:p>
            <a:pPr algn="ctr" eaLnBrk="0" hangingPunct="0"/>
            <a:r>
              <a:rPr lang="en-US" sz="2400" b="1"/>
              <a:t>Euchromatic nucleus</a:t>
            </a:r>
          </a:p>
        </p:txBody>
      </p:sp>
      <p:sp>
        <p:nvSpPr>
          <p:cNvPr id="41990" name="Line 9"/>
          <p:cNvSpPr>
            <a:spLocks noChangeShapeType="1"/>
          </p:cNvSpPr>
          <p:nvPr/>
        </p:nvSpPr>
        <p:spPr bwMode="auto">
          <a:xfrm flipH="1">
            <a:off x="1844675" y="1041400"/>
            <a:ext cx="920750" cy="106363"/>
          </a:xfrm>
          <a:prstGeom prst="line">
            <a:avLst/>
          </a:prstGeom>
          <a:noFill/>
          <a:ln w="9525">
            <a:solidFill>
              <a:schemeClr val="tx1"/>
            </a:solidFill>
            <a:round/>
            <a:headEnd/>
            <a:tailEnd type="triangle" w="med" len="med"/>
          </a:ln>
        </p:spPr>
        <p:txBody>
          <a:bodyPr/>
          <a:lstStyle/>
          <a:p>
            <a:endParaRPr lang="en-US"/>
          </a:p>
        </p:txBody>
      </p:sp>
      <p:sp>
        <p:nvSpPr>
          <p:cNvPr id="41991" name="Line 10"/>
          <p:cNvSpPr>
            <a:spLocks noChangeShapeType="1"/>
          </p:cNvSpPr>
          <p:nvPr/>
        </p:nvSpPr>
        <p:spPr bwMode="auto">
          <a:xfrm flipH="1">
            <a:off x="2643188" y="1041400"/>
            <a:ext cx="122237" cy="633413"/>
          </a:xfrm>
          <a:prstGeom prst="line">
            <a:avLst/>
          </a:prstGeom>
          <a:noFill/>
          <a:ln w="9525">
            <a:solidFill>
              <a:schemeClr val="tx1"/>
            </a:solidFill>
            <a:round/>
            <a:headEnd/>
            <a:tailEnd type="triangle" w="med" len="med"/>
          </a:ln>
        </p:spPr>
        <p:txBody>
          <a:bodyPr/>
          <a:lstStyle/>
          <a:p>
            <a:endParaRPr lang="en-US"/>
          </a:p>
        </p:txBody>
      </p:sp>
      <p:sp>
        <p:nvSpPr>
          <p:cNvPr id="41992" name="Line 11"/>
          <p:cNvSpPr>
            <a:spLocks noChangeShapeType="1"/>
          </p:cNvSpPr>
          <p:nvPr/>
        </p:nvSpPr>
        <p:spPr bwMode="auto">
          <a:xfrm flipH="1">
            <a:off x="1771650" y="1041400"/>
            <a:ext cx="993775" cy="787400"/>
          </a:xfrm>
          <a:prstGeom prst="line">
            <a:avLst/>
          </a:prstGeom>
          <a:noFill/>
          <a:ln w="9525">
            <a:solidFill>
              <a:schemeClr val="tx1"/>
            </a:solidFill>
            <a:round/>
            <a:headEnd/>
            <a:tailEnd type="triangle" w="med" len="med"/>
          </a:ln>
        </p:spPr>
        <p:txBody>
          <a:bodyPr/>
          <a:lstStyle/>
          <a:p>
            <a:endParaRPr lang="en-US"/>
          </a:p>
        </p:txBody>
      </p:sp>
      <p:sp>
        <p:nvSpPr>
          <p:cNvPr id="41993" name="Line 12"/>
          <p:cNvSpPr>
            <a:spLocks noChangeShapeType="1"/>
          </p:cNvSpPr>
          <p:nvPr/>
        </p:nvSpPr>
        <p:spPr bwMode="auto">
          <a:xfrm flipH="1">
            <a:off x="2852738" y="2357438"/>
            <a:ext cx="555625" cy="0"/>
          </a:xfrm>
          <a:prstGeom prst="line">
            <a:avLst/>
          </a:prstGeom>
          <a:noFill/>
          <a:ln w="9525">
            <a:solidFill>
              <a:schemeClr val="tx1"/>
            </a:solidFill>
            <a:round/>
            <a:headEnd/>
            <a:tailEnd type="triangle" w="med" len="med"/>
          </a:ln>
        </p:spPr>
        <p:txBody>
          <a:bodyPr/>
          <a:lstStyle/>
          <a:p>
            <a:endParaRPr lang="en-US"/>
          </a:p>
        </p:txBody>
      </p:sp>
      <p:sp>
        <p:nvSpPr>
          <p:cNvPr id="41994" name="Text Box 5"/>
          <p:cNvSpPr txBox="1">
            <a:spLocks noChangeArrowheads="1"/>
          </p:cNvSpPr>
          <p:nvPr/>
        </p:nvSpPr>
        <p:spPr bwMode="auto">
          <a:xfrm>
            <a:off x="4456113" y="2813050"/>
            <a:ext cx="1306512" cy="381000"/>
          </a:xfrm>
          <a:prstGeom prst="rect">
            <a:avLst/>
          </a:prstGeom>
          <a:noFill/>
          <a:ln w="9525">
            <a:noFill/>
            <a:miter lim="800000"/>
            <a:headEnd/>
            <a:tailEnd/>
          </a:ln>
        </p:spPr>
        <p:txBody>
          <a:bodyPr wrap="none">
            <a:spAutoFit/>
          </a:bodyPr>
          <a:lstStyle/>
          <a:p>
            <a:pPr algn="ctr" eaLnBrk="0" hangingPunct="0"/>
            <a:r>
              <a:rPr lang="en-US" sz="2400" b="1"/>
              <a:t>Nucleolus</a:t>
            </a:r>
          </a:p>
        </p:txBody>
      </p:sp>
      <p:sp>
        <p:nvSpPr>
          <p:cNvPr id="41995" name="Line 14"/>
          <p:cNvSpPr>
            <a:spLocks noChangeShapeType="1"/>
          </p:cNvSpPr>
          <p:nvPr/>
        </p:nvSpPr>
        <p:spPr bwMode="auto">
          <a:xfrm>
            <a:off x="3168650" y="3001963"/>
            <a:ext cx="1173163" cy="1587"/>
          </a:xfrm>
          <a:prstGeom prst="line">
            <a:avLst/>
          </a:prstGeom>
          <a:noFill/>
          <a:ln w="9525">
            <a:solidFill>
              <a:schemeClr val="tx1"/>
            </a:solidFill>
            <a:round/>
            <a:headEnd type="triangle" w="med" len="med"/>
            <a:tailEnd/>
          </a:ln>
        </p:spPr>
        <p:txBody>
          <a:bodyPr/>
          <a:lstStyle/>
          <a:p>
            <a:endParaRPr lang="en-US"/>
          </a:p>
        </p:txBody>
      </p:sp>
      <p:sp>
        <p:nvSpPr>
          <p:cNvPr id="15" name="Rectangle 14"/>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gray matter</a:t>
            </a:r>
          </a:p>
        </p:txBody>
      </p:sp>
      <p:sp>
        <p:nvSpPr>
          <p:cNvPr id="4" name="TextBox 3"/>
          <p:cNvSpPr txBox="1"/>
          <p:nvPr/>
        </p:nvSpPr>
        <p:spPr>
          <a:xfrm>
            <a:off x="7315200" y="1058863"/>
            <a:ext cx="1828800" cy="4524315"/>
          </a:xfrm>
          <a:prstGeom prst="rect">
            <a:avLst/>
          </a:prstGeom>
          <a:noFill/>
        </p:spPr>
        <p:txBody>
          <a:bodyPr>
            <a:spAutoFit/>
          </a:bodyPr>
          <a:lstStyle/>
          <a:p>
            <a:pPr>
              <a:defRPr/>
            </a:pPr>
            <a:r>
              <a:rPr lang="en-US" b="1" dirty="0">
                <a:solidFill>
                  <a:schemeClr val="accent3">
                    <a:lumMod val="50000"/>
                  </a:schemeClr>
                </a:solidFill>
              </a:rPr>
              <a:t>This transmission EM shows the cell body of a </a:t>
            </a:r>
            <a:r>
              <a:rPr lang="en-US" b="1" dirty="0" err="1">
                <a:solidFill>
                  <a:schemeClr val="accent3">
                    <a:lumMod val="50000"/>
                  </a:schemeClr>
                </a:solidFill>
              </a:rPr>
              <a:t>motorneuron</a:t>
            </a:r>
            <a:r>
              <a:rPr lang="en-US" b="1" dirty="0">
                <a:solidFill>
                  <a:schemeClr val="accent3">
                    <a:lumMod val="50000"/>
                  </a:schemeClr>
                </a:solidFill>
              </a:rPr>
              <a:t>. </a:t>
            </a:r>
          </a:p>
          <a:p>
            <a:pPr>
              <a:defRPr/>
            </a:pPr>
            <a:endParaRPr lang="en-US" b="1" dirty="0">
              <a:solidFill>
                <a:schemeClr val="accent3">
                  <a:lumMod val="50000"/>
                </a:schemeClr>
              </a:solidFill>
            </a:endParaRPr>
          </a:p>
          <a:p>
            <a:pPr>
              <a:defRPr/>
            </a:pPr>
            <a:r>
              <a:rPr lang="en-US" b="1" dirty="0">
                <a:solidFill>
                  <a:schemeClr val="accent3">
                    <a:lumMod val="50000"/>
                  </a:schemeClr>
                </a:solidFill>
              </a:rPr>
              <a:t>The small, dark, ring shapes (near the capillary, for example) are myelin sheaths surrounding neuronal processes.</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grpSp>
        <p:nvGrpSpPr>
          <p:cNvPr id="44034" name="Group 1"/>
          <p:cNvGrpSpPr>
            <a:grpSpLocks/>
          </p:cNvGrpSpPr>
          <p:nvPr/>
        </p:nvGrpSpPr>
        <p:grpSpPr bwMode="auto">
          <a:xfrm>
            <a:off x="153988" y="606425"/>
            <a:ext cx="8388350" cy="5640388"/>
            <a:chOff x="42366" y="-79386"/>
            <a:chExt cx="9406434" cy="6524625"/>
          </a:xfrm>
        </p:grpSpPr>
        <p:pic>
          <p:nvPicPr>
            <p:cNvPr id="44037" name="Picture 2" descr="Nissl TEM"/>
            <p:cNvPicPr>
              <a:picLocks noChangeAspect="1" noChangeArrowheads="1"/>
            </p:cNvPicPr>
            <p:nvPr/>
          </p:nvPicPr>
          <p:blipFill>
            <a:blip r:embed="rId5" cstate="print"/>
            <a:srcRect/>
            <a:stretch>
              <a:fillRect/>
            </a:stretch>
          </p:blipFill>
          <p:spPr bwMode="auto">
            <a:xfrm>
              <a:off x="304800" y="-79386"/>
              <a:ext cx="9144000" cy="6524625"/>
            </a:xfrm>
            <a:prstGeom prst="rect">
              <a:avLst/>
            </a:prstGeom>
            <a:noFill/>
            <a:ln w="9525">
              <a:noFill/>
              <a:miter lim="800000"/>
              <a:headEnd/>
              <a:tailEnd/>
            </a:ln>
          </p:spPr>
        </p:pic>
        <p:sp>
          <p:nvSpPr>
            <p:cNvPr id="44038" name="Text Box 3"/>
            <p:cNvSpPr txBox="1">
              <a:spLocks noChangeArrowheads="1"/>
            </p:cNvSpPr>
            <p:nvPr/>
          </p:nvSpPr>
          <p:spPr bwMode="auto">
            <a:xfrm>
              <a:off x="4930950" y="228600"/>
              <a:ext cx="2396775" cy="818860"/>
            </a:xfrm>
            <a:prstGeom prst="rect">
              <a:avLst/>
            </a:prstGeom>
            <a:solidFill>
              <a:schemeClr val="bg1"/>
            </a:solidFill>
            <a:ln w="9525">
              <a:noFill/>
              <a:miter lim="800000"/>
              <a:headEnd/>
              <a:tailEnd/>
            </a:ln>
          </p:spPr>
          <p:txBody>
            <a:bodyPr wrap="none">
              <a:spAutoFit/>
            </a:bodyPr>
            <a:lstStyle/>
            <a:p>
              <a:pPr algn="ctr" eaLnBrk="0" hangingPunct="0"/>
              <a:r>
                <a:rPr lang="en-US" sz="2000" b="1"/>
                <a:t>Nissl substance</a:t>
              </a:r>
            </a:p>
            <a:p>
              <a:pPr algn="ctr" eaLnBrk="0" hangingPunct="0"/>
              <a:r>
                <a:rPr lang="en-US" sz="2000" b="1"/>
                <a:t>(rER)</a:t>
              </a:r>
            </a:p>
          </p:txBody>
        </p:sp>
        <p:sp>
          <p:nvSpPr>
            <p:cNvPr id="44039" name="Text Box 4"/>
            <p:cNvSpPr txBox="1">
              <a:spLocks noChangeArrowheads="1"/>
            </p:cNvSpPr>
            <p:nvPr/>
          </p:nvSpPr>
          <p:spPr bwMode="auto">
            <a:xfrm>
              <a:off x="42366" y="1143001"/>
              <a:ext cx="2028232" cy="462835"/>
            </a:xfrm>
            <a:prstGeom prst="rect">
              <a:avLst/>
            </a:prstGeom>
            <a:solidFill>
              <a:schemeClr val="bg1"/>
            </a:solidFill>
            <a:ln w="9525">
              <a:noFill/>
              <a:miter lim="800000"/>
              <a:headEnd/>
              <a:tailEnd/>
            </a:ln>
          </p:spPr>
          <p:txBody>
            <a:bodyPr wrap="none">
              <a:spAutoFit/>
            </a:bodyPr>
            <a:lstStyle/>
            <a:p>
              <a:pPr algn="ctr" eaLnBrk="0" hangingPunct="0"/>
              <a:r>
                <a:rPr lang="en-US" sz="2000" b="1"/>
                <a:t>mitochondria</a:t>
              </a:r>
            </a:p>
          </p:txBody>
        </p:sp>
        <p:sp>
          <p:nvSpPr>
            <p:cNvPr id="44040" name="Line 8"/>
            <p:cNvSpPr>
              <a:spLocks noChangeShapeType="1"/>
            </p:cNvSpPr>
            <p:nvPr/>
          </p:nvSpPr>
          <p:spPr bwMode="auto">
            <a:xfrm flipH="1">
              <a:off x="5257800" y="1143000"/>
              <a:ext cx="838200" cy="762000"/>
            </a:xfrm>
            <a:prstGeom prst="line">
              <a:avLst/>
            </a:prstGeom>
            <a:noFill/>
            <a:ln w="9525">
              <a:solidFill>
                <a:schemeClr val="tx1"/>
              </a:solidFill>
              <a:round/>
              <a:headEnd/>
              <a:tailEnd type="triangle" w="med" len="med"/>
            </a:ln>
          </p:spPr>
          <p:txBody>
            <a:bodyPr/>
            <a:lstStyle/>
            <a:p>
              <a:endParaRPr lang="en-US"/>
            </a:p>
          </p:txBody>
        </p:sp>
        <p:sp>
          <p:nvSpPr>
            <p:cNvPr id="44041" name="Line 9"/>
            <p:cNvSpPr>
              <a:spLocks noChangeShapeType="1"/>
            </p:cNvSpPr>
            <p:nvPr/>
          </p:nvSpPr>
          <p:spPr bwMode="auto">
            <a:xfrm>
              <a:off x="6096000" y="1143000"/>
              <a:ext cx="1219200" cy="457200"/>
            </a:xfrm>
            <a:prstGeom prst="line">
              <a:avLst/>
            </a:prstGeom>
            <a:noFill/>
            <a:ln w="9525">
              <a:solidFill>
                <a:schemeClr val="tx1"/>
              </a:solidFill>
              <a:round/>
              <a:headEnd/>
              <a:tailEnd type="triangle" w="med" len="med"/>
            </a:ln>
          </p:spPr>
          <p:txBody>
            <a:bodyPr/>
            <a:lstStyle/>
            <a:p>
              <a:endParaRPr lang="en-US"/>
            </a:p>
          </p:txBody>
        </p:sp>
      </p:grpSp>
      <p:sp>
        <p:nvSpPr>
          <p:cNvPr id="9" name="Rectangle 8"/>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gray matter</a:t>
            </a:r>
          </a:p>
        </p:txBody>
      </p:sp>
      <p:sp>
        <p:nvSpPr>
          <p:cNvPr id="3" name="TextBox 2"/>
          <p:cNvSpPr txBox="1"/>
          <p:nvPr/>
        </p:nvSpPr>
        <p:spPr>
          <a:xfrm>
            <a:off x="381000" y="6248400"/>
            <a:ext cx="8534400" cy="369888"/>
          </a:xfrm>
          <a:prstGeom prst="rect">
            <a:avLst/>
          </a:prstGeom>
          <a:noFill/>
        </p:spPr>
        <p:txBody>
          <a:bodyPr>
            <a:spAutoFit/>
          </a:bodyPr>
          <a:lstStyle/>
          <a:p>
            <a:pPr>
              <a:defRPr/>
            </a:pPr>
            <a:r>
              <a:rPr lang="en-US" b="1" dirty="0">
                <a:solidFill>
                  <a:schemeClr val="accent3">
                    <a:lumMod val="75000"/>
                  </a:schemeClr>
                </a:solidFill>
              </a:rPr>
              <a:t>This high magnification transmission EM shows the </a:t>
            </a:r>
            <a:r>
              <a:rPr lang="en-US" b="1" dirty="0" err="1">
                <a:solidFill>
                  <a:schemeClr val="accent3">
                    <a:lumMod val="75000"/>
                  </a:schemeClr>
                </a:solidFill>
              </a:rPr>
              <a:t>Nissl</a:t>
            </a:r>
            <a:r>
              <a:rPr lang="en-US" b="1" dirty="0">
                <a:solidFill>
                  <a:schemeClr val="accent3">
                    <a:lumMod val="75000"/>
                  </a:schemeClr>
                </a:solidFill>
              </a:rPr>
              <a:t> substance (</a:t>
            </a:r>
            <a:r>
              <a:rPr lang="en-US" b="1" dirty="0" err="1">
                <a:solidFill>
                  <a:schemeClr val="accent3">
                    <a:lumMod val="75000"/>
                  </a:schemeClr>
                </a:solidFill>
              </a:rPr>
              <a:t>rER</a:t>
            </a:r>
            <a:r>
              <a:rPr lang="en-US" b="1" dirty="0">
                <a:solidFill>
                  <a:schemeClr val="accent3">
                    <a:lumMod val="75000"/>
                  </a:schemeClr>
                </a:solidFill>
              </a:rPr>
              <a:t>).</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46082" name="TextBox 4"/>
          <p:cNvSpPr txBox="1">
            <a:spLocks noChangeArrowheads="1"/>
          </p:cNvSpPr>
          <p:nvPr/>
        </p:nvSpPr>
        <p:spPr bwMode="auto">
          <a:xfrm>
            <a:off x="3810000" y="1371600"/>
            <a:ext cx="5334000" cy="2032000"/>
          </a:xfrm>
          <a:prstGeom prst="rect">
            <a:avLst/>
          </a:prstGeom>
          <a:noFill/>
          <a:ln w="9525">
            <a:noFill/>
            <a:miter lim="800000"/>
            <a:headEnd/>
            <a:tailEnd/>
          </a:ln>
        </p:spPr>
        <p:txBody>
          <a:bodyPr>
            <a:spAutoFit/>
          </a:bodyPr>
          <a:lstStyle/>
          <a:p>
            <a:r>
              <a:rPr lang="en-US" dirty="0">
                <a:solidFill>
                  <a:srgbClr val="7030A0"/>
                </a:solidFill>
              </a:rPr>
              <a:t>The white matter of the spinal cord (e.g. blue box) contains </a:t>
            </a:r>
            <a:r>
              <a:rPr lang="en-US" dirty="0" err="1">
                <a:solidFill>
                  <a:srgbClr val="7030A0"/>
                </a:solidFill>
              </a:rPr>
              <a:t>myelinated</a:t>
            </a:r>
            <a:r>
              <a:rPr lang="en-US" dirty="0">
                <a:solidFill>
                  <a:srgbClr val="7030A0"/>
                </a:solidFill>
              </a:rPr>
              <a:t> axons (and some dendrites) that are sending information up and down the central nervous system.</a:t>
            </a:r>
          </a:p>
          <a:p>
            <a:r>
              <a:rPr lang="en-US" dirty="0">
                <a:solidFill>
                  <a:srgbClr val="7030A0"/>
                </a:solidFill>
              </a:rPr>
              <a:t>Because the fibers are oriented cranial-caudal, they are cut in cross-section in our sections of the spinal cord.</a:t>
            </a:r>
          </a:p>
        </p:txBody>
      </p:sp>
      <p:pic>
        <p:nvPicPr>
          <p:cNvPr id="46083" name="Picture 10" descr="Spinal cord diagram"/>
          <p:cNvPicPr>
            <a:picLocks noChangeAspect="1" noChangeArrowheads="1"/>
          </p:cNvPicPr>
          <p:nvPr/>
        </p:nvPicPr>
        <p:blipFill>
          <a:blip r:embed="rId5" cstate="print"/>
          <a:srcRect/>
          <a:stretch>
            <a:fillRect/>
          </a:stretch>
        </p:blipFill>
        <p:spPr bwMode="auto">
          <a:xfrm>
            <a:off x="0" y="698500"/>
            <a:ext cx="3810000" cy="5016500"/>
          </a:xfrm>
          <a:prstGeom prst="rect">
            <a:avLst/>
          </a:prstGeom>
          <a:noFill/>
          <a:ln w="9525">
            <a:noFill/>
            <a:miter lim="800000"/>
            <a:headEnd/>
            <a:tailEnd/>
          </a:ln>
        </p:spPr>
      </p:pic>
      <p:sp>
        <p:nvSpPr>
          <p:cNvPr id="29" name="Rectangle 28"/>
          <p:cNvSpPr/>
          <p:nvPr/>
        </p:nvSpPr>
        <p:spPr>
          <a:xfrm>
            <a:off x="1835579" y="-6123"/>
            <a:ext cx="5519845"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white matter</a:t>
            </a:r>
          </a:p>
        </p:txBody>
      </p:sp>
      <p:sp>
        <p:nvSpPr>
          <p:cNvPr id="7" name="Rectangle 6"/>
          <p:cNvSpPr/>
          <p:nvPr/>
        </p:nvSpPr>
        <p:spPr>
          <a:xfrm>
            <a:off x="2590800" y="2008188"/>
            <a:ext cx="241300" cy="26511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a:t>
            </a:r>
            <a:r>
              <a:rPr lang="en-US" sz="3200" b="1" cap="all" dirty="0" err="1">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WHite</a:t>
            </a: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 matter</a:t>
            </a:r>
          </a:p>
        </p:txBody>
      </p:sp>
      <p:sp>
        <p:nvSpPr>
          <p:cNvPr id="48130" name="TextBox 3"/>
          <p:cNvSpPr txBox="1">
            <a:spLocks noChangeArrowheads="1"/>
          </p:cNvSpPr>
          <p:nvPr/>
        </p:nvSpPr>
        <p:spPr bwMode="auto">
          <a:xfrm>
            <a:off x="1981200" y="2409825"/>
            <a:ext cx="59436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spinal cord showing white matter detail – SL181</a:t>
            </a:r>
            <a:endParaRPr lang="en-US" dirty="0">
              <a:latin typeface="Calibri" pitchFamily="34" charset="0"/>
            </a:endParaRPr>
          </a:p>
        </p:txBody>
      </p:sp>
      <p:sp>
        <p:nvSpPr>
          <p:cNvPr id="48131" name="TextBox 4"/>
          <p:cNvSpPr txBox="1">
            <a:spLocks noChangeArrowheads="1"/>
          </p:cNvSpPr>
          <p:nvPr/>
        </p:nvSpPr>
        <p:spPr bwMode="auto">
          <a:xfrm>
            <a:off x="1371600" y="5521325"/>
            <a:ext cx="6400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181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Nothing, since there  is not much to see in the white matter on this slide</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50178" name="TextBox 4"/>
          <p:cNvSpPr txBox="1">
            <a:spLocks noChangeArrowheads="1"/>
          </p:cNvSpPr>
          <p:nvPr/>
        </p:nvSpPr>
        <p:spPr bwMode="auto">
          <a:xfrm>
            <a:off x="152400" y="771525"/>
            <a:ext cx="8991600" cy="1190625"/>
          </a:xfrm>
          <a:prstGeom prst="rect">
            <a:avLst/>
          </a:prstGeom>
          <a:noFill/>
          <a:ln w="9525">
            <a:noFill/>
            <a:miter lim="800000"/>
            <a:headEnd/>
            <a:tailEnd/>
          </a:ln>
        </p:spPr>
        <p:txBody>
          <a:bodyPr>
            <a:spAutoFit/>
          </a:bodyPr>
          <a:lstStyle/>
          <a:p>
            <a:r>
              <a:rPr lang="en-US" dirty="0">
                <a:solidFill>
                  <a:srgbClr val="7030A0"/>
                </a:solidFill>
              </a:rPr>
              <a:t>Special stains can be used to visualize the components of the white matter.  Here, the section was labeled with a silver stain, which stains proteins.  In this section, the stain nicely highlights axons (yellow arrows), which are surrounded by pale regions representing myelin that was dissolved during preparation.</a:t>
            </a:r>
          </a:p>
        </p:txBody>
      </p:sp>
      <p:sp>
        <p:nvSpPr>
          <p:cNvPr id="29" name="Rectangle 28"/>
          <p:cNvSpPr/>
          <p:nvPr/>
        </p:nvSpPr>
        <p:spPr>
          <a:xfrm>
            <a:off x="1835579" y="-6123"/>
            <a:ext cx="5519845"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white matter</a:t>
            </a:r>
          </a:p>
        </p:txBody>
      </p:sp>
      <p:pic>
        <p:nvPicPr>
          <p:cNvPr id="50180" name="Picture 3"/>
          <p:cNvPicPr>
            <a:picLocks noChangeAspect="1"/>
          </p:cNvPicPr>
          <p:nvPr/>
        </p:nvPicPr>
        <p:blipFill>
          <a:blip r:embed="rId5" cstate="print"/>
          <a:srcRect/>
          <a:stretch>
            <a:fillRect/>
          </a:stretch>
        </p:blipFill>
        <p:spPr bwMode="auto">
          <a:xfrm>
            <a:off x="1600200" y="1971675"/>
            <a:ext cx="7573963" cy="4822825"/>
          </a:xfrm>
          <a:prstGeom prst="rect">
            <a:avLst/>
          </a:prstGeom>
          <a:noFill/>
          <a:ln w="9525">
            <a:noFill/>
            <a:miter lim="800000"/>
            <a:headEnd/>
            <a:tailEnd/>
          </a:ln>
        </p:spPr>
      </p:pic>
      <p:pic>
        <p:nvPicPr>
          <p:cNvPr id="50181" name="Picture 4"/>
          <p:cNvPicPr>
            <a:picLocks noChangeAspect="1"/>
          </p:cNvPicPr>
          <p:nvPr/>
        </p:nvPicPr>
        <p:blipFill>
          <a:blip r:embed="rId6" cstate="print"/>
          <a:srcRect/>
          <a:stretch>
            <a:fillRect/>
          </a:stretch>
        </p:blipFill>
        <p:spPr bwMode="auto">
          <a:xfrm>
            <a:off x="-11113" y="2133600"/>
            <a:ext cx="2874963" cy="1789113"/>
          </a:xfrm>
          <a:prstGeom prst="rect">
            <a:avLst/>
          </a:prstGeom>
          <a:noFill/>
          <a:ln w="9525">
            <a:noFill/>
            <a:miter lim="800000"/>
            <a:headEnd/>
            <a:tailEnd/>
          </a:ln>
        </p:spPr>
      </p:pic>
      <p:sp>
        <p:nvSpPr>
          <p:cNvPr id="6" name="Rectangle 5"/>
          <p:cNvSpPr/>
          <p:nvPr/>
        </p:nvSpPr>
        <p:spPr>
          <a:xfrm>
            <a:off x="533400" y="3124200"/>
            <a:ext cx="381000"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flipH="1">
            <a:off x="3741738" y="4297363"/>
            <a:ext cx="762000" cy="4191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416675" y="3887788"/>
            <a:ext cx="762000" cy="4191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948238" y="3373438"/>
            <a:ext cx="762000" cy="4191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a:t>
            </a:r>
            <a:r>
              <a:rPr lang="en-US" sz="3200" b="1" cap="all" dirty="0" err="1">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WHite</a:t>
            </a: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 matter</a:t>
            </a:r>
          </a:p>
        </p:txBody>
      </p:sp>
      <p:sp>
        <p:nvSpPr>
          <p:cNvPr id="52226" name="TextBox 3"/>
          <p:cNvSpPr txBox="1">
            <a:spLocks noChangeArrowheads="1"/>
          </p:cNvSpPr>
          <p:nvPr/>
        </p:nvSpPr>
        <p:spPr bwMode="auto">
          <a:xfrm>
            <a:off x="1219200" y="2409825"/>
            <a:ext cx="67056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spinal cord showing white matter silver stain – SL045A</a:t>
            </a:r>
            <a:endParaRPr lang="en-US" dirty="0">
              <a:latin typeface="Calibri" pitchFamily="34" charset="0"/>
            </a:endParaRPr>
          </a:p>
        </p:txBody>
      </p:sp>
      <p:sp>
        <p:nvSpPr>
          <p:cNvPr id="52227" name="TextBox 4"/>
          <p:cNvSpPr txBox="1">
            <a:spLocks noChangeArrowheads="1"/>
          </p:cNvSpPr>
          <p:nvPr/>
        </p:nvSpPr>
        <p:spPr bwMode="auto">
          <a:xfrm>
            <a:off x="1379538" y="5715000"/>
            <a:ext cx="6400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045A</a:t>
            </a:r>
            <a:r>
              <a:rPr lang="en-US" dirty="0">
                <a:latin typeface="Calibri" pitchFamily="34" charset="0"/>
                <a:hlinkClick r:id="rId5"/>
              </a:rPr>
              <a:t> </a:t>
            </a:r>
            <a:r>
              <a:rPr lang="en-US" dirty="0">
                <a:latin typeface="Calibri" pitchFamily="34" charset="0"/>
              </a:rPr>
              <a:t>and </a:t>
            </a:r>
            <a:r>
              <a:rPr lang="en-US" u="sng" dirty="0">
                <a:hlinkClick r:id="rId5"/>
              </a:rPr>
              <a:t>SL 045B</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Axons</a:t>
            </a:r>
          </a:p>
          <a:p>
            <a:pPr lvl="1" eaLnBrk="0" hangingPunct="0">
              <a:buFontTx/>
              <a:buChar char="•"/>
            </a:pPr>
            <a:r>
              <a:rPr lang="en-US" sz="1200" b="1" dirty="0">
                <a:solidFill>
                  <a:srgbClr val="002060"/>
                </a:solidFill>
                <a:latin typeface="Georgia" pitchFamily="18" charset="0"/>
                <a:ea typeface="Times" pitchFamily="18" charset="0"/>
                <a:cs typeface="Arial" charset="0"/>
              </a:rPr>
              <a:t>Myelin</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228600" y="0"/>
            <a:ext cx="8610600" cy="5847755"/>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800" dirty="0">
                <a:solidFill>
                  <a:srgbClr val="002060"/>
                </a:solidFill>
                <a:latin typeface="Georgia" pitchFamily="18" charset="0"/>
              </a:rPr>
              <a:t> </a:t>
            </a:r>
          </a:p>
          <a:p>
            <a:pPr>
              <a:buFont typeface="Arial" charset="0"/>
              <a:buChar char="•"/>
              <a:tabLst>
                <a:tab pos="457200" algn="l"/>
              </a:tabLst>
            </a:pPr>
            <a:r>
              <a:rPr lang="en-US" sz="1000" b="1" dirty="0">
                <a:solidFill>
                  <a:srgbClr val="002060"/>
                </a:solidFill>
                <a:latin typeface="Georgia" pitchFamily="18" charset="0"/>
              </a:rPr>
              <a:t>Distinguish, at the light microscope level, each of the following components of neural tissue:</a:t>
            </a:r>
          </a:p>
          <a:p>
            <a:pPr lvl="1">
              <a:buFont typeface="Arial" charset="0"/>
              <a:buChar char="•"/>
              <a:tabLst>
                <a:tab pos="457200" algn="l"/>
              </a:tabLst>
            </a:pPr>
            <a:r>
              <a:rPr lang="en-US" sz="1000" dirty="0">
                <a:solidFill>
                  <a:srgbClr val="002060"/>
                </a:solidFill>
                <a:latin typeface="Georgia" pitchFamily="18" charset="0"/>
              </a:rPr>
              <a:t>In spinal cord gray matter (note several stains were used)</a:t>
            </a:r>
          </a:p>
          <a:p>
            <a:pPr lvl="2">
              <a:buFont typeface="Arial" charset="0"/>
              <a:buChar char="•"/>
              <a:tabLst>
                <a:tab pos="457200" algn="l"/>
              </a:tabLst>
            </a:pPr>
            <a:r>
              <a:rPr lang="en-US" sz="1000" dirty="0">
                <a:solidFill>
                  <a:srgbClr val="002060"/>
                </a:solidFill>
                <a:latin typeface="Georgia" pitchFamily="18" charset="0"/>
              </a:rPr>
              <a:t>Nerve cell body</a:t>
            </a:r>
          </a:p>
          <a:p>
            <a:pPr lvl="3">
              <a:buFont typeface="Arial" charset="0"/>
              <a:buChar char="•"/>
              <a:tabLst>
                <a:tab pos="457200" algn="l"/>
              </a:tabLst>
            </a:pPr>
            <a:r>
              <a:rPr lang="en-US" sz="1000" dirty="0">
                <a:solidFill>
                  <a:srgbClr val="002060"/>
                </a:solidFill>
                <a:latin typeface="Georgia" pitchFamily="18" charset="0"/>
              </a:rPr>
              <a:t>Nucleolus</a:t>
            </a:r>
          </a:p>
          <a:p>
            <a:pPr lvl="3">
              <a:buFont typeface="Arial" charset="0"/>
              <a:buChar char="•"/>
              <a:tabLst>
                <a:tab pos="457200" algn="l"/>
              </a:tabLst>
            </a:pPr>
            <a:r>
              <a:rPr lang="en-US" sz="1000" dirty="0" err="1">
                <a:solidFill>
                  <a:srgbClr val="002060"/>
                </a:solidFill>
                <a:latin typeface="Georgia" pitchFamily="18" charset="0"/>
              </a:rPr>
              <a:t>Nissl</a:t>
            </a:r>
            <a:r>
              <a:rPr lang="en-US" sz="1000" dirty="0">
                <a:solidFill>
                  <a:srgbClr val="002060"/>
                </a:solidFill>
                <a:latin typeface="Georgia" pitchFamily="18" charset="0"/>
              </a:rPr>
              <a:t> substance (RER)</a:t>
            </a:r>
          </a:p>
          <a:p>
            <a:pPr lvl="2">
              <a:buFont typeface="Arial" charset="0"/>
              <a:buChar char="•"/>
              <a:tabLst>
                <a:tab pos="457200" algn="l"/>
              </a:tabLst>
            </a:pPr>
            <a:r>
              <a:rPr lang="en-US" sz="1000" dirty="0">
                <a:solidFill>
                  <a:srgbClr val="002060"/>
                </a:solidFill>
                <a:latin typeface="Georgia" pitchFamily="18" charset="0"/>
              </a:rPr>
              <a:t>Axon</a:t>
            </a:r>
          </a:p>
          <a:p>
            <a:pPr lvl="3">
              <a:buFont typeface="Arial" charset="0"/>
              <a:buChar char="•"/>
              <a:tabLst>
                <a:tab pos="457200" algn="l"/>
              </a:tabLst>
            </a:pPr>
            <a:r>
              <a:rPr lang="en-US" sz="1000" dirty="0">
                <a:solidFill>
                  <a:srgbClr val="002060"/>
                </a:solidFill>
                <a:latin typeface="Georgia" pitchFamily="18" charset="0"/>
              </a:rPr>
              <a:t>Axon hillock</a:t>
            </a:r>
          </a:p>
          <a:p>
            <a:pPr lvl="2">
              <a:buFont typeface="Arial" charset="0"/>
              <a:buChar char="•"/>
              <a:tabLst>
                <a:tab pos="457200" algn="l"/>
              </a:tabLst>
            </a:pPr>
            <a:r>
              <a:rPr lang="en-US" sz="1000" dirty="0">
                <a:solidFill>
                  <a:srgbClr val="002060"/>
                </a:solidFill>
                <a:latin typeface="Georgia" pitchFamily="18" charset="0"/>
              </a:rPr>
              <a:t>Dendrites</a:t>
            </a:r>
          </a:p>
          <a:p>
            <a:pPr lvl="1">
              <a:buFont typeface="Arial" charset="0"/>
              <a:buChar char="•"/>
              <a:tabLst>
                <a:tab pos="457200" algn="l"/>
              </a:tabLst>
            </a:pPr>
            <a:r>
              <a:rPr lang="en-US" sz="1000" dirty="0">
                <a:solidFill>
                  <a:srgbClr val="002060"/>
                </a:solidFill>
                <a:latin typeface="Georgia" pitchFamily="18" charset="0"/>
              </a:rPr>
              <a:t>In spinal cord white matter (note several stains were used)</a:t>
            </a:r>
          </a:p>
          <a:p>
            <a:pPr lvl="2">
              <a:buFont typeface="Arial" charset="0"/>
              <a:buChar char="•"/>
              <a:tabLst>
                <a:tab pos="457200" algn="l"/>
              </a:tabLst>
            </a:pPr>
            <a:r>
              <a:rPr lang="en-US" sz="1000" dirty="0">
                <a:solidFill>
                  <a:srgbClr val="002060"/>
                </a:solidFill>
                <a:latin typeface="Georgia" pitchFamily="18" charset="0"/>
              </a:rPr>
              <a:t>Axons and dendrites (indistinguishable)</a:t>
            </a:r>
          </a:p>
          <a:p>
            <a:pPr lvl="1">
              <a:buFont typeface="Arial" charset="0"/>
              <a:buChar char="•"/>
              <a:tabLst>
                <a:tab pos="457200" algn="l"/>
              </a:tabLst>
            </a:pPr>
            <a:r>
              <a:rPr lang="en-US" sz="1000" dirty="0">
                <a:solidFill>
                  <a:srgbClr val="002060"/>
                </a:solidFill>
                <a:latin typeface="Georgia" pitchFamily="18" charset="0"/>
              </a:rPr>
              <a:t>In prepared nerve specimen</a:t>
            </a:r>
          </a:p>
          <a:p>
            <a:pPr lvl="2">
              <a:buFont typeface="Arial" charset="0"/>
              <a:buChar char="•"/>
              <a:tabLst>
                <a:tab pos="457200" algn="l"/>
              </a:tabLst>
            </a:pPr>
            <a:r>
              <a:rPr lang="en-US" sz="1000" dirty="0" err="1">
                <a:solidFill>
                  <a:srgbClr val="002060"/>
                </a:solidFill>
                <a:latin typeface="Georgia" pitchFamily="18" charset="0"/>
              </a:rPr>
              <a:t>Myelinated</a:t>
            </a:r>
            <a:r>
              <a:rPr lang="en-US" sz="1000" dirty="0">
                <a:solidFill>
                  <a:srgbClr val="002060"/>
                </a:solidFill>
                <a:latin typeface="Georgia" pitchFamily="18" charset="0"/>
              </a:rPr>
              <a:t> axon</a:t>
            </a:r>
          </a:p>
          <a:p>
            <a:pPr lvl="2">
              <a:buFont typeface="Arial" charset="0"/>
              <a:buChar char="•"/>
              <a:tabLst>
                <a:tab pos="457200" algn="l"/>
              </a:tabLst>
            </a:pPr>
            <a:r>
              <a:rPr lang="en-US" sz="1000" dirty="0">
                <a:solidFill>
                  <a:srgbClr val="002060"/>
                </a:solidFill>
                <a:latin typeface="Georgia" pitchFamily="18" charset="0"/>
              </a:rPr>
              <a:t>Node of Ranvier</a:t>
            </a:r>
          </a:p>
          <a:p>
            <a:pPr lvl="1">
              <a:buFont typeface="Arial" charset="0"/>
              <a:buChar char="•"/>
              <a:tabLst>
                <a:tab pos="457200" algn="l"/>
              </a:tabLst>
            </a:pPr>
            <a:r>
              <a:rPr lang="en-US" sz="1000" dirty="0">
                <a:solidFill>
                  <a:srgbClr val="002060"/>
                </a:solidFill>
                <a:latin typeface="Georgia" pitchFamily="18" charset="0"/>
              </a:rPr>
              <a:t>Peripheral nerve (in any orientation)</a:t>
            </a:r>
          </a:p>
          <a:p>
            <a:pPr lvl="2">
              <a:buFont typeface="Arial" charset="0"/>
              <a:buChar char="•"/>
              <a:tabLst>
                <a:tab pos="457200" algn="l"/>
              </a:tabLst>
            </a:pPr>
            <a:r>
              <a:rPr lang="en-US" sz="1000" dirty="0">
                <a:solidFill>
                  <a:srgbClr val="002060"/>
                </a:solidFill>
                <a:latin typeface="Georgia" pitchFamily="18" charset="0"/>
              </a:rPr>
              <a:t>Connective tissue of peripheral nerve</a:t>
            </a:r>
          </a:p>
          <a:p>
            <a:pPr lvl="3">
              <a:buFont typeface="Arial" charset="0"/>
              <a:buChar char="•"/>
              <a:tabLst>
                <a:tab pos="457200" algn="l"/>
              </a:tabLst>
            </a:pPr>
            <a:r>
              <a:rPr lang="en-US" sz="1000" dirty="0">
                <a:solidFill>
                  <a:srgbClr val="002060"/>
                </a:solidFill>
                <a:latin typeface="Georgia" pitchFamily="18" charset="0"/>
              </a:rPr>
              <a:t>Epineurium</a:t>
            </a:r>
          </a:p>
          <a:p>
            <a:pPr lvl="3">
              <a:buFont typeface="Arial" charset="0"/>
              <a:buChar char="•"/>
              <a:tabLst>
                <a:tab pos="457200" algn="l"/>
              </a:tabLst>
            </a:pPr>
            <a:r>
              <a:rPr lang="en-US" sz="1000" dirty="0" err="1">
                <a:solidFill>
                  <a:srgbClr val="002060"/>
                </a:solidFill>
                <a:latin typeface="Georgia" pitchFamily="18" charset="0"/>
              </a:rPr>
              <a:t>Perineurium</a:t>
            </a:r>
            <a:endParaRPr lang="en-US" sz="1000" dirty="0">
              <a:solidFill>
                <a:srgbClr val="002060"/>
              </a:solidFill>
              <a:latin typeface="Georgia" pitchFamily="18" charset="0"/>
            </a:endParaRPr>
          </a:p>
          <a:p>
            <a:pPr lvl="3">
              <a:buFont typeface="Arial" charset="0"/>
              <a:buChar char="•"/>
              <a:tabLst>
                <a:tab pos="457200" algn="l"/>
              </a:tabLst>
            </a:pPr>
            <a:r>
              <a:rPr lang="en-US" sz="1000" dirty="0" err="1">
                <a:solidFill>
                  <a:srgbClr val="002060"/>
                </a:solidFill>
                <a:latin typeface="Georgia" pitchFamily="18" charset="0"/>
              </a:rPr>
              <a:t>Endoneurium</a:t>
            </a:r>
            <a:endParaRPr lang="en-US" sz="1000" dirty="0">
              <a:solidFill>
                <a:srgbClr val="002060"/>
              </a:solidFill>
              <a:latin typeface="Georgia" pitchFamily="18" charset="0"/>
            </a:endParaRPr>
          </a:p>
          <a:p>
            <a:pPr lvl="2">
              <a:buFont typeface="Arial" charset="0"/>
              <a:buChar char="•"/>
              <a:tabLst>
                <a:tab pos="457200" algn="l"/>
              </a:tabLst>
            </a:pPr>
            <a:r>
              <a:rPr lang="en-US" sz="1000" dirty="0">
                <a:solidFill>
                  <a:srgbClr val="002060"/>
                </a:solidFill>
                <a:latin typeface="Georgia" pitchFamily="18" charset="0"/>
              </a:rPr>
              <a:t>Fascicle</a:t>
            </a:r>
          </a:p>
          <a:p>
            <a:pPr lvl="2">
              <a:buFont typeface="Arial" charset="0"/>
              <a:buChar char="•"/>
              <a:tabLst>
                <a:tab pos="457200" algn="l"/>
              </a:tabLst>
            </a:pPr>
            <a:r>
              <a:rPr lang="en-US" sz="1000" dirty="0">
                <a:solidFill>
                  <a:srgbClr val="002060"/>
                </a:solidFill>
                <a:latin typeface="Georgia" pitchFamily="18" charset="0"/>
              </a:rPr>
              <a:t>Axon</a:t>
            </a:r>
          </a:p>
          <a:p>
            <a:pPr lvl="2">
              <a:buFont typeface="Arial" charset="0"/>
              <a:buChar char="•"/>
              <a:tabLst>
                <a:tab pos="457200" algn="l"/>
              </a:tabLst>
            </a:pPr>
            <a:r>
              <a:rPr lang="en-US" sz="1000" dirty="0">
                <a:solidFill>
                  <a:srgbClr val="002060"/>
                </a:solidFill>
                <a:latin typeface="Georgia" pitchFamily="18" charset="0"/>
              </a:rPr>
              <a:t>Myelin</a:t>
            </a:r>
          </a:p>
          <a:p>
            <a:pPr lvl="2">
              <a:buFont typeface="Arial" charset="0"/>
              <a:buChar char="•"/>
              <a:tabLst>
                <a:tab pos="457200" algn="l"/>
              </a:tabLst>
            </a:pPr>
            <a:r>
              <a:rPr lang="en-US" sz="1000" dirty="0">
                <a:solidFill>
                  <a:srgbClr val="002060"/>
                </a:solidFill>
                <a:latin typeface="Georgia" pitchFamily="18" charset="0"/>
              </a:rPr>
              <a:t>Schwann cell nuclei</a:t>
            </a:r>
          </a:p>
          <a:p>
            <a:pPr lvl="1">
              <a:buFont typeface="Arial" charset="0"/>
              <a:buChar char="•"/>
              <a:tabLst>
                <a:tab pos="457200" algn="l"/>
              </a:tabLst>
            </a:pPr>
            <a:r>
              <a:rPr lang="en-US" sz="1000" dirty="0">
                <a:solidFill>
                  <a:srgbClr val="002060"/>
                </a:solidFill>
                <a:latin typeface="Georgia" pitchFamily="18" charset="0"/>
              </a:rPr>
              <a:t>Ganglia</a:t>
            </a:r>
          </a:p>
          <a:p>
            <a:pPr lvl="2">
              <a:buFont typeface="Arial" charset="0"/>
              <a:buChar char="•"/>
              <a:tabLst>
                <a:tab pos="457200" algn="l"/>
              </a:tabLst>
            </a:pPr>
            <a:r>
              <a:rPr lang="en-US" sz="1000" dirty="0">
                <a:solidFill>
                  <a:srgbClr val="002060"/>
                </a:solidFill>
                <a:latin typeface="Georgia" pitchFamily="18" charset="0"/>
              </a:rPr>
              <a:t>Neuronal cell bodies</a:t>
            </a:r>
          </a:p>
          <a:p>
            <a:pPr lvl="2">
              <a:buFont typeface="Arial" charset="0"/>
              <a:buChar char="•"/>
              <a:tabLst>
                <a:tab pos="457200" algn="l"/>
              </a:tabLst>
            </a:pPr>
            <a:r>
              <a:rPr lang="en-US" sz="1000" dirty="0">
                <a:solidFill>
                  <a:srgbClr val="002060"/>
                </a:solidFill>
                <a:latin typeface="Georgia" pitchFamily="18" charset="0"/>
              </a:rPr>
              <a:t>Satellite cells</a:t>
            </a:r>
          </a:p>
          <a:p>
            <a:pPr lvl="2">
              <a:buFont typeface="Arial" charset="0"/>
              <a:buChar char="•"/>
              <a:tabLst>
                <a:tab pos="457200" algn="l"/>
              </a:tabLst>
            </a:pPr>
            <a:r>
              <a:rPr lang="en-US" sz="1000" dirty="0">
                <a:solidFill>
                  <a:srgbClr val="002060"/>
                </a:solidFill>
                <a:latin typeface="Georgia" pitchFamily="18" charset="0"/>
              </a:rPr>
              <a:t>Bundles of axons and dendrites</a:t>
            </a:r>
          </a:p>
          <a:p>
            <a:pPr>
              <a:tabLst>
                <a:tab pos="457200" algn="l"/>
              </a:tabLst>
            </a:pPr>
            <a:endParaRPr lang="en-US" sz="800" b="1" dirty="0">
              <a:solidFill>
                <a:srgbClr val="002060"/>
              </a:solidFill>
              <a:latin typeface="Georgia" pitchFamily="18" charset="0"/>
            </a:endParaRPr>
          </a:p>
          <a:p>
            <a:pPr>
              <a:tabLst>
                <a:tab pos="457200" algn="l"/>
              </a:tabLst>
            </a:pPr>
            <a:r>
              <a:rPr lang="en-US" sz="1000" b="1" dirty="0">
                <a:solidFill>
                  <a:srgbClr val="002060"/>
                </a:solidFill>
                <a:latin typeface="Georgia" pitchFamily="18" charset="0"/>
              </a:rPr>
              <a:t>Distinguish, at the electron microscope level, each of the following components of neural tissue:</a:t>
            </a:r>
          </a:p>
          <a:p>
            <a:pPr lvl="1">
              <a:buFont typeface="Arial" charset="0"/>
              <a:buChar char="•"/>
              <a:tabLst>
                <a:tab pos="457200" algn="l"/>
              </a:tabLst>
            </a:pPr>
            <a:r>
              <a:rPr lang="en-US" sz="1000" dirty="0">
                <a:solidFill>
                  <a:srgbClr val="002060"/>
                </a:solidFill>
                <a:latin typeface="Georgia" pitchFamily="18" charset="0"/>
              </a:rPr>
              <a:t>Peripheral nerve</a:t>
            </a:r>
          </a:p>
          <a:p>
            <a:pPr lvl="2">
              <a:buFont typeface="Arial" charset="0"/>
              <a:buChar char="•"/>
              <a:tabLst>
                <a:tab pos="457200" algn="l"/>
              </a:tabLst>
            </a:pPr>
            <a:r>
              <a:rPr lang="en-US" sz="1000" dirty="0">
                <a:solidFill>
                  <a:srgbClr val="002060"/>
                </a:solidFill>
                <a:latin typeface="Georgia" pitchFamily="18" charset="0"/>
              </a:rPr>
              <a:t>Schwann cell</a:t>
            </a:r>
          </a:p>
          <a:p>
            <a:pPr lvl="3">
              <a:buFont typeface="Arial" charset="0"/>
              <a:buChar char="•"/>
              <a:tabLst>
                <a:tab pos="457200" algn="l"/>
              </a:tabLst>
            </a:pPr>
            <a:r>
              <a:rPr lang="en-US" sz="1000" dirty="0">
                <a:solidFill>
                  <a:srgbClr val="002060"/>
                </a:solidFill>
                <a:latin typeface="Georgia" pitchFamily="18" charset="0"/>
              </a:rPr>
              <a:t>Myelin</a:t>
            </a:r>
          </a:p>
          <a:p>
            <a:pPr lvl="2">
              <a:buFont typeface="Arial" charset="0"/>
              <a:buChar char="•"/>
              <a:tabLst>
                <a:tab pos="457200" algn="l"/>
              </a:tabLst>
            </a:pPr>
            <a:r>
              <a:rPr lang="en-US" sz="1000" dirty="0">
                <a:solidFill>
                  <a:srgbClr val="002060"/>
                </a:solidFill>
                <a:latin typeface="Georgia" pitchFamily="18" charset="0"/>
              </a:rPr>
              <a:t>Axon</a:t>
            </a:r>
          </a:p>
          <a:p>
            <a:pPr lvl="3">
              <a:buFont typeface="Arial" charset="0"/>
              <a:buChar char="•"/>
              <a:tabLst>
                <a:tab pos="457200" algn="l"/>
              </a:tabLst>
            </a:pPr>
            <a:r>
              <a:rPr lang="en-US" sz="1000" dirty="0" err="1">
                <a:solidFill>
                  <a:srgbClr val="002060"/>
                </a:solidFill>
                <a:latin typeface="Georgia" pitchFamily="18" charset="0"/>
              </a:rPr>
              <a:t>Myelinated</a:t>
            </a:r>
            <a:r>
              <a:rPr lang="en-US" sz="1000" dirty="0">
                <a:solidFill>
                  <a:srgbClr val="002060"/>
                </a:solidFill>
                <a:latin typeface="Georgia" pitchFamily="18" charset="0"/>
              </a:rPr>
              <a:t> </a:t>
            </a:r>
          </a:p>
          <a:p>
            <a:pPr lvl="3">
              <a:buFont typeface="Arial" charset="0"/>
              <a:buChar char="•"/>
              <a:tabLst>
                <a:tab pos="457200" algn="l"/>
              </a:tabLst>
            </a:pPr>
            <a:r>
              <a:rPr lang="en-US" sz="1000" dirty="0" err="1">
                <a:solidFill>
                  <a:srgbClr val="002060"/>
                </a:solidFill>
                <a:latin typeface="Georgia" pitchFamily="18" charset="0"/>
              </a:rPr>
              <a:t>Ensheathed</a:t>
            </a:r>
            <a:r>
              <a:rPr lang="en-US" sz="1000" dirty="0">
                <a:solidFill>
                  <a:srgbClr val="002060"/>
                </a:solidFill>
                <a:latin typeface="Georgia" pitchFamily="18" charset="0"/>
              </a:rPr>
              <a:t> (</a:t>
            </a:r>
            <a:r>
              <a:rPr lang="en-US" sz="1000" dirty="0" err="1">
                <a:solidFill>
                  <a:srgbClr val="002060"/>
                </a:solidFill>
                <a:latin typeface="Georgia" pitchFamily="18" charset="0"/>
              </a:rPr>
              <a:t>unmyelinated</a:t>
            </a:r>
            <a:r>
              <a:rPr lang="en-US" sz="1000" dirty="0">
                <a:solidFill>
                  <a:srgbClr val="002060"/>
                </a:solidFill>
                <a:latin typeface="Georgia" pitchFamily="18" charset="0"/>
              </a:rPr>
              <a:t>)</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p:cNvPicPr>
          <p:nvPr/>
        </p:nvPicPr>
        <p:blipFill>
          <a:blip r:embed="rId4" cstate="print"/>
          <a:srcRect/>
          <a:stretch>
            <a:fillRect/>
          </a:stretch>
        </p:blipFill>
        <p:spPr bwMode="auto">
          <a:xfrm>
            <a:off x="1971675" y="2305050"/>
            <a:ext cx="7172325" cy="4552950"/>
          </a:xfrm>
          <a:prstGeom prst="rect">
            <a:avLst/>
          </a:prstGeom>
          <a:noFill/>
          <a:ln w="9525">
            <a:noFill/>
            <a:miter lim="800000"/>
            <a:headEnd/>
            <a:tailEnd/>
          </a:ln>
        </p:spPr>
      </p:pic>
      <p:pic>
        <p:nvPicPr>
          <p:cNvPr id="54274" name="Picture 2"/>
          <p:cNvPicPr>
            <a:picLocks noChangeAspect="1"/>
          </p:cNvPicPr>
          <p:nvPr/>
        </p:nvPicPr>
        <p:blipFill>
          <a:blip r:embed="rId5" cstate="print"/>
          <a:srcRect/>
          <a:stretch>
            <a:fillRect/>
          </a:stretch>
        </p:blipFill>
        <p:spPr bwMode="auto">
          <a:xfrm>
            <a:off x="-15875" y="1295400"/>
            <a:ext cx="3521075" cy="2633663"/>
          </a:xfrm>
          <a:prstGeom prst="rect">
            <a:avLst/>
          </a:prstGeom>
          <a:noFill/>
          <a:ln w="9525">
            <a:noFill/>
            <a:miter lim="800000"/>
            <a:headEnd/>
            <a:tailEnd/>
          </a:ln>
        </p:spPr>
      </p:pic>
      <p:sp>
        <p:nvSpPr>
          <p:cNvPr id="54275" name="FlagCount" hidden="1">
            <a:hlinkClick r:id="rId6"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54276" name="TextBox 4"/>
          <p:cNvSpPr txBox="1">
            <a:spLocks noChangeArrowheads="1"/>
          </p:cNvSpPr>
          <p:nvPr/>
        </p:nvSpPr>
        <p:spPr bwMode="auto">
          <a:xfrm>
            <a:off x="152400" y="619125"/>
            <a:ext cx="8991600" cy="641350"/>
          </a:xfrm>
          <a:prstGeom prst="rect">
            <a:avLst/>
          </a:prstGeom>
          <a:noFill/>
          <a:ln w="9525">
            <a:noFill/>
            <a:miter lim="800000"/>
            <a:headEnd/>
            <a:tailEnd/>
          </a:ln>
        </p:spPr>
        <p:txBody>
          <a:bodyPr>
            <a:spAutoFit/>
          </a:bodyPr>
          <a:lstStyle/>
          <a:p>
            <a:r>
              <a:rPr lang="en-US">
                <a:solidFill>
                  <a:srgbClr val="7030A0"/>
                </a:solidFill>
              </a:rPr>
              <a:t>Special stains can be used to visualize the components of the white matter.  This slide has been carefully prepared to preserve and stain myelin (between arrows).  </a:t>
            </a:r>
          </a:p>
        </p:txBody>
      </p:sp>
      <p:sp>
        <p:nvSpPr>
          <p:cNvPr id="29" name="Rectangle 28"/>
          <p:cNvSpPr/>
          <p:nvPr/>
        </p:nvSpPr>
        <p:spPr>
          <a:xfrm>
            <a:off x="1835579" y="-6123"/>
            <a:ext cx="5519845"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white matter</a:t>
            </a:r>
          </a:p>
        </p:txBody>
      </p:sp>
      <p:sp>
        <p:nvSpPr>
          <p:cNvPr id="6" name="Rectangle 5"/>
          <p:cNvSpPr/>
          <p:nvPr/>
        </p:nvSpPr>
        <p:spPr>
          <a:xfrm>
            <a:off x="1471613" y="2416175"/>
            <a:ext cx="211137" cy="20478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flipH="1" flipV="1">
            <a:off x="4914900" y="4284663"/>
            <a:ext cx="577850" cy="422275"/>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637088" y="5697538"/>
            <a:ext cx="671512" cy="4714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267200" y="3657600"/>
            <a:ext cx="604838" cy="5984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351463" y="5249863"/>
            <a:ext cx="762000" cy="4191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a:t>
            </a:r>
            <a:r>
              <a:rPr lang="en-US" sz="3200" b="1" cap="all" dirty="0" err="1">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WHite</a:t>
            </a: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 matter</a:t>
            </a:r>
          </a:p>
        </p:txBody>
      </p:sp>
      <p:sp>
        <p:nvSpPr>
          <p:cNvPr id="56322" name="TextBox 3"/>
          <p:cNvSpPr txBox="1">
            <a:spLocks noChangeArrowheads="1"/>
          </p:cNvSpPr>
          <p:nvPr/>
        </p:nvSpPr>
        <p:spPr bwMode="auto">
          <a:xfrm>
            <a:off x="1219200" y="2409825"/>
            <a:ext cx="67056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spinal cord showing white matter myelin stained – SL168</a:t>
            </a:r>
            <a:endParaRPr lang="en-US" dirty="0">
              <a:latin typeface="Calibri" pitchFamily="34" charset="0"/>
            </a:endParaRPr>
          </a:p>
        </p:txBody>
      </p:sp>
      <p:sp>
        <p:nvSpPr>
          <p:cNvPr id="56323" name="TextBox 4"/>
          <p:cNvSpPr txBox="1">
            <a:spLocks noChangeArrowheads="1"/>
          </p:cNvSpPr>
          <p:nvPr/>
        </p:nvSpPr>
        <p:spPr bwMode="auto">
          <a:xfrm>
            <a:off x="1371600" y="5689600"/>
            <a:ext cx="6400800" cy="10156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168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Axons</a:t>
            </a:r>
          </a:p>
          <a:p>
            <a:pPr lvl="1" eaLnBrk="0" hangingPunct="0">
              <a:buFontTx/>
              <a:buChar char="•"/>
            </a:pPr>
            <a:r>
              <a:rPr lang="en-US" sz="1200" b="1" dirty="0">
                <a:solidFill>
                  <a:srgbClr val="002060"/>
                </a:solidFill>
                <a:latin typeface="Georgia" pitchFamily="18" charset="0"/>
                <a:ea typeface="Times" pitchFamily="18" charset="0"/>
                <a:cs typeface="Arial" charset="0"/>
              </a:rPr>
              <a:t>Myelin</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58370" name="TextBox 4"/>
          <p:cNvSpPr txBox="1">
            <a:spLocks noChangeArrowheads="1"/>
          </p:cNvSpPr>
          <p:nvPr/>
        </p:nvSpPr>
        <p:spPr bwMode="auto">
          <a:xfrm>
            <a:off x="4213225" y="4198938"/>
            <a:ext cx="4457700" cy="1200150"/>
          </a:xfrm>
          <a:prstGeom prst="rect">
            <a:avLst/>
          </a:prstGeom>
          <a:noFill/>
          <a:ln w="9525">
            <a:noFill/>
            <a:miter lim="800000"/>
            <a:headEnd/>
            <a:tailEnd/>
          </a:ln>
        </p:spPr>
        <p:txBody>
          <a:bodyPr>
            <a:spAutoFit/>
          </a:bodyPr>
          <a:lstStyle/>
          <a:p>
            <a:r>
              <a:rPr lang="en-US" b="1">
                <a:solidFill>
                  <a:srgbClr val="BA52AB"/>
                </a:solidFill>
                <a:latin typeface="Tempus Sans ITC" pitchFamily="82" charset="0"/>
              </a:rPr>
              <a:t>From a histological standpoint, all peripheral nerves are essentially the same, so don’t worry about whether a peripheral nerve is a dorsal root, spinal nerve, etc.</a:t>
            </a:r>
          </a:p>
        </p:txBody>
      </p:sp>
      <p:sp>
        <p:nvSpPr>
          <p:cNvPr id="32774" name="TextBox 1"/>
          <p:cNvSpPr txBox="1">
            <a:spLocks noChangeArrowheads="1"/>
          </p:cNvSpPr>
          <p:nvPr/>
        </p:nvSpPr>
        <p:spPr bwMode="auto">
          <a:xfrm>
            <a:off x="4229100" y="914400"/>
            <a:ext cx="4686300" cy="2986088"/>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000" b="1" dirty="0">
                <a:solidFill>
                  <a:schemeClr val="accent3">
                    <a:lumMod val="75000"/>
                  </a:schemeClr>
                </a:solidFill>
              </a:rPr>
              <a:t>Nerves contain axons (and sometimes long dendrites) together with supporting cells, embedded within connective tissue and surrounded by a highly cellular connective tissue layer.  Neuronal cell bodies are not </a:t>
            </a:r>
            <a:r>
              <a:rPr lang="en-US" sz="2000" b="1" dirty="0">
                <a:solidFill>
                  <a:schemeClr val="accent3">
                    <a:lumMod val="75000"/>
                  </a:schemeClr>
                </a:solidFill>
                <a:latin typeface="Arial" pitchFamily="34" charset="0"/>
                <a:cs typeface="Arial" pitchFamily="34" charset="0"/>
              </a:rPr>
              <a:t>found in nerves.</a:t>
            </a:r>
          </a:p>
          <a:p>
            <a:pPr eaLnBrk="1" hangingPunct="1">
              <a:defRPr/>
            </a:pPr>
            <a:endParaRPr lang="en-US" sz="800" b="1" dirty="0">
              <a:solidFill>
                <a:schemeClr val="accent3">
                  <a:lumMod val="75000"/>
                </a:schemeClr>
              </a:solidFill>
              <a:latin typeface="Arial" pitchFamily="34" charset="0"/>
              <a:cs typeface="Arial" pitchFamily="34" charset="0"/>
            </a:endParaRPr>
          </a:p>
          <a:p>
            <a:pPr eaLnBrk="1" hangingPunct="1">
              <a:defRPr/>
            </a:pPr>
            <a:r>
              <a:rPr lang="en-US" sz="2000" b="1" dirty="0">
                <a:solidFill>
                  <a:schemeClr val="accent3">
                    <a:lumMod val="75000"/>
                  </a:schemeClr>
                </a:solidFill>
                <a:latin typeface="Arial" pitchFamily="34" charset="0"/>
                <a:cs typeface="Arial" pitchFamily="34" charset="0"/>
              </a:rPr>
              <a:t>The diagram shows several locations where nerves can be found.</a:t>
            </a:r>
          </a:p>
        </p:txBody>
      </p:sp>
      <p:sp>
        <p:nvSpPr>
          <p:cNvPr id="12" name="Rectangle 1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a:t>
            </a:r>
          </a:p>
        </p:txBody>
      </p:sp>
      <p:grpSp>
        <p:nvGrpSpPr>
          <p:cNvPr id="58373" name="Group 3"/>
          <p:cNvGrpSpPr>
            <a:grpSpLocks/>
          </p:cNvGrpSpPr>
          <p:nvPr/>
        </p:nvGrpSpPr>
        <p:grpSpPr bwMode="auto">
          <a:xfrm>
            <a:off x="153988" y="762000"/>
            <a:ext cx="3754437" cy="4943475"/>
            <a:chOff x="154612" y="762000"/>
            <a:chExt cx="3754438" cy="4943475"/>
          </a:xfrm>
        </p:grpSpPr>
        <p:pic>
          <p:nvPicPr>
            <p:cNvPr id="58374" name="Picture 9" descr="Spinal cord diagram"/>
            <p:cNvPicPr>
              <a:picLocks noChangeAspect="1" noChangeArrowheads="1"/>
            </p:cNvPicPr>
            <p:nvPr/>
          </p:nvPicPr>
          <p:blipFill>
            <a:blip r:embed="rId5" cstate="print"/>
            <a:srcRect/>
            <a:stretch>
              <a:fillRect/>
            </a:stretch>
          </p:blipFill>
          <p:spPr bwMode="auto">
            <a:xfrm>
              <a:off x="154612" y="762000"/>
              <a:ext cx="3754438" cy="4943475"/>
            </a:xfrm>
            <a:prstGeom prst="rect">
              <a:avLst/>
            </a:prstGeom>
            <a:noFill/>
            <a:ln w="9525">
              <a:noFill/>
              <a:miter lim="800000"/>
              <a:headEnd/>
              <a:tailEnd/>
            </a:ln>
          </p:spPr>
        </p:pic>
        <p:sp>
          <p:nvSpPr>
            <p:cNvPr id="58375" name="Oval 10"/>
            <p:cNvSpPr>
              <a:spLocks noChangeArrowheads="1"/>
            </p:cNvSpPr>
            <p:nvPr/>
          </p:nvSpPr>
          <p:spPr bwMode="auto">
            <a:xfrm rot="-2061047">
              <a:off x="794375" y="3082925"/>
              <a:ext cx="1066800" cy="533400"/>
            </a:xfrm>
            <a:prstGeom prst="ellipse">
              <a:avLst/>
            </a:prstGeom>
            <a:noFill/>
            <a:ln w="38100">
              <a:solidFill>
                <a:srgbClr val="FF3300"/>
              </a:solidFill>
              <a:prstDash val="dash"/>
              <a:round/>
              <a:headEnd/>
              <a:tailEnd/>
            </a:ln>
          </p:spPr>
          <p:txBody>
            <a:bodyPr wrap="none" anchor="ctr"/>
            <a:lstStyle/>
            <a:p>
              <a:endParaRPr lang="en-US"/>
            </a:p>
          </p:txBody>
        </p:sp>
        <p:sp>
          <p:nvSpPr>
            <p:cNvPr id="58376" name="Oval 11"/>
            <p:cNvSpPr>
              <a:spLocks noChangeAspect="1" noChangeArrowheads="1"/>
            </p:cNvSpPr>
            <p:nvPr/>
          </p:nvSpPr>
          <p:spPr bwMode="auto">
            <a:xfrm rot="-3180019">
              <a:off x="1756400" y="1831975"/>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58377" name="Oval 12"/>
            <p:cNvSpPr>
              <a:spLocks noChangeAspect="1" noChangeArrowheads="1"/>
            </p:cNvSpPr>
            <p:nvPr/>
          </p:nvSpPr>
          <p:spPr bwMode="auto">
            <a:xfrm>
              <a:off x="1996112" y="2927350"/>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58378" name="Oval 10"/>
            <p:cNvSpPr>
              <a:spLocks noChangeArrowheads="1"/>
            </p:cNvSpPr>
            <p:nvPr/>
          </p:nvSpPr>
          <p:spPr bwMode="auto">
            <a:xfrm rot="-6926098">
              <a:off x="905615" y="3949050"/>
              <a:ext cx="737773" cy="451409"/>
            </a:xfrm>
            <a:prstGeom prst="ellipse">
              <a:avLst/>
            </a:prstGeom>
            <a:noFill/>
            <a:ln w="38100">
              <a:solidFill>
                <a:srgbClr val="FF3300"/>
              </a:solidFill>
              <a:prstDash val="dash"/>
              <a:round/>
              <a:headEnd/>
              <a:tailEnd/>
            </a:ln>
          </p:spPr>
          <p:txBody>
            <a:bodyPr wrap="none" anchor="ctr"/>
            <a:lstStyle/>
            <a:p>
              <a:endParaRPr lang="en-US"/>
            </a:p>
          </p:txBody>
        </p:sp>
        <p:sp>
          <p:nvSpPr>
            <p:cNvPr id="58379" name="Oval 10"/>
            <p:cNvSpPr>
              <a:spLocks noChangeArrowheads="1"/>
            </p:cNvSpPr>
            <p:nvPr/>
          </p:nvSpPr>
          <p:spPr bwMode="auto">
            <a:xfrm rot="-4327791">
              <a:off x="865977" y="2282464"/>
              <a:ext cx="737773" cy="451409"/>
            </a:xfrm>
            <a:prstGeom prst="ellipse">
              <a:avLst/>
            </a:prstGeom>
            <a:noFill/>
            <a:ln w="38100">
              <a:solidFill>
                <a:srgbClr val="FF3300"/>
              </a:solidFill>
              <a:prstDash val="dash"/>
              <a:round/>
              <a:headEnd/>
              <a:tailEnd/>
            </a:ln>
          </p:spPr>
          <p:txBody>
            <a:bodyPr wrap="none" anchor="ctr"/>
            <a:lstStyle/>
            <a:p>
              <a:endParaRPr lang="en-US"/>
            </a:p>
          </p:txBody>
        </p:sp>
      </p:gr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7" descr="ensheathment diagram"/>
          <p:cNvPicPr>
            <a:picLocks noChangeAspect="1" noChangeArrowheads="1"/>
          </p:cNvPicPr>
          <p:nvPr/>
        </p:nvPicPr>
        <p:blipFill>
          <a:blip r:embed="rId4" cstate="print"/>
          <a:srcRect/>
          <a:stretch>
            <a:fillRect/>
          </a:stretch>
        </p:blipFill>
        <p:spPr bwMode="auto">
          <a:xfrm>
            <a:off x="228600" y="914400"/>
            <a:ext cx="4419600" cy="3354388"/>
          </a:xfrm>
          <a:prstGeom prst="rect">
            <a:avLst/>
          </a:prstGeom>
          <a:noFill/>
          <a:ln w="9525">
            <a:noFill/>
            <a:miter lim="800000"/>
            <a:headEnd/>
            <a:tailEnd/>
          </a:ln>
        </p:spPr>
      </p:pic>
      <p:pic>
        <p:nvPicPr>
          <p:cNvPr id="60418" name="Picture 8" descr="500px-neuron_cell_diagram_trimmed to myelination"/>
          <p:cNvPicPr>
            <a:picLocks noChangeAspect="1" noChangeArrowheads="1"/>
          </p:cNvPicPr>
          <p:nvPr/>
        </p:nvPicPr>
        <p:blipFill>
          <a:blip r:embed="rId5" cstate="print"/>
          <a:srcRect l="2055"/>
          <a:stretch>
            <a:fillRect/>
          </a:stretch>
        </p:blipFill>
        <p:spPr bwMode="auto">
          <a:xfrm>
            <a:off x="4824413" y="381000"/>
            <a:ext cx="3632200" cy="4127500"/>
          </a:xfrm>
          <a:prstGeom prst="rect">
            <a:avLst/>
          </a:prstGeom>
          <a:noFill/>
          <a:ln w="9525">
            <a:noFill/>
            <a:miter lim="800000"/>
            <a:headEnd/>
            <a:tailEnd/>
          </a:ln>
        </p:spPr>
      </p:pic>
      <p:sp>
        <p:nvSpPr>
          <p:cNvPr id="60419" name="Text Box 9"/>
          <p:cNvSpPr txBox="1">
            <a:spLocks noChangeArrowheads="1"/>
          </p:cNvSpPr>
          <p:nvPr/>
        </p:nvSpPr>
        <p:spPr bwMode="auto">
          <a:xfrm>
            <a:off x="1463675" y="685800"/>
            <a:ext cx="2046288" cy="461963"/>
          </a:xfrm>
          <a:prstGeom prst="rect">
            <a:avLst/>
          </a:prstGeom>
          <a:noFill/>
          <a:ln w="9525">
            <a:noFill/>
            <a:miter lim="800000"/>
            <a:headEnd/>
            <a:tailEnd/>
          </a:ln>
        </p:spPr>
        <p:txBody>
          <a:bodyPr wrap="none">
            <a:spAutoFit/>
          </a:bodyPr>
          <a:lstStyle/>
          <a:p>
            <a:r>
              <a:rPr lang="en-US" sz="2400" b="1">
                <a:solidFill>
                  <a:srgbClr val="009900"/>
                </a:solidFill>
                <a:latin typeface="Calibri" pitchFamily="34" charset="0"/>
              </a:rPr>
              <a:t>ensheathment</a:t>
            </a:r>
          </a:p>
        </p:txBody>
      </p:sp>
      <p:sp>
        <p:nvSpPr>
          <p:cNvPr id="60420" name="Text Box 10"/>
          <p:cNvSpPr txBox="1">
            <a:spLocks noChangeArrowheads="1"/>
          </p:cNvSpPr>
          <p:nvPr/>
        </p:nvSpPr>
        <p:spPr bwMode="auto">
          <a:xfrm>
            <a:off x="4659313" y="609600"/>
            <a:ext cx="1706562" cy="461963"/>
          </a:xfrm>
          <a:prstGeom prst="rect">
            <a:avLst/>
          </a:prstGeom>
          <a:noFill/>
          <a:ln w="9525">
            <a:noFill/>
            <a:miter lim="800000"/>
            <a:headEnd/>
            <a:tailEnd/>
          </a:ln>
        </p:spPr>
        <p:txBody>
          <a:bodyPr wrap="none">
            <a:spAutoFit/>
          </a:bodyPr>
          <a:lstStyle/>
          <a:p>
            <a:r>
              <a:rPr lang="en-US" sz="2400" b="1">
                <a:solidFill>
                  <a:srgbClr val="009900"/>
                </a:solidFill>
                <a:latin typeface="Calibri" pitchFamily="34" charset="0"/>
              </a:rPr>
              <a:t>myelination</a:t>
            </a:r>
          </a:p>
        </p:txBody>
      </p:sp>
      <p:sp>
        <p:nvSpPr>
          <p:cNvPr id="7" name="Rectangle 6"/>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individual axons</a:t>
            </a:r>
          </a:p>
        </p:txBody>
      </p:sp>
      <p:sp>
        <p:nvSpPr>
          <p:cNvPr id="2" name="TextBox 1"/>
          <p:cNvSpPr txBox="1"/>
          <p:nvPr/>
        </p:nvSpPr>
        <p:spPr>
          <a:xfrm>
            <a:off x="22225" y="4294188"/>
            <a:ext cx="8839200" cy="2566987"/>
          </a:xfrm>
          <a:prstGeom prst="rect">
            <a:avLst/>
          </a:prstGeom>
          <a:noFill/>
        </p:spPr>
        <p:txBody>
          <a:bodyPr>
            <a:spAutoFit/>
          </a:bodyPr>
          <a:lstStyle/>
          <a:p>
            <a:r>
              <a:rPr lang="en-US" sz="1600" b="1" dirty="0">
                <a:solidFill>
                  <a:srgbClr val="77933C"/>
                </a:solidFill>
              </a:rPr>
              <a:t>In the peripheral nervous system, individual axons (and large dendrites) are surrounded by </a:t>
            </a:r>
            <a:r>
              <a:rPr lang="en-US" sz="1600" b="1" dirty="0">
                <a:solidFill>
                  <a:srgbClr val="4F6228"/>
                </a:solidFill>
              </a:rPr>
              <a:t>Schwann cells</a:t>
            </a:r>
            <a:r>
              <a:rPr lang="en-US" sz="1600" b="1" dirty="0">
                <a:solidFill>
                  <a:srgbClr val="77933C"/>
                </a:solidFill>
              </a:rPr>
              <a:t>.  During embryogenesis, the Schwann cell initially surrounds several axons with portions of its cytoplasm and plasma membrane.  This arrangement is termed </a:t>
            </a:r>
            <a:r>
              <a:rPr lang="en-US" sz="1600" b="1" dirty="0" err="1">
                <a:solidFill>
                  <a:srgbClr val="4F6228"/>
                </a:solidFill>
              </a:rPr>
              <a:t>ensheathment</a:t>
            </a:r>
            <a:r>
              <a:rPr lang="en-US" sz="1600" b="1" dirty="0">
                <a:solidFill>
                  <a:srgbClr val="77933C"/>
                </a:solidFill>
              </a:rPr>
              <a:t> (left image, the red arrows will be explained on the next slide).</a:t>
            </a:r>
          </a:p>
          <a:p>
            <a:r>
              <a:rPr lang="en-US" b="1" dirty="0">
                <a:solidFill>
                  <a:srgbClr val="77933C"/>
                </a:solidFill>
              </a:rPr>
              <a:t>Smaller caliber axons remain </a:t>
            </a:r>
            <a:r>
              <a:rPr lang="en-US" b="1" dirty="0" err="1">
                <a:solidFill>
                  <a:srgbClr val="77933C"/>
                </a:solidFill>
              </a:rPr>
              <a:t>ensheathed</a:t>
            </a:r>
            <a:r>
              <a:rPr lang="en-US" sz="1600" b="1" dirty="0">
                <a:solidFill>
                  <a:srgbClr val="77933C"/>
                </a:solidFill>
              </a:rPr>
              <a:t>.  When large axons are present, the Schwann cell selects a single axon to support, and wraps its cytoplasm and plasma membrane around the axon numerous times.  After the cytoplasm is squeezed out, the remaining layers of Schwann cell membrane are called </a:t>
            </a:r>
            <a:r>
              <a:rPr lang="en-US" sz="1600" b="1" dirty="0">
                <a:solidFill>
                  <a:srgbClr val="4F6228"/>
                </a:solidFill>
              </a:rPr>
              <a:t>myelin</a:t>
            </a:r>
            <a:r>
              <a:rPr lang="en-US" sz="1600" b="1" dirty="0">
                <a:solidFill>
                  <a:srgbClr val="77933C"/>
                </a:solidFill>
              </a:rPr>
              <a:t>.  A single axon is </a:t>
            </a:r>
            <a:r>
              <a:rPr lang="en-US" sz="1600" b="1" dirty="0" err="1">
                <a:solidFill>
                  <a:srgbClr val="4F6228"/>
                </a:solidFill>
              </a:rPr>
              <a:t>myelinated</a:t>
            </a:r>
            <a:r>
              <a:rPr lang="en-US" sz="1600" b="1" dirty="0">
                <a:solidFill>
                  <a:srgbClr val="77933C"/>
                </a:solidFill>
              </a:rPr>
              <a:t> by many Schwann cells; regions of bare axon not surrounded by myelin are called </a:t>
            </a:r>
            <a:r>
              <a:rPr lang="en-US" sz="1600" b="1" dirty="0">
                <a:solidFill>
                  <a:srgbClr val="4F6228"/>
                </a:solidFill>
              </a:rPr>
              <a:t>nodes of </a:t>
            </a:r>
            <a:r>
              <a:rPr lang="en-US" sz="1600" b="1" dirty="0" err="1">
                <a:solidFill>
                  <a:srgbClr val="4F6228"/>
                </a:solidFill>
              </a:rPr>
              <a:t>Ranvier</a:t>
            </a:r>
            <a:r>
              <a:rPr lang="en-US" sz="1600" b="1" dirty="0">
                <a:solidFill>
                  <a:srgbClr val="77933C"/>
                </a:solidFill>
              </a:rPr>
              <a:t> (right image).  </a:t>
            </a:r>
          </a:p>
        </p:txBody>
      </p:sp>
      <p:cxnSp>
        <p:nvCxnSpPr>
          <p:cNvPr id="9" name="Straight Arrow Connector 8"/>
          <p:cNvCxnSpPr/>
          <p:nvPr/>
        </p:nvCxnSpPr>
        <p:spPr>
          <a:xfrm>
            <a:off x="2601913" y="2187575"/>
            <a:ext cx="293687" cy="3873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38138" y="2709863"/>
            <a:ext cx="523875" cy="444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62466" name="Picture 6" descr="ensheathed axons EM"/>
          <p:cNvPicPr>
            <a:picLocks noChangeAspect="1" noChangeArrowheads="1"/>
          </p:cNvPicPr>
          <p:nvPr/>
        </p:nvPicPr>
        <p:blipFill>
          <a:blip r:embed="rId5" cstate="print"/>
          <a:srcRect/>
          <a:stretch>
            <a:fillRect/>
          </a:stretch>
        </p:blipFill>
        <p:spPr bwMode="auto">
          <a:xfrm>
            <a:off x="76200" y="533400"/>
            <a:ext cx="7162800" cy="4768850"/>
          </a:xfrm>
          <a:prstGeom prst="rect">
            <a:avLst/>
          </a:prstGeom>
          <a:noFill/>
          <a:ln w="9525">
            <a:noFill/>
            <a:miter lim="800000"/>
            <a:headEnd/>
            <a:tailEnd/>
          </a:ln>
        </p:spPr>
      </p:pic>
      <p:sp>
        <p:nvSpPr>
          <p:cNvPr id="5" name="Rectangle 4"/>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individual axons</a:t>
            </a:r>
          </a:p>
        </p:txBody>
      </p:sp>
      <p:sp>
        <p:nvSpPr>
          <p:cNvPr id="62468" name="TextBox 5"/>
          <p:cNvSpPr txBox="1">
            <a:spLocks noChangeArrowheads="1"/>
          </p:cNvSpPr>
          <p:nvPr/>
        </p:nvSpPr>
        <p:spPr bwMode="auto">
          <a:xfrm>
            <a:off x="42863" y="5334000"/>
            <a:ext cx="9067800" cy="1581150"/>
          </a:xfrm>
          <a:prstGeom prst="rect">
            <a:avLst/>
          </a:prstGeom>
          <a:noFill/>
          <a:ln w="9525">
            <a:noFill/>
            <a:miter lim="800000"/>
            <a:headEnd/>
            <a:tailEnd/>
          </a:ln>
        </p:spPr>
        <p:txBody>
          <a:bodyPr>
            <a:spAutoFit/>
          </a:bodyPr>
          <a:lstStyle/>
          <a:p>
            <a:r>
              <a:rPr lang="en-US" sz="1400" b="1">
                <a:solidFill>
                  <a:srgbClr val="002060"/>
                </a:solidFill>
                <a:latin typeface="Tempus Sans ITC" pitchFamily="82" charset="0"/>
              </a:rPr>
              <a:t>Close observation indicates “gaps” in the Schwann cell (red arrows), indicating that the Schwann cell surrounds the axons, which remain outside the Schwann cell (see previous slide). Looking at a single axon, you see “dark-light-dark” (between green arrows) – this is actually two plasma membranes, one for the axon, one belonging to the Schwann cell.  The dark-light-dark indicated by the purple arrow is actually the Schwann cell plasma membrane and its external lamina (similar to basal lamina).   It might be a good idea to trace a Schwann cell plasma membrane around a few axons to help you differentiate it from the axonal membranes and from the external lamina of the Schwann cell.</a:t>
            </a:r>
          </a:p>
          <a:p>
            <a:r>
              <a:rPr lang="en-US" sz="1400" b="1">
                <a:solidFill>
                  <a:srgbClr val="002060"/>
                </a:solidFill>
                <a:latin typeface="Tempus Sans ITC" pitchFamily="82" charset="0"/>
              </a:rPr>
              <a:t>The stippled structures (e.g. outlined in blue) between the Schwann cells are collagen (reticular) fibers.</a:t>
            </a:r>
          </a:p>
        </p:txBody>
      </p:sp>
      <p:sp>
        <p:nvSpPr>
          <p:cNvPr id="62469" name="TextBox 1"/>
          <p:cNvSpPr txBox="1">
            <a:spLocks noChangeArrowheads="1"/>
          </p:cNvSpPr>
          <p:nvPr/>
        </p:nvSpPr>
        <p:spPr bwMode="auto">
          <a:xfrm>
            <a:off x="6248400" y="2971800"/>
            <a:ext cx="862013" cy="369888"/>
          </a:xfrm>
          <a:prstGeom prst="rect">
            <a:avLst/>
          </a:prstGeom>
          <a:noFill/>
          <a:ln w="9525">
            <a:noFill/>
            <a:miter lim="800000"/>
            <a:headEnd/>
            <a:tailEnd/>
          </a:ln>
        </p:spPr>
        <p:txBody>
          <a:bodyPr>
            <a:spAutoFit/>
          </a:bodyPr>
          <a:lstStyle/>
          <a:p>
            <a:r>
              <a:rPr lang="en-US" b="1">
                <a:solidFill>
                  <a:srgbClr val="C00000"/>
                </a:solidFill>
              </a:rPr>
              <a:t>Scc</a:t>
            </a:r>
          </a:p>
        </p:txBody>
      </p:sp>
      <p:sp>
        <p:nvSpPr>
          <p:cNvPr id="62470" name="TextBox 7"/>
          <p:cNvSpPr txBox="1">
            <a:spLocks noChangeArrowheads="1"/>
          </p:cNvSpPr>
          <p:nvPr/>
        </p:nvSpPr>
        <p:spPr bwMode="auto">
          <a:xfrm rot="-3234709">
            <a:off x="3870325" y="4157663"/>
            <a:ext cx="862013" cy="369887"/>
          </a:xfrm>
          <a:prstGeom prst="rect">
            <a:avLst/>
          </a:prstGeom>
          <a:noFill/>
          <a:ln w="9525">
            <a:noFill/>
            <a:miter lim="800000"/>
            <a:headEnd/>
            <a:tailEnd/>
          </a:ln>
        </p:spPr>
        <p:txBody>
          <a:bodyPr>
            <a:spAutoFit/>
          </a:bodyPr>
          <a:lstStyle/>
          <a:p>
            <a:r>
              <a:rPr lang="en-US" b="1">
                <a:solidFill>
                  <a:srgbClr val="C00000"/>
                </a:solidFill>
              </a:rPr>
              <a:t>Scc</a:t>
            </a:r>
          </a:p>
        </p:txBody>
      </p:sp>
      <p:sp>
        <p:nvSpPr>
          <p:cNvPr id="62471" name="TextBox 8"/>
          <p:cNvSpPr txBox="1">
            <a:spLocks noChangeArrowheads="1"/>
          </p:cNvSpPr>
          <p:nvPr/>
        </p:nvSpPr>
        <p:spPr bwMode="auto">
          <a:xfrm>
            <a:off x="914400" y="3679825"/>
            <a:ext cx="661988" cy="368300"/>
          </a:xfrm>
          <a:prstGeom prst="rect">
            <a:avLst/>
          </a:prstGeom>
          <a:noFill/>
          <a:ln w="9525">
            <a:noFill/>
            <a:miter lim="800000"/>
            <a:headEnd/>
            <a:tailEnd/>
          </a:ln>
        </p:spPr>
        <p:txBody>
          <a:bodyPr>
            <a:spAutoFit/>
          </a:bodyPr>
          <a:lstStyle/>
          <a:p>
            <a:r>
              <a:rPr lang="en-US" b="1">
                <a:solidFill>
                  <a:srgbClr val="C00000"/>
                </a:solidFill>
              </a:rPr>
              <a:t>Scc</a:t>
            </a:r>
          </a:p>
        </p:txBody>
      </p:sp>
      <p:cxnSp>
        <p:nvCxnSpPr>
          <p:cNvPr id="4" name="Straight Arrow Connector 3"/>
          <p:cNvCxnSpPr/>
          <p:nvPr/>
        </p:nvCxnSpPr>
        <p:spPr>
          <a:xfrm flipV="1">
            <a:off x="5456238" y="3124200"/>
            <a:ext cx="141287" cy="5556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292600" y="1684338"/>
            <a:ext cx="20638" cy="620712"/>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616200" y="2417763"/>
            <a:ext cx="298450" cy="47148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867400" y="2239963"/>
            <a:ext cx="588963" cy="1079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942" name="Freeform 39941"/>
          <p:cNvSpPr/>
          <p:nvPr/>
        </p:nvSpPr>
        <p:spPr>
          <a:xfrm>
            <a:off x="2122488" y="3494088"/>
            <a:ext cx="882650" cy="631825"/>
          </a:xfrm>
          <a:custGeom>
            <a:avLst/>
            <a:gdLst>
              <a:gd name="connsiteX0" fmla="*/ 664029 w 881743"/>
              <a:gd name="connsiteY0" fmla="*/ 468086 h 631372"/>
              <a:gd name="connsiteX1" fmla="*/ 718457 w 881743"/>
              <a:gd name="connsiteY1" fmla="*/ 424543 h 631372"/>
              <a:gd name="connsiteX2" fmla="*/ 762000 w 881743"/>
              <a:gd name="connsiteY2" fmla="*/ 402772 h 631372"/>
              <a:gd name="connsiteX3" fmla="*/ 794657 w 881743"/>
              <a:gd name="connsiteY3" fmla="*/ 381000 h 631372"/>
              <a:gd name="connsiteX4" fmla="*/ 838200 w 881743"/>
              <a:gd name="connsiteY4" fmla="*/ 348343 h 631372"/>
              <a:gd name="connsiteX5" fmla="*/ 881743 w 881743"/>
              <a:gd name="connsiteY5" fmla="*/ 304800 h 631372"/>
              <a:gd name="connsiteX6" fmla="*/ 870857 w 881743"/>
              <a:gd name="connsiteY6" fmla="*/ 206829 h 631372"/>
              <a:gd name="connsiteX7" fmla="*/ 827315 w 881743"/>
              <a:gd name="connsiteY7" fmla="*/ 141515 h 631372"/>
              <a:gd name="connsiteX8" fmla="*/ 805543 w 881743"/>
              <a:gd name="connsiteY8" fmla="*/ 108857 h 631372"/>
              <a:gd name="connsiteX9" fmla="*/ 783772 w 881743"/>
              <a:gd name="connsiteY9" fmla="*/ 43543 h 631372"/>
              <a:gd name="connsiteX10" fmla="*/ 772886 w 881743"/>
              <a:gd name="connsiteY10" fmla="*/ 10886 h 631372"/>
              <a:gd name="connsiteX11" fmla="*/ 740229 w 881743"/>
              <a:gd name="connsiteY11" fmla="*/ 0 h 631372"/>
              <a:gd name="connsiteX12" fmla="*/ 653143 w 881743"/>
              <a:gd name="connsiteY12" fmla="*/ 21772 h 631372"/>
              <a:gd name="connsiteX13" fmla="*/ 620486 w 881743"/>
              <a:gd name="connsiteY13" fmla="*/ 43543 h 631372"/>
              <a:gd name="connsiteX14" fmla="*/ 598715 w 881743"/>
              <a:gd name="connsiteY14" fmla="*/ 65315 h 631372"/>
              <a:gd name="connsiteX15" fmla="*/ 566057 w 881743"/>
              <a:gd name="connsiteY15" fmla="*/ 76200 h 631372"/>
              <a:gd name="connsiteX16" fmla="*/ 511629 w 881743"/>
              <a:gd name="connsiteY16" fmla="*/ 119743 h 631372"/>
              <a:gd name="connsiteX17" fmla="*/ 446315 w 881743"/>
              <a:gd name="connsiteY17" fmla="*/ 141515 h 631372"/>
              <a:gd name="connsiteX18" fmla="*/ 413657 w 881743"/>
              <a:gd name="connsiteY18" fmla="*/ 152400 h 631372"/>
              <a:gd name="connsiteX19" fmla="*/ 359229 w 881743"/>
              <a:gd name="connsiteY19" fmla="*/ 195943 h 631372"/>
              <a:gd name="connsiteX20" fmla="*/ 293915 w 881743"/>
              <a:gd name="connsiteY20" fmla="*/ 217715 h 631372"/>
              <a:gd name="connsiteX21" fmla="*/ 239486 w 881743"/>
              <a:gd name="connsiteY21" fmla="*/ 250372 h 631372"/>
              <a:gd name="connsiteX22" fmla="*/ 185057 w 881743"/>
              <a:gd name="connsiteY22" fmla="*/ 293915 h 631372"/>
              <a:gd name="connsiteX23" fmla="*/ 141515 w 881743"/>
              <a:gd name="connsiteY23" fmla="*/ 315686 h 631372"/>
              <a:gd name="connsiteX24" fmla="*/ 97972 w 881743"/>
              <a:gd name="connsiteY24" fmla="*/ 370115 h 631372"/>
              <a:gd name="connsiteX25" fmla="*/ 65315 w 881743"/>
              <a:gd name="connsiteY25" fmla="*/ 381000 h 631372"/>
              <a:gd name="connsiteX26" fmla="*/ 21772 w 881743"/>
              <a:gd name="connsiteY26" fmla="*/ 435429 h 631372"/>
              <a:gd name="connsiteX27" fmla="*/ 0 w 881743"/>
              <a:gd name="connsiteY27" fmla="*/ 457200 h 631372"/>
              <a:gd name="connsiteX28" fmla="*/ 43543 w 881743"/>
              <a:gd name="connsiteY28" fmla="*/ 555172 h 631372"/>
              <a:gd name="connsiteX29" fmla="*/ 87086 w 881743"/>
              <a:gd name="connsiteY29" fmla="*/ 598715 h 631372"/>
              <a:gd name="connsiteX30" fmla="*/ 152400 w 881743"/>
              <a:gd name="connsiteY30" fmla="*/ 620486 h 631372"/>
              <a:gd name="connsiteX31" fmla="*/ 185057 w 881743"/>
              <a:gd name="connsiteY31" fmla="*/ 631372 h 631372"/>
              <a:gd name="connsiteX32" fmla="*/ 359229 w 881743"/>
              <a:gd name="connsiteY32" fmla="*/ 609600 h 631372"/>
              <a:gd name="connsiteX33" fmla="*/ 391886 w 881743"/>
              <a:gd name="connsiteY33" fmla="*/ 598715 h 631372"/>
              <a:gd name="connsiteX34" fmla="*/ 435429 w 881743"/>
              <a:gd name="connsiteY34" fmla="*/ 587829 h 631372"/>
              <a:gd name="connsiteX35" fmla="*/ 468086 w 881743"/>
              <a:gd name="connsiteY35" fmla="*/ 566057 h 631372"/>
              <a:gd name="connsiteX36" fmla="*/ 533400 w 881743"/>
              <a:gd name="connsiteY36" fmla="*/ 544286 h 631372"/>
              <a:gd name="connsiteX37" fmla="*/ 598715 w 881743"/>
              <a:gd name="connsiteY37" fmla="*/ 511629 h 631372"/>
              <a:gd name="connsiteX38" fmla="*/ 620486 w 881743"/>
              <a:gd name="connsiteY38" fmla="*/ 489857 h 631372"/>
              <a:gd name="connsiteX39" fmla="*/ 664029 w 881743"/>
              <a:gd name="connsiteY39" fmla="*/ 468086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1743" h="631372">
                <a:moveTo>
                  <a:pt x="664029" y="468086"/>
                </a:moveTo>
                <a:cubicBezTo>
                  <a:pt x="680357" y="457200"/>
                  <a:pt x="699125" y="437431"/>
                  <a:pt x="718457" y="424543"/>
                </a:cubicBezTo>
                <a:cubicBezTo>
                  <a:pt x="731959" y="415542"/>
                  <a:pt x="747911" y="410823"/>
                  <a:pt x="762000" y="402772"/>
                </a:cubicBezTo>
                <a:cubicBezTo>
                  <a:pt x="773359" y="396281"/>
                  <a:pt x="784011" y="388604"/>
                  <a:pt x="794657" y="381000"/>
                </a:cubicBezTo>
                <a:cubicBezTo>
                  <a:pt x="809420" y="370455"/>
                  <a:pt x="824546" y="360290"/>
                  <a:pt x="838200" y="348343"/>
                </a:cubicBezTo>
                <a:cubicBezTo>
                  <a:pt x="853648" y="334826"/>
                  <a:pt x="881743" y="304800"/>
                  <a:pt x="881743" y="304800"/>
                </a:cubicBezTo>
                <a:cubicBezTo>
                  <a:pt x="878114" y="272143"/>
                  <a:pt x="881248" y="238001"/>
                  <a:pt x="870857" y="206829"/>
                </a:cubicBezTo>
                <a:cubicBezTo>
                  <a:pt x="862583" y="182006"/>
                  <a:pt x="841829" y="163286"/>
                  <a:pt x="827315" y="141515"/>
                </a:cubicBezTo>
                <a:cubicBezTo>
                  <a:pt x="820058" y="130629"/>
                  <a:pt x="809680" y="121269"/>
                  <a:pt x="805543" y="108857"/>
                </a:cubicBezTo>
                <a:lnTo>
                  <a:pt x="783772" y="43543"/>
                </a:lnTo>
                <a:cubicBezTo>
                  <a:pt x="780143" y="32657"/>
                  <a:pt x="783772" y="14515"/>
                  <a:pt x="772886" y="10886"/>
                </a:cubicBezTo>
                <a:lnTo>
                  <a:pt x="740229" y="0"/>
                </a:lnTo>
                <a:cubicBezTo>
                  <a:pt x="719525" y="4141"/>
                  <a:pt x="675460" y="10614"/>
                  <a:pt x="653143" y="21772"/>
                </a:cubicBezTo>
                <a:cubicBezTo>
                  <a:pt x="641441" y="27623"/>
                  <a:pt x="630702" y="35370"/>
                  <a:pt x="620486" y="43543"/>
                </a:cubicBezTo>
                <a:cubicBezTo>
                  <a:pt x="612472" y="49954"/>
                  <a:pt x="607516" y="60035"/>
                  <a:pt x="598715" y="65315"/>
                </a:cubicBezTo>
                <a:cubicBezTo>
                  <a:pt x="588875" y="71219"/>
                  <a:pt x="576943" y="72572"/>
                  <a:pt x="566057" y="76200"/>
                </a:cubicBezTo>
                <a:cubicBezTo>
                  <a:pt x="547960" y="94297"/>
                  <a:pt x="536349" y="108756"/>
                  <a:pt x="511629" y="119743"/>
                </a:cubicBezTo>
                <a:cubicBezTo>
                  <a:pt x="490658" y="129064"/>
                  <a:pt x="468086" y="134258"/>
                  <a:pt x="446315" y="141515"/>
                </a:cubicBezTo>
                <a:lnTo>
                  <a:pt x="413657" y="152400"/>
                </a:lnTo>
                <a:cubicBezTo>
                  <a:pt x="395560" y="170497"/>
                  <a:pt x="383949" y="184956"/>
                  <a:pt x="359229" y="195943"/>
                </a:cubicBezTo>
                <a:cubicBezTo>
                  <a:pt x="338258" y="205264"/>
                  <a:pt x="293915" y="217715"/>
                  <a:pt x="293915" y="217715"/>
                </a:cubicBezTo>
                <a:cubicBezTo>
                  <a:pt x="251389" y="260239"/>
                  <a:pt x="296011" y="222109"/>
                  <a:pt x="239486" y="250372"/>
                </a:cubicBezTo>
                <a:cubicBezTo>
                  <a:pt x="160395" y="289917"/>
                  <a:pt x="245808" y="253414"/>
                  <a:pt x="185057" y="293915"/>
                </a:cubicBezTo>
                <a:cubicBezTo>
                  <a:pt x="171555" y="302916"/>
                  <a:pt x="155017" y="306685"/>
                  <a:pt x="141515" y="315686"/>
                </a:cubicBezTo>
                <a:cubicBezTo>
                  <a:pt x="74931" y="360075"/>
                  <a:pt x="170767" y="311878"/>
                  <a:pt x="97972" y="370115"/>
                </a:cubicBezTo>
                <a:cubicBezTo>
                  <a:pt x="89012" y="377283"/>
                  <a:pt x="76201" y="377372"/>
                  <a:pt x="65315" y="381000"/>
                </a:cubicBezTo>
                <a:cubicBezTo>
                  <a:pt x="12742" y="433573"/>
                  <a:pt x="76706" y="366762"/>
                  <a:pt x="21772" y="435429"/>
                </a:cubicBezTo>
                <a:cubicBezTo>
                  <a:pt x="15361" y="443443"/>
                  <a:pt x="7257" y="449943"/>
                  <a:pt x="0" y="457200"/>
                </a:cubicBezTo>
                <a:cubicBezTo>
                  <a:pt x="20363" y="620097"/>
                  <a:pt x="-20026" y="509765"/>
                  <a:pt x="43543" y="555172"/>
                </a:cubicBezTo>
                <a:cubicBezTo>
                  <a:pt x="60246" y="567103"/>
                  <a:pt x="67613" y="592224"/>
                  <a:pt x="87086" y="598715"/>
                </a:cubicBezTo>
                <a:lnTo>
                  <a:pt x="152400" y="620486"/>
                </a:lnTo>
                <a:lnTo>
                  <a:pt x="185057" y="631372"/>
                </a:lnTo>
                <a:cubicBezTo>
                  <a:pt x="239820" y="625896"/>
                  <a:pt x="303978" y="621878"/>
                  <a:pt x="359229" y="609600"/>
                </a:cubicBezTo>
                <a:cubicBezTo>
                  <a:pt x="370430" y="607111"/>
                  <a:pt x="380853" y="601867"/>
                  <a:pt x="391886" y="598715"/>
                </a:cubicBezTo>
                <a:cubicBezTo>
                  <a:pt x="406271" y="594605"/>
                  <a:pt x="420915" y="591458"/>
                  <a:pt x="435429" y="587829"/>
                </a:cubicBezTo>
                <a:cubicBezTo>
                  <a:pt x="446315" y="580572"/>
                  <a:pt x="456131" y="571371"/>
                  <a:pt x="468086" y="566057"/>
                </a:cubicBezTo>
                <a:cubicBezTo>
                  <a:pt x="489057" y="556736"/>
                  <a:pt x="533400" y="544286"/>
                  <a:pt x="533400" y="544286"/>
                </a:cubicBezTo>
                <a:cubicBezTo>
                  <a:pt x="584104" y="493584"/>
                  <a:pt x="518461" y="551757"/>
                  <a:pt x="598715" y="511629"/>
                </a:cubicBezTo>
                <a:cubicBezTo>
                  <a:pt x="607895" y="507039"/>
                  <a:pt x="611685" y="495137"/>
                  <a:pt x="620486" y="489857"/>
                </a:cubicBezTo>
                <a:cubicBezTo>
                  <a:pt x="630325" y="483953"/>
                  <a:pt x="647701" y="478972"/>
                  <a:pt x="664029" y="468086"/>
                </a:cubicBezTo>
                <a:close/>
              </a:path>
            </a:pathLst>
          </a:cu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477" name="Rectangle 39942"/>
          <p:cNvSpPr>
            <a:spLocks noChangeArrowheads="1"/>
          </p:cNvSpPr>
          <p:nvPr/>
        </p:nvSpPr>
        <p:spPr bwMode="auto">
          <a:xfrm>
            <a:off x="7239000" y="609600"/>
            <a:ext cx="1871663" cy="4643438"/>
          </a:xfrm>
          <a:prstGeom prst="rect">
            <a:avLst/>
          </a:prstGeom>
          <a:noFill/>
          <a:ln w="9525">
            <a:noFill/>
            <a:miter lim="800000"/>
            <a:headEnd/>
            <a:tailEnd/>
          </a:ln>
        </p:spPr>
        <p:txBody>
          <a:bodyPr>
            <a:spAutoFit/>
          </a:bodyPr>
          <a:lstStyle/>
          <a:p>
            <a:r>
              <a:rPr lang="en-US" sz="1600" b="1">
                <a:solidFill>
                  <a:srgbClr val="77933C"/>
                </a:solidFill>
              </a:rPr>
              <a:t>TEM of ~40 axons ensheathed by several Schwann cells.  Each Schwann cell may ensheath several axons. </a:t>
            </a:r>
            <a:r>
              <a:rPr lang="en-US" b="1">
                <a:solidFill>
                  <a:srgbClr val="77933C"/>
                </a:solidFill>
              </a:rPr>
              <a:t>The cytoplasm of some Schwann cells is indicated (Scc). </a:t>
            </a:r>
            <a:r>
              <a:rPr lang="en-US" sz="1600" b="1">
                <a:solidFill>
                  <a:srgbClr val="77933C"/>
                </a:solidFill>
              </a:rPr>
              <a:t>Schwann cell nuclei may be visible, but often are out of the plane of the section. </a:t>
            </a:r>
          </a:p>
        </p:txBody>
      </p:sp>
      <p:cxnSp>
        <p:nvCxnSpPr>
          <p:cNvPr id="40" name="Straight Arrow Connector 39"/>
          <p:cNvCxnSpPr/>
          <p:nvPr/>
        </p:nvCxnSpPr>
        <p:spPr>
          <a:xfrm flipH="1">
            <a:off x="6584950" y="3508375"/>
            <a:ext cx="236538" cy="39052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6259513" y="3943350"/>
            <a:ext cx="287337" cy="43497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4322763" y="2378075"/>
            <a:ext cx="4762" cy="52546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pic>
        <p:nvPicPr>
          <p:cNvPr id="64514" name="Picture 4" descr="Image10"/>
          <p:cNvPicPr>
            <a:picLocks noChangeAspect="1" noChangeArrowheads="1"/>
          </p:cNvPicPr>
          <p:nvPr/>
        </p:nvPicPr>
        <p:blipFill>
          <a:blip r:embed="rId5" cstate="print"/>
          <a:srcRect/>
          <a:stretch>
            <a:fillRect/>
          </a:stretch>
        </p:blipFill>
        <p:spPr bwMode="auto">
          <a:xfrm>
            <a:off x="42863" y="457200"/>
            <a:ext cx="5127625" cy="6180138"/>
          </a:xfrm>
          <a:prstGeom prst="rect">
            <a:avLst/>
          </a:prstGeom>
          <a:noFill/>
          <a:ln w="9525">
            <a:noFill/>
            <a:miter lim="800000"/>
            <a:headEnd/>
            <a:tailEnd/>
          </a:ln>
        </p:spPr>
      </p:pic>
      <p:sp>
        <p:nvSpPr>
          <p:cNvPr id="4" name="Rectangle 3"/>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individual axons</a:t>
            </a:r>
          </a:p>
        </p:txBody>
      </p:sp>
      <p:sp>
        <p:nvSpPr>
          <p:cNvPr id="64516" name="TextBox 4"/>
          <p:cNvSpPr txBox="1">
            <a:spLocks noChangeArrowheads="1"/>
          </p:cNvSpPr>
          <p:nvPr/>
        </p:nvSpPr>
        <p:spPr bwMode="auto">
          <a:xfrm>
            <a:off x="5232400" y="1371600"/>
            <a:ext cx="3941763" cy="2432050"/>
          </a:xfrm>
          <a:prstGeom prst="rect">
            <a:avLst/>
          </a:prstGeom>
          <a:noFill/>
          <a:ln w="9525">
            <a:noFill/>
            <a:miter lim="800000"/>
            <a:headEnd/>
            <a:tailEnd/>
          </a:ln>
        </p:spPr>
        <p:txBody>
          <a:bodyPr>
            <a:spAutoFit/>
          </a:bodyPr>
          <a:lstStyle/>
          <a:p>
            <a:r>
              <a:rPr lang="en-US" sz="1400" b="1">
                <a:solidFill>
                  <a:srgbClr val="002060"/>
                </a:solidFill>
                <a:latin typeface="Tempus Sans ITC" pitchFamily="82" charset="0"/>
              </a:rPr>
              <a:t>The numerous membranes between the purple arrows all belong to a single Schwann cell, with the exception of the innermost one, which is the axonal membrane.  The main structure of the Schwann cell, including its nucleus, is out of the plane of section; its external lamina is visible (blue arrows)</a:t>
            </a:r>
          </a:p>
          <a:p>
            <a:endParaRPr lang="en-US" sz="1400" b="1">
              <a:solidFill>
                <a:srgbClr val="002060"/>
              </a:solidFill>
              <a:latin typeface="Tempus Sans ITC" pitchFamily="82" charset="0"/>
            </a:endParaRPr>
          </a:p>
          <a:p>
            <a:r>
              <a:rPr lang="en-US" sz="1400" b="1">
                <a:solidFill>
                  <a:srgbClr val="002060"/>
                </a:solidFill>
                <a:latin typeface="Tempus Sans ITC" pitchFamily="82" charset="0"/>
              </a:rPr>
              <a:t>The cytoplasm of the axon contains organelles, and cross-sections of microtubules (red arrow) and neurofilaments (intermediate filaments).</a:t>
            </a:r>
          </a:p>
        </p:txBody>
      </p:sp>
      <p:sp>
        <p:nvSpPr>
          <p:cNvPr id="6" name="Rectangle 5"/>
          <p:cNvSpPr/>
          <p:nvPr/>
        </p:nvSpPr>
        <p:spPr>
          <a:xfrm>
            <a:off x="5257800" y="600075"/>
            <a:ext cx="3810000" cy="584200"/>
          </a:xfrm>
          <a:prstGeom prst="rect">
            <a:avLst/>
          </a:prstGeom>
        </p:spPr>
        <p:txBody>
          <a:bodyPr>
            <a:spAutoFit/>
          </a:bodyPr>
          <a:lstStyle/>
          <a:p>
            <a:pPr>
              <a:defRPr/>
            </a:pPr>
            <a:r>
              <a:rPr lang="en-US" sz="1600" b="1" dirty="0">
                <a:solidFill>
                  <a:schemeClr val="accent3">
                    <a:lumMod val="75000"/>
                  </a:schemeClr>
                </a:solidFill>
              </a:rPr>
              <a:t>Electron micrograph of a </a:t>
            </a:r>
            <a:r>
              <a:rPr lang="en-US" sz="1600" b="1" dirty="0" err="1">
                <a:solidFill>
                  <a:schemeClr val="accent3">
                    <a:lumMod val="75000"/>
                  </a:schemeClr>
                </a:solidFill>
              </a:rPr>
              <a:t>myelinated</a:t>
            </a:r>
            <a:r>
              <a:rPr lang="en-US" sz="1600" b="1" dirty="0">
                <a:solidFill>
                  <a:schemeClr val="accent3">
                    <a:lumMod val="75000"/>
                  </a:schemeClr>
                </a:solidFill>
              </a:rPr>
              <a:t> axon (Ax) in cross-section.  </a:t>
            </a:r>
            <a:endParaRPr lang="en-US" sz="1600" dirty="0"/>
          </a:p>
        </p:txBody>
      </p:sp>
      <p:cxnSp>
        <p:nvCxnSpPr>
          <p:cNvPr id="7" name="Straight Arrow Connector 6"/>
          <p:cNvCxnSpPr/>
          <p:nvPr/>
        </p:nvCxnSpPr>
        <p:spPr>
          <a:xfrm flipH="1">
            <a:off x="1470025" y="4572000"/>
            <a:ext cx="434975" cy="468313"/>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77838" y="5564188"/>
            <a:ext cx="457200" cy="45720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189288" y="3541713"/>
            <a:ext cx="141287" cy="5556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689225" y="3992563"/>
            <a:ext cx="288925" cy="43497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986213" y="6021388"/>
            <a:ext cx="315912" cy="555625"/>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22350" y="863600"/>
            <a:ext cx="436563" cy="708025"/>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4526" name="TextBox 18"/>
          <p:cNvSpPr txBox="1">
            <a:spLocks noChangeArrowheads="1"/>
          </p:cNvSpPr>
          <p:nvPr/>
        </p:nvSpPr>
        <p:spPr bwMode="auto">
          <a:xfrm>
            <a:off x="5908817" y="4951467"/>
            <a:ext cx="2701783" cy="292146"/>
          </a:xfrm>
          <a:prstGeom prst="rect">
            <a:avLst/>
          </a:prstGeom>
          <a:noFill/>
          <a:ln w="9525">
            <a:noFill/>
            <a:miter lim="800000"/>
            <a:headEnd/>
            <a:tailEnd/>
          </a:ln>
        </p:spPr>
        <p:txBody>
          <a:bodyPr>
            <a:spAutoFit/>
          </a:bodyPr>
          <a:lstStyle/>
          <a:p>
            <a:r>
              <a:rPr lang="en-US" sz="1200" dirty="0"/>
              <a:t>Schwann cell </a:t>
            </a:r>
            <a:r>
              <a:rPr lang="en-US" sz="1200" dirty="0" err="1"/>
              <a:t>myelinating</a:t>
            </a:r>
            <a:r>
              <a:rPr lang="en-US" sz="1200" dirty="0"/>
              <a:t> an axon</a:t>
            </a:r>
          </a:p>
        </p:txBody>
      </p:sp>
      <p:pic>
        <p:nvPicPr>
          <p:cNvPr id="16" name="Picture 15" descr="Untitled-1.jpg"/>
          <p:cNvPicPr>
            <a:picLocks noChangeAspect="1"/>
          </p:cNvPicPr>
          <p:nvPr/>
        </p:nvPicPr>
        <p:blipFill>
          <a:blip r:embed="rId6" cstate="print"/>
          <a:stretch>
            <a:fillRect/>
          </a:stretch>
        </p:blipFill>
        <p:spPr>
          <a:xfrm>
            <a:off x="5943600" y="3848100"/>
            <a:ext cx="2808903" cy="2857500"/>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descr="SL44OL"/>
          <p:cNvPicPr>
            <a:picLocks noChangeAspect="1" noChangeArrowheads="1"/>
          </p:cNvPicPr>
          <p:nvPr/>
        </p:nvPicPr>
        <p:blipFill>
          <a:blip r:embed="rId4" cstate="print"/>
          <a:srcRect/>
          <a:stretch>
            <a:fillRect/>
          </a:stretch>
        </p:blipFill>
        <p:spPr bwMode="auto">
          <a:xfrm>
            <a:off x="152400" y="685800"/>
            <a:ext cx="4872038" cy="3654425"/>
          </a:xfrm>
          <a:prstGeom prst="rect">
            <a:avLst/>
          </a:prstGeom>
          <a:noFill/>
          <a:ln w="9525">
            <a:noFill/>
            <a:miter lim="800000"/>
            <a:headEnd/>
            <a:tailEnd/>
          </a:ln>
        </p:spPr>
      </p:pic>
      <p:pic>
        <p:nvPicPr>
          <p:cNvPr id="66562" name="Picture 7" descr="500px-neuron_cell_diagram_trimmed to axon"/>
          <p:cNvPicPr>
            <a:picLocks noChangeAspect="1" noChangeArrowheads="1"/>
          </p:cNvPicPr>
          <p:nvPr/>
        </p:nvPicPr>
        <p:blipFill>
          <a:blip r:embed="rId5" cstate="print"/>
          <a:srcRect/>
          <a:stretch>
            <a:fillRect/>
          </a:stretch>
        </p:blipFill>
        <p:spPr bwMode="auto">
          <a:xfrm>
            <a:off x="5334000" y="1968500"/>
            <a:ext cx="3708400" cy="4127500"/>
          </a:xfrm>
          <a:prstGeom prst="rect">
            <a:avLst/>
          </a:prstGeom>
          <a:noFill/>
          <a:ln w="9525">
            <a:noFill/>
            <a:miter lim="800000"/>
            <a:headEnd/>
            <a:tailEnd/>
          </a:ln>
        </p:spPr>
      </p:pic>
      <p:sp>
        <p:nvSpPr>
          <p:cNvPr id="66563" name="Line 8"/>
          <p:cNvSpPr>
            <a:spLocks noChangeShapeType="1"/>
          </p:cNvSpPr>
          <p:nvPr/>
        </p:nvSpPr>
        <p:spPr bwMode="auto">
          <a:xfrm flipH="1" flipV="1">
            <a:off x="2667000" y="2514600"/>
            <a:ext cx="4349750" cy="425450"/>
          </a:xfrm>
          <a:prstGeom prst="line">
            <a:avLst/>
          </a:prstGeom>
          <a:noFill/>
          <a:ln w="38100">
            <a:solidFill>
              <a:srgbClr val="FF3300"/>
            </a:solidFill>
            <a:round/>
            <a:headEnd/>
            <a:tailEnd type="triangle" w="med" len="med"/>
          </a:ln>
        </p:spPr>
        <p:txBody>
          <a:bodyPr/>
          <a:lstStyle/>
          <a:p>
            <a:endParaRPr lang="en-US"/>
          </a:p>
        </p:txBody>
      </p:sp>
      <p:sp>
        <p:nvSpPr>
          <p:cNvPr id="16394" name="Text Box 10"/>
          <p:cNvSpPr txBox="1">
            <a:spLocks noChangeArrowheads="1"/>
          </p:cNvSpPr>
          <p:nvPr/>
        </p:nvSpPr>
        <p:spPr bwMode="auto">
          <a:xfrm>
            <a:off x="79375" y="4484688"/>
            <a:ext cx="5018088" cy="1754187"/>
          </a:xfrm>
          <a:prstGeom prst="rect">
            <a:avLst/>
          </a:prstGeom>
          <a:noFill/>
          <a:ln>
            <a:noFill/>
          </a:ln>
          <a:effectLst/>
        </p:spPr>
        <p:txBody>
          <a:bodyPr>
            <a:spAutoFit/>
          </a:bodyPr>
          <a:lstStyle/>
          <a:p>
            <a:pPr>
              <a:defRPr/>
            </a:pPr>
            <a:r>
              <a:rPr lang="en-US" b="1" dirty="0">
                <a:solidFill>
                  <a:schemeClr val="accent3">
                    <a:lumMod val="50000"/>
                  </a:schemeClr>
                </a:solidFill>
              </a:rPr>
              <a:t>This light micrograph shows a longitudinal view of a nerve bundle that has been teased apart to separate individual axons, and then stained with osmium tetroxide, which labels the myelin membrane.  The bare portion of one axon, a node of Ranvier, is indicated.</a:t>
            </a:r>
          </a:p>
        </p:txBody>
      </p:sp>
      <p:sp>
        <p:nvSpPr>
          <p:cNvPr id="8" name="Rectangle 7"/>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individual axons</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p:cNvSpPr txBox="1">
            <a:spLocks noChangeArrowheads="1"/>
          </p:cNvSpPr>
          <p:nvPr/>
        </p:nvSpPr>
        <p:spPr bwMode="auto">
          <a:xfrm>
            <a:off x="1905000" y="2409825"/>
            <a:ext cx="5410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teased nerve stained for myelin – SL044</a:t>
            </a:r>
            <a:endParaRPr lang="en-US" dirty="0">
              <a:latin typeface="Calibri" pitchFamily="34" charset="0"/>
            </a:endParaRPr>
          </a:p>
        </p:txBody>
      </p:sp>
      <p:sp>
        <p:nvSpPr>
          <p:cNvPr id="68610" name="TextBox 4"/>
          <p:cNvSpPr txBox="1">
            <a:spLocks noChangeArrowheads="1"/>
          </p:cNvSpPr>
          <p:nvPr/>
        </p:nvSpPr>
        <p:spPr bwMode="auto">
          <a:xfrm>
            <a:off x="1371600" y="5562600"/>
            <a:ext cx="6400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044</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Axons</a:t>
            </a:r>
          </a:p>
          <a:p>
            <a:pPr lvl="1" eaLnBrk="0" hangingPunct="0">
              <a:buFontTx/>
              <a:buChar char="•"/>
            </a:pPr>
            <a:r>
              <a:rPr lang="en-US" sz="1200" b="1" dirty="0">
                <a:solidFill>
                  <a:srgbClr val="002060"/>
                </a:solidFill>
                <a:latin typeface="Georgia" pitchFamily="18" charset="0"/>
                <a:ea typeface="Times" pitchFamily="18" charset="0"/>
                <a:cs typeface="Arial" charset="0"/>
              </a:rPr>
              <a:t>Myelin</a:t>
            </a:r>
          </a:p>
          <a:p>
            <a:pPr lvl="1" eaLnBrk="0" hangingPunct="0">
              <a:buFontTx/>
              <a:buChar char="•"/>
            </a:pPr>
            <a:r>
              <a:rPr lang="en-US" sz="1200" b="1" dirty="0">
                <a:solidFill>
                  <a:srgbClr val="002060"/>
                </a:solidFill>
                <a:latin typeface="Georgia" pitchFamily="18" charset="0"/>
                <a:ea typeface="Times" pitchFamily="18" charset="0"/>
                <a:cs typeface="Arial" charset="0"/>
              </a:rPr>
              <a:t>Node of Ranvier</a:t>
            </a:r>
          </a:p>
        </p:txBody>
      </p:sp>
      <p:sp>
        <p:nvSpPr>
          <p:cNvPr id="5" name="Rectangle 4"/>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individual axons</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5" descr="SL12HP"/>
          <p:cNvPicPr>
            <a:picLocks noChangeAspect="1" noChangeArrowheads="1"/>
          </p:cNvPicPr>
          <p:nvPr/>
        </p:nvPicPr>
        <p:blipFill>
          <a:blip r:embed="rId4" cstate="print"/>
          <a:srcRect/>
          <a:stretch>
            <a:fillRect/>
          </a:stretch>
        </p:blipFill>
        <p:spPr bwMode="auto">
          <a:xfrm>
            <a:off x="1219200" y="571500"/>
            <a:ext cx="6400800" cy="4800600"/>
          </a:xfrm>
          <a:prstGeom prst="rect">
            <a:avLst/>
          </a:prstGeom>
          <a:noFill/>
          <a:ln w="9525">
            <a:noFill/>
            <a:miter lim="800000"/>
            <a:headEnd/>
            <a:tailEnd/>
          </a:ln>
        </p:spPr>
      </p:pic>
      <p:sp>
        <p:nvSpPr>
          <p:cNvPr id="3" name="Rectangle 2"/>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H&amp;E</a:t>
            </a:r>
          </a:p>
        </p:txBody>
      </p:sp>
      <p:sp>
        <p:nvSpPr>
          <p:cNvPr id="4" name="Text Box 10"/>
          <p:cNvSpPr txBox="1">
            <a:spLocks noChangeArrowheads="1"/>
          </p:cNvSpPr>
          <p:nvPr/>
        </p:nvSpPr>
        <p:spPr bwMode="auto">
          <a:xfrm>
            <a:off x="98425" y="5375275"/>
            <a:ext cx="8988425" cy="1322388"/>
          </a:xfrm>
          <a:prstGeom prst="rect">
            <a:avLst/>
          </a:prstGeom>
          <a:noFill/>
          <a:ln>
            <a:noFill/>
          </a:ln>
          <a:effectLst/>
        </p:spPr>
        <p:txBody>
          <a:bodyPr>
            <a:spAutoFit/>
          </a:bodyPr>
          <a:lstStyle/>
          <a:p>
            <a:pPr>
              <a:defRPr/>
            </a:pPr>
            <a:r>
              <a:rPr lang="en-US" sz="1600" b="1" dirty="0">
                <a:solidFill>
                  <a:schemeClr val="accent3">
                    <a:lumMod val="50000"/>
                  </a:schemeClr>
                </a:solidFill>
              </a:rPr>
              <a:t>This light micrograph shows a large nerve in H&amp;E.  The top portion of the image shows the individual nerves in cross-section, while the bottom shows them in longitudinal section.  In H&amp;E, the axons stain eosinophilic (green arrows), though they usually look a little purple.  Much of the myelin washes out in tissue preparation, so the area around the axon is pale-pink (edge of the myelin indicated by the blue arrows).</a:t>
            </a:r>
          </a:p>
        </p:txBody>
      </p:sp>
      <p:cxnSp>
        <p:nvCxnSpPr>
          <p:cNvPr id="7" name="Straight Arrow Connector 6"/>
          <p:cNvCxnSpPr/>
          <p:nvPr/>
        </p:nvCxnSpPr>
        <p:spPr>
          <a:xfrm>
            <a:off x="5281613" y="2062163"/>
            <a:ext cx="361950" cy="325437"/>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718175" y="2528888"/>
            <a:ext cx="314325" cy="555625"/>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01888" y="2133600"/>
            <a:ext cx="287337" cy="43497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106988" y="3725863"/>
            <a:ext cx="79375" cy="46672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426075" y="3732213"/>
            <a:ext cx="11113" cy="44132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68463" y="3078163"/>
            <a:ext cx="185737" cy="487362"/>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39863" y="3127375"/>
            <a:ext cx="173037" cy="522288"/>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066925" y="3625850"/>
            <a:ext cx="179388" cy="52863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52613" y="2913063"/>
            <a:ext cx="161925" cy="509587"/>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70669" name="Group 22"/>
          <p:cNvGrpSpPr>
            <a:grpSpLocks/>
          </p:cNvGrpSpPr>
          <p:nvPr/>
        </p:nvGrpSpPr>
        <p:grpSpPr bwMode="auto">
          <a:xfrm>
            <a:off x="46038" y="36513"/>
            <a:ext cx="1173162" cy="1639887"/>
            <a:chOff x="154612" y="762000"/>
            <a:chExt cx="3754438" cy="4943475"/>
          </a:xfrm>
        </p:grpSpPr>
        <p:pic>
          <p:nvPicPr>
            <p:cNvPr id="70670" name="Picture 9" descr="Spinal cord diagram"/>
            <p:cNvPicPr>
              <a:picLocks noChangeAspect="1" noChangeArrowheads="1"/>
            </p:cNvPicPr>
            <p:nvPr/>
          </p:nvPicPr>
          <p:blipFill>
            <a:blip r:embed="rId5" cstate="print"/>
            <a:srcRect/>
            <a:stretch>
              <a:fillRect/>
            </a:stretch>
          </p:blipFill>
          <p:spPr bwMode="auto">
            <a:xfrm>
              <a:off x="154612" y="762000"/>
              <a:ext cx="3754438" cy="4943475"/>
            </a:xfrm>
            <a:prstGeom prst="rect">
              <a:avLst/>
            </a:prstGeom>
            <a:noFill/>
            <a:ln w="9525">
              <a:noFill/>
              <a:miter lim="800000"/>
              <a:headEnd/>
              <a:tailEnd/>
            </a:ln>
          </p:spPr>
        </p:pic>
        <p:sp>
          <p:nvSpPr>
            <p:cNvPr id="70671" name="Oval 10"/>
            <p:cNvSpPr>
              <a:spLocks noChangeArrowheads="1"/>
            </p:cNvSpPr>
            <p:nvPr/>
          </p:nvSpPr>
          <p:spPr bwMode="auto">
            <a:xfrm rot="-2061047">
              <a:off x="794375" y="3082925"/>
              <a:ext cx="1066800" cy="533400"/>
            </a:xfrm>
            <a:prstGeom prst="ellipse">
              <a:avLst/>
            </a:prstGeom>
            <a:noFill/>
            <a:ln w="38100">
              <a:solidFill>
                <a:srgbClr val="FF3300"/>
              </a:solidFill>
              <a:prstDash val="dash"/>
              <a:round/>
              <a:headEnd/>
              <a:tailEnd/>
            </a:ln>
          </p:spPr>
          <p:txBody>
            <a:bodyPr wrap="none" anchor="ctr"/>
            <a:lstStyle/>
            <a:p>
              <a:endParaRPr lang="en-US"/>
            </a:p>
          </p:txBody>
        </p:sp>
        <p:sp>
          <p:nvSpPr>
            <p:cNvPr id="70672" name="Oval 11"/>
            <p:cNvSpPr>
              <a:spLocks noChangeAspect="1" noChangeArrowheads="1"/>
            </p:cNvSpPr>
            <p:nvPr/>
          </p:nvSpPr>
          <p:spPr bwMode="auto">
            <a:xfrm rot="-3180019">
              <a:off x="1756400" y="1831975"/>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70673" name="Oval 12"/>
            <p:cNvSpPr>
              <a:spLocks noChangeAspect="1" noChangeArrowheads="1"/>
            </p:cNvSpPr>
            <p:nvPr/>
          </p:nvSpPr>
          <p:spPr bwMode="auto">
            <a:xfrm>
              <a:off x="1996112" y="2927350"/>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70674" name="Oval 10"/>
            <p:cNvSpPr>
              <a:spLocks noChangeArrowheads="1"/>
            </p:cNvSpPr>
            <p:nvPr/>
          </p:nvSpPr>
          <p:spPr bwMode="auto">
            <a:xfrm rot="-6926098">
              <a:off x="905615" y="3949050"/>
              <a:ext cx="737773" cy="451409"/>
            </a:xfrm>
            <a:prstGeom prst="ellipse">
              <a:avLst/>
            </a:prstGeom>
            <a:noFill/>
            <a:ln w="38100">
              <a:solidFill>
                <a:srgbClr val="FF3300"/>
              </a:solidFill>
              <a:prstDash val="dash"/>
              <a:round/>
              <a:headEnd/>
              <a:tailEnd/>
            </a:ln>
          </p:spPr>
          <p:txBody>
            <a:bodyPr wrap="none" anchor="ctr"/>
            <a:lstStyle/>
            <a:p>
              <a:endParaRPr lang="en-US"/>
            </a:p>
          </p:txBody>
        </p:sp>
        <p:sp>
          <p:nvSpPr>
            <p:cNvPr id="70675" name="Oval 10"/>
            <p:cNvSpPr>
              <a:spLocks noChangeArrowheads="1"/>
            </p:cNvSpPr>
            <p:nvPr/>
          </p:nvSpPr>
          <p:spPr bwMode="auto">
            <a:xfrm rot="-4327791">
              <a:off x="865977" y="2282464"/>
              <a:ext cx="737773" cy="451409"/>
            </a:xfrm>
            <a:prstGeom prst="ellipse">
              <a:avLst/>
            </a:prstGeom>
            <a:noFill/>
            <a:ln w="38100">
              <a:solidFill>
                <a:srgbClr val="FF3300"/>
              </a:solidFill>
              <a:prstDash val="dash"/>
              <a:round/>
              <a:headEnd/>
              <a:tailEnd/>
            </a:ln>
          </p:spPr>
          <p:txBody>
            <a:bodyPr wrap="none" anchor="ctr"/>
            <a:lstStyle/>
            <a:p>
              <a:endParaRPr lang="en-US"/>
            </a:p>
          </p:txBody>
        </p:sp>
      </p:gr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3" cstate="print"/>
          <a:srcRect/>
          <a:stretch>
            <a:fillRect/>
          </a:stretch>
        </p:blipFill>
        <p:spPr bwMode="auto">
          <a:xfrm>
            <a:off x="998538" y="590550"/>
            <a:ext cx="7146925" cy="5054600"/>
          </a:xfrm>
          <a:prstGeom prst="rect">
            <a:avLst/>
          </a:prstGeom>
          <a:noFill/>
          <a:ln w="9525">
            <a:noFill/>
            <a:miter lim="800000"/>
            <a:headEnd/>
            <a:tailEnd/>
          </a:ln>
        </p:spPr>
      </p:pic>
      <p:sp>
        <p:nvSpPr>
          <p:cNvPr id="3" name="Rectangle 2"/>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H&amp;E</a:t>
            </a:r>
          </a:p>
        </p:txBody>
      </p:sp>
      <p:sp>
        <p:nvSpPr>
          <p:cNvPr id="4" name="Text Box 10"/>
          <p:cNvSpPr txBox="1">
            <a:spLocks noChangeArrowheads="1"/>
          </p:cNvSpPr>
          <p:nvPr/>
        </p:nvSpPr>
        <p:spPr bwMode="auto">
          <a:xfrm>
            <a:off x="77788" y="5646738"/>
            <a:ext cx="8988425" cy="923925"/>
          </a:xfrm>
          <a:prstGeom prst="rect">
            <a:avLst/>
          </a:prstGeom>
          <a:noFill/>
          <a:ln>
            <a:noFill/>
          </a:ln>
          <a:effectLst/>
        </p:spPr>
        <p:txBody>
          <a:bodyPr>
            <a:spAutoFit/>
          </a:bodyPr>
          <a:lstStyle/>
          <a:p>
            <a:pPr>
              <a:defRPr/>
            </a:pPr>
            <a:r>
              <a:rPr lang="en-US" b="1" dirty="0">
                <a:solidFill>
                  <a:schemeClr val="accent3">
                    <a:lumMod val="50000"/>
                  </a:schemeClr>
                </a:solidFill>
              </a:rPr>
              <a:t>A light micrograph similar to the previous slide, showing nodes of Ranvier (blue circles).  Note the myelin tapers near the node, and that the axon is continuous through the node.  So cool!!! </a:t>
            </a:r>
          </a:p>
        </p:txBody>
      </p:sp>
      <p:sp>
        <p:nvSpPr>
          <p:cNvPr id="5" name="Oval 4"/>
          <p:cNvSpPr/>
          <p:nvPr/>
        </p:nvSpPr>
        <p:spPr>
          <a:xfrm>
            <a:off x="5191125" y="1770063"/>
            <a:ext cx="609600" cy="5334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6527800" y="1487488"/>
            <a:ext cx="609600" cy="533400"/>
          </a:xfrm>
          <a:prstGeom prst="ellipse">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2710" name="Group 6"/>
          <p:cNvGrpSpPr>
            <a:grpSpLocks/>
          </p:cNvGrpSpPr>
          <p:nvPr/>
        </p:nvGrpSpPr>
        <p:grpSpPr bwMode="auto">
          <a:xfrm>
            <a:off x="46038" y="36513"/>
            <a:ext cx="1173162" cy="1639887"/>
            <a:chOff x="154612" y="762000"/>
            <a:chExt cx="3754438" cy="4943475"/>
          </a:xfrm>
        </p:grpSpPr>
        <p:pic>
          <p:nvPicPr>
            <p:cNvPr id="72711" name="Picture 9" descr="Spinal cord diagram"/>
            <p:cNvPicPr>
              <a:picLocks noChangeAspect="1" noChangeArrowheads="1"/>
            </p:cNvPicPr>
            <p:nvPr/>
          </p:nvPicPr>
          <p:blipFill>
            <a:blip r:embed="rId4" cstate="print"/>
            <a:srcRect/>
            <a:stretch>
              <a:fillRect/>
            </a:stretch>
          </p:blipFill>
          <p:spPr bwMode="auto">
            <a:xfrm>
              <a:off x="154612" y="762000"/>
              <a:ext cx="3754438" cy="4943475"/>
            </a:xfrm>
            <a:prstGeom prst="rect">
              <a:avLst/>
            </a:prstGeom>
            <a:noFill/>
            <a:ln w="9525">
              <a:noFill/>
              <a:miter lim="800000"/>
              <a:headEnd/>
              <a:tailEnd/>
            </a:ln>
          </p:spPr>
        </p:pic>
        <p:sp>
          <p:nvSpPr>
            <p:cNvPr id="72712" name="Oval 10"/>
            <p:cNvSpPr>
              <a:spLocks noChangeArrowheads="1"/>
            </p:cNvSpPr>
            <p:nvPr/>
          </p:nvSpPr>
          <p:spPr bwMode="auto">
            <a:xfrm rot="-2061047">
              <a:off x="794375" y="3082925"/>
              <a:ext cx="1066800" cy="533400"/>
            </a:xfrm>
            <a:prstGeom prst="ellipse">
              <a:avLst/>
            </a:prstGeom>
            <a:noFill/>
            <a:ln w="38100">
              <a:solidFill>
                <a:srgbClr val="FF3300"/>
              </a:solidFill>
              <a:prstDash val="dash"/>
              <a:round/>
              <a:headEnd/>
              <a:tailEnd/>
            </a:ln>
          </p:spPr>
          <p:txBody>
            <a:bodyPr wrap="none" anchor="ctr"/>
            <a:lstStyle/>
            <a:p>
              <a:endParaRPr lang="en-US"/>
            </a:p>
          </p:txBody>
        </p:sp>
        <p:sp>
          <p:nvSpPr>
            <p:cNvPr id="72713" name="Oval 11"/>
            <p:cNvSpPr>
              <a:spLocks noChangeAspect="1" noChangeArrowheads="1"/>
            </p:cNvSpPr>
            <p:nvPr/>
          </p:nvSpPr>
          <p:spPr bwMode="auto">
            <a:xfrm rot="-3180019">
              <a:off x="1756400" y="1831975"/>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72714" name="Oval 12"/>
            <p:cNvSpPr>
              <a:spLocks noChangeAspect="1" noChangeArrowheads="1"/>
            </p:cNvSpPr>
            <p:nvPr/>
          </p:nvSpPr>
          <p:spPr bwMode="auto">
            <a:xfrm>
              <a:off x="1996112" y="2927350"/>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72715" name="Oval 10"/>
            <p:cNvSpPr>
              <a:spLocks noChangeArrowheads="1"/>
            </p:cNvSpPr>
            <p:nvPr/>
          </p:nvSpPr>
          <p:spPr bwMode="auto">
            <a:xfrm rot="-6926098">
              <a:off x="905615" y="3949050"/>
              <a:ext cx="737773" cy="451409"/>
            </a:xfrm>
            <a:prstGeom prst="ellipse">
              <a:avLst/>
            </a:prstGeom>
            <a:noFill/>
            <a:ln w="38100">
              <a:solidFill>
                <a:srgbClr val="FF3300"/>
              </a:solidFill>
              <a:prstDash val="dash"/>
              <a:round/>
              <a:headEnd/>
              <a:tailEnd/>
            </a:ln>
          </p:spPr>
          <p:txBody>
            <a:bodyPr wrap="none" anchor="ctr"/>
            <a:lstStyle/>
            <a:p>
              <a:endParaRPr lang="en-US"/>
            </a:p>
          </p:txBody>
        </p:sp>
        <p:sp>
          <p:nvSpPr>
            <p:cNvPr id="72716" name="Oval 10"/>
            <p:cNvSpPr>
              <a:spLocks noChangeArrowheads="1"/>
            </p:cNvSpPr>
            <p:nvPr/>
          </p:nvSpPr>
          <p:spPr bwMode="auto">
            <a:xfrm rot="-4327791">
              <a:off x="865977" y="2282464"/>
              <a:ext cx="737773" cy="451409"/>
            </a:xfrm>
            <a:prstGeom prst="ellipse">
              <a:avLst/>
            </a:prstGeom>
            <a:noFill/>
            <a:ln w="38100">
              <a:solidFill>
                <a:srgbClr val="FF3300"/>
              </a:solidFill>
              <a:prstDash val="dash"/>
              <a:round/>
              <a:headEnd/>
              <a:tailEnd/>
            </a:ln>
          </p:spPr>
          <p:txBody>
            <a:bodyPr wrap="none" anchor="ct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1913" y="615950"/>
            <a:ext cx="9067800" cy="1143000"/>
          </a:xfrm>
        </p:spPr>
        <p:txBody>
          <a:bodyPr/>
          <a:lstStyle/>
          <a:p>
            <a:pPr eaLnBrk="1" hangingPunct="1">
              <a:defRPr/>
            </a:pPr>
            <a:r>
              <a:rPr lang="en-US" sz="3200" dirty="0">
                <a:solidFill>
                  <a:schemeClr val="accent2">
                    <a:lumMod val="50000"/>
                  </a:schemeClr>
                </a:solidFill>
              </a:rPr>
              <a:t>In this lab, we will examine cells, ganglia, nerves, and sensory endings of the peripheral nervous system</a:t>
            </a:r>
          </a:p>
        </p:txBody>
      </p:sp>
      <p:sp>
        <p:nvSpPr>
          <p:cNvPr id="19458"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19459" name="TextBox 4"/>
          <p:cNvSpPr txBox="1">
            <a:spLocks noChangeArrowheads="1"/>
          </p:cNvSpPr>
          <p:nvPr/>
        </p:nvSpPr>
        <p:spPr bwMode="auto">
          <a:xfrm>
            <a:off x="4191000" y="2314575"/>
            <a:ext cx="4686300" cy="1200150"/>
          </a:xfrm>
          <a:prstGeom prst="rect">
            <a:avLst/>
          </a:prstGeom>
          <a:noFill/>
          <a:ln w="9525">
            <a:noFill/>
            <a:miter lim="800000"/>
            <a:headEnd/>
            <a:tailEnd/>
          </a:ln>
        </p:spPr>
        <p:txBody>
          <a:bodyPr>
            <a:spAutoFit/>
          </a:bodyPr>
          <a:lstStyle/>
          <a:p>
            <a:r>
              <a:rPr lang="en-US">
                <a:solidFill>
                  <a:srgbClr val="7030A0"/>
                </a:solidFill>
              </a:rPr>
              <a:t>This diagram shows a cross section through the spinal cord, the dorsal root and ventral root nerves, spinal ganglia (red arrow) and sensory nerve endings (green arrow).</a:t>
            </a:r>
          </a:p>
        </p:txBody>
      </p:sp>
      <p:sp>
        <p:nvSpPr>
          <p:cNvPr id="19460" name="TextBox 5"/>
          <p:cNvSpPr txBox="1">
            <a:spLocks noChangeArrowheads="1"/>
          </p:cNvSpPr>
          <p:nvPr/>
        </p:nvSpPr>
        <p:spPr bwMode="auto">
          <a:xfrm>
            <a:off x="4273550" y="3859213"/>
            <a:ext cx="4457700" cy="1201737"/>
          </a:xfrm>
          <a:prstGeom prst="rect">
            <a:avLst/>
          </a:prstGeom>
          <a:noFill/>
          <a:ln w="9525">
            <a:noFill/>
            <a:miter lim="800000"/>
            <a:headEnd/>
            <a:tailEnd/>
          </a:ln>
        </p:spPr>
        <p:txBody>
          <a:bodyPr>
            <a:spAutoFit/>
          </a:bodyPr>
          <a:lstStyle/>
          <a:p>
            <a:r>
              <a:rPr lang="en-US" b="1">
                <a:solidFill>
                  <a:srgbClr val="002060"/>
                </a:solidFill>
              </a:rPr>
              <a:t>In this lab, the major foci will be:</a:t>
            </a:r>
          </a:p>
          <a:p>
            <a:r>
              <a:rPr lang="en-US" b="1">
                <a:solidFill>
                  <a:srgbClr val="002060"/>
                </a:solidFill>
              </a:rPr>
              <a:t>--the spinal cord</a:t>
            </a:r>
          </a:p>
          <a:p>
            <a:r>
              <a:rPr lang="en-US" b="1">
                <a:solidFill>
                  <a:srgbClr val="002060"/>
                </a:solidFill>
              </a:rPr>
              <a:t>--peripheral nerves</a:t>
            </a:r>
          </a:p>
          <a:p>
            <a:r>
              <a:rPr lang="en-US" b="1">
                <a:solidFill>
                  <a:srgbClr val="002060"/>
                </a:solidFill>
              </a:rPr>
              <a:t>--ganglia</a:t>
            </a:r>
          </a:p>
        </p:txBody>
      </p:sp>
      <p:pic>
        <p:nvPicPr>
          <p:cNvPr id="19461" name="Picture 10" descr="Spinal cord diagram"/>
          <p:cNvPicPr>
            <a:picLocks noChangeAspect="1" noChangeArrowheads="1"/>
          </p:cNvPicPr>
          <p:nvPr/>
        </p:nvPicPr>
        <p:blipFill>
          <a:blip r:embed="rId5" cstate="print"/>
          <a:srcRect/>
          <a:stretch>
            <a:fillRect/>
          </a:stretch>
        </p:blipFill>
        <p:spPr bwMode="auto">
          <a:xfrm>
            <a:off x="228600" y="1838325"/>
            <a:ext cx="3754438" cy="4943475"/>
          </a:xfrm>
          <a:prstGeom prst="rect">
            <a:avLst/>
          </a:prstGeom>
          <a:noFill/>
          <a:ln w="9525">
            <a:noFill/>
            <a:miter lim="800000"/>
            <a:headEnd/>
            <a:tailEnd/>
          </a:ln>
        </p:spPr>
      </p:pic>
      <p:cxnSp>
        <p:nvCxnSpPr>
          <p:cNvPr id="3" name="Straight Arrow Connector 2"/>
          <p:cNvCxnSpPr/>
          <p:nvPr/>
        </p:nvCxnSpPr>
        <p:spPr>
          <a:xfrm>
            <a:off x="1752600" y="3133725"/>
            <a:ext cx="152400" cy="3810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62000" y="3087688"/>
            <a:ext cx="476250" cy="17938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11667" y="-6123"/>
            <a:ext cx="736765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Organization of the nervous system</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3"/>
          <p:cNvSpPr txBox="1">
            <a:spLocks noChangeArrowheads="1"/>
          </p:cNvSpPr>
          <p:nvPr/>
        </p:nvSpPr>
        <p:spPr bwMode="auto">
          <a:xfrm>
            <a:off x="1905000" y="2409825"/>
            <a:ext cx="5410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axilla showing peripheral nerves – SL12</a:t>
            </a:r>
            <a:endParaRPr lang="en-US" dirty="0">
              <a:latin typeface="Calibri" pitchFamily="34" charset="0"/>
            </a:endParaRPr>
          </a:p>
        </p:txBody>
      </p:sp>
      <p:sp>
        <p:nvSpPr>
          <p:cNvPr id="74754" name="TextBox 4"/>
          <p:cNvSpPr txBox="1">
            <a:spLocks noChangeArrowheads="1"/>
          </p:cNvSpPr>
          <p:nvPr/>
        </p:nvSpPr>
        <p:spPr bwMode="auto">
          <a:xfrm>
            <a:off x="1371600" y="5562600"/>
            <a:ext cx="64008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012</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Axons</a:t>
            </a:r>
          </a:p>
          <a:p>
            <a:pPr lvl="1" eaLnBrk="0" hangingPunct="0">
              <a:buFontTx/>
              <a:buChar char="•"/>
            </a:pPr>
            <a:r>
              <a:rPr lang="en-US" sz="1200" b="1" dirty="0">
                <a:solidFill>
                  <a:srgbClr val="002060"/>
                </a:solidFill>
                <a:latin typeface="Georgia" pitchFamily="18" charset="0"/>
                <a:ea typeface="Times" pitchFamily="18" charset="0"/>
                <a:cs typeface="Arial" charset="0"/>
              </a:rPr>
              <a:t>Myelin</a:t>
            </a:r>
          </a:p>
          <a:p>
            <a:pPr lvl="1" eaLnBrk="0" hangingPunct="0">
              <a:buFontTx/>
              <a:buChar char="•"/>
            </a:pPr>
            <a:r>
              <a:rPr lang="en-US" sz="1200" b="1" dirty="0">
                <a:solidFill>
                  <a:srgbClr val="002060"/>
                </a:solidFill>
                <a:latin typeface="Georgia" pitchFamily="18" charset="0"/>
                <a:ea typeface="Times" pitchFamily="18" charset="0"/>
                <a:cs typeface="Arial" charset="0"/>
              </a:rPr>
              <a:t>Node of Ranvier</a:t>
            </a:r>
          </a:p>
        </p:txBody>
      </p:sp>
      <p:sp>
        <p:nvSpPr>
          <p:cNvPr id="5" name="Rectangle 4"/>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H&amp;E</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H&amp;E</a:t>
            </a:r>
          </a:p>
        </p:txBody>
      </p:sp>
      <p:pic>
        <p:nvPicPr>
          <p:cNvPr id="76802" name="Picture 3" descr="slide0010_image019"/>
          <p:cNvPicPr>
            <a:picLocks noChangeAspect="1" noChangeArrowheads="1"/>
          </p:cNvPicPr>
          <p:nvPr/>
        </p:nvPicPr>
        <p:blipFill>
          <a:blip r:embed="rId3" cstate="print"/>
          <a:srcRect/>
          <a:stretch>
            <a:fillRect/>
          </a:stretch>
        </p:blipFill>
        <p:spPr bwMode="auto">
          <a:xfrm>
            <a:off x="1482725" y="727075"/>
            <a:ext cx="5867400" cy="4170363"/>
          </a:xfrm>
          <a:prstGeom prst="rect">
            <a:avLst/>
          </a:prstGeom>
          <a:noFill/>
          <a:ln w="9525">
            <a:noFill/>
            <a:miter lim="800000"/>
            <a:headEnd/>
            <a:tailEnd/>
          </a:ln>
        </p:spPr>
      </p:pic>
      <p:grpSp>
        <p:nvGrpSpPr>
          <p:cNvPr id="76803" name="Group 4"/>
          <p:cNvGrpSpPr>
            <a:grpSpLocks/>
          </p:cNvGrpSpPr>
          <p:nvPr/>
        </p:nvGrpSpPr>
        <p:grpSpPr bwMode="auto">
          <a:xfrm>
            <a:off x="33338" y="152400"/>
            <a:ext cx="1401762" cy="2057400"/>
            <a:chOff x="154612" y="762000"/>
            <a:chExt cx="3754438" cy="4943475"/>
          </a:xfrm>
        </p:grpSpPr>
        <p:pic>
          <p:nvPicPr>
            <p:cNvPr id="76810" name="Picture 9" descr="Spinal cord diagram"/>
            <p:cNvPicPr>
              <a:picLocks noChangeAspect="1" noChangeArrowheads="1"/>
            </p:cNvPicPr>
            <p:nvPr/>
          </p:nvPicPr>
          <p:blipFill>
            <a:blip r:embed="rId4" cstate="print"/>
            <a:srcRect/>
            <a:stretch>
              <a:fillRect/>
            </a:stretch>
          </p:blipFill>
          <p:spPr bwMode="auto">
            <a:xfrm>
              <a:off x="154612" y="762000"/>
              <a:ext cx="3754438" cy="4943475"/>
            </a:xfrm>
            <a:prstGeom prst="rect">
              <a:avLst/>
            </a:prstGeom>
            <a:noFill/>
            <a:ln w="9525">
              <a:noFill/>
              <a:miter lim="800000"/>
              <a:headEnd/>
              <a:tailEnd/>
            </a:ln>
          </p:spPr>
        </p:pic>
        <p:sp>
          <p:nvSpPr>
            <p:cNvPr id="76811" name="Oval 10"/>
            <p:cNvSpPr>
              <a:spLocks noChangeArrowheads="1"/>
            </p:cNvSpPr>
            <p:nvPr/>
          </p:nvSpPr>
          <p:spPr bwMode="auto">
            <a:xfrm rot="-2061047">
              <a:off x="794375" y="3082925"/>
              <a:ext cx="1066800" cy="533400"/>
            </a:xfrm>
            <a:prstGeom prst="ellipse">
              <a:avLst/>
            </a:prstGeom>
            <a:noFill/>
            <a:ln w="38100">
              <a:solidFill>
                <a:srgbClr val="FF3300"/>
              </a:solidFill>
              <a:prstDash val="dash"/>
              <a:round/>
              <a:headEnd/>
              <a:tailEnd/>
            </a:ln>
          </p:spPr>
          <p:txBody>
            <a:bodyPr wrap="none" anchor="ctr"/>
            <a:lstStyle/>
            <a:p>
              <a:endParaRPr lang="en-US"/>
            </a:p>
          </p:txBody>
        </p:sp>
        <p:sp>
          <p:nvSpPr>
            <p:cNvPr id="76812" name="Oval 11"/>
            <p:cNvSpPr>
              <a:spLocks noChangeAspect="1" noChangeArrowheads="1"/>
            </p:cNvSpPr>
            <p:nvPr/>
          </p:nvSpPr>
          <p:spPr bwMode="auto">
            <a:xfrm rot="-3180019">
              <a:off x="1756400" y="1831975"/>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76813" name="Oval 12"/>
            <p:cNvSpPr>
              <a:spLocks noChangeAspect="1" noChangeArrowheads="1"/>
            </p:cNvSpPr>
            <p:nvPr/>
          </p:nvSpPr>
          <p:spPr bwMode="auto">
            <a:xfrm>
              <a:off x="1996112" y="2927350"/>
              <a:ext cx="977900" cy="457200"/>
            </a:xfrm>
            <a:prstGeom prst="ellipse">
              <a:avLst/>
            </a:prstGeom>
            <a:noFill/>
            <a:ln w="38100">
              <a:solidFill>
                <a:srgbClr val="FF3300"/>
              </a:solidFill>
              <a:prstDash val="dash"/>
              <a:round/>
              <a:headEnd/>
              <a:tailEnd/>
            </a:ln>
          </p:spPr>
          <p:txBody>
            <a:bodyPr wrap="none" anchor="ctr"/>
            <a:lstStyle/>
            <a:p>
              <a:endParaRPr lang="en-US"/>
            </a:p>
          </p:txBody>
        </p:sp>
        <p:sp>
          <p:nvSpPr>
            <p:cNvPr id="76814" name="Oval 10"/>
            <p:cNvSpPr>
              <a:spLocks noChangeArrowheads="1"/>
            </p:cNvSpPr>
            <p:nvPr/>
          </p:nvSpPr>
          <p:spPr bwMode="auto">
            <a:xfrm rot="-6926098">
              <a:off x="905615" y="3949050"/>
              <a:ext cx="737773" cy="451409"/>
            </a:xfrm>
            <a:prstGeom prst="ellipse">
              <a:avLst/>
            </a:prstGeom>
            <a:noFill/>
            <a:ln w="38100">
              <a:solidFill>
                <a:srgbClr val="FF3300"/>
              </a:solidFill>
              <a:prstDash val="dash"/>
              <a:round/>
              <a:headEnd/>
              <a:tailEnd/>
            </a:ln>
          </p:spPr>
          <p:txBody>
            <a:bodyPr wrap="none" anchor="ctr"/>
            <a:lstStyle/>
            <a:p>
              <a:endParaRPr lang="en-US"/>
            </a:p>
          </p:txBody>
        </p:sp>
        <p:sp>
          <p:nvSpPr>
            <p:cNvPr id="76815" name="Oval 10"/>
            <p:cNvSpPr>
              <a:spLocks noChangeArrowheads="1"/>
            </p:cNvSpPr>
            <p:nvPr/>
          </p:nvSpPr>
          <p:spPr bwMode="auto">
            <a:xfrm rot="-4327791">
              <a:off x="865977" y="2282464"/>
              <a:ext cx="737773" cy="451409"/>
            </a:xfrm>
            <a:prstGeom prst="ellipse">
              <a:avLst/>
            </a:prstGeom>
            <a:noFill/>
            <a:ln w="38100">
              <a:solidFill>
                <a:srgbClr val="FF3300"/>
              </a:solidFill>
              <a:prstDash val="dash"/>
              <a:round/>
              <a:headEnd/>
              <a:tailEnd/>
            </a:ln>
          </p:spPr>
          <p:txBody>
            <a:bodyPr wrap="none" anchor="ctr"/>
            <a:lstStyle/>
            <a:p>
              <a:endParaRPr lang="en-US"/>
            </a:p>
          </p:txBody>
        </p:sp>
      </p:grpSp>
      <p:sp>
        <p:nvSpPr>
          <p:cNvPr id="76804" name="Text Box 10"/>
          <p:cNvSpPr txBox="1">
            <a:spLocks noChangeArrowheads="1"/>
          </p:cNvSpPr>
          <p:nvPr/>
        </p:nvSpPr>
        <p:spPr bwMode="auto">
          <a:xfrm>
            <a:off x="49213" y="4911725"/>
            <a:ext cx="8988425" cy="1803400"/>
          </a:xfrm>
          <a:prstGeom prst="rect">
            <a:avLst/>
          </a:prstGeom>
          <a:noFill/>
          <a:ln w="9525">
            <a:noFill/>
            <a:miter lim="800000"/>
            <a:headEnd/>
            <a:tailEnd/>
          </a:ln>
        </p:spPr>
        <p:txBody>
          <a:bodyPr>
            <a:spAutoFit/>
          </a:bodyPr>
          <a:lstStyle/>
          <a:p>
            <a:r>
              <a:rPr lang="en-US" sz="1600" b="1" dirty="0">
                <a:solidFill>
                  <a:srgbClr val="4F6228"/>
                </a:solidFill>
              </a:rPr>
              <a:t>Smaller </a:t>
            </a:r>
            <a:r>
              <a:rPr lang="en-US" sz="1600" b="1" dirty="0">
                <a:solidFill>
                  <a:srgbClr val="009900"/>
                </a:solidFill>
              </a:rPr>
              <a:t>peripheral nerves </a:t>
            </a:r>
            <a:r>
              <a:rPr lang="en-US" sz="1600" b="1" dirty="0">
                <a:solidFill>
                  <a:srgbClr val="4F6228"/>
                </a:solidFill>
              </a:rPr>
              <a:t>(outlined) can be found throughout the body.  The details of the axon and myelin sheath are lost in nerves this size.  However, several distinguishing features allow us to distinguish the nerve from the surrounding connective tissue:</a:t>
            </a:r>
          </a:p>
          <a:p>
            <a:pPr>
              <a:buFontTx/>
              <a:buAutoNum type="arabicPeriod"/>
            </a:pPr>
            <a:r>
              <a:rPr lang="en-US" sz="1600" b="1" dirty="0">
                <a:solidFill>
                  <a:srgbClr val="4F6228"/>
                </a:solidFill>
              </a:rPr>
              <a:t> pale </a:t>
            </a:r>
            <a:r>
              <a:rPr lang="en-US" sz="1600" b="1" dirty="0" err="1">
                <a:solidFill>
                  <a:srgbClr val="4F6228"/>
                </a:solidFill>
              </a:rPr>
              <a:t>eosinophilia</a:t>
            </a:r>
            <a:r>
              <a:rPr lang="en-US" sz="1600" b="1" dirty="0">
                <a:solidFill>
                  <a:srgbClr val="4F6228"/>
                </a:solidFill>
              </a:rPr>
              <a:t> - again, due to the washed out myelin</a:t>
            </a:r>
          </a:p>
          <a:p>
            <a:pPr>
              <a:buFontTx/>
              <a:buAutoNum type="arabicPeriod"/>
            </a:pPr>
            <a:r>
              <a:rPr lang="en-US" sz="1600" b="1" dirty="0">
                <a:solidFill>
                  <a:srgbClr val="4F6228"/>
                </a:solidFill>
              </a:rPr>
              <a:t> wavy appearance – nerves are elastic, and recoil on tissue preparation</a:t>
            </a:r>
          </a:p>
          <a:p>
            <a:pPr>
              <a:buFontTx/>
              <a:buAutoNum type="arabicPeriod"/>
            </a:pPr>
            <a:r>
              <a:rPr lang="en-US" sz="1600" b="1" dirty="0">
                <a:solidFill>
                  <a:srgbClr val="4F6228"/>
                </a:solidFill>
              </a:rPr>
              <a:t> a distinct </a:t>
            </a:r>
            <a:r>
              <a:rPr lang="en-US" sz="1600" b="1" dirty="0" err="1">
                <a:solidFill>
                  <a:srgbClr val="009900"/>
                </a:solidFill>
              </a:rPr>
              <a:t>perineurium</a:t>
            </a:r>
            <a:r>
              <a:rPr lang="en-US" sz="1600" b="1" dirty="0">
                <a:solidFill>
                  <a:srgbClr val="4F6228"/>
                </a:solidFill>
              </a:rPr>
              <a:t> (arrows) – we’ll discuss this layer later in the module</a:t>
            </a:r>
          </a:p>
          <a:p>
            <a:pPr>
              <a:buFontTx/>
              <a:buAutoNum type="arabicPeriod"/>
            </a:pPr>
            <a:r>
              <a:rPr lang="en-US" sz="1600" b="1" dirty="0">
                <a:solidFill>
                  <a:srgbClr val="4F6228"/>
                </a:solidFill>
              </a:rPr>
              <a:t> numerous nuclei – most of these are Schwann cells</a:t>
            </a:r>
          </a:p>
        </p:txBody>
      </p:sp>
      <p:sp>
        <p:nvSpPr>
          <p:cNvPr id="13" name="Freeform 12"/>
          <p:cNvSpPr/>
          <p:nvPr/>
        </p:nvSpPr>
        <p:spPr>
          <a:xfrm>
            <a:off x="1847850" y="730250"/>
            <a:ext cx="5389563" cy="3948113"/>
          </a:xfrm>
          <a:custGeom>
            <a:avLst/>
            <a:gdLst>
              <a:gd name="connsiteX0" fmla="*/ 3083668 w 5389124"/>
              <a:gd name="connsiteY0" fmla="*/ 768486 h 3949430"/>
              <a:gd name="connsiteX1" fmla="*/ 2986392 w 5389124"/>
              <a:gd name="connsiteY1" fmla="*/ 817124 h 3949430"/>
              <a:gd name="connsiteX2" fmla="*/ 2957209 w 5389124"/>
              <a:gd name="connsiteY2" fmla="*/ 836579 h 3949430"/>
              <a:gd name="connsiteX3" fmla="*/ 2889115 w 5389124"/>
              <a:gd name="connsiteY3" fmla="*/ 856035 h 3949430"/>
              <a:gd name="connsiteX4" fmla="*/ 2791839 w 5389124"/>
              <a:gd name="connsiteY4" fmla="*/ 904673 h 3949430"/>
              <a:gd name="connsiteX5" fmla="*/ 2733473 w 5389124"/>
              <a:gd name="connsiteY5" fmla="*/ 924128 h 3949430"/>
              <a:gd name="connsiteX6" fmla="*/ 2704290 w 5389124"/>
              <a:gd name="connsiteY6" fmla="*/ 933856 h 3949430"/>
              <a:gd name="connsiteX7" fmla="*/ 2684834 w 5389124"/>
              <a:gd name="connsiteY7" fmla="*/ 953311 h 3949430"/>
              <a:gd name="connsiteX8" fmla="*/ 2587558 w 5389124"/>
              <a:gd name="connsiteY8" fmla="*/ 982494 h 3949430"/>
              <a:gd name="connsiteX9" fmla="*/ 2470826 w 5389124"/>
              <a:gd name="connsiteY9" fmla="*/ 1040860 h 3949430"/>
              <a:gd name="connsiteX10" fmla="*/ 2441643 w 5389124"/>
              <a:gd name="connsiteY10" fmla="*/ 1050588 h 3949430"/>
              <a:gd name="connsiteX11" fmla="*/ 2373549 w 5389124"/>
              <a:gd name="connsiteY11" fmla="*/ 1089498 h 3949430"/>
              <a:gd name="connsiteX12" fmla="*/ 2344366 w 5389124"/>
              <a:gd name="connsiteY12" fmla="*/ 1108954 h 3949430"/>
              <a:gd name="connsiteX13" fmla="*/ 2315183 w 5389124"/>
              <a:gd name="connsiteY13" fmla="*/ 1118681 h 3949430"/>
              <a:gd name="connsiteX14" fmla="*/ 2247090 w 5389124"/>
              <a:gd name="connsiteY14" fmla="*/ 1157592 h 3949430"/>
              <a:gd name="connsiteX15" fmla="*/ 2208179 w 5389124"/>
              <a:gd name="connsiteY15" fmla="*/ 1177047 h 3949430"/>
              <a:gd name="connsiteX16" fmla="*/ 2149813 w 5389124"/>
              <a:gd name="connsiteY16" fmla="*/ 1215958 h 3949430"/>
              <a:gd name="connsiteX17" fmla="*/ 2120630 w 5389124"/>
              <a:gd name="connsiteY17" fmla="*/ 1235413 h 3949430"/>
              <a:gd name="connsiteX18" fmla="*/ 2062264 w 5389124"/>
              <a:gd name="connsiteY18" fmla="*/ 1274324 h 3949430"/>
              <a:gd name="connsiteX19" fmla="*/ 2033081 w 5389124"/>
              <a:gd name="connsiteY19" fmla="*/ 1303507 h 3949430"/>
              <a:gd name="connsiteX20" fmla="*/ 1974715 w 5389124"/>
              <a:gd name="connsiteY20" fmla="*/ 1342417 h 3949430"/>
              <a:gd name="connsiteX21" fmla="*/ 1906622 w 5389124"/>
              <a:gd name="connsiteY21" fmla="*/ 1400783 h 3949430"/>
              <a:gd name="connsiteX22" fmla="*/ 1877439 w 5389124"/>
              <a:gd name="connsiteY22" fmla="*/ 1410511 h 3949430"/>
              <a:gd name="connsiteX23" fmla="*/ 1809345 w 5389124"/>
              <a:gd name="connsiteY23" fmla="*/ 1468877 h 3949430"/>
              <a:gd name="connsiteX24" fmla="*/ 1780162 w 5389124"/>
              <a:gd name="connsiteY24" fmla="*/ 1478605 h 3949430"/>
              <a:gd name="connsiteX25" fmla="*/ 1682885 w 5389124"/>
              <a:gd name="connsiteY25" fmla="*/ 1585609 h 3949430"/>
              <a:gd name="connsiteX26" fmla="*/ 1634247 w 5389124"/>
              <a:gd name="connsiteY26" fmla="*/ 1614792 h 3949430"/>
              <a:gd name="connsiteX27" fmla="*/ 1605064 w 5389124"/>
              <a:gd name="connsiteY27" fmla="*/ 1653703 h 3949430"/>
              <a:gd name="connsiteX28" fmla="*/ 1575881 w 5389124"/>
              <a:gd name="connsiteY28" fmla="*/ 1663430 h 3949430"/>
              <a:gd name="connsiteX29" fmla="*/ 1517515 w 5389124"/>
              <a:gd name="connsiteY29" fmla="*/ 1721796 h 3949430"/>
              <a:gd name="connsiteX30" fmla="*/ 1498060 w 5389124"/>
              <a:gd name="connsiteY30" fmla="*/ 1750979 h 3949430"/>
              <a:gd name="connsiteX31" fmla="*/ 1449422 w 5389124"/>
              <a:gd name="connsiteY31" fmla="*/ 1809345 h 3949430"/>
              <a:gd name="connsiteX32" fmla="*/ 1400783 w 5389124"/>
              <a:gd name="connsiteY32" fmla="*/ 1857983 h 3949430"/>
              <a:gd name="connsiteX33" fmla="*/ 1322962 w 5389124"/>
              <a:gd name="connsiteY33" fmla="*/ 1935805 h 3949430"/>
              <a:gd name="connsiteX34" fmla="*/ 1293779 w 5389124"/>
              <a:gd name="connsiteY34" fmla="*/ 1964988 h 3949430"/>
              <a:gd name="connsiteX35" fmla="*/ 1254868 w 5389124"/>
              <a:gd name="connsiteY35" fmla="*/ 2013626 h 3949430"/>
              <a:gd name="connsiteX36" fmla="*/ 1206230 w 5389124"/>
              <a:gd name="connsiteY36" fmla="*/ 2042809 h 3949430"/>
              <a:gd name="connsiteX37" fmla="*/ 1147864 w 5389124"/>
              <a:gd name="connsiteY37" fmla="*/ 2101175 h 3949430"/>
              <a:gd name="connsiteX38" fmla="*/ 1118681 w 5389124"/>
              <a:gd name="connsiteY38" fmla="*/ 2120630 h 3949430"/>
              <a:gd name="connsiteX39" fmla="*/ 1070043 w 5389124"/>
              <a:gd name="connsiteY39" fmla="*/ 2169269 h 3949430"/>
              <a:gd name="connsiteX40" fmla="*/ 1040860 w 5389124"/>
              <a:gd name="connsiteY40" fmla="*/ 2198452 h 3949430"/>
              <a:gd name="connsiteX41" fmla="*/ 1021405 w 5389124"/>
              <a:gd name="connsiteY41" fmla="*/ 2227635 h 3949430"/>
              <a:gd name="connsiteX42" fmla="*/ 972766 w 5389124"/>
              <a:gd name="connsiteY42" fmla="*/ 2276273 h 3949430"/>
              <a:gd name="connsiteX43" fmla="*/ 933856 w 5389124"/>
              <a:gd name="connsiteY43" fmla="*/ 2305456 h 3949430"/>
              <a:gd name="connsiteX44" fmla="*/ 885217 w 5389124"/>
              <a:gd name="connsiteY44" fmla="*/ 2344366 h 3949430"/>
              <a:gd name="connsiteX45" fmla="*/ 836579 w 5389124"/>
              <a:gd name="connsiteY45" fmla="*/ 2402732 h 3949430"/>
              <a:gd name="connsiteX46" fmla="*/ 787941 w 5389124"/>
              <a:gd name="connsiteY46" fmla="*/ 2451371 h 3949430"/>
              <a:gd name="connsiteX47" fmla="*/ 739302 w 5389124"/>
              <a:gd name="connsiteY47" fmla="*/ 2519464 h 3949430"/>
              <a:gd name="connsiteX48" fmla="*/ 690664 w 5389124"/>
              <a:gd name="connsiteY48" fmla="*/ 2568103 h 3949430"/>
              <a:gd name="connsiteX49" fmla="*/ 642026 w 5389124"/>
              <a:gd name="connsiteY49" fmla="*/ 2626469 h 3949430"/>
              <a:gd name="connsiteX50" fmla="*/ 612843 w 5389124"/>
              <a:gd name="connsiteY50" fmla="*/ 2645924 h 3949430"/>
              <a:gd name="connsiteX51" fmla="*/ 573932 w 5389124"/>
              <a:gd name="connsiteY51" fmla="*/ 2684835 h 3949430"/>
              <a:gd name="connsiteX52" fmla="*/ 525294 w 5389124"/>
              <a:gd name="connsiteY52" fmla="*/ 2723745 h 3949430"/>
              <a:gd name="connsiteX53" fmla="*/ 476656 w 5389124"/>
              <a:gd name="connsiteY53" fmla="*/ 2762656 h 3949430"/>
              <a:gd name="connsiteX54" fmla="*/ 428017 w 5389124"/>
              <a:gd name="connsiteY54" fmla="*/ 2811294 h 3949430"/>
              <a:gd name="connsiteX55" fmla="*/ 350196 w 5389124"/>
              <a:gd name="connsiteY55" fmla="*/ 2879388 h 3949430"/>
              <a:gd name="connsiteX56" fmla="*/ 321013 w 5389124"/>
              <a:gd name="connsiteY56" fmla="*/ 2928026 h 3949430"/>
              <a:gd name="connsiteX57" fmla="*/ 262647 w 5389124"/>
              <a:gd name="connsiteY57" fmla="*/ 2996120 h 3949430"/>
              <a:gd name="connsiteX58" fmla="*/ 243192 w 5389124"/>
              <a:gd name="connsiteY58" fmla="*/ 3054486 h 3949430"/>
              <a:gd name="connsiteX59" fmla="*/ 223736 w 5389124"/>
              <a:gd name="connsiteY59" fmla="*/ 3093396 h 3949430"/>
              <a:gd name="connsiteX60" fmla="*/ 214009 w 5389124"/>
              <a:gd name="connsiteY60" fmla="*/ 3122579 h 3949430"/>
              <a:gd name="connsiteX61" fmla="*/ 165371 w 5389124"/>
              <a:gd name="connsiteY61" fmla="*/ 3200400 h 3949430"/>
              <a:gd name="connsiteX62" fmla="*/ 136188 w 5389124"/>
              <a:gd name="connsiteY62" fmla="*/ 3268494 h 3949430"/>
              <a:gd name="connsiteX63" fmla="*/ 126460 w 5389124"/>
              <a:gd name="connsiteY63" fmla="*/ 3297677 h 3949430"/>
              <a:gd name="connsiteX64" fmla="*/ 107005 w 5389124"/>
              <a:gd name="connsiteY64" fmla="*/ 3326860 h 3949430"/>
              <a:gd name="connsiteX65" fmla="*/ 97277 w 5389124"/>
              <a:gd name="connsiteY65" fmla="*/ 3356043 h 3949430"/>
              <a:gd name="connsiteX66" fmla="*/ 29183 w 5389124"/>
              <a:gd name="connsiteY66" fmla="*/ 3443592 h 3949430"/>
              <a:gd name="connsiteX67" fmla="*/ 0 w 5389124"/>
              <a:gd name="connsiteY67" fmla="*/ 3521413 h 3949430"/>
              <a:gd name="connsiteX68" fmla="*/ 9728 w 5389124"/>
              <a:gd name="connsiteY68" fmla="*/ 3745149 h 3949430"/>
              <a:gd name="connsiteX69" fmla="*/ 29183 w 5389124"/>
              <a:gd name="connsiteY69" fmla="*/ 3764605 h 3949430"/>
              <a:gd name="connsiteX70" fmla="*/ 68094 w 5389124"/>
              <a:gd name="connsiteY70" fmla="*/ 3822971 h 3949430"/>
              <a:gd name="connsiteX71" fmla="*/ 126460 w 5389124"/>
              <a:gd name="connsiteY71" fmla="*/ 3861881 h 3949430"/>
              <a:gd name="connsiteX72" fmla="*/ 145915 w 5389124"/>
              <a:gd name="connsiteY72" fmla="*/ 3881337 h 3949430"/>
              <a:gd name="connsiteX73" fmla="*/ 223736 w 5389124"/>
              <a:gd name="connsiteY73" fmla="*/ 3900792 h 3949430"/>
              <a:gd name="connsiteX74" fmla="*/ 350196 w 5389124"/>
              <a:gd name="connsiteY74" fmla="*/ 3920247 h 3949430"/>
              <a:gd name="connsiteX75" fmla="*/ 486383 w 5389124"/>
              <a:gd name="connsiteY75" fmla="*/ 3939703 h 3949430"/>
              <a:gd name="connsiteX76" fmla="*/ 700392 w 5389124"/>
              <a:gd name="connsiteY76" fmla="*/ 3949430 h 3949430"/>
              <a:gd name="connsiteX77" fmla="*/ 885217 w 5389124"/>
              <a:gd name="connsiteY77" fmla="*/ 3929975 h 3949430"/>
              <a:gd name="connsiteX78" fmla="*/ 933856 w 5389124"/>
              <a:gd name="connsiteY78" fmla="*/ 3920247 h 3949430"/>
              <a:gd name="connsiteX79" fmla="*/ 982494 w 5389124"/>
              <a:gd name="connsiteY79" fmla="*/ 3900792 h 3949430"/>
              <a:gd name="connsiteX80" fmla="*/ 1021405 w 5389124"/>
              <a:gd name="connsiteY80" fmla="*/ 3891064 h 3949430"/>
              <a:gd name="connsiteX81" fmla="*/ 1050588 w 5389124"/>
              <a:gd name="connsiteY81" fmla="*/ 3881337 h 3949430"/>
              <a:gd name="connsiteX82" fmla="*/ 1070043 w 5389124"/>
              <a:gd name="connsiteY82" fmla="*/ 3861881 h 3949430"/>
              <a:gd name="connsiteX83" fmla="*/ 1099226 w 5389124"/>
              <a:gd name="connsiteY83" fmla="*/ 3852154 h 3949430"/>
              <a:gd name="connsiteX84" fmla="*/ 1177047 w 5389124"/>
              <a:gd name="connsiteY84" fmla="*/ 3832698 h 3949430"/>
              <a:gd name="connsiteX85" fmla="*/ 1235413 w 5389124"/>
              <a:gd name="connsiteY85" fmla="*/ 3813243 h 3949430"/>
              <a:gd name="connsiteX86" fmla="*/ 1264596 w 5389124"/>
              <a:gd name="connsiteY86" fmla="*/ 3803515 h 3949430"/>
              <a:gd name="connsiteX87" fmla="*/ 1303507 w 5389124"/>
              <a:gd name="connsiteY87" fmla="*/ 3784060 h 3949430"/>
              <a:gd name="connsiteX88" fmla="*/ 1371600 w 5389124"/>
              <a:gd name="connsiteY88" fmla="*/ 3764605 h 3949430"/>
              <a:gd name="connsiteX89" fmla="*/ 1429966 w 5389124"/>
              <a:gd name="connsiteY89" fmla="*/ 3745149 h 3949430"/>
              <a:gd name="connsiteX90" fmla="*/ 1449422 w 5389124"/>
              <a:gd name="connsiteY90" fmla="*/ 3725694 h 3949430"/>
              <a:gd name="connsiteX91" fmla="*/ 1478605 w 5389124"/>
              <a:gd name="connsiteY91" fmla="*/ 3715966 h 3949430"/>
              <a:gd name="connsiteX92" fmla="*/ 1546698 w 5389124"/>
              <a:gd name="connsiteY92" fmla="*/ 3696511 h 3949430"/>
              <a:gd name="connsiteX93" fmla="*/ 1575881 w 5389124"/>
              <a:gd name="connsiteY93" fmla="*/ 3677056 h 3949430"/>
              <a:gd name="connsiteX94" fmla="*/ 1634247 w 5389124"/>
              <a:gd name="connsiteY94" fmla="*/ 3657600 h 3949430"/>
              <a:gd name="connsiteX95" fmla="*/ 1702341 w 5389124"/>
              <a:gd name="connsiteY95" fmla="*/ 3628417 h 3949430"/>
              <a:gd name="connsiteX96" fmla="*/ 1799617 w 5389124"/>
              <a:gd name="connsiteY96" fmla="*/ 3570052 h 3949430"/>
              <a:gd name="connsiteX97" fmla="*/ 1819073 w 5389124"/>
              <a:gd name="connsiteY97" fmla="*/ 3550596 h 3949430"/>
              <a:gd name="connsiteX98" fmla="*/ 1848256 w 5389124"/>
              <a:gd name="connsiteY98" fmla="*/ 3531141 h 3949430"/>
              <a:gd name="connsiteX99" fmla="*/ 1926077 w 5389124"/>
              <a:gd name="connsiteY99" fmla="*/ 3482503 h 3949430"/>
              <a:gd name="connsiteX100" fmla="*/ 2023354 w 5389124"/>
              <a:gd name="connsiteY100" fmla="*/ 3433864 h 3949430"/>
              <a:gd name="connsiteX101" fmla="*/ 2091447 w 5389124"/>
              <a:gd name="connsiteY101" fmla="*/ 3394954 h 3949430"/>
              <a:gd name="connsiteX102" fmla="*/ 2120630 w 5389124"/>
              <a:gd name="connsiteY102" fmla="*/ 3385226 h 3949430"/>
              <a:gd name="connsiteX103" fmla="*/ 2159541 w 5389124"/>
              <a:gd name="connsiteY103" fmla="*/ 3365771 h 3949430"/>
              <a:gd name="connsiteX104" fmla="*/ 2178996 w 5389124"/>
              <a:gd name="connsiteY104" fmla="*/ 3346315 h 3949430"/>
              <a:gd name="connsiteX105" fmla="*/ 2247090 w 5389124"/>
              <a:gd name="connsiteY105" fmla="*/ 3317132 h 3949430"/>
              <a:gd name="connsiteX106" fmla="*/ 2324911 w 5389124"/>
              <a:gd name="connsiteY106" fmla="*/ 3287949 h 3949430"/>
              <a:gd name="connsiteX107" fmla="*/ 2354094 w 5389124"/>
              <a:gd name="connsiteY107" fmla="*/ 3268494 h 3949430"/>
              <a:gd name="connsiteX108" fmla="*/ 2412460 w 5389124"/>
              <a:gd name="connsiteY108" fmla="*/ 3249039 h 3949430"/>
              <a:gd name="connsiteX109" fmla="*/ 2470826 w 5389124"/>
              <a:gd name="connsiteY109" fmla="*/ 3210128 h 3949430"/>
              <a:gd name="connsiteX110" fmla="*/ 2500009 w 5389124"/>
              <a:gd name="connsiteY110" fmla="*/ 3180945 h 3949430"/>
              <a:gd name="connsiteX111" fmla="*/ 2529192 w 5389124"/>
              <a:gd name="connsiteY111" fmla="*/ 3171217 h 3949430"/>
              <a:gd name="connsiteX112" fmla="*/ 2558375 w 5389124"/>
              <a:gd name="connsiteY112" fmla="*/ 3151762 h 3949430"/>
              <a:gd name="connsiteX113" fmla="*/ 2568102 w 5389124"/>
              <a:gd name="connsiteY113" fmla="*/ 3122579 h 3949430"/>
              <a:gd name="connsiteX114" fmla="*/ 2597285 w 5389124"/>
              <a:gd name="connsiteY114" fmla="*/ 3112852 h 3949430"/>
              <a:gd name="connsiteX115" fmla="*/ 2626468 w 5389124"/>
              <a:gd name="connsiteY115" fmla="*/ 3093396 h 3949430"/>
              <a:gd name="connsiteX116" fmla="*/ 2645924 w 5389124"/>
              <a:gd name="connsiteY116" fmla="*/ 3073941 h 3949430"/>
              <a:gd name="connsiteX117" fmla="*/ 2675107 w 5389124"/>
              <a:gd name="connsiteY117" fmla="*/ 3064213 h 3949430"/>
              <a:gd name="connsiteX118" fmla="*/ 2704290 w 5389124"/>
              <a:gd name="connsiteY118" fmla="*/ 3025303 h 3949430"/>
              <a:gd name="connsiteX119" fmla="*/ 2782111 w 5389124"/>
              <a:gd name="connsiteY119" fmla="*/ 2976664 h 3949430"/>
              <a:gd name="connsiteX120" fmla="*/ 2811294 w 5389124"/>
              <a:gd name="connsiteY120" fmla="*/ 2937754 h 3949430"/>
              <a:gd name="connsiteX121" fmla="*/ 2840477 w 5389124"/>
              <a:gd name="connsiteY121" fmla="*/ 2928026 h 3949430"/>
              <a:gd name="connsiteX122" fmla="*/ 2898843 w 5389124"/>
              <a:gd name="connsiteY122" fmla="*/ 2879388 h 3949430"/>
              <a:gd name="connsiteX123" fmla="*/ 2947481 w 5389124"/>
              <a:gd name="connsiteY123" fmla="*/ 2830749 h 3949430"/>
              <a:gd name="connsiteX124" fmla="*/ 2986392 w 5389124"/>
              <a:gd name="connsiteY124" fmla="*/ 2791839 h 3949430"/>
              <a:gd name="connsiteX125" fmla="*/ 3025302 w 5389124"/>
              <a:gd name="connsiteY125" fmla="*/ 2762656 h 3949430"/>
              <a:gd name="connsiteX126" fmla="*/ 3044758 w 5389124"/>
              <a:gd name="connsiteY126" fmla="*/ 2743200 h 3949430"/>
              <a:gd name="connsiteX127" fmla="*/ 3073941 w 5389124"/>
              <a:gd name="connsiteY127" fmla="*/ 2723745 h 3949430"/>
              <a:gd name="connsiteX128" fmla="*/ 3103124 w 5389124"/>
              <a:gd name="connsiteY128" fmla="*/ 2694562 h 3949430"/>
              <a:gd name="connsiteX129" fmla="*/ 3142034 w 5389124"/>
              <a:gd name="connsiteY129" fmla="*/ 2665379 h 3949430"/>
              <a:gd name="connsiteX130" fmla="*/ 3161490 w 5389124"/>
              <a:gd name="connsiteY130" fmla="*/ 2645924 h 3949430"/>
              <a:gd name="connsiteX131" fmla="*/ 3190673 w 5389124"/>
              <a:gd name="connsiteY131" fmla="*/ 2636196 h 3949430"/>
              <a:gd name="connsiteX132" fmla="*/ 3249039 w 5389124"/>
              <a:gd name="connsiteY132" fmla="*/ 2577830 h 3949430"/>
              <a:gd name="connsiteX133" fmla="*/ 3307405 w 5389124"/>
              <a:gd name="connsiteY133" fmla="*/ 2538920 h 3949430"/>
              <a:gd name="connsiteX134" fmla="*/ 3356043 w 5389124"/>
              <a:gd name="connsiteY134" fmla="*/ 2500009 h 3949430"/>
              <a:gd name="connsiteX135" fmla="*/ 3424136 w 5389124"/>
              <a:gd name="connsiteY135" fmla="*/ 2431915 h 3949430"/>
              <a:gd name="connsiteX136" fmla="*/ 3443592 w 5389124"/>
              <a:gd name="connsiteY136" fmla="*/ 2402732 h 3949430"/>
              <a:gd name="connsiteX137" fmla="*/ 3482502 w 5389124"/>
              <a:gd name="connsiteY137" fmla="*/ 2373549 h 3949430"/>
              <a:gd name="connsiteX138" fmla="*/ 3501958 w 5389124"/>
              <a:gd name="connsiteY138" fmla="*/ 2354094 h 3949430"/>
              <a:gd name="connsiteX139" fmla="*/ 3531141 w 5389124"/>
              <a:gd name="connsiteY139" fmla="*/ 2334639 h 3949430"/>
              <a:gd name="connsiteX140" fmla="*/ 3618690 w 5389124"/>
              <a:gd name="connsiteY140" fmla="*/ 2266545 h 3949430"/>
              <a:gd name="connsiteX141" fmla="*/ 3647873 w 5389124"/>
              <a:gd name="connsiteY141" fmla="*/ 2247090 h 3949430"/>
              <a:gd name="connsiteX142" fmla="*/ 3696511 w 5389124"/>
              <a:gd name="connsiteY142" fmla="*/ 2188724 h 3949430"/>
              <a:gd name="connsiteX143" fmla="*/ 3715966 w 5389124"/>
              <a:gd name="connsiteY143" fmla="*/ 2159541 h 3949430"/>
              <a:gd name="connsiteX144" fmla="*/ 3793788 w 5389124"/>
              <a:gd name="connsiteY144" fmla="*/ 2091447 h 3949430"/>
              <a:gd name="connsiteX145" fmla="*/ 3852154 w 5389124"/>
              <a:gd name="connsiteY145" fmla="*/ 2042809 h 3949430"/>
              <a:gd name="connsiteX146" fmla="*/ 3900792 w 5389124"/>
              <a:gd name="connsiteY146" fmla="*/ 1984443 h 3949430"/>
              <a:gd name="connsiteX147" fmla="*/ 3959158 w 5389124"/>
              <a:gd name="connsiteY147" fmla="*/ 1945532 h 3949430"/>
              <a:gd name="connsiteX148" fmla="*/ 3988341 w 5389124"/>
              <a:gd name="connsiteY148" fmla="*/ 1926077 h 3949430"/>
              <a:gd name="connsiteX149" fmla="*/ 4007796 w 5389124"/>
              <a:gd name="connsiteY149" fmla="*/ 1896894 h 3949430"/>
              <a:gd name="connsiteX150" fmla="*/ 4046707 w 5389124"/>
              <a:gd name="connsiteY150" fmla="*/ 1877439 h 3949430"/>
              <a:gd name="connsiteX151" fmla="*/ 4075890 w 5389124"/>
              <a:gd name="connsiteY151" fmla="*/ 1857983 h 3949430"/>
              <a:gd name="connsiteX152" fmla="*/ 4134256 w 5389124"/>
              <a:gd name="connsiteY152" fmla="*/ 1799617 h 3949430"/>
              <a:gd name="connsiteX153" fmla="*/ 4173166 w 5389124"/>
              <a:gd name="connsiteY153" fmla="*/ 1770435 h 3949430"/>
              <a:gd name="connsiteX154" fmla="*/ 4192622 w 5389124"/>
              <a:gd name="connsiteY154" fmla="*/ 1750979 h 3949430"/>
              <a:gd name="connsiteX155" fmla="*/ 4250988 w 5389124"/>
              <a:gd name="connsiteY155" fmla="*/ 1712069 h 3949430"/>
              <a:gd name="connsiteX156" fmla="*/ 4289898 w 5389124"/>
              <a:gd name="connsiteY156" fmla="*/ 1692613 h 3949430"/>
              <a:gd name="connsiteX157" fmla="*/ 4338536 w 5389124"/>
              <a:gd name="connsiteY157" fmla="*/ 1653703 h 3949430"/>
              <a:gd name="connsiteX158" fmla="*/ 4387175 w 5389124"/>
              <a:gd name="connsiteY158" fmla="*/ 1634247 h 3949430"/>
              <a:gd name="connsiteX159" fmla="*/ 4426085 w 5389124"/>
              <a:gd name="connsiteY159" fmla="*/ 1605064 h 3949430"/>
              <a:gd name="connsiteX160" fmla="*/ 4474724 w 5389124"/>
              <a:gd name="connsiteY160" fmla="*/ 1556426 h 3949430"/>
              <a:gd name="connsiteX161" fmla="*/ 4503907 w 5389124"/>
              <a:gd name="connsiteY161" fmla="*/ 1546698 h 3949430"/>
              <a:gd name="connsiteX162" fmla="*/ 4572000 w 5389124"/>
              <a:gd name="connsiteY162" fmla="*/ 1498060 h 3949430"/>
              <a:gd name="connsiteX163" fmla="*/ 4620639 w 5389124"/>
              <a:gd name="connsiteY163" fmla="*/ 1449422 h 3949430"/>
              <a:gd name="connsiteX164" fmla="*/ 4679005 w 5389124"/>
              <a:gd name="connsiteY164" fmla="*/ 1400783 h 3949430"/>
              <a:gd name="connsiteX165" fmla="*/ 4708188 w 5389124"/>
              <a:gd name="connsiteY165" fmla="*/ 1381328 h 3949430"/>
              <a:gd name="connsiteX166" fmla="*/ 4727643 w 5389124"/>
              <a:gd name="connsiteY166" fmla="*/ 1352145 h 3949430"/>
              <a:gd name="connsiteX167" fmla="*/ 4786009 w 5389124"/>
              <a:gd name="connsiteY167" fmla="*/ 1303507 h 3949430"/>
              <a:gd name="connsiteX168" fmla="*/ 4824919 w 5389124"/>
              <a:gd name="connsiteY168" fmla="*/ 1245141 h 3949430"/>
              <a:gd name="connsiteX169" fmla="*/ 4863830 w 5389124"/>
              <a:gd name="connsiteY169" fmla="*/ 1196503 h 3949430"/>
              <a:gd name="connsiteX170" fmla="*/ 4883285 w 5389124"/>
              <a:gd name="connsiteY170" fmla="*/ 1177047 h 3949430"/>
              <a:gd name="connsiteX171" fmla="*/ 4912468 w 5389124"/>
              <a:gd name="connsiteY171" fmla="*/ 1138137 h 3949430"/>
              <a:gd name="connsiteX172" fmla="*/ 4970834 w 5389124"/>
              <a:gd name="connsiteY172" fmla="*/ 1079771 h 3949430"/>
              <a:gd name="connsiteX173" fmla="*/ 5009745 w 5389124"/>
              <a:gd name="connsiteY173" fmla="*/ 1031132 h 3949430"/>
              <a:gd name="connsiteX174" fmla="*/ 5029200 w 5389124"/>
              <a:gd name="connsiteY174" fmla="*/ 1001949 h 3949430"/>
              <a:gd name="connsiteX175" fmla="*/ 5077839 w 5389124"/>
              <a:gd name="connsiteY175" fmla="*/ 953311 h 3949430"/>
              <a:gd name="connsiteX176" fmla="*/ 5145932 w 5389124"/>
              <a:gd name="connsiteY176" fmla="*/ 856035 h 3949430"/>
              <a:gd name="connsiteX177" fmla="*/ 5165388 w 5389124"/>
              <a:gd name="connsiteY177" fmla="*/ 826852 h 3949430"/>
              <a:gd name="connsiteX178" fmla="*/ 5204298 w 5389124"/>
              <a:gd name="connsiteY178" fmla="*/ 778213 h 3949430"/>
              <a:gd name="connsiteX179" fmla="*/ 5223754 w 5389124"/>
              <a:gd name="connsiteY179" fmla="*/ 739303 h 3949430"/>
              <a:gd name="connsiteX180" fmla="*/ 5243209 w 5389124"/>
              <a:gd name="connsiteY180" fmla="*/ 719847 h 3949430"/>
              <a:gd name="connsiteX181" fmla="*/ 5262664 w 5389124"/>
              <a:gd name="connsiteY181" fmla="*/ 690664 h 3949430"/>
              <a:gd name="connsiteX182" fmla="*/ 5282119 w 5389124"/>
              <a:gd name="connsiteY182" fmla="*/ 651754 h 3949430"/>
              <a:gd name="connsiteX183" fmla="*/ 5301575 w 5389124"/>
              <a:gd name="connsiteY183" fmla="*/ 632298 h 3949430"/>
              <a:gd name="connsiteX184" fmla="*/ 5330758 w 5389124"/>
              <a:gd name="connsiteY184" fmla="*/ 593388 h 3949430"/>
              <a:gd name="connsiteX185" fmla="*/ 5340485 w 5389124"/>
              <a:gd name="connsiteY185" fmla="*/ 564205 h 3949430"/>
              <a:gd name="connsiteX186" fmla="*/ 5359941 w 5389124"/>
              <a:gd name="connsiteY186" fmla="*/ 544749 h 3949430"/>
              <a:gd name="connsiteX187" fmla="*/ 5379396 w 5389124"/>
              <a:gd name="connsiteY187" fmla="*/ 486383 h 3949430"/>
              <a:gd name="connsiteX188" fmla="*/ 5389124 w 5389124"/>
              <a:gd name="connsiteY188" fmla="*/ 457200 h 3949430"/>
              <a:gd name="connsiteX189" fmla="*/ 5379396 w 5389124"/>
              <a:gd name="connsiteY189" fmla="*/ 379379 h 3949430"/>
              <a:gd name="connsiteX190" fmla="*/ 5369668 w 5389124"/>
              <a:gd name="connsiteY190" fmla="*/ 350196 h 3949430"/>
              <a:gd name="connsiteX191" fmla="*/ 5359941 w 5389124"/>
              <a:gd name="connsiteY191" fmla="*/ 243192 h 3949430"/>
              <a:gd name="connsiteX192" fmla="*/ 5350213 w 5389124"/>
              <a:gd name="connsiteY192" fmla="*/ 214009 h 3949430"/>
              <a:gd name="connsiteX193" fmla="*/ 5340485 w 5389124"/>
              <a:gd name="connsiteY193" fmla="*/ 155643 h 3949430"/>
              <a:gd name="connsiteX194" fmla="*/ 5282119 w 5389124"/>
              <a:gd name="connsiteY194" fmla="*/ 38911 h 3949430"/>
              <a:gd name="connsiteX195" fmla="*/ 5223754 w 5389124"/>
              <a:gd name="connsiteY195" fmla="*/ 9728 h 3949430"/>
              <a:gd name="connsiteX196" fmla="*/ 5184843 w 5389124"/>
              <a:gd name="connsiteY196" fmla="*/ 0 h 3949430"/>
              <a:gd name="connsiteX197" fmla="*/ 4893013 w 5389124"/>
              <a:gd name="connsiteY197" fmla="*/ 9728 h 3949430"/>
              <a:gd name="connsiteX198" fmla="*/ 4834647 w 5389124"/>
              <a:gd name="connsiteY198" fmla="*/ 19456 h 3949430"/>
              <a:gd name="connsiteX199" fmla="*/ 4688732 w 5389124"/>
              <a:gd name="connsiteY199" fmla="*/ 38911 h 3949430"/>
              <a:gd name="connsiteX200" fmla="*/ 4581728 w 5389124"/>
              <a:gd name="connsiteY200" fmla="*/ 48639 h 3949430"/>
              <a:gd name="connsiteX201" fmla="*/ 4387175 w 5389124"/>
              <a:gd name="connsiteY201" fmla="*/ 97277 h 3949430"/>
              <a:gd name="connsiteX202" fmla="*/ 4260715 w 5389124"/>
              <a:gd name="connsiteY202" fmla="*/ 126460 h 3949430"/>
              <a:gd name="connsiteX203" fmla="*/ 4221805 w 5389124"/>
              <a:gd name="connsiteY203" fmla="*/ 145915 h 3949430"/>
              <a:gd name="connsiteX204" fmla="*/ 4114800 w 5389124"/>
              <a:gd name="connsiteY204" fmla="*/ 204281 h 3949430"/>
              <a:gd name="connsiteX205" fmla="*/ 4046707 w 5389124"/>
              <a:gd name="connsiteY205" fmla="*/ 223737 h 3949430"/>
              <a:gd name="connsiteX206" fmla="*/ 3968885 w 5389124"/>
              <a:gd name="connsiteY206" fmla="*/ 262647 h 3949430"/>
              <a:gd name="connsiteX207" fmla="*/ 3891064 w 5389124"/>
              <a:gd name="connsiteY207" fmla="*/ 301558 h 3949430"/>
              <a:gd name="connsiteX208" fmla="*/ 3852154 w 5389124"/>
              <a:gd name="connsiteY208" fmla="*/ 321013 h 3949430"/>
              <a:gd name="connsiteX209" fmla="*/ 3813243 w 5389124"/>
              <a:gd name="connsiteY209" fmla="*/ 330741 h 3949430"/>
              <a:gd name="connsiteX210" fmla="*/ 3735422 w 5389124"/>
              <a:gd name="connsiteY210" fmla="*/ 379379 h 3949430"/>
              <a:gd name="connsiteX211" fmla="*/ 3667328 w 5389124"/>
              <a:gd name="connsiteY211" fmla="*/ 398835 h 3949430"/>
              <a:gd name="connsiteX212" fmla="*/ 3638145 w 5389124"/>
              <a:gd name="connsiteY212" fmla="*/ 418290 h 3949430"/>
              <a:gd name="connsiteX213" fmla="*/ 3579779 w 5389124"/>
              <a:gd name="connsiteY213" fmla="*/ 437745 h 3949430"/>
              <a:gd name="connsiteX214" fmla="*/ 3550596 w 5389124"/>
              <a:gd name="connsiteY214" fmla="*/ 457200 h 3949430"/>
              <a:gd name="connsiteX215" fmla="*/ 3492230 w 5389124"/>
              <a:gd name="connsiteY215" fmla="*/ 476656 h 3949430"/>
              <a:gd name="connsiteX216" fmla="*/ 3463047 w 5389124"/>
              <a:gd name="connsiteY216" fmla="*/ 496111 h 3949430"/>
              <a:gd name="connsiteX217" fmla="*/ 3433864 w 5389124"/>
              <a:gd name="connsiteY217" fmla="*/ 525294 h 3949430"/>
              <a:gd name="connsiteX218" fmla="*/ 3375498 w 5389124"/>
              <a:gd name="connsiteY218" fmla="*/ 544749 h 3949430"/>
              <a:gd name="connsiteX219" fmla="*/ 3317132 w 5389124"/>
              <a:gd name="connsiteY219" fmla="*/ 583660 h 3949430"/>
              <a:gd name="connsiteX220" fmla="*/ 3258766 w 5389124"/>
              <a:gd name="connsiteY220" fmla="*/ 632298 h 3949430"/>
              <a:gd name="connsiteX221" fmla="*/ 3239311 w 5389124"/>
              <a:gd name="connsiteY221" fmla="*/ 651754 h 3949430"/>
              <a:gd name="connsiteX222" fmla="*/ 3210128 w 5389124"/>
              <a:gd name="connsiteY222" fmla="*/ 661481 h 3949430"/>
              <a:gd name="connsiteX223" fmla="*/ 3132307 w 5389124"/>
              <a:gd name="connsiteY223" fmla="*/ 710120 h 3949430"/>
              <a:gd name="connsiteX224" fmla="*/ 3112851 w 5389124"/>
              <a:gd name="connsiteY224" fmla="*/ 729575 h 3949430"/>
              <a:gd name="connsiteX225" fmla="*/ 3093396 w 5389124"/>
              <a:gd name="connsiteY225" fmla="*/ 758758 h 3949430"/>
              <a:gd name="connsiteX226" fmla="*/ 3083668 w 5389124"/>
              <a:gd name="connsiteY226" fmla="*/ 768486 h 39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89124" h="3949430">
                <a:moveTo>
                  <a:pt x="3083668" y="768486"/>
                </a:moveTo>
                <a:cubicBezTo>
                  <a:pt x="3065834" y="778214"/>
                  <a:pt x="3118769" y="750936"/>
                  <a:pt x="2986392" y="817124"/>
                </a:cubicBezTo>
                <a:cubicBezTo>
                  <a:pt x="2975935" y="822352"/>
                  <a:pt x="2967666" y="831351"/>
                  <a:pt x="2957209" y="836579"/>
                </a:cubicBezTo>
                <a:cubicBezTo>
                  <a:pt x="2943252" y="843557"/>
                  <a:pt x="2901584" y="852918"/>
                  <a:pt x="2889115" y="856035"/>
                </a:cubicBezTo>
                <a:cubicBezTo>
                  <a:pt x="2804938" y="912152"/>
                  <a:pt x="2861831" y="883675"/>
                  <a:pt x="2791839" y="904673"/>
                </a:cubicBezTo>
                <a:cubicBezTo>
                  <a:pt x="2772196" y="910566"/>
                  <a:pt x="2752928" y="917643"/>
                  <a:pt x="2733473" y="924128"/>
                </a:cubicBezTo>
                <a:lnTo>
                  <a:pt x="2704290" y="933856"/>
                </a:lnTo>
                <a:cubicBezTo>
                  <a:pt x="2697805" y="940341"/>
                  <a:pt x="2693037" y="949210"/>
                  <a:pt x="2684834" y="953311"/>
                </a:cubicBezTo>
                <a:cubicBezTo>
                  <a:pt x="2661154" y="965151"/>
                  <a:pt x="2615483" y="975512"/>
                  <a:pt x="2587558" y="982494"/>
                </a:cubicBezTo>
                <a:cubicBezTo>
                  <a:pt x="2512127" y="1032782"/>
                  <a:pt x="2551376" y="1014010"/>
                  <a:pt x="2470826" y="1040860"/>
                </a:cubicBezTo>
                <a:lnTo>
                  <a:pt x="2441643" y="1050588"/>
                </a:lnTo>
                <a:cubicBezTo>
                  <a:pt x="2347546" y="1121160"/>
                  <a:pt x="2447827" y="1052359"/>
                  <a:pt x="2373549" y="1089498"/>
                </a:cubicBezTo>
                <a:cubicBezTo>
                  <a:pt x="2363092" y="1094727"/>
                  <a:pt x="2354823" y="1103725"/>
                  <a:pt x="2344366" y="1108954"/>
                </a:cubicBezTo>
                <a:cubicBezTo>
                  <a:pt x="2335195" y="1113540"/>
                  <a:pt x="2324608" y="1114642"/>
                  <a:pt x="2315183" y="1118681"/>
                </a:cubicBezTo>
                <a:cubicBezTo>
                  <a:pt x="2256397" y="1143875"/>
                  <a:pt x="2295933" y="1129683"/>
                  <a:pt x="2247090" y="1157592"/>
                </a:cubicBezTo>
                <a:cubicBezTo>
                  <a:pt x="2234499" y="1164786"/>
                  <a:pt x="2220614" y="1169586"/>
                  <a:pt x="2208179" y="1177047"/>
                </a:cubicBezTo>
                <a:cubicBezTo>
                  <a:pt x="2188129" y="1189077"/>
                  <a:pt x="2169268" y="1202988"/>
                  <a:pt x="2149813" y="1215958"/>
                </a:cubicBezTo>
                <a:cubicBezTo>
                  <a:pt x="2140085" y="1222443"/>
                  <a:pt x="2128897" y="1227146"/>
                  <a:pt x="2120630" y="1235413"/>
                </a:cubicBezTo>
                <a:cubicBezTo>
                  <a:pt x="2084196" y="1271847"/>
                  <a:pt x="2104498" y="1260246"/>
                  <a:pt x="2062264" y="1274324"/>
                </a:cubicBezTo>
                <a:cubicBezTo>
                  <a:pt x="2052536" y="1284052"/>
                  <a:pt x="2043940" y="1295061"/>
                  <a:pt x="2033081" y="1303507"/>
                </a:cubicBezTo>
                <a:cubicBezTo>
                  <a:pt x="2014624" y="1317862"/>
                  <a:pt x="1991249" y="1325883"/>
                  <a:pt x="1974715" y="1342417"/>
                </a:cubicBezTo>
                <a:cubicBezTo>
                  <a:pt x="1951717" y="1365415"/>
                  <a:pt x="1935739" y="1384145"/>
                  <a:pt x="1906622" y="1400783"/>
                </a:cubicBezTo>
                <a:cubicBezTo>
                  <a:pt x="1897719" y="1405870"/>
                  <a:pt x="1887167" y="1407268"/>
                  <a:pt x="1877439" y="1410511"/>
                </a:cubicBezTo>
                <a:cubicBezTo>
                  <a:pt x="1853504" y="1434446"/>
                  <a:pt x="1838976" y="1454061"/>
                  <a:pt x="1809345" y="1468877"/>
                </a:cubicBezTo>
                <a:cubicBezTo>
                  <a:pt x="1800174" y="1473463"/>
                  <a:pt x="1789890" y="1475362"/>
                  <a:pt x="1780162" y="1478605"/>
                </a:cubicBezTo>
                <a:cubicBezTo>
                  <a:pt x="1757985" y="1506325"/>
                  <a:pt x="1710979" y="1568753"/>
                  <a:pt x="1682885" y="1585609"/>
                </a:cubicBezTo>
                <a:lnTo>
                  <a:pt x="1634247" y="1614792"/>
                </a:lnTo>
                <a:cubicBezTo>
                  <a:pt x="1624519" y="1627762"/>
                  <a:pt x="1617519" y="1643324"/>
                  <a:pt x="1605064" y="1653703"/>
                </a:cubicBezTo>
                <a:cubicBezTo>
                  <a:pt x="1597187" y="1660267"/>
                  <a:pt x="1583975" y="1657135"/>
                  <a:pt x="1575881" y="1663430"/>
                </a:cubicBezTo>
                <a:cubicBezTo>
                  <a:pt x="1554163" y="1680322"/>
                  <a:pt x="1532777" y="1698903"/>
                  <a:pt x="1517515" y="1721796"/>
                </a:cubicBezTo>
                <a:cubicBezTo>
                  <a:pt x="1511030" y="1731524"/>
                  <a:pt x="1505238" y="1741751"/>
                  <a:pt x="1498060" y="1750979"/>
                </a:cubicBezTo>
                <a:cubicBezTo>
                  <a:pt x="1482512" y="1770969"/>
                  <a:pt x="1466458" y="1790606"/>
                  <a:pt x="1449422" y="1809345"/>
                </a:cubicBezTo>
                <a:cubicBezTo>
                  <a:pt x="1433999" y="1826311"/>
                  <a:pt x="1416996" y="1841770"/>
                  <a:pt x="1400783" y="1857983"/>
                </a:cubicBezTo>
                <a:lnTo>
                  <a:pt x="1322962" y="1935805"/>
                </a:lnTo>
                <a:cubicBezTo>
                  <a:pt x="1313234" y="1945533"/>
                  <a:pt x="1301410" y="1953541"/>
                  <a:pt x="1293779" y="1964988"/>
                </a:cubicBezTo>
                <a:cubicBezTo>
                  <a:pt x="1282085" y="1982529"/>
                  <a:pt x="1272512" y="2001023"/>
                  <a:pt x="1254868" y="2013626"/>
                </a:cubicBezTo>
                <a:cubicBezTo>
                  <a:pt x="1239483" y="2024615"/>
                  <a:pt x="1220863" y="2030836"/>
                  <a:pt x="1206230" y="2042809"/>
                </a:cubicBezTo>
                <a:cubicBezTo>
                  <a:pt x="1184935" y="2060232"/>
                  <a:pt x="1170757" y="2085913"/>
                  <a:pt x="1147864" y="2101175"/>
                </a:cubicBezTo>
                <a:cubicBezTo>
                  <a:pt x="1138136" y="2107660"/>
                  <a:pt x="1127479" y="2112931"/>
                  <a:pt x="1118681" y="2120630"/>
                </a:cubicBezTo>
                <a:cubicBezTo>
                  <a:pt x="1101426" y="2135729"/>
                  <a:pt x="1086256" y="2153056"/>
                  <a:pt x="1070043" y="2169269"/>
                </a:cubicBezTo>
                <a:cubicBezTo>
                  <a:pt x="1060315" y="2178997"/>
                  <a:pt x="1048491" y="2187005"/>
                  <a:pt x="1040860" y="2198452"/>
                </a:cubicBezTo>
                <a:cubicBezTo>
                  <a:pt x="1034375" y="2208180"/>
                  <a:pt x="1029104" y="2218837"/>
                  <a:pt x="1021405" y="2227635"/>
                </a:cubicBezTo>
                <a:cubicBezTo>
                  <a:pt x="1006306" y="2244890"/>
                  <a:pt x="991109" y="2262516"/>
                  <a:pt x="972766" y="2276273"/>
                </a:cubicBezTo>
                <a:cubicBezTo>
                  <a:pt x="959796" y="2286001"/>
                  <a:pt x="945320" y="2293992"/>
                  <a:pt x="933856" y="2305456"/>
                </a:cubicBezTo>
                <a:cubicBezTo>
                  <a:pt x="889857" y="2349455"/>
                  <a:pt x="942028" y="2325430"/>
                  <a:pt x="885217" y="2344366"/>
                </a:cubicBezTo>
                <a:cubicBezTo>
                  <a:pt x="768098" y="2461485"/>
                  <a:pt x="931371" y="2294397"/>
                  <a:pt x="836579" y="2402732"/>
                </a:cubicBezTo>
                <a:cubicBezTo>
                  <a:pt x="821481" y="2419988"/>
                  <a:pt x="800660" y="2432294"/>
                  <a:pt x="787941" y="2451371"/>
                </a:cubicBezTo>
                <a:cubicBezTo>
                  <a:pt x="773994" y="2472291"/>
                  <a:pt x="755390" y="2501365"/>
                  <a:pt x="739302" y="2519464"/>
                </a:cubicBezTo>
                <a:cubicBezTo>
                  <a:pt x="724069" y="2536601"/>
                  <a:pt x="703382" y="2549025"/>
                  <a:pt x="690664" y="2568103"/>
                </a:cubicBezTo>
                <a:cubicBezTo>
                  <a:pt x="671535" y="2596798"/>
                  <a:pt x="670114" y="2603063"/>
                  <a:pt x="642026" y="2626469"/>
                </a:cubicBezTo>
                <a:cubicBezTo>
                  <a:pt x="633045" y="2633953"/>
                  <a:pt x="621720" y="2638316"/>
                  <a:pt x="612843" y="2645924"/>
                </a:cubicBezTo>
                <a:cubicBezTo>
                  <a:pt x="598916" y="2657861"/>
                  <a:pt x="587642" y="2672649"/>
                  <a:pt x="573932" y="2684835"/>
                </a:cubicBezTo>
                <a:cubicBezTo>
                  <a:pt x="558414" y="2698629"/>
                  <a:pt x="539975" y="2709064"/>
                  <a:pt x="525294" y="2723745"/>
                </a:cubicBezTo>
                <a:cubicBezTo>
                  <a:pt x="481293" y="2767746"/>
                  <a:pt x="533470" y="2743717"/>
                  <a:pt x="476656" y="2762656"/>
                </a:cubicBezTo>
                <a:cubicBezTo>
                  <a:pt x="460443" y="2778869"/>
                  <a:pt x="447095" y="2798576"/>
                  <a:pt x="428017" y="2811294"/>
                </a:cubicBezTo>
                <a:cubicBezTo>
                  <a:pt x="399099" y="2830572"/>
                  <a:pt x="369166" y="2847771"/>
                  <a:pt x="350196" y="2879388"/>
                </a:cubicBezTo>
                <a:cubicBezTo>
                  <a:pt x="340468" y="2895601"/>
                  <a:pt x="332621" y="2913102"/>
                  <a:pt x="321013" y="2928026"/>
                </a:cubicBezTo>
                <a:cubicBezTo>
                  <a:pt x="296013" y="2960168"/>
                  <a:pt x="278141" y="2961258"/>
                  <a:pt x="262647" y="2996120"/>
                </a:cubicBezTo>
                <a:cubicBezTo>
                  <a:pt x="254318" y="3014860"/>
                  <a:pt x="252364" y="3036144"/>
                  <a:pt x="243192" y="3054486"/>
                </a:cubicBezTo>
                <a:cubicBezTo>
                  <a:pt x="236707" y="3067456"/>
                  <a:pt x="229448" y="3080067"/>
                  <a:pt x="223736" y="3093396"/>
                </a:cubicBezTo>
                <a:cubicBezTo>
                  <a:pt x="219697" y="3102821"/>
                  <a:pt x="218919" y="3113577"/>
                  <a:pt x="214009" y="3122579"/>
                </a:cubicBezTo>
                <a:cubicBezTo>
                  <a:pt x="199361" y="3149434"/>
                  <a:pt x="177421" y="3172283"/>
                  <a:pt x="165371" y="3200400"/>
                </a:cubicBezTo>
                <a:cubicBezTo>
                  <a:pt x="155643" y="3223098"/>
                  <a:pt x="145359" y="3245566"/>
                  <a:pt x="136188" y="3268494"/>
                </a:cubicBezTo>
                <a:cubicBezTo>
                  <a:pt x="132380" y="3278014"/>
                  <a:pt x="131046" y="3288506"/>
                  <a:pt x="126460" y="3297677"/>
                </a:cubicBezTo>
                <a:cubicBezTo>
                  <a:pt x="121232" y="3308134"/>
                  <a:pt x="112233" y="3316403"/>
                  <a:pt x="107005" y="3326860"/>
                </a:cubicBezTo>
                <a:cubicBezTo>
                  <a:pt x="102419" y="3336031"/>
                  <a:pt x="102965" y="3347511"/>
                  <a:pt x="97277" y="3356043"/>
                </a:cubicBezTo>
                <a:cubicBezTo>
                  <a:pt x="56086" y="3417829"/>
                  <a:pt x="68032" y="3346467"/>
                  <a:pt x="29183" y="3443592"/>
                </a:cubicBezTo>
                <a:cubicBezTo>
                  <a:pt x="5920" y="3501751"/>
                  <a:pt x="15250" y="3475665"/>
                  <a:pt x="0" y="3521413"/>
                </a:cubicBezTo>
                <a:cubicBezTo>
                  <a:pt x="3243" y="3595992"/>
                  <a:pt x="834" y="3671032"/>
                  <a:pt x="9728" y="3745149"/>
                </a:cubicBezTo>
                <a:cubicBezTo>
                  <a:pt x="10821" y="3754255"/>
                  <a:pt x="23680" y="3757268"/>
                  <a:pt x="29183" y="3764605"/>
                </a:cubicBezTo>
                <a:cubicBezTo>
                  <a:pt x="43212" y="3783311"/>
                  <a:pt x="48639" y="3810001"/>
                  <a:pt x="68094" y="3822971"/>
                </a:cubicBezTo>
                <a:cubicBezTo>
                  <a:pt x="87549" y="3835941"/>
                  <a:pt x="109927" y="3845347"/>
                  <a:pt x="126460" y="3861881"/>
                </a:cubicBezTo>
                <a:cubicBezTo>
                  <a:pt x="132945" y="3868366"/>
                  <a:pt x="138051" y="3876618"/>
                  <a:pt x="145915" y="3881337"/>
                </a:cubicBezTo>
                <a:cubicBezTo>
                  <a:pt x="160586" y="3890140"/>
                  <a:pt x="213736" y="3898974"/>
                  <a:pt x="223736" y="3900792"/>
                </a:cubicBezTo>
                <a:cubicBezTo>
                  <a:pt x="290486" y="3912929"/>
                  <a:pt x="279122" y="3909313"/>
                  <a:pt x="350196" y="3920247"/>
                </a:cubicBezTo>
                <a:cubicBezTo>
                  <a:pt x="397559" y="3927534"/>
                  <a:pt x="437752" y="3936461"/>
                  <a:pt x="486383" y="3939703"/>
                </a:cubicBezTo>
                <a:cubicBezTo>
                  <a:pt x="557635" y="3944453"/>
                  <a:pt x="629056" y="3946188"/>
                  <a:pt x="700392" y="3949430"/>
                </a:cubicBezTo>
                <a:cubicBezTo>
                  <a:pt x="815538" y="3940573"/>
                  <a:pt x="799601" y="3945542"/>
                  <a:pt x="885217" y="3929975"/>
                </a:cubicBezTo>
                <a:cubicBezTo>
                  <a:pt x="901484" y="3927017"/>
                  <a:pt x="918019" y="3924998"/>
                  <a:pt x="933856" y="3920247"/>
                </a:cubicBezTo>
                <a:cubicBezTo>
                  <a:pt x="950581" y="3915229"/>
                  <a:pt x="965929" y="3906314"/>
                  <a:pt x="982494" y="3900792"/>
                </a:cubicBezTo>
                <a:cubicBezTo>
                  <a:pt x="995177" y="3896564"/>
                  <a:pt x="1008550" y="3894737"/>
                  <a:pt x="1021405" y="3891064"/>
                </a:cubicBezTo>
                <a:cubicBezTo>
                  <a:pt x="1031264" y="3888247"/>
                  <a:pt x="1040860" y="3884579"/>
                  <a:pt x="1050588" y="3881337"/>
                </a:cubicBezTo>
                <a:cubicBezTo>
                  <a:pt x="1057073" y="3874852"/>
                  <a:pt x="1062179" y="3866600"/>
                  <a:pt x="1070043" y="3861881"/>
                </a:cubicBezTo>
                <a:cubicBezTo>
                  <a:pt x="1078836" y="3856605"/>
                  <a:pt x="1089334" y="3854852"/>
                  <a:pt x="1099226" y="3852154"/>
                </a:cubicBezTo>
                <a:cubicBezTo>
                  <a:pt x="1125023" y="3845119"/>
                  <a:pt x="1151680" y="3841153"/>
                  <a:pt x="1177047" y="3832698"/>
                </a:cubicBezTo>
                <a:lnTo>
                  <a:pt x="1235413" y="3813243"/>
                </a:lnTo>
                <a:cubicBezTo>
                  <a:pt x="1245141" y="3810000"/>
                  <a:pt x="1255425" y="3808101"/>
                  <a:pt x="1264596" y="3803515"/>
                </a:cubicBezTo>
                <a:cubicBezTo>
                  <a:pt x="1277566" y="3797030"/>
                  <a:pt x="1290178" y="3789772"/>
                  <a:pt x="1303507" y="3784060"/>
                </a:cubicBezTo>
                <a:cubicBezTo>
                  <a:pt x="1328942" y="3773159"/>
                  <a:pt x="1344165" y="3772836"/>
                  <a:pt x="1371600" y="3764605"/>
                </a:cubicBezTo>
                <a:cubicBezTo>
                  <a:pt x="1391243" y="3758712"/>
                  <a:pt x="1429966" y="3745149"/>
                  <a:pt x="1429966" y="3745149"/>
                </a:cubicBezTo>
                <a:cubicBezTo>
                  <a:pt x="1436451" y="3738664"/>
                  <a:pt x="1441558" y="3730413"/>
                  <a:pt x="1449422" y="3725694"/>
                </a:cubicBezTo>
                <a:cubicBezTo>
                  <a:pt x="1458215" y="3720418"/>
                  <a:pt x="1468746" y="3718783"/>
                  <a:pt x="1478605" y="3715966"/>
                </a:cubicBezTo>
                <a:cubicBezTo>
                  <a:pt x="1493156" y="3711809"/>
                  <a:pt x="1531145" y="3704288"/>
                  <a:pt x="1546698" y="3696511"/>
                </a:cubicBezTo>
                <a:cubicBezTo>
                  <a:pt x="1557155" y="3691283"/>
                  <a:pt x="1565198" y="3681804"/>
                  <a:pt x="1575881" y="3677056"/>
                </a:cubicBezTo>
                <a:cubicBezTo>
                  <a:pt x="1594621" y="3668727"/>
                  <a:pt x="1615904" y="3666771"/>
                  <a:pt x="1634247" y="3657600"/>
                </a:cubicBezTo>
                <a:cubicBezTo>
                  <a:pt x="1763311" y="3593070"/>
                  <a:pt x="1602138" y="3671361"/>
                  <a:pt x="1702341" y="3628417"/>
                </a:cubicBezTo>
                <a:cubicBezTo>
                  <a:pt x="1729207" y="3616903"/>
                  <a:pt x="1782330" y="3587339"/>
                  <a:pt x="1799617" y="3570052"/>
                </a:cubicBezTo>
                <a:cubicBezTo>
                  <a:pt x="1806102" y="3563567"/>
                  <a:pt x="1811911" y="3556325"/>
                  <a:pt x="1819073" y="3550596"/>
                </a:cubicBezTo>
                <a:cubicBezTo>
                  <a:pt x="1828202" y="3543293"/>
                  <a:pt x="1838743" y="3537936"/>
                  <a:pt x="1848256" y="3531141"/>
                </a:cubicBezTo>
                <a:cubicBezTo>
                  <a:pt x="1907187" y="3489047"/>
                  <a:pt x="1865133" y="3512974"/>
                  <a:pt x="1926077" y="3482503"/>
                </a:cubicBezTo>
                <a:cubicBezTo>
                  <a:pt x="1977755" y="3430825"/>
                  <a:pt x="1932075" y="3467057"/>
                  <a:pt x="2023354" y="3433864"/>
                </a:cubicBezTo>
                <a:cubicBezTo>
                  <a:pt x="2085883" y="3411126"/>
                  <a:pt x="2039587" y="3420884"/>
                  <a:pt x="2091447" y="3394954"/>
                </a:cubicBezTo>
                <a:cubicBezTo>
                  <a:pt x="2100618" y="3390368"/>
                  <a:pt x="2111205" y="3389265"/>
                  <a:pt x="2120630" y="3385226"/>
                </a:cubicBezTo>
                <a:cubicBezTo>
                  <a:pt x="2133959" y="3379514"/>
                  <a:pt x="2146571" y="3372256"/>
                  <a:pt x="2159541" y="3365771"/>
                </a:cubicBezTo>
                <a:cubicBezTo>
                  <a:pt x="2166026" y="3359286"/>
                  <a:pt x="2171365" y="3351402"/>
                  <a:pt x="2178996" y="3346315"/>
                </a:cubicBezTo>
                <a:cubicBezTo>
                  <a:pt x="2239712" y="3305837"/>
                  <a:pt x="2195216" y="3343069"/>
                  <a:pt x="2247090" y="3317132"/>
                </a:cubicBezTo>
                <a:cubicBezTo>
                  <a:pt x="2313885" y="3283735"/>
                  <a:pt x="2231073" y="3306717"/>
                  <a:pt x="2324911" y="3287949"/>
                </a:cubicBezTo>
                <a:cubicBezTo>
                  <a:pt x="2334639" y="3281464"/>
                  <a:pt x="2343410" y="3273242"/>
                  <a:pt x="2354094" y="3268494"/>
                </a:cubicBezTo>
                <a:cubicBezTo>
                  <a:pt x="2372834" y="3260165"/>
                  <a:pt x="2412460" y="3249039"/>
                  <a:pt x="2412460" y="3249039"/>
                </a:cubicBezTo>
                <a:cubicBezTo>
                  <a:pt x="2464513" y="3196984"/>
                  <a:pt x="2388383" y="3269015"/>
                  <a:pt x="2470826" y="3210128"/>
                </a:cubicBezTo>
                <a:cubicBezTo>
                  <a:pt x="2482021" y="3202132"/>
                  <a:pt x="2488563" y="3188576"/>
                  <a:pt x="2500009" y="3180945"/>
                </a:cubicBezTo>
                <a:cubicBezTo>
                  <a:pt x="2508541" y="3175257"/>
                  <a:pt x="2520021" y="3175803"/>
                  <a:pt x="2529192" y="3171217"/>
                </a:cubicBezTo>
                <a:cubicBezTo>
                  <a:pt x="2539649" y="3165989"/>
                  <a:pt x="2548647" y="3158247"/>
                  <a:pt x="2558375" y="3151762"/>
                </a:cubicBezTo>
                <a:cubicBezTo>
                  <a:pt x="2561617" y="3142034"/>
                  <a:pt x="2560851" y="3129830"/>
                  <a:pt x="2568102" y="3122579"/>
                </a:cubicBezTo>
                <a:cubicBezTo>
                  <a:pt x="2575353" y="3115328"/>
                  <a:pt x="2588114" y="3117438"/>
                  <a:pt x="2597285" y="3112852"/>
                </a:cubicBezTo>
                <a:cubicBezTo>
                  <a:pt x="2607742" y="3107623"/>
                  <a:pt x="2617339" y="3100699"/>
                  <a:pt x="2626468" y="3093396"/>
                </a:cubicBezTo>
                <a:cubicBezTo>
                  <a:pt x="2633630" y="3087667"/>
                  <a:pt x="2638060" y="3078660"/>
                  <a:pt x="2645924" y="3073941"/>
                </a:cubicBezTo>
                <a:cubicBezTo>
                  <a:pt x="2654717" y="3068665"/>
                  <a:pt x="2665379" y="3067456"/>
                  <a:pt x="2675107" y="3064213"/>
                </a:cubicBezTo>
                <a:cubicBezTo>
                  <a:pt x="2684835" y="3051243"/>
                  <a:pt x="2692826" y="3036767"/>
                  <a:pt x="2704290" y="3025303"/>
                </a:cubicBezTo>
                <a:cubicBezTo>
                  <a:pt x="2729546" y="3000047"/>
                  <a:pt x="2751288" y="2992076"/>
                  <a:pt x="2782111" y="2976664"/>
                </a:cubicBezTo>
                <a:cubicBezTo>
                  <a:pt x="2791839" y="2963694"/>
                  <a:pt x="2798839" y="2948133"/>
                  <a:pt x="2811294" y="2937754"/>
                </a:cubicBezTo>
                <a:cubicBezTo>
                  <a:pt x="2819171" y="2931190"/>
                  <a:pt x="2832600" y="2934590"/>
                  <a:pt x="2840477" y="2928026"/>
                </a:cubicBezTo>
                <a:cubicBezTo>
                  <a:pt x="2911145" y="2869135"/>
                  <a:pt x="2831933" y="2901690"/>
                  <a:pt x="2898843" y="2879388"/>
                </a:cubicBezTo>
                <a:lnTo>
                  <a:pt x="2947481" y="2830749"/>
                </a:lnTo>
                <a:cubicBezTo>
                  <a:pt x="2960451" y="2817779"/>
                  <a:pt x="2971718" y="2802845"/>
                  <a:pt x="2986392" y="2791839"/>
                </a:cubicBezTo>
                <a:cubicBezTo>
                  <a:pt x="2999362" y="2782111"/>
                  <a:pt x="3012847" y="2773035"/>
                  <a:pt x="3025302" y="2762656"/>
                </a:cubicBezTo>
                <a:cubicBezTo>
                  <a:pt x="3032348" y="2756784"/>
                  <a:pt x="3037596" y="2748929"/>
                  <a:pt x="3044758" y="2743200"/>
                </a:cubicBezTo>
                <a:cubicBezTo>
                  <a:pt x="3053887" y="2735897"/>
                  <a:pt x="3064960" y="2731229"/>
                  <a:pt x="3073941" y="2723745"/>
                </a:cubicBezTo>
                <a:cubicBezTo>
                  <a:pt x="3084509" y="2714938"/>
                  <a:pt x="3092679" y="2703515"/>
                  <a:pt x="3103124" y="2694562"/>
                </a:cubicBezTo>
                <a:cubicBezTo>
                  <a:pt x="3115433" y="2684011"/>
                  <a:pt x="3129579" y="2675758"/>
                  <a:pt x="3142034" y="2665379"/>
                </a:cubicBezTo>
                <a:cubicBezTo>
                  <a:pt x="3149080" y="2659508"/>
                  <a:pt x="3153626" y="2650643"/>
                  <a:pt x="3161490" y="2645924"/>
                </a:cubicBezTo>
                <a:cubicBezTo>
                  <a:pt x="3170283" y="2640648"/>
                  <a:pt x="3180945" y="2639439"/>
                  <a:pt x="3190673" y="2636196"/>
                </a:cubicBezTo>
                <a:cubicBezTo>
                  <a:pt x="3216946" y="2596786"/>
                  <a:pt x="3203792" y="2609503"/>
                  <a:pt x="3249039" y="2577830"/>
                </a:cubicBezTo>
                <a:cubicBezTo>
                  <a:pt x="3268195" y="2564421"/>
                  <a:pt x="3307405" y="2538920"/>
                  <a:pt x="3307405" y="2538920"/>
                </a:cubicBezTo>
                <a:cubicBezTo>
                  <a:pt x="3363160" y="2455286"/>
                  <a:pt x="3288920" y="2553708"/>
                  <a:pt x="3356043" y="2500009"/>
                </a:cubicBezTo>
                <a:cubicBezTo>
                  <a:pt x="3381108" y="2479956"/>
                  <a:pt x="3406330" y="2458623"/>
                  <a:pt x="3424136" y="2431915"/>
                </a:cubicBezTo>
                <a:cubicBezTo>
                  <a:pt x="3430621" y="2422187"/>
                  <a:pt x="3435325" y="2410999"/>
                  <a:pt x="3443592" y="2402732"/>
                </a:cubicBezTo>
                <a:cubicBezTo>
                  <a:pt x="3455056" y="2391268"/>
                  <a:pt x="3470047" y="2383928"/>
                  <a:pt x="3482502" y="2373549"/>
                </a:cubicBezTo>
                <a:cubicBezTo>
                  <a:pt x="3489548" y="2367678"/>
                  <a:pt x="3494796" y="2359823"/>
                  <a:pt x="3501958" y="2354094"/>
                </a:cubicBezTo>
                <a:cubicBezTo>
                  <a:pt x="3511087" y="2346791"/>
                  <a:pt x="3522160" y="2342123"/>
                  <a:pt x="3531141" y="2334639"/>
                </a:cubicBezTo>
                <a:cubicBezTo>
                  <a:pt x="3622577" y="2258443"/>
                  <a:pt x="3471171" y="2364891"/>
                  <a:pt x="3618690" y="2266545"/>
                </a:cubicBezTo>
                <a:lnTo>
                  <a:pt x="3647873" y="2247090"/>
                </a:lnTo>
                <a:cubicBezTo>
                  <a:pt x="3696176" y="2174634"/>
                  <a:pt x="3634095" y="2263624"/>
                  <a:pt x="3696511" y="2188724"/>
                </a:cubicBezTo>
                <a:cubicBezTo>
                  <a:pt x="3703995" y="2179743"/>
                  <a:pt x="3708358" y="2168418"/>
                  <a:pt x="3715966" y="2159541"/>
                </a:cubicBezTo>
                <a:cubicBezTo>
                  <a:pt x="3746191" y="2124278"/>
                  <a:pt x="3758013" y="2118278"/>
                  <a:pt x="3793788" y="2091447"/>
                </a:cubicBezTo>
                <a:cubicBezTo>
                  <a:pt x="3843399" y="2017029"/>
                  <a:pt x="3775359" y="2108634"/>
                  <a:pt x="3852154" y="2042809"/>
                </a:cubicBezTo>
                <a:cubicBezTo>
                  <a:pt x="3913490" y="1990235"/>
                  <a:pt x="3854795" y="2018940"/>
                  <a:pt x="3900792" y="1984443"/>
                </a:cubicBezTo>
                <a:cubicBezTo>
                  <a:pt x="3919498" y="1970414"/>
                  <a:pt x="3939703" y="1958502"/>
                  <a:pt x="3959158" y="1945532"/>
                </a:cubicBezTo>
                <a:lnTo>
                  <a:pt x="3988341" y="1926077"/>
                </a:lnTo>
                <a:cubicBezTo>
                  <a:pt x="3994826" y="1916349"/>
                  <a:pt x="3998815" y="1904378"/>
                  <a:pt x="4007796" y="1896894"/>
                </a:cubicBezTo>
                <a:cubicBezTo>
                  <a:pt x="4018936" y="1887611"/>
                  <a:pt x="4034116" y="1884634"/>
                  <a:pt x="4046707" y="1877439"/>
                </a:cubicBezTo>
                <a:cubicBezTo>
                  <a:pt x="4056858" y="1871638"/>
                  <a:pt x="4067152" y="1865750"/>
                  <a:pt x="4075890" y="1857983"/>
                </a:cubicBezTo>
                <a:cubicBezTo>
                  <a:pt x="4096454" y="1839704"/>
                  <a:pt x="4112245" y="1816125"/>
                  <a:pt x="4134256" y="1799617"/>
                </a:cubicBezTo>
                <a:cubicBezTo>
                  <a:pt x="4147226" y="1789890"/>
                  <a:pt x="4160711" y="1780814"/>
                  <a:pt x="4173166" y="1770435"/>
                </a:cubicBezTo>
                <a:cubicBezTo>
                  <a:pt x="4180212" y="1764563"/>
                  <a:pt x="4185285" y="1756482"/>
                  <a:pt x="4192622" y="1750979"/>
                </a:cubicBezTo>
                <a:cubicBezTo>
                  <a:pt x="4211328" y="1736950"/>
                  <a:pt x="4230074" y="1722526"/>
                  <a:pt x="4250988" y="1712069"/>
                </a:cubicBezTo>
                <a:cubicBezTo>
                  <a:pt x="4263958" y="1705584"/>
                  <a:pt x="4277832" y="1700657"/>
                  <a:pt x="4289898" y="1692613"/>
                </a:cubicBezTo>
                <a:cubicBezTo>
                  <a:pt x="4344177" y="1656427"/>
                  <a:pt x="4267872" y="1689035"/>
                  <a:pt x="4338536" y="1653703"/>
                </a:cubicBezTo>
                <a:cubicBezTo>
                  <a:pt x="4354154" y="1645894"/>
                  <a:pt x="4371911" y="1642727"/>
                  <a:pt x="4387175" y="1634247"/>
                </a:cubicBezTo>
                <a:cubicBezTo>
                  <a:pt x="4401347" y="1626373"/>
                  <a:pt x="4413968" y="1615835"/>
                  <a:pt x="4426085" y="1605064"/>
                </a:cubicBezTo>
                <a:cubicBezTo>
                  <a:pt x="4443222" y="1589831"/>
                  <a:pt x="4452972" y="1563677"/>
                  <a:pt x="4474724" y="1556426"/>
                </a:cubicBezTo>
                <a:cubicBezTo>
                  <a:pt x="4484452" y="1553183"/>
                  <a:pt x="4494736" y="1551284"/>
                  <a:pt x="4503907" y="1546698"/>
                </a:cubicBezTo>
                <a:cubicBezTo>
                  <a:pt x="4515864" y="1540719"/>
                  <a:pt x="4566332" y="1503098"/>
                  <a:pt x="4572000" y="1498060"/>
                </a:cubicBezTo>
                <a:cubicBezTo>
                  <a:pt x="4589137" y="1482827"/>
                  <a:pt x="4601562" y="1462141"/>
                  <a:pt x="4620639" y="1449422"/>
                </a:cubicBezTo>
                <a:cubicBezTo>
                  <a:pt x="4693102" y="1401112"/>
                  <a:pt x="4604097" y="1463206"/>
                  <a:pt x="4679005" y="1400783"/>
                </a:cubicBezTo>
                <a:cubicBezTo>
                  <a:pt x="4687986" y="1393299"/>
                  <a:pt x="4698460" y="1387813"/>
                  <a:pt x="4708188" y="1381328"/>
                </a:cubicBezTo>
                <a:cubicBezTo>
                  <a:pt x="4714673" y="1371600"/>
                  <a:pt x="4719376" y="1360412"/>
                  <a:pt x="4727643" y="1352145"/>
                </a:cubicBezTo>
                <a:cubicBezTo>
                  <a:pt x="4783847" y="1295941"/>
                  <a:pt x="4730232" y="1375220"/>
                  <a:pt x="4786009" y="1303507"/>
                </a:cubicBezTo>
                <a:cubicBezTo>
                  <a:pt x="4800364" y="1285050"/>
                  <a:pt x="4808385" y="1261674"/>
                  <a:pt x="4824919" y="1245141"/>
                </a:cubicBezTo>
                <a:cubicBezTo>
                  <a:pt x="4871887" y="1198175"/>
                  <a:pt x="4814755" y="1257848"/>
                  <a:pt x="4863830" y="1196503"/>
                </a:cubicBezTo>
                <a:cubicBezTo>
                  <a:pt x="4869559" y="1189341"/>
                  <a:pt x="4877414" y="1184093"/>
                  <a:pt x="4883285" y="1177047"/>
                </a:cubicBezTo>
                <a:cubicBezTo>
                  <a:pt x="4893664" y="1164592"/>
                  <a:pt x="4901622" y="1150188"/>
                  <a:pt x="4912468" y="1138137"/>
                </a:cubicBezTo>
                <a:cubicBezTo>
                  <a:pt x="4930874" y="1117686"/>
                  <a:pt x="4955572" y="1102664"/>
                  <a:pt x="4970834" y="1079771"/>
                </a:cubicBezTo>
                <a:cubicBezTo>
                  <a:pt x="5030727" y="989935"/>
                  <a:pt x="4954293" y="1100449"/>
                  <a:pt x="5009745" y="1031132"/>
                </a:cubicBezTo>
                <a:cubicBezTo>
                  <a:pt x="5017048" y="1022003"/>
                  <a:pt x="5021501" y="1010747"/>
                  <a:pt x="5029200" y="1001949"/>
                </a:cubicBezTo>
                <a:cubicBezTo>
                  <a:pt x="5044299" y="984694"/>
                  <a:pt x="5064082" y="971654"/>
                  <a:pt x="5077839" y="953311"/>
                </a:cubicBezTo>
                <a:cubicBezTo>
                  <a:pt x="5121055" y="895690"/>
                  <a:pt x="5098024" y="927896"/>
                  <a:pt x="5145932" y="856035"/>
                </a:cubicBezTo>
                <a:cubicBezTo>
                  <a:pt x="5152417" y="846307"/>
                  <a:pt x="5157121" y="835119"/>
                  <a:pt x="5165388" y="826852"/>
                </a:cubicBezTo>
                <a:cubicBezTo>
                  <a:pt x="5186693" y="805546"/>
                  <a:pt x="5187935" y="806847"/>
                  <a:pt x="5204298" y="778213"/>
                </a:cubicBezTo>
                <a:cubicBezTo>
                  <a:pt x="5211493" y="765623"/>
                  <a:pt x="5215710" y="751369"/>
                  <a:pt x="5223754" y="739303"/>
                </a:cubicBezTo>
                <a:cubicBezTo>
                  <a:pt x="5228841" y="731672"/>
                  <a:pt x="5237480" y="727009"/>
                  <a:pt x="5243209" y="719847"/>
                </a:cubicBezTo>
                <a:cubicBezTo>
                  <a:pt x="5250512" y="710718"/>
                  <a:pt x="5256864" y="700815"/>
                  <a:pt x="5262664" y="690664"/>
                </a:cubicBezTo>
                <a:cubicBezTo>
                  <a:pt x="5269858" y="678074"/>
                  <a:pt x="5274075" y="663819"/>
                  <a:pt x="5282119" y="651754"/>
                </a:cubicBezTo>
                <a:cubicBezTo>
                  <a:pt x="5287207" y="644123"/>
                  <a:pt x="5295703" y="639344"/>
                  <a:pt x="5301575" y="632298"/>
                </a:cubicBezTo>
                <a:cubicBezTo>
                  <a:pt x="5311954" y="619843"/>
                  <a:pt x="5321030" y="606358"/>
                  <a:pt x="5330758" y="593388"/>
                </a:cubicBezTo>
                <a:cubicBezTo>
                  <a:pt x="5334000" y="583660"/>
                  <a:pt x="5335210" y="572998"/>
                  <a:pt x="5340485" y="564205"/>
                </a:cubicBezTo>
                <a:cubicBezTo>
                  <a:pt x="5345204" y="556340"/>
                  <a:pt x="5355839" y="552952"/>
                  <a:pt x="5359941" y="544749"/>
                </a:cubicBezTo>
                <a:cubicBezTo>
                  <a:pt x="5369112" y="526406"/>
                  <a:pt x="5372911" y="505838"/>
                  <a:pt x="5379396" y="486383"/>
                </a:cubicBezTo>
                <a:lnTo>
                  <a:pt x="5389124" y="457200"/>
                </a:lnTo>
                <a:cubicBezTo>
                  <a:pt x="5385881" y="431260"/>
                  <a:pt x="5384073" y="405100"/>
                  <a:pt x="5379396" y="379379"/>
                </a:cubicBezTo>
                <a:cubicBezTo>
                  <a:pt x="5377562" y="369291"/>
                  <a:pt x="5371118" y="360347"/>
                  <a:pt x="5369668" y="350196"/>
                </a:cubicBezTo>
                <a:cubicBezTo>
                  <a:pt x="5364603" y="314741"/>
                  <a:pt x="5365006" y="278647"/>
                  <a:pt x="5359941" y="243192"/>
                </a:cubicBezTo>
                <a:cubicBezTo>
                  <a:pt x="5358491" y="233041"/>
                  <a:pt x="5352437" y="224019"/>
                  <a:pt x="5350213" y="214009"/>
                </a:cubicBezTo>
                <a:cubicBezTo>
                  <a:pt x="5345934" y="194755"/>
                  <a:pt x="5345269" y="174778"/>
                  <a:pt x="5340485" y="155643"/>
                </a:cubicBezTo>
                <a:cubicBezTo>
                  <a:pt x="5334991" y="133667"/>
                  <a:pt x="5308057" y="47557"/>
                  <a:pt x="5282119" y="38911"/>
                </a:cubicBezTo>
                <a:cubicBezTo>
                  <a:pt x="5159141" y="-2083"/>
                  <a:pt x="5355762" y="66303"/>
                  <a:pt x="5223754" y="9728"/>
                </a:cubicBezTo>
                <a:cubicBezTo>
                  <a:pt x="5211465" y="4461"/>
                  <a:pt x="5197813" y="3243"/>
                  <a:pt x="5184843" y="0"/>
                </a:cubicBezTo>
                <a:cubicBezTo>
                  <a:pt x="5087566" y="3243"/>
                  <a:pt x="4990194" y="4329"/>
                  <a:pt x="4893013" y="9728"/>
                </a:cubicBezTo>
                <a:cubicBezTo>
                  <a:pt x="4873320" y="10822"/>
                  <a:pt x="4854172" y="16667"/>
                  <a:pt x="4834647" y="19456"/>
                </a:cubicBezTo>
                <a:lnTo>
                  <a:pt x="4688732" y="38911"/>
                </a:lnTo>
                <a:cubicBezTo>
                  <a:pt x="4653153" y="43016"/>
                  <a:pt x="4617215" y="43800"/>
                  <a:pt x="4581728" y="48639"/>
                </a:cubicBezTo>
                <a:cubicBezTo>
                  <a:pt x="4393971" y="74242"/>
                  <a:pt x="4551957" y="56082"/>
                  <a:pt x="4387175" y="97277"/>
                </a:cubicBezTo>
                <a:cubicBezTo>
                  <a:pt x="4293314" y="120742"/>
                  <a:pt x="4335573" y="111488"/>
                  <a:pt x="4260715" y="126460"/>
                </a:cubicBezTo>
                <a:cubicBezTo>
                  <a:pt x="4247745" y="132945"/>
                  <a:pt x="4234395" y="138720"/>
                  <a:pt x="4221805" y="145915"/>
                </a:cubicBezTo>
                <a:cubicBezTo>
                  <a:pt x="4172069" y="174336"/>
                  <a:pt x="4194202" y="177813"/>
                  <a:pt x="4114800" y="204281"/>
                </a:cubicBezTo>
                <a:cubicBezTo>
                  <a:pt x="4072934" y="218237"/>
                  <a:pt x="4095565" y="211522"/>
                  <a:pt x="4046707" y="223737"/>
                </a:cubicBezTo>
                <a:cubicBezTo>
                  <a:pt x="4002750" y="267692"/>
                  <a:pt x="4058312" y="217933"/>
                  <a:pt x="3968885" y="262647"/>
                </a:cubicBezTo>
                <a:lnTo>
                  <a:pt x="3891064" y="301558"/>
                </a:lnTo>
                <a:cubicBezTo>
                  <a:pt x="3878094" y="308043"/>
                  <a:pt x="3866222" y="317496"/>
                  <a:pt x="3852154" y="321013"/>
                </a:cubicBezTo>
                <a:lnTo>
                  <a:pt x="3813243" y="330741"/>
                </a:lnTo>
                <a:cubicBezTo>
                  <a:pt x="3787303" y="346954"/>
                  <a:pt x="3765099" y="371960"/>
                  <a:pt x="3735422" y="379379"/>
                </a:cubicBezTo>
                <a:cubicBezTo>
                  <a:pt x="3722953" y="382496"/>
                  <a:pt x="3681285" y="391857"/>
                  <a:pt x="3667328" y="398835"/>
                </a:cubicBezTo>
                <a:cubicBezTo>
                  <a:pt x="3656871" y="404063"/>
                  <a:pt x="3648829" y="413542"/>
                  <a:pt x="3638145" y="418290"/>
                </a:cubicBezTo>
                <a:cubicBezTo>
                  <a:pt x="3619405" y="426619"/>
                  <a:pt x="3596843" y="426370"/>
                  <a:pt x="3579779" y="437745"/>
                </a:cubicBezTo>
                <a:cubicBezTo>
                  <a:pt x="3570051" y="444230"/>
                  <a:pt x="3561279" y="452452"/>
                  <a:pt x="3550596" y="457200"/>
                </a:cubicBezTo>
                <a:cubicBezTo>
                  <a:pt x="3531856" y="465529"/>
                  <a:pt x="3509294" y="465280"/>
                  <a:pt x="3492230" y="476656"/>
                </a:cubicBezTo>
                <a:cubicBezTo>
                  <a:pt x="3482502" y="483141"/>
                  <a:pt x="3472028" y="488627"/>
                  <a:pt x="3463047" y="496111"/>
                </a:cubicBezTo>
                <a:cubicBezTo>
                  <a:pt x="3452479" y="504918"/>
                  <a:pt x="3445890" y="518613"/>
                  <a:pt x="3433864" y="525294"/>
                </a:cubicBezTo>
                <a:cubicBezTo>
                  <a:pt x="3415937" y="535253"/>
                  <a:pt x="3375498" y="544749"/>
                  <a:pt x="3375498" y="544749"/>
                </a:cubicBezTo>
                <a:cubicBezTo>
                  <a:pt x="3356043" y="557719"/>
                  <a:pt x="3333666" y="567126"/>
                  <a:pt x="3317132" y="583660"/>
                </a:cubicBezTo>
                <a:cubicBezTo>
                  <a:pt x="3247802" y="652990"/>
                  <a:pt x="3326488" y="578119"/>
                  <a:pt x="3258766" y="632298"/>
                </a:cubicBezTo>
                <a:cubicBezTo>
                  <a:pt x="3251604" y="638027"/>
                  <a:pt x="3247175" y="647035"/>
                  <a:pt x="3239311" y="651754"/>
                </a:cubicBezTo>
                <a:cubicBezTo>
                  <a:pt x="3230518" y="657030"/>
                  <a:pt x="3219856" y="658239"/>
                  <a:pt x="3210128" y="661481"/>
                </a:cubicBezTo>
                <a:cubicBezTo>
                  <a:pt x="3161764" y="709845"/>
                  <a:pt x="3189012" y="695943"/>
                  <a:pt x="3132307" y="710120"/>
                </a:cubicBezTo>
                <a:cubicBezTo>
                  <a:pt x="3125822" y="716605"/>
                  <a:pt x="3118580" y="722413"/>
                  <a:pt x="3112851" y="729575"/>
                </a:cubicBezTo>
                <a:cubicBezTo>
                  <a:pt x="3105548" y="738704"/>
                  <a:pt x="3101663" y="750491"/>
                  <a:pt x="3093396" y="758758"/>
                </a:cubicBezTo>
                <a:cubicBezTo>
                  <a:pt x="3085129" y="767025"/>
                  <a:pt x="3101502" y="758758"/>
                  <a:pt x="3083668" y="768486"/>
                </a:cubicBezTo>
                <a:close/>
              </a:path>
            </a:pathLst>
          </a:custGeom>
          <a:noFill/>
          <a:ln w="5715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a:off x="2438400" y="2590800"/>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940425" y="2360613"/>
            <a:ext cx="457200" cy="5492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191000" y="3810000"/>
            <a:ext cx="381000"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68788" y="1150938"/>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p:cNvSpPr txBox="1">
            <a:spLocks noChangeArrowheads="1"/>
          </p:cNvSpPr>
          <p:nvPr/>
        </p:nvSpPr>
        <p:spPr bwMode="auto">
          <a:xfrm>
            <a:off x="1866900" y="1828800"/>
            <a:ext cx="5410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esophagus showing peripheral nerves – SL16</a:t>
            </a:r>
            <a:endParaRPr lang="en-US" dirty="0">
              <a:latin typeface="Calibri" pitchFamily="34" charset="0"/>
            </a:endParaRPr>
          </a:p>
        </p:txBody>
      </p:sp>
      <p:sp>
        <p:nvSpPr>
          <p:cNvPr id="78850" name="TextBox 4"/>
          <p:cNvSpPr txBox="1">
            <a:spLocks noChangeArrowheads="1"/>
          </p:cNvSpPr>
          <p:nvPr/>
        </p:nvSpPr>
        <p:spPr bwMode="auto">
          <a:xfrm>
            <a:off x="1371600" y="5867400"/>
            <a:ext cx="64008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016</a:t>
            </a:r>
            <a:r>
              <a:rPr lang="en-US" dirty="0">
                <a:latin typeface="Calibri" pitchFamily="34" charset="0"/>
                <a:hlinkClick r:id="rId5"/>
              </a:rPr>
              <a:t> </a:t>
            </a:r>
            <a:r>
              <a:rPr lang="en-US" dirty="0">
                <a:latin typeface="Calibri" pitchFamily="34" charset="0"/>
              </a:rPr>
              <a:t>&amp; </a:t>
            </a:r>
            <a:r>
              <a:rPr lang="en-US" u="sng" dirty="0">
                <a:hlinkClick r:id="rId5"/>
              </a:rPr>
              <a:t>SL 023</a:t>
            </a:r>
            <a:r>
              <a:rPr lang="en-US" dirty="0">
                <a:latin typeface="Calibri" pitchFamily="34" charset="0"/>
                <a:hlinkClick r:id="rId5"/>
              </a:rPr>
              <a:t> </a:t>
            </a:r>
            <a:r>
              <a:rPr lang="en-US" dirty="0">
                <a:latin typeface="Calibri" pitchFamily="34" charset="0"/>
              </a:rPr>
              <a:t>&amp; </a:t>
            </a:r>
            <a:r>
              <a:rPr lang="en-US" u="sng" dirty="0">
                <a:hlinkClick r:id="rId5"/>
              </a:rPr>
              <a:t>SL 024</a:t>
            </a:r>
            <a:r>
              <a:rPr lang="en-US" dirty="0">
                <a:latin typeface="Calibri" pitchFamily="34" charset="0"/>
                <a:hlinkClick r:id="rId5"/>
              </a:rPr>
              <a:t> </a:t>
            </a:r>
            <a:r>
              <a:rPr lang="en-US" dirty="0">
                <a:latin typeface="Calibri" pitchFamily="34" charset="0"/>
              </a:rPr>
              <a:t>&amp; </a:t>
            </a:r>
            <a:r>
              <a:rPr lang="en-US" u="sng" dirty="0">
                <a:hlinkClick r:id="rId5"/>
              </a:rPr>
              <a:t>SL 047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Peripheral nerve</a:t>
            </a:r>
          </a:p>
        </p:txBody>
      </p:sp>
      <p:sp>
        <p:nvSpPr>
          <p:cNvPr id="5" name="Rectangle 4"/>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rgbClr val="009900"/>
                </a:solidFill>
                <a:effectLst>
                  <a:reflection blurRad="12700" stA="28000" endPos="45000" dist="1000" dir="5400000" sy="-100000" algn="bl" rotWithShape="0"/>
                </a:effectLst>
                <a:latin typeface="+mn-lt"/>
              </a:rPr>
              <a:t>Peripheral nerves – H&amp;E</a:t>
            </a:r>
          </a:p>
        </p:txBody>
      </p:sp>
      <p:sp>
        <p:nvSpPr>
          <p:cNvPr id="78852" name="TextBox 3"/>
          <p:cNvSpPr txBox="1">
            <a:spLocks noChangeArrowheads="1"/>
          </p:cNvSpPr>
          <p:nvPr/>
        </p:nvSpPr>
        <p:spPr bwMode="auto">
          <a:xfrm>
            <a:off x="1866900" y="2355850"/>
            <a:ext cx="5410200" cy="369888"/>
          </a:xfrm>
          <a:prstGeom prst="rect">
            <a:avLst/>
          </a:prstGeom>
          <a:noFill/>
          <a:ln w="9525">
            <a:noFill/>
            <a:miter lim="800000"/>
            <a:headEnd/>
            <a:tailEnd/>
          </a:ln>
        </p:spPr>
        <p:txBody>
          <a:bodyPr>
            <a:spAutoFit/>
          </a:bodyPr>
          <a:lstStyle/>
          <a:p>
            <a:r>
              <a:rPr lang="en-US" dirty="0">
                <a:latin typeface="Calibri" pitchFamily="34" charset="0"/>
                <a:hlinkClick r:id="rId6"/>
              </a:rPr>
              <a:t>Video of esophagus showing peripheral nerves – SL23</a:t>
            </a:r>
            <a:endParaRPr lang="en-US" dirty="0">
              <a:latin typeface="Calibri" pitchFamily="34" charset="0"/>
            </a:endParaRPr>
          </a:p>
        </p:txBody>
      </p:sp>
      <p:sp>
        <p:nvSpPr>
          <p:cNvPr id="78853" name="TextBox 3"/>
          <p:cNvSpPr txBox="1">
            <a:spLocks noChangeArrowheads="1"/>
          </p:cNvSpPr>
          <p:nvPr/>
        </p:nvSpPr>
        <p:spPr bwMode="auto">
          <a:xfrm>
            <a:off x="1905000" y="2951163"/>
            <a:ext cx="5410200" cy="369887"/>
          </a:xfrm>
          <a:prstGeom prst="rect">
            <a:avLst/>
          </a:prstGeom>
          <a:noFill/>
          <a:ln w="9525">
            <a:noFill/>
            <a:miter lim="800000"/>
            <a:headEnd/>
            <a:tailEnd/>
          </a:ln>
        </p:spPr>
        <p:txBody>
          <a:bodyPr>
            <a:spAutoFit/>
          </a:bodyPr>
          <a:lstStyle/>
          <a:p>
            <a:r>
              <a:rPr lang="en-US" dirty="0">
                <a:latin typeface="Calibri" pitchFamily="34" charset="0"/>
                <a:hlinkClick r:id="rId7"/>
              </a:rPr>
              <a:t>Video of lung </a:t>
            </a:r>
            <a:r>
              <a:rPr lang="en-US" dirty="0" err="1">
                <a:latin typeface="Calibri" pitchFamily="34" charset="0"/>
                <a:hlinkClick r:id="rId7"/>
              </a:rPr>
              <a:t>hilus</a:t>
            </a:r>
            <a:r>
              <a:rPr lang="en-US" dirty="0">
                <a:latin typeface="Calibri" pitchFamily="34" charset="0"/>
                <a:hlinkClick r:id="rId7"/>
              </a:rPr>
              <a:t> showing peripheral nerves – SL24</a:t>
            </a:r>
            <a:endParaRPr lang="en-US" dirty="0">
              <a:latin typeface="Calibri" pitchFamily="34" charset="0"/>
            </a:endParaRPr>
          </a:p>
        </p:txBody>
      </p:sp>
      <p:sp>
        <p:nvSpPr>
          <p:cNvPr id="78854" name="TextBox 3"/>
          <p:cNvSpPr txBox="1">
            <a:spLocks noChangeArrowheads="1"/>
          </p:cNvSpPr>
          <p:nvPr/>
        </p:nvSpPr>
        <p:spPr bwMode="auto">
          <a:xfrm>
            <a:off x="1752600" y="3505200"/>
            <a:ext cx="5676900" cy="369888"/>
          </a:xfrm>
          <a:prstGeom prst="rect">
            <a:avLst/>
          </a:prstGeom>
          <a:noFill/>
          <a:ln w="9525">
            <a:noFill/>
            <a:miter lim="800000"/>
            <a:headEnd/>
            <a:tailEnd/>
          </a:ln>
        </p:spPr>
        <p:txBody>
          <a:bodyPr>
            <a:spAutoFit/>
          </a:bodyPr>
          <a:lstStyle/>
          <a:p>
            <a:r>
              <a:rPr lang="en-US" dirty="0">
                <a:latin typeface="Calibri" pitchFamily="34" charset="0"/>
                <a:hlinkClick r:id="rId8"/>
              </a:rPr>
              <a:t>Video of spermatic cord showing peripheral nerves – SL47</a:t>
            </a:r>
            <a:endParaRPr lang="en-US" dirty="0">
              <a:latin typeface="Calibri" pitchFamily="34" charset="0"/>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mn-lt"/>
              </a:rPr>
              <a:t>Peripheral nerves – Connective tissue organization </a:t>
            </a:r>
          </a:p>
        </p:txBody>
      </p:sp>
      <p:sp>
        <p:nvSpPr>
          <p:cNvPr id="4" name="Text Box 10"/>
          <p:cNvSpPr txBox="1">
            <a:spLocks noChangeArrowheads="1"/>
          </p:cNvSpPr>
          <p:nvPr/>
        </p:nvSpPr>
        <p:spPr bwMode="auto">
          <a:xfrm>
            <a:off x="77788" y="5486400"/>
            <a:ext cx="8988425" cy="1200150"/>
          </a:xfrm>
          <a:prstGeom prst="rect">
            <a:avLst/>
          </a:prstGeom>
          <a:noFill/>
          <a:ln>
            <a:noFill/>
          </a:ln>
          <a:effectLst/>
        </p:spPr>
        <p:txBody>
          <a:bodyPr>
            <a:spAutoFit/>
          </a:bodyPr>
          <a:lstStyle/>
          <a:p>
            <a:pPr>
              <a:defRPr/>
            </a:pPr>
            <a:r>
              <a:rPr lang="en-US" b="1" dirty="0">
                <a:solidFill>
                  <a:schemeClr val="accent2">
                    <a:lumMod val="50000"/>
                  </a:schemeClr>
                </a:solidFill>
              </a:rPr>
              <a:t>This is a light micrograph taken at low power from the same slide of the axilla / brachial plexus you looked at previously.  For orientation, the small image to the right is the same high magnification image you saw before; the blue box indicates the position of a similar region in the larger image.</a:t>
            </a:r>
          </a:p>
        </p:txBody>
      </p:sp>
      <p:grpSp>
        <p:nvGrpSpPr>
          <p:cNvPr id="80899" name="Group 17"/>
          <p:cNvGrpSpPr>
            <a:grpSpLocks/>
          </p:cNvGrpSpPr>
          <p:nvPr/>
        </p:nvGrpSpPr>
        <p:grpSpPr bwMode="auto">
          <a:xfrm>
            <a:off x="14288" y="727075"/>
            <a:ext cx="1173162" cy="1641475"/>
            <a:chOff x="13698" y="727578"/>
            <a:chExt cx="1173052" cy="1640350"/>
          </a:xfrm>
        </p:grpSpPr>
        <p:pic>
          <p:nvPicPr>
            <p:cNvPr id="80904" name="Picture 9" descr="Spinal cord diagram"/>
            <p:cNvPicPr>
              <a:picLocks noChangeAspect="1" noChangeArrowheads="1"/>
            </p:cNvPicPr>
            <p:nvPr/>
          </p:nvPicPr>
          <p:blipFill>
            <a:blip r:embed="rId3" cstate="print"/>
            <a:srcRect/>
            <a:stretch>
              <a:fillRect/>
            </a:stretch>
          </p:blipFill>
          <p:spPr bwMode="auto">
            <a:xfrm>
              <a:off x="13698" y="727578"/>
              <a:ext cx="1173052" cy="1640350"/>
            </a:xfrm>
            <a:prstGeom prst="rect">
              <a:avLst/>
            </a:prstGeom>
            <a:noFill/>
            <a:ln w="9525">
              <a:noFill/>
              <a:miter lim="800000"/>
              <a:headEnd/>
              <a:tailEnd/>
            </a:ln>
          </p:spPr>
        </p:pic>
        <p:sp>
          <p:nvSpPr>
            <p:cNvPr id="80905" name="Oval 10"/>
            <p:cNvSpPr>
              <a:spLocks noChangeArrowheads="1"/>
            </p:cNvSpPr>
            <p:nvPr/>
          </p:nvSpPr>
          <p:spPr bwMode="auto">
            <a:xfrm rot="-2061047">
              <a:off x="213588" y="1497710"/>
              <a:ext cx="333315" cy="176993"/>
            </a:xfrm>
            <a:prstGeom prst="ellipse">
              <a:avLst/>
            </a:prstGeom>
            <a:noFill/>
            <a:ln w="38100">
              <a:solidFill>
                <a:srgbClr val="FF3300"/>
              </a:solidFill>
              <a:prstDash val="dash"/>
              <a:round/>
              <a:headEnd/>
              <a:tailEnd/>
            </a:ln>
          </p:spPr>
          <p:txBody>
            <a:bodyPr wrap="none" anchor="ctr"/>
            <a:lstStyle/>
            <a:p>
              <a:endParaRPr lang="en-US"/>
            </a:p>
          </p:txBody>
        </p:sp>
        <p:sp>
          <p:nvSpPr>
            <p:cNvPr id="80906" name="Oval 11"/>
            <p:cNvSpPr>
              <a:spLocks noChangeAspect="1" noChangeArrowheads="1"/>
            </p:cNvSpPr>
            <p:nvPr/>
          </p:nvSpPr>
          <p:spPr bwMode="auto">
            <a:xfrm rot="-3180019">
              <a:off x="504693" y="1087048"/>
              <a:ext cx="324488" cy="142849"/>
            </a:xfrm>
            <a:prstGeom prst="ellipse">
              <a:avLst/>
            </a:prstGeom>
            <a:noFill/>
            <a:ln w="38100">
              <a:solidFill>
                <a:srgbClr val="FF3300"/>
              </a:solidFill>
              <a:prstDash val="dash"/>
              <a:round/>
              <a:headEnd/>
              <a:tailEnd/>
            </a:ln>
          </p:spPr>
          <p:txBody>
            <a:bodyPr wrap="none" anchor="ctr"/>
            <a:lstStyle/>
            <a:p>
              <a:endParaRPr lang="en-US"/>
            </a:p>
          </p:txBody>
        </p:sp>
        <p:sp>
          <p:nvSpPr>
            <p:cNvPr id="80907" name="Oval 12"/>
            <p:cNvSpPr>
              <a:spLocks noChangeAspect="1" noChangeArrowheads="1"/>
            </p:cNvSpPr>
            <p:nvPr/>
          </p:nvSpPr>
          <p:spPr bwMode="auto">
            <a:xfrm>
              <a:off x="589064" y="1446087"/>
              <a:ext cx="305539" cy="151709"/>
            </a:xfrm>
            <a:prstGeom prst="ellipse">
              <a:avLst/>
            </a:prstGeom>
            <a:noFill/>
            <a:ln w="38100">
              <a:solidFill>
                <a:srgbClr val="FF3300"/>
              </a:solidFill>
              <a:prstDash val="dash"/>
              <a:round/>
              <a:headEnd/>
              <a:tailEnd/>
            </a:ln>
          </p:spPr>
          <p:txBody>
            <a:bodyPr wrap="none" anchor="ctr"/>
            <a:lstStyle/>
            <a:p>
              <a:endParaRPr lang="en-US"/>
            </a:p>
          </p:txBody>
        </p:sp>
      </p:grpSp>
      <p:pic>
        <p:nvPicPr>
          <p:cNvPr id="80900" name="Picture 3" descr="SL12LP"/>
          <p:cNvPicPr>
            <a:picLocks noChangeAspect="1" noChangeArrowheads="1"/>
          </p:cNvPicPr>
          <p:nvPr/>
        </p:nvPicPr>
        <p:blipFill>
          <a:blip r:embed="rId4" cstate="print"/>
          <a:srcRect/>
          <a:stretch>
            <a:fillRect/>
          </a:stretch>
        </p:blipFill>
        <p:spPr bwMode="auto">
          <a:xfrm>
            <a:off x="1166813" y="523875"/>
            <a:ext cx="6575425" cy="4930775"/>
          </a:xfrm>
          <a:prstGeom prst="rect">
            <a:avLst/>
          </a:prstGeom>
          <a:noFill/>
          <a:ln w="9525">
            <a:noFill/>
            <a:miter lim="800000"/>
            <a:headEnd/>
            <a:tailEnd/>
          </a:ln>
        </p:spPr>
      </p:pic>
      <p:pic>
        <p:nvPicPr>
          <p:cNvPr id="80901" name="Picture 5" descr="SL12HP"/>
          <p:cNvPicPr>
            <a:picLocks noChangeAspect="1" noChangeArrowheads="1"/>
          </p:cNvPicPr>
          <p:nvPr/>
        </p:nvPicPr>
        <p:blipFill>
          <a:blip r:embed="rId5" cstate="print"/>
          <a:srcRect/>
          <a:stretch>
            <a:fillRect/>
          </a:stretch>
        </p:blipFill>
        <p:spPr bwMode="auto">
          <a:xfrm>
            <a:off x="7391400" y="571500"/>
            <a:ext cx="1600200" cy="1200150"/>
          </a:xfrm>
          <a:prstGeom prst="rect">
            <a:avLst/>
          </a:prstGeom>
          <a:noFill/>
          <a:ln w="9525">
            <a:noFill/>
            <a:miter lim="800000"/>
            <a:headEnd/>
            <a:tailEnd/>
          </a:ln>
        </p:spPr>
      </p:pic>
      <p:sp>
        <p:nvSpPr>
          <p:cNvPr id="16" name="Rectangle 15"/>
          <p:cNvSpPr/>
          <p:nvPr/>
        </p:nvSpPr>
        <p:spPr>
          <a:xfrm>
            <a:off x="5105400" y="950913"/>
            <a:ext cx="381000" cy="379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7399338" y="571500"/>
            <a:ext cx="1592262" cy="1181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mn-lt"/>
              </a:rPr>
              <a:t>Peripheral nerves – Connective tissue organization </a:t>
            </a:r>
          </a:p>
        </p:txBody>
      </p:sp>
      <p:sp>
        <p:nvSpPr>
          <p:cNvPr id="82946" name="Text Box 10"/>
          <p:cNvSpPr txBox="1">
            <a:spLocks noChangeArrowheads="1"/>
          </p:cNvSpPr>
          <p:nvPr/>
        </p:nvSpPr>
        <p:spPr bwMode="auto">
          <a:xfrm>
            <a:off x="77788" y="5257800"/>
            <a:ext cx="8988425" cy="1558925"/>
          </a:xfrm>
          <a:prstGeom prst="rect">
            <a:avLst/>
          </a:prstGeom>
          <a:noFill/>
          <a:ln w="9525">
            <a:noFill/>
            <a:miter lim="800000"/>
            <a:headEnd/>
            <a:tailEnd/>
          </a:ln>
        </p:spPr>
        <p:txBody>
          <a:bodyPr>
            <a:spAutoFit/>
          </a:bodyPr>
          <a:lstStyle/>
          <a:p>
            <a:r>
              <a:rPr lang="en-US" sz="1600" b="1" dirty="0">
                <a:solidFill>
                  <a:srgbClr val="632523"/>
                </a:solidFill>
              </a:rPr>
              <a:t>Peripheral nerves are axons bundled together by connective tissues:</a:t>
            </a:r>
          </a:p>
          <a:p>
            <a:pPr>
              <a:buFontTx/>
              <a:buAutoNum type="arabicPeriod"/>
            </a:pPr>
            <a:r>
              <a:rPr lang="en-US" sz="1600" b="1" dirty="0">
                <a:solidFill>
                  <a:srgbClr val="953735"/>
                </a:solidFill>
              </a:rPr>
              <a:t> </a:t>
            </a:r>
            <a:r>
              <a:rPr lang="en-US" sz="1600" b="1" dirty="0" err="1">
                <a:solidFill>
                  <a:srgbClr val="953735"/>
                </a:solidFill>
              </a:rPr>
              <a:t>endoneurium</a:t>
            </a:r>
            <a:r>
              <a:rPr lang="en-US" sz="1600" b="1" dirty="0">
                <a:solidFill>
                  <a:srgbClr val="632523"/>
                </a:solidFill>
              </a:rPr>
              <a:t> – a loose connective tissue between axons</a:t>
            </a:r>
          </a:p>
          <a:p>
            <a:pPr>
              <a:buFontTx/>
              <a:buAutoNum type="arabicPeriod"/>
            </a:pPr>
            <a:r>
              <a:rPr lang="en-US" sz="1600" b="1" dirty="0">
                <a:solidFill>
                  <a:srgbClr val="953735"/>
                </a:solidFill>
              </a:rPr>
              <a:t> </a:t>
            </a:r>
            <a:r>
              <a:rPr lang="en-US" sz="1600" b="1" dirty="0" err="1">
                <a:solidFill>
                  <a:srgbClr val="953735"/>
                </a:solidFill>
              </a:rPr>
              <a:t>perineurium</a:t>
            </a:r>
            <a:r>
              <a:rPr lang="en-US" sz="1600" b="1" dirty="0">
                <a:solidFill>
                  <a:srgbClr val="632523"/>
                </a:solidFill>
              </a:rPr>
              <a:t> (arrows) – a cellular layer that bundles many axons into structures called </a:t>
            </a:r>
            <a:r>
              <a:rPr lang="en-US" sz="1600" b="1" dirty="0">
                <a:solidFill>
                  <a:srgbClr val="E46C0A"/>
                </a:solidFill>
              </a:rPr>
              <a:t>fascicles</a:t>
            </a:r>
            <a:r>
              <a:rPr lang="en-US" sz="1600" b="1" dirty="0">
                <a:solidFill>
                  <a:srgbClr val="632523"/>
                </a:solidFill>
              </a:rPr>
              <a:t> (two fascicles, one small, one large, are on this image)</a:t>
            </a:r>
          </a:p>
          <a:p>
            <a:pPr>
              <a:buFontTx/>
              <a:buAutoNum type="arabicPeriod"/>
            </a:pPr>
            <a:r>
              <a:rPr lang="en-US" sz="1600" b="1" dirty="0">
                <a:solidFill>
                  <a:srgbClr val="953735"/>
                </a:solidFill>
              </a:rPr>
              <a:t> </a:t>
            </a:r>
            <a:r>
              <a:rPr lang="en-US" sz="1600" b="1" dirty="0" err="1">
                <a:solidFill>
                  <a:srgbClr val="953735"/>
                </a:solidFill>
              </a:rPr>
              <a:t>epineurium</a:t>
            </a:r>
            <a:r>
              <a:rPr lang="en-US" sz="1600" b="1" dirty="0">
                <a:solidFill>
                  <a:srgbClr val="953735"/>
                </a:solidFill>
              </a:rPr>
              <a:t> </a:t>
            </a:r>
            <a:r>
              <a:rPr lang="en-US" sz="1600" b="1" dirty="0">
                <a:solidFill>
                  <a:srgbClr val="632523"/>
                </a:solidFill>
              </a:rPr>
              <a:t>(brackets) – a dense connective tissue, often containing adipose, that bundles fascicles together</a:t>
            </a:r>
          </a:p>
        </p:txBody>
      </p:sp>
      <p:pic>
        <p:nvPicPr>
          <p:cNvPr id="82947" name="Picture 3" descr="SL12LP"/>
          <p:cNvPicPr>
            <a:picLocks noChangeAspect="1" noChangeArrowheads="1"/>
          </p:cNvPicPr>
          <p:nvPr/>
        </p:nvPicPr>
        <p:blipFill>
          <a:blip r:embed="rId3" cstate="print"/>
          <a:srcRect/>
          <a:stretch>
            <a:fillRect/>
          </a:stretch>
        </p:blipFill>
        <p:spPr bwMode="auto">
          <a:xfrm>
            <a:off x="1166813" y="523875"/>
            <a:ext cx="6376987" cy="4781550"/>
          </a:xfrm>
          <a:prstGeom prst="rect">
            <a:avLst/>
          </a:prstGeom>
          <a:noFill/>
          <a:ln w="9525">
            <a:noFill/>
            <a:miter lim="800000"/>
            <a:headEnd/>
            <a:tailEnd/>
          </a:ln>
        </p:spPr>
      </p:pic>
      <p:sp>
        <p:nvSpPr>
          <p:cNvPr id="82948" name="TextBox 1"/>
          <p:cNvSpPr txBox="1">
            <a:spLocks noChangeArrowheads="1"/>
          </p:cNvSpPr>
          <p:nvPr/>
        </p:nvSpPr>
        <p:spPr bwMode="auto">
          <a:xfrm>
            <a:off x="3632200" y="1841500"/>
            <a:ext cx="3484563" cy="2289175"/>
          </a:xfrm>
          <a:prstGeom prst="rect">
            <a:avLst/>
          </a:prstGeom>
          <a:noFill/>
          <a:ln w="9525">
            <a:noFill/>
            <a:miter lim="800000"/>
            <a:headEnd/>
            <a:tailEnd/>
          </a:ln>
        </p:spPr>
        <p:txBody>
          <a:bodyPr>
            <a:spAutoFit/>
          </a:bodyPr>
          <a:lstStyle/>
          <a:p>
            <a:pPr algn="ctr"/>
            <a:r>
              <a:rPr lang="en-US" sz="3600"/>
              <a:t>Endoneurium is throughout this region</a:t>
            </a:r>
          </a:p>
          <a:p>
            <a:pPr algn="ctr"/>
            <a:r>
              <a:rPr lang="en-US" sz="3600"/>
              <a:t>(see next slide)</a:t>
            </a:r>
          </a:p>
        </p:txBody>
      </p:sp>
      <p:cxnSp>
        <p:nvCxnSpPr>
          <p:cNvPr id="18" name="Straight Arrow Connector 17"/>
          <p:cNvCxnSpPr/>
          <p:nvPr/>
        </p:nvCxnSpPr>
        <p:spPr>
          <a:xfrm>
            <a:off x="3770313" y="606425"/>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656388" y="4354513"/>
            <a:ext cx="474662" cy="635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760538" y="2587625"/>
            <a:ext cx="255587" cy="6873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Left Brace 22"/>
          <p:cNvSpPr/>
          <p:nvPr/>
        </p:nvSpPr>
        <p:spPr>
          <a:xfrm rot="19016514">
            <a:off x="2995613" y="1581150"/>
            <a:ext cx="288925" cy="330200"/>
          </a:xfrm>
          <a:prstGeom prst="leftBrace">
            <a:avLst>
              <a:gd name="adj1" fmla="val 8333"/>
              <a:gd name="adj2" fmla="val 51672"/>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p>
        </p:txBody>
      </p:sp>
      <p:sp>
        <p:nvSpPr>
          <p:cNvPr id="24" name="Left Brace 23"/>
          <p:cNvSpPr/>
          <p:nvPr/>
        </p:nvSpPr>
        <p:spPr>
          <a:xfrm rot="13893979">
            <a:off x="1616075" y="4176713"/>
            <a:ext cx="288925" cy="330200"/>
          </a:xfrm>
          <a:prstGeom prst="leftBrace">
            <a:avLst>
              <a:gd name="adj1" fmla="val 8333"/>
              <a:gd name="adj2" fmla="val 51672"/>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p>
        </p:txBody>
      </p:sp>
      <p:sp>
        <p:nvSpPr>
          <p:cNvPr id="25" name="Left Brace 24"/>
          <p:cNvSpPr/>
          <p:nvPr/>
        </p:nvSpPr>
        <p:spPr>
          <a:xfrm rot="14145903">
            <a:off x="3198812" y="3630613"/>
            <a:ext cx="227013" cy="185738"/>
          </a:xfrm>
          <a:prstGeom prst="leftBrace">
            <a:avLst>
              <a:gd name="adj1" fmla="val 8333"/>
              <a:gd name="adj2" fmla="val 51672"/>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p>
        </p:txBody>
      </p:sp>
      <p:sp>
        <p:nvSpPr>
          <p:cNvPr id="26" name="Left Brace 25"/>
          <p:cNvSpPr/>
          <p:nvPr/>
        </p:nvSpPr>
        <p:spPr>
          <a:xfrm rot="13518414">
            <a:off x="7045325" y="1243013"/>
            <a:ext cx="288925" cy="460375"/>
          </a:xfrm>
          <a:prstGeom prst="leftBrace">
            <a:avLst>
              <a:gd name="adj1" fmla="val 8333"/>
              <a:gd name="adj2" fmla="val 51672"/>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b="1" dirty="0"/>
          </a:p>
        </p:txBody>
      </p:sp>
      <p:grpSp>
        <p:nvGrpSpPr>
          <p:cNvPr id="82956" name="Group 26"/>
          <p:cNvGrpSpPr>
            <a:grpSpLocks/>
          </p:cNvGrpSpPr>
          <p:nvPr/>
        </p:nvGrpSpPr>
        <p:grpSpPr bwMode="auto">
          <a:xfrm>
            <a:off x="14288" y="727075"/>
            <a:ext cx="1173162" cy="1641475"/>
            <a:chOff x="13698" y="727578"/>
            <a:chExt cx="1173052" cy="1640350"/>
          </a:xfrm>
        </p:grpSpPr>
        <p:pic>
          <p:nvPicPr>
            <p:cNvPr id="82957" name="Picture 9" descr="Spinal cord diagram"/>
            <p:cNvPicPr>
              <a:picLocks noChangeAspect="1" noChangeArrowheads="1"/>
            </p:cNvPicPr>
            <p:nvPr/>
          </p:nvPicPr>
          <p:blipFill>
            <a:blip r:embed="rId4" cstate="print"/>
            <a:srcRect/>
            <a:stretch>
              <a:fillRect/>
            </a:stretch>
          </p:blipFill>
          <p:spPr bwMode="auto">
            <a:xfrm>
              <a:off x="13698" y="727578"/>
              <a:ext cx="1173052" cy="1640350"/>
            </a:xfrm>
            <a:prstGeom prst="rect">
              <a:avLst/>
            </a:prstGeom>
            <a:noFill/>
            <a:ln w="9525">
              <a:noFill/>
              <a:miter lim="800000"/>
              <a:headEnd/>
              <a:tailEnd/>
            </a:ln>
          </p:spPr>
        </p:pic>
        <p:sp>
          <p:nvSpPr>
            <p:cNvPr id="82958" name="Oval 10"/>
            <p:cNvSpPr>
              <a:spLocks noChangeArrowheads="1"/>
            </p:cNvSpPr>
            <p:nvPr/>
          </p:nvSpPr>
          <p:spPr bwMode="auto">
            <a:xfrm rot="-2061047">
              <a:off x="213588" y="1497710"/>
              <a:ext cx="333315" cy="176993"/>
            </a:xfrm>
            <a:prstGeom prst="ellipse">
              <a:avLst/>
            </a:prstGeom>
            <a:noFill/>
            <a:ln w="38100">
              <a:solidFill>
                <a:srgbClr val="FF3300"/>
              </a:solidFill>
              <a:prstDash val="dash"/>
              <a:round/>
              <a:headEnd/>
              <a:tailEnd/>
            </a:ln>
          </p:spPr>
          <p:txBody>
            <a:bodyPr wrap="none" anchor="ctr"/>
            <a:lstStyle/>
            <a:p>
              <a:endParaRPr lang="en-US"/>
            </a:p>
          </p:txBody>
        </p:sp>
        <p:sp>
          <p:nvSpPr>
            <p:cNvPr id="82959" name="Oval 11"/>
            <p:cNvSpPr>
              <a:spLocks noChangeAspect="1" noChangeArrowheads="1"/>
            </p:cNvSpPr>
            <p:nvPr/>
          </p:nvSpPr>
          <p:spPr bwMode="auto">
            <a:xfrm rot="-3180019">
              <a:off x="504693" y="1087048"/>
              <a:ext cx="324488" cy="142849"/>
            </a:xfrm>
            <a:prstGeom prst="ellipse">
              <a:avLst/>
            </a:prstGeom>
            <a:noFill/>
            <a:ln w="38100">
              <a:solidFill>
                <a:srgbClr val="FF3300"/>
              </a:solidFill>
              <a:prstDash val="dash"/>
              <a:round/>
              <a:headEnd/>
              <a:tailEnd/>
            </a:ln>
          </p:spPr>
          <p:txBody>
            <a:bodyPr wrap="none" anchor="ctr"/>
            <a:lstStyle/>
            <a:p>
              <a:endParaRPr lang="en-US"/>
            </a:p>
          </p:txBody>
        </p:sp>
        <p:sp>
          <p:nvSpPr>
            <p:cNvPr id="82960" name="Oval 12"/>
            <p:cNvSpPr>
              <a:spLocks noChangeAspect="1" noChangeArrowheads="1"/>
            </p:cNvSpPr>
            <p:nvPr/>
          </p:nvSpPr>
          <p:spPr bwMode="auto">
            <a:xfrm>
              <a:off x="589064" y="1446087"/>
              <a:ext cx="305539" cy="151709"/>
            </a:xfrm>
            <a:prstGeom prst="ellipse">
              <a:avLst/>
            </a:prstGeom>
            <a:noFill/>
            <a:ln w="38100">
              <a:solidFill>
                <a:srgbClr val="FF3300"/>
              </a:solidFill>
              <a:prstDash val="dash"/>
              <a:round/>
              <a:headEnd/>
              <a:tailEnd/>
            </a:ln>
          </p:spPr>
          <p:txBody>
            <a:bodyPr wrap="none" anchor="ct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5" descr="SL12HP"/>
          <p:cNvPicPr>
            <a:picLocks noChangeAspect="1" noChangeArrowheads="1"/>
          </p:cNvPicPr>
          <p:nvPr/>
        </p:nvPicPr>
        <p:blipFill>
          <a:blip r:embed="rId4" cstate="print"/>
          <a:srcRect/>
          <a:stretch>
            <a:fillRect/>
          </a:stretch>
        </p:blipFill>
        <p:spPr bwMode="auto">
          <a:xfrm>
            <a:off x="1219200" y="571500"/>
            <a:ext cx="6289675" cy="4716463"/>
          </a:xfrm>
          <a:prstGeom prst="rect">
            <a:avLst/>
          </a:prstGeom>
          <a:noFill/>
          <a:ln w="9525">
            <a:noFill/>
            <a:miter lim="800000"/>
            <a:headEnd/>
            <a:tailEnd/>
          </a:ln>
        </p:spPr>
      </p:pic>
      <p:sp>
        <p:nvSpPr>
          <p:cNvPr id="84994" name="Text Box 10"/>
          <p:cNvSpPr txBox="1">
            <a:spLocks noChangeArrowheads="1"/>
          </p:cNvSpPr>
          <p:nvPr/>
        </p:nvSpPr>
        <p:spPr bwMode="auto">
          <a:xfrm>
            <a:off x="98425" y="5287963"/>
            <a:ext cx="8988425" cy="1558925"/>
          </a:xfrm>
          <a:prstGeom prst="rect">
            <a:avLst/>
          </a:prstGeom>
          <a:noFill/>
          <a:ln w="9525">
            <a:noFill/>
            <a:miter lim="800000"/>
            <a:headEnd/>
            <a:tailEnd/>
          </a:ln>
        </p:spPr>
        <p:txBody>
          <a:bodyPr>
            <a:spAutoFit/>
          </a:bodyPr>
          <a:lstStyle/>
          <a:p>
            <a:r>
              <a:rPr lang="en-US" sz="1600" b="1" dirty="0">
                <a:solidFill>
                  <a:srgbClr val="632523"/>
                </a:solidFill>
              </a:rPr>
              <a:t>Back to the high power image we looked at before, of a portion of a </a:t>
            </a:r>
            <a:r>
              <a:rPr lang="en-US" sz="1600" b="1" dirty="0">
                <a:solidFill>
                  <a:srgbClr val="E46C0A"/>
                </a:solidFill>
              </a:rPr>
              <a:t>fascicle</a:t>
            </a:r>
            <a:r>
              <a:rPr lang="en-US" sz="1600" b="1" dirty="0">
                <a:solidFill>
                  <a:srgbClr val="632523"/>
                </a:solidFill>
              </a:rPr>
              <a:t> - you can see:</a:t>
            </a:r>
          </a:p>
          <a:p>
            <a:r>
              <a:rPr lang="en-US" sz="1600" b="1" dirty="0">
                <a:solidFill>
                  <a:srgbClr val="632523"/>
                </a:solidFill>
              </a:rPr>
              <a:t>--the </a:t>
            </a:r>
            <a:r>
              <a:rPr lang="en-US" sz="1600" b="1" dirty="0" err="1">
                <a:solidFill>
                  <a:srgbClr val="953735"/>
                </a:solidFill>
              </a:rPr>
              <a:t>endoneurium</a:t>
            </a:r>
            <a:r>
              <a:rPr lang="en-US" sz="1600" b="1" dirty="0">
                <a:solidFill>
                  <a:srgbClr val="632523"/>
                </a:solidFill>
              </a:rPr>
              <a:t> (green arrows) is between the </a:t>
            </a:r>
            <a:r>
              <a:rPr lang="en-US" sz="1600" b="1" dirty="0" err="1">
                <a:solidFill>
                  <a:srgbClr val="632523"/>
                </a:solidFill>
              </a:rPr>
              <a:t>myelinated</a:t>
            </a:r>
            <a:r>
              <a:rPr lang="en-US" sz="1600" b="1" dirty="0">
                <a:solidFill>
                  <a:srgbClr val="632523"/>
                </a:solidFill>
              </a:rPr>
              <a:t> axons and is loose connective tissue</a:t>
            </a:r>
          </a:p>
          <a:p>
            <a:r>
              <a:rPr lang="en-US" sz="1600" b="1" dirty="0">
                <a:solidFill>
                  <a:srgbClr val="632523"/>
                </a:solidFill>
              </a:rPr>
              <a:t>--the </a:t>
            </a:r>
            <a:r>
              <a:rPr lang="en-US" sz="1600" b="1" dirty="0" err="1">
                <a:solidFill>
                  <a:srgbClr val="953735"/>
                </a:solidFill>
              </a:rPr>
              <a:t>perineurium</a:t>
            </a:r>
            <a:r>
              <a:rPr lang="en-US" sz="1600" b="1" dirty="0">
                <a:solidFill>
                  <a:srgbClr val="632523"/>
                </a:solidFill>
              </a:rPr>
              <a:t> (between black arrows) is a highly cellular layer with scant ECM, which has some characteristic features of epithelium, including </a:t>
            </a:r>
            <a:r>
              <a:rPr lang="en-US" sz="1600" b="1" dirty="0" err="1">
                <a:solidFill>
                  <a:srgbClr val="632523"/>
                </a:solidFill>
              </a:rPr>
              <a:t>occludens</a:t>
            </a:r>
            <a:r>
              <a:rPr lang="en-US" sz="1600" b="1" dirty="0">
                <a:solidFill>
                  <a:srgbClr val="632523"/>
                </a:solidFill>
              </a:rPr>
              <a:t> junctions</a:t>
            </a:r>
          </a:p>
          <a:p>
            <a:r>
              <a:rPr lang="en-US" sz="1600" b="1" dirty="0">
                <a:solidFill>
                  <a:srgbClr val="632523"/>
                </a:solidFill>
              </a:rPr>
              <a:t>--small amounts of </a:t>
            </a:r>
            <a:r>
              <a:rPr lang="en-US" sz="1600" b="1" dirty="0" err="1">
                <a:solidFill>
                  <a:srgbClr val="953735"/>
                </a:solidFill>
              </a:rPr>
              <a:t>epineurium</a:t>
            </a:r>
            <a:r>
              <a:rPr lang="en-US" sz="1600" b="1" dirty="0">
                <a:solidFill>
                  <a:srgbClr val="632523"/>
                </a:solidFill>
              </a:rPr>
              <a:t> in the upper left and right corners</a:t>
            </a:r>
          </a:p>
        </p:txBody>
      </p:sp>
      <p:cxnSp>
        <p:nvCxnSpPr>
          <p:cNvPr id="7" name="Straight Arrow Connector 6"/>
          <p:cNvCxnSpPr/>
          <p:nvPr/>
        </p:nvCxnSpPr>
        <p:spPr>
          <a:xfrm>
            <a:off x="3219450" y="2268538"/>
            <a:ext cx="360363" cy="325437"/>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908175" y="3365500"/>
            <a:ext cx="287338" cy="43497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705600" y="2998788"/>
            <a:ext cx="79375" cy="46672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240338" y="2790825"/>
            <a:ext cx="11112" cy="44132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92325" y="3671888"/>
            <a:ext cx="173038" cy="522287"/>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mn-lt"/>
              </a:rPr>
              <a:t>Peripheral nerves – Connective tissue organization </a:t>
            </a:r>
          </a:p>
        </p:txBody>
      </p:sp>
      <p:cxnSp>
        <p:nvCxnSpPr>
          <p:cNvPr id="22" name="Straight Arrow Connector 21"/>
          <p:cNvCxnSpPr/>
          <p:nvPr/>
        </p:nvCxnSpPr>
        <p:spPr>
          <a:xfrm>
            <a:off x="1939925" y="446088"/>
            <a:ext cx="228600" cy="5603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2246313" y="1225550"/>
            <a:ext cx="228600" cy="4889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456363" y="360363"/>
            <a:ext cx="168275" cy="4143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176963" y="995363"/>
            <a:ext cx="207962" cy="5413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5005" name="Group 33"/>
          <p:cNvGrpSpPr>
            <a:grpSpLocks/>
          </p:cNvGrpSpPr>
          <p:nvPr/>
        </p:nvGrpSpPr>
        <p:grpSpPr bwMode="auto">
          <a:xfrm>
            <a:off x="14288" y="727075"/>
            <a:ext cx="1173162" cy="1641475"/>
            <a:chOff x="13698" y="727578"/>
            <a:chExt cx="1173052" cy="1640350"/>
          </a:xfrm>
        </p:grpSpPr>
        <p:pic>
          <p:nvPicPr>
            <p:cNvPr id="85006" name="Picture 9" descr="Spinal cord diagram"/>
            <p:cNvPicPr>
              <a:picLocks noChangeAspect="1" noChangeArrowheads="1"/>
            </p:cNvPicPr>
            <p:nvPr/>
          </p:nvPicPr>
          <p:blipFill>
            <a:blip r:embed="rId5" cstate="print"/>
            <a:srcRect/>
            <a:stretch>
              <a:fillRect/>
            </a:stretch>
          </p:blipFill>
          <p:spPr bwMode="auto">
            <a:xfrm>
              <a:off x="13698" y="727578"/>
              <a:ext cx="1173052" cy="1640350"/>
            </a:xfrm>
            <a:prstGeom prst="rect">
              <a:avLst/>
            </a:prstGeom>
            <a:noFill/>
            <a:ln w="9525">
              <a:noFill/>
              <a:miter lim="800000"/>
              <a:headEnd/>
              <a:tailEnd/>
            </a:ln>
          </p:spPr>
        </p:pic>
        <p:sp>
          <p:nvSpPr>
            <p:cNvPr id="85007" name="Oval 10"/>
            <p:cNvSpPr>
              <a:spLocks noChangeArrowheads="1"/>
            </p:cNvSpPr>
            <p:nvPr/>
          </p:nvSpPr>
          <p:spPr bwMode="auto">
            <a:xfrm rot="-2061047">
              <a:off x="213588" y="1497710"/>
              <a:ext cx="333315" cy="176993"/>
            </a:xfrm>
            <a:prstGeom prst="ellipse">
              <a:avLst/>
            </a:prstGeom>
            <a:noFill/>
            <a:ln w="38100">
              <a:solidFill>
                <a:srgbClr val="FF3300"/>
              </a:solidFill>
              <a:prstDash val="dash"/>
              <a:round/>
              <a:headEnd/>
              <a:tailEnd/>
            </a:ln>
          </p:spPr>
          <p:txBody>
            <a:bodyPr wrap="none" anchor="ctr"/>
            <a:lstStyle/>
            <a:p>
              <a:endParaRPr lang="en-US"/>
            </a:p>
          </p:txBody>
        </p:sp>
        <p:sp>
          <p:nvSpPr>
            <p:cNvPr id="85008" name="Oval 11"/>
            <p:cNvSpPr>
              <a:spLocks noChangeAspect="1" noChangeArrowheads="1"/>
            </p:cNvSpPr>
            <p:nvPr/>
          </p:nvSpPr>
          <p:spPr bwMode="auto">
            <a:xfrm rot="-3180019">
              <a:off x="504693" y="1087048"/>
              <a:ext cx="324488" cy="142849"/>
            </a:xfrm>
            <a:prstGeom prst="ellipse">
              <a:avLst/>
            </a:prstGeom>
            <a:noFill/>
            <a:ln w="38100">
              <a:solidFill>
                <a:srgbClr val="FF3300"/>
              </a:solidFill>
              <a:prstDash val="dash"/>
              <a:round/>
              <a:headEnd/>
              <a:tailEnd/>
            </a:ln>
          </p:spPr>
          <p:txBody>
            <a:bodyPr wrap="none" anchor="ctr"/>
            <a:lstStyle/>
            <a:p>
              <a:endParaRPr lang="en-US"/>
            </a:p>
          </p:txBody>
        </p:sp>
        <p:sp>
          <p:nvSpPr>
            <p:cNvPr id="85009" name="Oval 12"/>
            <p:cNvSpPr>
              <a:spLocks noChangeAspect="1" noChangeArrowheads="1"/>
            </p:cNvSpPr>
            <p:nvPr/>
          </p:nvSpPr>
          <p:spPr bwMode="auto">
            <a:xfrm>
              <a:off x="589064" y="1446087"/>
              <a:ext cx="305539" cy="151709"/>
            </a:xfrm>
            <a:prstGeom prst="ellipse">
              <a:avLst/>
            </a:prstGeom>
            <a:noFill/>
            <a:ln w="38100">
              <a:solidFill>
                <a:srgbClr val="FF3300"/>
              </a:solidFill>
              <a:prstDash val="dash"/>
              <a:round/>
              <a:headEnd/>
              <a:tailEnd/>
            </a:ln>
          </p:spPr>
          <p:txBody>
            <a:bodyPr wrap="none" anchor="ctr"/>
            <a:lstStyle/>
            <a:p>
              <a:endParaRPr lang="en-US"/>
            </a:p>
          </p:txBody>
        </p:sp>
      </p:gr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3"/>
          <p:cNvSpPr txBox="1">
            <a:spLocks noChangeArrowheads="1"/>
          </p:cNvSpPr>
          <p:nvPr/>
        </p:nvSpPr>
        <p:spPr bwMode="auto">
          <a:xfrm>
            <a:off x="1219200" y="2409825"/>
            <a:ext cx="7315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axilla showing connective tissues of peripheral nerves – SL12</a:t>
            </a:r>
            <a:endParaRPr lang="en-US" dirty="0">
              <a:latin typeface="Calibri" pitchFamily="34" charset="0"/>
            </a:endParaRPr>
          </a:p>
        </p:txBody>
      </p:sp>
      <p:sp>
        <p:nvSpPr>
          <p:cNvPr id="87042" name="TextBox 4"/>
          <p:cNvSpPr txBox="1">
            <a:spLocks noChangeArrowheads="1"/>
          </p:cNvSpPr>
          <p:nvPr/>
        </p:nvSpPr>
        <p:spPr bwMode="auto">
          <a:xfrm>
            <a:off x="1371600" y="5410200"/>
            <a:ext cx="6400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012</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Endoneurium</a:t>
            </a:r>
            <a:endParaRPr lang="en-US" sz="1200" b="1" dirty="0">
              <a:solidFill>
                <a:srgbClr val="002060"/>
              </a:solidFill>
              <a:latin typeface="Georgia" pitchFamily="18" charset="0"/>
              <a:ea typeface="Times" pitchFamily="18" charset="0"/>
              <a:cs typeface="Arial" charset="0"/>
            </a:endParaRPr>
          </a:p>
          <a:p>
            <a:pPr lvl="1" eaLnBrk="0" hangingPunct="0">
              <a:buFontTx/>
              <a:buChar char="•"/>
            </a:pPr>
            <a:r>
              <a:rPr lang="en-US" sz="1200" b="1" dirty="0" err="1">
                <a:solidFill>
                  <a:srgbClr val="002060"/>
                </a:solidFill>
                <a:latin typeface="Georgia" pitchFamily="18" charset="0"/>
                <a:ea typeface="Times" pitchFamily="18" charset="0"/>
                <a:cs typeface="Arial" charset="0"/>
              </a:rPr>
              <a:t>Perineurium</a:t>
            </a:r>
            <a:r>
              <a:rPr lang="en-US" sz="1200" b="1" dirty="0">
                <a:solidFill>
                  <a:srgbClr val="002060"/>
                </a:solidFill>
                <a:latin typeface="Georgia" pitchFamily="18" charset="0"/>
                <a:ea typeface="Times" pitchFamily="18" charset="0"/>
                <a:cs typeface="Arial" charset="0"/>
              </a:rPr>
              <a:t> </a:t>
            </a:r>
          </a:p>
          <a:p>
            <a:pPr lvl="2" eaLnBrk="0" hangingPunct="0">
              <a:buFontTx/>
              <a:buChar char="•"/>
            </a:pPr>
            <a:r>
              <a:rPr lang="en-US" sz="1200" b="1" dirty="0">
                <a:solidFill>
                  <a:srgbClr val="002060"/>
                </a:solidFill>
                <a:latin typeface="Georgia" pitchFamily="18" charset="0"/>
                <a:ea typeface="Times" pitchFamily="18" charset="0"/>
                <a:cs typeface="Arial" charset="0"/>
              </a:rPr>
              <a:t>Fascicle</a:t>
            </a:r>
          </a:p>
          <a:p>
            <a:pPr lvl="1" eaLnBrk="0" hangingPunct="0">
              <a:buFontTx/>
              <a:buChar char="•"/>
            </a:pPr>
            <a:r>
              <a:rPr lang="en-US" sz="1200" b="1" dirty="0">
                <a:solidFill>
                  <a:srgbClr val="002060"/>
                </a:solidFill>
                <a:latin typeface="Georgia" pitchFamily="18" charset="0"/>
                <a:ea typeface="Times" pitchFamily="18" charset="0"/>
                <a:cs typeface="Arial" charset="0"/>
              </a:rPr>
              <a:t>Epineurium</a:t>
            </a:r>
          </a:p>
        </p:txBody>
      </p:sp>
      <p:sp>
        <p:nvSpPr>
          <p:cNvPr id="6" name="Rectangle 5"/>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mn-lt"/>
              </a:rPr>
              <a:t>Peripheral nerves – Connective tissue organization </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slide0010_image019"/>
          <p:cNvPicPr>
            <a:picLocks noChangeAspect="1" noChangeArrowheads="1"/>
          </p:cNvPicPr>
          <p:nvPr/>
        </p:nvPicPr>
        <p:blipFill>
          <a:blip r:embed="rId3" cstate="print"/>
          <a:srcRect/>
          <a:stretch>
            <a:fillRect/>
          </a:stretch>
        </p:blipFill>
        <p:spPr bwMode="auto">
          <a:xfrm>
            <a:off x="1482725" y="727075"/>
            <a:ext cx="5867400" cy="4170363"/>
          </a:xfrm>
          <a:prstGeom prst="rect">
            <a:avLst/>
          </a:prstGeom>
          <a:noFill/>
          <a:ln w="9525">
            <a:noFill/>
            <a:miter lim="800000"/>
            <a:headEnd/>
            <a:tailEnd/>
          </a:ln>
        </p:spPr>
      </p:pic>
      <p:grpSp>
        <p:nvGrpSpPr>
          <p:cNvPr id="89090" name="Group 3"/>
          <p:cNvGrpSpPr>
            <a:grpSpLocks/>
          </p:cNvGrpSpPr>
          <p:nvPr/>
        </p:nvGrpSpPr>
        <p:grpSpPr bwMode="auto">
          <a:xfrm>
            <a:off x="49213" y="822325"/>
            <a:ext cx="1401762" cy="2057400"/>
            <a:chOff x="48547" y="822798"/>
            <a:chExt cx="1401651" cy="2057400"/>
          </a:xfrm>
        </p:grpSpPr>
        <p:pic>
          <p:nvPicPr>
            <p:cNvPr id="89099" name="Picture 9" descr="Spinal cord diagram"/>
            <p:cNvPicPr>
              <a:picLocks noChangeAspect="1" noChangeArrowheads="1"/>
            </p:cNvPicPr>
            <p:nvPr/>
          </p:nvPicPr>
          <p:blipFill>
            <a:blip r:embed="rId4" cstate="print"/>
            <a:srcRect/>
            <a:stretch>
              <a:fillRect/>
            </a:stretch>
          </p:blipFill>
          <p:spPr bwMode="auto">
            <a:xfrm>
              <a:off x="48547" y="822798"/>
              <a:ext cx="1401651" cy="2057400"/>
            </a:xfrm>
            <a:prstGeom prst="rect">
              <a:avLst/>
            </a:prstGeom>
            <a:noFill/>
            <a:ln w="9525">
              <a:noFill/>
              <a:miter lim="800000"/>
              <a:headEnd/>
              <a:tailEnd/>
            </a:ln>
          </p:spPr>
        </p:pic>
        <p:sp>
          <p:nvSpPr>
            <p:cNvPr id="89100" name="Oval 10"/>
            <p:cNvSpPr>
              <a:spLocks noChangeArrowheads="1"/>
            </p:cNvSpPr>
            <p:nvPr/>
          </p:nvSpPr>
          <p:spPr bwMode="auto">
            <a:xfrm rot="-6926098">
              <a:off x="313112" y="2158872"/>
              <a:ext cx="307050" cy="168525"/>
            </a:xfrm>
            <a:prstGeom prst="ellipse">
              <a:avLst/>
            </a:prstGeom>
            <a:noFill/>
            <a:ln w="38100">
              <a:solidFill>
                <a:srgbClr val="FF3300"/>
              </a:solidFill>
              <a:prstDash val="dash"/>
              <a:round/>
              <a:headEnd/>
              <a:tailEnd/>
            </a:ln>
          </p:spPr>
          <p:txBody>
            <a:bodyPr wrap="none" anchor="ctr"/>
            <a:lstStyle/>
            <a:p>
              <a:endParaRPr lang="en-US"/>
            </a:p>
          </p:txBody>
        </p:sp>
        <p:sp>
          <p:nvSpPr>
            <p:cNvPr id="89101" name="Oval 10"/>
            <p:cNvSpPr>
              <a:spLocks noChangeArrowheads="1"/>
            </p:cNvSpPr>
            <p:nvPr/>
          </p:nvSpPr>
          <p:spPr bwMode="auto">
            <a:xfrm rot="-4327791">
              <a:off x="298314" y="1465264"/>
              <a:ext cx="307050" cy="168525"/>
            </a:xfrm>
            <a:prstGeom prst="ellipse">
              <a:avLst/>
            </a:prstGeom>
            <a:noFill/>
            <a:ln w="38100">
              <a:solidFill>
                <a:srgbClr val="FF3300"/>
              </a:solidFill>
              <a:prstDash val="dash"/>
              <a:round/>
              <a:headEnd/>
              <a:tailEnd/>
            </a:ln>
          </p:spPr>
          <p:txBody>
            <a:bodyPr wrap="none" anchor="ctr"/>
            <a:lstStyle/>
            <a:p>
              <a:endParaRPr lang="en-US"/>
            </a:p>
          </p:txBody>
        </p:sp>
      </p:grpSp>
      <p:sp>
        <p:nvSpPr>
          <p:cNvPr id="12" name="Text Box 10"/>
          <p:cNvSpPr txBox="1">
            <a:spLocks noChangeArrowheads="1"/>
          </p:cNvSpPr>
          <p:nvPr/>
        </p:nvSpPr>
        <p:spPr bwMode="auto">
          <a:xfrm>
            <a:off x="49213" y="4911725"/>
            <a:ext cx="8988425" cy="1816100"/>
          </a:xfrm>
          <a:prstGeom prst="rect">
            <a:avLst/>
          </a:prstGeom>
          <a:noFill/>
          <a:ln>
            <a:noFill/>
          </a:ln>
          <a:effectLst/>
        </p:spPr>
        <p:txBody>
          <a:bodyPr>
            <a:spAutoFit/>
          </a:bodyPr>
          <a:lstStyle/>
          <a:p>
            <a:pPr>
              <a:defRPr/>
            </a:pPr>
            <a:r>
              <a:rPr lang="en-US" sz="1600" b="1" dirty="0">
                <a:solidFill>
                  <a:schemeClr val="accent3">
                    <a:lumMod val="50000"/>
                  </a:schemeClr>
                </a:solidFill>
              </a:rPr>
              <a:t>As larger nerves, i.e. bundles of fascicles, branch, they become smaller </a:t>
            </a:r>
            <a:r>
              <a:rPr lang="en-US" sz="1600" b="1" dirty="0">
                <a:solidFill>
                  <a:srgbClr val="009900"/>
                </a:solidFill>
              </a:rPr>
              <a:t>peripheral nerves </a:t>
            </a:r>
            <a:r>
              <a:rPr lang="en-US" sz="1600" b="1" dirty="0">
                <a:solidFill>
                  <a:schemeClr val="accent3">
                    <a:lumMod val="50000"/>
                  </a:schemeClr>
                </a:solidFill>
              </a:rPr>
              <a:t>(outlined), which are essentially a single fascicle.  Therefore, these contain only </a:t>
            </a:r>
            <a:r>
              <a:rPr lang="en-US" sz="1600" b="1" dirty="0" err="1">
                <a:solidFill>
                  <a:schemeClr val="accent3">
                    <a:lumMod val="50000"/>
                  </a:schemeClr>
                </a:solidFill>
              </a:rPr>
              <a:t>endoneurium</a:t>
            </a:r>
            <a:r>
              <a:rPr lang="en-US" sz="1600" b="1" dirty="0">
                <a:solidFill>
                  <a:schemeClr val="accent3">
                    <a:lumMod val="50000"/>
                  </a:schemeClr>
                </a:solidFill>
              </a:rPr>
              <a:t> and </a:t>
            </a:r>
            <a:r>
              <a:rPr lang="en-US" sz="1600" b="1" dirty="0" err="1">
                <a:solidFill>
                  <a:schemeClr val="accent3">
                    <a:lumMod val="50000"/>
                  </a:schemeClr>
                </a:solidFill>
              </a:rPr>
              <a:t>perineurium</a:t>
            </a:r>
            <a:r>
              <a:rPr lang="en-US" sz="1600" b="1" dirty="0">
                <a:solidFill>
                  <a:schemeClr val="accent3">
                    <a:lumMod val="50000"/>
                  </a:schemeClr>
                </a:solidFill>
              </a:rPr>
              <a:t> (black arrow); there is no epineurium.  These fascicles are surrounded by connective tissues of the organ or structure in which they are located. The </a:t>
            </a:r>
            <a:r>
              <a:rPr lang="en-US" sz="1600" b="1" dirty="0" err="1">
                <a:solidFill>
                  <a:schemeClr val="accent3">
                    <a:lumMod val="50000"/>
                  </a:schemeClr>
                </a:solidFill>
              </a:rPr>
              <a:t>perineurium</a:t>
            </a:r>
            <a:r>
              <a:rPr lang="en-US" sz="1600" b="1" dirty="0">
                <a:solidFill>
                  <a:schemeClr val="accent3">
                    <a:lumMod val="50000"/>
                  </a:schemeClr>
                </a:solidFill>
              </a:rPr>
              <a:t> clearly delineates the peripheral nerve from the surrounding connective tissue, and is useful in distinguishing peripheral nerves from connective and other tissues you will encounter later (e.g. smooth muscle).</a:t>
            </a:r>
          </a:p>
        </p:txBody>
      </p:sp>
      <p:sp>
        <p:nvSpPr>
          <p:cNvPr id="13" name="Freeform 12"/>
          <p:cNvSpPr/>
          <p:nvPr/>
        </p:nvSpPr>
        <p:spPr>
          <a:xfrm>
            <a:off x="1847850" y="730250"/>
            <a:ext cx="5389563" cy="3948113"/>
          </a:xfrm>
          <a:custGeom>
            <a:avLst/>
            <a:gdLst>
              <a:gd name="connsiteX0" fmla="*/ 3083668 w 5389124"/>
              <a:gd name="connsiteY0" fmla="*/ 768486 h 3949430"/>
              <a:gd name="connsiteX1" fmla="*/ 2986392 w 5389124"/>
              <a:gd name="connsiteY1" fmla="*/ 817124 h 3949430"/>
              <a:gd name="connsiteX2" fmla="*/ 2957209 w 5389124"/>
              <a:gd name="connsiteY2" fmla="*/ 836579 h 3949430"/>
              <a:gd name="connsiteX3" fmla="*/ 2889115 w 5389124"/>
              <a:gd name="connsiteY3" fmla="*/ 856035 h 3949430"/>
              <a:gd name="connsiteX4" fmla="*/ 2791839 w 5389124"/>
              <a:gd name="connsiteY4" fmla="*/ 904673 h 3949430"/>
              <a:gd name="connsiteX5" fmla="*/ 2733473 w 5389124"/>
              <a:gd name="connsiteY5" fmla="*/ 924128 h 3949430"/>
              <a:gd name="connsiteX6" fmla="*/ 2704290 w 5389124"/>
              <a:gd name="connsiteY6" fmla="*/ 933856 h 3949430"/>
              <a:gd name="connsiteX7" fmla="*/ 2684834 w 5389124"/>
              <a:gd name="connsiteY7" fmla="*/ 953311 h 3949430"/>
              <a:gd name="connsiteX8" fmla="*/ 2587558 w 5389124"/>
              <a:gd name="connsiteY8" fmla="*/ 982494 h 3949430"/>
              <a:gd name="connsiteX9" fmla="*/ 2470826 w 5389124"/>
              <a:gd name="connsiteY9" fmla="*/ 1040860 h 3949430"/>
              <a:gd name="connsiteX10" fmla="*/ 2441643 w 5389124"/>
              <a:gd name="connsiteY10" fmla="*/ 1050588 h 3949430"/>
              <a:gd name="connsiteX11" fmla="*/ 2373549 w 5389124"/>
              <a:gd name="connsiteY11" fmla="*/ 1089498 h 3949430"/>
              <a:gd name="connsiteX12" fmla="*/ 2344366 w 5389124"/>
              <a:gd name="connsiteY12" fmla="*/ 1108954 h 3949430"/>
              <a:gd name="connsiteX13" fmla="*/ 2315183 w 5389124"/>
              <a:gd name="connsiteY13" fmla="*/ 1118681 h 3949430"/>
              <a:gd name="connsiteX14" fmla="*/ 2247090 w 5389124"/>
              <a:gd name="connsiteY14" fmla="*/ 1157592 h 3949430"/>
              <a:gd name="connsiteX15" fmla="*/ 2208179 w 5389124"/>
              <a:gd name="connsiteY15" fmla="*/ 1177047 h 3949430"/>
              <a:gd name="connsiteX16" fmla="*/ 2149813 w 5389124"/>
              <a:gd name="connsiteY16" fmla="*/ 1215958 h 3949430"/>
              <a:gd name="connsiteX17" fmla="*/ 2120630 w 5389124"/>
              <a:gd name="connsiteY17" fmla="*/ 1235413 h 3949430"/>
              <a:gd name="connsiteX18" fmla="*/ 2062264 w 5389124"/>
              <a:gd name="connsiteY18" fmla="*/ 1274324 h 3949430"/>
              <a:gd name="connsiteX19" fmla="*/ 2033081 w 5389124"/>
              <a:gd name="connsiteY19" fmla="*/ 1303507 h 3949430"/>
              <a:gd name="connsiteX20" fmla="*/ 1974715 w 5389124"/>
              <a:gd name="connsiteY20" fmla="*/ 1342417 h 3949430"/>
              <a:gd name="connsiteX21" fmla="*/ 1906622 w 5389124"/>
              <a:gd name="connsiteY21" fmla="*/ 1400783 h 3949430"/>
              <a:gd name="connsiteX22" fmla="*/ 1877439 w 5389124"/>
              <a:gd name="connsiteY22" fmla="*/ 1410511 h 3949430"/>
              <a:gd name="connsiteX23" fmla="*/ 1809345 w 5389124"/>
              <a:gd name="connsiteY23" fmla="*/ 1468877 h 3949430"/>
              <a:gd name="connsiteX24" fmla="*/ 1780162 w 5389124"/>
              <a:gd name="connsiteY24" fmla="*/ 1478605 h 3949430"/>
              <a:gd name="connsiteX25" fmla="*/ 1682885 w 5389124"/>
              <a:gd name="connsiteY25" fmla="*/ 1585609 h 3949430"/>
              <a:gd name="connsiteX26" fmla="*/ 1634247 w 5389124"/>
              <a:gd name="connsiteY26" fmla="*/ 1614792 h 3949430"/>
              <a:gd name="connsiteX27" fmla="*/ 1605064 w 5389124"/>
              <a:gd name="connsiteY27" fmla="*/ 1653703 h 3949430"/>
              <a:gd name="connsiteX28" fmla="*/ 1575881 w 5389124"/>
              <a:gd name="connsiteY28" fmla="*/ 1663430 h 3949430"/>
              <a:gd name="connsiteX29" fmla="*/ 1517515 w 5389124"/>
              <a:gd name="connsiteY29" fmla="*/ 1721796 h 3949430"/>
              <a:gd name="connsiteX30" fmla="*/ 1498060 w 5389124"/>
              <a:gd name="connsiteY30" fmla="*/ 1750979 h 3949430"/>
              <a:gd name="connsiteX31" fmla="*/ 1449422 w 5389124"/>
              <a:gd name="connsiteY31" fmla="*/ 1809345 h 3949430"/>
              <a:gd name="connsiteX32" fmla="*/ 1400783 w 5389124"/>
              <a:gd name="connsiteY32" fmla="*/ 1857983 h 3949430"/>
              <a:gd name="connsiteX33" fmla="*/ 1322962 w 5389124"/>
              <a:gd name="connsiteY33" fmla="*/ 1935805 h 3949430"/>
              <a:gd name="connsiteX34" fmla="*/ 1293779 w 5389124"/>
              <a:gd name="connsiteY34" fmla="*/ 1964988 h 3949430"/>
              <a:gd name="connsiteX35" fmla="*/ 1254868 w 5389124"/>
              <a:gd name="connsiteY35" fmla="*/ 2013626 h 3949430"/>
              <a:gd name="connsiteX36" fmla="*/ 1206230 w 5389124"/>
              <a:gd name="connsiteY36" fmla="*/ 2042809 h 3949430"/>
              <a:gd name="connsiteX37" fmla="*/ 1147864 w 5389124"/>
              <a:gd name="connsiteY37" fmla="*/ 2101175 h 3949430"/>
              <a:gd name="connsiteX38" fmla="*/ 1118681 w 5389124"/>
              <a:gd name="connsiteY38" fmla="*/ 2120630 h 3949430"/>
              <a:gd name="connsiteX39" fmla="*/ 1070043 w 5389124"/>
              <a:gd name="connsiteY39" fmla="*/ 2169269 h 3949430"/>
              <a:gd name="connsiteX40" fmla="*/ 1040860 w 5389124"/>
              <a:gd name="connsiteY40" fmla="*/ 2198452 h 3949430"/>
              <a:gd name="connsiteX41" fmla="*/ 1021405 w 5389124"/>
              <a:gd name="connsiteY41" fmla="*/ 2227635 h 3949430"/>
              <a:gd name="connsiteX42" fmla="*/ 972766 w 5389124"/>
              <a:gd name="connsiteY42" fmla="*/ 2276273 h 3949430"/>
              <a:gd name="connsiteX43" fmla="*/ 933856 w 5389124"/>
              <a:gd name="connsiteY43" fmla="*/ 2305456 h 3949430"/>
              <a:gd name="connsiteX44" fmla="*/ 885217 w 5389124"/>
              <a:gd name="connsiteY44" fmla="*/ 2344366 h 3949430"/>
              <a:gd name="connsiteX45" fmla="*/ 836579 w 5389124"/>
              <a:gd name="connsiteY45" fmla="*/ 2402732 h 3949430"/>
              <a:gd name="connsiteX46" fmla="*/ 787941 w 5389124"/>
              <a:gd name="connsiteY46" fmla="*/ 2451371 h 3949430"/>
              <a:gd name="connsiteX47" fmla="*/ 739302 w 5389124"/>
              <a:gd name="connsiteY47" fmla="*/ 2519464 h 3949430"/>
              <a:gd name="connsiteX48" fmla="*/ 690664 w 5389124"/>
              <a:gd name="connsiteY48" fmla="*/ 2568103 h 3949430"/>
              <a:gd name="connsiteX49" fmla="*/ 642026 w 5389124"/>
              <a:gd name="connsiteY49" fmla="*/ 2626469 h 3949430"/>
              <a:gd name="connsiteX50" fmla="*/ 612843 w 5389124"/>
              <a:gd name="connsiteY50" fmla="*/ 2645924 h 3949430"/>
              <a:gd name="connsiteX51" fmla="*/ 573932 w 5389124"/>
              <a:gd name="connsiteY51" fmla="*/ 2684835 h 3949430"/>
              <a:gd name="connsiteX52" fmla="*/ 525294 w 5389124"/>
              <a:gd name="connsiteY52" fmla="*/ 2723745 h 3949430"/>
              <a:gd name="connsiteX53" fmla="*/ 476656 w 5389124"/>
              <a:gd name="connsiteY53" fmla="*/ 2762656 h 3949430"/>
              <a:gd name="connsiteX54" fmla="*/ 428017 w 5389124"/>
              <a:gd name="connsiteY54" fmla="*/ 2811294 h 3949430"/>
              <a:gd name="connsiteX55" fmla="*/ 350196 w 5389124"/>
              <a:gd name="connsiteY55" fmla="*/ 2879388 h 3949430"/>
              <a:gd name="connsiteX56" fmla="*/ 321013 w 5389124"/>
              <a:gd name="connsiteY56" fmla="*/ 2928026 h 3949430"/>
              <a:gd name="connsiteX57" fmla="*/ 262647 w 5389124"/>
              <a:gd name="connsiteY57" fmla="*/ 2996120 h 3949430"/>
              <a:gd name="connsiteX58" fmla="*/ 243192 w 5389124"/>
              <a:gd name="connsiteY58" fmla="*/ 3054486 h 3949430"/>
              <a:gd name="connsiteX59" fmla="*/ 223736 w 5389124"/>
              <a:gd name="connsiteY59" fmla="*/ 3093396 h 3949430"/>
              <a:gd name="connsiteX60" fmla="*/ 214009 w 5389124"/>
              <a:gd name="connsiteY60" fmla="*/ 3122579 h 3949430"/>
              <a:gd name="connsiteX61" fmla="*/ 165371 w 5389124"/>
              <a:gd name="connsiteY61" fmla="*/ 3200400 h 3949430"/>
              <a:gd name="connsiteX62" fmla="*/ 136188 w 5389124"/>
              <a:gd name="connsiteY62" fmla="*/ 3268494 h 3949430"/>
              <a:gd name="connsiteX63" fmla="*/ 126460 w 5389124"/>
              <a:gd name="connsiteY63" fmla="*/ 3297677 h 3949430"/>
              <a:gd name="connsiteX64" fmla="*/ 107005 w 5389124"/>
              <a:gd name="connsiteY64" fmla="*/ 3326860 h 3949430"/>
              <a:gd name="connsiteX65" fmla="*/ 97277 w 5389124"/>
              <a:gd name="connsiteY65" fmla="*/ 3356043 h 3949430"/>
              <a:gd name="connsiteX66" fmla="*/ 29183 w 5389124"/>
              <a:gd name="connsiteY66" fmla="*/ 3443592 h 3949430"/>
              <a:gd name="connsiteX67" fmla="*/ 0 w 5389124"/>
              <a:gd name="connsiteY67" fmla="*/ 3521413 h 3949430"/>
              <a:gd name="connsiteX68" fmla="*/ 9728 w 5389124"/>
              <a:gd name="connsiteY68" fmla="*/ 3745149 h 3949430"/>
              <a:gd name="connsiteX69" fmla="*/ 29183 w 5389124"/>
              <a:gd name="connsiteY69" fmla="*/ 3764605 h 3949430"/>
              <a:gd name="connsiteX70" fmla="*/ 68094 w 5389124"/>
              <a:gd name="connsiteY70" fmla="*/ 3822971 h 3949430"/>
              <a:gd name="connsiteX71" fmla="*/ 126460 w 5389124"/>
              <a:gd name="connsiteY71" fmla="*/ 3861881 h 3949430"/>
              <a:gd name="connsiteX72" fmla="*/ 145915 w 5389124"/>
              <a:gd name="connsiteY72" fmla="*/ 3881337 h 3949430"/>
              <a:gd name="connsiteX73" fmla="*/ 223736 w 5389124"/>
              <a:gd name="connsiteY73" fmla="*/ 3900792 h 3949430"/>
              <a:gd name="connsiteX74" fmla="*/ 350196 w 5389124"/>
              <a:gd name="connsiteY74" fmla="*/ 3920247 h 3949430"/>
              <a:gd name="connsiteX75" fmla="*/ 486383 w 5389124"/>
              <a:gd name="connsiteY75" fmla="*/ 3939703 h 3949430"/>
              <a:gd name="connsiteX76" fmla="*/ 700392 w 5389124"/>
              <a:gd name="connsiteY76" fmla="*/ 3949430 h 3949430"/>
              <a:gd name="connsiteX77" fmla="*/ 885217 w 5389124"/>
              <a:gd name="connsiteY77" fmla="*/ 3929975 h 3949430"/>
              <a:gd name="connsiteX78" fmla="*/ 933856 w 5389124"/>
              <a:gd name="connsiteY78" fmla="*/ 3920247 h 3949430"/>
              <a:gd name="connsiteX79" fmla="*/ 982494 w 5389124"/>
              <a:gd name="connsiteY79" fmla="*/ 3900792 h 3949430"/>
              <a:gd name="connsiteX80" fmla="*/ 1021405 w 5389124"/>
              <a:gd name="connsiteY80" fmla="*/ 3891064 h 3949430"/>
              <a:gd name="connsiteX81" fmla="*/ 1050588 w 5389124"/>
              <a:gd name="connsiteY81" fmla="*/ 3881337 h 3949430"/>
              <a:gd name="connsiteX82" fmla="*/ 1070043 w 5389124"/>
              <a:gd name="connsiteY82" fmla="*/ 3861881 h 3949430"/>
              <a:gd name="connsiteX83" fmla="*/ 1099226 w 5389124"/>
              <a:gd name="connsiteY83" fmla="*/ 3852154 h 3949430"/>
              <a:gd name="connsiteX84" fmla="*/ 1177047 w 5389124"/>
              <a:gd name="connsiteY84" fmla="*/ 3832698 h 3949430"/>
              <a:gd name="connsiteX85" fmla="*/ 1235413 w 5389124"/>
              <a:gd name="connsiteY85" fmla="*/ 3813243 h 3949430"/>
              <a:gd name="connsiteX86" fmla="*/ 1264596 w 5389124"/>
              <a:gd name="connsiteY86" fmla="*/ 3803515 h 3949430"/>
              <a:gd name="connsiteX87" fmla="*/ 1303507 w 5389124"/>
              <a:gd name="connsiteY87" fmla="*/ 3784060 h 3949430"/>
              <a:gd name="connsiteX88" fmla="*/ 1371600 w 5389124"/>
              <a:gd name="connsiteY88" fmla="*/ 3764605 h 3949430"/>
              <a:gd name="connsiteX89" fmla="*/ 1429966 w 5389124"/>
              <a:gd name="connsiteY89" fmla="*/ 3745149 h 3949430"/>
              <a:gd name="connsiteX90" fmla="*/ 1449422 w 5389124"/>
              <a:gd name="connsiteY90" fmla="*/ 3725694 h 3949430"/>
              <a:gd name="connsiteX91" fmla="*/ 1478605 w 5389124"/>
              <a:gd name="connsiteY91" fmla="*/ 3715966 h 3949430"/>
              <a:gd name="connsiteX92" fmla="*/ 1546698 w 5389124"/>
              <a:gd name="connsiteY92" fmla="*/ 3696511 h 3949430"/>
              <a:gd name="connsiteX93" fmla="*/ 1575881 w 5389124"/>
              <a:gd name="connsiteY93" fmla="*/ 3677056 h 3949430"/>
              <a:gd name="connsiteX94" fmla="*/ 1634247 w 5389124"/>
              <a:gd name="connsiteY94" fmla="*/ 3657600 h 3949430"/>
              <a:gd name="connsiteX95" fmla="*/ 1702341 w 5389124"/>
              <a:gd name="connsiteY95" fmla="*/ 3628417 h 3949430"/>
              <a:gd name="connsiteX96" fmla="*/ 1799617 w 5389124"/>
              <a:gd name="connsiteY96" fmla="*/ 3570052 h 3949430"/>
              <a:gd name="connsiteX97" fmla="*/ 1819073 w 5389124"/>
              <a:gd name="connsiteY97" fmla="*/ 3550596 h 3949430"/>
              <a:gd name="connsiteX98" fmla="*/ 1848256 w 5389124"/>
              <a:gd name="connsiteY98" fmla="*/ 3531141 h 3949430"/>
              <a:gd name="connsiteX99" fmla="*/ 1926077 w 5389124"/>
              <a:gd name="connsiteY99" fmla="*/ 3482503 h 3949430"/>
              <a:gd name="connsiteX100" fmla="*/ 2023354 w 5389124"/>
              <a:gd name="connsiteY100" fmla="*/ 3433864 h 3949430"/>
              <a:gd name="connsiteX101" fmla="*/ 2091447 w 5389124"/>
              <a:gd name="connsiteY101" fmla="*/ 3394954 h 3949430"/>
              <a:gd name="connsiteX102" fmla="*/ 2120630 w 5389124"/>
              <a:gd name="connsiteY102" fmla="*/ 3385226 h 3949430"/>
              <a:gd name="connsiteX103" fmla="*/ 2159541 w 5389124"/>
              <a:gd name="connsiteY103" fmla="*/ 3365771 h 3949430"/>
              <a:gd name="connsiteX104" fmla="*/ 2178996 w 5389124"/>
              <a:gd name="connsiteY104" fmla="*/ 3346315 h 3949430"/>
              <a:gd name="connsiteX105" fmla="*/ 2247090 w 5389124"/>
              <a:gd name="connsiteY105" fmla="*/ 3317132 h 3949430"/>
              <a:gd name="connsiteX106" fmla="*/ 2324911 w 5389124"/>
              <a:gd name="connsiteY106" fmla="*/ 3287949 h 3949430"/>
              <a:gd name="connsiteX107" fmla="*/ 2354094 w 5389124"/>
              <a:gd name="connsiteY107" fmla="*/ 3268494 h 3949430"/>
              <a:gd name="connsiteX108" fmla="*/ 2412460 w 5389124"/>
              <a:gd name="connsiteY108" fmla="*/ 3249039 h 3949430"/>
              <a:gd name="connsiteX109" fmla="*/ 2470826 w 5389124"/>
              <a:gd name="connsiteY109" fmla="*/ 3210128 h 3949430"/>
              <a:gd name="connsiteX110" fmla="*/ 2500009 w 5389124"/>
              <a:gd name="connsiteY110" fmla="*/ 3180945 h 3949430"/>
              <a:gd name="connsiteX111" fmla="*/ 2529192 w 5389124"/>
              <a:gd name="connsiteY111" fmla="*/ 3171217 h 3949430"/>
              <a:gd name="connsiteX112" fmla="*/ 2558375 w 5389124"/>
              <a:gd name="connsiteY112" fmla="*/ 3151762 h 3949430"/>
              <a:gd name="connsiteX113" fmla="*/ 2568102 w 5389124"/>
              <a:gd name="connsiteY113" fmla="*/ 3122579 h 3949430"/>
              <a:gd name="connsiteX114" fmla="*/ 2597285 w 5389124"/>
              <a:gd name="connsiteY114" fmla="*/ 3112852 h 3949430"/>
              <a:gd name="connsiteX115" fmla="*/ 2626468 w 5389124"/>
              <a:gd name="connsiteY115" fmla="*/ 3093396 h 3949430"/>
              <a:gd name="connsiteX116" fmla="*/ 2645924 w 5389124"/>
              <a:gd name="connsiteY116" fmla="*/ 3073941 h 3949430"/>
              <a:gd name="connsiteX117" fmla="*/ 2675107 w 5389124"/>
              <a:gd name="connsiteY117" fmla="*/ 3064213 h 3949430"/>
              <a:gd name="connsiteX118" fmla="*/ 2704290 w 5389124"/>
              <a:gd name="connsiteY118" fmla="*/ 3025303 h 3949430"/>
              <a:gd name="connsiteX119" fmla="*/ 2782111 w 5389124"/>
              <a:gd name="connsiteY119" fmla="*/ 2976664 h 3949430"/>
              <a:gd name="connsiteX120" fmla="*/ 2811294 w 5389124"/>
              <a:gd name="connsiteY120" fmla="*/ 2937754 h 3949430"/>
              <a:gd name="connsiteX121" fmla="*/ 2840477 w 5389124"/>
              <a:gd name="connsiteY121" fmla="*/ 2928026 h 3949430"/>
              <a:gd name="connsiteX122" fmla="*/ 2898843 w 5389124"/>
              <a:gd name="connsiteY122" fmla="*/ 2879388 h 3949430"/>
              <a:gd name="connsiteX123" fmla="*/ 2947481 w 5389124"/>
              <a:gd name="connsiteY123" fmla="*/ 2830749 h 3949430"/>
              <a:gd name="connsiteX124" fmla="*/ 2986392 w 5389124"/>
              <a:gd name="connsiteY124" fmla="*/ 2791839 h 3949430"/>
              <a:gd name="connsiteX125" fmla="*/ 3025302 w 5389124"/>
              <a:gd name="connsiteY125" fmla="*/ 2762656 h 3949430"/>
              <a:gd name="connsiteX126" fmla="*/ 3044758 w 5389124"/>
              <a:gd name="connsiteY126" fmla="*/ 2743200 h 3949430"/>
              <a:gd name="connsiteX127" fmla="*/ 3073941 w 5389124"/>
              <a:gd name="connsiteY127" fmla="*/ 2723745 h 3949430"/>
              <a:gd name="connsiteX128" fmla="*/ 3103124 w 5389124"/>
              <a:gd name="connsiteY128" fmla="*/ 2694562 h 3949430"/>
              <a:gd name="connsiteX129" fmla="*/ 3142034 w 5389124"/>
              <a:gd name="connsiteY129" fmla="*/ 2665379 h 3949430"/>
              <a:gd name="connsiteX130" fmla="*/ 3161490 w 5389124"/>
              <a:gd name="connsiteY130" fmla="*/ 2645924 h 3949430"/>
              <a:gd name="connsiteX131" fmla="*/ 3190673 w 5389124"/>
              <a:gd name="connsiteY131" fmla="*/ 2636196 h 3949430"/>
              <a:gd name="connsiteX132" fmla="*/ 3249039 w 5389124"/>
              <a:gd name="connsiteY132" fmla="*/ 2577830 h 3949430"/>
              <a:gd name="connsiteX133" fmla="*/ 3307405 w 5389124"/>
              <a:gd name="connsiteY133" fmla="*/ 2538920 h 3949430"/>
              <a:gd name="connsiteX134" fmla="*/ 3356043 w 5389124"/>
              <a:gd name="connsiteY134" fmla="*/ 2500009 h 3949430"/>
              <a:gd name="connsiteX135" fmla="*/ 3424136 w 5389124"/>
              <a:gd name="connsiteY135" fmla="*/ 2431915 h 3949430"/>
              <a:gd name="connsiteX136" fmla="*/ 3443592 w 5389124"/>
              <a:gd name="connsiteY136" fmla="*/ 2402732 h 3949430"/>
              <a:gd name="connsiteX137" fmla="*/ 3482502 w 5389124"/>
              <a:gd name="connsiteY137" fmla="*/ 2373549 h 3949430"/>
              <a:gd name="connsiteX138" fmla="*/ 3501958 w 5389124"/>
              <a:gd name="connsiteY138" fmla="*/ 2354094 h 3949430"/>
              <a:gd name="connsiteX139" fmla="*/ 3531141 w 5389124"/>
              <a:gd name="connsiteY139" fmla="*/ 2334639 h 3949430"/>
              <a:gd name="connsiteX140" fmla="*/ 3618690 w 5389124"/>
              <a:gd name="connsiteY140" fmla="*/ 2266545 h 3949430"/>
              <a:gd name="connsiteX141" fmla="*/ 3647873 w 5389124"/>
              <a:gd name="connsiteY141" fmla="*/ 2247090 h 3949430"/>
              <a:gd name="connsiteX142" fmla="*/ 3696511 w 5389124"/>
              <a:gd name="connsiteY142" fmla="*/ 2188724 h 3949430"/>
              <a:gd name="connsiteX143" fmla="*/ 3715966 w 5389124"/>
              <a:gd name="connsiteY143" fmla="*/ 2159541 h 3949430"/>
              <a:gd name="connsiteX144" fmla="*/ 3793788 w 5389124"/>
              <a:gd name="connsiteY144" fmla="*/ 2091447 h 3949430"/>
              <a:gd name="connsiteX145" fmla="*/ 3852154 w 5389124"/>
              <a:gd name="connsiteY145" fmla="*/ 2042809 h 3949430"/>
              <a:gd name="connsiteX146" fmla="*/ 3900792 w 5389124"/>
              <a:gd name="connsiteY146" fmla="*/ 1984443 h 3949430"/>
              <a:gd name="connsiteX147" fmla="*/ 3959158 w 5389124"/>
              <a:gd name="connsiteY147" fmla="*/ 1945532 h 3949430"/>
              <a:gd name="connsiteX148" fmla="*/ 3988341 w 5389124"/>
              <a:gd name="connsiteY148" fmla="*/ 1926077 h 3949430"/>
              <a:gd name="connsiteX149" fmla="*/ 4007796 w 5389124"/>
              <a:gd name="connsiteY149" fmla="*/ 1896894 h 3949430"/>
              <a:gd name="connsiteX150" fmla="*/ 4046707 w 5389124"/>
              <a:gd name="connsiteY150" fmla="*/ 1877439 h 3949430"/>
              <a:gd name="connsiteX151" fmla="*/ 4075890 w 5389124"/>
              <a:gd name="connsiteY151" fmla="*/ 1857983 h 3949430"/>
              <a:gd name="connsiteX152" fmla="*/ 4134256 w 5389124"/>
              <a:gd name="connsiteY152" fmla="*/ 1799617 h 3949430"/>
              <a:gd name="connsiteX153" fmla="*/ 4173166 w 5389124"/>
              <a:gd name="connsiteY153" fmla="*/ 1770435 h 3949430"/>
              <a:gd name="connsiteX154" fmla="*/ 4192622 w 5389124"/>
              <a:gd name="connsiteY154" fmla="*/ 1750979 h 3949430"/>
              <a:gd name="connsiteX155" fmla="*/ 4250988 w 5389124"/>
              <a:gd name="connsiteY155" fmla="*/ 1712069 h 3949430"/>
              <a:gd name="connsiteX156" fmla="*/ 4289898 w 5389124"/>
              <a:gd name="connsiteY156" fmla="*/ 1692613 h 3949430"/>
              <a:gd name="connsiteX157" fmla="*/ 4338536 w 5389124"/>
              <a:gd name="connsiteY157" fmla="*/ 1653703 h 3949430"/>
              <a:gd name="connsiteX158" fmla="*/ 4387175 w 5389124"/>
              <a:gd name="connsiteY158" fmla="*/ 1634247 h 3949430"/>
              <a:gd name="connsiteX159" fmla="*/ 4426085 w 5389124"/>
              <a:gd name="connsiteY159" fmla="*/ 1605064 h 3949430"/>
              <a:gd name="connsiteX160" fmla="*/ 4474724 w 5389124"/>
              <a:gd name="connsiteY160" fmla="*/ 1556426 h 3949430"/>
              <a:gd name="connsiteX161" fmla="*/ 4503907 w 5389124"/>
              <a:gd name="connsiteY161" fmla="*/ 1546698 h 3949430"/>
              <a:gd name="connsiteX162" fmla="*/ 4572000 w 5389124"/>
              <a:gd name="connsiteY162" fmla="*/ 1498060 h 3949430"/>
              <a:gd name="connsiteX163" fmla="*/ 4620639 w 5389124"/>
              <a:gd name="connsiteY163" fmla="*/ 1449422 h 3949430"/>
              <a:gd name="connsiteX164" fmla="*/ 4679005 w 5389124"/>
              <a:gd name="connsiteY164" fmla="*/ 1400783 h 3949430"/>
              <a:gd name="connsiteX165" fmla="*/ 4708188 w 5389124"/>
              <a:gd name="connsiteY165" fmla="*/ 1381328 h 3949430"/>
              <a:gd name="connsiteX166" fmla="*/ 4727643 w 5389124"/>
              <a:gd name="connsiteY166" fmla="*/ 1352145 h 3949430"/>
              <a:gd name="connsiteX167" fmla="*/ 4786009 w 5389124"/>
              <a:gd name="connsiteY167" fmla="*/ 1303507 h 3949430"/>
              <a:gd name="connsiteX168" fmla="*/ 4824919 w 5389124"/>
              <a:gd name="connsiteY168" fmla="*/ 1245141 h 3949430"/>
              <a:gd name="connsiteX169" fmla="*/ 4863830 w 5389124"/>
              <a:gd name="connsiteY169" fmla="*/ 1196503 h 3949430"/>
              <a:gd name="connsiteX170" fmla="*/ 4883285 w 5389124"/>
              <a:gd name="connsiteY170" fmla="*/ 1177047 h 3949430"/>
              <a:gd name="connsiteX171" fmla="*/ 4912468 w 5389124"/>
              <a:gd name="connsiteY171" fmla="*/ 1138137 h 3949430"/>
              <a:gd name="connsiteX172" fmla="*/ 4970834 w 5389124"/>
              <a:gd name="connsiteY172" fmla="*/ 1079771 h 3949430"/>
              <a:gd name="connsiteX173" fmla="*/ 5009745 w 5389124"/>
              <a:gd name="connsiteY173" fmla="*/ 1031132 h 3949430"/>
              <a:gd name="connsiteX174" fmla="*/ 5029200 w 5389124"/>
              <a:gd name="connsiteY174" fmla="*/ 1001949 h 3949430"/>
              <a:gd name="connsiteX175" fmla="*/ 5077839 w 5389124"/>
              <a:gd name="connsiteY175" fmla="*/ 953311 h 3949430"/>
              <a:gd name="connsiteX176" fmla="*/ 5145932 w 5389124"/>
              <a:gd name="connsiteY176" fmla="*/ 856035 h 3949430"/>
              <a:gd name="connsiteX177" fmla="*/ 5165388 w 5389124"/>
              <a:gd name="connsiteY177" fmla="*/ 826852 h 3949430"/>
              <a:gd name="connsiteX178" fmla="*/ 5204298 w 5389124"/>
              <a:gd name="connsiteY178" fmla="*/ 778213 h 3949430"/>
              <a:gd name="connsiteX179" fmla="*/ 5223754 w 5389124"/>
              <a:gd name="connsiteY179" fmla="*/ 739303 h 3949430"/>
              <a:gd name="connsiteX180" fmla="*/ 5243209 w 5389124"/>
              <a:gd name="connsiteY180" fmla="*/ 719847 h 3949430"/>
              <a:gd name="connsiteX181" fmla="*/ 5262664 w 5389124"/>
              <a:gd name="connsiteY181" fmla="*/ 690664 h 3949430"/>
              <a:gd name="connsiteX182" fmla="*/ 5282119 w 5389124"/>
              <a:gd name="connsiteY182" fmla="*/ 651754 h 3949430"/>
              <a:gd name="connsiteX183" fmla="*/ 5301575 w 5389124"/>
              <a:gd name="connsiteY183" fmla="*/ 632298 h 3949430"/>
              <a:gd name="connsiteX184" fmla="*/ 5330758 w 5389124"/>
              <a:gd name="connsiteY184" fmla="*/ 593388 h 3949430"/>
              <a:gd name="connsiteX185" fmla="*/ 5340485 w 5389124"/>
              <a:gd name="connsiteY185" fmla="*/ 564205 h 3949430"/>
              <a:gd name="connsiteX186" fmla="*/ 5359941 w 5389124"/>
              <a:gd name="connsiteY186" fmla="*/ 544749 h 3949430"/>
              <a:gd name="connsiteX187" fmla="*/ 5379396 w 5389124"/>
              <a:gd name="connsiteY187" fmla="*/ 486383 h 3949430"/>
              <a:gd name="connsiteX188" fmla="*/ 5389124 w 5389124"/>
              <a:gd name="connsiteY188" fmla="*/ 457200 h 3949430"/>
              <a:gd name="connsiteX189" fmla="*/ 5379396 w 5389124"/>
              <a:gd name="connsiteY189" fmla="*/ 379379 h 3949430"/>
              <a:gd name="connsiteX190" fmla="*/ 5369668 w 5389124"/>
              <a:gd name="connsiteY190" fmla="*/ 350196 h 3949430"/>
              <a:gd name="connsiteX191" fmla="*/ 5359941 w 5389124"/>
              <a:gd name="connsiteY191" fmla="*/ 243192 h 3949430"/>
              <a:gd name="connsiteX192" fmla="*/ 5350213 w 5389124"/>
              <a:gd name="connsiteY192" fmla="*/ 214009 h 3949430"/>
              <a:gd name="connsiteX193" fmla="*/ 5340485 w 5389124"/>
              <a:gd name="connsiteY193" fmla="*/ 155643 h 3949430"/>
              <a:gd name="connsiteX194" fmla="*/ 5282119 w 5389124"/>
              <a:gd name="connsiteY194" fmla="*/ 38911 h 3949430"/>
              <a:gd name="connsiteX195" fmla="*/ 5223754 w 5389124"/>
              <a:gd name="connsiteY195" fmla="*/ 9728 h 3949430"/>
              <a:gd name="connsiteX196" fmla="*/ 5184843 w 5389124"/>
              <a:gd name="connsiteY196" fmla="*/ 0 h 3949430"/>
              <a:gd name="connsiteX197" fmla="*/ 4893013 w 5389124"/>
              <a:gd name="connsiteY197" fmla="*/ 9728 h 3949430"/>
              <a:gd name="connsiteX198" fmla="*/ 4834647 w 5389124"/>
              <a:gd name="connsiteY198" fmla="*/ 19456 h 3949430"/>
              <a:gd name="connsiteX199" fmla="*/ 4688732 w 5389124"/>
              <a:gd name="connsiteY199" fmla="*/ 38911 h 3949430"/>
              <a:gd name="connsiteX200" fmla="*/ 4581728 w 5389124"/>
              <a:gd name="connsiteY200" fmla="*/ 48639 h 3949430"/>
              <a:gd name="connsiteX201" fmla="*/ 4387175 w 5389124"/>
              <a:gd name="connsiteY201" fmla="*/ 97277 h 3949430"/>
              <a:gd name="connsiteX202" fmla="*/ 4260715 w 5389124"/>
              <a:gd name="connsiteY202" fmla="*/ 126460 h 3949430"/>
              <a:gd name="connsiteX203" fmla="*/ 4221805 w 5389124"/>
              <a:gd name="connsiteY203" fmla="*/ 145915 h 3949430"/>
              <a:gd name="connsiteX204" fmla="*/ 4114800 w 5389124"/>
              <a:gd name="connsiteY204" fmla="*/ 204281 h 3949430"/>
              <a:gd name="connsiteX205" fmla="*/ 4046707 w 5389124"/>
              <a:gd name="connsiteY205" fmla="*/ 223737 h 3949430"/>
              <a:gd name="connsiteX206" fmla="*/ 3968885 w 5389124"/>
              <a:gd name="connsiteY206" fmla="*/ 262647 h 3949430"/>
              <a:gd name="connsiteX207" fmla="*/ 3891064 w 5389124"/>
              <a:gd name="connsiteY207" fmla="*/ 301558 h 3949430"/>
              <a:gd name="connsiteX208" fmla="*/ 3852154 w 5389124"/>
              <a:gd name="connsiteY208" fmla="*/ 321013 h 3949430"/>
              <a:gd name="connsiteX209" fmla="*/ 3813243 w 5389124"/>
              <a:gd name="connsiteY209" fmla="*/ 330741 h 3949430"/>
              <a:gd name="connsiteX210" fmla="*/ 3735422 w 5389124"/>
              <a:gd name="connsiteY210" fmla="*/ 379379 h 3949430"/>
              <a:gd name="connsiteX211" fmla="*/ 3667328 w 5389124"/>
              <a:gd name="connsiteY211" fmla="*/ 398835 h 3949430"/>
              <a:gd name="connsiteX212" fmla="*/ 3638145 w 5389124"/>
              <a:gd name="connsiteY212" fmla="*/ 418290 h 3949430"/>
              <a:gd name="connsiteX213" fmla="*/ 3579779 w 5389124"/>
              <a:gd name="connsiteY213" fmla="*/ 437745 h 3949430"/>
              <a:gd name="connsiteX214" fmla="*/ 3550596 w 5389124"/>
              <a:gd name="connsiteY214" fmla="*/ 457200 h 3949430"/>
              <a:gd name="connsiteX215" fmla="*/ 3492230 w 5389124"/>
              <a:gd name="connsiteY215" fmla="*/ 476656 h 3949430"/>
              <a:gd name="connsiteX216" fmla="*/ 3463047 w 5389124"/>
              <a:gd name="connsiteY216" fmla="*/ 496111 h 3949430"/>
              <a:gd name="connsiteX217" fmla="*/ 3433864 w 5389124"/>
              <a:gd name="connsiteY217" fmla="*/ 525294 h 3949430"/>
              <a:gd name="connsiteX218" fmla="*/ 3375498 w 5389124"/>
              <a:gd name="connsiteY218" fmla="*/ 544749 h 3949430"/>
              <a:gd name="connsiteX219" fmla="*/ 3317132 w 5389124"/>
              <a:gd name="connsiteY219" fmla="*/ 583660 h 3949430"/>
              <a:gd name="connsiteX220" fmla="*/ 3258766 w 5389124"/>
              <a:gd name="connsiteY220" fmla="*/ 632298 h 3949430"/>
              <a:gd name="connsiteX221" fmla="*/ 3239311 w 5389124"/>
              <a:gd name="connsiteY221" fmla="*/ 651754 h 3949430"/>
              <a:gd name="connsiteX222" fmla="*/ 3210128 w 5389124"/>
              <a:gd name="connsiteY222" fmla="*/ 661481 h 3949430"/>
              <a:gd name="connsiteX223" fmla="*/ 3132307 w 5389124"/>
              <a:gd name="connsiteY223" fmla="*/ 710120 h 3949430"/>
              <a:gd name="connsiteX224" fmla="*/ 3112851 w 5389124"/>
              <a:gd name="connsiteY224" fmla="*/ 729575 h 3949430"/>
              <a:gd name="connsiteX225" fmla="*/ 3093396 w 5389124"/>
              <a:gd name="connsiteY225" fmla="*/ 758758 h 3949430"/>
              <a:gd name="connsiteX226" fmla="*/ 3083668 w 5389124"/>
              <a:gd name="connsiteY226" fmla="*/ 768486 h 394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89124" h="3949430">
                <a:moveTo>
                  <a:pt x="3083668" y="768486"/>
                </a:moveTo>
                <a:cubicBezTo>
                  <a:pt x="3065834" y="778214"/>
                  <a:pt x="3118769" y="750936"/>
                  <a:pt x="2986392" y="817124"/>
                </a:cubicBezTo>
                <a:cubicBezTo>
                  <a:pt x="2975935" y="822352"/>
                  <a:pt x="2967666" y="831351"/>
                  <a:pt x="2957209" y="836579"/>
                </a:cubicBezTo>
                <a:cubicBezTo>
                  <a:pt x="2943252" y="843557"/>
                  <a:pt x="2901584" y="852918"/>
                  <a:pt x="2889115" y="856035"/>
                </a:cubicBezTo>
                <a:cubicBezTo>
                  <a:pt x="2804938" y="912152"/>
                  <a:pt x="2861831" y="883675"/>
                  <a:pt x="2791839" y="904673"/>
                </a:cubicBezTo>
                <a:cubicBezTo>
                  <a:pt x="2772196" y="910566"/>
                  <a:pt x="2752928" y="917643"/>
                  <a:pt x="2733473" y="924128"/>
                </a:cubicBezTo>
                <a:lnTo>
                  <a:pt x="2704290" y="933856"/>
                </a:lnTo>
                <a:cubicBezTo>
                  <a:pt x="2697805" y="940341"/>
                  <a:pt x="2693037" y="949210"/>
                  <a:pt x="2684834" y="953311"/>
                </a:cubicBezTo>
                <a:cubicBezTo>
                  <a:pt x="2661154" y="965151"/>
                  <a:pt x="2615483" y="975512"/>
                  <a:pt x="2587558" y="982494"/>
                </a:cubicBezTo>
                <a:cubicBezTo>
                  <a:pt x="2512127" y="1032782"/>
                  <a:pt x="2551376" y="1014010"/>
                  <a:pt x="2470826" y="1040860"/>
                </a:cubicBezTo>
                <a:lnTo>
                  <a:pt x="2441643" y="1050588"/>
                </a:lnTo>
                <a:cubicBezTo>
                  <a:pt x="2347546" y="1121160"/>
                  <a:pt x="2447827" y="1052359"/>
                  <a:pt x="2373549" y="1089498"/>
                </a:cubicBezTo>
                <a:cubicBezTo>
                  <a:pt x="2363092" y="1094727"/>
                  <a:pt x="2354823" y="1103725"/>
                  <a:pt x="2344366" y="1108954"/>
                </a:cubicBezTo>
                <a:cubicBezTo>
                  <a:pt x="2335195" y="1113540"/>
                  <a:pt x="2324608" y="1114642"/>
                  <a:pt x="2315183" y="1118681"/>
                </a:cubicBezTo>
                <a:cubicBezTo>
                  <a:pt x="2256397" y="1143875"/>
                  <a:pt x="2295933" y="1129683"/>
                  <a:pt x="2247090" y="1157592"/>
                </a:cubicBezTo>
                <a:cubicBezTo>
                  <a:pt x="2234499" y="1164786"/>
                  <a:pt x="2220614" y="1169586"/>
                  <a:pt x="2208179" y="1177047"/>
                </a:cubicBezTo>
                <a:cubicBezTo>
                  <a:pt x="2188129" y="1189077"/>
                  <a:pt x="2169268" y="1202988"/>
                  <a:pt x="2149813" y="1215958"/>
                </a:cubicBezTo>
                <a:cubicBezTo>
                  <a:pt x="2140085" y="1222443"/>
                  <a:pt x="2128897" y="1227146"/>
                  <a:pt x="2120630" y="1235413"/>
                </a:cubicBezTo>
                <a:cubicBezTo>
                  <a:pt x="2084196" y="1271847"/>
                  <a:pt x="2104498" y="1260246"/>
                  <a:pt x="2062264" y="1274324"/>
                </a:cubicBezTo>
                <a:cubicBezTo>
                  <a:pt x="2052536" y="1284052"/>
                  <a:pt x="2043940" y="1295061"/>
                  <a:pt x="2033081" y="1303507"/>
                </a:cubicBezTo>
                <a:cubicBezTo>
                  <a:pt x="2014624" y="1317862"/>
                  <a:pt x="1991249" y="1325883"/>
                  <a:pt x="1974715" y="1342417"/>
                </a:cubicBezTo>
                <a:cubicBezTo>
                  <a:pt x="1951717" y="1365415"/>
                  <a:pt x="1935739" y="1384145"/>
                  <a:pt x="1906622" y="1400783"/>
                </a:cubicBezTo>
                <a:cubicBezTo>
                  <a:pt x="1897719" y="1405870"/>
                  <a:pt x="1887167" y="1407268"/>
                  <a:pt x="1877439" y="1410511"/>
                </a:cubicBezTo>
                <a:cubicBezTo>
                  <a:pt x="1853504" y="1434446"/>
                  <a:pt x="1838976" y="1454061"/>
                  <a:pt x="1809345" y="1468877"/>
                </a:cubicBezTo>
                <a:cubicBezTo>
                  <a:pt x="1800174" y="1473463"/>
                  <a:pt x="1789890" y="1475362"/>
                  <a:pt x="1780162" y="1478605"/>
                </a:cubicBezTo>
                <a:cubicBezTo>
                  <a:pt x="1757985" y="1506325"/>
                  <a:pt x="1710979" y="1568753"/>
                  <a:pt x="1682885" y="1585609"/>
                </a:cubicBezTo>
                <a:lnTo>
                  <a:pt x="1634247" y="1614792"/>
                </a:lnTo>
                <a:cubicBezTo>
                  <a:pt x="1624519" y="1627762"/>
                  <a:pt x="1617519" y="1643324"/>
                  <a:pt x="1605064" y="1653703"/>
                </a:cubicBezTo>
                <a:cubicBezTo>
                  <a:pt x="1597187" y="1660267"/>
                  <a:pt x="1583975" y="1657135"/>
                  <a:pt x="1575881" y="1663430"/>
                </a:cubicBezTo>
                <a:cubicBezTo>
                  <a:pt x="1554163" y="1680322"/>
                  <a:pt x="1532777" y="1698903"/>
                  <a:pt x="1517515" y="1721796"/>
                </a:cubicBezTo>
                <a:cubicBezTo>
                  <a:pt x="1511030" y="1731524"/>
                  <a:pt x="1505238" y="1741751"/>
                  <a:pt x="1498060" y="1750979"/>
                </a:cubicBezTo>
                <a:cubicBezTo>
                  <a:pt x="1482512" y="1770969"/>
                  <a:pt x="1466458" y="1790606"/>
                  <a:pt x="1449422" y="1809345"/>
                </a:cubicBezTo>
                <a:cubicBezTo>
                  <a:pt x="1433999" y="1826311"/>
                  <a:pt x="1416996" y="1841770"/>
                  <a:pt x="1400783" y="1857983"/>
                </a:cubicBezTo>
                <a:lnTo>
                  <a:pt x="1322962" y="1935805"/>
                </a:lnTo>
                <a:cubicBezTo>
                  <a:pt x="1313234" y="1945533"/>
                  <a:pt x="1301410" y="1953541"/>
                  <a:pt x="1293779" y="1964988"/>
                </a:cubicBezTo>
                <a:cubicBezTo>
                  <a:pt x="1282085" y="1982529"/>
                  <a:pt x="1272512" y="2001023"/>
                  <a:pt x="1254868" y="2013626"/>
                </a:cubicBezTo>
                <a:cubicBezTo>
                  <a:pt x="1239483" y="2024615"/>
                  <a:pt x="1220863" y="2030836"/>
                  <a:pt x="1206230" y="2042809"/>
                </a:cubicBezTo>
                <a:cubicBezTo>
                  <a:pt x="1184935" y="2060232"/>
                  <a:pt x="1170757" y="2085913"/>
                  <a:pt x="1147864" y="2101175"/>
                </a:cubicBezTo>
                <a:cubicBezTo>
                  <a:pt x="1138136" y="2107660"/>
                  <a:pt x="1127479" y="2112931"/>
                  <a:pt x="1118681" y="2120630"/>
                </a:cubicBezTo>
                <a:cubicBezTo>
                  <a:pt x="1101426" y="2135729"/>
                  <a:pt x="1086256" y="2153056"/>
                  <a:pt x="1070043" y="2169269"/>
                </a:cubicBezTo>
                <a:cubicBezTo>
                  <a:pt x="1060315" y="2178997"/>
                  <a:pt x="1048491" y="2187005"/>
                  <a:pt x="1040860" y="2198452"/>
                </a:cubicBezTo>
                <a:cubicBezTo>
                  <a:pt x="1034375" y="2208180"/>
                  <a:pt x="1029104" y="2218837"/>
                  <a:pt x="1021405" y="2227635"/>
                </a:cubicBezTo>
                <a:cubicBezTo>
                  <a:pt x="1006306" y="2244890"/>
                  <a:pt x="991109" y="2262516"/>
                  <a:pt x="972766" y="2276273"/>
                </a:cubicBezTo>
                <a:cubicBezTo>
                  <a:pt x="959796" y="2286001"/>
                  <a:pt x="945320" y="2293992"/>
                  <a:pt x="933856" y="2305456"/>
                </a:cubicBezTo>
                <a:cubicBezTo>
                  <a:pt x="889857" y="2349455"/>
                  <a:pt x="942028" y="2325430"/>
                  <a:pt x="885217" y="2344366"/>
                </a:cubicBezTo>
                <a:cubicBezTo>
                  <a:pt x="768098" y="2461485"/>
                  <a:pt x="931371" y="2294397"/>
                  <a:pt x="836579" y="2402732"/>
                </a:cubicBezTo>
                <a:cubicBezTo>
                  <a:pt x="821481" y="2419988"/>
                  <a:pt x="800660" y="2432294"/>
                  <a:pt x="787941" y="2451371"/>
                </a:cubicBezTo>
                <a:cubicBezTo>
                  <a:pt x="773994" y="2472291"/>
                  <a:pt x="755390" y="2501365"/>
                  <a:pt x="739302" y="2519464"/>
                </a:cubicBezTo>
                <a:cubicBezTo>
                  <a:pt x="724069" y="2536601"/>
                  <a:pt x="703382" y="2549025"/>
                  <a:pt x="690664" y="2568103"/>
                </a:cubicBezTo>
                <a:cubicBezTo>
                  <a:pt x="671535" y="2596798"/>
                  <a:pt x="670114" y="2603063"/>
                  <a:pt x="642026" y="2626469"/>
                </a:cubicBezTo>
                <a:cubicBezTo>
                  <a:pt x="633045" y="2633953"/>
                  <a:pt x="621720" y="2638316"/>
                  <a:pt x="612843" y="2645924"/>
                </a:cubicBezTo>
                <a:cubicBezTo>
                  <a:pt x="598916" y="2657861"/>
                  <a:pt x="587642" y="2672649"/>
                  <a:pt x="573932" y="2684835"/>
                </a:cubicBezTo>
                <a:cubicBezTo>
                  <a:pt x="558414" y="2698629"/>
                  <a:pt x="539975" y="2709064"/>
                  <a:pt x="525294" y="2723745"/>
                </a:cubicBezTo>
                <a:cubicBezTo>
                  <a:pt x="481293" y="2767746"/>
                  <a:pt x="533470" y="2743717"/>
                  <a:pt x="476656" y="2762656"/>
                </a:cubicBezTo>
                <a:cubicBezTo>
                  <a:pt x="460443" y="2778869"/>
                  <a:pt x="447095" y="2798576"/>
                  <a:pt x="428017" y="2811294"/>
                </a:cubicBezTo>
                <a:cubicBezTo>
                  <a:pt x="399099" y="2830572"/>
                  <a:pt x="369166" y="2847771"/>
                  <a:pt x="350196" y="2879388"/>
                </a:cubicBezTo>
                <a:cubicBezTo>
                  <a:pt x="340468" y="2895601"/>
                  <a:pt x="332621" y="2913102"/>
                  <a:pt x="321013" y="2928026"/>
                </a:cubicBezTo>
                <a:cubicBezTo>
                  <a:pt x="296013" y="2960168"/>
                  <a:pt x="278141" y="2961258"/>
                  <a:pt x="262647" y="2996120"/>
                </a:cubicBezTo>
                <a:cubicBezTo>
                  <a:pt x="254318" y="3014860"/>
                  <a:pt x="252364" y="3036144"/>
                  <a:pt x="243192" y="3054486"/>
                </a:cubicBezTo>
                <a:cubicBezTo>
                  <a:pt x="236707" y="3067456"/>
                  <a:pt x="229448" y="3080067"/>
                  <a:pt x="223736" y="3093396"/>
                </a:cubicBezTo>
                <a:cubicBezTo>
                  <a:pt x="219697" y="3102821"/>
                  <a:pt x="218919" y="3113577"/>
                  <a:pt x="214009" y="3122579"/>
                </a:cubicBezTo>
                <a:cubicBezTo>
                  <a:pt x="199361" y="3149434"/>
                  <a:pt x="177421" y="3172283"/>
                  <a:pt x="165371" y="3200400"/>
                </a:cubicBezTo>
                <a:cubicBezTo>
                  <a:pt x="155643" y="3223098"/>
                  <a:pt x="145359" y="3245566"/>
                  <a:pt x="136188" y="3268494"/>
                </a:cubicBezTo>
                <a:cubicBezTo>
                  <a:pt x="132380" y="3278014"/>
                  <a:pt x="131046" y="3288506"/>
                  <a:pt x="126460" y="3297677"/>
                </a:cubicBezTo>
                <a:cubicBezTo>
                  <a:pt x="121232" y="3308134"/>
                  <a:pt x="112233" y="3316403"/>
                  <a:pt x="107005" y="3326860"/>
                </a:cubicBezTo>
                <a:cubicBezTo>
                  <a:pt x="102419" y="3336031"/>
                  <a:pt x="102965" y="3347511"/>
                  <a:pt x="97277" y="3356043"/>
                </a:cubicBezTo>
                <a:cubicBezTo>
                  <a:pt x="56086" y="3417829"/>
                  <a:pt x="68032" y="3346467"/>
                  <a:pt x="29183" y="3443592"/>
                </a:cubicBezTo>
                <a:cubicBezTo>
                  <a:pt x="5920" y="3501751"/>
                  <a:pt x="15250" y="3475665"/>
                  <a:pt x="0" y="3521413"/>
                </a:cubicBezTo>
                <a:cubicBezTo>
                  <a:pt x="3243" y="3595992"/>
                  <a:pt x="834" y="3671032"/>
                  <a:pt x="9728" y="3745149"/>
                </a:cubicBezTo>
                <a:cubicBezTo>
                  <a:pt x="10821" y="3754255"/>
                  <a:pt x="23680" y="3757268"/>
                  <a:pt x="29183" y="3764605"/>
                </a:cubicBezTo>
                <a:cubicBezTo>
                  <a:pt x="43212" y="3783311"/>
                  <a:pt x="48639" y="3810001"/>
                  <a:pt x="68094" y="3822971"/>
                </a:cubicBezTo>
                <a:cubicBezTo>
                  <a:pt x="87549" y="3835941"/>
                  <a:pt x="109927" y="3845347"/>
                  <a:pt x="126460" y="3861881"/>
                </a:cubicBezTo>
                <a:cubicBezTo>
                  <a:pt x="132945" y="3868366"/>
                  <a:pt x="138051" y="3876618"/>
                  <a:pt x="145915" y="3881337"/>
                </a:cubicBezTo>
                <a:cubicBezTo>
                  <a:pt x="160586" y="3890140"/>
                  <a:pt x="213736" y="3898974"/>
                  <a:pt x="223736" y="3900792"/>
                </a:cubicBezTo>
                <a:cubicBezTo>
                  <a:pt x="290486" y="3912929"/>
                  <a:pt x="279122" y="3909313"/>
                  <a:pt x="350196" y="3920247"/>
                </a:cubicBezTo>
                <a:cubicBezTo>
                  <a:pt x="397559" y="3927534"/>
                  <a:pt x="437752" y="3936461"/>
                  <a:pt x="486383" y="3939703"/>
                </a:cubicBezTo>
                <a:cubicBezTo>
                  <a:pt x="557635" y="3944453"/>
                  <a:pt x="629056" y="3946188"/>
                  <a:pt x="700392" y="3949430"/>
                </a:cubicBezTo>
                <a:cubicBezTo>
                  <a:pt x="815538" y="3940573"/>
                  <a:pt x="799601" y="3945542"/>
                  <a:pt x="885217" y="3929975"/>
                </a:cubicBezTo>
                <a:cubicBezTo>
                  <a:pt x="901484" y="3927017"/>
                  <a:pt x="918019" y="3924998"/>
                  <a:pt x="933856" y="3920247"/>
                </a:cubicBezTo>
                <a:cubicBezTo>
                  <a:pt x="950581" y="3915229"/>
                  <a:pt x="965929" y="3906314"/>
                  <a:pt x="982494" y="3900792"/>
                </a:cubicBezTo>
                <a:cubicBezTo>
                  <a:pt x="995177" y="3896564"/>
                  <a:pt x="1008550" y="3894737"/>
                  <a:pt x="1021405" y="3891064"/>
                </a:cubicBezTo>
                <a:cubicBezTo>
                  <a:pt x="1031264" y="3888247"/>
                  <a:pt x="1040860" y="3884579"/>
                  <a:pt x="1050588" y="3881337"/>
                </a:cubicBezTo>
                <a:cubicBezTo>
                  <a:pt x="1057073" y="3874852"/>
                  <a:pt x="1062179" y="3866600"/>
                  <a:pt x="1070043" y="3861881"/>
                </a:cubicBezTo>
                <a:cubicBezTo>
                  <a:pt x="1078836" y="3856605"/>
                  <a:pt x="1089334" y="3854852"/>
                  <a:pt x="1099226" y="3852154"/>
                </a:cubicBezTo>
                <a:cubicBezTo>
                  <a:pt x="1125023" y="3845119"/>
                  <a:pt x="1151680" y="3841153"/>
                  <a:pt x="1177047" y="3832698"/>
                </a:cubicBezTo>
                <a:lnTo>
                  <a:pt x="1235413" y="3813243"/>
                </a:lnTo>
                <a:cubicBezTo>
                  <a:pt x="1245141" y="3810000"/>
                  <a:pt x="1255425" y="3808101"/>
                  <a:pt x="1264596" y="3803515"/>
                </a:cubicBezTo>
                <a:cubicBezTo>
                  <a:pt x="1277566" y="3797030"/>
                  <a:pt x="1290178" y="3789772"/>
                  <a:pt x="1303507" y="3784060"/>
                </a:cubicBezTo>
                <a:cubicBezTo>
                  <a:pt x="1328942" y="3773159"/>
                  <a:pt x="1344165" y="3772836"/>
                  <a:pt x="1371600" y="3764605"/>
                </a:cubicBezTo>
                <a:cubicBezTo>
                  <a:pt x="1391243" y="3758712"/>
                  <a:pt x="1429966" y="3745149"/>
                  <a:pt x="1429966" y="3745149"/>
                </a:cubicBezTo>
                <a:cubicBezTo>
                  <a:pt x="1436451" y="3738664"/>
                  <a:pt x="1441558" y="3730413"/>
                  <a:pt x="1449422" y="3725694"/>
                </a:cubicBezTo>
                <a:cubicBezTo>
                  <a:pt x="1458215" y="3720418"/>
                  <a:pt x="1468746" y="3718783"/>
                  <a:pt x="1478605" y="3715966"/>
                </a:cubicBezTo>
                <a:cubicBezTo>
                  <a:pt x="1493156" y="3711809"/>
                  <a:pt x="1531145" y="3704288"/>
                  <a:pt x="1546698" y="3696511"/>
                </a:cubicBezTo>
                <a:cubicBezTo>
                  <a:pt x="1557155" y="3691283"/>
                  <a:pt x="1565198" y="3681804"/>
                  <a:pt x="1575881" y="3677056"/>
                </a:cubicBezTo>
                <a:cubicBezTo>
                  <a:pt x="1594621" y="3668727"/>
                  <a:pt x="1615904" y="3666771"/>
                  <a:pt x="1634247" y="3657600"/>
                </a:cubicBezTo>
                <a:cubicBezTo>
                  <a:pt x="1763311" y="3593070"/>
                  <a:pt x="1602138" y="3671361"/>
                  <a:pt x="1702341" y="3628417"/>
                </a:cubicBezTo>
                <a:cubicBezTo>
                  <a:pt x="1729207" y="3616903"/>
                  <a:pt x="1782330" y="3587339"/>
                  <a:pt x="1799617" y="3570052"/>
                </a:cubicBezTo>
                <a:cubicBezTo>
                  <a:pt x="1806102" y="3563567"/>
                  <a:pt x="1811911" y="3556325"/>
                  <a:pt x="1819073" y="3550596"/>
                </a:cubicBezTo>
                <a:cubicBezTo>
                  <a:pt x="1828202" y="3543293"/>
                  <a:pt x="1838743" y="3537936"/>
                  <a:pt x="1848256" y="3531141"/>
                </a:cubicBezTo>
                <a:cubicBezTo>
                  <a:pt x="1907187" y="3489047"/>
                  <a:pt x="1865133" y="3512974"/>
                  <a:pt x="1926077" y="3482503"/>
                </a:cubicBezTo>
                <a:cubicBezTo>
                  <a:pt x="1977755" y="3430825"/>
                  <a:pt x="1932075" y="3467057"/>
                  <a:pt x="2023354" y="3433864"/>
                </a:cubicBezTo>
                <a:cubicBezTo>
                  <a:pt x="2085883" y="3411126"/>
                  <a:pt x="2039587" y="3420884"/>
                  <a:pt x="2091447" y="3394954"/>
                </a:cubicBezTo>
                <a:cubicBezTo>
                  <a:pt x="2100618" y="3390368"/>
                  <a:pt x="2111205" y="3389265"/>
                  <a:pt x="2120630" y="3385226"/>
                </a:cubicBezTo>
                <a:cubicBezTo>
                  <a:pt x="2133959" y="3379514"/>
                  <a:pt x="2146571" y="3372256"/>
                  <a:pt x="2159541" y="3365771"/>
                </a:cubicBezTo>
                <a:cubicBezTo>
                  <a:pt x="2166026" y="3359286"/>
                  <a:pt x="2171365" y="3351402"/>
                  <a:pt x="2178996" y="3346315"/>
                </a:cubicBezTo>
                <a:cubicBezTo>
                  <a:pt x="2239712" y="3305837"/>
                  <a:pt x="2195216" y="3343069"/>
                  <a:pt x="2247090" y="3317132"/>
                </a:cubicBezTo>
                <a:cubicBezTo>
                  <a:pt x="2313885" y="3283735"/>
                  <a:pt x="2231073" y="3306717"/>
                  <a:pt x="2324911" y="3287949"/>
                </a:cubicBezTo>
                <a:cubicBezTo>
                  <a:pt x="2334639" y="3281464"/>
                  <a:pt x="2343410" y="3273242"/>
                  <a:pt x="2354094" y="3268494"/>
                </a:cubicBezTo>
                <a:cubicBezTo>
                  <a:pt x="2372834" y="3260165"/>
                  <a:pt x="2412460" y="3249039"/>
                  <a:pt x="2412460" y="3249039"/>
                </a:cubicBezTo>
                <a:cubicBezTo>
                  <a:pt x="2464513" y="3196984"/>
                  <a:pt x="2388383" y="3269015"/>
                  <a:pt x="2470826" y="3210128"/>
                </a:cubicBezTo>
                <a:cubicBezTo>
                  <a:pt x="2482021" y="3202132"/>
                  <a:pt x="2488563" y="3188576"/>
                  <a:pt x="2500009" y="3180945"/>
                </a:cubicBezTo>
                <a:cubicBezTo>
                  <a:pt x="2508541" y="3175257"/>
                  <a:pt x="2520021" y="3175803"/>
                  <a:pt x="2529192" y="3171217"/>
                </a:cubicBezTo>
                <a:cubicBezTo>
                  <a:pt x="2539649" y="3165989"/>
                  <a:pt x="2548647" y="3158247"/>
                  <a:pt x="2558375" y="3151762"/>
                </a:cubicBezTo>
                <a:cubicBezTo>
                  <a:pt x="2561617" y="3142034"/>
                  <a:pt x="2560851" y="3129830"/>
                  <a:pt x="2568102" y="3122579"/>
                </a:cubicBezTo>
                <a:cubicBezTo>
                  <a:pt x="2575353" y="3115328"/>
                  <a:pt x="2588114" y="3117438"/>
                  <a:pt x="2597285" y="3112852"/>
                </a:cubicBezTo>
                <a:cubicBezTo>
                  <a:pt x="2607742" y="3107623"/>
                  <a:pt x="2617339" y="3100699"/>
                  <a:pt x="2626468" y="3093396"/>
                </a:cubicBezTo>
                <a:cubicBezTo>
                  <a:pt x="2633630" y="3087667"/>
                  <a:pt x="2638060" y="3078660"/>
                  <a:pt x="2645924" y="3073941"/>
                </a:cubicBezTo>
                <a:cubicBezTo>
                  <a:pt x="2654717" y="3068665"/>
                  <a:pt x="2665379" y="3067456"/>
                  <a:pt x="2675107" y="3064213"/>
                </a:cubicBezTo>
                <a:cubicBezTo>
                  <a:pt x="2684835" y="3051243"/>
                  <a:pt x="2692826" y="3036767"/>
                  <a:pt x="2704290" y="3025303"/>
                </a:cubicBezTo>
                <a:cubicBezTo>
                  <a:pt x="2729546" y="3000047"/>
                  <a:pt x="2751288" y="2992076"/>
                  <a:pt x="2782111" y="2976664"/>
                </a:cubicBezTo>
                <a:cubicBezTo>
                  <a:pt x="2791839" y="2963694"/>
                  <a:pt x="2798839" y="2948133"/>
                  <a:pt x="2811294" y="2937754"/>
                </a:cubicBezTo>
                <a:cubicBezTo>
                  <a:pt x="2819171" y="2931190"/>
                  <a:pt x="2832600" y="2934590"/>
                  <a:pt x="2840477" y="2928026"/>
                </a:cubicBezTo>
                <a:cubicBezTo>
                  <a:pt x="2911145" y="2869135"/>
                  <a:pt x="2831933" y="2901690"/>
                  <a:pt x="2898843" y="2879388"/>
                </a:cubicBezTo>
                <a:lnTo>
                  <a:pt x="2947481" y="2830749"/>
                </a:lnTo>
                <a:cubicBezTo>
                  <a:pt x="2960451" y="2817779"/>
                  <a:pt x="2971718" y="2802845"/>
                  <a:pt x="2986392" y="2791839"/>
                </a:cubicBezTo>
                <a:cubicBezTo>
                  <a:pt x="2999362" y="2782111"/>
                  <a:pt x="3012847" y="2773035"/>
                  <a:pt x="3025302" y="2762656"/>
                </a:cubicBezTo>
                <a:cubicBezTo>
                  <a:pt x="3032348" y="2756784"/>
                  <a:pt x="3037596" y="2748929"/>
                  <a:pt x="3044758" y="2743200"/>
                </a:cubicBezTo>
                <a:cubicBezTo>
                  <a:pt x="3053887" y="2735897"/>
                  <a:pt x="3064960" y="2731229"/>
                  <a:pt x="3073941" y="2723745"/>
                </a:cubicBezTo>
                <a:cubicBezTo>
                  <a:pt x="3084509" y="2714938"/>
                  <a:pt x="3092679" y="2703515"/>
                  <a:pt x="3103124" y="2694562"/>
                </a:cubicBezTo>
                <a:cubicBezTo>
                  <a:pt x="3115433" y="2684011"/>
                  <a:pt x="3129579" y="2675758"/>
                  <a:pt x="3142034" y="2665379"/>
                </a:cubicBezTo>
                <a:cubicBezTo>
                  <a:pt x="3149080" y="2659508"/>
                  <a:pt x="3153626" y="2650643"/>
                  <a:pt x="3161490" y="2645924"/>
                </a:cubicBezTo>
                <a:cubicBezTo>
                  <a:pt x="3170283" y="2640648"/>
                  <a:pt x="3180945" y="2639439"/>
                  <a:pt x="3190673" y="2636196"/>
                </a:cubicBezTo>
                <a:cubicBezTo>
                  <a:pt x="3216946" y="2596786"/>
                  <a:pt x="3203792" y="2609503"/>
                  <a:pt x="3249039" y="2577830"/>
                </a:cubicBezTo>
                <a:cubicBezTo>
                  <a:pt x="3268195" y="2564421"/>
                  <a:pt x="3307405" y="2538920"/>
                  <a:pt x="3307405" y="2538920"/>
                </a:cubicBezTo>
                <a:cubicBezTo>
                  <a:pt x="3363160" y="2455286"/>
                  <a:pt x="3288920" y="2553708"/>
                  <a:pt x="3356043" y="2500009"/>
                </a:cubicBezTo>
                <a:cubicBezTo>
                  <a:pt x="3381108" y="2479956"/>
                  <a:pt x="3406330" y="2458623"/>
                  <a:pt x="3424136" y="2431915"/>
                </a:cubicBezTo>
                <a:cubicBezTo>
                  <a:pt x="3430621" y="2422187"/>
                  <a:pt x="3435325" y="2410999"/>
                  <a:pt x="3443592" y="2402732"/>
                </a:cubicBezTo>
                <a:cubicBezTo>
                  <a:pt x="3455056" y="2391268"/>
                  <a:pt x="3470047" y="2383928"/>
                  <a:pt x="3482502" y="2373549"/>
                </a:cubicBezTo>
                <a:cubicBezTo>
                  <a:pt x="3489548" y="2367678"/>
                  <a:pt x="3494796" y="2359823"/>
                  <a:pt x="3501958" y="2354094"/>
                </a:cubicBezTo>
                <a:cubicBezTo>
                  <a:pt x="3511087" y="2346791"/>
                  <a:pt x="3522160" y="2342123"/>
                  <a:pt x="3531141" y="2334639"/>
                </a:cubicBezTo>
                <a:cubicBezTo>
                  <a:pt x="3622577" y="2258443"/>
                  <a:pt x="3471171" y="2364891"/>
                  <a:pt x="3618690" y="2266545"/>
                </a:cubicBezTo>
                <a:lnTo>
                  <a:pt x="3647873" y="2247090"/>
                </a:lnTo>
                <a:cubicBezTo>
                  <a:pt x="3696176" y="2174634"/>
                  <a:pt x="3634095" y="2263624"/>
                  <a:pt x="3696511" y="2188724"/>
                </a:cubicBezTo>
                <a:cubicBezTo>
                  <a:pt x="3703995" y="2179743"/>
                  <a:pt x="3708358" y="2168418"/>
                  <a:pt x="3715966" y="2159541"/>
                </a:cubicBezTo>
                <a:cubicBezTo>
                  <a:pt x="3746191" y="2124278"/>
                  <a:pt x="3758013" y="2118278"/>
                  <a:pt x="3793788" y="2091447"/>
                </a:cubicBezTo>
                <a:cubicBezTo>
                  <a:pt x="3843399" y="2017029"/>
                  <a:pt x="3775359" y="2108634"/>
                  <a:pt x="3852154" y="2042809"/>
                </a:cubicBezTo>
                <a:cubicBezTo>
                  <a:pt x="3913490" y="1990235"/>
                  <a:pt x="3854795" y="2018940"/>
                  <a:pt x="3900792" y="1984443"/>
                </a:cubicBezTo>
                <a:cubicBezTo>
                  <a:pt x="3919498" y="1970414"/>
                  <a:pt x="3939703" y="1958502"/>
                  <a:pt x="3959158" y="1945532"/>
                </a:cubicBezTo>
                <a:lnTo>
                  <a:pt x="3988341" y="1926077"/>
                </a:lnTo>
                <a:cubicBezTo>
                  <a:pt x="3994826" y="1916349"/>
                  <a:pt x="3998815" y="1904378"/>
                  <a:pt x="4007796" y="1896894"/>
                </a:cubicBezTo>
                <a:cubicBezTo>
                  <a:pt x="4018936" y="1887611"/>
                  <a:pt x="4034116" y="1884634"/>
                  <a:pt x="4046707" y="1877439"/>
                </a:cubicBezTo>
                <a:cubicBezTo>
                  <a:pt x="4056858" y="1871638"/>
                  <a:pt x="4067152" y="1865750"/>
                  <a:pt x="4075890" y="1857983"/>
                </a:cubicBezTo>
                <a:cubicBezTo>
                  <a:pt x="4096454" y="1839704"/>
                  <a:pt x="4112245" y="1816125"/>
                  <a:pt x="4134256" y="1799617"/>
                </a:cubicBezTo>
                <a:cubicBezTo>
                  <a:pt x="4147226" y="1789890"/>
                  <a:pt x="4160711" y="1780814"/>
                  <a:pt x="4173166" y="1770435"/>
                </a:cubicBezTo>
                <a:cubicBezTo>
                  <a:pt x="4180212" y="1764563"/>
                  <a:pt x="4185285" y="1756482"/>
                  <a:pt x="4192622" y="1750979"/>
                </a:cubicBezTo>
                <a:cubicBezTo>
                  <a:pt x="4211328" y="1736950"/>
                  <a:pt x="4230074" y="1722526"/>
                  <a:pt x="4250988" y="1712069"/>
                </a:cubicBezTo>
                <a:cubicBezTo>
                  <a:pt x="4263958" y="1705584"/>
                  <a:pt x="4277832" y="1700657"/>
                  <a:pt x="4289898" y="1692613"/>
                </a:cubicBezTo>
                <a:cubicBezTo>
                  <a:pt x="4344177" y="1656427"/>
                  <a:pt x="4267872" y="1689035"/>
                  <a:pt x="4338536" y="1653703"/>
                </a:cubicBezTo>
                <a:cubicBezTo>
                  <a:pt x="4354154" y="1645894"/>
                  <a:pt x="4371911" y="1642727"/>
                  <a:pt x="4387175" y="1634247"/>
                </a:cubicBezTo>
                <a:cubicBezTo>
                  <a:pt x="4401347" y="1626373"/>
                  <a:pt x="4413968" y="1615835"/>
                  <a:pt x="4426085" y="1605064"/>
                </a:cubicBezTo>
                <a:cubicBezTo>
                  <a:pt x="4443222" y="1589831"/>
                  <a:pt x="4452972" y="1563677"/>
                  <a:pt x="4474724" y="1556426"/>
                </a:cubicBezTo>
                <a:cubicBezTo>
                  <a:pt x="4484452" y="1553183"/>
                  <a:pt x="4494736" y="1551284"/>
                  <a:pt x="4503907" y="1546698"/>
                </a:cubicBezTo>
                <a:cubicBezTo>
                  <a:pt x="4515864" y="1540719"/>
                  <a:pt x="4566332" y="1503098"/>
                  <a:pt x="4572000" y="1498060"/>
                </a:cubicBezTo>
                <a:cubicBezTo>
                  <a:pt x="4589137" y="1482827"/>
                  <a:pt x="4601562" y="1462141"/>
                  <a:pt x="4620639" y="1449422"/>
                </a:cubicBezTo>
                <a:cubicBezTo>
                  <a:pt x="4693102" y="1401112"/>
                  <a:pt x="4604097" y="1463206"/>
                  <a:pt x="4679005" y="1400783"/>
                </a:cubicBezTo>
                <a:cubicBezTo>
                  <a:pt x="4687986" y="1393299"/>
                  <a:pt x="4698460" y="1387813"/>
                  <a:pt x="4708188" y="1381328"/>
                </a:cubicBezTo>
                <a:cubicBezTo>
                  <a:pt x="4714673" y="1371600"/>
                  <a:pt x="4719376" y="1360412"/>
                  <a:pt x="4727643" y="1352145"/>
                </a:cubicBezTo>
                <a:cubicBezTo>
                  <a:pt x="4783847" y="1295941"/>
                  <a:pt x="4730232" y="1375220"/>
                  <a:pt x="4786009" y="1303507"/>
                </a:cubicBezTo>
                <a:cubicBezTo>
                  <a:pt x="4800364" y="1285050"/>
                  <a:pt x="4808385" y="1261674"/>
                  <a:pt x="4824919" y="1245141"/>
                </a:cubicBezTo>
                <a:cubicBezTo>
                  <a:pt x="4871887" y="1198175"/>
                  <a:pt x="4814755" y="1257848"/>
                  <a:pt x="4863830" y="1196503"/>
                </a:cubicBezTo>
                <a:cubicBezTo>
                  <a:pt x="4869559" y="1189341"/>
                  <a:pt x="4877414" y="1184093"/>
                  <a:pt x="4883285" y="1177047"/>
                </a:cubicBezTo>
                <a:cubicBezTo>
                  <a:pt x="4893664" y="1164592"/>
                  <a:pt x="4901622" y="1150188"/>
                  <a:pt x="4912468" y="1138137"/>
                </a:cubicBezTo>
                <a:cubicBezTo>
                  <a:pt x="4930874" y="1117686"/>
                  <a:pt x="4955572" y="1102664"/>
                  <a:pt x="4970834" y="1079771"/>
                </a:cubicBezTo>
                <a:cubicBezTo>
                  <a:pt x="5030727" y="989935"/>
                  <a:pt x="4954293" y="1100449"/>
                  <a:pt x="5009745" y="1031132"/>
                </a:cubicBezTo>
                <a:cubicBezTo>
                  <a:pt x="5017048" y="1022003"/>
                  <a:pt x="5021501" y="1010747"/>
                  <a:pt x="5029200" y="1001949"/>
                </a:cubicBezTo>
                <a:cubicBezTo>
                  <a:pt x="5044299" y="984694"/>
                  <a:pt x="5064082" y="971654"/>
                  <a:pt x="5077839" y="953311"/>
                </a:cubicBezTo>
                <a:cubicBezTo>
                  <a:pt x="5121055" y="895690"/>
                  <a:pt x="5098024" y="927896"/>
                  <a:pt x="5145932" y="856035"/>
                </a:cubicBezTo>
                <a:cubicBezTo>
                  <a:pt x="5152417" y="846307"/>
                  <a:pt x="5157121" y="835119"/>
                  <a:pt x="5165388" y="826852"/>
                </a:cubicBezTo>
                <a:cubicBezTo>
                  <a:pt x="5186693" y="805546"/>
                  <a:pt x="5187935" y="806847"/>
                  <a:pt x="5204298" y="778213"/>
                </a:cubicBezTo>
                <a:cubicBezTo>
                  <a:pt x="5211493" y="765623"/>
                  <a:pt x="5215710" y="751369"/>
                  <a:pt x="5223754" y="739303"/>
                </a:cubicBezTo>
                <a:cubicBezTo>
                  <a:pt x="5228841" y="731672"/>
                  <a:pt x="5237480" y="727009"/>
                  <a:pt x="5243209" y="719847"/>
                </a:cubicBezTo>
                <a:cubicBezTo>
                  <a:pt x="5250512" y="710718"/>
                  <a:pt x="5256864" y="700815"/>
                  <a:pt x="5262664" y="690664"/>
                </a:cubicBezTo>
                <a:cubicBezTo>
                  <a:pt x="5269858" y="678074"/>
                  <a:pt x="5274075" y="663819"/>
                  <a:pt x="5282119" y="651754"/>
                </a:cubicBezTo>
                <a:cubicBezTo>
                  <a:pt x="5287207" y="644123"/>
                  <a:pt x="5295703" y="639344"/>
                  <a:pt x="5301575" y="632298"/>
                </a:cubicBezTo>
                <a:cubicBezTo>
                  <a:pt x="5311954" y="619843"/>
                  <a:pt x="5321030" y="606358"/>
                  <a:pt x="5330758" y="593388"/>
                </a:cubicBezTo>
                <a:cubicBezTo>
                  <a:pt x="5334000" y="583660"/>
                  <a:pt x="5335210" y="572998"/>
                  <a:pt x="5340485" y="564205"/>
                </a:cubicBezTo>
                <a:cubicBezTo>
                  <a:pt x="5345204" y="556340"/>
                  <a:pt x="5355839" y="552952"/>
                  <a:pt x="5359941" y="544749"/>
                </a:cubicBezTo>
                <a:cubicBezTo>
                  <a:pt x="5369112" y="526406"/>
                  <a:pt x="5372911" y="505838"/>
                  <a:pt x="5379396" y="486383"/>
                </a:cubicBezTo>
                <a:lnTo>
                  <a:pt x="5389124" y="457200"/>
                </a:lnTo>
                <a:cubicBezTo>
                  <a:pt x="5385881" y="431260"/>
                  <a:pt x="5384073" y="405100"/>
                  <a:pt x="5379396" y="379379"/>
                </a:cubicBezTo>
                <a:cubicBezTo>
                  <a:pt x="5377562" y="369291"/>
                  <a:pt x="5371118" y="360347"/>
                  <a:pt x="5369668" y="350196"/>
                </a:cubicBezTo>
                <a:cubicBezTo>
                  <a:pt x="5364603" y="314741"/>
                  <a:pt x="5365006" y="278647"/>
                  <a:pt x="5359941" y="243192"/>
                </a:cubicBezTo>
                <a:cubicBezTo>
                  <a:pt x="5358491" y="233041"/>
                  <a:pt x="5352437" y="224019"/>
                  <a:pt x="5350213" y="214009"/>
                </a:cubicBezTo>
                <a:cubicBezTo>
                  <a:pt x="5345934" y="194755"/>
                  <a:pt x="5345269" y="174778"/>
                  <a:pt x="5340485" y="155643"/>
                </a:cubicBezTo>
                <a:cubicBezTo>
                  <a:pt x="5334991" y="133667"/>
                  <a:pt x="5308057" y="47557"/>
                  <a:pt x="5282119" y="38911"/>
                </a:cubicBezTo>
                <a:cubicBezTo>
                  <a:pt x="5159141" y="-2083"/>
                  <a:pt x="5355762" y="66303"/>
                  <a:pt x="5223754" y="9728"/>
                </a:cubicBezTo>
                <a:cubicBezTo>
                  <a:pt x="5211465" y="4461"/>
                  <a:pt x="5197813" y="3243"/>
                  <a:pt x="5184843" y="0"/>
                </a:cubicBezTo>
                <a:cubicBezTo>
                  <a:pt x="5087566" y="3243"/>
                  <a:pt x="4990194" y="4329"/>
                  <a:pt x="4893013" y="9728"/>
                </a:cubicBezTo>
                <a:cubicBezTo>
                  <a:pt x="4873320" y="10822"/>
                  <a:pt x="4854172" y="16667"/>
                  <a:pt x="4834647" y="19456"/>
                </a:cubicBezTo>
                <a:lnTo>
                  <a:pt x="4688732" y="38911"/>
                </a:lnTo>
                <a:cubicBezTo>
                  <a:pt x="4653153" y="43016"/>
                  <a:pt x="4617215" y="43800"/>
                  <a:pt x="4581728" y="48639"/>
                </a:cubicBezTo>
                <a:cubicBezTo>
                  <a:pt x="4393971" y="74242"/>
                  <a:pt x="4551957" y="56082"/>
                  <a:pt x="4387175" y="97277"/>
                </a:cubicBezTo>
                <a:cubicBezTo>
                  <a:pt x="4293314" y="120742"/>
                  <a:pt x="4335573" y="111488"/>
                  <a:pt x="4260715" y="126460"/>
                </a:cubicBezTo>
                <a:cubicBezTo>
                  <a:pt x="4247745" y="132945"/>
                  <a:pt x="4234395" y="138720"/>
                  <a:pt x="4221805" y="145915"/>
                </a:cubicBezTo>
                <a:cubicBezTo>
                  <a:pt x="4172069" y="174336"/>
                  <a:pt x="4194202" y="177813"/>
                  <a:pt x="4114800" y="204281"/>
                </a:cubicBezTo>
                <a:cubicBezTo>
                  <a:pt x="4072934" y="218237"/>
                  <a:pt x="4095565" y="211522"/>
                  <a:pt x="4046707" y="223737"/>
                </a:cubicBezTo>
                <a:cubicBezTo>
                  <a:pt x="4002750" y="267692"/>
                  <a:pt x="4058312" y="217933"/>
                  <a:pt x="3968885" y="262647"/>
                </a:cubicBezTo>
                <a:lnTo>
                  <a:pt x="3891064" y="301558"/>
                </a:lnTo>
                <a:cubicBezTo>
                  <a:pt x="3878094" y="308043"/>
                  <a:pt x="3866222" y="317496"/>
                  <a:pt x="3852154" y="321013"/>
                </a:cubicBezTo>
                <a:lnTo>
                  <a:pt x="3813243" y="330741"/>
                </a:lnTo>
                <a:cubicBezTo>
                  <a:pt x="3787303" y="346954"/>
                  <a:pt x="3765099" y="371960"/>
                  <a:pt x="3735422" y="379379"/>
                </a:cubicBezTo>
                <a:cubicBezTo>
                  <a:pt x="3722953" y="382496"/>
                  <a:pt x="3681285" y="391857"/>
                  <a:pt x="3667328" y="398835"/>
                </a:cubicBezTo>
                <a:cubicBezTo>
                  <a:pt x="3656871" y="404063"/>
                  <a:pt x="3648829" y="413542"/>
                  <a:pt x="3638145" y="418290"/>
                </a:cubicBezTo>
                <a:cubicBezTo>
                  <a:pt x="3619405" y="426619"/>
                  <a:pt x="3596843" y="426370"/>
                  <a:pt x="3579779" y="437745"/>
                </a:cubicBezTo>
                <a:cubicBezTo>
                  <a:pt x="3570051" y="444230"/>
                  <a:pt x="3561279" y="452452"/>
                  <a:pt x="3550596" y="457200"/>
                </a:cubicBezTo>
                <a:cubicBezTo>
                  <a:pt x="3531856" y="465529"/>
                  <a:pt x="3509294" y="465280"/>
                  <a:pt x="3492230" y="476656"/>
                </a:cubicBezTo>
                <a:cubicBezTo>
                  <a:pt x="3482502" y="483141"/>
                  <a:pt x="3472028" y="488627"/>
                  <a:pt x="3463047" y="496111"/>
                </a:cubicBezTo>
                <a:cubicBezTo>
                  <a:pt x="3452479" y="504918"/>
                  <a:pt x="3445890" y="518613"/>
                  <a:pt x="3433864" y="525294"/>
                </a:cubicBezTo>
                <a:cubicBezTo>
                  <a:pt x="3415937" y="535253"/>
                  <a:pt x="3375498" y="544749"/>
                  <a:pt x="3375498" y="544749"/>
                </a:cubicBezTo>
                <a:cubicBezTo>
                  <a:pt x="3356043" y="557719"/>
                  <a:pt x="3333666" y="567126"/>
                  <a:pt x="3317132" y="583660"/>
                </a:cubicBezTo>
                <a:cubicBezTo>
                  <a:pt x="3247802" y="652990"/>
                  <a:pt x="3326488" y="578119"/>
                  <a:pt x="3258766" y="632298"/>
                </a:cubicBezTo>
                <a:cubicBezTo>
                  <a:pt x="3251604" y="638027"/>
                  <a:pt x="3247175" y="647035"/>
                  <a:pt x="3239311" y="651754"/>
                </a:cubicBezTo>
                <a:cubicBezTo>
                  <a:pt x="3230518" y="657030"/>
                  <a:pt x="3219856" y="658239"/>
                  <a:pt x="3210128" y="661481"/>
                </a:cubicBezTo>
                <a:cubicBezTo>
                  <a:pt x="3161764" y="709845"/>
                  <a:pt x="3189012" y="695943"/>
                  <a:pt x="3132307" y="710120"/>
                </a:cubicBezTo>
                <a:cubicBezTo>
                  <a:pt x="3125822" y="716605"/>
                  <a:pt x="3118580" y="722413"/>
                  <a:pt x="3112851" y="729575"/>
                </a:cubicBezTo>
                <a:cubicBezTo>
                  <a:pt x="3105548" y="738704"/>
                  <a:pt x="3101663" y="750491"/>
                  <a:pt x="3093396" y="758758"/>
                </a:cubicBezTo>
                <a:cubicBezTo>
                  <a:pt x="3085129" y="767025"/>
                  <a:pt x="3101502" y="758758"/>
                  <a:pt x="3083668" y="768486"/>
                </a:cubicBezTo>
                <a:close/>
              </a:path>
            </a:pathLst>
          </a:custGeom>
          <a:noFill/>
          <a:ln w="5715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Arrow Connector 15"/>
          <p:cNvCxnSpPr/>
          <p:nvPr/>
        </p:nvCxnSpPr>
        <p:spPr>
          <a:xfrm>
            <a:off x="2438400" y="2590800"/>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940425" y="2360613"/>
            <a:ext cx="457200" cy="5492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191000" y="3810000"/>
            <a:ext cx="381000"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268788" y="1150938"/>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mn-lt"/>
              </a:rPr>
              <a:t>Peripheral nerves – Connective tissue organization </a:t>
            </a:r>
          </a:p>
        </p:txBody>
      </p:sp>
      <p:sp>
        <p:nvSpPr>
          <p:cNvPr id="21" name="TextBox 20"/>
          <p:cNvSpPr txBox="1"/>
          <p:nvPr/>
        </p:nvSpPr>
        <p:spPr>
          <a:xfrm rot="19414947">
            <a:off x="3008313" y="2495550"/>
            <a:ext cx="3235325" cy="338138"/>
          </a:xfrm>
          <a:prstGeom prst="rect">
            <a:avLst/>
          </a:prstGeom>
          <a:solidFill>
            <a:schemeClr val="bg1"/>
          </a:solidFill>
        </p:spPr>
        <p:txBody>
          <a:bodyPr>
            <a:spAutoFit/>
          </a:bodyPr>
          <a:lstStyle/>
          <a:p>
            <a:pPr>
              <a:defRPr/>
            </a:pPr>
            <a:r>
              <a:rPr lang="en-US" sz="1600" dirty="0" err="1">
                <a:solidFill>
                  <a:schemeClr val="accent3">
                    <a:lumMod val="50000"/>
                  </a:schemeClr>
                </a:solidFill>
              </a:rPr>
              <a:t>Endoneurium</a:t>
            </a:r>
            <a:r>
              <a:rPr lang="en-US" sz="1600" dirty="0">
                <a:solidFill>
                  <a:schemeClr val="accent3">
                    <a:lumMod val="50000"/>
                  </a:schemeClr>
                </a:solidFill>
              </a:rPr>
              <a:t> is throughout here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Box 4"/>
          <p:cNvSpPr txBox="1">
            <a:spLocks noChangeArrowheads="1"/>
          </p:cNvSpPr>
          <p:nvPr/>
        </p:nvSpPr>
        <p:spPr bwMode="auto">
          <a:xfrm>
            <a:off x="1371600" y="5867400"/>
            <a:ext cx="6400800" cy="830263"/>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016</a:t>
            </a:r>
            <a:r>
              <a:rPr lang="en-US" dirty="0">
                <a:latin typeface="Calibri" pitchFamily="34" charset="0"/>
                <a:hlinkClick r:id="rId4"/>
              </a:rPr>
              <a:t> </a:t>
            </a:r>
            <a:r>
              <a:rPr lang="en-US" dirty="0">
                <a:latin typeface="Calibri" pitchFamily="34" charset="0"/>
              </a:rPr>
              <a:t>&amp; </a:t>
            </a:r>
            <a:r>
              <a:rPr lang="en-US" u="sng" dirty="0">
                <a:hlinkClick r:id="rId4"/>
              </a:rPr>
              <a:t>SL 023</a:t>
            </a:r>
            <a:r>
              <a:rPr lang="en-US" dirty="0">
                <a:latin typeface="Calibri" pitchFamily="34" charset="0"/>
                <a:hlinkClick r:id="rId4"/>
              </a:rPr>
              <a:t> </a:t>
            </a:r>
            <a:r>
              <a:rPr lang="en-US" dirty="0">
                <a:latin typeface="Calibri" pitchFamily="34" charset="0"/>
              </a:rPr>
              <a:t>&amp; </a:t>
            </a:r>
            <a:r>
              <a:rPr lang="en-US" u="sng" dirty="0">
                <a:hlinkClick r:id="rId4"/>
              </a:rPr>
              <a:t>SL 024</a:t>
            </a:r>
            <a:r>
              <a:rPr lang="en-US" dirty="0">
                <a:latin typeface="Calibri" pitchFamily="34" charset="0"/>
                <a:hlinkClick r:id="rId4"/>
              </a:rPr>
              <a:t> </a:t>
            </a:r>
            <a:r>
              <a:rPr lang="en-US" dirty="0">
                <a:latin typeface="Calibri" pitchFamily="34" charset="0"/>
              </a:rPr>
              <a:t>&amp; </a:t>
            </a:r>
            <a:r>
              <a:rPr lang="en-US" u="sng" dirty="0">
                <a:hlinkClick r:id="rId4"/>
              </a:rPr>
              <a:t>SL 047</a:t>
            </a:r>
            <a:endParaRPr lang="en-US" u="sng" dirty="0"/>
          </a:p>
          <a:p>
            <a:r>
              <a:rPr lang="en-US" b="1" dirty="0">
                <a:latin typeface="Calibri" pitchFamily="34" charset="0"/>
              </a:rPr>
              <a:t>Be able to identify:</a:t>
            </a:r>
          </a:p>
          <a:p>
            <a:pPr lvl="1" eaLnBrk="0" hangingPunct="0">
              <a:buFontTx/>
              <a:buChar char="•"/>
            </a:pPr>
            <a:r>
              <a:rPr lang="en-US" sz="1200" b="1" dirty="0" err="1">
                <a:solidFill>
                  <a:srgbClr val="002060"/>
                </a:solidFill>
                <a:latin typeface="Georgia" pitchFamily="18" charset="0"/>
                <a:ea typeface="Times" pitchFamily="18" charset="0"/>
                <a:cs typeface="Arial" charset="0"/>
              </a:rPr>
              <a:t>perineurium</a:t>
            </a:r>
            <a:endParaRPr lang="en-US" sz="1200" b="1" dirty="0">
              <a:solidFill>
                <a:srgbClr val="002060"/>
              </a:solidFill>
              <a:latin typeface="Georgia" pitchFamily="18" charset="0"/>
              <a:ea typeface="Times" pitchFamily="18" charset="0"/>
              <a:cs typeface="Arial" charset="0"/>
            </a:endParaRPr>
          </a:p>
        </p:txBody>
      </p:sp>
      <p:sp>
        <p:nvSpPr>
          <p:cNvPr id="91141" name="TextBox 3"/>
          <p:cNvSpPr txBox="1">
            <a:spLocks noChangeArrowheads="1"/>
          </p:cNvSpPr>
          <p:nvPr/>
        </p:nvSpPr>
        <p:spPr bwMode="auto">
          <a:xfrm>
            <a:off x="1752600" y="2858293"/>
            <a:ext cx="5676900" cy="646331"/>
          </a:xfrm>
          <a:prstGeom prst="rect">
            <a:avLst/>
          </a:prstGeom>
          <a:noFill/>
          <a:ln w="9525">
            <a:noFill/>
            <a:miter lim="800000"/>
            <a:headEnd/>
            <a:tailEnd/>
          </a:ln>
        </p:spPr>
        <p:txBody>
          <a:bodyPr>
            <a:spAutoFit/>
          </a:bodyPr>
          <a:lstStyle/>
          <a:p>
            <a:r>
              <a:rPr lang="en-US" dirty="0">
                <a:latin typeface="Calibri" pitchFamily="34" charset="0"/>
                <a:hlinkClick r:id="rId5"/>
              </a:rPr>
              <a:t>Video of spermatic cord showing connective tissue of peripheral nerves – SL47</a:t>
            </a:r>
            <a:endParaRPr lang="en-US" dirty="0">
              <a:latin typeface="Calibri" pitchFamily="34" charset="0"/>
            </a:endParaRPr>
          </a:p>
        </p:txBody>
      </p:sp>
      <p:sp>
        <p:nvSpPr>
          <p:cNvPr id="9" name="Rectangle 8"/>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chemeClr val="accent6">
                    <a:lumMod val="50000"/>
                  </a:schemeClr>
                </a:solidFill>
                <a:effectLst>
                  <a:reflection blurRad="12700" stA="28000" endPos="45000" dist="1000" dir="5400000" sy="-100000" algn="bl" rotWithShape="0"/>
                </a:effectLst>
                <a:latin typeface="+mn-lt"/>
              </a:rPr>
              <a:t>Peripheral nerves – Connective tissue organization </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93186" name="TextBox 1"/>
          <p:cNvSpPr txBox="1">
            <a:spLocks noChangeArrowheads="1"/>
          </p:cNvSpPr>
          <p:nvPr/>
        </p:nvSpPr>
        <p:spPr bwMode="auto">
          <a:xfrm>
            <a:off x="4267200" y="1219200"/>
            <a:ext cx="4305300" cy="1200150"/>
          </a:xfrm>
          <a:prstGeom prst="rect">
            <a:avLst/>
          </a:prstGeom>
          <a:noFill/>
          <a:ln w="9525">
            <a:noFill/>
            <a:miter lim="800000"/>
            <a:headEnd/>
            <a:tailEnd/>
          </a:ln>
        </p:spPr>
        <p:txBody>
          <a:bodyPr>
            <a:spAutoFit/>
          </a:bodyPr>
          <a:lstStyle/>
          <a:p>
            <a:r>
              <a:rPr lang="en-US" b="1">
                <a:solidFill>
                  <a:srgbClr val="9A7500"/>
                </a:solidFill>
              </a:rPr>
              <a:t>Ganglia consist of clusters of neuronal cell bodies, together with supporting cells, contained within a connective tissue capsule.</a:t>
            </a:r>
          </a:p>
        </p:txBody>
      </p:sp>
      <p:pic>
        <p:nvPicPr>
          <p:cNvPr id="93187" name="Picture 9" descr="Spinal cord diagram"/>
          <p:cNvPicPr>
            <a:picLocks noChangeAspect="1" noChangeArrowheads="1"/>
          </p:cNvPicPr>
          <p:nvPr/>
        </p:nvPicPr>
        <p:blipFill>
          <a:blip r:embed="rId5" cstate="print"/>
          <a:srcRect/>
          <a:stretch>
            <a:fillRect/>
          </a:stretch>
        </p:blipFill>
        <p:spPr bwMode="auto">
          <a:xfrm>
            <a:off x="228600" y="762000"/>
            <a:ext cx="3754438" cy="4943475"/>
          </a:xfrm>
          <a:prstGeom prst="rect">
            <a:avLst/>
          </a:prstGeom>
          <a:noFill/>
          <a:ln w="9525">
            <a:noFill/>
            <a:miter lim="800000"/>
            <a:headEnd/>
            <a:tailEnd/>
          </a:ln>
        </p:spPr>
      </p:pic>
      <p:sp>
        <p:nvSpPr>
          <p:cNvPr id="7" name="Oval 6"/>
          <p:cNvSpPr/>
          <p:nvPr/>
        </p:nvSpPr>
        <p:spPr>
          <a:xfrm rot="1908671">
            <a:off x="1724025" y="2044700"/>
            <a:ext cx="609600" cy="1295400"/>
          </a:xfrm>
          <a:prstGeom prst="ellipse">
            <a:avLst/>
          </a:prstGeom>
          <a:noFill/>
          <a:ln w="285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9" name="TextBox 1"/>
          <p:cNvSpPr txBox="1">
            <a:spLocks noChangeArrowheads="1"/>
          </p:cNvSpPr>
          <p:nvPr/>
        </p:nvSpPr>
        <p:spPr bwMode="auto">
          <a:xfrm>
            <a:off x="4267200" y="2971800"/>
            <a:ext cx="4724400" cy="1754188"/>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b="1" dirty="0">
                <a:solidFill>
                  <a:schemeClr val="accent6">
                    <a:lumMod val="75000"/>
                  </a:schemeClr>
                </a:solidFill>
                <a:latin typeface="Tempus Sans ITC" pitchFamily="82" charset="0"/>
              </a:rPr>
              <a:t>We will be looking at several different ganglia in this module.  For completeness, we will indicate which ganglion is shown.  Note that we do not expect you to name specific ganglia for a histology exam - just recognizing a structure as a ganglion will suffice. </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p:cNvPicPr>
          <p:nvPr/>
        </p:nvPicPr>
        <p:blipFill>
          <a:blip r:embed="rId4" cstate="print"/>
          <a:srcRect/>
          <a:stretch>
            <a:fillRect/>
          </a:stretch>
        </p:blipFill>
        <p:spPr bwMode="auto">
          <a:xfrm>
            <a:off x="533400" y="914400"/>
            <a:ext cx="3216275" cy="4462463"/>
          </a:xfrm>
          <a:prstGeom prst="rect">
            <a:avLst/>
          </a:prstGeom>
          <a:noFill/>
          <a:ln w="9525">
            <a:noFill/>
            <a:miter lim="800000"/>
            <a:headEnd/>
            <a:tailEnd/>
          </a:ln>
        </p:spPr>
      </p:pic>
      <p:pic>
        <p:nvPicPr>
          <p:cNvPr id="21506" name="Picture 4"/>
          <p:cNvPicPr>
            <a:picLocks noChangeAspect="1"/>
          </p:cNvPicPr>
          <p:nvPr/>
        </p:nvPicPr>
        <p:blipFill>
          <a:blip r:embed="rId5" cstate="print"/>
          <a:srcRect/>
          <a:stretch>
            <a:fillRect/>
          </a:stretch>
        </p:blipFill>
        <p:spPr bwMode="auto">
          <a:xfrm>
            <a:off x="4419600" y="914400"/>
            <a:ext cx="3859213" cy="4484688"/>
          </a:xfrm>
          <a:prstGeom prst="rect">
            <a:avLst/>
          </a:prstGeom>
          <a:noFill/>
          <a:ln w="9525">
            <a:noFill/>
            <a:miter lim="800000"/>
            <a:headEnd/>
            <a:tailEnd/>
          </a:ln>
        </p:spPr>
      </p:pic>
      <p:sp>
        <p:nvSpPr>
          <p:cNvPr id="9" name="Rectangle 8"/>
          <p:cNvSpPr/>
          <p:nvPr/>
        </p:nvSpPr>
        <p:spPr>
          <a:xfrm>
            <a:off x="911667" y="-6123"/>
            <a:ext cx="736765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Organization of the nervous system</a:t>
            </a:r>
          </a:p>
        </p:txBody>
      </p:sp>
      <p:sp>
        <p:nvSpPr>
          <p:cNvPr id="21508" name="TextBox 4"/>
          <p:cNvSpPr txBox="1">
            <a:spLocks noChangeArrowheads="1"/>
          </p:cNvSpPr>
          <p:nvPr/>
        </p:nvSpPr>
        <p:spPr bwMode="auto">
          <a:xfrm>
            <a:off x="496888" y="5400675"/>
            <a:ext cx="8418512" cy="1190625"/>
          </a:xfrm>
          <a:prstGeom prst="rect">
            <a:avLst/>
          </a:prstGeom>
          <a:noFill/>
          <a:ln w="9525">
            <a:noFill/>
            <a:miter lim="800000"/>
            <a:headEnd/>
            <a:tailEnd/>
          </a:ln>
        </p:spPr>
        <p:txBody>
          <a:bodyPr>
            <a:spAutoFit/>
          </a:bodyPr>
          <a:lstStyle/>
          <a:p>
            <a:r>
              <a:rPr lang="en-US">
                <a:solidFill>
                  <a:srgbClr val="7030A0"/>
                </a:solidFill>
              </a:rPr>
              <a:t>Illustrations of some neurons.  Note the cell body, dendrites, axon.  Don’t worry about the details, but appreciate the wide variety of shapes of neurons.  Also, recall that glial cells (e.g. oligodendrocyte)</a:t>
            </a:r>
            <a:r>
              <a:rPr lang="en-US"/>
              <a:t> </a:t>
            </a:r>
            <a:r>
              <a:rPr lang="en-US">
                <a:solidFill>
                  <a:srgbClr val="7030A0"/>
                </a:solidFill>
              </a:rPr>
              <a:t>are support cells that are found throughout the nervous system.</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4"/>
          <p:cNvSpPr>
            <a:spLocks noGrp="1" noChangeArrowheads="1"/>
          </p:cNvSpPr>
          <p:nvPr>
            <p:ph type="title"/>
          </p:nvPr>
        </p:nvSpPr>
        <p:spPr>
          <a:xfrm>
            <a:off x="685800" y="3048000"/>
            <a:ext cx="8229600" cy="1143000"/>
          </a:xfrm>
        </p:spPr>
        <p:txBody>
          <a:bodyPr/>
          <a:lstStyle/>
          <a:p>
            <a:pPr eaLnBrk="1" hangingPunct="1"/>
            <a:r>
              <a:rPr lang="en-US"/>
              <a:t>Dorsal Root Ganglion</a:t>
            </a:r>
          </a:p>
        </p:txBody>
      </p:sp>
      <p:pic>
        <p:nvPicPr>
          <p:cNvPr id="95234" name="Picture 5" descr="drg 25x"/>
          <p:cNvPicPr>
            <a:picLocks noChangeAspect="1" noChangeArrowheads="1"/>
          </p:cNvPicPr>
          <p:nvPr/>
        </p:nvPicPr>
        <p:blipFill>
          <a:blip r:embed="rId4" cstate="print"/>
          <a:srcRect/>
          <a:stretch>
            <a:fillRect/>
          </a:stretch>
        </p:blipFill>
        <p:spPr bwMode="auto">
          <a:xfrm>
            <a:off x="1828800" y="601663"/>
            <a:ext cx="6096000" cy="4876800"/>
          </a:xfrm>
          <a:prstGeom prst="rect">
            <a:avLst/>
          </a:prstGeom>
          <a:noFill/>
          <a:ln w="9525">
            <a:noFill/>
            <a:miter lim="800000"/>
            <a:headEnd/>
            <a:tailEnd/>
          </a:ln>
        </p:spPr>
      </p:pic>
      <p:grpSp>
        <p:nvGrpSpPr>
          <p:cNvPr id="95235" name="Group 8"/>
          <p:cNvGrpSpPr>
            <a:grpSpLocks noChangeAspect="1"/>
          </p:cNvGrpSpPr>
          <p:nvPr/>
        </p:nvGrpSpPr>
        <p:grpSpPr bwMode="auto">
          <a:xfrm>
            <a:off x="49213" y="601663"/>
            <a:ext cx="1617662" cy="2130425"/>
            <a:chOff x="240" y="816"/>
            <a:chExt cx="2365" cy="3114"/>
          </a:xfrm>
        </p:grpSpPr>
        <p:pic>
          <p:nvPicPr>
            <p:cNvPr id="95242" name="Picture 6" descr="Spinal cord diagram"/>
            <p:cNvPicPr>
              <a:picLocks noChangeAspect="1" noChangeArrowheads="1"/>
            </p:cNvPicPr>
            <p:nvPr/>
          </p:nvPicPr>
          <p:blipFill>
            <a:blip r:embed="rId5" cstate="print"/>
            <a:srcRect/>
            <a:stretch>
              <a:fillRect/>
            </a:stretch>
          </p:blipFill>
          <p:spPr bwMode="auto">
            <a:xfrm>
              <a:off x="240" y="816"/>
              <a:ext cx="2365" cy="3114"/>
            </a:xfrm>
            <a:prstGeom prst="rect">
              <a:avLst/>
            </a:prstGeom>
            <a:noFill/>
            <a:ln w="9525">
              <a:noFill/>
              <a:miter lim="800000"/>
              <a:headEnd/>
              <a:tailEnd/>
            </a:ln>
          </p:spPr>
        </p:pic>
        <p:sp>
          <p:nvSpPr>
            <p:cNvPr id="95243" name="Oval 7"/>
            <p:cNvSpPr>
              <a:spLocks noChangeAspect="1" noChangeArrowheads="1"/>
            </p:cNvSpPr>
            <p:nvPr/>
          </p:nvSpPr>
          <p:spPr bwMode="auto">
            <a:xfrm>
              <a:off x="1080" y="1740"/>
              <a:ext cx="576" cy="576"/>
            </a:xfrm>
            <a:prstGeom prst="ellipse">
              <a:avLst/>
            </a:prstGeom>
            <a:noFill/>
            <a:ln w="38100">
              <a:solidFill>
                <a:srgbClr val="FF3300"/>
              </a:solidFill>
              <a:prstDash val="dash"/>
              <a:round/>
              <a:headEnd/>
              <a:tailEnd/>
            </a:ln>
          </p:spPr>
          <p:txBody>
            <a:bodyPr wrap="none" anchor="ctr"/>
            <a:lstStyle/>
            <a:p>
              <a:endParaRPr lang="en-US"/>
            </a:p>
          </p:txBody>
        </p:sp>
      </p:grpSp>
      <p:sp>
        <p:nvSpPr>
          <p:cNvPr id="9" name="Rectangle 8"/>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95237" name="TextBox 1"/>
          <p:cNvSpPr txBox="1">
            <a:spLocks noChangeArrowheads="1"/>
          </p:cNvSpPr>
          <p:nvPr/>
        </p:nvSpPr>
        <p:spPr bwMode="auto">
          <a:xfrm>
            <a:off x="76200" y="5581650"/>
            <a:ext cx="8991600" cy="1200150"/>
          </a:xfrm>
          <a:prstGeom prst="rect">
            <a:avLst/>
          </a:prstGeom>
          <a:noFill/>
          <a:ln w="9525">
            <a:noFill/>
            <a:miter lim="800000"/>
            <a:headEnd/>
            <a:tailEnd/>
          </a:ln>
        </p:spPr>
        <p:txBody>
          <a:bodyPr>
            <a:spAutoFit/>
          </a:bodyPr>
          <a:lstStyle/>
          <a:p>
            <a:r>
              <a:rPr lang="en-US" b="1">
                <a:solidFill>
                  <a:srgbClr val="9A7500"/>
                </a:solidFill>
              </a:rPr>
              <a:t>This dorsal root ganglion is adjacent to the spinal cord, and contains sensory neuronal cell bodies (black arrows).  In this low-power image, you can barely see the nuclei of supporting cells.  Between the cell bodies are axons and dendrites.  The ganglion is contained within a connective tissue capsule (blue arrows).</a:t>
            </a:r>
          </a:p>
        </p:txBody>
      </p:sp>
      <p:cxnSp>
        <p:nvCxnSpPr>
          <p:cNvPr id="11" name="Straight Arrow Connector 10"/>
          <p:cNvCxnSpPr/>
          <p:nvPr/>
        </p:nvCxnSpPr>
        <p:spPr>
          <a:xfrm>
            <a:off x="4121150" y="2425700"/>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41638" y="2266950"/>
            <a:ext cx="457200" cy="609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51238" y="261938"/>
            <a:ext cx="228600" cy="67468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362200" y="4789488"/>
            <a:ext cx="579438" cy="392112"/>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1" descr="DRG hi mag"/>
          <p:cNvPicPr>
            <a:picLocks noChangeAspect="1" noChangeArrowheads="1"/>
          </p:cNvPicPr>
          <p:nvPr/>
        </p:nvPicPr>
        <p:blipFill>
          <a:blip r:embed="rId4" cstate="print"/>
          <a:srcRect/>
          <a:stretch>
            <a:fillRect/>
          </a:stretch>
        </p:blipFill>
        <p:spPr bwMode="auto">
          <a:xfrm>
            <a:off x="1751013" y="601663"/>
            <a:ext cx="7292975" cy="4579937"/>
          </a:xfrm>
          <a:prstGeom prst="rect">
            <a:avLst/>
          </a:prstGeom>
          <a:noFill/>
          <a:ln w="9525">
            <a:noFill/>
            <a:miter lim="800000"/>
            <a:headEnd/>
            <a:tailEnd/>
          </a:ln>
        </p:spPr>
      </p:pic>
      <p:grpSp>
        <p:nvGrpSpPr>
          <p:cNvPr id="97282" name="Group 8"/>
          <p:cNvGrpSpPr>
            <a:grpSpLocks noChangeAspect="1"/>
          </p:cNvGrpSpPr>
          <p:nvPr/>
        </p:nvGrpSpPr>
        <p:grpSpPr bwMode="auto">
          <a:xfrm>
            <a:off x="49213" y="601663"/>
            <a:ext cx="1617662" cy="2130425"/>
            <a:chOff x="240" y="816"/>
            <a:chExt cx="2365" cy="3114"/>
          </a:xfrm>
        </p:grpSpPr>
        <p:pic>
          <p:nvPicPr>
            <p:cNvPr id="97290" name="Picture 6" descr="Spinal cord diagram"/>
            <p:cNvPicPr>
              <a:picLocks noChangeAspect="1" noChangeArrowheads="1"/>
            </p:cNvPicPr>
            <p:nvPr/>
          </p:nvPicPr>
          <p:blipFill>
            <a:blip r:embed="rId5" cstate="print"/>
            <a:srcRect/>
            <a:stretch>
              <a:fillRect/>
            </a:stretch>
          </p:blipFill>
          <p:spPr bwMode="auto">
            <a:xfrm>
              <a:off x="240" y="816"/>
              <a:ext cx="2365" cy="3114"/>
            </a:xfrm>
            <a:prstGeom prst="rect">
              <a:avLst/>
            </a:prstGeom>
            <a:noFill/>
            <a:ln w="9525">
              <a:noFill/>
              <a:miter lim="800000"/>
              <a:headEnd/>
              <a:tailEnd/>
            </a:ln>
          </p:spPr>
        </p:pic>
        <p:sp>
          <p:nvSpPr>
            <p:cNvPr id="97291" name="Oval 7"/>
            <p:cNvSpPr>
              <a:spLocks noChangeAspect="1" noChangeArrowheads="1"/>
            </p:cNvSpPr>
            <p:nvPr/>
          </p:nvSpPr>
          <p:spPr bwMode="auto">
            <a:xfrm>
              <a:off x="1080" y="1740"/>
              <a:ext cx="576" cy="576"/>
            </a:xfrm>
            <a:prstGeom prst="ellipse">
              <a:avLst/>
            </a:prstGeom>
            <a:noFill/>
            <a:ln w="38100">
              <a:solidFill>
                <a:srgbClr val="FF3300"/>
              </a:solidFill>
              <a:prstDash val="dash"/>
              <a:round/>
              <a:headEnd/>
              <a:tailEnd/>
            </a:ln>
          </p:spPr>
          <p:txBody>
            <a:bodyPr wrap="none" anchor="ctr"/>
            <a:lstStyle/>
            <a:p>
              <a:endParaRPr lang="en-US"/>
            </a:p>
          </p:txBody>
        </p:sp>
      </p:grpSp>
      <p:sp>
        <p:nvSpPr>
          <p:cNvPr id="9" name="Rectangle 8"/>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97284" name="TextBox 1"/>
          <p:cNvSpPr txBox="1">
            <a:spLocks noChangeArrowheads="1"/>
          </p:cNvSpPr>
          <p:nvPr/>
        </p:nvSpPr>
        <p:spPr bwMode="auto">
          <a:xfrm>
            <a:off x="76200" y="5303838"/>
            <a:ext cx="8991600" cy="1477328"/>
          </a:xfrm>
          <a:prstGeom prst="rect">
            <a:avLst/>
          </a:prstGeom>
          <a:noFill/>
          <a:ln w="9525">
            <a:noFill/>
            <a:miter lim="800000"/>
            <a:headEnd/>
            <a:tailEnd/>
          </a:ln>
        </p:spPr>
        <p:txBody>
          <a:bodyPr>
            <a:spAutoFit/>
          </a:bodyPr>
          <a:lstStyle/>
          <a:p>
            <a:r>
              <a:rPr lang="en-US" b="1" dirty="0">
                <a:solidFill>
                  <a:srgbClr val="9A7500"/>
                </a:solidFill>
              </a:rPr>
              <a:t>A high magnification image shows large neuronal cell bodies with  euchromatic nuclei (black arrows mark the edge of one nucleus) and prominent nucleolus (blue arrow).  The nuclei surrounding the neurons belong to supporting cells called </a:t>
            </a:r>
            <a:r>
              <a:rPr lang="en-US" b="1" dirty="0">
                <a:solidFill>
                  <a:srgbClr val="E46C0A"/>
                </a:solidFill>
              </a:rPr>
              <a:t>satellite cells</a:t>
            </a:r>
            <a:r>
              <a:rPr lang="en-US" b="1" dirty="0">
                <a:solidFill>
                  <a:srgbClr val="9A7500"/>
                </a:solidFill>
              </a:rPr>
              <a:t> (green arrows). The tissue between the neurons is mostly axons and dendrites, with a small amount of loose connective tissue. </a:t>
            </a:r>
          </a:p>
        </p:txBody>
      </p:sp>
      <p:cxnSp>
        <p:nvCxnSpPr>
          <p:cNvPr id="12" name="Straight Arrow Connector 11"/>
          <p:cNvCxnSpPr/>
          <p:nvPr/>
        </p:nvCxnSpPr>
        <p:spPr>
          <a:xfrm flipV="1">
            <a:off x="4659313" y="3013075"/>
            <a:ext cx="469900" cy="4984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18050" y="2263775"/>
            <a:ext cx="457200" cy="6096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399088" y="2151063"/>
            <a:ext cx="525462" cy="6064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18213" y="3230563"/>
            <a:ext cx="538162" cy="50482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315200" y="1752600"/>
            <a:ext cx="152400" cy="56356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Box 3"/>
          <p:cNvSpPr txBox="1">
            <a:spLocks noChangeArrowheads="1"/>
          </p:cNvSpPr>
          <p:nvPr/>
        </p:nvSpPr>
        <p:spPr bwMode="auto">
          <a:xfrm>
            <a:off x="2819400" y="2133600"/>
            <a:ext cx="3886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dorsal root ganglion – SL50</a:t>
            </a:r>
            <a:endParaRPr lang="en-US" dirty="0">
              <a:latin typeface="Calibri" pitchFamily="34" charset="0"/>
            </a:endParaRPr>
          </a:p>
        </p:txBody>
      </p:sp>
      <p:sp>
        <p:nvSpPr>
          <p:cNvPr id="99330" name="TextBox 4"/>
          <p:cNvSpPr txBox="1">
            <a:spLocks noChangeArrowheads="1"/>
          </p:cNvSpPr>
          <p:nvPr/>
        </p:nvSpPr>
        <p:spPr bwMode="auto">
          <a:xfrm>
            <a:off x="1371600" y="5410200"/>
            <a:ext cx="6400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050</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Ganglion</a:t>
            </a:r>
          </a:p>
          <a:p>
            <a:pPr lvl="1" eaLnBrk="0" hangingPunct="0">
              <a:buFontTx/>
              <a:buChar char="•"/>
            </a:pPr>
            <a:r>
              <a:rPr lang="en-US" sz="1200" b="1" dirty="0">
                <a:solidFill>
                  <a:srgbClr val="002060"/>
                </a:solidFill>
                <a:latin typeface="Georgia" pitchFamily="18" charset="0"/>
                <a:ea typeface="Times" pitchFamily="18" charset="0"/>
                <a:cs typeface="Arial" charset="0"/>
              </a:rPr>
              <a:t>Neuronal cell bodies</a:t>
            </a:r>
          </a:p>
          <a:p>
            <a:pPr lvl="1" eaLnBrk="0" hangingPunct="0">
              <a:buFontTx/>
              <a:buChar char="•"/>
            </a:pPr>
            <a:r>
              <a:rPr lang="en-US" sz="1200" b="1" dirty="0">
                <a:solidFill>
                  <a:srgbClr val="002060"/>
                </a:solidFill>
                <a:latin typeface="Georgia" pitchFamily="18" charset="0"/>
                <a:ea typeface="Times" pitchFamily="18" charset="0"/>
                <a:cs typeface="Arial" charset="0"/>
              </a:rPr>
              <a:t>Satellite cells</a:t>
            </a:r>
          </a:p>
          <a:p>
            <a:pPr lvl="1" eaLnBrk="0" hangingPunct="0">
              <a:buFontTx/>
              <a:buChar char="•"/>
            </a:pPr>
            <a:r>
              <a:rPr lang="en-US" sz="1200" b="1" dirty="0">
                <a:solidFill>
                  <a:srgbClr val="002060"/>
                </a:solidFill>
                <a:latin typeface="Georgia" pitchFamily="18" charset="0"/>
                <a:ea typeface="Times" pitchFamily="18" charset="0"/>
                <a:cs typeface="Arial" charset="0"/>
              </a:rPr>
              <a:t>Axons and dendrites</a:t>
            </a:r>
          </a:p>
        </p:txBody>
      </p:sp>
      <p:sp>
        <p:nvSpPr>
          <p:cNvPr id="5" name="Rectangle 4"/>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slide0012_image023"/>
          <p:cNvPicPr>
            <a:picLocks noChangeAspect="1" noChangeArrowheads="1"/>
          </p:cNvPicPr>
          <p:nvPr/>
        </p:nvPicPr>
        <p:blipFill>
          <a:blip r:embed="rId4" cstate="print"/>
          <a:srcRect/>
          <a:stretch>
            <a:fillRect/>
          </a:stretch>
        </p:blipFill>
        <p:spPr bwMode="auto">
          <a:xfrm>
            <a:off x="1531938" y="509588"/>
            <a:ext cx="7526337" cy="5348287"/>
          </a:xfrm>
          <a:prstGeom prst="rect">
            <a:avLst/>
          </a:prstGeom>
          <a:noFill/>
          <a:ln w="9525">
            <a:noFill/>
            <a:miter lim="800000"/>
            <a:headEnd/>
            <a:tailEnd/>
          </a:ln>
        </p:spPr>
      </p:pic>
      <p:grpSp>
        <p:nvGrpSpPr>
          <p:cNvPr id="101378" name="Group 8"/>
          <p:cNvGrpSpPr>
            <a:grpSpLocks noChangeAspect="1"/>
          </p:cNvGrpSpPr>
          <p:nvPr/>
        </p:nvGrpSpPr>
        <p:grpSpPr bwMode="auto">
          <a:xfrm>
            <a:off x="49213" y="601663"/>
            <a:ext cx="1617662" cy="2130425"/>
            <a:chOff x="240" y="816"/>
            <a:chExt cx="2365" cy="3114"/>
          </a:xfrm>
        </p:grpSpPr>
        <p:pic>
          <p:nvPicPr>
            <p:cNvPr id="101386" name="Picture 6" descr="Spinal cord diagram"/>
            <p:cNvPicPr>
              <a:picLocks noChangeAspect="1" noChangeArrowheads="1"/>
            </p:cNvPicPr>
            <p:nvPr/>
          </p:nvPicPr>
          <p:blipFill>
            <a:blip r:embed="rId5" cstate="print"/>
            <a:srcRect/>
            <a:stretch>
              <a:fillRect/>
            </a:stretch>
          </p:blipFill>
          <p:spPr bwMode="auto">
            <a:xfrm>
              <a:off x="240" y="816"/>
              <a:ext cx="2365" cy="3114"/>
            </a:xfrm>
            <a:prstGeom prst="rect">
              <a:avLst/>
            </a:prstGeom>
            <a:noFill/>
            <a:ln w="9525">
              <a:noFill/>
              <a:miter lim="800000"/>
              <a:headEnd/>
              <a:tailEnd/>
            </a:ln>
          </p:spPr>
        </p:pic>
        <p:sp>
          <p:nvSpPr>
            <p:cNvPr id="101387" name="Oval 7"/>
            <p:cNvSpPr>
              <a:spLocks noChangeAspect="1" noChangeArrowheads="1"/>
            </p:cNvSpPr>
            <p:nvPr/>
          </p:nvSpPr>
          <p:spPr bwMode="auto">
            <a:xfrm>
              <a:off x="1080" y="1740"/>
              <a:ext cx="576" cy="576"/>
            </a:xfrm>
            <a:prstGeom prst="ellipse">
              <a:avLst/>
            </a:prstGeom>
            <a:noFill/>
            <a:ln w="38100">
              <a:solidFill>
                <a:srgbClr val="FF3300"/>
              </a:solidFill>
              <a:prstDash val="dash"/>
              <a:round/>
              <a:headEnd/>
              <a:tailEnd/>
            </a:ln>
          </p:spPr>
          <p:txBody>
            <a:bodyPr wrap="none" anchor="ctr"/>
            <a:lstStyle/>
            <a:p>
              <a:endParaRPr lang="en-US"/>
            </a:p>
          </p:txBody>
        </p:sp>
      </p:grpSp>
      <p:sp>
        <p:nvSpPr>
          <p:cNvPr id="9" name="Rectangle 8"/>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101380" name="TextBox 1"/>
          <p:cNvSpPr txBox="1">
            <a:spLocks noChangeArrowheads="1"/>
          </p:cNvSpPr>
          <p:nvPr/>
        </p:nvSpPr>
        <p:spPr bwMode="auto">
          <a:xfrm>
            <a:off x="90488" y="5857875"/>
            <a:ext cx="8977312" cy="915988"/>
          </a:xfrm>
          <a:prstGeom prst="rect">
            <a:avLst/>
          </a:prstGeom>
          <a:noFill/>
          <a:ln w="9525">
            <a:noFill/>
            <a:miter lim="800000"/>
            <a:headEnd/>
            <a:tailEnd/>
          </a:ln>
        </p:spPr>
        <p:txBody>
          <a:bodyPr>
            <a:spAutoFit/>
          </a:bodyPr>
          <a:lstStyle/>
          <a:p>
            <a:r>
              <a:rPr lang="en-US" b="1">
                <a:solidFill>
                  <a:srgbClr val="9A7500"/>
                </a:solidFill>
              </a:rPr>
              <a:t>This is an image of the semilunar ganglion, a structure belonging to one of the cranial nerves, which is analogous to the dorsal root ganglion.  Black arrows = nuclear membrane, blue arrow is nucleolus, green arrows indicate satellite cells.</a:t>
            </a:r>
          </a:p>
        </p:txBody>
      </p:sp>
      <p:cxnSp>
        <p:nvCxnSpPr>
          <p:cNvPr id="12" name="Straight Arrow Connector 11"/>
          <p:cNvCxnSpPr/>
          <p:nvPr/>
        </p:nvCxnSpPr>
        <p:spPr>
          <a:xfrm flipV="1">
            <a:off x="7061200" y="4652963"/>
            <a:ext cx="469900" cy="5000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108825" y="3963988"/>
            <a:ext cx="457200" cy="6096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637463" y="3925888"/>
            <a:ext cx="525462" cy="6064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4933950" y="3648075"/>
            <a:ext cx="538163" cy="50482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065713" y="2401888"/>
            <a:ext cx="152400" cy="56197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3"/>
          <p:cNvSpPr txBox="1">
            <a:spLocks noChangeArrowheads="1"/>
          </p:cNvSpPr>
          <p:nvPr/>
        </p:nvSpPr>
        <p:spPr bwMode="auto">
          <a:xfrm>
            <a:off x="2819400" y="2133600"/>
            <a:ext cx="3886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semilunar ganglion – SL49</a:t>
            </a:r>
            <a:endParaRPr lang="en-US" dirty="0">
              <a:latin typeface="Calibri" pitchFamily="34" charset="0"/>
            </a:endParaRPr>
          </a:p>
        </p:txBody>
      </p:sp>
      <p:sp>
        <p:nvSpPr>
          <p:cNvPr id="103426" name="TextBox 4"/>
          <p:cNvSpPr txBox="1">
            <a:spLocks noChangeArrowheads="1"/>
          </p:cNvSpPr>
          <p:nvPr/>
        </p:nvSpPr>
        <p:spPr bwMode="auto">
          <a:xfrm>
            <a:off x="1371600" y="5410200"/>
            <a:ext cx="6400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049</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Ganglion</a:t>
            </a:r>
          </a:p>
          <a:p>
            <a:pPr lvl="1" eaLnBrk="0" hangingPunct="0">
              <a:buFontTx/>
              <a:buChar char="•"/>
            </a:pPr>
            <a:r>
              <a:rPr lang="en-US" sz="1200" b="1" dirty="0">
                <a:solidFill>
                  <a:srgbClr val="002060"/>
                </a:solidFill>
                <a:latin typeface="Georgia" pitchFamily="18" charset="0"/>
                <a:ea typeface="Times" pitchFamily="18" charset="0"/>
                <a:cs typeface="Arial" charset="0"/>
              </a:rPr>
              <a:t>Neuronal cell bodies</a:t>
            </a:r>
          </a:p>
          <a:p>
            <a:pPr lvl="1" eaLnBrk="0" hangingPunct="0">
              <a:buFontTx/>
              <a:buChar char="•"/>
            </a:pPr>
            <a:r>
              <a:rPr lang="en-US" sz="1200" b="1" dirty="0">
                <a:solidFill>
                  <a:srgbClr val="002060"/>
                </a:solidFill>
                <a:latin typeface="Georgia" pitchFamily="18" charset="0"/>
                <a:ea typeface="Times" pitchFamily="18" charset="0"/>
                <a:cs typeface="Arial" charset="0"/>
              </a:rPr>
              <a:t>Satellite cells</a:t>
            </a:r>
          </a:p>
          <a:p>
            <a:pPr lvl="1" eaLnBrk="0" hangingPunct="0">
              <a:buFontTx/>
              <a:buChar char="•"/>
            </a:pPr>
            <a:r>
              <a:rPr lang="en-US" sz="1200" b="1" dirty="0">
                <a:solidFill>
                  <a:srgbClr val="002060"/>
                </a:solidFill>
                <a:latin typeface="Georgia" pitchFamily="18" charset="0"/>
                <a:ea typeface="Times" pitchFamily="18" charset="0"/>
                <a:cs typeface="Arial" charset="0"/>
              </a:rPr>
              <a:t>Axons and dendrites</a:t>
            </a:r>
          </a:p>
        </p:txBody>
      </p:sp>
      <p:sp>
        <p:nvSpPr>
          <p:cNvPr id="4" name="Rectangle 3"/>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p:cNvPicPr>
          <p:nvPr/>
        </p:nvPicPr>
        <p:blipFill>
          <a:blip r:embed="rId3" cstate="print"/>
          <a:srcRect/>
          <a:stretch>
            <a:fillRect/>
          </a:stretch>
        </p:blipFill>
        <p:spPr bwMode="auto">
          <a:xfrm>
            <a:off x="1447800" y="523875"/>
            <a:ext cx="5943600" cy="5389563"/>
          </a:xfrm>
          <a:prstGeom prst="rect">
            <a:avLst/>
          </a:prstGeom>
          <a:noFill/>
          <a:ln w="9525">
            <a:noFill/>
            <a:miter lim="800000"/>
            <a:headEnd/>
            <a:tailEnd/>
          </a:ln>
        </p:spPr>
      </p:pic>
      <p:sp>
        <p:nvSpPr>
          <p:cNvPr id="4" name="Rectangle 3"/>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105475" name="TextBox 1"/>
          <p:cNvSpPr txBox="1">
            <a:spLocks noChangeArrowheads="1"/>
          </p:cNvSpPr>
          <p:nvPr/>
        </p:nvSpPr>
        <p:spPr bwMode="auto">
          <a:xfrm>
            <a:off x="90488" y="5857875"/>
            <a:ext cx="8977312" cy="923925"/>
          </a:xfrm>
          <a:prstGeom prst="rect">
            <a:avLst/>
          </a:prstGeom>
          <a:noFill/>
          <a:ln w="9525">
            <a:noFill/>
            <a:miter lim="800000"/>
            <a:headEnd/>
            <a:tailEnd/>
          </a:ln>
        </p:spPr>
        <p:txBody>
          <a:bodyPr>
            <a:spAutoFit/>
          </a:bodyPr>
          <a:lstStyle/>
          <a:p>
            <a:r>
              <a:rPr lang="en-US" b="1">
                <a:solidFill>
                  <a:srgbClr val="9A7500"/>
                </a:solidFill>
              </a:rPr>
              <a:t>FYI for this module (you’ll learn more about this organization in other parts of the course)...Autonomic ganglia are located away from the central nervous system or within the wall of the organ.  </a:t>
            </a:r>
          </a:p>
        </p:txBody>
      </p:sp>
      <p:cxnSp>
        <p:nvCxnSpPr>
          <p:cNvPr id="6" name="Straight Arrow Connector 5"/>
          <p:cNvCxnSpPr/>
          <p:nvPr/>
        </p:nvCxnSpPr>
        <p:spPr>
          <a:xfrm flipH="1" flipV="1">
            <a:off x="2559050" y="3729038"/>
            <a:ext cx="538163" cy="50482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094288" y="2419350"/>
            <a:ext cx="407987" cy="3873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567363" y="3079750"/>
            <a:ext cx="722312" cy="6111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17600" y="4159250"/>
            <a:ext cx="523875" cy="163513"/>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089525" y="4627563"/>
            <a:ext cx="523875" cy="4603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3" descr="slide0013_image025"/>
          <p:cNvPicPr>
            <a:picLocks noChangeAspect="1" noChangeArrowheads="1"/>
          </p:cNvPicPr>
          <p:nvPr/>
        </p:nvPicPr>
        <p:blipFill>
          <a:blip r:embed="rId4" cstate="print"/>
          <a:srcRect/>
          <a:stretch>
            <a:fillRect/>
          </a:stretch>
        </p:blipFill>
        <p:spPr bwMode="auto">
          <a:xfrm>
            <a:off x="1666875" y="641350"/>
            <a:ext cx="7019925" cy="4989513"/>
          </a:xfrm>
          <a:prstGeom prst="rect">
            <a:avLst/>
          </a:prstGeom>
          <a:noFill/>
          <a:ln w="9525">
            <a:noFill/>
            <a:miter lim="800000"/>
            <a:headEnd/>
            <a:tailEnd/>
          </a:ln>
        </p:spPr>
      </p:pic>
      <p:grpSp>
        <p:nvGrpSpPr>
          <p:cNvPr id="107522" name="Group 8"/>
          <p:cNvGrpSpPr>
            <a:grpSpLocks noChangeAspect="1"/>
          </p:cNvGrpSpPr>
          <p:nvPr/>
        </p:nvGrpSpPr>
        <p:grpSpPr bwMode="auto">
          <a:xfrm>
            <a:off x="49213" y="601663"/>
            <a:ext cx="1617662" cy="2130425"/>
            <a:chOff x="240" y="816"/>
            <a:chExt cx="2365" cy="3114"/>
          </a:xfrm>
        </p:grpSpPr>
        <p:pic>
          <p:nvPicPr>
            <p:cNvPr id="107530" name="Picture 6" descr="Spinal cord diagram"/>
            <p:cNvPicPr>
              <a:picLocks noChangeAspect="1" noChangeArrowheads="1"/>
            </p:cNvPicPr>
            <p:nvPr/>
          </p:nvPicPr>
          <p:blipFill>
            <a:blip r:embed="rId5" cstate="print"/>
            <a:srcRect/>
            <a:stretch>
              <a:fillRect/>
            </a:stretch>
          </p:blipFill>
          <p:spPr bwMode="auto">
            <a:xfrm>
              <a:off x="240" y="816"/>
              <a:ext cx="2365" cy="3114"/>
            </a:xfrm>
            <a:prstGeom prst="rect">
              <a:avLst/>
            </a:prstGeom>
            <a:noFill/>
            <a:ln w="9525">
              <a:noFill/>
              <a:miter lim="800000"/>
              <a:headEnd/>
              <a:tailEnd/>
            </a:ln>
          </p:spPr>
        </p:pic>
        <p:sp>
          <p:nvSpPr>
            <p:cNvPr id="107531" name="Oval 7"/>
            <p:cNvSpPr>
              <a:spLocks noChangeAspect="1" noChangeArrowheads="1"/>
            </p:cNvSpPr>
            <p:nvPr/>
          </p:nvSpPr>
          <p:spPr bwMode="auto">
            <a:xfrm>
              <a:off x="1080" y="1740"/>
              <a:ext cx="576" cy="576"/>
            </a:xfrm>
            <a:prstGeom prst="ellipse">
              <a:avLst/>
            </a:prstGeom>
            <a:noFill/>
            <a:ln w="38100">
              <a:solidFill>
                <a:srgbClr val="FF3300"/>
              </a:solidFill>
              <a:prstDash val="dash"/>
              <a:round/>
              <a:headEnd/>
              <a:tailEnd/>
            </a:ln>
          </p:spPr>
          <p:txBody>
            <a:bodyPr wrap="none" anchor="ctr"/>
            <a:lstStyle/>
            <a:p>
              <a:endParaRPr lang="en-US"/>
            </a:p>
          </p:txBody>
        </p:sp>
      </p:grpSp>
      <p:sp>
        <p:nvSpPr>
          <p:cNvPr id="9" name="Rectangle 8"/>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107524" name="TextBox 1"/>
          <p:cNvSpPr txBox="1">
            <a:spLocks noChangeArrowheads="1"/>
          </p:cNvSpPr>
          <p:nvPr/>
        </p:nvSpPr>
        <p:spPr bwMode="auto">
          <a:xfrm>
            <a:off x="93663" y="5638800"/>
            <a:ext cx="8978900" cy="1190625"/>
          </a:xfrm>
          <a:prstGeom prst="rect">
            <a:avLst/>
          </a:prstGeom>
          <a:noFill/>
          <a:ln w="9525">
            <a:noFill/>
            <a:miter lim="800000"/>
            <a:headEnd/>
            <a:tailEnd/>
          </a:ln>
        </p:spPr>
        <p:txBody>
          <a:bodyPr>
            <a:spAutoFit/>
          </a:bodyPr>
          <a:lstStyle/>
          <a:p>
            <a:r>
              <a:rPr lang="en-US" b="1" dirty="0">
                <a:solidFill>
                  <a:srgbClr val="9A7500"/>
                </a:solidFill>
              </a:rPr>
              <a:t>This is an image from a ganglion of the sympathetic chain, a structure belonging to one of the cranial nerves, which is analogous to a dorsal root ganglion.  Black arrows indicate the nuclear membrane, blue arrow is nucleolus, green arrows indicate satellite cells.</a:t>
            </a:r>
          </a:p>
        </p:txBody>
      </p:sp>
      <p:cxnSp>
        <p:nvCxnSpPr>
          <p:cNvPr id="12" name="Straight Arrow Connector 11"/>
          <p:cNvCxnSpPr/>
          <p:nvPr/>
        </p:nvCxnSpPr>
        <p:spPr>
          <a:xfrm flipV="1">
            <a:off x="1979613" y="3611563"/>
            <a:ext cx="471487" cy="5000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38350" y="2887663"/>
            <a:ext cx="457200" cy="6096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568575" y="2825750"/>
            <a:ext cx="525463" cy="6064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246688" y="3221038"/>
            <a:ext cx="538162" cy="50323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972050" y="1966913"/>
            <a:ext cx="538163" cy="13017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Box 3"/>
          <p:cNvSpPr txBox="1">
            <a:spLocks noChangeArrowheads="1"/>
          </p:cNvSpPr>
          <p:nvPr/>
        </p:nvSpPr>
        <p:spPr bwMode="auto">
          <a:xfrm>
            <a:off x="2819400" y="2133600"/>
            <a:ext cx="38862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sympathetic ganglion – SL51</a:t>
            </a:r>
            <a:endParaRPr lang="en-US" dirty="0">
              <a:latin typeface="Calibri" pitchFamily="34" charset="0"/>
            </a:endParaRPr>
          </a:p>
        </p:txBody>
      </p:sp>
      <p:sp>
        <p:nvSpPr>
          <p:cNvPr id="109570" name="TextBox 4"/>
          <p:cNvSpPr txBox="1">
            <a:spLocks noChangeArrowheads="1"/>
          </p:cNvSpPr>
          <p:nvPr/>
        </p:nvSpPr>
        <p:spPr bwMode="auto">
          <a:xfrm>
            <a:off x="1371600" y="5410200"/>
            <a:ext cx="64008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051</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Ganglion</a:t>
            </a:r>
          </a:p>
          <a:p>
            <a:pPr lvl="1" eaLnBrk="0" hangingPunct="0">
              <a:buFontTx/>
              <a:buChar char="•"/>
            </a:pPr>
            <a:r>
              <a:rPr lang="en-US" sz="1200" b="1" dirty="0">
                <a:solidFill>
                  <a:srgbClr val="002060"/>
                </a:solidFill>
                <a:latin typeface="Georgia" pitchFamily="18" charset="0"/>
                <a:ea typeface="Times" pitchFamily="18" charset="0"/>
                <a:cs typeface="Arial" charset="0"/>
              </a:rPr>
              <a:t>Neuronal cell bodies</a:t>
            </a:r>
          </a:p>
          <a:p>
            <a:pPr lvl="1" eaLnBrk="0" hangingPunct="0">
              <a:buFontTx/>
              <a:buChar char="•"/>
            </a:pPr>
            <a:r>
              <a:rPr lang="en-US" sz="1200" b="1" dirty="0">
                <a:solidFill>
                  <a:srgbClr val="002060"/>
                </a:solidFill>
                <a:latin typeface="Georgia" pitchFamily="18" charset="0"/>
                <a:ea typeface="Times" pitchFamily="18" charset="0"/>
                <a:cs typeface="Arial" charset="0"/>
              </a:rPr>
              <a:t>Satellite cells</a:t>
            </a:r>
          </a:p>
          <a:p>
            <a:pPr lvl="1" eaLnBrk="0" hangingPunct="0">
              <a:buFontTx/>
              <a:buChar char="•"/>
            </a:pPr>
            <a:r>
              <a:rPr lang="en-US" sz="1200" b="1" dirty="0">
                <a:solidFill>
                  <a:srgbClr val="002060"/>
                </a:solidFill>
                <a:latin typeface="Georgia" pitchFamily="18" charset="0"/>
                <a:ea typeface="Times" pitchFamily="18" charset="0"/>
                <a:cs typeface="Arial" charset="0"/>
              </a:rPr>
              <a:t>Axons and dendrites</a:t>
            </a:r>
          </a:p>
        </p:txBody>
      </p:sp>
      <p:sp>
        <p:nvSpPr>
          <p:cNvPr id="4" name="Rectangle 3"/>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p:cNvPicPr>
          <p:nvPr/>
        </p:nvPicPr>
        <p:blipFill>
          <a:blip r:embed="rId4" cstate="print"/>
          <a:srcRect/>
          <a:stretch>
            <a:fillRect/>
          </a:stretch>
        </p:blipFill>
        <p:spPr bwMode="auto">
          <a:xfrm>
            <a:off x="1905000" y="601663"/>
            <a:ext cx="6934200" cy="5200650"/>
          </a:xfrm>
          <a:prstGeom prst="rect">
            <a:avLst/>
          </a:prstGeom>
          <a:noFill/>
          <a:ln w="9525">
            <a:noFill/>
            <a:miter lim="800000"/>
            <a:headEnd/>
            <a:tailEnd/>
          </a:ln>
        </p:spPr>
      </p:pic>
      <p:grpSp>
        <p:nvGrpSpPr>
          <p:cNvPr id="111618" name="Group 8"/>
          <p:cNvGrpSpPr>
            <a:grpSpLocks noChangeAspect="1"/>
          </p:cNvGrpSpPr>
          <p:nvPr/>
        </p:nvGrpSpPr>
        <p:grpSpPr bwMode="auto">
          <a:xfrm>
            <a:off x="49213" y="601663"/>
            <a:ext cx="1617662" cy="2130425"/>
            <a:chOff x="240" y="816"/>
            <a:chExt cx="2365" cy="3114"/>
          </a:xfrm>
        </p:grpSpPr>
        <p:pic>
          <p:nvPicPr>
            <p:cNvPr id="111623" name="Picture 6" descr="Spinal cord diagram"/>
            <p:cNvPicPr>
              <a:picLocks noChangeAspect="1" noChangeArrowheads="1"/>
            </p:cNvPicPr>
            <p:nvPr/>
          </p:nvPicPr>
          <p:blipFill>
            <a:blip r:embed="rId5" cstate="print"/>
            <a:srcRect/>
            <a:stretch>
              <a:fillRect/>
            </a:stretch>
          </p:blipFill>
          <p:spPr bwMode="auto">
            <a:xfrm>
              <a:off x="240" y="816"/>
              <a:ext cx="2365" cy="3114"/>
            </a:xfrm>
            <a:prstGeom prst="rect">
              <a:avLst/>
            </a:prstGeom>
            <a:noFill/>
            <a:ln w="9525">
              <a:noFill/>
              <a:miter lim="800000"/>
              <a:headEnd/>
              <a:tailEnd/>
            </a:ln>
          </p:spPr>
        </p:pic>
        <p:sp>
          <p:nvSpPr>
            <p:cNvPr id="111624" name="Oval 7"/>
            <p:cNvSpPr>
              <a:spLocks noChangeAspect="1" noChangeArrowheads="1"/>
            </p:cNvSpPr>
            <p:nvPr/>
          </p:nvSpPr>
          <p:spPr bwMode="auto">
            <a:xfrm>
              <a:off x="1080" y="1740"/>
              <a:ext cx="576" cy="576"/>
            </a:xfrm>
            <a:prstGeom prst="ellipse">
              <a:avLst/>
            </a:prstGeom>
            <a:noFill/>
            <a:ln w="38100">
              <a:solidFill>
                <a:srgbClr val="FF3300"/>
              </a:solidFill>
              <a:prstDash val="dash"/>
              <a:round/>
              <a:headEnd/>
              <a:tailEnd/>
            </a:ln>
          </p:spPr>
          <p:txBody>
            <a:bodyPr wrap="none" anchor="ctr"/>
            <a:lstStyle/>
            <a:p>
              <a:endParaRPr lang="en-US"/>
            </a:p>
          </p:txBody>
        </p:sp>
      </p:grpSp>
      <p:sp>
        <p:nvSpPr>
          <p:cNvPr id="9" name="Rectangle 8"/>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111620" name="TextBox 1"/>
          <p:cNvSpPr txBox="1">
            <a:spLocks noChangeArrowheads="1"/>
          </p:cNvSpPr>
          <p:nvPr/>
        </p:nvSpPr>
        <p:spPr bwMode="auto">
          <a:xfrm>
            <a:off x="90488" y="5857875"/>
            <a:ext cx="8977312" cy="923925"/>
          </a:xfrm>
          <a:prstGeom prst="rect">
            <a:avLst/>
          </a:prstGeom>
          <a:noFill/>
          <a:ln w="9525">
            <a:noFill/>
            <a:miter lim="800000"/>
            <a:headEnd/>
            <a:tailEnd/>
          </a:ln>
        </p:spPr>
        <p:txBody>
          <a:bodyPr>
            <a:spAutoFit/>
          </a:bodyPr>
          <a:lstStyle/>
          <a:p>
            <a:r>
              <a:rPr lang="en-US" b="1">
                <a:solidFill>
                  <a:srgbClr val="9A7500"/>
                </a:solidFill>
              </a:rPr>
              <a:t>This is an image of a parasympathetic ganglion (between green arrows).  Note the perineurium (at tips of green arrows), and the neuronal cell bodies with basophilic cytoplasm.</a:t>
            </a:r>
          </a:p>
        </p:txBody>
      </p:sp>
      <p:cxnSp>
        <p:nvCxnSpPr>
          <p:cNvPr id="17" name="Straight Arrow Connector 16"/>
          <p:cNvCxnSpPr/>
          <p:nvPr/>
        </p:nvCxnSpPr>
        <p:spPr>
          <a:xfrm flipV="1">
            <a:off x="5257800" y="4259263"/>
            <a:ext cx="187325" cy="76993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562600" y="2732088"/>
            <a:ext cx="152400" cy="563562"/>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3"/>
          <p:cNvSpPr txBox="1">
            <a:spLocks noChangeArrowheads="1"/>
          </p:cNvSpPr>
          <p:nvPr/>
        </p:nvSpPr>
        <p:spPr bwMode="auto">
          <a:xfrm>
            <a:off x="1752600" y="2133600"/>
            <a:ext cx="5638800" cy="369888"/>
          </a:xfrm>
          <a:prstGeom prst="rect">
            <a:avLst/>
          </a:prstGeom>
          <a:noFill/>
          <a:ln w="9525">
            <a:noFill/>
            <a:miter lim="800000"/>
            <a:headEnd/>
            <a:tailEnd/>
          </a:ln>
        </p:spPr>
        <p:txBody>
          <a:bodyPr>
            <a:spAutoFit/>
          </a:bodyPr>
          <a:lstStyle/>
          <a:p>
            <a:r>
              <a:rPr lang="en-US" dirty="0">
                <a:latin typeface="Calibri" pitchFamily="34" charset="0"/>
                <a:hlinkClick r:id="rId4"/>
              </a:rPr>
              <a:t>Video of colon showing parasympathetic ganglion – SL53</a:t>
            </a:r>
            <a:endParaRPr lang="en-US" dirty="0">
              <a:latin typeface="Calibri" pitchFamily="34" charset="0"/>
            </a:endParaRPr>
          </a:p>
        </p:txBody>
      </p:sp>
      <p:sp>
        <p:nvSpPr>
          <p:cNvPr id="113666" name="TextBox 4"/>
          <p:cNvSpPr txBox="1">
            <a:spLocks noChangeArrowheads="1"/>
          </p:cNvSpPr>
          <p:nvPr/>
        </p:nvSpPr>
        <p:spPr bwMode="auto">
          <a:xfrm>
            <a:off x="1363663" y="5627688"/>
            <a:ext cx="6400800" cy="1200150"/>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5"/>
              </a:rPr>
              <a:t>SL 053</a:t>
            </a:r>
            <a:r>
              <a:rPr lang="en-US" dirty="0">
                <a:latin typeface="Calibri" pitchFamily="34" charset="0"/>
                <a:hlinkClick r:id="rId5"/>
              </a:rPr>
              <a:t> </a:t>
            </a:r>
            <a:r>
              <a:rPr lang="en-US" dirty="0">
                <a:latin typeface="Calibri" pitchFamily="34" charset="0"/>
              </a:rPr>
              <a:t>&amp; </a:t>
            </a:r>
            <a:r>
              <a:rPr lang="en-US" u="sng" dirty="0">
                <a:hlinkClick r:id="rId5"/>
              </a:rPr>
              <a:t>SL 014</a:t>
            </a:r>
            <a:r>
              <a:rPr lang="en-US" dirty="0">
                <a:latin typeface="Calibri" pitchFamily="34" charset="0"/>
                <a:hlinkClick r:id="rId5"/>
              </a:rPr>
              <a:t> </a:t>
            </a:r>
            <a:r>
              <a:rPr lang="en-US" dirty="0">
                <a:latin typeface="Calibri" pitchFamily="34" charset="0"/>
              </a:rPr>
              <a:t>&amp; </a:t>
            </a:r>
            <a:r>
              <a:rPr lang="en-US" u="sng" dirty="0">
                <a:hlinkClick r:id="rId5"/>
              </a:rPr>
              <a:t>SL 016</a:t>
            </a:r>
            <a:r>
              <a:rPr lang="en-US" dirty="0">
                <a:latin typeface="Calibri" pitchFamily="34" charset="0"/>
                <a:hlinkClick r:id="rId5"/>
              </a:rPr>
              <a:t> </a:t>
            </a:r>
            <a:r>
              <a:rPr lang="en-US" dirty="0">
                <a:latin typeface="Calibri" pitchFamily="34" charset="0"/>
              </a:rPr>
              <a:t>&amp; </a:t>
            </a:r>
            <a:r>
              <a:rPr lang="en-US" u="sng" dirty="0">
                <a:hlinkClick r:id="rId5"/>
              </a:rPr>
              <a:t>SL 023</a:t>
            </a:r>
            <a:r>
              <a:rPr lang="en-US" dirty="0">
                <a:latin typeface="Calibri" pitchFamily="34" charset="0"/>
                <a:hlinkClick r:id="rId5"/>
              </a:rPr>
              <a:t> </a:t>
            </a:r>
            <a:endParaRPr lang="en-US"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Ganglion</a:t>
            </a:r>
          </a:p>
          <a:p>
            <a:pPr lvl="1" eaLnBrk="0" hangingPunct="0">
              <a:buFontTx/>
              <a:buChar char="•"/>
            </a:pPr>
            <a:r>
              <a:rPr lang="en-US" sz="1200" b="1" dirty="0">
                <a:solidFill>
                  <a:srgbClr val="002060"/>
                </a:solidFill>
                <a:latin typeface="Georgia" pitchFamily="18" charset="0"/>
                <a:ea typeface="Times" pitchFamily="18" charset="0"/>
                <a:cs typeface="Arial" charset="0"/>
              </a:rPr>
              <a:t>Neuronal cell bodies</a:t>
            </a:r>
          </a:p>
          <a:p>
            <a:pPr lvl="1" eaLnBrk="0" hangingPunct="0">
              <a:buFontTx/>
              <a:buChar char="•"/>
            </a:pPr>
            <a:r>
              <a:rPr lang="en-US" sz="1200" b="1" dirty="0">
                <a:solidFill>
                  <a:srgbClr val="002060"/>
                </a:solidFill>
                <a:latin typeface="Georgia" pitchFamily="18" charset="0"/>
                <a:ea typeface="Times" pitchFamily="18" charset="0"/>
                <a:cs typeface="Arial" charset="0"/>
              </a:rPr>
              <a:t>Axons and dendrites</a:t>
            </a:r>
          </a:p>
        </p:txBody>
      </p:sp>
      <p:sp>
        <p:nvSpPr>
          <p:cNvPr id="4" name="Rectangle 3"/>
          <p:cNvSpPr/>
          <p:nvPr/>
        </p:nvSpPr>
        <p:spPr>
          <a:xfrm>
            <a:off x="0" y="0"/>
            <a:ext cx="9144000" cy="523220"/>
          </a:xfrm>
          <a:prstGeom prst="rect">
            <a:avLst/>
          </a:prstGeom>
          <a:noFill/>
        </p:spPr>
        <p:txBody>
          <a:bodyPr>
            <a:spAutoFit/>
          </a:bodyPr>
          <a:lstStyle/>
          <a:p>
            <a:pPr algn="ctr" fontAlgn="auto">
              <a:spcBef>
                <a:spcPts val="0"/>
              </a:spcBef>
              <a:spcAft>
                <a:spcPts val="0"/>
              </a:spcAft>
              <a:defRPr/>
            </a:pPr>
            <a:r>
              <a:rPr lang="en-US" sz="2800" b="1" cap="all" dirty="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latin typeface="+mn-lt"/>
              </a:rPr>
              <a:t>Ganglia</a:t>
            </a:r>
          </a:p>
        </p:txBody>
      </p:sp>
      <p:sp>
        <p:nvSpPr>
          <p:cNvPr id="113668" name="TextBox 3"/>
          <p:cNvSpPr txBox="1">
            <a:spLocks noChangeArrowheads="1"/>
          </p:cNvSpPr>
          <p:nvPr/>
        </p:nvSpPr>
        <p:spPr bwMode="auto">
          <a:xfrm>
            <a:off x="1600200" y="2895600"/>
            <a:ext cx="6096000" cy="369888"/>
          </a:xfrm>
          <a:prstGeom prst="rect">
            <a:avLst/>
          </a:prstGeom>
          <a:noFill/>
          <a:ln w="9525">
            <a:noFill/>
            <a:miter lim="800000"/>
            <a:headEnd/>
            <a:tailEnd/>
          </a:ln>
        </p:spPr>
        <p:txBody>
          <a:bodyPr>
            <a:spAutoFit/>
          </a:bodyPr>
          <a:lstStyle/>
          <a:p>
            <a:r>
              <a:rPr lang="en-US" dirty="0">
                <a:latin typeface="Calibri" pitchFamily="34" charset="0"/>
                <a:hlinkClick r:id="rId6"/>
              </a:rPr>
              <a:t>Video of jejunum showing parasympathetic ganglion – SL14</a:t>
            </a:r>
            <a:endParaRPr lang="en-US" dirty="0">
              <a:latin typeface="Calibri" pitchFamily="34" charset="0"/>
            </a:endParaRPr>
          </a:p>
        </p:txBody>
      </p:sp>
      <p:sp>
        <p:nvSpPr>
          <p:cNvPr id="6" name="TextBox 3"/>
          <p:cNvSpPr txBox="1">
            <a:spLocks noChangeArrowheads="1"/>
          </p:cNvSpPr>
          <p:nvPr/>
        </p:nvSpPr>
        <p:spPr bwMode="auto">
          <a:xfrm>
            <a:off x="1524000" y="3657600"/>
            <a:ext cx="6096000" cy="369888"/>
          </a:xfrm>
          <a:prstGeom prst="rect">
            <a:avLst/>
          </a:prstGeom>
          <a:noFill/>
          <a:ln w="9525">
            <a:noFill/>
            <a:miter lim="800000"/>
            <a:headEnd/>
            <a:tailEnd/>
          </a:ln>
        </p:spPr>
        <p:txBody>
          <a:bodyPr>
            <a:spAutoFit/>
          </a:bodyPr>
          <a:lstStyle/>
          <a:p>
            <a:r>
              <a:rPr lang="en-US" dirty="0">
                <a:latin typeface="Calibri" pitchFamily="34" charset="0"/>
                <a:hlinkClick r:id="rId7"/>
              </a:rPr>
              <a:t>Video of esophagus showing parasympathetic ganglion – SL16</a:t>
            </a:r>
            <a:endParaRPr lang="en-US" dirty="0">
              <a:latin typeface="Calibri" pitchFamily="34" charset="0"/>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23554" name="TextBox 4"/>
          <p:cNvSpPr txBox="1">
            <a:spLocks noChangeArrowheads="1"/>
          </p:cNvSpPr>
          <p:nvPr/>
        </p:nvSpPr>
        <p:spPr bwMode="auto">
          <a:xfrm>
            <a:off x="4835525" y="771525"/>
            <a:ext cx="3924300" cy="1754326"/>
          </a:xfrm>
          <a:prstGeom prst="rect">
            <a:avLst/>
          </a:prstGeom>
          <a:noFill/>
          <a:ln w="9525">
            <a:noFill/>
            <a:miter lim="800000"/>
            <a:headEnd/>
            <a:tailEnd/>
          </a:ln>
        </p:spPr>
        <p:txBody>
          <a:bodyPr>
            <a:spAutoFit/>
          </a:bodyPr>
          <a:lstStyle/>
          <a:p>
            <a:r>
              <a:rPr lang="en-US" dirty="0">
                <a:solidFill>
                  <a:srgbClr val="7030A0"/>
                </a:solidFill>
              </a:rPr>
              <a:t>Back to this drawing, note that, for the most part, neuronal cell bodies gather together in specific locations (orange arrows), while axons (and long dendrites) gather together in others (pink arrows).</a:t>
            </a:r>
          </a:p>
        </p:txBody>
      </p:sp>
      <p:sp>
        <p:nvSpPr>
          <p:cNvPr id="23555" name="TextBox 24"/>
          <p:cNvSpPr txBox="1">
            <a:spLocks noChangeArrowheads="1"/>
          </p:cNvSpPr>
          <p:nvPr/>
        </p:nvSpPr>
        <p:spPr bwMode="auto">
          <a:xfrm>
            <a:off x="4835525" y="2663825"/>
            <a:ext cx="3946525" cy="2289175"/>
          </a:xfrm>
          <a:prstGeom prst="rect">
            <a:avLst/>
          </a:prstGeom>
          <a:noFill/>
          <a:ln w="9525">
            <a:noFill/>
            <a:miter lim="800000"/>
            <a:headEnd/>
            <a:tailEnd/>
          </a:ln>
        </p:spPr>
        <p:txBody>
          <a:bodyPr>
            <a:spAutoFit/>
          </a:bodyPr>
          <a:lstStyle/>
          <a:p>
            <a:r>
              <a:rPr lang="en-US" b="1" dirty="0">
                <a:solidFill>
                  <a:srgbClr val="4F6228"/>
                </a:solidFill>
                <a:latin typeface="Tempus Sans ITC" pitchFamily="82" charset="0"/>
              </a:rPr>
              <a:t>This slide only shows a few cells – obviously in real tissue, there are many cells or cell processes in each region.</a:t>
            </a:r>
          </a:p>
          <a:p>
            <a:endParaRPr lang="en-US" b="1" dirty="0">
              <a:solidFill>
                <a:srgbClr val="4F6228"/>
              </a:solidFill>
              <a:latin typeface="Tempus Sans ITC" pitchFamily="82" charset="0"/>
            </a:endParaRPr>
          </a:p>
          <a:p>
            <a:r>
              <a:rPr lang="en-US" b="1" dirty="0">
                <a:solidFill>
                  <a:srgbClr val="4F6228"/>
                </a:solidFill>
                <a:latin typeface="Tempus Sans ITC" pitchFamily="82" charset="0"/>
              </a:rPr>
              <a:t>Also note that in regions where cell bodies are gathered, there are also axons and dendrites that are “coming from and going to” the cell bodies.</a:t>
            </a:r>
          </a:p>
        </p:txBody>
      </p:sp>
      <p:pic>
        <p:nvPicPr>
          <p:cNvPr id="23556" name="Picture 10" descr="Spinal cord diagram"/>
          <p:cNvPicPr>
            <a:picLocks noChangeAspect="1" noChangeArrowheads="1"/>
          </p:cNvPicPr>
          <p:nvPr/>
        </p:nvPicPr>
        <p:blipFill>
          <a:blip r:embed="rId5" cstate="print"/>
          <a:srcRect/>
          <a:stretch>
            <a:fillRect/>
          </a:stretch>
        </p:blipFill>
        <p:spPr bwMode="auto">
          <a:xfrm>
            <a:off x="76200" y="695325"/>
            <a:ext cx="4564063" cy="6010275"/>
          </a:xfrm>
          <a:prstGeom prst="rect">
            <a:avLst/>
          </a:prstGeom>
          <a:noFill/>
          <a:ln w="9525">
            <a:noFill/>
            <a:miter lim="800000"/>
            <a:headEnd/>
            <a:tailEnd/>
          </a:ln>
        </p:spPr>
      </p:pic>
      <p:cxnSp>
        <p:nvCxnSpPr>
          <p:cNvPr id="3" name="Straight Arrow Connector 2"/>
          <p:cNvCxnSpPr/>
          <p:nvPr/>
        </p:nvCxnSpPr>
        <p:spPr>
          <a:xfrm>
            <a:off x="1981200" y="2249488"/>
            <a:ext cx="152400" cy="512762"/>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543050" y="4052888"/>
            <a:ext cx="285750" cy="452437"/>
          </a:xfrm>
          <a:prstGeom prst="straightConnector1">
            <a:avLst/>
          </a:prstGeom>
          <a:ln w="57150">
            <a:solidFill>
              <a:srgbClr val="BA52AB"/>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08350" y="3030538"/>
            <a:ext cx="457200" cy="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114800" y="2111375"/>
            <a:ext cx="381000" cy="19050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971800" y="3700463"/>
            <a:ext cx="142875" cy="452437"/>
          </a:xfrm>
          <a:prstGeom prst="straightConnector1">
            <a:avLst/>
          </a:prstGeom>
          <a:ln w="57150">
            <a:solidFill>
              <a:srgbClr val="BA52AB"/>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852737" y="2505869"/>
            <a:ext cx="381000" cy="381000"/>
          </a:xfrm>
          <a:prstGeom prst="straightConnector1">
            <a:avLst/>
          </a:prstGeom>
          <a:ln w="57150">
            <a:solidFill>
              <a:srgbClr val="BA52AB"/>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359025" y="1509713"/>
            <a:ext cx="327025" cy="469900"/>
          </a:xfrm>
          <a:prstGeom prst="straightConnector1">
            <a:avLst/>
          </a:prstGeom>
          <a:ln w="57150">
            <a:solidFill>
              <a:srgbClr val="BA52AB"/>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09600" y="2932113"/>
            <a:ext cx="533400" cy="228600"/>
          </a:xfrm>
          <a:prstGeom prst="straightConnector1">
            <a:avLst/>
          </a:prstGeom>
          <a:ln w="57150">
            <a:solidFill>
              <a:srgbClr val="BA52AB"/>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11667" y="-6123"/>
            <a:ext cx="736765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Organization of the nervous system</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ChangeArrowheads="1"/>
          </p:cNvSpPr>
          <p:nvPr/>
        </p:nvSpPr>
        <p:spPr bwMode="auto">
          <a:xfrm>
            <a:off x="228600" y="0"/>
            <a:ext cx="8610600" cy="5878532"/>
          </a:xfrm>
          <a:prstGeom prst="rect">
            <a:avLst/>
          </a:prstGeom>
          <a:noFill/>
          <a:ln w="9525">
            <a:noFill/>
            <a:miter lim="800000"/>
            <a:headEnd/>
            <a:tailEnd/>
          </a:ln>
        </p:spPr>
        <p:txBody>
          <a:bodyPr>
            <a:spAutoFit/>
          </a:bodyPr>
          <a:lstStyle/>
          <a:p>
            <a:pPr>
              <a:tabLst>
                <a:tab pos="457200" algn="l"/>
              </a:tabLst>
            </a:pPr>
            <a:r>
              <a:rPr lang="en-US" sz="1400"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1400" b="1" dirty="0">
              <a:solidFill>
                <a:srgbClr val="002060"/>
              </a:solidFill>
            </a:endParaRPr>
          </a:p>
          <a:p>
            <a:pPr>
              <a:tabLst>
                <a:tab pos="457200" algn="l"/>
              </a:tabLst>
            </a:pPr>
            <a:r>
              <a:rPr lang="en-US" sz="800" dirty="0">
                <a:solidFill>
                  <a:srgbClr val="002060"/>
                </a:solidFill>
                <a:latin typeface="Georgia" pitchFamily="18" charset="0"/>
              </a:rPr>
              <a:t> </a:t>
            </a:r>
          </a:p>
          <a:p>
            <a:pPr>
              <a:buFont typeface="Arial" charset="0"/>
              <a:buChar char="•"/>
              <a:tabLst>
                <a:tab pos="457200" algn="l"/>
              </a:tabLst>
            </a:pPr>
            <a:r>
              <a:rPr lang="en-US" sz="1000" b="1" dirty="0">
                <a:solidFill>
                  <a:srgbClr val="002060"/>
                </a:solidFill>
                <a:latin typeface="Georgia" pitchFamily="18" charset="0"/>
              </a:rPr>
              <a:t>Distinguish, at the light microscope level, each of the following components of neural tissue:</a:t>
            </a:r>
          </a:p>
          <a:p>
            <a:pPr lvl="1">
              <a:buFont typeface="Arial" charset="0"/>
              <a:buChar char="•"/>
              <a:tabLst>
                <a:tab pos="457200" algn="l"/>
              </a:tabLst>
            </a:pPr>
            <a:r>
              <a:rPr lang="en-US" sz="1000" dirty="0">
                <a:solidFill>
                  <a:srgbClr val="002060"/>
                </a:solidFill>
                <a:latin typeface="Georgia" pitchFamily="18" charset="0"/>
              </a:rPr>
              <a:t>In spinal cord gray matter (note several stains were used)</a:t>
            </a:r>
          </a:p>
          <a:p>
            <a:pPr lvl="2">
              <a:buFont typeface="Arial" charset="0"/>
              <a:buChar char="•"/>
              <a:tabLst>
                <a:tab pos="457200" algn="l"/>
              </a:tabLst>
            </a:pPr>
            <a:r>
              <a:rPr lang="en-US" sz="1000" dirty="0">
                <a:solidFill>
                  <a:srgbClr val="002060"/>
                </a:solidFill>
                <a:latin typeface="Georgia" pitchFamily="18" charset="0"/>
              </a:rPr>
              <a:t>Nerve cell body</a:t>
            </a:r>
          </a:p>
          <a:p>
            <a:pPr lvl="3">
              <a:buFont typeface="Arial" charset="0"/>
              <a:buChar char="•"/>
              <a:tabLst>
                <a:tab pos="457200" algn="l"/>
              </a:tabLst>
            </a:pPr>
            <a:r>
              <a:rPr lang="en-US" sz="1000" dirty="0">
                <a:solidFill>
                  <a:srgbClr val="002060"/>
                </a:solidFill>
                <a:latin typeface="Georgia" pitchFamily="18" charset="0"/>
              </a:rPr>
              <a:t>Nucleolus</a:t>
            </a:r>
          </a:p>
          <a:p>
            <a:pPr lvl="3">
              <a:buFont typeface="Arial" charset="0"/>
              <a:buChar char="•"/>
              <a:tabLst>
                <a:tab pos="457200" algn="l"/>
              </a:tabLst>
            </a:pPr>
            <a:r>
              <a:rPr lang="en-US" sz="1000" dirty="0" err="1">
                <a:solidFill>
                  <a:srgbClr val="002060"/>
                </a:solidFill>
                <a:latin typeface="Georgia" pitchFamily="18" charset="0"/>
              </a:rPr>
              <a:t>Nissle</a:t>
            </a:r>
            <a:r>
              <a:rPr lang="en-US" sz="1000" dirty="0">
                <a:solidFill>
                  <a:srgbClr val="002060"/>
                </a:solidFill>
                <a:latin typeface="Georgia" pitchFamily="18" charset="0"/>
              </a:rPr>
              <a:t> substance (RER)</a:t>
            </a:r>
          </a:p>
          <a:p>
            <a:pPr lvl="2">
              <a:buFont typeface="Arial" charset="0"/>
              <a:buChar char="•"/>
              <a:tabLst>
                <a:tab pos="457200" algn="l"/>
              </a:tabLst>
            </a:pPr>
            <a:r>
              <a:rPr lang="en-US" sz="1000" dirty="0">
                <a:solidFill>
                  <a:srgbClr val="002060"/>
                </a:solidFill>
                <a:latin typeface="Georgia" pitchFamily="18" charset="0"/>
              </a:rPr>
              <a:t>Axon</a:t>
            </a:r>
          </a:p>
          <a:p>
            <a:pPr lvl="3">
              <a:buFont typeface="Arial" charset="0"/>
              <a:buChar char="•"/>
              <a:tabLst>
                <a:tab pos="457200" algn="l"/>
              </a:tabLst>
            </a:pPr>
            <a:r>
              <a:rPr lang="en-US" sz="1000" dirty="0">
                <a:solidFill>
                  <a:srgbClr val="002060"/>
                </a:solidFill>
                <a:latin typeface="Georgia" pitchFamily="18" charset="0"/>
              </a:rPr>
              <a:t>Axon hillock</a:t>
            </a:r>
          </a:p>
          <a:p>
            <a:pPr lvl="2">
              <a:buFont typeface="Arial" charset="0"/>
              <a:buChar char="•"/>
              <a:tabLst>
                <a:tab pos="457200" algn="l"/>
              </a:tabLst>
            </a:pPr>
            <a:r>
              <a:rPr lang="en-US" sz="1000" dirty="0">
                <a:solidFill>
                  <a:srgbClr val="002060"/>
                </a:solidFill>
                <a:latin typeface="Georgia" pitchFamily="18" charset="0"/>
              </a:rPr>
              <a:t>Dendrites</a:t>
            </a:r>
          </a:p>
          <a:p>
            <a:pPr lvl="1">
              <a:buFont typeface="Arial" charset="0"/>
              <a:buChar char="•"/>
              <a:tabLst>
                <a:tab pos="457200" algn="l"/>
              </a:tabLst>
            </a:pPr>
            <a:r>
              <a:rPr lang="en-US" sz="1000" dirty="0">
                <a:solidFill>
                  <a:srgbClr val="002060"/>
                </a:solidFill>
                <a:latin typeface="Georgia" pitchFamily="18" charset="0"/>
              </a:rPr>
              <a:t>In spinal cord white matter (note several stains were used)</a:t>
            </a:r>
          </a:p>
          <a:p>
            <a:pPr lvl="2">
              <a:buFont typeface="Arial" charset="0"/>
              <a:buChar char="•"/>
              <a:tabLst>
                <a:tab pos="457200" algn="l"/>
              </a:tabLst>
            </a:pPr>
            <a:r>
              <a:rPr lang="en-US" sz="1000" dirty="0">
                <a:solidFill>
                  <a:srgbClr val="002060"/>
                </a:solidFill>
                <a:latin typeface="Georgia" pitchFamily="18" charset="0"/>
              </a:rPr>
              <a:t>Axons and dendrites (indistinguishable)</a:t>
            </a:r>
          </a:p>
          <a:p>
            <a:pPr lvl="1">
              <a:buFont typeface="Arial" charset="0"/>
              <a:buChar char="•"/>
              <a:tabLst>
                <a:tab pos="457200" algn="l"/>
              </a:tabLst>
            </a:pPr>
            <a:r>
              <a:rPr lang="en-US" sz="1000" dirty="0">
                <a:solidFill>
                  <a:srgbClr val="002060"/>
                </a:solidFill>
                <a:latin typeface="Georgia" pitchFamily="18" charset="0"/>
              </a:rPr>
              <a:t>In prepared nerve specimen</a:t>
            </a:r>
          </a:p>
          <a:p>
            <a:pPr lvl="2">
              <a:buFont typeface="Arial" charset="0"/>
              <a:buChar char="•"/>
              <a:tabLst>
                <a:tab pos="457200" algn="l"/>
              </a:tabLst>
            </a:pPr>
            <a:r>
              <a:rPr lang="en-US" sz="1000" dirty="0" err="1">
                <a:solidFill>
                  <a:srgbClr val="002060"/>
                </a:solidFill>
                <a:latin typeface="Georgia" pitchFamily="18" charset="0"/>
              </a:rPr>
              <a:t>Myelinated</a:t>
            </a:r>
            <a:r>
              <a:rPr lang="en-US" sz="1000" dirty="0">
                <a:solidFill>
                  <a:srgbClr val="002060"/>
                </a:solidFill>
                <a:latin typeface="Georgia" pitchFamily="18" charset="0"/>
              </a:rPr>
              <a:t> axon</a:t>
            </a:r>
          </a:p>
          <a:p>
            <a:pPr lvl="2">
              <a:buFont typeface="Arial" charset="0"/>
              <a:buChar char="•"/>
              <a:tabLst>
                <a:tab pos="457200" algn="l"/>
              </a:tabLst>
            </a:pPr>
            <a:r>
              <a:rPr lang="en-US" sz="1000" dirty="0">
                <a:solidFill>
                  <a:srgbClr val="002060"/>
                </a:solidFill>
                <a:latin typeface="Georgia" pitchFamily="18" charset="0"/>
              </a:rPr>
              <a:t>Node of Ranvier</a:t>
            </a:r>
          </a:p>
          <a:p>
            <a:pPr lvl="1">
              <a:buFont typeface="Arial" charset="0"/>
              <a:buChar char="•"/>
              <a:tabLst>
                <a:tab pos="457200" algn="l"/>
              </a:tabLst>
            </a:pPr>
            <a:r>
              <a:rPr lang="en-US" sz="1000" dirty="0">
                <a:solidFill>
                  <a:srgbClr val="002060"/>
                </a:solidFill>
                <a:latin typeface="Georgia" pitchFamily="18" charset="0"/>
              </a:rPr>
              <a:t>Peripheral nerve (in any orientation)</a:t>
            </a:r>
          </a:p>
          <a:p>
            <a:pPr lvl="2">
              <a:buFont typeface="Arial" charset="0"/>
              <a:buChar char="•"/>
              <a:tabLst>
                <a:tab pos="457200" algn="l"/>
              </a:tabLst>
            </a:pPr>
            <a:r>
              <a:rPr lang="en-US" sz="1000" dirty="0">
                <a:solidFill>
                  <a:srgbClr val="002060"/>
                </a:solidFill>
                <a:latin typeface="Georgia" pitchFamily="18" charset="0"/>
              </a:rPr>
              <a:t>Connective tissue of peripheral nerve</a:t>
            </a:r>
          </a:p>
          <a:p>
            <a:pPr lvl="3">
              <a:buFont typeface="Arial" charset="0"/>
              <a:buChar char="•"/>
              <a:tabLst>
                <a:tab pos="457200" algn="l"/>
              </a:tabLst>
            </a:pPr>
            <a:r>
              <a:rPr lang="en-US" sz="1000" dirty="0">
                <a:solidFill>
                  <a:srgbClr val="002060"/>
                </a:solidFill>
                <a:latin typeface="Georgia" pitchFamily="18" charset="0"/>
              </a:rPr>
              <a:t>Epineurium</a:t>
            </a:r>
          </a:p>
          <a:p>
            <a:pPr lvl="3">
              <a:buFont typeface="Arial" charset="0"/>
              <a:buChar char="•"/>
              <a:tabLst>
                <a:tab pos="457200" algn="l"/>
              </a:tabLst>
            </a:pPr>
            <a:r>
              <a:rPr lang="en-US" sz="1000" dirty="0" err="1">
                <a:solidFill>
                  <a:srgbClr val="002060"/>
                </a:solidFill>
                <a:latin typeface="Georgia" pitchFamily="18" charset="0"/>
              </a:rPr>
              <a:t>Perineurium</a:t>
            </a:r>
            <a:endParaRPr lang="en-US" sz="1000" dirty="0">
              <a:solidFill>
                <a:srgbClr val="002060"/>
              </a:solidFill>
              <a:latin typeface="Georgia" pitchFamily="18" charset="0"/>
            </a:endParaRPr>
          </a:p>
          <a:p>
            <a:pPr lvl="3">
              <a:buFont typeface="Arial" charset="0"/>
              <a:buChar char="•"/>
              <a:tabLst>
                <a:tab pos="457200" algn="l"/>
              </a:tabLst>
            </a:pPr>
            <a:r>
              <a:rPr lang="en-US" sz="1000" dirty="0" err="1">
                <a:solidFill>
                  <a:srgbClr val="002060"/>
                </a:solidFill>
                <a:latin typeface="Georgia" pitchFamily="18" charset="0"/>
              </a:rPr>
              <a:t>Endoneurium</a:t>
            </a:r>
            <a:endParaRPr lang="en-US" sz="1000" dirty="0">
              <a:solidFill>
                <a:srgbClr val="002060"/>
              </a:solidFill>
              <a:latin typeface="Georgia" pitchFamily="18" charset="0"/>
            </a:endParaRPr>
          </a:p>
          <a:p>
            <a:pPr lvl="2">
              <a:buFont typeface="Arial" charset="0"/>
              <a:buChar char="•"/>
              <a:tabLst>
                <a:tab pos="457200" algn="l"/>
              </a:tabLst>
            </a:pPr>
            <a:r>
              <a:rPr lang="en-US" sz="1000" dirty="0">
                <a:solidFill>
                  <a:srgbClr val="002060"/>
                </a:solidFill>
                <a:latin typeface="Georgia" pitchFamily="18" charset="0"/>
              </a:rPr>
              <a:t>Fascicle</a:t>
            </a:r>
          </a:p>
          <a:p>
            <a:pPr lvl="2">
              <a:buFont typeface="Arial" charset="0"/>
              <a:buChar char="•"/>
              <a:tabLst>
                <a:tab pos="457200" algn="l"/>
              </a:tabLst>
            </a:pPr>
            <a:r>
              <a:rPr lang="en-US" sz="1000" dirty="0">
                <a:solidFill>
                  <a:srgbClr val="002060"/>
                </a:solidFill>
                <a:latin typeface="Georgia" pitchFamily="18" charset="0"/>
              </a:rPr>
              <a:t>Axon</a:t>
            </a:r>
          </a:p>
          <a:p>
            <a:pPr lvl="2">
              <a:buFont typeface="Arial" charset="0"/>
              <a:buChar char="•"/>
              <a:tabLst>
                <a:tab pos="457200" algn="l"/>
              </a:tabLst>
            </a:pPr>
            <a:r>
              <a:rPr lang="en-US" sz="1000" dirty="0">
                <a:solidFill>
                  <a:srgbClr val="002060"/>
                </a:solidFill>
                <a:latin typeface="Georgia" pitchFamily="18" charset="0"/>
              </a:rPr>
              <a:t>Myelin</a:t>
            </a:r>
          </a:p>
          <a:p>
            <a:pPr lvl="2">
              <a:buFont typeface="Arial" charset="0"/>
              <a:buChar char="•"/>
              <a:tabLst>
                <a:tab pos="457200" algn="l"/>
              </a:tabLst>
            </a:pPr>
            <a:r>
              <a:rPr lang="en-US" sz="1000" dirty="0">
                <a:solidFill>
                  <a:srgbClr val="002060"/>
                </a:solidFill>
                <a:latin typeface="Georgia" pitchFamily="18" charset="0"/>
              </a:rPr>
              <a:t>Schwann cell nuclei</a:t>
            </a:r>
          </a:p>
          <a:p>
            <a:pPr lvl="1">
              <a:buFont typeface="Arial" charset="0"/>
              <a:buChar char="•"/>
              <a:tabLst>
                <a:tab pos="457200" algn="l"/>
              </a:tabLst>
            </a:pPr>
            <a:r>
              <a:rPr lang="en-US" sz="1000" dirty="0">
                <a:solidFill>
                  <a:srgbClr val="002060"/>
                </a:solidFill>
                <a:latin typeface="Georgia" pitchFamily="18" charset="0"/>
              </a:rPr>
              <a:t>Ganglia</a:t>
            </a:r>
          </a:p>
          <a:p>
            <a:pPr lvl="2">
              <a:buFont typeface="Arial" charset="0"/>
              <a:buChar char="•"/>
              <a:tabLst>
                <a:tab pos="457200" algn="l"/>
              </a:tabLst>
            </a:pPr>
            <a:r>
              <a:rPr lang="en-US" sz="1000" dirty="0">
                <a:solidFill>
                  <a:srgbClr val="002060"/>
                </a:solidFill>
                <a:latin typeface="Georgia" pitchFamily="18" charset="0"/>
              </a:rPr>
              <a:t>Neuronal cell bodies</a:t>
            </a:r>
          </a:p>
          <a:p>
            <a:pPr lvl="2">
              <a:buFont typeface="Arial" charset="0"/>
              <a:buChar char="•"/>
              <a:tabLst>
                <a:tab pos="457200" algn="l"/>
              </a:tabLst>
            </a:pPr>
            <a:r>
              <a:rPr lang="en-US" sz="1000" dirty="0">
                <a:solidFill>
                  <a:srgbClr val="002060"/>
                </a:solidFill>
                <a:latin typeface="Georgia" pitchFamily="18" charset="0"/>
              </a:rPr>
              <a:t>Satellite cells</a:t>
            </a:r>
          </a:p>
          <a:p>
            <a:pPr lvl="2">
              <a:buFont typeface="Arial" charset="0"/>
              <a:buChar char="•"/>
              <a:tabLst>
                <a:tab pos="457200" algn="l"/>
              </a:tabLst>
            </a:pPr>
            <a:r>
              <a:rPr lang="en-US" sz="1000" dirty="0">
                <a:solidFill>
                  <a:srgbClr val="002060"/>
                </a:solidFill>
                <a:latin typeface="Georgia" pitchFamily="18" charset="0"/>
              </a:rPr>
              <a:t>Bundles of axons and dendrites</a:t>
            </a:r>
          </a:p>
          <a:p>
            <a:pPr>
              <a:tabLst>
                <a:tab pos="457200" algn="l"/>
              </a:tabLst>
            </a:pPr>
            <a:endParaRPr lang="en-US" sz="1000" b="1" dirty="0">
              <a:solidFill>
                <a:srgbClr val="002060"/>
              </a:solidFill>
              <a:latin typeface="Georgia" pitchFamily="18" charset="0"/>
            </a:endParaRPr>
          </a:p>
          <a:p>
            <a:pPr>
              <a:tabLst>
                <a:tab pos="457200" algn="l"/>
              </a:tabLst>
            </a:pPr>
            <a:r>
              <a:rPr lang="en-US" sz="1000" b="1" dirty="0">
                <a:solidFill>
                  <a:srgbClr val="002060"/>
                </a:solidFill>
                <a:latin typeface="Georgia" pitchFamily="18" charset="0"/>
              </a:rPr>
              <a:t>Distinguish, at the electron microscope level, each of the following components of neural tissue:</a:t>
            </a:r>
          </a:p>
          <a:p>
            <a:pPr lvl="1">
              <a:buFont typeface="Arial" charset="0"/>
              <a:buChar char="•"/>
              <a:tabLst>
                <a:tab pos="457200" algn="l"/>
              </a:tabLst>
            </a:pPr>
            <a:r>
              <a:rPr lang="en-US" sz="1000" dirty="0">
                <a:solidFill>
                  <a:srgbClr val="002060"/>
                </a:solidFill>
                <a:latin typeface="Georgia" pitchFamily="18" charset="0"/>
              </a:rPr>
              <a:t>Peripheral nerve</a:t>
            </a:r>
          </a:p>
          <a:p>
            <a:pPr lvl="2">
              <a:buFont typeface="Arial" charset="0"/>
              <a:buChar char="•"/>
              <a:tabLst>
                <a:tab pos="457200" algn="l"/>
              </a:tabLst>
            </a:pPr>
            <a:r>
              <a:rPr lang="en-US" sz="1000" dirty="0">
                <a:solidFill>
                  <a:srgbClr val="002060"/>
                </a:solidFill>
                <a:latin typeface="Georgia" pitchFamily="18" charset="0"/>
              </a:rPr>
              <a:t>Schwann cell</a:t>
            </a:r>
          </a:p>
          <a:p>
            <a:pPr lvl="3">
              <a:buFont typeface="Arial" charset="0"/>
              <a:buChar char="•"/>
              <a:tabLst>
                <a:tab pos="457200" algn="l"/>
              </a:tabLst>
            </a:pPr>
            <a:r>
              <a:rPr lang="en-US" sz="1000" dirty="0">
                <a:solidFill>
                  <a:srgbClr val="002060"/>
                </a:solidFill>
                <a:latin typeface="Georgia" pitchFamily="18" charset="0"/>
              </a:rPr>
              <a:t>Myelin</a:t>
            </a:r>
          </a:p>
          <a:p>
            <a:pPr lvl="2">
              <a:buFont typeface="Arial" charset="0"/>
              <a:buChar char="•"/>
              <a:tabLst>
                <a:tab pos="457200" algn="l"/>
              </a:tabLst>
            </a:pPr>
            <a:r>
              <a:rPr lang="en-US" sz="1000" dirty="0">
                <a:solidFill>
                  <a:srgbClr val="002060"/>
                </a:solidFill>
                <a:latin typeface="Georgia" pitchFamily="18" charset="0"/>
              </a:rPr>
              <a:t>Axon</a:t>
            </a:r>
          </a:p>
          <a:p>
            <a:pPr lvl="3">
              <a:buFont typeface="Arial" charset="0"/>
              <a:buChar char="•"/>
              <a:tabLst>
                <a:tab pos="457200" algn="l"/>
              </a:tabLst>
            </a:pPr>
            <a:r>
              <a:rPr lang="en-US" sz="1000" dirty="0" err="1">
                <a:solidFill>
                  <a:srgbClr val="002060"/>
                </a:solidFill>
                <a:latin typeface="Georgia" pitchFamily="18" charset="0"/>
              </a:rPr>
              <a:t>Myelinated</a:t>
            </a:r>
            <a:r>
              <a:rPr lang="en-US" sz="1000" dirty="0">
                <a:solidFill>
                  <a:srgbClr val="002060"/>
                </a:solidFill>
                <a:latin typeface="Georgia" pitchFamily="18" charset="0"/>
              </a:rPr>
              <a:t> </a:t>
            </a:r>
          </a:p>
          <a:p>
            <a:pPr lvl="3">
              <a:buFont typeface="Arial" charset="0"/>
              <a:buChar char="•"/>
              <a:tabLst>
                <a:tab pos="457200" algn="l"/>
              </a:tabLst>
            </a:pPr>
            <a:r>
              <a:rPr lang="en-US" sz="1000" dirty="0" err="1">
                <a:solidFill>
                  <a:srgbClr val="002060"/>
                </a:solidFill>
                <a:latin typeface="Georgia" pitchFamily="18" charset="0"/>
              </a:rPr>
              <a:t>Ensheathed</a:t>
            </a:r>
            <a:r>
              <a:rPr lang="en-US" sz="1000" dirty="0">
                <a:solidFill>
                  <a:srgbClr val="002060"/>
                </a:solidFill>
                <a:latin typeface="Georgia" pitchFamily="18" charset="0"/>
              </a:rPr>
              <a:t> (</a:t>
            </a:r>
            <a:r>
              <a:rPr lang="en-US" sz="1000" dirty="0" err="1">
                <a:solidFill>
                  <a:srgbClr val="002060"/>
                </a:solidFill>
                <a:latin typeface="Georgia" pitchFamily="18" charset="0"/>
              </a:rPr>
              <a:t>unmyelinated</a:t>
            </a:r>
            <a:r>
              <a:rPr lang="en-US" sz="1000" dirty="0">
                <a:solidFill>
                  <a:srgbClr val="002060"/>
                </a:solidFill>
                <a:latin typeface="Georgia" pitchFamily="18" charset="0"/>
              </a:rPr>
              <a:t>)</a:t>
            </a:r>
          </a:p>
        </p:txBody>
      </p:sp>
      <p:sp>
        <p:nvSpPr>
          <p:cNvPr id="2" name="TextBox 1"/>
          <p:cNvSpPr txBox="1"/>
          <p:nvPr/>
        </p:nvSpPr>
        <p:spPr>
          <a:xfrm>
            <a:off x="4876800" y="914400"/>
            <a:ext cx="3962400" cy="2308225"/>
          </a:xfrm>
          <a:prstGeom prst="rect">
            <a:avLst/>
          </a:prstGeom>
          <a:noFill/>
        </p:spPr>
        <p:txBody>
          <a:bodyPr>
            <a:spAutoFit/>
          </a:bodyPr>
          <a:lstStyle/>
          <a:p>
            <a:pPr>
              <a:defRPr/>
            </a:pPr>
            <a:r>
              <a:rPr lang="en-US" sz="2400" b="1" dirty="0">
                <a:solidFill>
                  <a:schemeClr val="accent3">
                    <a:lumMod val="50000"/>
                  </a:schemeClr>
                </a:solidFill>
              </a:rPr>
              <a:t>Note that the term “neural tissue” is nowhere to be found on this list, except in the headings, where a term like “epithelium” would be.  Just saying.</a:t>
            </a:r>
          </a:p>
        </p:txBody>
      </p:sp>
      <p:pic>
        <p:nvPicPr>
          <p:cNvPr id="115715" name="Picture 2" descr="http://www.personal-development-is-fun.com/images/afraid-boy-sad-teacher-2.jpg"/>
          <p:cNvPicPr>
            <a:picLocks noChangeAspect="1" noChangeArrowheads="1"/>
          </p:cNvPicPr>
          <p:nvPr/>
        </p:nvPicPr>
        <p:blipFill>
          <a:blip r:embed="rId4" cstate="print"/>
          <a:srcRect/>
          <a:stretch>
            <a:fillRect/>
          </a:stretch>
        </p:blipFill>
        <p:spPr bwMode="auto">
          <a:xfrm>
            <a:off x="6792913" y="3535363"/>
            <a:ext cx="2209800" cy="2052637"/>
          </a:xfrm>
          <a:prstGeom prst="rect">
            <a:avLst/>
          </a:prstGeom>
          <a:noFill/>
          <a:ln w="9525">
            <a:noFill/>
            <a:miter lim="800000"/>
            <a:headEnd/>
            <a:tailEnd/>
          </a:ln>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motorneurons H&amp;E"/>
          <p:cNvPicPr>
            <a:picLocks noChangeAspect="1" noChangeArrowheads="1"/>
          </p:cNvPicPr>
          <p:nvPr/>
        </p:nvPicPr>
        <p:blipFill>
          <a:blip r:embed="rId4" cstate="print"/>
          <a:srcRect t="7706" b="3944"/>
          <a:stretch>
            <a:fillRect/>
          </a:stretch>
        </p:blipFill>
        <p:spPr bwMode="auto">
          <a:xfrm>
            <a:off x="0" y="0"/>
            <a:ext cx="5114925" cy="6934200"/>
          </a:xfrm>
          <a:prstGeom prst="rect">
            <a:avLst/>
          </a:prstGeom>
          <a:noFill/>
          <a:ln w="9525">
            <a:noFill/>
            <a:miter lim="800000"/>
            <a:headEnd/>
            <a:tailEnd/>
          </a:ln>
        </p:spPr>
      </p:pic>
      <p:sp>
        <p:nvSpPr>
          <p:cNvPr id="117762" name="FlagCount" hidden="1">
            <a:hlinkClick r:id="rId5"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117763" name="Text Box 5"/>
          <p:cNvSpPr txBox="1">
            <a:spLocks noChangeArrowheads="1"/>
          </p:cNvSpPr>
          <p:nvPr/>
        </p:nvSpPr>
        <p:spPr bwMode="auto">
          <a:xfrm>
            <a:off x="5257800" y="1371600"/>
            <a:ext cx="3581400" cy="461963"/>
          </a:xfrm>
          <a:prstGeom prst="rect">
            <a:avLst/>
          </a:prstGeom>
          <a:noFill/>
          <a:ln w="9525">
            <a:noFill/>
            <a:miter lim="800000"/>
            <a:headEnd/>
            <a:tailEnd/>
          </a:ln>
        </p:spPr>
        <p:txBody>
          <a:bodyPr wrap="none">
            <a:spAutoFit/>
          </a:bodyPr>
          <a:lstStyle/>
          <a:p>
            <a:r>
              <a:rPr lang="en-US" sz="2400" b="1">
                <a:latin typeface="Calibri" pitchFamily="34" charset="0"/>
              </a:rPr>
              <a:t>Identify structures A and B</a:t>
            </a:r>
          </a:p>
        </p:txBody>
      </p:sp>
      <p:sp>
        <p:nvSpPr>
          <p:cNvPr id="117764" name="Text Box 6"/>
          <p:cNvSpPr txBox="1">
            <a:spLocks noChangeArrowheads="1"/>
          </p:cNvSpPr>
          <p:nvPr/>
        </p:nvSpPr>
        <p:spPr bwMode="auto">
          <a:xfrm>
            <a:off x="5410200" y="3352800"/>
            <a:ext cx="3733800" cy="1570038"/>
          </a:xfrm>
          <a:prstGeom prst="rect">
            <a:avLst/>
          </a:prstGeom>
          <a:noFill/>
          <a:ln w="9525">
            <a:noFill/>
            <a:miter lim="800000"/>
            <a:headEnd/>
            <a:tailEnd/>
          </a:ln>
        </p:spPr>
        <p:txBody>
          <a:bodyPr>
            <a:spAutoFit/>
          </a:bodyPr>
          <a:lstStyle/>
          <a:p>
            <a:r>
              <a:rPr lang="en-US" sz="2400" b="1">
                <a:latin typeface="Calibri" pitchFamily="34" charset="0"/>
              </a:rPr>
              <a:t>What histological characteristics of this neuron reflect its high synthetic activity?</a:t>
            </a:r>
          </a:p>
        </p:txBody>
      </p:sp>
      <p:sp>
        <p:nvSpPr>
          <p:cNvPr id="117765" name="Text Box 7"/>
          <p:cNvSpPr txBox="1">
            <a:spLocks noChangeArrowheads="1"/>
          </p:cNvSpPr>
          <p:nvPr/>
        </p:nvSpPr>
        <p:spPr bwMode="auto">
          <a:xfrm>
            <a:off x="3619500" y="152400"/>
            <a:ext cx="419100" cy="579438"/>
          </a:xfrm>
          <a:prstGeom prst="rect">
            <a:avLst/>
          </a:prstGeom>
          <a:noFill/>
          <a:ln w="9525">
            <a:noFill/>
            <a:miter lim="800000"/>
            <a:headEnd/>
            <a:tailEnd/>
          </a:ln>
        </p:spPr>
        <p:txBody>
          <a:bodyPr wrap="none">
            <a:spAutoFit/>
          </a:bodyPr>
          <a:lstStyle/>
          <a:p>
            <a:r>
              <a:rPr lang="en-US" sz="3200">
                <a:solidFill>
                  <a:srgbClr val="FF3300"/>
                </a:solidFill>
                <a:latin typeface="Calibri" pitchFamily="34" charset="0"/>
              </a:rPr>
              <a:t>A</a:t>
            </a:r>
          </a:p>
        </p:txBody>
      </p:sp>
      <p:sp>
        <p:nvSpPr>
          <p:cNvPr id="117766" name="Text Box 8"/>
          <p:cNvSpPr txBox="1">
            <a:spLocks noChangeArrowheads="1"/>
          </p:cNvSpPr>
          <p:nvPr/>
        </p:nvSpPr>
        <p:spPr bwMode="auto">
          <a:xfrm>
            <a:off x="1500188" y="3733800"/>
            <a:ext cx="404812" cy="579438"/>
          </a:xfrm>
          <a:prstGeom prst="rect">
            <a:avLst/>
          </a:prstGeom>
          <a:noFill/>
          <a:ln w="9525">
            <a:noFill/>
            <a:miter lim="800000"/>
            <a:headEnd/>
            <a:tailEnd/>
          </a:ln>
        </p:spPr>
        <p:txBody>
          <a:bodyPr wrap="none">
            <a:spAutoFit/>
          </a:bodyPr>
          <a:lstStyle/>
          <a:p>
            <a:r>
              <a:rPr lang="en-US" sz="3200">
                <a:solidFill>
                  <a:srgbClr val="FF3300"/>
                </a:solidFill>
                <a:latin typeface="Calibri" pitchFamily="34" charset="0"/>
              </a:rPr>
              <a:t>B</a:t>
            </a:r>
          </a:p>
        </p:txBody>
      </p:sp>
      <p:sp>
        <p:nvSpPr>
          <p:cNvPr id="117767" name="AutoShape 9"/>
          <p:cNvSpPr>
            <a:spLocks/>
          </p:cNvSpPr>
          <p:nvPr/>
        </p:nvSpPr>
        <p:spPr bwMode="auto">
          <a:xfrm rot="-3079786">
            <a:off x="1295400" y="3581400"/>
            <a:ext cx="381000" cy="1600200"/>
          </a:xfrm>
          <a:prstGeom prst="rightBrace">
            <a:avLst>
              <a:gd name="adj1" fmla="val 35000"/>
              <a:gd name="adj2" fmla="val 50000"/>
            </a:avLst>
          </a:prstGeom>
          <a:noFill/>
          <a:ln w="38100">
            <a:solidFill>
              <a:srgbClr val="FF3300"/>
            </a:solidFill>
            <a:round/>
            <a:headEnd/>
            <a:tailEnd/>
          </a:ln>
        </p:spPr>
        <p:txBody>
          <a:bodyPr wrap="none" anchor="ctr"/>
          <a:lstStyle/>
          <a:p>
            <a:endParaRPr lang="en-US"/>
          </a:p>
        </p:txBody>
      </p:sp>
      <p:sp>
        <p:nvSpPr>
          <p:cNvPr id="117768" name="AutoShape 10"/>
          <p:cNvSpPr>
            <a:spLocks/>
          </p:cNvSpPr>
          <p:nvPr/>
        </p:nvSpPr>
        <p:spPr bwMode="auto">
          <a:xfrm rot="-8427725">
            <a:off x="3962400" y="-200025"/>
            <a:ext cx="381000" cy="1905000"/>
          </a:xfrm>
          <a:prstGeom prst="rightBrace">
            <a:avLst>
              <a:gd name="adj1" fmla="val 41667"/>
              <a:gd name="adj2" fmla="val 50000"/>
            </a:avLst>
          </a:prstGeom>
          <a:noFill/>
          <a:ln w="38100">
            <a:solidFill>
              <a:srgbClr val="FF3300"/>
            </a:solidFill>
            <a:round/>
            <a:headEnd/>
            <a:tailEnd/>
          </a:ln>
        </p:spPr>
        <p:txBody>
          <a:bodyPr wrap="none" anchor="ctr"/>
          <a:lstStyle/>
          <a:p>
            <a:endParaRPr lang="en-US"/>
          </a:p>
        </p:txBody>
      </p:sp>
      <p:grpSp>
        <p:nvGrpSpPr>
          <p:cNvPr id="2" name="Group 1"/>
          <p:cNvGrpSpPr>
            <a:grpSpLocks/>
          </p:cNvGrpSpPr>
          <p:nvPr/>
        </p:nvGrpSpPr>
        <p:grpSpPr bwMode="auto">
          <a:xfrm>
            <a:off x="5334000" y="1981200"/>
            <a:ext cx="3581400" cy="4340225"/>
            <a:chOff x="5334000" y="1981200"/>
            <a:chExt cx="3581400" cy="4340404"/>
          </a:xfrm>
        </p:grpSpPr>
        <p:sp>
          <p:nvSpPr>
            <p:cNvPr id="117772" name="Text Box 11"/>
            <p:cNvSpPr txBox="1">
              <a:spLocks noChangeArrowheads="1"/>
            </p:cNvSpPr>
            <p:nvPr/>
          </p:nvSpPr>
          <p:spPr bwMode="auto">
            <a:xfrm>
              <a:off x="6288088" y="1981200"/>
              <a:ext cx="1756635" cy="830997"/>
            </a:xfrm>
            <a:prstGeom prst="rect">
              <a:avLst/>
            </a:prstGeom>
            <a:noFill/>
            <a:ln w="9525">
              <a:noFill/>
              <a:miter lim="800000"/>
              <a:headEnd/>
              <a:tailEnd/>
            </a:ln>
          </p:spPr>
          <p:txBody>
            <a:bodyPr wrap="none">
              <a:spAutoFit/>
            </a:bodyPr>
            <a:lstStyle/>
            <a:p>
              <a:r>
                <a:rPr lang="en-US" sz="2400" b="1">
                  <a:solidFill>
                    <a:srgbClr val="FF3300"/>
                  </a:solidFill>
                  <a:latin typeface="Calibri" pitchFamily="34" charset="0"/>
                </a:rPr>
                <a:t>A = dendrite</a:t>
              </a:r>
            </a:p>
            <a:p>
              <a:r>
                <a:rPr lang="en-US" sz="2400" b="1">
                  <a:solidFill>
                    <a:srgbClr val="FF3300"/>
                  </a:solidFill>
                  <a:latin typeface="Calibri" pitchFamily="34" charset="0"/>
                </a:rPr>
                <a:t>B = axon</a:t>
              </a:r>
            </a:p>
          </p:txBody>
        </p:sp>
        <p:sp>
          <p:nvSpPr>
            <p:cNvPr id="117773" name="Text Box 12"/>
            <p:cNvSpPr txBox="1">
              <a:spLocks noChangeArrowheads="1"/>
            </p:cNvSpPr>
            <p:nvPr/>
          </p:nvSpPr>
          <p:spPr bwMode="auto">
            <a:xfrm>
              <a:off x="5334000" y="5121275"/>
              <a:ext cx="3581400" cy="1200329"/>
            </a:xfrm>
            <a:prstGeom prst="rect">
              <a:avLst/>
            </a:prstGeom>
            <a:noFill/>
            <a:ln w="9525">
              <a:noFill/>
              <a:miter lim="800000"/>
              <a:headEnd/>
              <a:tailEnd/>
            </a:ln>
          </p:spPr>
          <p:txBody>
            <a:bodyPr>
              <a:spAutoFit/>
            </a:bodyPr>
            <a:lstStyle/>
            <a:p>
              <a:r>
                <a:rPr lang="en-US" sz="2400" b="1">
                  <a:solidFill>
                    <a:srgbClr val="FF3300"/>
                  </a:solidFill>
                  <a:latin typeface="Calibri" pitchFamily="34" charset="0"/>
                </a:rPr>
                <a:t>Abundant Nissl substance </a:t>
              </a:r>
            </a:p>
            <a:p>
              <a:r>
                <a:rPr lang="en-US" sz="2400" b="1">
                  <a:solidFill>
                    <a:srgbClr val="FF3300"/>
                  </a:solidFill>
                  <a:latin typeface="Calibri" pitchFamily="34" charset="0"/>
                </a:rPr>
                <a:t>(rER) and euchromatic chromatin</a:t>
              </a:r>
            </a:p>
          </p:txBody>
        </p:sp>
      </p:grpSp>
      <p:sp>
        <p:nvSpPr>
          <p:cNvPr id="117770" name="Line 13"/>
          <p:cNvSpPr>
            <a:spLocks noChangeShapeType="1"/>
          </p:cNvSpPr>
          <p:nvPr/>
        </p:nvSpPr>
        <p:spPr bwMode="auto">
          <a:xfrm flipH="1">
            <a:off x="3276600" y="4343400"/>
            <a:ext cx="2133600" cy="990600"/>
          </a:xfrm>
          <a:prstGeom prst="line">
            <a:avLst/>
          </a:prstGeom>
          <a:noFill/>
          <a:ln w="25400">
            <a:solidFill>
              <a:srgbClr val="FF3300"/>
            </a:solidFill>
            <a:round/>
            <a:headEnd/>
            <a:tailEnd type="triangle" w="lg" len="lg"/>
          </a:ln>
        </p:spPr>
        <p:txBody>
          <a:bodyPr/>
          <a:lstStyle/>
          <a:p>
            <a:endParaRPr lang="en-US"/>
          </a:p>
        </p:txBody>
      </p:sp>
      <p:sp>
        <p:nvSpPr>
          <p:cNvPr id="14" name="Rectangle 13"/>
          <p:cNvSpPr/>
          <p:nvPr/>
        </p:nvSpPr>
        <p:spPr>
          <a:xfrm>
            <a:off x="5114925" y="-11289"/>
            <a:ext cx="3942586"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slide0008_image015"/>
          <p:cNvPicPr>
            <a:picLocks noChangeAspect="1" noChangeArrowheads="1"/>
          </p:cNvPicPr>
          <p:nvPr/>
        </p:nvPicPr>
        <p:blipFill>
          <a:blip r:embed="rId4" cstate="print"/>
          <a:srcRect/>
          <a:stretch>
            <a:fillRect/>
          </a:stretch>
        </p:blipFill>
        <p:spPr bwMode="auto">
          <a:xfrm>
            <a:off x="82550" y="1106488"/>
            <a:ext cx="7739063" cy="5502275"/>
          </a:xfrm>
          <a:prstGeom prst="rect">
            <a:avLst/>
          </a:prstGeom>
          <a:noFill/>
          <a:ln w="9525">
            <a:noFill/>
            <a:miter lim="800000"/>
            <a:headEnd/>
            <a:tailEnd/>
          </a:ln>
        </p:spPr>
      </p:pic>
      <p:sp>
        <p:nvSpPr>
          <p:cNvPr id="119810" name="Freeform 6"/>
          <p:cNvSpPr>
            <a:spLocks/>
          </p:cNvSpPr>
          <p:nvPr/>
        </p:nvSpPr>
        <p:spPr bwMode="auto">
          <a:xfrm>
            <a:off x="82550" y="1106488"/>
            <a:ext cx="7739063" cy="5502275"/>
          </a:xfrm>
          <a:custGeom>
            <a:avLst/>
            <a:gdLst>
              <a:gd name="T0" fmla="*/ 2147483647 w 3792"/>
              <a:gd name="T1" fmla="*/ 158795726 h 2640"/>
              <a:gd name="T2" fmla="*/ 2147483647 w 3792"/>
              <a:gd name="T3" fmla="*/ 793978567 h 2640"/>
              <a:gd name="T4" fmla="*/ 2147483647 w 3792"/>
              <a:gd name="T5" fmla="*/ 1746752795 h 2640"/>
              <a:gd name="T6" fmla="*/ 2147483647 w 3792"/>
              <a:gd name="T7" fmla="*/ 2147483647 h 2640"/>
              <a:gd name="T8" fmla="*/ 2147483647 w 3792"/>
              <a:gd name="T9" fmla="*/ 2147483647 h 2640"/>
              <a:gd name="T10" fmla="*/ 2147483647 w 3792"/>
              <a:gd name="T11" fmla="*/ 2147483647 h 2640"/>
              <a:gd name="T12" fmla="*/ 2147483647 w 3792"/>
              <a:gd name="T13" fmla="*/ 2147483647 h 2640"/>
              <a:gd name="T14" fmla="*/ 2147483647 w 3792"/>
              <a:gd name="T15" fmla="*/ 2147483647 h 2640"/>
              <a:gd name="T16" fmla="*/ 0 w 3792"/>
              <a:gd name="T17" fmla="*/ 2147483647 h 2640"/>
              <a:gd name="T18" fmla="*/ 0 w 3792"/>
              <a:gd name="T19" fmla="*/ 2147483647 h 2640"/>
              <a:gd name="T20" fmla="*/ 2147483647 w 3792"/>
              <a:gd name="T21" fmla="*/ 2147483647 h 2640"/>
              <a:gd name="T22" fmla="*/ 2147483647 w 3792"/>
              <a:gd name="T23" fmla="*/ 2147483647 h 2640"/>
              <a:gd name="T24" fmla="*/ 2147483647 w 3792"/>
              <a:gd name="T25" fmla="*/ 2147483647 h 2640"/>
              <a:gd name="T26" fmla="*/ 2147483647 w 3792"/>
              <a:gd name="T27" fmla="*/ 2147483647 h 2640"/>
              <a:gd name="T28" fmla="*/ 2147483647 w 3792"/>
              <a:gd name="T29" fmla="*/ 2147483647 h 2640"/>
              <a:gd name="T30" fmla="*/ 2147483647 w 3792"/>
              <a:gd name="T31" fmla="*/ 2147483647 h 2640"/>
              <a:gd name="T32" fmla="*/ 2147483647 w 3792"/>
              <a:gd name="T33" fmla="*/ 0 h 2640"/>
              <a:gd name="T34" fmla="*/ 2147483647 w 3792"/>
              <a:gd name="T35" fmla="*/ 158795726 h 26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92"/>
              <a:gd name="T55" fmla="*/ 0 h 2640"/>
              <a:gd name="T56" fmla="*/ 3792 w 3792"/>
              <a:gd name="T57" fmla="*/ 2640 h 26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92" h="2640">
                <a:moveTo>
                  <a:pt x="2592" y="48"/>
                </a:moveTo>
                <a:lnTo>
                  <a:pt x="2928" y="240"/>
                </a:lnTo>
                <a:lnTo>
                  <a:pt x="3216" y="528"/>
                </a:lnTo>
                <a:lnTo>
                  <a:pt x="3264" y="816"/>
                </a:lnTo>
                <a:lnTo>
                  <a:pt x="3264" y="1056"/>
                </a:lnTo>
                <a:lnTo>
                  <a:pt x="2784" y="1296"/>
                </a:lnTo>
                <a:lnTo>
                  <a:pt x="1536" y="1392"/>
                </a:lnTo>
                <a:lnTo>
                  <a:pt x="912" y="1392"/>
                </a:lnTo>
                <a:lnTo>
                  <a:pt x="0" y="1200"/>
                </a:lnTo>
                <a:lnTo>
                  <a:pt x="0" y="1824"/>
                </a:lnTo>
                <a:lnTo>
                  <a:pt x="864" y="1680"/>
                </a:lnTo>
                <a:lnTo>
                  <a:pt x="1776" y="1920"/>
                </a:lnTo>
                <a:lnTo>
                  <a:pt x="2880" y="2256"/>
                </a:lnTo>
                <a:lnTo>
                  <a:pt x="3216" y="2400"/>
                </a:lnTo>
                <a:lnTo>
                  <a:pt x="3264" y="2640"/>
                </a:lnTo>
                <a:lnTo>
                  <a:pt x="3792" y="2640"/>
                </a:lnTo>
                <a:lnTo>
                  <a:pt x="3792" y="0"/>
                </a:lnTo>
                <a:lnTo>
                  <a:pt x="2592" y="48"/>
                </a:lnTo>
                <a:close/>
              </a:path>
            </a:pathLst>
          </a:custGeom>
          <a:noFill/>
          <a:ln w="38100" cap="flat">
            <a:solidFill>
              <a:schemeClr val="tx1"/>
            </a:solidFill>
            <a:prstDash val="dash"/>
            <a:round/>
            <a:headEnd/>
            <a:tailEnd/>
          </a:ln>
        </p:spPr>
        <p:txBody>
          <a:bodyPr/>
          <a:lstStyle/>
          <a:p>
            <a:endParaRPr lang="en-US"/>
          </a:p>
        </p:txBody>
      </p:sp>
      <p:sp>
        <p:nvSpPr>
          <p:cNvPr id="8" name="Rectangle 7"/>
          <p:cNvSpPr/>
          <p:nvPr/>
        </p:nvSpPr>
        <p:spPr>
          <a:xfrm>
            <a:off x="2594739" y="0"/>
            <a:ext cx="3942586"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82550" y="609600"/>
            <a:ext cx="906145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6">
                    <a:lumMod val="75000"/>
                  </a:schemeClr>
                </a:solidFill>
                <a:latin typeface="Times New Roman" pitchFamily="18" charset="0"/>
                <a:cs typeface="Times New Roman" pitchFamily="18" charset="0"/>
              </a:rPr>
              <a:t>REGION</a:t>
            </a:r>
            <a:r>
              <a:rPr lang="en-US" sz="2400" b="1" dirty="0">
                <a:solidFill>
                  <a:schemeClr val="accent3">
                    <a:lumMod val="50000"/>
                  </a:schemeClr>
                </a:solidFill>
                <a:latin typeface="Script MT Bold" pitchFamily="66" charset="0"/>
              </a:rPr>
              <a:t>. (advance slide for answer)</a:t>
            </a:r>
          </a:p>
        </p:txBody>
      </p:sp>
      <p:sp>
        <p:nvSpPr>
          <p:cNvPr id="10" name="Rectangle 9"/>
          <p:cNvSpPr/>
          <p:nvPr/>
        </p:nvSpPr>
        <p:spPr>
          <a:xfrm>
            <a:off x="4114799" y="4038600"/>
            <a:ext cx="3232221" cy="707886"/>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epineurium</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7"/>
          <p:cNvPicPr>
            <a:picLocks noChangeAspect="1"/>
          </p:cNvPicPr>
          <p:nvPr/>
        </p:nvPicPr>
        <p:blipFill>
          <a:blip r:embed="rId4" cstate="print"/>
          <a:srcRect/>
          <a:stretch>
            <a:fillRect/>
          </a:stretch>
        </p:blipFill>
        <p:spPr bwMode="auto">
          <a:xfrm>
            <a:off x="2438400" y="1455738"/>
            <a:ext cx="6705600" cy="5399087"/>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on this slide. (advance slide for answers)</a:t>
            </a:r>
          </a:p>
        </p:txBody>
      </p:sp>
      <p:sp>
        <p:nvSpPr>
          <p:cNvPr id="15" name="Rectangle 14"/>
          <p:cNvSpPr/>
          <p:nvPr/>
        </p:nvSpPr>
        <p:spPr>
          <a:xfrm>
            <a:off x="3654200" y="931752"/>
            <a:ext cx="1835599" cy="52322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chemeClr val="accent6">
                    <a:lumMod val="75000"/>
                  </a:schemeClr>
                </a:solidFill>
                <a:effectLst>
                  <a:outerShdw blurRad="50800" dist="39000" dir="5460000" algn="tl">
                    <a:srgbClr val="000000">
                      <a:alpha val="38000"/>
                    </a:srgbClr>
                  </a:outerShdw>
                </a:effectLst>
                <a:latin typeface="+mn-lt"/>
              </a:rPr>
              <a:t>ganglion</a:t>
            </a:r>
          </a:p>
        </p:txBody>
      </p:sp>
      <p:pic>
        <p:nvPicPr>
          <p:cNvPr id="121861" name="Picture 6"/>
          <p:cNvPicPr>
            <a:picLocks noChangeAspect="1"/>
          </p:cNvPicPr>
          <p:nvPr/>
        </p:nvPicPr>
        <p:blipFill>
          <a:blip r:embed="rId5" cstate="print"/>
          <a:srcRect/>
          <a:stretch>
            <a:fillRect/>
          </a:stretch>
        </p:blipFill>
        <p:spPr bwMode="auto">
          <a:xfrm>
            <a:off x="-30163" y="1455738"/>
            <a:ext cx="3216276" cy="197643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p:cNvPicPr>
          <p:nvPr/>
        </p:nvPicPr>
        <p:blipFill>
          <a:blip r:embed="rId4" cstate="print"/>
          <a:srcRect/>
          <a:stretch>
            <a:fillRect/>
          </a:stretch>
        </p:blipFill>
        <p:spPr bwMode="auto">
          <a:xfrm>
            <a:off x="3175" y="1071563"/>
            <a:ext cx="9144000" cy="5676900"/>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(advance slide for answers)</a:t>
            </a:r>
          </a:p>
        </p:txBody>
      </p:sp>
      <p:sp>
        <p:nvSpPr>
          <p:cNvPr id="15" name="Rectangle 14"/>
          <p:cNvSpPr/>
          <p:nvPr/>
        </p:nvSpPr>
        <p:spPr>
          <a:xfrm>
            <a:off x="2819400" y="3186574"/>
            <a:ext cx="3232221" cy="2123658"/>
          </a:xfrm>
          <a:prstGeom prst="rect">
            <a:avLst/>
          </a:prstGeom>
          <a:noFill/>
          <a:ln>
            <a:noFill/>
          </a:ln>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auto">
              <a:spcBef>
                <a:spcPts val="0"/>
              </a:spcBef>
              <a:spcAft>
                <a:spcPts val="0"/>
              </a:spcAft>
              <a:defRPr/>
            </a:pPr>
            <a:r>
              <a:rPr lang="en-US" sz="4400" b="1" cap="all" dirty="0" err="1">
                <a:ln/>
                <a:solidFill>
                  <a:srgbClr val="0099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rPr>
              <a:t>UnilocularAdipose</a:t>
            </a:r>
            <a:r>
              <a:rPr lang="en-US" sz="4400" b="1" cap="all" dirty="0">
                <a:ln/>
                <a:solidFill>
                  <a:srgbClr val="0099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lt"/>
              </a:rPr>
              <a:t> tissue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slide0008_image015"/>
          <p:cNvPicPr>
            <a:picLocks noChangeAspect="1" noChangeArrowheads="1"/>
          </p:cNvPicPr>
          <p:nvPr/>
        </p:nvPicPr>
        <p:blipFill>
          <a:blip r:embed="rId4" cstate="print"/>
          <a:srcRect/>
          <a:stretch>
            <a:fillRect/>
          </a:stretch>
        </p:blipFill>
        <p:spPr bwMode="auto">
          <a:xfrm>
            <a:off x="152400" y="1066800"/>
            <a:ext cx="8101013" cy="5759450"/>
          </a:xfrm>
          <a:prstGeom prst="rect">
            <a:avLst/>
          </a:prstGeom>
          <a:noFill/>
          <a:ln w="9525">
            <a:noFill/>
            <a:miter lim="800000"/>
            <a:headEnd/>
            <a:tailEnd/>
          </a:ln>
        </p:spPr>
      </p:pic>
      <p:sp>
        <p:nvSpPr>
          <p:cNvPr id="7" name="Rectangle 6"/>
          <p:cNvSpPr/>
          <p:nvPr/>
        </p:nvSpPr>
        <p:spPr>
          <a:xfrm>
            <a:off x="2812638" y="0"/>
            <a:ext cx="3942586"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152400" y="609600"/>
            <a:ext cx="89916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a:t>
            </a:r>
          </a:p>
        </p:txBody>
      </p:sp>
      <p:sp>
        <p:nvSpPr>
          <p:cNvPr id="9" name="Rectangle 8"/>
          <p:cNvSpPr/>
          <p:nvPr/>
        </p:nvSpPr>
        <p:spPr>
          <a:xfrm>
            <a:off x="2344765" y="2209800"/>
            <a:ext cx="3232221" cy="707886"/>
          </a:xfrm>
          <a:prstGeom prst="rect">
            <a:avLst/>
          </a:prstGeom>
          <a:noFill/>
          <a:ln>
            <a:noFill/>
          </a:ln>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4000" b="1" dirty="0" err="1">
                <a:ln/>
                <a:solidFill>
                  <a:schemeClr val="accent3">
                    <a:lumMod val="50000"/>
                  </a:schemeClr>
                </a:solidFill>
                <a:latin typeface="+mn-lt"/>
              </a:rPr>
              <a:t>perineurium</a:t>
            </a:r>
            <a:endParaRPr lang="en-US" sz="4000" b="1" dirty="0">
              <a:ln/>
              <a:solidFill>
                <a:schemeClr val="accent3">
                  <a:lumMod val="50000"/>
                </a:schemeClr>
              </a:solidFill>
              <a:latin typeface="+mn-lt"/>
            </a:endParaRPr>
          </a:p>
        </p:txBody>
      </p:sp>
      <p:cxnSp>
        <p:nvCxnSpPr>
          <p:cNvPr id="3" name="Straight Arrow Connector 2"/>
          <p:cNvCxnSpPr/>
          <p:nvPr/>
        </p:nvCxnSpPr>
        <p:spPr>
          <a:xfrm flipV="1">
            <a:off x="3960813" y="1162050"/>
            <a:ext cx="0" cy="68262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582988" y="3784600"/>
            <a:ext cx="0" cy="681038"/>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4050" y="1658938"/>
            <a:ext cx="557213" cy="35242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128002" name="Text Box 4"/>
          <p:cNvSpPr txBox="1">
            <a:spLocks noChangeArrowheads="1"/>
          </p:cNvSpPr>
          <p:nvPr/>
        </p:nvSpPr>
        <p:spPr bwMode="auto">
          <a:xfrm>
            <a:off x="5775325" y="1447800"/>
            <a:ext cx="3368675" cy="641350"/>
          </a:xfrm>
          <a:prstGeom prst="rect">
            <a:avLst/>
          </a:prstGeom>
          <a:noFill/>
          <a:ln w="9525">
            <a:noFill/>
            <a:miter lim="800000"/>
            <a:headEnd/>
            <a:tailEnd/>
          </a:ln>
        </p:spPr>
        <p:txBody>
          <a:bodyPr>
            <a:spAutoFit/>
          </a:bodyPr>
          <a:lstStyle/>
          <a:p>
            <a:r>
              <a:rPr lang="en-US" b="1"/>
              <a:t>Nuclei at A might belong to what kinds of cells?</a:t>
            </a:r>
          </a:p>
        </p:txBody>
      </p:sp>
      <p:sp>
        <p:nvSpPr>
          <p:cNvPr id="128003" name="Text Box 5"/>
          <p:cNvSpPr txBox="1">
            <a:spLocks noChangeArrowheads="1"/>
          </p:cNvSpPr>
          <p:nvPr/>
        </p:nvSpPr>
        <p:spPr bwMode="auto">
          <a:xfrm>
            <a:off x="5791200" y="3290888"/>
            <a:ext cx="3368675" cy="366712"/>
          </a:xfrm>
          <a:prstGeom prst="rect">
            <a:avLst/>
          </a:prstGeom>
          <a:noFill/>
          <a:ln w="9525">
            <a:noFill/>
            <a:miter lim="800000"/>
            <a:headEnd/>
            <a:tailEnd/>
          </a:ln>
        </p:spPr>
        <p:txBody>
          <a:bodyPr>
            <a:spAutoFit/>
          </a:bodyPr>
          <a:lstStyle/>
          <a:p>
            <a:r>
              <a:rPr lang="en-US" b="1"/>
              <a:t>What is the structure at B? </a:t>
            </a:r>
          </a:p>
        </p:txBody>
      </p:sp>
      <p:sp>
        <p:nvSpPr>
          <p:cNvPr id="128004" name="Text Box 6"/>
          <p:cNvSpPr txBox="1">
            <a:spLocks noChangeArrowheads="1"/>
          </p:cNvSpPr>
          <p:nvPr/>
        </p:nvSpPr>
        <p:spPr bwMode="auto">
          <a:xfrm>
            <a:off x="5791200" y="4267200"/>
            <a:ext cx="3368675" cy="641350"/>
          </a:xfrm>
          <a:prstGeom prst="rect">
            <a:avLst/>
          </a:prstGeom>
          <a:noFill/>
          <a:ln w="9525">
            <a:noFill/>
            <a:miter lim="800000"/>
            <a:headEnd/>
            <a:tailEnd/>
          </a:ln>
        </p:spPr>
        <p:txBody>
          <a:bodyPr>
            <a:spAutoFit/>
          </a:bodyPr>
          <a:lstStyle/>
          <a:p>
            <a:r>
              <a:rPr lang="en-US" b="1"/>
              <a:t>What is the dark thread-like line at C? </a:t>
            </a:r>
          </a:p>
        </p:txBody>
      </p:sp>
      <p:sp>
        <p:nvSpPr>
          <p:cNvPr id="128005" name="Text Box 7"/>
          <p:cNvSpPr txBox="1">
            <a:spLocks noChangeArrowheads="1"/>
          </p:cNvSpPr>
          <p:nvPr/>
        </p:nvSpPr>
        <p:spPr bwMode="auto">
          <a:xfrm>
            <a:off x="5791200" y="5410200"/>
            <a:ext cx="3368675" cy="641350"/>
          </a:xfrm>
          <a:prstGeom prst="rect">
            <a:avLst/>
          </a:prstGeom>
          <a:noFill/>
          <a:ln w="9525">
            <a:noFill/>
            <a:miter lim="800000"/>
            <a:headEnd/>
            <a:tailEnd/>
          </a:ln>
        </p:spPr>
        <p:txBody>
          <a:bodyPr>
            <a:spAutoFit/>
          </a:bodyPr>
          <a:lstStyle/>
          <a:p>
            <a:r>
              <a:rPr lang="en-US" b="1"/>
              <a:t>What occupies the space between the arrowheads? </a:t>
            </a:r>
          </a:p>
        </p:txBody>
      </p:sp>
      <p:grpSp>
        <p:nvGrpSpPr>
          <p:cNvPr id="128006" name="Group 8"/>
          <p:cNvGrpSpPr>
            <a:grpSpLocks/>
          </p:cNvGrpSpPr>
          <p:nvPr/>
        </p:nvGrpSpPr>
        <p:grpSpPr bwMode="auto">
          <a:xfrm>
            <a:off x="228600" y="1447800"/>
            <a:ext cx="5334000" cy="4400550"/>
            <a:chOff x="144" y="912"/>
            <a:chExt cx="3360" cy="2772"/>
          </a:xfrm>
        </p:grpSpPr>
        <p:grpSp>
          <p:nvGrpSpPr>
            <p:cNvPr id="128019" name="Group 9"/>
            <p:cNvGrpSpPr>
              <a:grpSpLocks/>
            </p:cNvGrpSpPr>
            <p:nvPr/>
          </p:nvGrpSpPr>
          <p:grpSpPr bwMode="auto">
            <a:xfrm>
              <a:off x="144" y="912"/>
              <a:ext cx="3360" cy="2772"/>
              <a:chOff x="144" y="912"/>
              <a:chExt cx="3360" cy="2772"/>
            </a:xfrm>
          </p:grpSpPr>
          <p:pic>
            <p:nvPicPr>
              <p:cNvPr id="128025" name="Picture 3" descr="node of ranvier - H &amp; E"/>
              <p:cNvPicPr>
                <a:picLocks noChangeAspect="1" noChangeArrowheads="1"/>
              </p:cNvPicPr>
              <p:nvPr/>
            </p:nvPicPr>
            <p:blipFill>
              <a:blip r:embed="rId5" cstate="print"/>
              <a:srcRect l="19540"/>
              <a:stretch>
                <a:fillRect/>
              </a:stretch>
            </p:blipFill>
            <p:spPr bwMode="auto">
              <a:xfrm>
                <a:off x="144" y="912"/>
                <a:ext cx="3360" cy="2772"/>
              </a:xfrm>
              <a:prstGeom prst="rect">
                <a:avLst/>
              </a:prstGeom>
              <a:noFill/>
              <a:ln w="9525">
                <a:noFill/>
                <a:miter lim="800000"/>
                <a:headEnd/>
                <a:tailEnd/>
              </a:ln>
            </p:spPr>
          </p:pic>
          <p:grpSp>
            <p:nvGrpSpPr>
              <p:cNvPr id="128026" name="Group 11"/>
              <p:cNvGrpSpPr>
                <a:grpSpLocks/>
              </p:cNvGrpSpPr>
              <p:nvPr/>
            </p:nvGrpSpPr>
            <p:grpSpPr bwMode="auto">
              <a:xfrm>
                <a:off x="1992" y="2580"/>
                <a:ext cx="236" cy="314"/>
                <a:chOff x="1992" y="2580"/>
                <a:chExt cx="236" cy="314"/>
              </a:xfrm>
            </p:grpSpPr>
            <p:sp>
              <p:nvSpPr>
                <p:cNvPr id="128027" name="Line 12"/>
                <p:cNvSpPr>
                  <a:spLocks noChangeShapeType="1"/>
                </p:cNvSpPr>
                <p:nvPr/>
              </p:nvSpPr>
              <p:spPr bwMode="auto">
                <a:xfrm flipH="1" flipV="1">
                  <a:off x="1992" y="2580"/>
                  <a:ext cx="96" cy="144"/>
                </a:xfrm>
                <a:prstGeom prst="line">
                  <a:avLst/>
                </a:prstGeom>
                <a:noFill/>
                <a:ln w="9525">
                  <a:solidFill>
                    <a:schemeClr val="tx1"/>
                  </a:solidFill>
                  <a:round/>
                  <a:headEnd/>
                  <a:tailEnd type="triangle" w="med" len="med"/>
                </a:ln>
              </p:spPr>
              <p:txBody>
                <a:bodyPr/>
                <a:lstStyle/>
                <a:p>
                  <a:endParaRPr lang="en-US"/>
                </a:p>
              </p:txBody>
            </p:sp>
            <p:sp>
              <p:nvSpPr>
                <p:cNvPr id="128028" name="Text Box 13"/>
                <p:cNvSpPr txBox="1">
                  <a:spLocks noChangeArrowheads="1"/>
                </p:cNvSpPr>
                <p:nvPr/>
              </p:nvSpPr>
              <p:spPr bwMode="auto">
                <a:xfrm>
                  <a:off x="2016" y="2663"/>
                  <a:ext cx="212" cy="231"/>
                </a:xfrm>
                <a:prstGeom prst="rect">
                  <a:avLst/>
                </a:prstGeom>
                <a:noFill/>
                <a:ln w="9525">
                  <a:noFill/>
                  <a:miter lim="800000"/>
                  <a:headEnd/>
                  <a:tailEnd/>
                </a:ln>
              </p:spPr>
              <p:txBody>
                <a:bodyPr wrap="none">
                  <a:spAutoFit/>
                </a:bodyPr>
                <a:lstStyle/>
                <a:p>
                  <a:r>
                    <a:rPr lang="en-US"/>
                    <a:t>B</a:t>
                  </a:r>
                </a:p>
              </p:txBody>
            </p:sp>
          </p:grpSp>
        </p:grpSp>
        <p:grpSp>
          <p:nvGrpSpPr>
            <p:cNvPr id="128020" name="Group 14"/>
            <p:cNvGrpSpPr>
              <a:grpSpLocks/>
            </p:cNvGrpSpPr>
            <p:nvPr/>
          </p:nvGrpSpPr>
          <p:grpSpPr bwMode="auto">
            <a:xfrm>
              <a:off x="2400" y="1584"/>
              <a:ext cx="352" cy="272"/>
              <a:chOff x="2400" y="1584"/>
              <a:chExt cx="352" cy="272"/>
            </a:xfrm>
          </p:grpSpPr>
          <p:grpSp>
            <p:nvGrpSpPr>
              <p:cNvPr id="128021" name="Group 15"/>
              <p:cNvGrpSpPr>
                <a:grpSpLocks/>
              </p:cNvGrpSpPr>
              <p:nvPr/>
            </p:nvGrpSpPr>
            <p:grpSpPr bwMode="auto">
              <a:xfrm>
                <a:off x="2400" y="1584"/>
                <a:ext cx="192" cy="144"/>
                <a:chOff x="2400" y="1584"/>
                <a:chExt cx="192" cy="144"/>
              </a:xfrm>
            </p:grpSpPr>
            <p:sp>
              <p:nvSpPr>
                <p:cNvPr id="128023" name="Line 16"/>
                <p:cNvSpPr>
                  <a:spLocks noChangeShapeType="1"/>
                </p:cNvSpPr>
                <p:nvPr/>
              </p:nvSpPr>
              <p:spPr bwMode="auto">
                <a:xfrm flipH="1" flipV="1">
                  <a:off x="2496" y="1584"/>
                  <a:ext cx="96" cy="144"/>
                </a:xfrm>
                <a:prstGeom prst="line">
                  <a:avLst/>
                </a:prstGeom>
                <a:noFill/>
                <a:ln w="9525">
                  <a:solidFill>
                    <a:schemeClr val="tx1"/>
                  </a:solidFill>
                  <a:round/>
                  <a:headEnd/>
                  <a:tailEnd type="triangle" w="med" len="med"/>
                </a:ln>
              </p:spPr>
              <p:txBody>
                <a:bodyPr/>
                <a:lstStyle/>
                <a:p>
                  <a:endParaRPr lang="en-US"/>
                </a:p>
              </p:txBody>
            </p:sp>
            <p:sp>
              <p:nvSpPr>
                <p:cNvPr id="128024" name="Line 17"/>
                <p:cNvSpPr>
                  <a:spLocks noChangeShapeType="1"/>
                </p:cNvSpPr>
                <p:nvPr/>
              </p:nvSpPr>
              <p:spPr bwMode="auto">
                <a:xfrm flipH="1" flipV="1">
                  <a:off x="2400" y="1707"/>
                  <a:ext cx="192" cy="21"/>
                </a:xfrm>
                <a:prstGeom prst="line">
                  <a:avLst/>
                </a:prstGeom>
                <a:noFill/>
                <a:ln w="9525">
                  <a:solidFill>
                    <a:schemeClr val="tx1"/>
                  </a:solidFill>
                  <a:round/>
                  <a:headEnd/>
                  <a:tailEnd type="triangle" w="med" len="med"/>
                </a:ln>
              </p:spPr>
              <p:txBody>
                <a:bodyPr/>
                <a:lstStyle/>
                <a:p>
                  <a:endParaRPr lang="en-US"/>
                </a:p>
              </p:txBody>
            </p:sp>
          </p:grpSp>
          <p:sp>
            <p:nvSpPr>
              <p:cNvPr id="128022" name="Text Box 18"/>
              <p:cNvSpPr txBox="1">
                <a:spLocks noChangeArrowheads="1"/>
              </p:cNvSpPr>
              <p:nvPr/>
            </p:nvSpPr>
            <p:spPr bwMode="auto">
              <a:xfrm>
                <a:off x="2540" y="1625"/>
                <a:ext cx="212" cy="231"/>
              </a:xfrm>
              <a:prstGeom prst="rect">
                <a:avLst/>
              </a:prstGeom>
              <a:noFill/>
              <a:ln w="9525">
                <a:noFill/>
                <a:miter lim="800000"/>
                <a:headEnd/>
                <a:tailEnd/>
              </a:ln>
            </p:spPr>
            <p:txBody>
              <a:bodyPr wrap="none">
                <a:spAutoFit/>
              </a:bodyPr>
              <a:lstStyle/>
              <a:p>
                <a:r>
                  <a:rPr lang="en-US"/>
                  <a:t>A</a:t>
                </a:r>
              </a:p>
            </p:txBody>
          </p:sp>
        </p:grpSp>
      </p:grpSp>
      <p:sp>
        <p:nvSpPr>
          <p:cNvPr id="128007" name="Text Box 21"/>
          <p:cNvSpPr txBox="1">
            <a:spLocks noChangeArrowheads="1"/>
          </p:cNvSpPr>
          <p:nvPr/>
        </p:nvSpPr>
        <p:spPr bwMode="auto">
          <a:xfrm>
            <a:off x="2132013" y="3268663"/>
            <a:ext cx="349250" cy="366712"/>
          </a:xfrm>
          <a:prstGeom prst="rect">
            <a:avLst/>
          </a:prstGeom>
          <a:noFill/>
          <a:ln w="9525">
            <a:noFill/>
            <a:miter lim="800000"/>
            <a:headEnd/>
            <a:tailEnd/>
          </a:ln>
        </p:spPr>
        <p:txBody>
          <a:bodyPr wrap="none">
            <a:spAutoFit/>
          </a:bodyPr>
          <a:lstStyle/>
          <a:p>
            <a:r>
              <a:rPr lang="en-US"/>
              <a:t>C</a:t>
            </a:r>
          </a:p>
        </p:txBody>
      </p:sp>
      <p:sp>
        <p:nvSpPr>
          <p:cNvPr id="128008" name="Line 22"/>
          <p:cNvSpPr>
            <a:spLocks noChangeShapeType="1"/>
          </p:cNvSpPr>
          <p:nvPr/>
        </p:nvSpPr>
        <p:spPr bwMode="auto">
          <a:xfrm>
            <a:off x="4114800" y="4495800"/>
            <a:ext cx="76200" cy="304800"/>
          </a:xfrm>
          <a:prstGeom prst="line">
            <a:avLst/>
          </a:prstGeom>
          <a:noFill/>
          <a:ln w="9525">
            <a:solidFill>
              <a:schemeClr val="tx1"/>
            </a:solidFill>
            <a:round/>
            <a:headEnd type="triangle" w="med" len="med"/>
            <a:tailEnd type="triangle" w="med" len="med"/>
          </a:ln>
        </p:spPr>
        <p:txBody>
          <a:bodyPr/>
          <a:lstStyle/>
          <a:p>
            <a:endParaRPr lang="en-US"/>
          </a:p>
        </p:txBody>
      </p:sp>
      <p:sp>
        <p:nvSpPr>
          <p:cNvPr id="128009" name="Line 23"/>
          <p:cNvSpPr>
            <a:spLocks noChangeShapeType="1"/>
          </p:cNvSpPr>
          <p:nvPr/>
        </p:nvSpPr>
        <p:spPr bwMode="auto">
          <a:xfrm rot="627616">
            <a:off x="1752600" y="2814638"/>
            <a:ext cx="76200" cy="257175"/>
          </a:xfrm>
          <a:prstGeom prst="line">
            <a:avLst/>
          </a:prstGeom>
          <a:noFill/>
          <a:ln w="9525">
            <a:solidFill>
              <a:schemeClr val="tx1"/>
            </a:solidFill>
            <a:round/>
            <a:headEnd type="triangle" w="med" len="med"/>
            <a:tailEnd type="triangle" w="med" len="med"/>
          </a:ln>
        </p:spPr>
        <p:txBody>
          <a:bodyPr/>
          <a:lstStyle/>
          <a:p>
            <a:endParaRPr lang="en-US"/>
          </a:p>
        </p:txBody>
      </p:sp>
      <p:grpSp>
        <p:nvGrpSpPr>
          <p:cNvPr id="9" name="Group 8"/>
          <p:cNvGrpSpPr>
            <a:grpSpLocks/>
          </p:cNvGrpSpPr>
          <p:nvPr/>
        </p:nvGrpSpPr>
        <p:grpSpPr bwMode="auto">
          <a:xfrm>
            <a:off x="5775325" y="2093913"/>
            <a:ext cx="3368675" cy="4383087"/>
            <a:chOff x="5775325" y="2093913"/>
            <a:chExt cx="3368675" cy="4383087"/>
          </a:xfrm>
        </p:grpSpPr>
        <p:sp>
          <p:nvSpPr>
            <p:cNvPr id="128015" name="Text Box 24"/>
            <p:cNvSpPr txBox="1">
              <a:spLocks noChangeArrowheads="1"/>
            </p:cNvSpPr>
            <p:nvPr/>
          </p:nvSpPr>
          <p:spPr bwMode="auto">
            <a:xfrm>
              <a:off x="5775325" y="2093913"/>
              <a:ext cx="3368675" cy="1190625"/>
            </a:xfrm>
            <a:prstGeom prst="rect">
              <a:avLst/>
            </a:prstGeom>
            <a:noFill/>
            <a:ln w="9525">
              <a:noFill/>
              <a:miter lim="800000"/>
              <a:headEnd/>
              <a:tailEnd/>
            </a:ln>
          </p:spPr>
          <p:txBody>
            <a:bodyPr>
              <a:spAutoFit/>
            </a:bodyPr>
            <a:lstStyle/>
            <a:p>
              <a:r>
                <a:rPr lang="en-US">
                  <a:solidFill>
                    <a:srgbClr val="FF3300"/>
                  </a:solidFill>
                </a:rPr>
                <a:t>Schwann cells, fibroblasts.  Less likely: endothelial cells, white blood cells. NOT neurons!</a:t>
              </a:r>
            </a:p>
          </p:txBody>
        </p:sp>
        <p:sp>
          <p:nvSpPr>
            <p:cNvPr id="128016" name="Text Box 25"/>
            <p:cNvSpPr txBox="1">
              <a:spLocks noChangeArrowheads="1"/>
            </p:cNvSpPr>
            <p:nvPr/>
          </p:nvSpPr>
          <p:spPr bwMode="auto">
            <a:xfrm>
              <a:off x="6156325" y="3770313"/>
              <a:ext cx="2012950" cy="366712"/>
            </a:xfrm>
            <a:prstGeom prst="rect">
              <a:avLst/>
            </a:prstGeom>
            <a:noFill/>
            <a:ln w="9525">
              <a:noFill/>
              <a:miter lim="800000"/>
              <a:headEnd/>
              <a:tailEnd/>
            </a:ln>
          </p:spPr>
          <p:txBody>
            <a:bodyPr wrap="none">
              <a:spAutoFit/>
            </a:bodyPr>
            <a:lstStyle/>
            <a:p>
              <a:r>
                <a:rPr lang="en-US">
                  <a:solidFill>
                    <a:srgbClr val="FF3300"/>
                  </a:solidFill>
                </a:rPr>
                <a:t>A node of Ranvier</a:t>
              </a:r>
            </a:p>
          </p:txBody>
        </p:sp>
        <p:sp>
          <p:nvSpPr>
            <p:cNvPr id="128017" name="Text Box 26"/>
            <p:cNvSpPr txBox="1">
              <a:spLocks noChangeArrowheads="1"/>
            </p:cNvSpPr>
            <p:nvPr/>
          </p:nvSpPr>
          <p:spPr bwMode="auto">
            <a:xfrm>
              <a:off x="6172200" y="4913313"/>
              <a:ext cx="1022350" cy="366712"/>
            </a:xfrm>
            <a:prstGeom prst="rect">
              <a:avLst/>
            </a:prstGeom>
            <a:noFill/>
            <a:ln w="9525">
              <a:noFill/>
              <a:miter lim="800000"/>
              <a:headEnd/>
              <a:tailEnd/>
            </a:ln>
          </p:spPr>
          <p:txBody>
            <a:bodyPr wrap="none">
              <a:spAutoFit/>
            </a:bodyPr>
            <a:lstStyle/>
            <a:p>
              <a:r>
                <a:rPr lang="en-US">
                  <a:solidFill>
                    <a:srgbClr val="FF3300"/>
                  </a:solidFill>
                </a:rPr>
                <a:t>An axon</a:t>
              </a:r>
            </a:p>
          </p:txBody>
        </p:sp>
        <p:sp>
          <p:nvSpPr>
            <p:cNvPr id="128018" name="Text Box 27"/>
            <p:cNvSpPr txBox="1">
              <a:spLocks noChangeArrowheads="1"/>
            </p:cNvSpPr>
            <p:nvPr/>
          </p:nvSpPr>
          <p:spPr bwMode="auto">
            <a:xfrm>
              <a:off x="6000750" y="6110288"/>
              <a:ext cx="2000250" cy="366712"/>
            </a:xfrm>
            <a:prstGeom prst="rect">
              <a:avLst/>
            </a:prstGeom>
            <a:noFill/>
            <a:ln w="9525">
              <a:noFill/>
              <a:miter lim="800000"/>
              <a:headEnd/>
              <a:tailEnd/>
            </a:ln>
          </p:spPr>
          <p:txBody>
            <a:bodyPr wrap="none">
              <a:spAutoFit/>
            </a:bodyPr>
            <a:lstStyle/>
            <a:p>
              <a:r>
                <a:rPr lang="en-US">
                  <a:solidFill>
                    <a:srgbClr val="FF3300"/>
                  </a:solidFill>
                </a:rPr>
                <a:t>Myelin membrane</a:t>
              </a:r>
            </a:p>
          </p:txBody>
        </p:sp>
      </p:grpSp>
      <p:cxnSp>
        <p:nvCxnSpPr>
          <p:cNvPr id="3" name="Straight Arrow Connector 2"/>
          <p:cNvCxnSpPr/>
          <p:nvPr/>
        </p:nvCxnSpPr>
        <p:spPr>
          <a:xfrm>
            <a:off x="2419350" y="3600450"/>
            <a:ext cx="176213" cy="4905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2222500" y="3587750"/>
            <a:ext cx="34925" cy="577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338388" y="3600450"/>
            <a:ext cx="53975" cy="530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590800" y="0"/>
            <a:ext cx="3942586"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spect="1"/>
          </p:cNvPicPr>
          <p:nvPr/>
        </p:nvPicPr>
        <p:blipFill>
          <a:blip r:embed="rId4" cstate="print"/>
          <a:srcRect/>
          <a:stretch>
            <a:fillRect/>
          </a:stretch>
        </p:blipFill>
        <p:spPr bwMode="auto">
          <a:xfrm>
            <a:off x="42863" y="1071563"/>
            <a:ext cx="6662737" cy="5710237"/>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A-D. (advance slide for answers)</a:t>
            </a:r>
          </a:p>
        </p:txBody>
      </p:sp>
      <p:sp>
        <p:nvSpPr>
          <p:cNvPr id="130052" name="TextBox 5"/>
          <p:cNvSpPr txBox="1">
            <a:spLocks noChangeArrowheads="1"/>
          </p:cNvSpPr>
          <p:nvPr/>
        </p:nvSpPr>
        <p:spPr bwMode="auto">
          <a:xfrm>
            <a:off x="2846388" y="3352800"/>
            <a:ext cx="457200" cy="523875"/>
          </a:xfrm>
          <a:prstGeom prst="rect">
            <a:avLst/>
          </a:prstGeom>
          <a:noFill/>
          <a:ln w="9525">
            <a:noFill/>
            <a:miter lim="800000"/>
            <a:headEnd/>
            <a:tailEnd/>
          </a:ln>
        </p:spPr>
        <p:txBody>
          <a:bodyPr>
            <a:spAutoFit/>
          </a:bodyPr>
          <a:lstStyle/>
          <a:p>
            <a:r>
              <a:rPr lang="en-US" sz="2800" b="1">
                <a:solidFill>
                  <a:srgbClr val="C00000"/>
                </a:solidFill>
              </a:rPr>
              <a:t>A</a:t>
            </a:r>
          </a:p>
        </p:txBody>
      </p:sp>
      <p:sp>
        <p:nvSpPr>
          <p:cNvPr id="130053" name="TextBox 6"/>
          <p:cNvSpPr txBox="1">
            <a:spLocks noChangeArrowheads="1"/>
          </p:cNvSpPr>
          <p:nvPr/>
        </p:nvSpPr>
        <p:spPr bwMode="auto">
          <a:xfrm>
            <a:off x="3989388" y="2768600"/>
            <a:ext cx="457200" cy="522288"/>
          </a:xfrm>
          <a:prstGeom prst="rect">
            <a:avLst/>
          </a:prstGeom>
          <a:noFill/>
          <a:ln w="9525">
            <a:noFill/>
            <a:miter lim="800000"/>
            <a:headEnd/>
            <a:tailEnd/>
          </a:ln>
        </p:spPr>
        <p:txBody>
          <a:bodyPr>
            <a:spAutoFit/>
          </a:bodyPr>
          <a:lstStyle/>
          <a:p>
            <a:r>
              <a:rPr lang="en-US" sz="2800" b="1">
                <a:solidFill>
                  <a:srgbClr val="C00000"/>
                </a:solidFill>
              </a:rPr>
              <a:t>B</a:t>
            </a:r>
          </a:p>
        </p:txBody>
      </p:sp>
      <p:sp>
        <p:nvSpPr>
          <p:cNvPr id="130054" name="TextBox 7"/>
          <p:cNvSpPr txBox="1">
            <a:spLocks noChangeArrowheads="1"/>
          </p:cNvSpPr>
          <p:nvPr/>
        </p:nvSpPr>
        <p:spPr bwMode="auto">
          <a:xfrm>
            <a:off x="2770188" y="5638800"/>
            <a:ext cx="457200" cy="523875"/>
          </a:xfrm>
          <a:prstGeom prst="rect">
            <a:avLst/>
          </a:prstGeom>
          <a:noFill/>
          <a:ln w="9525">
            <a:noFill/>
            <a:miter lim="800000"/>
            <a:headEnd/>
            <a:tailEnd/>
          </a:ln>
        </p:spPr>
        <p:txBody>
          <a:bodyPr>
            <a:spAutoFit/>
          </a:bodyPr>
          <a:lstStyle/>
          <a:p>
            <a:r>
              <a:rPr lang="en-US" sz="2800" b="1">
                <a:solidFill>
                  <a:srgbClr val="C00000"/>
                </a:solidFill>
              </a:rPr>
              <a:t>C</a:t>
            </a:r>
          </a:p>
        </p:txBody>
      </p:sp>
      <p:sp>
        <p:nvSpPr>
          <p:cNvPr id="130055" name="TextBox 8"/>
          <p:cNvSpPr txBox="1">
            <a:spLocks noChangeArrowheads="1"/>
          </p:cNvSpPr>
          <p:nvPr/>
        </p:nvSpPr>
        <p:spPr bwMode="auto">
          <a:xfrm>
            <a:off x="4135438" y="3194050"/>
            <a:ext cx="457200" cy="461963"/>
          </a:xfrm>
          <a:prstGeom prst="rect">
            <a:avLst/>
          </a:prstGeom>
          <a:noFill/>
          <a:ln w="9525">
            <a:noFill/>
            <a:miter lim="800000"/>
            <a:headEnd/>
            <a:tailEnd/>
          </a:ln>
        </p:spPr>
        <p:txBody>
          <a:bodyPr>
            <a:spAutoFit/>
          </a:bodyPr>
          <a:lstStyle/>
          <a:p>
            <a:r>
              <a:rPr lang="en-US" sz="2400" b="1">
                <a:solidFill>
                  <a:srgbClr val="C00000"/>
                </a:solidFill>
              </a:rPr>
              <a:t>D</a:t>
            </a:r>
          </a:p>
        </p:txBody>
      </p:sp>
      <p:sp>
        <p:nvSpPr>
          <p:cNvPr id="10" name="TextBox 9"/>
          <p:cNvSpPr txBox="1">
            <a:spLocks noChangeArrowheads="1"/>
          </p:cNvSpPr>
          <p:nvPr/>
        </p:nvSpPr>
        <p:spPr bwMode="auto">
          <a:xfrm>
            <a:off x="6681395" y="1116806"/>
            <a:ext cx="2286000" cy="2308324"/>
          </a:xfrm>
          <a:prstGeom prst="rect">
            <a:avLst/>
          </a:prstGeom>
          <a:noFill/>
          <a:ln w="9525">
            <a:noFill/>
            <a:miter lim="800000"/>
            <a:headEnd/>
            <a:tailEnd/>
          </a:ln>
        </p:spPr>
        <p:txBody>
          <a:bodyPr>
            <a:spAutoFit/>
          </a:bodyPr>
          <a:lstStyle/>
          <a:p>
            <a:pPr marL="342900" indent="-342900">
              <a:buFontTx/>
              <a:buAutoNum type="alphaUcPeriod"/>
            </a:pPr>
            <a:r>
              <a:rPr lang="en-US" b="1" dirty="0">
                <a:solidFill>
                  <a:srgbClr val="C00000"/>
                </a:solidFill>
              </a:rPr>
              <a:t>Schwann cell nucleus</a:t>
            </a:r>
          </a:p>
          <a:p>
            <a:pPr marL="342900" indent="-342900">
              <a:buFontTx/>
              <a:buAutoNum type="alphaUcPeriod"/>
            </a:pPr>
            <a:r>
              <a:rPr lang="en-US" b="1" dirty="0">
                <a:solidFill>
                  <a:srgbClr val="C00000"/>
                </a:solidFill>
              </a:rPr>
              <a:t>Schwann cell cytoplasm</a:t>
            </a:r>
          </a:p>
          <a:p>
            <a:pPr marL="342900" indent="-342900">
              <a:buFontTx/>
              <a:buAutoNum type="alphaUcPeriod"/>
            </a:pPr>
            <a:r>
              <a:rPr lang="en-US" b="1" dirty="0" err="1">
                <a:solidFill>
                  <a:srgbClr val="C00000"/>
                </a:solidFill>
              </a:rPr>
              <a:t>Myelinated</a:t>
            </a:r>
            <a:r>
              <a:rPr lang="en-US" b="1" dirty="0">
                <a:solidFill>
                  <a:srgbClr val="C00000"/>
                </a:solidFill>
              </a:rPr>
              <a:t> axon</a:t>
            </a:r>
          </a:p>
          <a:p>
            <a:pPr marL="342900" indent="-342900">
              <a:buFontTx/>
              <a:buAutoNum type="alphaUcPeriod"/>
            </a:pPr>
            <a:r>
              <a:rPr lang="en-US" b="1" dirty="0" err="1">
                <a:solidFill>
                  <a:srgbClr val="C00000"/>
                </a:solidFill>
              </a:rPr>
              <a:t>Unmyelinated</a:t>
            </a:r>
            <a:r>
              <a:rPr lang="en-US" b="1" dirty="0">
                <a:solidFill>
                  <a:srgbClr val="C00000"/>
                </a:solidFill>
              </a:rPr>
              <a:t> axon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spect="1"/>
          </p:cNvPicPr>
          <p:nvPr/>
        </p:nvPicPr>
        <p:blipFill>
          <a:blip r:embed="rId4" cstate="print"/>
          <a:srcRect/>
          <a:stretch>
            <a:fillRect/>
          </a:stretch>
        </p:blipFill>
        <p:spPr bwMode="auto">
          <a:xfrm>
            <a:off x="0" y="635000"/>
            <a:ext cx="9144000" cy="6223000"/>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8302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tissue closest to the arrows. (advance slide for answers)</a:t>
            </a:r>
          </a:p>
        </p:txBody>
      </p:sp>
      <p:cxnSp>
        <p:nvCxnSpPr>
          <p:cNvPr id="11" name="Straight Arrow Connector 10"/>
          <p:cNvCxnSpPr/>
          <p:nvPr/>
        </p:nvCxnSpPr>
        <p:spPr>
          <a:xfrm flipH="1">
            <a:off x="7772400" y="2359025"/>
            <a:ext cx="762000" cy="8016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733799" y="2514600"/>
            <a:ext cx="3232221" cy="95410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Stratified squamous (non keratinized)</a:t>
            </a:r>
          </a:p>
        </p:txBody>
      </p:sp>
      <p:cxnSp>
        <p:nvCxnSpPr>
          <p:cNvPr id="13" name="Straight Arrow Connector 12"/>
          <p:cNvCxnSpPr/>
          <p:nvPr/>
        </p:nvCxnSpPr>
        <p:spPr>
          <a:xfrm flipH="1">
            <a:off x="5349875" y="1025525"/>
            <a:ext cx="212725" cy="74136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324600" y="1366838"/>
            <a:ext cx="762000" cy="8001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p:cNvPicPr>
          <p:nvPr/>
        </p:nvPicPr>
        <p:blipFill>
          <a:blip r:embed="rId4" cstate="print"/>
          <a:srcRect/>
          <a:stretch>
            <a:fillRect/>
          </a:stretch>
        </p:blipFill>
        <p:spPr bwMode="auto">
          <a:xfrm>
            <a:off x="538163" y="1328738"/>
            <a:ext cx="8067675" cy="484822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1" name="Straight Arrow Connector 10"/>
          <p:cNvCxnSpPr/>
          <p:nvPr/>
        </p:nvCxnSpPr>
        <p:spPr>
          <a:xfrm flipH="1">
            <a:off x="6638925" y="2828925"/>
            <a:ext cx="30163" cy="860425"/>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048000" y="2667000"/>
            <a:ext cx="1387475" cy="8270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25875" y="3810000"/>
            <a:ext cx="0" cy="12192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191000" y="3956050"/>
            <a:ext cx="349250" cy="114935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a:grpSpLocks/>
          </p:cNvGrpSpPr>
          <p:nvPr/>
        </p:nvGrpSpPr>
        <p:grpSpPr bwMode="auto">
          <a:xfrm>
            <a:off x="457200" y="1825625"/>
            <a:ext cx="7797800" cy="4365625"/>
            <a:chOff x="457200" y="1825079"/>
            <a:chExt cx="7798337" cy="4366683"/>
          </a:xfrm>
        </p:grpSpPr>
        <p:grpSp>
          <p:nvGrpSpPr>
            <p:cNvPr id="134153" name="Group 8"/>
            <p:cNvGrpSpPr>
              <a:grpSpLocks/>
            </p:cNvGrpSpPr>
            <p:nvPr/>
          </p:nvGrpSpPr>
          <p:grpSpPr bwMode="auto">
            <a:xfrm>
              <a:off x="457200" y="1825079"/>
              <a:ext cx="7798337" cy="1003465"/>
              <a:chOff x="457200" y="1825079"/>
              <a:chExt cx="7798337" cy="1003465"/>
            </a:xfrm>
          </p:grpSpPr>
          <p:sp>
            <p:nvSpPr>
              <p:cNvPr id="15" name="Rectangle 14"/>
              <p:cNvSpPr/>
              <p:nvPr/>
            </p:nvSpPr>
            <p:spPr>
              <a:xfrm>
                <a:off x="5023316" y="1825079"/>
                <a:ext cx="3232221" cy="95410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chemeClr val="accent6">
                        <a:lumMod val="75000"/>
                      </a:schemeClr>
                    </a:solidFill>
                    <a:effectLst>
                      <a:outerShdw blurRad="50800" dist="39000" dir="5460000" algn="tl">
                        <a:srgbClr val="000000">
                          <a:alpha val="38000"/>
                        </a:srgbClr>
                      </a:outerShdw>
                    </a:effectLst>
                    <a:latin typeface="+mn-lt"/>
                  </a:rPr>
                  <a:t>Most likely a glial cell nucleus </a:t>
                </a:r>
              </a:p>
            </p:txBody>
          </p:sp>
          <p:sp>
            <p:nvSpPr>
              <p:cNvPr id="16" name="Rectangle 15"/>
              <p:cNvSpPr/>
              <p:nvPr/>
            </p:nvSpPr>
            <p:spPr>
              <a:xfrm>
                <a:off x="457200" y="2120658"/>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nucleolus</a:t>
                </a:r>
              </a:p>
            </p:txBody>
          </p:sp>
        </p:grpSp>
        <p:sp>
          <p:nvSpPr>
            <p:cNvPr id="17" name="Rectangle 16"/>
            <p:cNvSpPr/>
            <p:nvPr/>
          </p:nvSpPr>
          <p:spPr>
            <a:xfrm>
              <a:off x="2362200" y="5114544"/>
              <a:ext cx="3149897" cy="1077218"/>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err="1">
                  <a:ln w="11430"/>
                  <a:solidFill>
                    <a:srgbClr val="00B050"/>
                  </a:solidFill>
                  <a:effectLst>
                    <a:outerShdw blurRad="50800" dist="39000" dir="5460000" algn="tl">
                      <a:srgbClr val="000000">
                        <a:alpha val="38000"/>
                      </a:srgbClr>
                    </a:outerShdw>
                  </a:effectLst>
                  <a:latin typeface="+mn-lt"/>
                </a:rPr>
                <a:t>Nissl</a:t>
              </a:r>
              <a:r>
                <a:rPr lang="en-US" sz="3200" b="1" dirty="0">
                  <a:ln w="11430"/>
                  <a:solidFill>
                    <a:srgbClr val="00B050"/>
                  </a:solidFill>
                  <a:effectLst>
                    <a:outerShdw blurRad="50800" dist="39000" dir="5460000" algn="tl">
                      <a:srgbClr val="000000">
                        <a:alpha val="38000"/>
                      </a:srgbClr>
                    </a:outerShdw>
                  </a:effectLst>
                  <a:latin typeface="+mn-lt"/>
                </a:rPr>
                <a:t> substance (</a:t>
              </a:r>
              <a:r>
                <a:rPr lang="en-US" sz="3200" b="1" dirty="0" err="1">
                  <a:ln w="11430"/>
                  <a:solidFill>
                    <a:srgbClr val="00B050"/>
                  </a:solidFill>
                  <a:effectLst>
                    <a:outerShdw blurRad="50800" dist="39000" dir="5460000" algn="tl">
                      <a:srgbClr val="000000">
                        <a:alpha val="38000"/>
                      </a:srgbClr>
                    </a:outerShdw>
                  </a:effectLst>
                  <a:latin typeface="+mn-lt"/>
                </a:rPr>
                <a:t>rER</a:t>
              </a:r>
              <a:r>
                <a:rPr lang="en-US" sz="3200" b="1" dirty="0">
                  <a:ln w="11430"/>
                  <a:solidFill>
                    <a:srgbClr val="00B050"/>
                  </a:solidFill>
                  <a:effectLst>
                    <a:outerShdw blurRad="50800" dist="39000" dir="5460000" algn="tl">
                      <a:srgbClr val="000000">
                        <a:alpha val="38000"/>
                      </a:srgbClr>
                    </a:outerShdw>
                  </a:effectLst>
                  <a:latin typeface="+mn-lt"/>
                </a:rPr>
                <a:t>)</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lagCount" hidden="1">
            <a:hlinkClick r:id="rId4" action="ppaction://hlinkfile"/>
          </p:cNvPr>
          <p:cNvSpPr>
            <a:spLocks noChangeArrowheads="1"/>
          </p:cNvSpPr>
          <p:nvPr/>
        </p:nvSpPr>
        <p:spPr bwMode="auto">
          <a:xfrm>
            <a:off x="8255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p:spPr>
        <p:txBody>
          <a:bodyPr wrap="none" anchor="ctr"/>
          <a:lstStyle/>
          <a:p>
            <a:pPr algn="ctr"/>
            <a:r>
              <a:rPr lang="en-US" sz="1400" b="1">
                <a:latin typeface="Tahoma" charset="0"/>
              </a:rPr>
              <a:t>0</a:t>
            </a:r>
          </a:p>
        </p:txBody>
      </p:sp>
      <p:sp>
        <p:nvSpPr>
          <p:cNvPr id="25602" name="TextBox 4"/>
          <p:cNvSpPr txBox="1">
            <a:spLocks noChangeArrowheads="1"/>
          </p:cNvSpPr>
          <p:nvPr/>
        </p:nvSpPr>
        <p:spPr bwMode="auto">
          <a:xfrm>
            <a:off x="3810000" y="3783012"/>
            <a:ext cx="5334000" cy="1633538"/>
          </a:xfrm>
          <a:prstGeom prst="rect">
            <a:avLst/>
          </a:prstGeom>
          <a:noFill/>
          <a:ln w="9525">
            <a:noFill/>
            <a:miter lim="800000"/>
            <a:headEnd/>
            <a:tailEnd/>
          </a:ln>
        </p:spPr>
        <p:txBody>
          <a:bodyPr>
            <a:spAutoFit/>
          </a:bodyPr>
          <a:lstStyle/>
          <a:p>
            <a:r>
              <a:rPr lang="en-US" dirty="0">
                <a:solidFill>
                  <a:srgbClr val="7030A0"/>
                </a:solidFill>
              </a:rPr>
              <a:t>The first set of slides is from the spinal cord. </a:t>
            </a:r>
          </a:p>
          <a:p>
            <a:endParaRPr lang="en-US" sz="1100" dirty="0">
              <a:solidFill>
                <a:srgbClr val="7030A0"/>
              </a:solidFill>
            </a:endParaRPr>
          </a:p>
          <a:p>
            <a:r>
              <a:rPr lang="en-US" dirty="0">
                <a:solidFill>
                  <a:srgbClr val="7030A0"/>
                </a:solidFill>
              </a:rPr>
              <a:t>The spinal cord has two major regions:</a:t>
            </a:r>
          </a:p>
          <a:p>
            <a:r>
              <a:rPr lang="en-US" dirty="0">
                <a:solidFill>
                  <a:srgbClr val="7030A0"/>
                </a:solidFill>
              </a:rPr>
              <a:t>--gray matter, which has neuronal cell bodies</a:t>
            </a:r>
          </a:p>
          <a:p>
            <a:r>
              <a:rPr lang="en-US" dirty="0">
                <a:solidFill>
                  <a:srgbClr val="7030A0"/>
                </a:solidFill>
              </a:rPr>
              <a:t>--white matter, which has axons and long dendrites</a:t>
            </a:r>
          </a:p>
        </p:txBody>
      </p:sp>
      <p:pic>
        <p:nvPicPr>
          <p:cNvPr id="25603" name="Picture 10" descr="Spinal cord diagram"/>
          <p:cNvPicPr>
            <a:picLocks noChangeAspect="1" noChangeArrowheads="1"/>
          </p:cNvPicPr>
          <p:nvPr/>
        </p:nvPicPr>
        <p:blipFill>
          <a:blip r:embed="rId5" cstate="print"/>
          <a:srcRect/>
          <a:stretch>
            <a:fillRect/>
          </a:stretch>
        </p:blipFill>
        <p:spPr bwMode="auto">
          <a:xfrm>
            <a:off x="0" y="698500"/>
            <a:ext cx="3810000" cy="5016500"/>
          </a:xfrm>
          <a:prstGeom prst="rect">
            <a:avLst/>
          </a:prstGeom>
          <a:noFill/>
          <a:ln w="9525">
            <a:noFill/>
            <a:miter lim="800000"/>
            <a:headEnd/>
            <a:tailEnd/>
          </a:ln>
        </p:spPr>
      </p:pic>
      <p:sp>
        <p:nvSpPr>
          <p:cNvPr id="29" name="Rectangle 28"/>
          <p:cNvSpPr/>
          <p:nvPr/>
        </p:nvSpPr>
        <p:spPr>
          <a:xfrm>
            <a:off x="4343400" y="1828800"/>
            <a:ext cx="24723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a:t>
            </a:r>
          </a:p>
        </p:txBody>
      </p:sp>
      <p:sp>
        <p:nvSpPr>
          <p:cNvPr id="25605" name="TextBox 24"/>
          <p:cNvSpPr txBox="1">
            <a:spLocks noChangeArrowheads="1"/>
          </p:cNvSpPr>
          <p:nvPr/>
        </p:nvSpPr>
        <p:spPr bwMode="auto">
          <a:xfrm>
            <a:off x="4595813" y="5449887"/>
            <a:ext cx="3633787" cy="646113"/>
          </a:xfrm>
          <a:prstGeom prst="rect">
            <a:avLst/>
          </a:prstGeom>
          <a:noFill/>
          <a:ln w="9525">
            <a:noFill/>
            <a:miter lim="800000"/>
            <a:headEnd/>
            <a:tailEnd/>
          </a:ln>
        </p:spPr>
        <p:txBody>
          <a:bodyPr>
            <a:spAutoFit/>
          </a:bodyPr>
          <a:lstStyle/>
          <a:p>
            <a:r>
              <a:rPr lang="en-US" b="1">
                <a:solidFill>
                  <a:srgbClr val="4F6228"/>
                </a:solidFill>
                <a:latin typeface="Tempus Sans ITC" pitchFamily="82" charset="0"/>
              </a:rPr>
              <a:t>Gray matter and white matter are shaded appropriately on this image.</a:t>
            </a:r>
          </a:p>
        </p:txBody>
      </p:sp>
      <p:sp>
        <p:nvSpPr>
          <p:cNvPr id="7" name="Right Brace 6"/>
          <p:cNvSpPr/>
          <p:nvPr/>
        </p:nvSpPr>
        <p:spPr>
          <a:xfrm>
            <a:off x="3886200" y="1219200"/>
            <a:ext cx="457200" cy="1828800"/>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3"/>
          <p:cNvPicPr>
            <a:picLocks noChangeAspect="1"/>
          </p:cNvPicPr>
          <p:nvPr/>
        </p:nvPicPr>
        <p:blipFill>
          <a:blip r:embed="rId4" cstate="print"/>
          <a:srcRect/>
          <a:stretch>
            <a:fillRect/>
          </a:stretch>
        </p:blipFill>
        <p:spPr bwMode="auto">
          <a:xfrm>
            <a:off x="0" y="1714500"/>
            <a:ext cx="9144000" cy="5143500"/>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cxnSp>
        <p:nvCxnSpPr>
          <p:cNvPr id="12" name="Straight Arrow Connector 11"/>
          <p:cNvCxnSpPr/>
          <p:nvPr/>
        </p:nvCxnSpPr>
        <p:spPr>
          <a:xfrm flipH="1">
            <a:off x="5499100" y="2255838"/>
            <a:ext cx="596900" cy="148748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a:grpSpLocks/>
          </p:cNvGrpSpPr>
          <p:nvPr/>
        </p:nvGrpSpPr>
        <p:grpSpPr bwMode="auto">
          <a:xfrm>
            <a:off x="641350" y="1317625"/>
            <a:ext cx="8045450" cy="2097088"/>
            <a:chOff x="641604" y="1317626"/>
            <a:chExt cx="8045196" cy="2097324"/>
          </a:xfrm>
        </p:grpSpPr>
        <p:cxnSp>
          <p:nvCxnSpPr>
            <p:cNvPr id="11" name="Straight Arrow Connector 10"/>
            <p:cNvCxnSpPr/>
            <p:nvPr/>
          </p:nvCxnSpPr>
          <p:spPr>
            <a:xfrm flipH="1">
              <a:off x="1205149" y="1976513"/>
              <a:ext cx="547670" cy="633483"/>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56760" y="1317626"/>
              <a:ext cx="4130040" cy="95410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Artifact – broken nerve, note the right angles</a:t>
              </a:r>
            </a:p>
          </p:txBody>
        </p:sp>
        <p:cxnSp>
          <p:nvCxnSpPr>
            <p:cNvPr id="20" name="Straight Arrow Connector 19"/>
            <p:cNvCxnSpPr>
              <a:stCxn id="22" idx="2"/>
            </p:cNvCxnSpPr>
            <p:nvPr/>
          </p:nvCxnSpPr>
          <p:spPr>
            <a:xfrm>
              <a:off x="2706877" y="1976513"/>
              <a:ext cx="188906" cy="1438437"/>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41604" y="1453396"/>
              <a:ext cx="4130040" cy="52322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chemeClr val="accent6">
                      <a:lumMod val="75000"/>
                    </a:schemeClr>
                  </a:solidFill>
                  <a:effectLst>
                    <a:outerShdw blurRad="50800" dist="39000" dir="5460000" algn="tl">
                      <a:srgbClr val="000000">
                        <a:alpha val="38000"/>
                      </a:srgbClr>
                    </a:outerShdw>
                  </a:effectLst>
                  <a:latin typeface="+mn-lt"/>
                </a:rPr>
                <a:t>These are nodes</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p:cNvPicPr>
            <a:picLocks noChangeAspect="1"/>
          </p:cNvPicPr>
          <p:nvPr/>
        </p:nvPicPr>
        <p:blipFill>
          <a:blip r:embed="rId4" cstate="print"/>
          <a:srcRect/>
          <a:stretch>
            <a:fillRect/>
          </a:stretch>
        </p:blipFill>
        <p:spPr bwMode="auto">
          <a:xfrm>
            <a:off x="-9525" y="1071563"/>
            <a:ext cx="9144000" cy="5538787"/>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
        <p:nvSpPr>
          <p:cNvPr id="16" name="Rectangle 15"/>
          <p:cNvSpPr/>
          <p:nvPr/>
        </p:nvSpPr>
        <p:spPr>
          <a:xfrm>
            <a:off x="2987526" y="2819400"/>
            <a:ext cx="3149897" cy="1323439"/>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00B050"/>
                </a:solidFill>
                <a:effectLst>
                  <a:outerShdw blurRad="50800" dist="39000" dir="5460000" algn="tl">
                    <a:srgbClr val="000000">
                      <a:alpha val="38000"/>
                    </a:srgbClr>
                  </a:outerShdw>
                </a:effectLst>
                <a:latin typeface="+mn-lt"/>
              </a:rPr>
              <a:t>Peripheral nerve</a:t>
            </a:r>
          </a:p>
        </p:txBody>
      </p:sp>
      <p:sp>
        <p:nvSpPr>
          <p:cNvPr id="6" name="Freeform 5"/>
          <p:cNvSpPr/>
          <p:nvPr/>
        </p:nvSpPr>
        <p:spPr>
          <a:xfrm>
            <a:off x="381000" y="2076450"/>
            <a:ext cx="7839075" cy="3867150"/>
          </a:xfrm>
          <a:custGeom>
            <a:avLst/>
            <a:gdLst>
              <a:gd name="connsiteX0" fmla="*/ 7610475 w 7839075"/>
              <a:gd name="connsiteY0" fmla="*/ 228600 h 3867150"/>
              <a:gd name="connsiteX1" fmla="*/ 7172325 w 7839075"/>
              <a:gd name="connsiteY1" fmla="*/ 209550 h 3867150"/>
              <a:gd name="connsiteX2" fmla="*/ 7134225 w 7839075"/>
              <a:gd name="connsiteY2" fmla="*/ 200025 h 3867150"/>
              <a:gd name="connsiteX3" fmla="*/ 6915150 w 7839075"/>
              <a:gd name="connsiteY3" fmla="*/ 180975 h 3867150"/>
              <a:gd name="connsiteX4" fmla="*/ 6772275 w 7839075"/>
              <a:gd name="connsiteY4" fmla="*/ 161925 h 3867150"/>
              <a:gd name="connsiteX5" fmla="*/ 6667500 w 7839075"/>
              <a:gd name="connsiteY5" fmla="*/ 142875 h 3867150"/>
              <a:gd name="connsiteX6" fmla="*/ 6600825 w 7839075"/>
              <a:gd name="connsiteY6" fmla="*/ 133350 h 3867150"/>
              <a:gd name="connsiteX7" fmla="*/ 6486525 w 7839075"/>
              <a:gd name="connsiteY7" fmla="*/ 114300 h 3867150"/>
              <a:gd name="connsiteX8" fmla="*/ 6429375 w 7839075"/>
              <a:gd name="connsiteY8" fmla="*/ 95250 h 3867150"/>
              <a:gd name="connsiteX9" fmla="*/ 6296025 w 7839075"/>
              <a:gd name="connsiteY9" fmla="*/ 76200 h 3867150"/>
              <a:gd name="connsiteX10" fmla="*/ 6172200 w 7839075"/>
              <a:gd name="connsiteY10" fmla="*/ 47625 h 3867150"/>
              <a:gd name="connsiteX11" fmla="*/ 5981700 w 7839075"/>
              <a:gd name="connsiteY11" fmla="*/ 38100 h 3867150"/>
              <a:gd name="connsiteX12" fmla="*/ 5934075 w 7839075"/>
              <a:gd name="connsiteY12" fmla="*/ 28575 h 3867150"/>
              <a:gd name="connsiteX13" fmla="*/ 5705475 w 7839075"/>
              <a:gd name="connsiteY13" fmla="*/ 9525 h 3867150"/>
              <a:gd name="connsiteX14" fmla="*/ 5591175 w 7839075"/>
              <a:gd name="connsiteY14" fmla="*/ 0 h 3867150"/>
              <a:gd name="connsiteX15" fmla="*/ 4600575 w 7839075"/>
              <a:gd name="connsiteY15" fmla="*/ 9525 h 3867150"/>
              <a:gd name="connsiteX16" fmla="*/ 4191000 w 7839075"/>
              <a:gd name="connsiteY16" fmla="*/ 9525 h 3867150"/>
              <a:gd name="connsiteX17" fmla="*/ 3771900 w 7839075"/>
              <a:gd name="connsiteY17" fmla="*/ 19050 h 3867150"/>
              <a:gd name="connsiteX18" fmla="*/ 3743325 w 7839075"/>
              <a:gd name="connsiteY18" fmla="*/ 28575 h 3867150"/>
              <a:gd name="connsiteX19" fmla="*/ 3629025 w 7839075"/>
              <a:gd name="connsiteY19" fmla="*/ 38100 h 3867150"/>
              <a:gd name="connsiteX20" fmla="*/ 3505200 w 7839075"/>
              <a:gd name="connsiteY20" fmla="*/ 66675 h 3867150"/>
              <a:gd name="connsiteX21" fmla="*/ 3314700 w 7839075"/>
              <a:gd name="connsiteY21" fmla="*/ 85725 h 3867150"/>
              <a:gd name="connsiteX22" fmla="*/ 3257550 w 7839075"/>
              <a:gd name="connsiteY22" fmla="*/ 95250 h 3867150"/>
              <a:gd name="connsiteX23" fmla="*/ 3181350 w 7839075"/>
              <a:gd name="connsiteY23" fmla="*/ 114300 h 3867150"/>
              <a:gd name="connsiteX24" fmla="*/ 2952750 w 7839075"/>
              <a:gd name="connsiteY24" fmla="*/ 133350 h 3867150"/>
              <a:gd name="connsiteX25" fmla="*/ 2800350 w 7839075"/>
              <a:gd name="connsiteY25" fmla="*/ 152400 h 3867150"/>
              <a:gd name="connsiteX26" fmla="*/ 2752725 w 7839075"/>
              <a:gd name="connsiteY26" fmla="*/ 161925 h 3867150"/>
              <a:gd name="connsiteX27" fmla="*/ 2686050 w 7839075"/>
              <a:gd name="connsiteY27" fmla="*/ 171450 h 3867150"/>
              <a:gd name="connsiteX28" fmla="*/ 2543175 w 7839075"/>
              <a:gd name="connsiteY28" fmla="*/ 200025 h 3867150"/>
              <a:gd name="connsiteX29" fmla="*/ 2438400 w 7839075"/>
              <a:gd name="connsiteY29" fmla="*/ 219075 h 3867150"/>
              <a:gd name="connsiteX30" fmla="*/ 2343150 w 7839075"/>
              <a:gd name="connsiteY30" fmla="*/ 228600 h 3867150"/>
              <a:gd name="connsiteX31" fmla="*/ 2305050 w 7839075"/>
              <a:gd name="connsiteY31" fmla="*/ 238125 h 3867150"/>
              <a:gd name="connsiteX32" fmla="*/ 2200275 w 7839075"/>
              <a:gd name="connsiteY32" fmla="*/ 257175 h 3867150"/>
              <a:gd name="connsiteX33" fmla="*/ 2066925 w 7839075"/>
              <a:gd name="connsiteY33" fmla="*/ 295275 h 3867150"/>
              <a:gd name="connsiteX34" fmla="*/ 2009775 w 7839075"/>
              <a:gd name="connsiteY34" fmla="*/ 304800 h 3867150"/>
              <a:gd name="connsiteX35" fmla="*/ 1943100 w 7839075"/>
              <a:gd name="connsiteY35" fmla="*/ 314325 h 3867150"/>
              <a:gd name="connsiteX36" fmla="*/ 1905000 w 7839075"/>
              <a:gd name="connsiteY36" fmla="*/ 323850 h 3867150"/>
              <a:gd name="connsiteX37" fmla="*/ 1819275 w 7839075"/>
              <a:gd name="connsiteY37" fmla="*/ 342900 h 3867150"/>
              <a:gd name="connsiteX38" fmla="*/ 1762125 w 7839075"/>
              <a:gd name="connsiteY38" fmla="*/ 361950 h 3867150"/>
              <a:gd name="connsiteX39" fmla="*/ 1733550 w 7839075"/>
              <a:gd name="connsiteY39" fmla="*/ 371475 h 3867150"/>
              <a:gd name="connsiteX40" fmla="*/ 1628775 w 7839075"/>
              <a:gd name="connsiteY40" fmla="*/ 419100 h 3867150"/>
              <a:gd name="connsiteX41" fmla="*/ 1600200 w 7839075"/>
              <a:gd name="connsiteY41" fmla="*/ 447675 h 3867150"/>
              <a:gd name="connsiteX42" fmla="*/ 1495425 w 7839075"/>
              <a:gd name="connsiteY42" fmla="*/ 476250 h 3867150"/>
              <a:gd name="connsiteX43" fmla="*/ 1457325 w 7839075"/>
              <a:gd name="connsiteY43" fmla="*/ 504825 h 3867150"/>
              <a:gd name="connsiteX44" fmla="*/ 1409700 w 7839075"/>
              <a:gd name="connsiteY44" fmla="*/ 523875 h 3867150"/>
              <a:gd name="connsiteX45" fmla="*/ 1304925 w 7839075"/>
              <a:gd name="connsiteY45" fmla="*/ 561975 h 3867150"/>
              <a:gd name="connsiteX46" fmla="*/ 1276350 w 7839075"/>
              <a:gd name="connsiteY46" fmla="*/ 581025 h 3867150"/>
              <a:gd name="connsiteX47" fmla="*/ 1219200 w 7839075"/>
              <a:gd name="connsiteY47" fmla="*/ 600075 h 3867150"/>
              <a:gd name="connsiteX48" fmla="*/ 1162050 w 7839075"/>
              <a:gd name="connsiteY48" fmla="*/ 638175 h 3867150"/>
              <a:gd name="connsiteX49" fmla="*/ 1104900 w 7839075"/>
              <a:gd name="connsiteY49" fmla="*/ 647700 h 3867150"/>
              <a:gd name="connsiteX50" fmla="*/ 1047750 w 7839075"/>
              <a:gd name="connsiteY50" fmla="*/ 676275 h 3867150"/>
              <a:gd name="connsiteX51" fmla="*/ 1019175 w 7839075"/>
              <a:gd name="connsiteY51" fmla="*/ 695325 h 3867150"/>
              <a:gd name="connsiteX52" fmla="*/ 962025 w 7839075"/>
              <a:gd name="connsiteY52" fmla="*/ 714375 h 3867150"/>
              <a:gd name="connsiteX53" fmla="*/ 933450 w 7839075"/>
              <a:gd name="connsiteY53" fmla="*/ 723900 h 3867150"/>
              <a:gd name="connsiteX54" fmla="*/ 847725 w 7839075"/>
              <a:gd name="connsiteY54" fmla="*/ 752475 h 3867150"/>
              <a:gd name="connsiteX55" fmla="*/ 819150 w 7839075"/>
              <a:gd name="connsiteY55" fmla="*/ 771525 h 3867150"/>
              <a:gd name="connsiteX56" fmla="*/ 742950 w 7839075"/>
              <a:gd name="connsiteY56" fmla="*/ 790575 h 3867150"/>
              <a:gd name="connsiteX57" fmla="*/ 714375 w 7839075"/>
              <a:gd name="connsiteY57" fmla="*/ 809625 h 3867150"/>
              <a:gd name="connsiteX58" fmla="*/ 657225 w 7839075"/>
              <a:gd name="connsiteY58" fmla="*/ 828675 h 3867150"/>
              <a:gd name="connsiteX59" fmla="*/ 619125 w 7839075"/>
              <a:gd name="connsiteY59" fmla="*/ 847725 h 3867150"/>
              <a:gd name="connsiteX60" fmla="*/ 561975 w 7839075"/>
              <a:gd name="connsiteY60" fmla="*/ 866775 h 3867150"/>
              <a:gd name="connsiteX61" fmla="*/ 485775 w 7839075"/>
              <a:gd name="connsiteY61" fmla="*/ 904875 h 3867150"/>
              <a:gd name="connsiteX62" fmla="*/ 428625 w 7839075"/>
              <a:gd name="connsiteY62" fmla="*/ 942975 h 3867150"/>
              <a:gd name="connsiteX63" fmla="*/ 361950 w 7839075"/>
              <a:gd name="connsiteY63" fmla="*/ 971550 h 3867150"/>
              <a:gd name="connsiteX64" fmla="*/ 257175 w 7839075"/>
              <a:gd name="connsiteY64" fmla="*/ 1038225 h 3867150"/>
              <a:gd name="connsiteX65" fmla="*/ 200025 w 7839075"/>
              <a:gd name="connsiteY65" fmla="*/ 1104900 h 3867150"/>
              <a:gd name="connsiteX66" fmla="*/ 171450 w 7839075"/>
              <a:gd name="connsiteY66" fmla="*/ 1143000 h 3867150"/>
              <a:gd name="connsiteX67" fmla="*/ 142875 w 7839075"/>
              <a:gd name="connsiteY67" fmla="*/ 1171575 h 3867150"/>
              <a:gd name="connsiteX68" fmla="*/ 123825 w 7839075"/>
              <a:gd name="connsiteY68" fmla="*/ 1209675 h 3867150"/>
              <a:gd name="connsiteX69" fmla="*/ 95250 w 7839075"/>
              <a:gd name="connsiteY69" fmla="*/ 1247775 h 3867150"/>
              <a:gd name="connsiteX70" fmla="*/ 85725 w 7839075"/>
              <a:gd name="connsiteY70" fmla="*/ 1295400 h 3867150"/>
              <a:gd name="connsiteX71" fmla="*/ 66675 w 7839075"/>
              <a:gd name="connsiteY71" fmla="*/ 1352550 h 3867150"/>
              <a:gd name="connsiteX72" fmla="*/ 57150 w 7839075"/>
              <a:gd name="connsiteY72" fmla="*/ 1409700 h 3867150"/>
              <a:gd name="connsiteX73" fmla="*/ 47625 w 7839075"/>
              <a:gd name="connsiteY73" fmla="*/ 1438275 h 3867150"/>
              <a:gd name="connsiteX74" fmla="*/ 19050 w 7839075"/>
              <a:gd name="connsiteY74" fmla="*/ 1533525 h 3867150"/>
              <a:gd name="connsiteX75" fmla="*/ 9525 w 7839075"/>
              <a:gd name="connsiteY75" fmla="*/ 1590675 h 3867150"/>
              <a:gd name="connsiteX76" fmla="*/ 0 w 7839075"/>
              <a:gd name="connsiteY76" fmla="*/ 1628775 h 3867150"/>
              <a:gd name="connsiteX77" fmla="*/ 9525 w 7839075"/>
              <a:gd name="connsiteY77" fmla="*/ 2009775 h 3867150"/>
              <a:gd name="connsiteX78" fmla="*/ 28575 w 7839075"/>
              <a:gd name="connsiteY78" fmla="*/ 2066925 h 3867150"/>
              <a:gd name="connsiteX79" fmla="*/ 47625 w 7839075"/>
              <a:gd name="connsiteY79" fmla="*/ 2171700 h 3867150"/>
              <a:gd name="connsiteX80" fmla="*/ 57150 w 7839075"/>
              <a:gd name="connsiteY80" fmla="*/ 2200275 h 3867150"/>
              <a:gd name="connsiteX81" fmla="*/ 76200 w 7839075"/>
              <a:gd name="connsiteY81" fmla="*/ 2276475 h 3867150"/>
              <a:gd name="connsiteX82" fmla="*/ 95250 w 7839075"/>
              <a:gd name="connsiteY82" fmla="*/ 2333625 h 3867150"/>
              <a:gd name="connsiteX83" fmla="*/ 104775 w 7839075"/>
              <a:gd name="connsiteY83" fmla="*/ 2390775 h 3867150"/>
              <a:gd name="connsiteX84" fmla="*/ 123825 w 7839075"/>
              <a:gd name="connsiteY84" fmla="*/ 2438400 h 3867150"/>
              <a:gd name="connsiteX85" fmla="*/ 161925 w 7839075"/>
              <a:gd name="connsiteY85" fmla="*/ 2552700 h 3867150"/>
              <a:gd name="connsiteX86" fmla="*/ 219075 w 7839075"/>
              <a:gd name="connsiteY86" fmla="*/ 2705100 h 3867150"/>
              <a:gd name="connsiteX87" fmla="*/ 228600 w 7839075"/>
              <a:gd name="connsiteY87" fmla="*/ 2733675 h 3867150"/>
              <a:gd name="connsiteX88" fmla="*/ 266700 w 7839075"/>
              <a:gd name="connsiteY88" fmla="*/ 2809875 h 3867150"/>
              <a:gd name="connsiteX89" fmla="*/ 295275 w 7839075"/>
              <a:gd name="connsiteY89" fmla="*/ 2895600 h 3867150"/>
              <a:gd name="connsiteX90" fmla="*/ 323850 w 7839075"/>
              <a:gd name="connsiteY90" fmla="*/ 2943225 h 3867150"/>
              <a:gd name="connsiteX91" fmla="*/ 342900 w 7839075"/>
              <a:gd name="connsiteY91" fmla="*/ 2981325 h 3867150"/>
              <a:gd name="connsiteX92" fmla="*/ 361950 w 7839075"/>
              <a:gd name="connsiteY92" fmla="*/ 3009900 h 3867150"/>
              <a:gd name="connsiteX93" fmla="*/ 381000 w 7839075"/>
              <a:gd name="connsiteY93" fmla="*/ 3057525 h 3867150"/>
              <a:gd name="connsiteX94" fmla="*/ 419100 w 7839075"/>
              <a:gd name="connsiteY94" fmla="*/ 3114675 h 3867150"/>
              <a:gd name="connsiteX95" fmla="*/ 447675 w 7839075"/>
              <a:gd name="connsiteY95" fmla="*/ 3190875 h 3867150"/>
              <a:gd name="connsiteX96" fmla="*/ 466725 w 7839075"/>
              <a:gd name="connsiteY96" fmla="*/ 3228975 h 3867150"/>
              <a:gd name="connsiteX97" fmla="*/ 542925 w 7839075"/>
              <a:gd name="connsiteY97" fmla="*/ 3371850 h 3867150"/>
              <a:gd name="connsiteX98" fmla="*/ 571500 w 7839075"/>
              <a:gd name="connsiteY98" fmla="*/ 3429000 h 3867150"/>
              <a:gd name="connsiteX99" fmla="*/ 590550 w 7839075"/>
              <a:gd name="connsiteY99" fmla="*/ 3467100 h 3867150"/>
              <a:gd name="connsiteX100" fmla="*/ 609600 w 7839075"/>
              <a:gd name="connsiteY100" fmla="*/ 3495675 h 3867150"/>
              <a:gd name="connsiteX101" fmla="*/ 638175 w 7839075"/>
              <a:gd name="connsiteY101" fmla="*/ 3571875 h 3867150"/>
              <a:gd name="connsiteX102" fmla="*/ 676275 w 7839075"/>
              <a:gd name="connsiteY102" fmla="*/ 3629025 h 3867150"/>
              <a:gd name="connsiteX103" fmla="*/ 762000 w 7839075"/>
              <a:gd name="connsiteY103" fmla="*/ 3743325 h 3867150"/>
              <a:gd name="connsiteX104" fmla="*/ 790575 w 7839075"/>
              <a:gd name="connsiteY104" fmla="*/ 3762375 h 3867150"/>
              <a:gd name="connsiteX105" fmla="*/ 819150 w 7839075"/>
              <a:gd name="connsiteY105" fmla="*/ 3790950 h 3867150"/>
              <a:gd name="connsiteX106" fmla="*/ 847725 w 7839075"/>
              <a:gd name="connsiteY106" fmla="*/ 3800475 h 3867150"/>
              <a:gd name="connsiteX107" fmla="*/ 933450 w 7839075"/>
              <a:gd name="connsiteY107" fmla="*/ 3829050 h 3867150"/>
              <a:gd name="connsiteX108" fmla="*/ 990600 w 7839075"/>
              <a:gd name="connsiteY108" fmla="*/ 3848100 h 3867150"/>
              <a:gd name="connsiteX109" fmla="*/ 1066800 w 7839075"/>
              <a:gd name="connsiteY109" fmla="*/ 3867150 h 3867150"/>
              <a:gd name="connsiteX110" fmla="*/ 1333500 w 7839075"/>
              <a:gd name="connsiteY110" fmla="*/ 3857625 h 3867150"/>
              <a:gd name="connsiteX111" fmla="*/ 1362075 w 7839075"/>
              <a:gd name="connsiteY111" fmla="*/ 3848100 h 3867150"/>
              <a:gd name="connsiteX112" fmla="*/ 1409700 w 7839075"/>
              <a:gd name="connsiteY112" fmla="*/ 3829050 h 3867150"/>
              <a:gd name="connsiteX113" fmla="*/ 1504950 w 7839075"/>
              <a:gd name="connsiteY113" fmla="*/ 3781425 h 3867150"/>
              <a:gd name="connsiteX114" fmla="*/ 1600200 w 7839075"/>
              <a:gd name="connsiteY114" fmla="*/ 3714750 h 3867150"/>
              <a:gd name="connsiteX115" fmla="*/ 1666875 w 7839075"/>
              <a:gd name="connsiteY115" fmla="*/ 3686175 h 3867150"/>
              <a:gd name="connsiteX116" fmla="*/ 1724025 w 7839075"/>
              <a:gd name="connsiteY116" fmla="*/ 3648075 h 3867150"/>
              <a:gd name="connsiteX117" fmla="*/ 1752600 w 7839075"/>
              <a:gd name="connsiteY117" fmla="*/ 3609975 h 3867150"/>
              <a:gd name="connsiteX118" fmla="*/ 1809750 w 7839075"/>
              <a:gd name="connsiteY118" fmla="*/ 3590925 h 3867150"/>
              <a:gd name="connsiteX119" fmla="*/ 1847850 w 7839075"/>
              <a:gd name="connsiteY119" fmla="*/ 3571875 h 3867150"/>
              <a:gd name="connsiteX120" fmla="*/ 1905000 w 7839075"/>
              <a:gd name="connsiteY120" fmla="*/ 3524250 h 3867150"/>
              <a:gd name="connsiteX121" fmla="*/ 1933575 w 7839075"/>
              <a:gd name="connsiteY121" fmla="*/ 3514725 h 3867150"/>
              <a:gd name="connsiteX122" fmla="*/ 1962150 w 7839075"/>
              <a:gd name="connsiteY122" fmla="*/ 3495675 h 3867150"/>
              <a:gd name="connsiteX123" fmla="*/ 1990725 w 7839075"/>
              <a:gd name="connsiteY123" fmla="*/ 3486150 h 3867150"/>
              <a:gd name="connsiteX124" fmla="*/ 2095500 w 7839075"/>
              <a:gd name="connsiteY124" fmla="*/ 3429000 h 3867150"/>
              <a:gd name="connsiteX125" fmla="*/ 2171700 w 7839075"/>
              <a:gd name="connsiteY125" fmla="*/ 3409950 h 3867150"/>
              <a:gd name="connsiteX126" fmla="*/ 2266950 w 7839075"/>
              <a:gd name="connsiteY126" fmla="*/ 3362325 h 3867150"/>
              <a:gd name="connsiteX127" fmla="*/ 2295525 w 7839075"/>
              <a:gd name="connsiteY127" fmla="*/ 3333750 h 3867150"/>
              <a:gd name="connsiteX128" fmla="*/ 2343150 w 7839075"/>
              <a:gd name="connsiteY128" fmla="*/ 3314700 h 3867150"/>
              <a:gd name="connsiteX129" fmla="*/ 2371725 w 7839075"/>
              <a:gd name="connsiteY129" fmla="*/ 3295650 h 3867150"/>
              <a:gd name="connsiteX130" fmla="*/ 2438400 w 7839075"/>
              <a:gd name="connsiteY130" fmla="*/ 3276600 h 3867150"/>
              <a:gd name="connsiteX131" fmla="*/ 2466975 w 7839075"/>
              <a:gd name="connsiteY131" fmla="*/ 3267075 h 3867150"/>
              <a:gd name="connsiteX132" fmla="*/ 2533650 w 7839075"/>
              <a:gd name="connsiteY132" fmla="*/ 3228975 h 3867150"/>
              <a:gd name="connsiteX133" fmla="*/ 2571750 w 7839075"/>
              <a:gd name="connsiteY133" fmla="*/ 3209925 h 3867150"/>
              <a:gd name="connsiteX134" fmla="*/ 2638425 w 7839075"/>
              <a:gd name="connsiteY134" fmla="*/ 3190875 h 3867150"/>
              <a:gd name="connsiteX135" fmla="*/ 2695575 w 7839075"/>
              <a:gd name="connsiteY135" fmla="*/ 3171825 h 3867150"/>
              <a:gd name="connsiteX136" fmla="*/ 2781300 w 7839075"/>
              <a:gd name="connsiteY136" fmla="*/ 3133725 h 3867150"/>
              <a:gd name="connsiteX137" fmla="*/ 2828925 w 7839075"/>
              <a:gd name="connsiteY137" fmla="*/ 3124200 h 3867150"/>
              <a:gd name="connsiteX138" fmla="*/ 2886075 w 7839075"/>
              <a:gd name="connsiteY138" fmla="*/ 3105150 h 3867150"/>
              <a:gd name="connsiteX139" fmla="*/ 2990850 w 7839075"/>
              <a:gd name="connsiteY139" fmla="*/ 3086100 h 3867150"/>
              <a:gd name="connsiteX140" fmla="*/ 3067050 w 7839075"/>
              <a:gd name="connsiteY140" fmla="*/ 3057525 h 3867150"/>
              <a:gd name="connsiteX141" fmla="*/ 3200400 w 7839075"/>
              <a:gd name="connsiteY141" fmla="*/ 3038475 h 3867150"/>
              <a:gd name="connsiteX142" fmla="*/ 3238500 w 7839075"/>
              <a:gd name="connsiteY142" fmla="*/ 3019425 h 3867150"/>
              <a:gd name="connsiteX143" fmla="*/ 3409950 w 7839075"/>
              <a:gd name="connsiteY143" fmla="*/ 2990850 h 3867150"/>
              <a:gd name="connsiteX144" fmla="*/ 3562350 w 7839075"/>
              <a:gd name="connsiteY144" fmla="*/ 2981325 h 3867150"/>
              <a:gd name="connsiteX145" fmla="*/ 3724275 w 7839075"/>
              <a:gd name="connsiteY145" fmla="*/ 2962275 h 3867150"/>
              <a:gd name="connsiteX146" fmla="*/ 3990975 w 7839075"/>
              <a:gd name="connsiteY146" fmla="*/ 2943225 h 3867150"/>
              <a:gd name="connsiteX147" fmla="*/ 4057650 w 7839075"/>
              <a:gd name="connsiteY147" fmla="*/ 2933700 h 3867150"/>
              <a:gd name="connsiteX148" fmla="*/ 4371975 w 7839075"/>
              <a:gd name="connsiteY148" fmla="*/ 2914650 h 3867150"/>
              <a:gd name="connsiteX149" fmla="*/ 4705350 w 7839075"/>
              <a:gd name="connsiteY149" fmla="*/ 2905125 h 3867150"/>
              <a:gd name="connsiteX150" fmla="*/ 5648325 w 7839075"/>
              <a:gd name="connsiteY150" fmla="*/ 2914650 h 3867150"/>
              <a:gd name="connsiteX151" fmla="*/ 5705475 w 7839075"/>
              <a:gd name="connsiteY151" fmla="*/ 2924175 h 3867150"/>
              <a:gd name="connsiteX152" fmla="*/ 6124575 w 7839075"/>
              <a:gd name="connsiteY152" fmla="*/ 2914650 h 3867150"/>
              <a:gd name="connsiteX153" fmla="*/ 6257925 w 7839075"/>
              <a:gd name="connsiteY153" fmla="*/ 2886075 h 3867150"/>
              <a:gd name="connsiteX154" fmla="*/ 6362700 w 7839075"/>
              <a:gd name="connsiteY154" fmla="*/ 2867025 h 3867150"/>
              <a:gd name="connsiteX155" fmla="*/ 6419850 w 7839075"/>
              <a:gd name="connsiteY155" fmla="*/ 2847975 h 3867150"/>
              <a:gd name="connsiteX156" fmla="*/ 6457950 w 7839075"/>
              <a:gd name="connsiteY156" fmla="*/ 2838450 h 3867150"/>
              <a:gd name="connsiteX157" fmla="*/ 6505575 w 7839075"/>
              <a:gd name="connsiteY157" fmla="*/ 2819400 h 3867150"/>
              <a:gd name="connsiteX158" fmla="*/ 6562725 w 7839075"/>
              <a:gd name="connsiteY158" fmla="*/ 2809875 h 3867150"/>
              <a:gd name="connsiteX159" fmla="*/ 6600825 w 7839075"/>
              <a:gd name="connsiteY159" fmla="*/ 2790825 h 3867150"/>
              <a:gd name="connsiteX160" fmla="*/ 6629400 w 7839075"/>
              <a:gd name="connsiteY160" fmla="*/ 2781300 h 3867150"/>
              <a:gd name="connsiteX161" fmla="*/ 6743700 w 7839075"/>
              <a:gd name="connsiteY161" fmla="*/ 2762250 h 3867150"/>
              <a:gd name="connsiteX162" fmla="*/ 6772275 w 7839075"/>
              <a:gd name="connsiteY162" fmla="*/ 2752725 h 3867150"/>
              <a:gd name="connsiteX163" fmla="*/ 6848475 w 7839075"/>
              <a:gd name="connsiteY163" fmla="*/ 2733675 h 3867150"/>
              <a:gd name="connsiteX164" fmla="*/ 6924675 w 7839075"/>
              <a:gd name="connsiteY164" fmla="*/ 2705100 h 3867150"/>
              <a:gd name="connsiteX165" fmla="*/ 6981825 w 7839075"/>
              <a:gd name="connsiteY165" fmla="*/ 2695575 h 3867150"/>
              <a:gd name="connsiteX166" fmla="*/ 7038975 w 7839075"/>
              <a:gd name="connsiteY166" fmla="*/ 2676525 h 3867150"/>
              <a:gd name="connsiteX167" fmla="*/ 7067550 w 7839075"/>
              <a:gd name="connsiteY167" fmla="*/ 2667000 h 3867150"/>
              <a:gd name="connsiteX168" fmla="*/ 7096125 w 7839075"/>
              <a:gd name="connsiteY168" fmla="*/ 2657475 h 3867150"/>
              <a:gd name="connsiteX169" fmla="*/ 7124700 w 7839075"/>
              <a:gd name="connsiteY169" fmla="*/ 2647950 h 3867150"/>
              <a:gd name="connsiteX170" fmla="*/ 7172325 w 7839075"/>
              <a:gd name="connsiteY170" fmla="*/ 2628900 h 3867150"/>
              <a:gd name="connsiteX171" fmla="*/ 7210425 w 7839075"/>
              <a:gd name="connsiteY171" fmla="*/ 2609850 h 3867150"/>
              <a:gd name="connsiteX172" fmla="*/ 7248525 w 7839075"/>
              <a:gd name="connsiteY172" fmla="*/ 2600325 h 3867150"/>
              <a:gd name="connsiteX173" fmla="*/ 7277100 w 7839075"/>
              <a:gd name="connsiteY173" fmla="*/ 2590800 h 3867150"/>
              <a:gd name="connsiteX174" fmla="*/ 7343775 w 7839075"/>
              <a:gd name="connsiteY174" fmla="*/ 2552700 h 3867150"/>
              <a:gd name="connsiteX175" fmla="*/ 7391400 w 7839075"/>
              <a:gd name="connsiteY175" fmla="*/ 2514600 h 3867150"/>
              <a:gd name="connsiteX176" fmla="*/ 7429500 w 7839075"/>
              <a:gd name="connsiteY176" fmla="*/ 2495550 h 3867150"/>
              <a:gd name="connsiteX177" fmla="*/ 7477125 w 7839075"/>
              <a:gd name="connsiteY177" fmla="*/ 2438400 h 3867150"/>
              <a:gd name="connsiteX178" fmla="*/ 7505700 w 7839075"/>
              <a:gd name="connsiteY178" fmla="*/ 2419350 h 3867150"/>
              <a:gd name="connsiteX179" fmla="*/ 7534275 w 7839075"/>
              <a:gd name="connsiteY179" fmla="*/ 2362200 h 3867150"/>
              <a:gd name="connsiteX180" fmla="*/ 7572375 w 7839075"/>
              <a:gd name="connsiteY180" fmla="*/ 2305050 h 3867150"/>
              <a:gd name="connsiteX181" fmla="*/ 7581900 w 7839075"/>
              <a:gd name="connsiteY181" fmla="*/ 2276475 h 3867150"/>
              <a:gd name="connsiteX182" fmla="*/ 7600950 w 7839075"/>
              <a:gd name="connsiteY182" fmla="*/ 2209800 h 3867150"/>
              <a:gd name="connsiteX183" fmla="*/ 7629525 w 7839075"/>
              <a:gd name="connsiteY183" fmla="*/ 2162175 h 3867150"/>
              <a:gd name="connsiteX184" fmla="*/ 7667625 w 7839075"/>
              <a:gd name="connsiteY184" fmla="*/ 2076450 h 3867150"/>
              <a:gd name="connsiteX185" fmla="*/ 7686675 w 7839075"/>
              <a:gd name="connsiteY185" fmla="*/ 1990725 h 3867150"/>
              <a:gd name="connsiteX186" fmla="*/ 7715250 w 7839075"/>
              <a:gd name="connsiteY186" fmla="*/ 1962150 h 3867150"/>
              <a:gd name="connsiteX187" fmla="*/ 7743825 w 7839075"/>
              <a:gd name="connsiteY187" fmla="*/ 1866900 h 3867150"/>
              <a:gd name="connsiteX188" fmla="*/ 7762875 w 7839075"/>
              <a:gd name="connsiteY188" fmla="*/ 1838325 h 3867150"/>
              <a:gd name="connsiteX189" fmla="*/ 7772400 w 7839075"/>
              <a:gd name="connsiteY189" fmla="*/ 1800225 h 3867150"/>
              <a:gd name="connsiteX190" fmla="*/ 7791450 w 7839075"/>
              <a:gd name="connsiteY190" fmla="*/ 1704975 h 3867150"/>
              <a:gd name="connsiteX191" fmla="*/ 7810500 w 7839075"/>
              <a:gd name="connsiteY191" fmla="*/ 1628775 h 3867150"/>
              <a:gd name="connsiteX192" fmla="*/ 7820025 w 7839075"/>
              <a:gd name="connsiteY192" fmla="*/ 1504950 h 3867150"/>
              <a:gd name="connsiteX193" fmla="*/ 7829550 w 7839075"/>
              <a:gd name="connsiteY193" fmla="*/ 1419225 h 3867150"/>
              <a:gd name="connsiteX194" fmla="*/ 7839075 w 7839075"/>
              <a:gd name="connsiteY194" fmla="*/ 1314450 h 3867150"/>
              <a:gd name="connsiteX195" fmla="*/ 7829550 w 7839075"/>
              <a:gd name="connsiteY195" fmla="*/ 1038225 h 3867150"/>
              <a:gd name="connsiteX196" fmla="*/ 7820025 w 7839075"/>
              <a:gd name="connsiteY196" fmla="*/ 990600 h 3867150"/>
              <a:gd name="connsiteX197" fmla="*/ 7800975 w 7839075"/>
              <a:gd name="connsiteY197" fmla="*/ 838200 h 3867150"/>
              <a:gd name="connsiteX198" fmla="*/ 7791450 w 7839075"/>
              <a:gd name="connsiteY198" fmla="*/ 762000 h 3867150"/>
              <a:gd name="connsiteX199" fmla="*/ 7781925 w 7839075"/>
              <a:gd name="connsiteY199" fmla="*/ 714375 h 3867150"/>
              <a:gd name="connsiteX200" fmla="*/ 7772400 w 7839075"/>
              <a:gd name="connsiteY200" fmla="*/ 638175 h 3867150"/>
              <a:gd name="connsiteX201" fmla="*/ 7762875 w 7839075"/>
              <a:gd name="connsiteY201" fmla="*/ 590550 h 3867150"/>
              <a:gd name="connsiteX202" fmla="*/ 7743825 w 7839075"/>
              <a:gd name="connsiteY202" fmla="*/ 457200 h 3867150"/>
              <a:gd name="connsiteX203" fmla="*/ 7705725 w 7839075"/>
              <a:gd name="connsiteY203" fmla="*/ 361950 h 3867150"/>
              <a:gd name="connsiteX204" fmla="*/ 7658100 w 7839075"/>
              <a:gd name="connsiteY204" fmla="*/ 276225 h 3867150"/>
              <a:gd name="connsiteX205" fmla="*/ 7629525 w 7839075"/>
              <a:gd name="connsiteY205" fmla="*/ 238125 h 3867150"/>
              <a:gd name="connsiteX206" fmla="*/ 7610475 w 7839075"/>
              <a:gd name="connsiteY206" fmla="*/ 228600 h 386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7839075" h="3867150">
                <a:moveTo>
                  <a:pt x="7610475" y="228600"/>
                </a:moveTo>
                <a:cubicBezTo>
                  <a:pt x="7534275" y="223838"/>
                  <a:pt x="7285975" y="221513"/>
                  <a:pt x="7172325" y="209550"/>
                </a:cubicBezTo>
                <a:cubicBezTo>
                  <a:pt x="7159306" y="208180"/>
                  <a:pt x="7147236" y="201471"/>
                  <a:pt x="7134225" y="200025"/>
                </a:cubicBezTo>
                <a:cubicBezTo>
                  <a:pt x="7061373" y="191930"/>
                  <a:pt x="6915150" y="180975"/>
                  <a:pt x="6915150" y="180975"/>
                </a:cubicBezTo>
                <a:cubicBezTo>
                  <a:pt x="6846224" y="158000"/>
                  <a:pt x="6912119" y="177463"/>
                  <a:pt x="6772275" y="161925"/>
                </a:cubicBezTo>
                <a:cubicBezTo>
                  <a:pt x="6724632" y="156631"/>
                  <a:pt x="6712707" y="150409"/>
                  <a:pt x="6667500" y="142875"/>
                </a:cubicBezTo>
                <a:cubicBezTo>
                  <a:pt x="6645355" y="139184"/>
                  <a:pt x="6623050" y="136525"/>
                  <a:pt x="6600825" y="133350"/>
                </a:cubicBezTo>
                <a:cubicBezTo>
                  <a:pt x="6522694" y="107306"/>
                  <a:pt x="6646031" y="146201"/>
                  <a:pt x="6486525" y="114300"/>
                </a:cubicBezTo>
                <a:cubicBezTo>
                  <a:pt x="6466834" y="110362"/>
                  <a:pt x="6449300" y="97741"/>
                  <a:pt x="6429375" y="95250"/>
                </a:cubicBezTo>
                <a:cubicBezTo>
                  <a:pt x="6392259" y="90611"/>
                  <a:pt x="6334478" y="84440"/>
                  <a:pt x="6296025" y="76200"/>
                </a:cubicBezTo>
                <a:cubicBezTo>
                  <a:pt x="6285604" y="73967"/>
                  <a:pt x="6195112" y="49458"/>
                  <a:pt x="6172200" y="47625"/>
                </a:cubicBezTo>
                <a:cubicBezTo>
                  <a:pt x="6108823" y="42555"/>
                  <a:pt x="6045200" y="41275"/>
                  <a:pt x="5981700" y="38100"/>
                </a:cubicBezTo>
                <a:cubicBezTo>
                  <a:pt x="5965825" y="34925"/>
                  <a:pt x="5950122" y="30715"/>
                  <a:pt x="5934075" y="28575"/>
                </a:cubicBezTo>
                <a:cubicBezTo>
                  <a:pt x="5865449" y="19425"/>
                  <a:pt x="5771541" y="14607"/>
                  <a:pt x="5705475" y="9525"/>
                </a:cubicBezTo>
                <a:lnTo>
                  <a:pt x="5591175" y="0"/>
                </a:lnTo>
                <a:lnTo>
                  <a:pt x="4600575" y="9525"/>
                </a:lnTo>
                <a:cubicBezTo>
                  <a:pt x="4205082" y="15610"/>
                  <a:pt x="4496794" y="27513"/>
                  <a:pt x="4191000" y="9525"/>
                </a:cubicBezTo>
                <a:lnTo>
                  <a:pt x="3771900" y="19050"/>
                </a:lnTo>
                <a:cubicBezTo>
                  <a:pt x="3761869" y="19477"/>
                  <a:pt x="3753277" y="27248"/>
                  <a:pt x="3743325" y="28575"/>
                </a:cubicBezTo>
                <a:cubicBezTo>
                  <a:pt x="3705428" y="33628"/>
                  <a:pt x="3667125" y="34925"/>
                  <a:pt x="3629025" y="38100"/>
                </a:cubicBezTo>
                <a:cubicBezTo>
                  <a:pt x="3572671" y="75669"/>
                  <a:pt x="3615269" y="53726"/>
                  <a:pt x="3505200" y="66675"/>
                </a:cubicBezTo>
                <a:cubicBezTo>
                  <a:pt x="3330900" y="87181"/>
                  <a:pt x="3583795" y="65025"/>
                  <a:pt x="3314700" y="85725"/>
                </a:cubicBezTo>
                <a:cubicBezTo>
                  <a:pt x="3295650" y="88900"/>
                  <a:pt x="3276434" y="91203"/>
                  <a:pt x="3257550" y="95250"/>
                </a:cubicBezTo>
                <a:cubicBezTo>
                  <a:pt x="3231949" y="100736"/>
                  <a:pt x="3207424" y="111930"/>
                  <a:pt x="3181350" y="114300"/>
                </a:cubicBezTo>
                <a:cubicBezTo>
                  <a:pt x="3035348" y="127573"/>
                  <a:pt x="3111541" y="121135"/>
                  <a:pt x="2952750" y="133350"/>
                </a:cubicBezTo>
                <a:cubicBezTo>
                  <a:pt x="2845368" y="154826"/>
                  <a:pt x="2976201" y="130419"/>
                  <a:pt x="2800350" y="152400"/>
                </a:cubicBezTo>
                <a:cubicBezTo>
                  <a:pt x="2784286" y="154408"/>
                  <a:pt x="2768694" y="159263"/>
                  <a:pt x="2752725" y="161925"/>
                </a:cubicBezTo>
                <a:cubicBezTo>
                  <a:pt x="2730580" y="165616"/>
                  <a:pt x="2708275" y="168275"/>
                  <a:pt x="2686050" y="171450"/>
                </a:cubicBezTo>
                <a:cubicBezTo>
                  <a:pt x="2589323" y="203692"/>
                  <a:pt x="2666471" y="182411"/>
                  <a:pt x="2543175" y="200025"/>
                </a:cubicBezTo>
                <a:cubicBezTo>
                  <a:pt x="2406630" y="219531"/>
                  <a:pt x="2595002" y="199500"/>
                  <a:pt x="2438400" y="219075"/>
                </a:cubicBezTo>
                <a:cubicBezTo>
                  <a:pt x="2406738" y="223033"/>
                  <a:pt x="2374900" y="225425"/>
                  <a:pt x="2343150" y="228600"/>
                </a:cubicBezTo>
                <a:cubicBezTo>
                  <a:pt x="2330450" y="231775"/>
                  <a:pt x="2317887" y="235558"/>
                  <a:pt x="2305050" y="238125"/>
                </a:cubicBezTo>
                <a:cubicBezTo>
                  <a:pt x="2277822" y="243571"/>
                  <a:pt x="2228368" y="249513"/>
                  <a:pt x="2200275" y="257175"/>
                </a:cubicBezTo>
                <a:cubicBezTo>
                  <a:pt x="2129095" y="276588"/>
                  <a:pt x="2148513" y="281677"/>
                  <a:pt x="2066925" y="295275"/>
                </a:cubicBezTo>
                <a:lnTo>
                  <a:pt x="2009775" y="304800"/>
                </a:lnTo>
                <a:cubicBezTo>
                  <a:pt x="1987585" y="308214"/>
                  <a:pt x="1965189" y="310309"/>
                  <a:pt x="1943100" y="314325"/>
                </a:cubicBezTo>
                <a:cubicBezTo>
                  <a:pt x="1930220" y="316667"/>
                  <a:pt x="1917779" y="321010"/>
                  <a:pt x="1905000" y="323850"/>
                </a:cubicBezTo>
                <a:cubicBezTo>
                  <a:pt x="1870040" y="331619"/>
                  <a:pt x="1852460" y="332945"/>
                  <a:pt x="1819275" y="342900"/>
                </a:cubicBezTo>
                <a:cubicBezTo>
                  <a:pt x="1800041" y="348670"/>
                  <a:pt x="1781175" y="355600"/>
                  <a:pt x="1762125" y="361950"/>
                </a:cubicBezTo>
                <a:cubicBezTo>
                  <a:pt x="1752600" y="365125"/>
                  <a:pt x="1742530" y="366985"/>
                  <a:pt x="1733550" y="371475"/>
                </a:cubicBezTo>
                <a:cubicBezTo>
                  <a:pt x="1648370" y="414065"/>
                  <a:pt x="1684291" y="400595"/>
                  <a:pt x="1628775" y="419100"/>
                </a:cubicBezTo>
                <a:cubicBezTo>
                  <a:pt x="1619250" y="428625"/>
                  <a:pt x="1611975" y="441133"/>
                  <a:pt x="1600200" y="447675"/>
                </a:cubicBezTo>
                <a:cubicBezTo>
                  <a:pt x="1573009" y="462781"/>
                  <a:pt x="1526204" y="470094"/>
                  <a:pt x="1495425" y="476250"/>
                </a:cubicBezTo>
                <a:cubicBezTo>
                  <a:pt x="1482725" y="485775"/>
                  <a:pt x="1471202" y="497115"/>
                  <a:pt x="1457325" y="504825"/>
                </a:cubicBezTo>
                <a:cubicBezTo>
                  <a:pt x="1442379" y="513128"/>
                  <a:pt x="1425768" y="518032"/>
                  <a:pt x="1409700" y="523875"/>
                </a:cubicBezTo>
                <a:cubicBezTo>
                  <a:pt x="1377100" y="535730"/>
                  <a:pt x="1336480" y="546198"/>
                  <a:pt x="1304925" y="561975"/>
                </a:cubicBezTo>
                <a:cubicBezTo>
                  <a:pt x="1294686" y="567095"/>
                  <a:pt x="1286811" y="576376"/>
                  <a:pt x="1276350" y="581025"/>
                </a:cubicBezTo>
                <a:cubicBezTo>
                  <a:pt x="1258000" y="589180"/>
                  <a:pt x="1235908" y="588936"/>
                  <a:pt x="1219200" y="600075"/>
                </a:cubicBezTo>
                <a:cubicBezTo>
                  <a:pt x="1200150" y="612775"/>
                  <a:pt x="1183184" y="629369"/>
                  <a:pt x="1162050" y="638175"/>
                </a:cubicBezTo>
                <a:cubicBezTo>
                  <a:pt x="1144223" y="645603"/>
                  <a:pt x="1123950" y="644525"/>
                  <a:pt x="1104900" y="647700"/>
                </a:cubicBezTo>
                <a:cubicBezTo>
                  <a:pt x="1023008" y="702295"/>
                  <a:pt x="1126620" y="636840"/>
                  <a:pt x="1047750" y="676275"/>
                </a:cubicBezTo>
                <a:cubicBezTo>
                  <a:pt x="1037511" y="681395"/>
                  <a:pt x="1029636" y="690676"/>
                  <a:pt x="1019175" y="695325"/>
                </a:cubicBezTo>
                <a:cubicBezTo>
                  <a:pt x="1000825" y="703480"/>
                  <a:pt x="981075" y="708025"/>
                  <a:pt x="962025" y="714375"/>
                </a:cubicBezTo>
                <a:cubicBezTo>
                  <a:pt x="952500" y="717550"/>
                  <a:pt x="942430" y="719410"/>
                  <a:pt x="933450" y="723900"/>
                </a:cubicBezTo>
                <a:cubicBezTo>
                  <a:pt x="880870" y="750190"/>
                  <a:pt x="909273" y="740165"/>
                  <a:pt x="847725" y="752475"/>
                </a:cubicBezTo>
                <a:cubicBezTo>
                  <a:pt x="838200" y="758825"/>
                  <a:pt x="829869" y="767505"/>
                  <a:pt x="819150" y="771525"/>
                </a:cubicBezTo>
                <a:cubicBezTo>
                  <a:pt x="775676" y="787828"/>
                  <a:pt x="778204" y="772948"/>
                  <a:pt x="742950" y="790575"/>
                </a:cubicBezTo>
                <a:cubicBezTo>
                  <a:pt x="732711" y="795695"/>
                  <a:pt x="724836" y="804976"/>
                  <a:pt x="714375" y="809625"/>
                </a:cubicBezTo>
                <a:cubicBezTo>
                  <a:pt x="696025" y="817780"/>
                  <a:pt x="675186" y="819695"/>
                  <a:pt x="657225" y="828675"/>
                </a:cubicBezTo>
                <a:cubicBezTo>
                  <a:pt x="644525" y="835025"/>
                  <a:pt x="632308" y="842452"/>
                  <a:pt x="619125" y="847725"/>
                </a:cubicBezTo>
                <a:cubicBezTo>
                  <a:pt x="600481" y="855183"/>
                  <a:pt x="578683" y="855636"/>
                  <a:pt x="561975" y="866775"/>
                </a:cubicBezTo>
                <a:cubicBezTo>
                  <a:pt x="472370" y="926512"/>
                  <a:pt x="613933" y="834970"/>
                  <a:pt x="485775" y="904875"/>
                </a:cubicBezTo>
                <a:cubicBezTo>
                  <a:pt x="465675" y="915838"/>
                  <a:pt x="450345" y="935735"/>
                  <a:pt x="428625" y="942975"/>
                </a:cubicBezTo>
                <a:cubicBezTo>
                  <a:pt x="403225" y="951442"/>
                  <a:pt x="385490" y="955857"/>
                  <a:pt x="361950" y="971550"/>
                </a:cubicBezTo>
                <a:cubicBezTo>
                  <a:pt x="256660" y="1041743"/>
                  <a:pt x="322530" y="1016440"/>
                  <a:pt x="257175" y="1038225"/>
                </a:cubicBezTo>
                <a:cubicBezTo>
                  <a:pt x="173613" y="1149641"/>
                  <a:pt x="279626" y="1012033"/>
                  <a:pt x="200025" y="1104900"/>
                </a:cubicBezTo>
                <a:cubicBezTo>
                  <a:pt x="189694" y="1116953"/>
                  <a:pt x="181781" y="1130947"/>
                  <a:pt x="171450" y="1143000"/>
                </a:cubicBezTo>
                <a:cubicBezTo>
                  <a:pt x="162684" y="1153227"/>
                  <a:pt x="150705" y="1160614"/>
                  <a:pt x="142875" y="1171575"/>
                </a:cubicBezTo>
                <a:cubicBezTo>
                  <a:pt x="134622" y="1183129"/>
                  <a:pt x="131350" y="1197634"/>
                  <a:pt x="123825" y="1209675"/>
                </a:cubicBezTo>
                <a:cubicBezTo>
                  <a:pt x="115411" y="1223137"/>
                  <a:pt x="104775" y="1235075"/>
                  <a:pt x="95250" y="1247775"/>
                </a:cubicBezTo>
                <a:cubicBezTo>
                  <a:pt x="92075" y="1263650"/>
                  <a:pt x="89985" y="1279781"/>
                  <a:pt x="85725" y="1295400"/>
                </a:cubicBezTo>
                <a:cubicBezTo>
                  <a:pt x="80441" y="1314773"/>
                  <a:pt x="69976" y="1332743"/>
                  <a:pt x="66675" y="1352550"/>
                </a:cubicBezTo>
                <a:cubicBezTo>
                  <a:pt x="63500" y="1371600"/>
                  <a:pt x="61340" y="1390847"/>
                  <a:pt x="57150" y="1409700"/>
                </a:cubicBezTo>
                <a:cubicBezTo>
                  <a:pt x="54972" y="1419501"/>
                  <a:pt x="50578" y="1428679"/>
                  <a:pt x="47625" y="1438275"/>
                </a:cubicBezTo>
                <a:cubicBezTo>
                  <a:pt x="37877" y="1469957"/>
                  <a:pt x="27090" y="1501367"/>
                  <a:pt x="19050" y="1533525"/>
                </a:cubicBezTo>
                <a:cubicBezTo>
                  <a:pt x="14366" y="1552261"/>
                  <a:pt x="13313" y="1571737"/>
                  <a:pt x="9525" y="1590675"/>
                </a:cubicBezTo>
                <a:cubicBezTo>
                  <a:pt x="6958" y="1603512"/>
                  <a:pt x="3175" y="1616075"/>
                  <a:pt x="0" y="1628775"/>
                </a:cubicBezTo>
                <a:cubicBezTo>
                  <a:pt x="3175" y="1755775"/>
                  <a:pt x="1257" y="1883005"/>
                  <a:pt x="9525" y="2009775"/>
                </a:cubicBezTo>
                <a:cubicBezTo>
                  <a:pt x="10832" y="2029813"/>
                  <a:pt x="23976" y="2047378"/>
                  <a:pt x="28575" y="2066925"/>
                </a:cubicBezTo>
                <a:cubicBezTo>
                  <a:pt x="36705" y="2101479"/>
                  <a:pt x="40187" y="2136990"/>
                  <a:pt x="47625" y="2171700"/>
                </a:cubicBezTo>
                <a:cubicBezTo>
                  <a:pt x="49729" y="2181517"/>
                  <a:pt x="54508" y="2190589"/>
                  <a:pt x="57150" y="2200275"/>
                </a:cubicBezTo>
                <a:cubicBezTo>
                  <a:pt x="64039" y="2225534"/>
                  <a:pt x="69007" y="2251301"/>
                  <a:pt x="76200" y="2276475"/>
                </a:cubicBezTo>
                <a:cubicBezTo>
                  <a:pt x="81717" y="2295783"/>
                  <a:pt x="91949" y="2313818"/>
                  <a:pt x="95250" y="2333625"/>
                </a:cubicBezTo>
                <a:cubicBezTo>
                  <a:pt x="98425" y="2352675"/>
                  <a:pt x="99693" y="2372143"/>
                  <a:pt x="104775" y="2390775"/>
                </a:cubicBezTo>
                <a:cubicBezTo>
                  <a:pt x="109274" y="2407270"/>
                  <a:pt x="118134" y="2422277"/>
                  <a:pt x="123825" y="2438400"/>
                </a:cubicBezTo>
                <a:cubicBezTo>
                  <a:pt x="137191" y="2476271"/>
                  <a:pt x="149225" y="2514600"/>
                  <a:pt x="161925" y="2552700"/>
                </a:cubicBezTo>
                <a:cubicBezTo>
                  <a:pt x="187761" y="2630207"/>
                  <a:pt x="157600" y="2541166"/>
                  <a:pt x="219075" y="2705100"/>
                </a:cubicBezTo>
                <a:cubicBezTo>
                  <a:pt x="222600" y="2714501"/>
                  <a:pt x="224445" y="2724535"/>
                  <a:pt x="228600" y="2733675"/>
                </a:cubicBezTo>
                <a:cubicBezTo>
                  <a:pt x="240351" y="2759528"/>
                  <a:pt x="259812" y="2782325"/>
                  <a:pt x="266700" y="2809875"/>
                </a:cubicBezTo>
                <a:cubicBezTo>
                  <a:pt x="275795" y="2846255"/>
                  <a:pt x="277341" y="2859732"/>
                  <a:pt x="295275" y="2895600"/>
                </a:cubicBezTo>
                <a:cubicBezTo>
                  <a:pt x="303554" y="2912159"/>
                  <a:pt x="314859" y="2927041"/>
                  <a:pt x="323850" y="2943225"/>
                </a:cubicBezTo>
                <a:cubicBezTo>
                  <a:pt x="330746" y="2955637"/>
                  <a:pt x="335855" y="2968997"/>
                  <a:pt x="342900" y="2981325"/>
                </a:cubicBezTo>
                <a:cubicBezTo>
                  <a:pt x="348580" y="2991264"/>
                  <a:pt x="356830" y="2999661"/>
                  <a:pt x="361950" y="3009900"/>
                </a:cubicBezTo>
                <a:cubicBezTo>
                  <a:pt x="369596" y="3025193"/>
                  <a:pt x="372813" y="3042515"/>
                  <a:pt x="381000" y="3057525"/>
                </a:cubicBezTo>
                <a:cubicBezTo>
                  <a:pt x="391963" y="3077625"/>
                  <a:pt x="408137" y="3094575"/>
                  <a:pt x="419100" y="3114675"/>
                </a:cubicBezTo>
                <a:cubicBezTo>
                  <a:pt x="445411" y="3162912"/>
                  <a:pt x="430669" y="3151194"/>
                  <a:pt x="447675" y="3190875"/>
                </a:cubicBezTo>
                <a:cubicBezTo>
                  <a:pt x="453268" y="3203926"/>
                  <a:pt x="459829" y="3216563"/>
                  <a:pt x="466725" y="3228975"/>
                </a:cubicBezTo>
                <a:cubicBezTo>
                  <a:pt x="544789" y="3369490"/>
                  <a:pt x="427148" y="3140297"/>
                  <a:pt x="542925" y="3371850"/>
                </a:cubicBezTo>
                <a:lnTo>
                  <a:pt x="571500" y="3429000"/>
                </a:lnTo>
                <a:cubicBezTo>
                  <a:pt x="577850" y="3441700"/>
                  <a:pt x="582674" y="3455286"/>
                  <a:pt x="590550" y="3467100"/>
                </a:cubicBezTo>
                <a:cubicBezTo>
                  <a:pt x="596900" y="3476625"/>
                  <a:pt x="604480" y="3485436"/>
                  <a:pt x="609600" y="3495675"/>
                </a:cubicBezTo>
                <a:cubicBezTo>
                  <a:pt x="660618" y="3597711"/>
                  <a:pt x="553944" y="3417451"/>
                  <a:pt x="638175" y="3571875"/>
                </a:cubicBezTo>
                <a:cubicBezTo>
                  <a:pt x="649138" y="3591975"/>
                  <a:pt x="663575" y="3609975"/>
                  <a:pt x="676275" y="3629025"/>
                </a:cubicBezTo>
                <a:cubicBezTo>
                  <a:pt x="703553" y="3669942"/>
                  <a:pt x="726501" y="3707826"/>
                  <a:pt x="762000" y="3743325"/>
                </a:cubicBezTo>
                <a:cubicBezTo>
                  <a:pt x="770095" y="3751420"/>
                  <a:pt x="781781" y="3755046"/>
                  <a:pt x="790575" y="3762375"/>
                </a:cubicBezTo>
                <a:cubicBezTo>
                  <a:pt x="800923" y="3770999"/>
                  <a:pt x="807942" y="3783478"/>
                  <a:pt x="819150" y="3790950"/>
                </a:cubicBezTo>
                <a:cubicBezTo>
                  <a:pt x="827504" y="3796519"/>
                  <a:pt x="838497" y="3796520"/>
                  <a:pt x="847725" y="3800475"/>
                </a:cubicBezTo>
                <a:cubicBezTo>
                  <a:pt x="949596" y="3844134"/>
                  <a:pt x="815702" y="3796937"/>
                  <a:pt x="933450" y="3829050"/>
                </a:cubicBezTo>
                <a:cubicBezTo>
                  <a:pt x="952823" y="3834334"/>
                  <a:pt x="971119" y="3843230"/>
                  <a:pt x="990600" y="3848100"/>
                </a:cubicBezTo>
                <a:lnTo>
                  <a:pt x="1066800" y="3867150"/>
                </a:lnTo>
                <a:cubicBezTo>
                  <a:pt x="1155700" y="3863975"/>
                  <a:pt x="1244728" y="3863352"/>
                  <a:pt x="1333500" y="3857625"/>
                </a:cubicBezTo>
                <a:cubicBezTo>
                  <a:pt x="1343519" y="3856979"/>
                  <a:pt x="1352674" y="3851625"/>
                  <a:pt x="1362075" y="3848100"/>
                </a:cubicBezTo>
                <a:cubicBezTo>
                  <a:pt x="1378084" y="3842097"/>
                  <a:pt x="1394407" y="3836696"/>
                  <a:pt x="1409700" y="3829050"/>
                </a:cubicBezTo>
                <a:cubicBezTo>
                  <a:pt x="1517403" y="3775198"/>
                  <a:pt x="1439417" y="3803269"/>
                  <a:pt x="1504950" y="3781425"/>
                </a:cubicBezTo>
                <a:cubicBezTo>
                  <a:pt x="1522338" y="3768384"/>
                  <a:pt x="1586128" y="3719441"/>
                  <a:pt x="1600200" y="3714750"/>
                </a:cubicBezTo>
                <a:cubicBezTo>
                  <a:pt x="1623519" y="3706977"/>
                  <a:pt x="1646277" y="3700888"/>
                  <a:pt x="1666875" y="3686175"/>
                </a:cubicBezTo>
                <a:cubicBezTo>
                  <a:pt x="1729305" y="3641582"/>
                  <a:pt x="1662728" y="3668507"/>
                  <a:pt x="1724025" y="3648075"/>
                </a:cubicBezTo>
                <a:cubicBezTo>
                  <a:pt x="1733550" y="3635375"/>
                  <a:pt x="1739391" y="3618781"/>
                  <a:pt x="1752600" y="3609975"/>
                </a:cubicBezTo>
                <a:cubicBezTo>
                  <a:pt x="1769308" y="3598836"/>
                  <a:pt x="1791789" y="3599905"/>
                  <a:pt x="1809750" y="3590925"/>
                </a:cubicBezTo>
                <a:cubicBezTo>
                  <a:pt x="1822450" y="3584575"/>
                  <a:pt x="1835522" y="3578920"/>
                  <a:pt x="1847850" y="3571875"/>
                </a:cubicBezTo>
                <a:cubicBezTo>
                  <a:pt x="1956921" y="3509549"/>
                  <a:pt x="1786799" y="3603051"/>
                  <a:pt x="1905000" y="3524250"/>
                </a:cubicBezTo>
                <a:cubicBezTo>
                  <a:pt x="1913354" y="3518681"/>
                  <a:pt x="1924595" y="3519215"/>
                  <a:pt x="1933575" y="3514725"/>
                </a:cubicBezTo>
                <a:cubicBezTo>
                  <a:pt x="1943814" y="3509605"/>
                  <a:pt x="1951911" y="3500795"/>
                  <a:pt x="1962150" y="3495675"/>
                </a:cubicBezTo>
                <a:cubicBezTo>
                  <a:pt x="1971130" y="3491185"/>
                  <a:pt x="1981745" y="3490640"/>
                  <a:pt x="1990725" y="3486150"/>
                </a:cubicBezTo>
                <a:cubicBezTo>
                  <a:pt x="2026308" y="3468359"/>
                  <a:pt x="2059917" y="3446791"/>
                  <a:pt x="2095500" y="3429000"/>
                </a:cubicBezTo>
                <a:cubicBezTo>
                  <a:pt x="2115026" y="3419237"/>
                  <a:pt x="2153586" y="3413573"/>
                  <a:pt x="2171700" y="3409950"/>
                </a:cubicBezTo>
                <a:cubicBezTo>
                  <a:pt x="2203450" y="3394075"/>
                  <a:pt x="2241849" y="3387426"/>
                  <a:pt x="2266950" y="3362325"/>
                </a:cubicBezTo>
                <a:cubicBezTo>
                  <a:pt x="2276475" y="3352800"/>
                  <a:pt x="2284102" y="3340889"/>
                  <a:pt x="2295525" y="3333750"/>
                </a:cubicBezTo>
                <a:cubicBezTo>
                  <a:pt x="2310024" y="3324688"/>
                  <a:pt x="2327857" y="3322346"/>
                  <a:pt x="2343150" y="3314700"/>
                </a:cubicBezTo>
                <a:cubicBezTo>
                  <a:pt x="2353389" y="3309580"/>
                  <a:pt x="2361486" y="3300770"/>
                  <a:pt x="2371725" y="3295650"/>
                </a:cubicBezTo>
                <a:cubicBezTo>
                  <a:pt x="2386950" y="3288037"/>
                  <a:pt x="2424158" y="3280669"/>
                  <a:pt x="2438400" y="3276600"/>
                </a:cubicBezTo>
                <a:cubicBezTo>
                  <a:pt x="2448054" y="3273842"/>
                  <a:pt x="2457450" y="3270250"/>
                  <a:pt x="2466975" y="3267075"/>
                </a:cubicBezTo>
                <a:cubicBezTo>
                  <a:pt x="2499761" y="3217896"/>
                  <a:pt x="2468074" y="3250834"/>
                  <a:pt x="2533650" y="3228975"/>
                </a:cubicBezTo>
                <a:cubicBezTo>
                  <a:pt x="2547120" y="3224485"/>
                  <a:pt x="2558699" y="3215518"/>
                  <a:pt x="2571750" y="3209925"/>
                </a:cubicBezTo>
                <a:cubicBezTo>
                  <a:pt x="2596647" y="3199255"/>
                  <a:pt x="2611572" y="3198931"/>
                  <a:pt x="2638425" y="3190875"/>
                </a:cubicBezTo>
                <a:cubicBezTo>
                  <a:pt x="2657659" y="3185105"/>
                  <a:pt x="2678867" y="3182964"/>
                  <a:pt x="2695575" y="3171825"/>
                </a:cubicBezTo>
                <a:cubicBezTo>
                  <a:pt x="2734893" y="3145613"/>
                  <a:pt x="2723753" y="3149420"/>
                  <a:pt x="2781300" y="3133725"/>
                </a:cubicBezTo>
                <a:cubicBezTo>
                  <a:pt x="2796919" y="3129465"/>
                  <a:pt x="2813306" y="3128460"/>
                  <a:pt x="2828925" y="3124200"/>
                </a:cubicBezTo>
                <a:cubicBezTo>
                  <a:pt x="2848298" y="3118916"/>
                  <a:pt x="2866594" y="3110020"/>
                  <a:pt x="2886075" y="3105150"/>
                </a:cubicBezTo>
                <a:cubicBezTo>
                  <a:pt x="2922250" y="3096106"/>
                  <a:pt x="2955256" y="3096778"/>
                  <a:pt x="2990850" y="3086100"/>
                </a:cubicBezTo>
                <a:cubicBezTo>
                  <a:pt x="3034551" y="3072990"/>
                  <a:pt x="3030033" y="3066779"/>
                  <a:pt x="3067050" y="3057525"/>
                </a:cubicBezTo>
                <a:cubicBezTo>
                  <a:pt x="3115573" y="3045394"/>
                  <a:pt x="3147057" y="3044402"/>
                  <a:pt x="3200400" y="3038475"/>
                </a:cubicBezTo>
                <a:cubicBezTo>
                  <a:pt x="3213100" y="3032125"/>
                  <a:pt x="3225030" y="3023915"/>
                  <a:pt x="3238500" y="3019425"/>
                </a:cubicBezTo>
                <a:cubicBezTo>
                  <a:pt x="3301872" y="2998301"/>
                  <a:pt x="3342008" y="2996076"/>
                  <a:pt x="3409950" y="2990850"/>
                </a:cubicBezTo>
                <a:cubicBezTo>
                  <a:pt x="3460699" y="2986946"/>
                  <a:pt x="3511613" y="2985384"/>
                  <a:pt x="3562350" y="2981325"/>
                </a:cubicBezTo>
                <a:cubicBezTo>
                  <a:pt x="3647628" y="2974503"/>
                  <a:pt x="3642595" y="2970443"/>
                  <a:pt x="3724275" y="2962275"/>
                </a:cubicBezTo>
                <a:cubicBezTo>
                  <a:pt x="3815955" y="2953107"/>
                  <a:pt x="3898061" y="2949032"/>
                  <a:pt x="3990975" y="2943225"/>
                </a:cubicBezTo>
                <a:cubicBezTo>
                  <a:pt x="4013200" y="2940050"/>
                  <a:pt x="4035311" y="2935934"/>
                  <a:pt x="4057650" y="2933700"/>
                </a:cubicBezTo>
                <a:cubicBezTo>
                  <a:pt x="4144627" y="2925002"/>
                  <a:pt x="4294082" y="2917482"/>
                  <a:pt x="4371975" y="2914650"/>
                </a:cubicBezTo>
                <a:lnTo>
                  <a:pt x="4705350" y="2905125"/>
                </a:lnTo>
                <a:lnTo>
                  <a:pt x="5648325" y="2914650"/>
                </a:lnTo>
                <a:cubicBezTo>
                  <a:pt x="5667634" y="2915018"/>
                  <a:pt x="5686162" y="2924175"/>
                  <a:pt x="5705475" y="2924175"/>
                </a:cubicBezTo>
                <a:cubicBezTo>
                  <a:pt x="5845211" y="2924175"/>
                  <a:pt x="5984875" y="2917825"/>
                  <a:pt x="6124575" y="2914650"/>
                </a:cubicBezTo>
                <a:cubicBezTo>
                  <a:pt x="6282714" y="2892059"/>
                  <a:pt x="6099054" y="2921380"/>
                  <a:pt x="6257925" y="2886075"/>
                </a:cubicBezTo>
                <a:cubicBezTo>
                  <a:pt x="6292577" y="2878374"/>
                  <a:pt x="6328146" y="2875155"/>
                  <a:pt x="6362700" y="2867025"/>
                </a:cubicBezTo>
                <a:cubicBezTo>
                  <a:pt x="6382247" y="2862426"/>
                  <a:pt x="6400369" y="2852845"/>
                  <a:pt x="6419850" y="2847975"/>
                </a:cubicBezTo>
                <a:cubicBezTo>
                  <a:pt x="6432550" y="2844800"/>
                  <a:pt x="6445531" y="2842590"/>
                  <a:pt x="6457950" y="2838450"/>
                </a:cubicBezTo>
                <a:cubicBezTo>
                  <a:pt x="6474170" y="2833043"/>
                  <a:pt x="6489080" y="2823899"/>
                  <a:pt x="6505575" y="2819400"/>
                </a:cubicBezTo>
                <a:cubicBezTo>
                  <a:pt x="6524207" y="2814318"/>
                  <a:pt x="6543675" y="2813050"/>
                  <a:pt x="6562725" y="2809875"/>
                </a:cubicBezTo>
                <a:cubicBezTo>
                  <a:pt x="6575425" y="2803525"/>
                  <a:pt x="6587774" y="2796418"/>
                  <a:pt x="6600825" y="2790825"/>
                </a:cubicBezTo>
                <a:cubicBezTo>
                  <a:pt x="6610053" y="2786870"/>
                  <a:pt x="6619746" y="2784058"/>
                  <a:pt x="6629400" y="2781300"/>
                </a:cubicBezTo>
                <a:cubicBezTo>
                  <a:pt x="6678348" y="2767315"/>
                  <a:pt x="6681857" y="2769980"/>
                  <a:pt x="6743700" y="2762250"/>
                </a:cubicBezTo>
                <a:cubicBezTo>
                  <a:pt x="6753225" y="2759075"/>
                  <a:pt x="6762589" y="2755367"/>
                  <a:pt x="6772275" y="2752725"/>
                </a:cubicBezTo>
                <a:cubicBezTo>
                  <a:pt x="6797534" y="2745836"/>
                  <a:pt x="6824166" y="2743399"/>
                  <a:pt x="6848475" y="2733675"/>
                </a:cubicBezTo>
                <a:cubicBezTo>
                  <a:pt x="6857745" y="2729967"/>
                  <a:pt x="6907877" y="2708833"/>
                  <a:pt x="6924675" y="2705100"/>
                </a:cubicBezTo>
                <a:cubicBezTo>
                  <a:pt x="6943528" y="2700910"/>
                  <a:pt x="6963089" y="2700259"/>
                  <a:pt x="6981825" y="2695575"/>
                </a:cubicBezTo>
                <a:cubicBezTo>
                  <a:pt x="7001306" y="2690705"/>
                  <a:pt x="7019925" y="2682875"/>
                  <a:pt x="7038975" y="2676525"/>
                </a:cubicBezTo>
                <a:lnTo>
                  <a:pt x="7067550" y="2667000"/>
                </a:lnTo>
                <a:lnTo>
                  <a:pt x="7096125" y="2657475"/>
                </a:lnTo>
                <a:cubicBezTo>
                  <a:pt x="7105650" y="2654300"/>
                  <a:pt x="7115378" y="2651679"/>
                  <a:pt x="7124700" y="2647950"/>
                </a:cubicBezTo>
                <a:cubicBezTo>
                  <a:pt x="7140575" y="2641600"/>
                  <a:pt x="7156701" y="2635844"/>
                  <a:pt x="7172325" y="2628900"/>
                </a:cubicBezTo>
                <a:cubicBezTo>
                  <a:pt x="7185300" y="2623133"/>
                  <a:pt x="7197130" y="2614836"/>
                  <a:pt x="7210425" y="2609850"/>
                </a:cubicBezTo>
                <a:cubicBezTo>
                  <a:pt x="7222682" y="2605253"/>
                  <a:pt x="7235938" y="2603921"/>
                  <a:pt x="7248525" y="2600325"/>
                </a:cubicBezTo>
                <a:cubicBezTo>
                  <a:pt x="7258179" y="2597567"/>
                  <a:pt x="7267575" y="2593975"/>
                  <a:pt x="7277100" y="2590800"/>
                </a:cubicBezTo>
                <a:cubicBezTo>
                  <a:pt x="7351130" y="2516770"/>
                  <a:pt x="7257429" y="2600670"/>
                  <a:pt x="7343775" y="2552700"/>
                </a:cubicBezTo>
                <a:cubicBezTo>
                  <a:pt x="7361547" y="2542827"/>
                  <a:pt x="7374484" y="2525877"/>
                  <a:pt x="7391400" y="2514600"/>
                </a:cubicBezTo>
                <a:cubicBezTo>
                  <a:pt x="7403214" y="2506724"/>
                  <a:pt x="7417946" y="2503803"/>
                  <a:pt x="7429500" y="2495550"/>
                </a:cubicBezTo>
                <a:cubicBezTo>
                  <a:pt x="7484115" y="2456540"/>
                  <a:pt x="7435353" y="2480172"/>
                  <a:pt x="7477125" y="2438400"/>
                </a:cubicBezTo>
                <a:cubicBezTo>
                  <a:pt x="7485220" y="2430305"/>
                  <a:pt x="7496175" y="2425700"/>
                  <a:pt x="7505700" y="2419350"/>
                </a:cubicBezTo>
                <a:cubicBezTo>
                  <a:pt x="7590270" y="2292495"/>
                  <a:pt x="7468550" y="2480506"/>
                  <a:pt x="7534275" y="2362200"/>
                </a:cubicBezTo>
                <a:cubicBezTo>
                  <a:pt x="7545394" y="2342186"/>
                  <a:pt x="7565135" y="2326770"/>
                  <a:pt x="7572375" y="2305050"/>
                </a:cubicBezTo>
                <a:cubicBezTo>
                  <a:pt x="7575550" y="2295525"/>
                  <a:pt x="7579015" y="2286092"/>
                  <a:pt x="7581900" y="2276475"/>
                </a:cubicBezTo>
                <a:cubicBezTo>
                  <a:pt x="7588542" y="2254335"/>
                  <a:pt x="7592060" y="2231136"/>
                  <a:pt x="7600950" y="2209800"/>
                </a:cubicBezTo>
                <a:cubicBezTo>
                  <a:pt x="7608070" y="2192711"/>
                  <a:pt x="7620000" y="2178050"/>
                  <a:pt x="7629525" y="2162175"/>
                </a:cubicBezTo>
                <a:cubicBezTo>
                  <a:pt x="7657411" y="2050630"/>
                  <a:pt x="7612698" y="2213767"/>
                  <a:pt x="7667625" y="2076450"/>
                </a:cubicBezTo>
                <a:cubicBezTo>
                  <a:pt x="7670119" y="2070215"/>
                  <a:pt x="7680985" y="2000683"/>
                  <a:pt x="7686675" y="1990725"/>
                </a:cubicBezTo>
                <a:cubicBezTo>
                  <a:pt x="7693358" y="1979029"/>
                  <a:pt x="7705725" y="1971675"/>
                  <a:pt x="7715250" y="1962150"/>
                </a:cubicBezTo>
                <a:cubicBezTo>
                  <a:pt x="7720575" y="1940852"/>
                  <a:pt x="7734549" y="1880814"/>
                  <a:pt x="7743825" y="1866900"/>
                </a:cubicBezTo>
                <a:lnTo>
                  <a:pt x="7762875" y="1838325"/>
                </a:lnTo>
                <a:cubicBezTo>
                  <a:pt x="7766050" y="1825625"/>
                  <a:pt x="7769657" y="1813025"/>
                  <a:pt x="7772400" y="1800225"/>
                </a:cubicBezTo>
                <a:cubicBezTo>
                  <a:pt x="7779184" y="1768565"/>
                  <a:pt x="7781211" y="1735692"/>
                  <a:pt x="7791450" y="1704975"/>
                </a:cubicBezTo>
                <a:cubicBezTo>
                  <a:pt x="7806095" y="1661041"/>
                  <a:pt x="7799006" y="1686245"/>
                  <a:pt x="7810500" y="1628775"/>
                </a:cubicBezTo>
                <a:cubicBezTo>
                  <a:pt x="7813675" y="1587500"/>
                  <a:pt x="7816277" y="1546177"/>
                  <a:pt x="7820025" y="1504950"/>
                </a:cubicBezTo>
                <a:cubicBezTo>
                  <a:pt x="7822628" y="1476317"/>
                  <a:pt x="7826689" y="1447833"/>
                  <a:pt x="7829550" y="1419225"/>
                </a:cubicBezTo>
                <a:cubicBezTo>
                  <a:pt x="7833039" y="1384330"/>
                  <a:pt x="7835900" y="1349375"/>
                  <a:pt x="7839075" y="1314450"/>
                </a:cubicBezTo>
                <a:cubicBezTo>
                  <a:pt x="7835900" y="1222375"/>
                  <a:pt x="7834960" y="1130196"/>
                  <a:pt x="7829550" y="1038225"/>
                </a:cubicBezTo>
                <a:cubicBezTo>
                  <a:pt x="7828599" y="1022064"/>
                  <a:pt x="7821813" y="1006690"/>
                  <a:pt x="7820025" y="990600"/>
                </a:cubicBezTo>
                <a:cubicBezTo>
                  <a:pt x="7802867" y="836174"/>
                  <a:pt x="7825255" y="911041"/>
                  <a:pt x="7800975" y="838200"/>
                </a:cubicBezTo>
                <a:cubicBezTo>
                  <a:pt x="7797800" y="812800"/>
                  <a:pt x="7795342" y="787300"/>
                  <a:pt x="7791450" y="762000"/>
                </a:cubicBezTo>
                <a:cubicBezTo>
                  <a:pt x="7788988" y="745999"/>
                  <a:pt x="7784387" y="730376"/>
                  <a:pt x="7781925" y="714375"/>
                </a:cubicBezTo>
                <a:cubicBezTo>
                  <a:pt x="7778033" y="689075"/>
                  <a:pt x="7776292" y="663475"/>
                  <a:pt x="7772400" y="638175"/>
                </a:cubicBezTo>
                <a:cubicBezTo>
                  <a:pt x="7769938" y="622174"/>
                  <a:pt x="7765337" y="606551"/>
                  <a:pt x="7762875" y="590550"/>
                </a:cubicBezTo>
                <a:cubicBezTo>
                  <a:pt x="7758364" y="561230"/>
                  <a:pt x="7751968" y="489771"/>
                  <a:pt x="7743825" y="457200"/>
                </a:cubicBezTo>
                <a:cubicBezTo>
                  <a:pt x="7726481" y="387823"/>
                  <a:pt x="7729374" y="417131"/>
                  <a:pt x="7705725" y="361950"/>
                </a:cubicBezTo>
                <a:cubicBezTo>
                  <a:pt x="7680975" y="304200"/>
                  <a:pt x="7719978" y="358729"/>
                  <a:pt x="7658100" y="276225"/>
                </a:cubicBezTo>
                <a:cubicBezTo>
                  <a:pt x="7648575" y="263525"/>
                  <a:pt x="7641721" y="248288"/>
                  <a:pt x="7629525" y="238125"/>
                </a:cubicBezTo>
                <a:cubicBezTo>
                  <a:pt x="7615685" y="226592"/>
                  <a:pt x="7686675" y="233362"/>
                  <a:pt x="7610475" y="228600"/>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p:cNvPicPr>
            <a:picLocks noChangeAspect="1"/>
          </p:cNvPicPr>
          <p:nvPr/>
        </p:nvPicPr>
        <p:blipFill>
          <a:blip r:embed="rId4" cstate="print"/>
          <a:srcRect/>
          <a:stretch>
            <a:fillRect/>
          </a:stretch>
        </p:blipFill>
        <p:spPr bwMode="auto">
          <a:xfrm>
            <a:off x="0" y="1071563"/>
            <a:ext cx="9144000" cy="572452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1" name="Straight Arrow Connector 10"/>
          <p:cNvCxnSpPr/>
          <p:nvPr/>
        </p:nvCxnSpPr>
        <p:spPr>
          <a:xfrm flipH="1">
            <a:off x="6380163" y="3298825"/>
            <a:ext cx="1000125" cy="83978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90738" y="2601913"/>
            <a:ext cx="1385887" cy="8270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a:grpSpLocks/>
          </p:cNvGrpSpPr>
          <p:nvPr/>
        </p:nvGrpSpPr>
        <p:grpSpPr bwMode="auto">
          <a:xfrm>
            <a:off x="304800" y="1968500"/>
            <a:ext cx="8366125" cy="1409700"/>
            <a:chOff x="304800" y="1968258"/>
            <a:chExt cx="8365864" cy="1409781"/>
          </a:xfrm>
        </p:grpSpPr>
        <p:sp>
          <p:nvSpPr>
            <p:cNvPr id="15" name="Rectangle 14"/>
            <p:cNvSpPr/>
            <p:nvPr/>
          </p:nvSpPr>
          <p:spPr>
            <a:xfrm>
              <a:off x="6593933" y="2670153"/>
              <a:ext cx="2076731"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00B0F0"/>
                  </a:solidFill>
                  <a:effectLst>
                    <a:outerShdw blurRad="50800" dist="39000" dir="5460000" algn="tl">
                      <a:srgbClr val="000000">
                        <a:alpha val="38000"/>
                      </a:srgbClr>
                    </a:outerShdw>
                  </a:effectLst>
                  <a:latin typeface="+mn-lt"/>
                </a:rPr>
                <a:t>myelin</a:t>
              </a:r>
            </a:p>
          </p:txBody>
        </p:sp>
        <p:sp>
          <p:nvSpPr>
            <p:cNvPr id="16" name="Rectangle 15"/>
            <p:cNvSpPr/>
            <p:nvPr/>
          </p:nvSpPr>
          <p:spPr>
            <a:xfrm>
              <a:off x="304800" y="1968258"/>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FFFF00"/>
                  </a:solidFill>
                  <a:effectLst>
                    <a:outerShdw blurRad="50800" dist="39000" dir="5460000" algn="tl">
                      <a:srgbClr val="000000">
                        <a:alpha val="38000"/>
                      </a:srgbClr>
                    </a:outerShdw>
                  </a:effectLst>
                  <a:latin typeface="+mn-lt"/>
                </a:rPr>
                <a:t>axon</a:t>
              </a:r>
            </a:p>
          </p:txBody>
        </p:sp>
      </p:grpSp>
      <p:sp>
        <p:nvSpPr>
          <p:cNvPr id="7" name="Right Brace 6"/>
          <p:cNvSpPr/>
          <p:nvPr/>
        </p:nvSpPr>
        <p:spPr>
          <a:xfrm rot="19488058">
            <a:off x="6246813" y="4133850"/>
            <a:ext cx="104775" cy="196850"/>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n w="38100">
                <a:solidFill>
                  <a:schemeClr val="tx1"/>
                </a:solidFill>
              </a:ln>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p:cNvPicPr>
          <p:nvPr/>
        </p:nvPicPr>
        <p:blipFill>
          <a:blip r:embed="rId4" cstate="print"/>
          <a:srcRect/>
          <a:stretch>
            <a:fillRect/>
          </a:stretch>
        </p:blipFill>
        <p:spPr bwMode="auto">
          <a:xfrm>
            <a:off x="731838" y="1071563"/>
            <a:ext cx="7643812" cy="573087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3" name="Straight Arrow Connector 12"/>
          <p:cNvCxnSpPr/>
          <p:nvPr/>
        </p:nvCxnSpPr>
        <p:spPr>
          <a:xfrm flipH="1" flipV="1">
            <a:off x="5067300" y="4191000"/>
            <a:ext cx="215900" cy="8143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a:grpSpLocks/>
          </p:cNvGrpSpPr>
          <p:nvPr/>
        </p:nvGrpSpPr>
        <p:grpSpPr bwMode="auto">
          <a:xfrm>
            <a:off x="2133600" y="3238500"/>
            <a:ext cx="4067175" cy="2295525"/>
            <a:chOff x="2133600" y="3238685"/>
            <a:chExt cx="4067543" cy="2295527"/>
          </a:xfrm>
        </p:grpSpPr>
        <p:sp>
          <p:nvSpPr>
            <p:cNvPr id="17" name="Rectangle 16"/>
            <p:cNvSpPr/>
            <p:nvPr/>
          </p:nvSpPr>
          <p:spPr>
            <a:xfrm>
              <a:off x="4569122" y="5010992"/>
              <a:ext cx="1632021" cy="523220"/>
            </a:xfrm>
            <a:prstGeom prst="rect">
              <a:avLst/>
            </a:prstGeom>
            <a:solidFill>
              <a:schemeClr val="bg1"/>
            </a:solid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FF0000"/>
                  </a:solidFill>
                  <a:effectLst>
                    <a:outerShdw blurRad="50800" dist="39000" dir="5460000" algn="tl">
                      <a:srgbClr val="000000">
                        <a:alpha val="38000"/>
                      </a:srgbClr>
                    </a:outerShdw>
                  </a:effectLst>
                  <a:latin typeface="+mn-lt"/>
                </a:rPr>
                <a:t>neuron</a:t>
              </a:r>
            </a:p>
          </p:txBody>
        </p:sp>
        <p:sp>
          <p:nvSpPr>
            <p:cNvPr id="18" name="Rectangle 17"/>
            <p:cNvSpPr/>
            <p:nvPr/>
          </p:nvSpPr>
          <p:spPr>
            <a:xfrm>
              <a:off x="2133600" y="3238685"/>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FFFF00"/>
                  </a:solidFill>
                  <a:effectLst>
                    <a:outerShdw blurRad="50800" dist="39000" dir="5460000" algn="tl">
                      <a:srgbClr val="000000">
                        <a:alpha val="38000"/>
                      </a:srgbClr>
                    </a:outerShdw>
                  </a:effectLst>
                  <a:latin typeface="+mn-lt"/>
                </a:rPr>
                <a:t>ganglion</a:t>
              </a:r>
            </a:p>
          </p:txBody>
        </p:sp>
      </p:grpSp>
      <p:sp>
        <p:nvSpPr>
          <p:cNvPr id="7" name="Freeform 6"/>
          <p:cNvSpPr/>
          <p:nvPr/>
        </p:nvSpPr>
        <p:spPr>
          <a:xfrm>
            <a:off x="1514475" y="2133600"/>
            <a:ext cx="4581525" cy="3114675"/>
          </a:xfrm>
          <a:custGeom>
            <a:avLst/>
            <a:gdLst>
              <a:gd name="connsiteX0" fmla="*/ 1724025 w 4581525"/>
              <a:gd name="connsiteY0" fmla="*/ 400050 h 3115466"/>
              <a:gd name="connsiteX1" fmla="*/ 1676400 w 4581525"/>
              <a:gd name="connsiteY1" fmla="*/ 428625 h 3115466"/>
              <a:gd name="connsiteX2" fmla="*/ 1647825 w 4581525"/>
              <a:gd name="connsiteY2" fmla="*/ 438150 h 3115466"/>
              <a:gd name="connsiteX3" fmla="*/ 1619250 w 4581525"/>
              <a:gd name="connsiteY3" fmla="*/ 457200 h 3115466"/>
              <a:gd name="connsiteX4" fmla="*/ 1504950 w 4581525"/>
              <a:gd name="connsiteY4" fmla="*/ 504825 h 3115466"/>
              <a:gd name="connsiteX5" fmla="*/ 1447800 w 4581525"/>
              <a:gd name="connsiteY5" fmla="*/ 533400 h 3115466"/>
              <a:gd name="connsiteX6" fmla="*/ 1381125 w 4581525"/>
              <a:gd name="connsiteY6" fmla="*/ 552450 h 3115466"/>
              <a:gd name="connsiteX7" fmla="*/ 1314450 w 4581525"/>
              <a:gd name="connsiteY7" fmla="*/ 571500 h 3115466"/>
              <a:gd name="connsiteX8" fmla="*/ 1257300 w 4581525"/>
              <a:gd name="connsiteY8" fmla="*/ 609600 h 3115466"/>
              <a:gd name="connsiteX9" fmla="*/ 1181100 w 4581525"/>
              <a:gd name="connsiteY9" fmla="*/ 647700 h 3115466"/>
              <a:gd name="connsiteX10" fmla="*/ 1123950 w 4581525"/>
              <a:gd name="connsiteY10" fmla="*/ 685800 h 3115466"/>
              <a:gd name="connsiteX11" fmla="*/ 1095375 w 4581525"/>
              <a:gd name="connsiteY11" fmla="*/ 704850 h 3115466"/>
              <a:gd name="connsiteX12" fmla="*/ 1038225 w 4581525"/>
              <a:gd name="connsiteY12" fmla="*/ 771525 h 3115466"/>
              <a:gd name="connsiteX13" fmla="*/ 952500 w 4581525"/>
              <a:gd name="connsiteY13" fmla="*/ 828675 h 3115466"/>
              <a:gd name="connsiteX14" fmla="*/ 895350 w 4581525"/>
              <a:gd name="connsiteY14" fmla="*/ 885825 h 3115466"/>
              <a:gd name="connsiteX15" fmla="*/ 847725 w 4581525"/>
              <a:gd name="connsiteY15" fmla="*/ 914400 h 3115466"/>
              <a:gd name="connsiteX16" fmla="*/ 819150 w 4581525"/>
              <a:gd name="connsiteY16" fmla="*/ 942975 h 3115466"/>
              <a:gd name="connsiteX17" fmla="*/ 733425 w 4581525"/>
              <a:gd name="connsiteY17" fmla="*/ 990600 h 3115466"/>
              <a:gd name="connsiteX18" fmla="*/ 647700 w 4581525"/>
              <a:gd name="connsiteY18" fmla="*/ 1057275 h 3115466"/>
              <a:gd name="connsiteX19" fmla="*/ 619125 w 4581525"/>
              <a:gd name="connsiteY19" fmla="*/ 1085850 h 3115466"/>
              <a:gd name="connsiteX20" fmla="*/ 581025 w 4581525"/>
              <a:gd name="connsiteY20" fmla="*/ 1104900 h 3115466"/>
              <a:gd name="connsiteX21" fmla="*/ 561975 w 4581525"/>
              <a:gd name="connsiteY21" fmla="*/ 1133475 h 3115466"/>
              <a:gd name="connsiteX22" fmla="*/ 476250 w 4581525"/>
              <a:gd name="connsiteY22" fmla="*/ 1200150 h 3115466"/>
              <a:gd name="connsiteX23" fmla="*/ 428625 w 4581525"/>
              <a:gd name="connsiteY23" fmla="*/ 1247775 h 3115466"/>
              <a:gd name="connsiteX24" fmla="*/ 381000 w 4581525"/>
              <a:gd name="connsiteY24" fmla="*/ 1304925 h 3115466"/>
              <a:gd name="connsiteX25" fmla="*/ 371475 w 4581525"/>
              <a:gd name="connsiteY25" fmla="*/ 1333500 h 3115466"/>
              <a:gd name="connsiteX26" fmla="*/ 304800 w 4581525"/>
              <a:gd name="connsiteY26" fmla="*/ 1400175 h 3115466"/>
              <a:gd name="connsiteX27" fmla="*/ 228600 w 4581525"/>
              <a:gd name="connsiteY27" fmla="*/ 1476375 h 3115466"/>
              <a:gd name="connsiteX28" fmla="*/ 219075 w 4581525"/>
              <a:gd name="connsiteY28" fmla="*/ 1504950 h 3115466"/>
              <a:gd name="connsiteX29" fmla="*/ 171450 w 4581525"/>
              <a:gd name="connsiteY29" fmla="*/ 1562100 h 3115466"/>
              <a:gd name="connsiteX30" fmla="*/ 133350 w 4581525"/>
              <a:gd name="connsiteY30" fmla="*/ 1638300 h 3115466"/>
              <a:gd name="connsiteX31" fmla="*/ 114300 w 4581525"/>
              <a:gd name="connsiteY31" fmla="*/ 1666875 h 3115466"/>
              <a:gd name="connsiteX32" fmla="*/ 104775 w 4581525"/>
              <a:gd name="connsiteY32" fmla="*/ 1695450 h 3115466"/>
              <a:gd name="connsiteX33" fmla="*/ 85725 w 4581525"/>
              <a:gd name="connsiteY33" fmla="*/ 1724025 h 3115466"/>
              <a:gd name="connsiteX34" fmla="*/ 57150 w 4581525"/>
              <a:gd name="connsiteY34" fmla="*/ 1800225 h 3115466"/>
              <a:gd name="connsiteX35" fmla="*/ 38100 w 4581525"/>
              <a:gd name="connsiteY35" fmla="*/ 1828800 h 3115466"/>
              <a:gd name="connsiteX36" fmla="*/ 28575 w 4581525"/>
              <a:gd name="connsiteY36" fmla="*/ 1857375 h 3115466"/>
              <a:gd name="connsiteX37" fmla="*/ 9525 w 4581525"/>
              <a:gd name="connsiteY37" fmla="*/ 1952625 h 3115466"/>
              <a:gd name="connsiteX38" fmla="*/ 0 w 4581525"/>
              <a:gd name="connsiteY38" fmla="*/ 2000250 h 3115466"/>
              <a:gd name="connsiteX39" fmla="*/ 9525 w 4581525"/>
              <a:gd name="connsiteY39" fmla="*/ 2114550 h 3115466"/>
              <a:gd name="connsiteX40" fmla="*/ 19050 w 4581525"/>
              <a:gd name="connsiteY40" fmla="*/ 2143125 h 3115466"/>
              <a:gd name="connsiteX41" fmla="*/ 38100 w 4581525"/>
              <a:gd name="connsiteY41" fmla="*/ 2238375 h 3115466"/>
              <a:gd name="connsiteX42" fmla="*/ 76200 w 4581525"/>
              <a:gd name="connsiteY42" fmla="*/ 2314575 h 3115466"/>
              <a:gd name="connsiteX43" fmla="*/ 95250 w 4581525"/>
              <a:gd name="connsiteY43" fmla="*/ 2352675 h 3115466"/>
              <a:gd name="connsiteX44" fmla="*/ 123825 w 4581525"/>
              <a:gd name="connsiteY44" fmla="*/ 2419350 h 3115466"/>
              <a:gd name="connsiteX45" fmla="*/ 133350 w 4581525"/>
              <a:gd name="connsiteY45" fmla="*/ 2447925 h 3115466"/>
              <a:gd name="connsiteX46" fmla="*/ 209550 w 4581525"/>
              <a:gd name="connsiteY46" fmla="*/ 2562225 h 3115466"/>
              <a:gd name="connsiteX47" fmla="*/ 238125 w 4581525"/>
              <a:gd name="connsiteY47" fmla="*/ 2590800 h 3115466"/>
              <a:gd name="connsiteX48" fmla="*/ 295275 w 4581525"/>
              <a:gd name="connsiteY48" fmla="*/ 2676525 h 3115466"/>
              <a:gd name="connsiteX49" fmla="*/ 323850 w 4581525"/>
              <a:gd name="connsiteY49" fmla="*/ 2714625 h 3115466"/>
              <a:gd name="connsiteX50" fmla="*/ 361950 w 4581525"/>
              <a:gd name="connsiteY50" fmla="*/ 2733675 h 3115466"/>
              <a:gd name="connsiteX51" fmla="*/ 381000 w 4581525"/>
              <a:gd name="connsiteY51" fmla="*/ 2762250 h 3115466"/>
              <a:gd name="connsiteX52" fmla="*/ 476250 w 4581525"/>
              <a:gd name="connsiteY52" fmla="*/ 2847975 h 3115466"/>
              <a:gd name="connsiteX53" fmla="*/ 542925 w 4581525"/>
              <a:gd name="connsiteY53" fmla="*/ 2924175 h 3115466"/>
              <a:gd name="connsiteX54" fmla="*/ 590550 w 4581525"/>
              <a:gd name="connsiteY54" fmla="*/ 2981325 h 3115466"/>
              <a:gd name="connsiteX55" fmla="*/ 619125 w 4581525"/>
              <a:gd name="connsiteY55" fmla="*/ 3000375 h 3115466"/>
              <a:gd name="connsiteX56" fmla="*/ 657225 w 4581525"/>
              <a:gd name="connsiteY56" fmla="*/ 3019425 h 3115466"/>
              <a:gd name="connsiteX57" fmla="*/ 723900 w 4581525"/>
              <a:gd name="connsiteY57" fmla="*/ 3038475 h 3115466"/>
              <a:gd name="connsiteX58" fmla="*/ 866775 w 4581525"/>
              <a:gd name="connsiteY58" fmla="*/ 3067050 h 3115466"/>
              <a:gd name="connsiteX59" fmla="*/ 1019175 w 4581525"/>
              <a:gd name="connsiteY59" fmla="*/ 3086100 h 3115466"/>
              <a:gd name="connsiteX60" fmla="*/ 1095375 w 4581525"/>
              <a:gd name="connsiteY60" fmla="*/ 3095625 h 3115466"/>
              <a:gd name="connsiteX61" fmla="*/ 1428750 w 4581525"/>
              <a:gd name="connsiteY61" fmla="*/ 3105150 h 3115466"/>
              <a:gd name="connsiteX62" fmla="*/ 1685925 w 4581525"/>
              <a:gd name="connsiteY62" fmla="*/ 3105150 h 3115466"/>
              <a:gd name="connsiteX63" fmla="*/ 1971675 w 4581525"/>
              <a:gd name="connsiteY63" fmla="*/ 3095625 h 3115466"/>
              <a:gd name="connsiteX64" fmla="*/ 2076450 w 4581525"/>
              <a:gd name="connsiteY64" fmla="*/ 3076575 h 3115466"/>
              <a:gd name="connsiteX65" fmla="*/ 2143125 w 4581525"/>
              <a:gd name="connsiteY65" fmla="*/ 3057525 h 3115466"/>
              <a:gd name="connsiteX66" fmla="*/ 2181225 w 4581525"/>
              <a:gd name="connsiteY66" fmla="*/ 3048000 h 3115466"/>
              <a:gd name="connsiteX67" fmla="*/ 2276475 w 4581525"/>
              <a:gd name="connsiteY67" fmla="*/ 3028950 h 3115466"/>
              <a:gd name="connsiteX68" fmla="*/ 2305050 w 4581525"/>
              <a:gd name="connsiteY68" fmla="*/ 3009900 h 3115466"/>
              <a:gd name="connsiteX69" fmla="*/ 2333625 w 4581525"/>
              <a:gd name="connsiteY69" fmla="*/ 3000375 h 3115466"/>
              <a:gd name="connsiteX70" fmla="*/ 2381250 w 4581525"/>
              <a:gd name="connsiteY70" fmla="*/ 2981325 h 3115466"/>
              <a:gd name="connsiteX71" fmla="*/ 2438400 w 4581525"/>
              <a:gd name="connsiteY71" fmla="*/ 2962275 h 3115466"/>
              <a:gd name="connsiteX72" fmla="*/ 2505075 w 4581525"/>
              <a:gd name="connsiteY72" fmla="*/ 2924175 h 3115466"/>
              <a:gd name="connsiteX73" fmla="*/ 2657475 w 4581525"/>
              <a:gd name="connsiteY73" fmla="*/ 2886075 h 3115466"/>
              <a:gd name="connsiteX74" fmla="*/ 2695575 w 4581525"/>
              <a:gd name="connsiteY74" fmla="*/ 2867025 h 3115466"/>
              <a:gd name="connsiteX75" fmla="*/ 2724150 w 4581525"/>
              <a:gd name="connsiteY75" fmla="*/ 2857500 h 3115466"/>
              <a:gd name="connsiteX76" fmla="*/ 2790825 w 4581525"/>
              <a:gd name="connsiteY76" fmla="*/ 2838450 h 3115466"/>
              <a:gd name="connsiteX77" fmla="*/ 2895600 w 4581525"/>
              <a:gd name="connsiteY77" fmla="*/ 2809875 h 3115466"/>
              <a:gd name="connsiteX78" fmla="*/ 2924175 w 4581525"/>
              <a:gd name="connsiteY78" fmla="*/ 2790825 h 3115466"/>
              <a:gd name="connsiteX79" fmla="*/ 3009900 w 4581525"/>
              <a:gd name="connsiteY79" fmla="*/ 2771775 h 3115466"/>
              <a:gd name="connsiteX80" fmla="*/ 3038475 w 4581525"/>
              <a:gd name="connsiteY80" fmla="*/ 2752725 h 3115466"/>
              <a:gd name="connsiteX81" fmla="*/ 3067050 w 4581525"/>
              <a:gd name="connsiteY81" fmla="*/ 2743200 h 3115466"/>
              <a:gd name="connsiteX82" fmla="*/ 3095625 w 4581525"/>
              <a:gd name="connsiteY82" fmla="*/ 2724150 h 3115466"/>
              <a:gd name="connsiteX83" fmla="*/ 3152775 w 4581525"/>
              <a:gd name="connsiteY83" fmla="*/ 2695575 h 3115466"/>
              <a:gd name="connsiteX84" fmla="*/ 3181350 w 4581525"/>
              <a:gd name="connsiteY84" fmla="*/ 2667000 h 3115466"/>
              <a:gd name="connsiteX85" fmla="*/ 3238500 w 4581525"/>
              <a:gd name="connsiteY85" fmla="*/ 2628900 h 3115466"/>
              <a:gd name="connsiteX86" fmla="*/ 3267075 w 4581525"/>
              <a:gd name="connsiteY86" fmla="*/ 2609850 h 3115466"/>
              <a:gd name="connsiteX87" fmla="*/ 3295650 w 4581525"/>
              <a:gd name="connsiteY87" fmla="*/ 2600325 h 3115466"/>
              <a:gd name="connsiteX88" fmla="*/ 3333750 w 4581525"/>
              <a:gd name="connsiteY88" fmla="*/ 2562225 h 3115466"/>
              <a:gd name="connsiteX89" fmla="*/ 3362325 w 4581525"/>
              <a:gd name="connsiteY89" fmla="*/ 2552700 h 3115466"/>
              <a:gd name="connsiteX90" fmla="*/ 3429000 w 4581525"/>
              <a:gd name="connsiteY90" fmla="*/ 2505075 h 3115466"/>
              <a:gd name="connsiteX91" fmla="*/ 3476625 w 4581525"/>
              <a:gd name="connsiteY91" fmla="*/ 2466975 h 3115466"/>
              <a:gd name="connsiteX92" fmla="*/ 3533775 w 4581525"/>
              <a:gd name="connsiteY92" fmla="*/ 2428875 h 3115466"/>
              <a:gd name="connsiteX93" fmla="*/ 3562350 w 4581525"/>
              <a:gd name="connsiteY93" fmla="*/ 2409825 h 3115466"/>
              <a:gd name="connsiteX94" fmla="*/ 3600450 w 4581525"/>
              <a:gd name="connsiteY94" fmla="*/ 2400300 h 3115466"/>
              <a:gd name="connsiteX95" fmla="*/ 3619500 w 4581525"/>
              <a:gd name="connsiteY95" fmla="*/ 2362200 h 3115466"/>
              <a:gd name="connsiteX96" fmla="*/ 3648075 w 4581525"/>
              <a:gd name="connsiteY96" fmla="*/ 2352675 h 3115466"/>
              <a:gd name="connsiteX97" fmla="*/ 3676650 w 4581525"/>
              <a:gd name="connsiteY97" fmla="*/ 2333625 h 3115466"/>
              <a:gd name="connsiteX98" fmla="*/ 3724275 w 4581525"/>
              <a:gd name="connsiteY98" fmla="*/ 2324100 h 3115466"/>
              <a:gd name="connsiteX99" fmla="*/ 3752850 w 4581525"/>
              <a:gd name="connsiteY99" fmla="*/ 2314575 h 3115466"/>
              <a:gd name="connsiteX100" fmla="*/ 3790950 w 4581525"/>
              <a:gd name="connsiteY100" fmla="*/ 2305050 h 3115466"/>
              <a:gd name="connsiteX101" fmla="*/ 3848100 w 4581525"/>
              <a:gd name="connsiteY101" fmla="*/ 2276475 h 3115466"/>
              <a:gd name="connsiteX102" fmla="*/ 3933825 w 4581525"/>
              <a:gd name="connsiteY102" fmla="*/ 2238375 h 3115466"/>
              <a:gd name="connsiteX103" fmla="*/ 4048125 w 4581525"/>
              <a:gd name="connsiteY103" fmla="*/ 2171700 h 3115466"/>
              <a:gd name="connsiteX104" fmla="*/ 4124325 w 4581525"/>
              <a:gd name="connsiteY104" fmla="*/ 2124075 h 3115466"/>
              <a:gd name="connsiteX105" fmla="*/ 4152900 w 4581525"/>
              <a:gd name="connsiteY105" fmla="*/ 2105025 h 3115466"/>
              <a:gd name="connsiteX106" fmla="*/ 4171950 w 4581525"/>
              <a:gd name="connsiteY106" fmla="*/ 2076450 h 3115466"/>
              <a:gd name="connsiteX107" fmla="*/ 4200525 w 4581525"/>
              <a:gd name="connsiteY107" fmla="*/ 2066925 h 3115466"/>
              <a:gd name="connsiteX108" fmla="*/ 4238625 w 4581525"/>
              <a:gd name="connsiteY108" fmla="*/ 2038350 h 3115466"/>
              <a:gd name="connsiteX109" fmla="*/ 4305300 w 4581525"/>
              <a:gd name="connsiteY109" fmla="*/ 1981200 h 3115466"/>
              <a:gd name="connsiteX110" fmla="*/ 4314825 w 4581525"/>
              <a:gd name="connsiteY110" fmla="*/ 1943100 h 3115466"/>
              <a:gd name="connsiteX111" fmla="*/ 4371975 w 4581525"/>
              <a:gd name="connsiteY111" fmla="*/ 1885950 h 3115466"/>
              <a:gd name="connsiteX112" fmla="*/ 4391025 w 4581525"/>
              <a:gd name="connsiteY112" fmla="*/ 1857375 h 3115466"/>
              <a:gd name="connsiteX113" fmla="*/ 4410075 w 4581525"/>
              <a:gd name="connsiteY113" fmla="*/ 1781175 h 3115466"/>
              <a:gd name="connsiteX114" fmla="*/ 4429125 w 4581525"/>
              <a:gd name="connsiteY114" fmla="*/ 1752600 h 3115466"/>
              <a:gd name="connsiteX115" fmla="*/ 4438650 w 4581525"/>
              <a:gd name="connsiteY115" fmla="*/ 1724025 h 3115466"/>
              <a:gd name="connsiteX116" fmla="*/ 4467225 w 4581525"/>
              <a:gd name="connsiteY116" fmla="*/ 1685925 h 3115466"/>
              <a:gd name="connsiteX117" fmla="*/ 4495800 w 4581525"/>
              <a:gd name="connsiteY117" fmla="*/ 1590675 h 3115466"/>
              <a:gd name="connsiteX118" fmla="*/ 4514850 w 4581525"/>
              <a:gd name="connsiteY118" fmla="*/ 1533525 h 3115466"/>
              <a:gd name="connsiteX119" fmla="*/ 4533900 w 4581525"/>
              <a:gd name="connsiteY119" fmla="*/ 1457325 h 3115466"/>
              <a:gd name="connsiteX120" fmla="*/ 4543425 w 4581525"/>
              <a:gd name="connsiteY120" fmla="*/ 1428750 h 3115466"/>
              <a:gd name="connsiteX121" fmla="*/ 4562475 w 4581525"/>
              <a:gd name="connsiteY121" fmla="*/ 1343025 h 3115466"/>
              <a:gd name="connsiteX122" fmla="*/ 4572000 w 4581525"/>
              <a:gd name="connsiteY122" fmla="*/ 1304925 h 3115466"/>
              <a:gd name="connsiteX123" fmla="*/ 4581525 w 4581525"/>
              <a:gd name="connsiteY123" fmla="*/ 1104900 h 3115466"/>
              <a:gd name="connsiteX124" fmla="*/ 4562475 w 4581525"/>
              <a:gd name="connsiteY124" fmla="*/ 876300 h 3115466"/>
              <a:gd name="connsiteX125" fmla="*/ 4552950 w 4581525"/>
              <a:gd name="connsiteY125" fmla="*/ 847725 h 3115466"/>
              <a:gd name="connsiteX126" fmla="*/ 4543425 w 4581525"/>
              <a:gd name="connsiteY126" fmla="*/ 790575 h 3115466"/>
              <a:gd name="connsiteX127" fmla="*/ 4524375 w 4581525"/>
              <a:gd name="connsiteY127" fmla="*/ 752475 h 3115466"/>
              <a:gd name="connsiteX128" fmla="*/ 4514850 w 4581525"/>
              <a:gd name="connsiteY128" fmla="*/ 714375 h 3115466"/>
              <a:gd name="connsiteX129" fmla="*/ 4495800 w 4581525"/>
              <a:gd name="connsiteY129" fmla="*/ 685800 h 3115466"/>
              <a:gd name="connsiteX130" fmla="*/ 4438650 w 4581525"/>
              <a:gd name="connsiteY130" fmla="*/ 600075 h 3115466"/>
              <a:gd name="connsiteX131" fmla="*/ 4410075 w 4581525"/>
              <a:gd name="connsiteY131" fmla="*/ 571500 h 3115466"/>
              <a:gd name="connsiteX132" fmla="*/ 4391025 w 4581525"/>
              <a:gd name="connsiteY132" fmla="*/ 533400 h 3115466"/>
              <a:gd name="connsiteX133" fmla="*/ 4343400 w 4581525"/>
              <a:gd name="connsiteY133" fmla="*/ 476250 h 3115466"/>
              <a:gd name="connsiteX134" fmla="*/ 4333875 w 4581525"/>
              <a:gd name="connsiteY134" fmla="*/ 447675 h 3115466"/>
              <a:gd name="connsiteX135" fmla="*/ 4276725 w 4581525"/>
              <a:gd name="connsiteY135" fmla="*/ 409575 h 3115466"/>
              <a:gd name="connsiteX136" fmla="*/ 4238625 w 4581525"/>
              <a:gd name="connsiteY136" fmla="*/ 361950 h 3115466"/>
              <a:gd name="connsiteX137" fmla="*/ 4219575 w 4581525"/>
              <a:gd name="connsiteY137" fmla="*/ 333375 h 3115466"/>
              <a:gd name="connsiteX138" fmla="*/ 4162425 w 4581525"/>
              <a:gd name="connsiteY138" fmla="*/ 285750 h 3115466"/>
              <a:gd name="connsiteX139" fmla="*/ 4114800 w 4581525"/>
              <a:gd name="connsiteY139" fmla="*/ 238125 h 3115466"/>
              <a:gd name="connsiteX140" fmla="*/ 4048125 w 4581525"/>
              <a:gd name="connsiteY140" fmla="*/ 171450 h 3115466"/>
              <a:gd name="connsiteX141" fmla="*/ 3990975 w 4581525"/>
              <a:gd name="connsiteY141" fmla="*/ 152400 h 3115466"/>
              <a:gd name="connsiteX142" fmla="*/ 3962400 w 4581525"/>
              <a:gd name="connsiteY142" fmla="*/ 133350 h 3115466"/>
              <a:gd name="connsiteX143" fmla="*/ 3905250 w 4581525"/>
              <a:gd name="connsiteY143" fmla="*/ 114300 h 3115466"/>
              <a:gd name="connsiteX144" fmla="*/ 3848100 w 4581525"/>
              <a:gd name="connsiteY144" fmla="*/ 85725 h 3115466"/>
              <a:gd name="connsiteX145" fmla="*/ 3810000 w 4581525"/>
              <a:gd name="connsiteY145" fmla="*/ 66675 h 3115466"/>
              <a:gd name="connsiteX146" fmla="*/ 3733800 w 4581525"/>
              <a:gd name="connsiteY146" fmla="*/ 47625 h 3115466"/>
              <a:gd name="connsiteX147" fmla="*/ 3648075 w 4581525"/>
              <a:gd name="connsiteY147" fmla="*/ 28575 h 3115466"/>
              <a:gd name="connsiteX148" fmla="*/ 3619500 w 4581525"/>
              <a:gd name="connsiteY148" fmla="*/ 19050 h 3115466"/>
              <a:gd name="connsiteX149" fmla="*/ 3476625 w 4581525"/>
              <a:gd name="connsiteY149" fmla="*/ 9525 h 3115466"/>
              <a:gd name="connsiteX150" fmla="*/ 3390900 w 4581525"/>
              <a:gd name="connsiteY150" fmla="*/ 0 h 3115466"/>
              <a:gd name="connsiteX151" fmla="*/ 2981325 w 4581525"/>
              <a:gd name="connsiteY151" fmla="*/ 19050 h 3115466"/>
              <a:gd name="connsiteX152" fmla="*/ 2857500 w 4581525"/>
              <a:gd name="connsiteY152" fmla="*/ 28575 h 3115466"/>
              <a:gd name="connsiteX153" fmla="*/ 2819400 w 4581525"/>
              <a:gd name="connsiteY153" fmla="*/ 38100 h 3115466"/>
              <a:gd name="connsiteX154" fmla="*/ 2752725 w 4581525"/>
              <a:gd name="connsiteY154" fmla="*/ 47625 h 3115466"/>
              <a:gd name="connsiteX155" fmla="*/ 2676525 w 4581525"/>
              <a:gd name="connsiteY155" fmla="*/ 57150 h 3115466"/>
              <a:gd name="connsiteX156" fmla="*/ 2600325 w 4581525"/>
              <a:gd name="connsiteY156" fmla="*/ 76200 h 3115466"/>
              <a:gd name="connsiteX157" fmla="*/ 2571750 w 4581525"/>
              <a:gd name="connsiteY157" fmla="*/ 85725 h 3115466"/>
              <a:gd name="connsiteX158" fmla="*/ 2409825 w 4581525"/>
              <a:gd name="connsiteY158" fmla="*/ 114300 h 3115466"/>
              <a:gd name="connsiteX159" fmla="*/ 2352675 w 4581525"/>
              <a:gd name="connsiteY159" fmla="*/ 133350 h 3115466"/>
              <a:gd name="connsiteX160" fmla="*/ 2238375 w 4581525"/>
              <a:gd name="connsiteY160" fmla="*/ 161925 h 3115466"/>
              <a:gd name="connsiteX161" fmla="*/ 2171700 w 4581525"/>
              <a:gd name="connsiteY161" fmla="*/ 190500 h 3115466"/>
              <a:gd name="connsiteX162" fmla="*/ 2133600 w 4581525"/>
              <a:gd name="connsiteY162" fmla="*/ 209550 h 3115466"/>
              <a:gd name="connsiteX163" fmla="*/ 2105025 w 4581525"/>
              <a:gd name="connsiteY163" fmla="*/ 219075 h 3115466"/>
              <a:gd name="connsiteX164" fmla="*/ 2076450 w 4581525"/>
              <a:gd name="connsiteY164" fmla="*/ 238125 h 3115466"/>
              <a:gd name="connsiteX165" fmla="*/ 2047875 w 4581525"/>
              <a:gd name="connsiteY165" fmla="*/ 247650 h 3115466"/>
              <a:gd name="connsiteX166" fmla="*/ 1990725 w 4581525"/>
              <a:gd name="connsiteY166" fmla="*/ 276225 h 3115466"/>
              <a:gd name="connsiteX167" fmla="*/ 1962150 w 4581525"/>
              <a:gd name="connsiteY167" fmla="*/ 304800 h 3115466"/>
              <a:gd name="connsiteX168" fmla="*/ 1933575 w 4581525"/>
              <a:gd name="connsiteY168" fmla="*/ 314325 h 3115466"/>
              <a:gd name="connsiteX169" fmla="*/ 1914525 w 4581525"/>
              <a:gd name="connsiteY169" fmla="*/ 342900 h 3115466"/>
              <a:gd name="connsiteX170" fmla="*/ 1857375 w 4581525"/>
              <a:gd name="connsiteY170" fmla="*/ 361950 h 3115466"/>
              <a:gd name="connsiteX171" fmla="*/ 1828800 w 4581525"/>
              <a:gd name="connsiteY171" fmla="*/ 381000 h 3115466"/>
              <a:gd name="connsiteX172" fmla="*/ 1771650 w 4581525"/>
              <a:gd name="connsiteY172" fmla="*/ 400050 h 3115466"/>
              <a:gd name="connsiteX173" fmla="*/ 1743075 w 4581525"/>
              <a:gd name="connsiteY173" fmla="*/ 409575 h 3115466"/>
              <a:gd name="connsiteX174" fmla="*/ 1724025 w 4581525"/>
              <a:gd name="connsiteY174" fmla="*/ 400050 h 311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4581525" h="3115466">
                <a:moveTo>
                  <a:pt x="1724025" y="400050"/>
                </a:moveTo>
                <a:cubicBezTo>
                  <a:pt x="1708150" y="409575"/>
                  <a:pt x="1692959" y="420346"/>
                  <a:pt x="1676400" y="428625"/>
                </a:cubicBezTo>
                <a:cubicBezTo>
                  <a:pt x="1667420" y="433115"/>
                  <a:pt x="1656805" y="433660"/>
                  <a:pt x="1647825" y="438150"/>
                </a:cubicBezTo>
                <a:cubicBezTo>
                  <a:pt x="1637586" y="443270"/>
                  <a:pt x="1629624" y="452359"/>
                  <a:pt x="1619250" y="457200"/>
                </a:cubicBezTo>
                <a:cubicBezTo>
                  <a:pt x="1581847" y="474655"/>
                  <a:pt x="1541867" y="486366"/>
                  <a:pt x="1504950" y="504825"/>
                </a:cubicBezTo>
                <a:cubicBezTo>
                  <a:pt x="1485900" y="514350"/>
                  <a:pt x="1467679" y="525754"/>
                  <a:pt x="1447800" y="533400"/>
                </a:cubicBezTo>
                <a:cubicBezTo>
                  <a:pt x="1426226" y="541698"/>
                  <a:pt x="1403265" y="545808"/>
                  <a:pt x="1381125" y="552450"/>
                </a:cubicBezTo>
                <a:cubicBezTo>
                  <a:pt x="1312802" y="572947"/>
                  <a:pt x="1397924" y="550632"/>
                  <a:pt x="1314450" y="571500"/>
                </a:cubicBezTo>
                <a:cubicBezTo>
                  <a:pt x="1295400" y="584200"/>
                  <a:pt x="1277778" y="599361"/>
                  <a:pt x="1257300" y="609600"/>
                </a:cubicBezTo>
                <a:cubicBezTo>
                  <a:pt x="1231900" y="622300"/>
                  <a:pt x="1204729" y="631948"/>
                  <a:pt x="1181100" y="647700"/>
                </a:cubicBezTo>
                <a:lnTo>
                  <a:pt x="1123950" y="685800"/>
                </a:lnTo>
                <a:lnTo>
                  <a:pt x="1095375" y="704850"/>
                </a:lnTo>
                <a:cubicBezTo>
                  <a:pt x="1076177" y="733647"/>
                  <a:pt x="1069021" y="748428"/>
                  <a:pt x="1038225" y="771525"/>
                </a:cubicBezTo>
                <a:cubicBezTo>
                  <a:pt x="921615" y="858983"/>
                  <a:pt x="1097588" y="696777"/>
                  <a:pt x="952500" y="828675"/>
                </a:cubicBezTo>
                <a:cubicBezTo>
                  <a:pt x="932565" y="846797"/>
                  <a:pt x="918452" y="871964"/>
                  <a:pt x="895350" y="885825"/>
                </a:cubicBezTo>
                <a:cubicBezTo>
                  <a:pt x="879475" y="895350"/>
                  <a:pt x="862536" y="903292"/>
                  <a:pt x="847725" y="914400"/>
                </a:cubicBezTo>
                <a:cubicBezTo>
                  <a:pt x="836949" y="922482"/>
                  <a:pt x="829783" y="934705"/>
                  <a:pt x="819150" y="942975"/>
                </a:cubicBezTo>
                <a:cubicBezTo>
                  <a:pt x="770022" y="981186"/>
                  <a:pt x="776539" y="976229"/>
                  <a:pt x="733425" y="990600"/>
                </a:cubicBezTo>
                <a:cubicBezTo>
                  <a:pt x="704850" y="1012825"/>
                  <a:pt x="673298" y="1031677"/>
                  <a:pt x="647700" y="1057275"/>
                </a:cubicBezTo>
                <a:cubicBezTo>
                  <a:pt x="638175" y="1066800"/>
                  <a:pt x="630086" y="1078020"/>
                  <a:pt x="619125" y="1085850"/>
                </a:cubicBezTo>
                <a:cubicBezTo>
                  <a:pt x="607571" y="1094103"/>
                  <a:pt x="593725" y="1098550"/>
                  <a:pt x="581025" y="1104900"/>
                </a:cubicBezTo>
                <a:cubicBezTo>
                  <a:pt x="574675" y="1114425"/>
                  <a:pt x="570446" y="1125774"/>
                  <a:pt x="561975" y="1133475"/>
                </a:cubicBezTo>
                <a:cubicBezTo>
                  <a:pt x="535189" y="1157826"/>
                  <a:pt x="496330" y="1170029"/>
                  <a:pt x="476250" y="1200150"/>
                </a:cubicBezTo>
                <a:cubicBezTo>
                  <a:pt x="450850" y="1238250"/>
                  <a:pt x="466725" y="1222375"/>
                  <a:pt x="428625" y="1247775"/>
                </a:cubicBezTo>
                <a:cubicBezTo>
                  <a:pt x="365491" y="1374042"/>
                  <a:pt x="452803" y="1215171"/>
                  <a:pt x="381000" y="1304925"/>
                </a:cubicBezTo>
                <a:cubicBezTo>
                  <a:pt x="374728" y="1312765"/>
                  <a:pt x="377747" y="1325660"/>
                  <a:pt x="371475" y="1333500"/>
                </a:cubicBezTo>
                <a:cubicBezTo>
                  <a:pt x="351840" y="1358043"/>
                  <a:pt x="326039" y="1377006"/>
                  <a:pt x="304800" y="1400175"/>
                </a:cubicBezTo>
                <a:cubicBezTo>
                  <a:pt x="234375" y="1477002"/>
                  <a:pt x="300462" y="1422479"/>
                  <a:pt x="228600" y="1476375"/>
                </a:cubicBezTo>
                <a:cubicBezTo>
                  <a:pt x="225425" y="1485900"/>
                  <a:pt x="224644" y="1496596"/>
                  <a:pt x="219075" y="1504950"/>
                </a:cubicBezTo>
                <a:cubicBezTo>
                  <a:pt x="158609" y="1595649"/>
                  <a:pt x="218195" y="1476401"/>
                  <a:pt x="171450" y="1562100"/>
                </a:cubicBezTo>
                <a:cubicBezTo>
                  <a:pt x="157852" y="1587031"/>
                  <a:pt x="149102" y="1614671"/>
                  <a:pt x="133350" y="1638300"/>
                </a:cubicBezTo>
                <a:cubicBezTo>
                  <a:pt x="127000" y="1647825"/>
                  <a:pt x="119420" y="1656636"/>
                  <a:pt x="114300" y="1666875"/>
                </a:cubicBezTo>
                <a:cubicBezTo>
                  <a:pt x="109810" y="1675855"/>
                  <a:pt x="109265" y="1686470"/>
                  <a:pt x="104775" y="1695450"/>
                </a:cubicBezTo>
                <a:cubicBezTo>
                  <a:pt x="99655" y="1705689"/>
                  <a:pt x="90462" y="1713603"/>
                  <a:pt x="85725" y="1724025"/>
                </a:cubicBezTo>
                <a:cubicBezTo>
                  <a:pt x="74500" y="1748721"/>
                  <a:pt x="68375" y="1775529"/>
                  <a:pt x="57150" y="1800225"/>
                </a:cubicBezTo>
                <a:cubicBezTo>
                  <a:pt x="52413" y="1810647"/>
                  <a:pt x="43220" y="1818561"/>
                  <a:pt x="38100" y="1828800"/>
                </a:cubicBezTo>
                <a:cubicBezTo>
                  <a:pt x="33610" y="1837780"/>
                  <a:pt x="30833" y="1847592"/>
                  <a:pt x="28575" y="1857375"/>
                </a:cubicBezTo>
                <a:cubicBezTo>
                  <a:pt x="21294" y="1888925"/>
                  <a:pt x="15875" y="1920875"/>
                  <a:pt x="9525" y="1952625"/>
                </a:cubicBezTo>
                <a:lnTo>
                  <a:pt x="0" y="2000250"/>
                </a:lnTo>
                <a:cubicBezTo>
                  <a:pt x="3175" y="2038350"/>
                  <a:pt x="4472" y="2076653"/>
                  <a:pt x="9525" y="2114550"/>
                </a:cubicBezTo>
                <a:cubicBezTo>
                  <a:pt x="10852" y="2124502"/>
                  <a:pt x="16872" y="2133324"/>
                  <a:pt x="19050" y="2143125"/>
                </a:cubicBezTo>
                <a:cubicBezTo>
                  <a:pt x="23097" y="2161335"/>
                  <a:pt x="29063" y="2216687"/>
                  <a:pt x="38100" y="2238375"/>
                </a:cubicBezTo>
                <a:cubicBezTo>
                  <a:pt x="49022" y="2264589"/>
                  <a:pt x="63500" y="2289175"/>
                  <a:pt x="76200" y="2314575"/>
                </a:cubicBezTo>
                <a:cubicBezTo>
                  <a:pt x="82550" y="2327275"/>
                  <a:pt x="91806" y="2338900"/>
                  <a:pt x="95250" y="2352675"/>
                </a:cubicBezTo>
                <a:cubicBezTo>
                  <a:pt x="115074" y="2431969"/>
                  <a:pt x="90936" y="2353571"/>
                  <a:pt x="123825" y="2419350"/>
                </a:cubicBezTo>
                <a:cubicBezTo>
                  <a:pt x="128315" y="2428330"/>
                  <a:pt x="128184" y="2439316"/>
                  <a:pt x="133350" y="2447925"/>
                </a:cubicBezTo>
                <a:cubicBezTo>
                  <a:pt x="156909" y="2487190"/>
                  <a:pt x="177171" y="2529846"/>
                  <a:pt x="209550" y="2562225"/>
                </a:cubicBezTo>
                <a:cubicBezTo>
                  <a:pt x="219075" y="2571750"/>
                  <a:pt x="229855" y="2580167"/>
                  <a:pt x="238125" y="2590800"/>
                </a:cubicBezTo>
                <a:cubicBezTo>
                  <a:pt x="304800" y="2676525"/>
                  <a:pt x="252412" y="2619375"/>
                  <a:pt x="295275" y="2676525"/>
                </a:cubicBezTo>
                <a:cubicBezTo>
                  <a:pt x="304800" y="2689225"/>
                  <a:pt x="311797" y="2704294"/>
                  <a:pt x="323850" y="2714625"/>
                </a:cubicBezTo>
                <a:cubicBezTo>
                  <a:pt x="334631" y="2723866"/>
                  <a:pt x="349250" y="2727325"/>
                  <a:pt x="361950" y="2733675"/>
                </a:cubicBezTo>
                <a:cubicBezTo>
                  <a:pt x="368300" y="2743200"/>
                  <a:pt x="372905" y="2754155"/>
                  <a:pt x="381000" y="2762250"/>
                </a:cubicBezTo>
                <a:cubicBezTo>
                  <a:pt x="430188" y="2811438"/>
                  <a:pt x="425633" y="2772050"/>
                  <a:pt x="476250" y="2847975"/>
                </a:cubicBezTo>
                <a:cubicBezTo>
                  <a:pt x="520700" y="2914650"/>
                  <a:pt x="495300" y="2892425"/>
                  <a:pt x="542925" y="2924175"/>
                </a:cubicBezTo>
                <a:cubicBezTo>
                  <a:pt x="561656" y="2952272"/>
                  <a:pt x="563048" y="2958406"/>
                  <a:pt x="590550" y="2981325"/>
                </a:cubicBezTo>
                <a:cubicBezTo>
                  <a:pt x="599344" y="2988654"/>
                  <a:pt x="609186" y="2994695"/>
                  <a:pt x="619125" y="3000375"/>
                </a:cubicBezTo>
                <a:cubicBezTo>
                  <a:pt x="631453" y="3007420"/>
                  <a:pt x="644174" y="3013832"/>
                  <a:pt x="657225" y="3019425"/>
                </a:cubicBezTo>
                <a:cubicBezTo>
                  <a:pt x="673671" y="3026473"/>
                  <a:pt x="708066" y="3035142"/>
                  <a:pt x="723900" y="3038475"/>
                </a:cubicBezTo>
                <a:cubicBezTo>
                  <a:pt x="771426" y="3048481"/>
                  <a:pt x="818582" y="3061026"/>
                  <a:pt x="866775" y="3067050"/>
                </a:cubicBezTo>
                <a:lnTo>
                  <a:pt x="1019175" y="3086100"/>
                </a:lnTo>
                <a:cubicBezTo>
                  <a:pt x="1044575" y="3089275"/>
                  <a:pt x="1069788" y="3094894"/>
                  <a:pt x="1095375" y="3095625"/>
                </a:cubicBezTo>
                <a:lnTo>
                  <a:pt x="1428750" y="3105150"/>
                </a:lnTo>
                <a:cubicBezTo>
                  <a:pt x="1571128" y="3122947"/>
                  <a:pt x="1464671" y="3114181"/>
                  <a:pt x="1685925" y="3105150"/>
                </a:cubicBezTo>
                <a:lnTo>
                  <a:pt x="1971675" y="3095625"/>
                </a:lnTo>
                <a:cubicBezTo>
                  <a:pt x="2032983" y="3075189"/>
                  <a:pt x="1968747" y="3094526"/>
                  <a:pt x="2076450" y="3076575"/>
                </a:cubicBezTo>
                <a:cubicBezTo>
                  <a:pt x="2112182" y="3070620"/>
                  <a:pt x="2111418" y="3066584"/>
                  <a:pt x="2143125" y="3057525"/>
                </a:cubicBezTo>
                <a:cubicBezTo>
                  <a:pt x="2155712" y="3053929"/>
                  <a:pt x="2168388" y="3050567"/>
                  <a:pt x="2181225" y="3048000"/>
                </a:cubicBezTo>
                <a:cubicBezTo>
                  <a:pt x="2297996" y="3024646"/>
                  <a:pt x="2187978" y="3051074"/>
                  <a:pt x="2276475" y="3028950"/>
                </a:cubicBezTo>
                <a:cubicBezTo>
                  <a:pt x="2286000" y="3022600"/>
                  <a:pt x="2294811" y="3015020"/>
                  <a:pt x="2305050" y="3009900"/>
                </a:cubicBezTo>
                <a:cubicBezTo>
                  <a:pt x="2314030" y="3005410"/>
                  <a:pt x="2324224" y="3003900"/>
                  <a:pt x="2333625" y="3000375"/>
                </a:cubicBezTo>
                <a:cubicBezTo>
                  <a:pt x="2349634" y="2994372"/>
                  <a:pt x="2365182" y="2987168"/>
                  <a:pt x="2381250" y="2981325"/>
                </a:cubicBezTo>
                <a:cubicBezTo>
                  <a:pt x="2400121" y="2974463"/>
                  <a:pt x="2421692" y="2973414"/>
                  <a:pt x="2438400" y="2962275"/>
                </a:cubicBezTo>
                <a:cubicBezTo>
                  <a:pt x="2464175" y="2945092"/>
                  <a:pt x="2474863" y="2936260"/>
                  <a:pt x="2505075" y="2924175"/>
                </a:cubicBezTo>
                <a:cubicBezTo>
                  <a:pt x="2563653" y="2900744"/>
                  <a:pt x="2589762" y="2899618"/>
                  <a:pt x="2657475" y="2886075"/>
                </a:cubicBezTo>
                <a:cubicBezTo>
                  <a:pt x="2670175" y="2879725"/>
                  <a:pt x="2682524" y="2872618"/>
                  <a:pt x="2695575" y="2867025"/>
                </a:cubicBezTo>
                <a:cubicBezTo>
                  <a:pt x="2704803" y="2863070"/>
                  <a:pt x="2714533" y="2860385"/>
                  <a:pt x="2724150" y="2857500"/>
                </a:cubicBezTo>
                <a:cubicBezTo>
                  <a:pt x="2746290" y="2850858"/>
                  <a:pt x="2768600" y="2844800"/>
                  <a:pt x="2790825" y="2838450"/>
                </a:cubicBezTo>
                <a:cubicBezTo>
                  <a:pt x="2855383" y="2795412"/>
                  <a:pt x="2775206" y="2842710"/>
                  <a:pt x="2895600" y="2809875"/>
                </a:cubicBezTo>
                <a:cubicBezTo>
                  <a:pt x="2906644" y="2806863"/>
                  <a:pt x="2913315" y="2794445"/>
                  <a:pt x="2924175" y="2790825"/>
                </a:cubicBezTo>
                <a:cubicBezTo>
                  <a:pt x="2968075" y="2776192"/>
                  <a:pt x="2975040" y="2789205"/>
                  <a:pt x="3009900" y="2771775"/>
                </a:cubicBezTo>
                <a:cubicBezTo>
                  <a:pt x="3020139" y="2766655"/>
                  <a:pt x="3028236" y="2757845"/>
                  <a:pt x="3038475" y="2752725"/>
                </a:cubicBezTo>
                <a:cubicBezTo>
                  <a:pt x="3047455" y="2748235"/>
                  <a:pt x="3058070" y="2747690"/>
                  <a:pt x="3067050" y="2743200"/>
                </a:cubicBezTo>
                <a:cubicBezTo>
                  <a:pt x="3077289" y="2738080"/>
                  <a:pt x="3085386" y="2729270"/>
                  <a:pt x="3095625" y="2724150"/>
                </a:cubicBezTo>
                <a:cubicBezTo>
                  <a:pt x="3138583" y="2702671"/>
                  <a:pt x="3111829" y="2729697"/>
                  <a:pt x="3152775" y="2695575"/>
                </a:cubicBezTo>
                <a:cubicBezTo>
                  <a:pt x="3163123" y="2686951"/>
                  <a:pt x="3170717" y="2675270"/>
                  <a:pt x="3181350" y="2667000"/>
                </a:cubicBezTo>
                <a:cubicBezTo>
                  <a:pt x="3199422" y="2652944"/>
                  <a:pt x="3219450" y="2641600"/>
                  <a:pt x="3238500" y="2628900"/>
                </a:cubicBezTo>
                <a:cubicBezTo>
                  <a:pt x="3248025" y="2622550"/>
                  <a:pt x="3256215" y="2613470"/>
                  <a:pt x="3267075" y="2609850"/>
                </a:cubicBezTo>
                <a:lnTo>
                  <a:pt x="3295650" y="2600325"/>
                </a:lnTo>
                <a:cubicBezTo>
                  <a:pt x="3308350" y="2587625"/>
                  <a:pt x="3319135" y="2572664"/>
                  <a:pt x="3333750" y="2562225"/>
                </a:cubicBezTo>
                <a:cubicBezTo>
                  <a:pt x="3341920" y="2556389"/>
                  <a:pt x="3353971" y="2558269"/>
                  <a:pt x="3362325" y="2552700"/>
                </a:cubicBezTo>
                <a:cubicBezTo>
                  <a:pt x="3478171" y="2475470"/>
                  <a:pt x="3297444" y="2570853"/>
                  <a:pt x="3429000" y="2505075"/>
                </a:cubicBezTo>
                <a:cubicBezTo>
                  <a:pt x="3464199" y="2452277"/>
                  <a:pt x="3427911" y="2494038"/>
                  <a:pt x="3476625" y="2466975"/>
                </a:cubicBezTo>
                <a:cubicBezTo>
                  <a:pt x="3496639" y="2455856"/>
                  <a:pt x="3514725" y="2441575"/>
                  <a:pt x="3533775" y="2428875"/>
                </a:cubicBezTo>
                <a:cubicBezTo>
                  <a:pt x="3543300" y="2422525"/>
                  <a:pt x="3551244" y="2412601"/>
                  <a:pt x="3562350" y="2409825"/>
                </a:cubicBezTo>
                <a:lnTo>
                  <a:pt x="3600450" y="2400300"/>
                </a:lnTo>
                <a:cubicBezTo>
                  <a:pt x="3606800" y="2387600"/>
                  <a:pt x="3609460" y="2372240"/>
                  <a:pt x="3619500" y="2362200"/>
                </a:cubicBezTo>
                <a:cubicBezTo>
                  <a:pt x="3626600" y="2355100"/>
                  <a:pt x="3639095" y="2357165"/>
                  <a:pt x="3648075" y="2352675"/>
                </a:cubicBezTo>
                <a:cubicBezTo>
                  <a:pt x="3658314" y="2347555"/>
                  <a:pt x="3665931" y="2337645"/>
                  <a:pt x="3676650" y="2333625"/>
                </a:cubicBezTo>
                <a:cubicBezTo>
                  <a:pt x="3691809" y="2327941"/>
                  <a:pt x="3708569" y="2328027"/>
                  <a:pt x="3724275" y="2324100"/>
                </a:cubicBezTo>
                <a:cubicBezTo>
                  <a:pt x="3734015" y="2321665"/>
                  <a:pt x="3743196" y="2317333"/>
                  <a:pt x="3752850" y="2314575"/>
                </a:cubicBezTo>
                <a:cubicBezTo>
                  <a:pt x="3765437" y="2310979"/>
                  <a:pt x="3778795" y="2309912"/>
                  <a:pt x="3790950" y="2305050"/>
                </a:cubicBezTo>
                <a:cubicBezTo>
                  <a:pt x="3810725" y="2297140"/>
                  <a:pt x="3828637" y="2285125"/>
                  <a:pt x="3848100" y="2276475"/>
                </a:cubicBezTo>
                <a:cubicBezTo>
                  <a:pt x="3930074" y="2240042"/>
                  <a:pt x="3797281" y="2314233"/>
                  <a:pt x="3933825" y="2238375"/>
                </a:cubicBezTo>
                <a:cubicBezTo>
                  <a:pt x="3972383" y="2216954"/>
                  <a:pt x="4016936" y="2202889"/>
                  <a:pt x="4048125" y="2171700"/>
                </a:cubicBezTo>
                <a:cubicBezTo>
                  <a:pt x="4095482" y="2124343"/>
                  <a:pt x="4068801" y="2137956"/>
                  <a:pt x="4124325" y="2124075"/>
                </a:cubicBezTo>
                <a:cubicBezTo>
                  <a:pt x="4133850" y="2117725"/>
                  <a:pt x="4144805" y="2113120"/>
                  <a:pt x="4152900" y="2105025"/>
                </a:cubicBezTo>
                <a:cubicBezTo>
                  <a:pt x="4160995" y="2096930"/>
                  <a:pt x="4163011" y="2083601"/>
                  <a:pt x="4171950" y="2076450"/>
                </a:cubicBezTo>
                <a:cubicBezTo>
                  <a:pt x="4179790" y="2070178"/>
                  <a:pt x="4191000" y="2070100"/>
                  <a:pt x="4200525" y="2066925"/>
                </a:cubicBezTo>
                <a:cubicBezTo>
                  <a:pt x="4213225" y="2057400"/>
                  <a:pt x="4226678" y="2048804"/>
                  <a:pt x="4238625" y="2038350"/>
                </a:cubicBezTo>
                <a:cubicBezTo>
                  <a:pt x="4312537" y="1973677"/>
                  <a:pt x="4244115" y="2021990"/>
                  <a:pt x="4305300" y="1981200"/>
                </a:cubicBezTo>
                <a:cubicBezTo>
                  <a:pt x="4308475" y="1968500"/>
                  <a:pt x="4308971" y="1954809"/>
                  <a:pt x="4314825" y="1943100"/>
                </a:cubicBezTo>
                <a:cubicBezTo>
                  <a:pt x="4332547" y="1907656"/>
                  <a:pt x="4342971" y="1905286"/>
                  <a:pt x="4371975" y="1885950"/>
                </a:cubicBezTo>
                <a:cubicBezTo>
                  <a:pt x="4378325" y="1876425"/>
                  <a:pt x="4387113" y="1868133"/>
                  <a:pt x="4391025" y="1857375"/>
                </a:cubicBezTo>
                <a:cubicBezTo>
                  <a:pt x="4399972" y="1832770"/>
                  <a:pt x="4395552" y="1802960"/>
                  <a:pt x="4410075" y="1781175"/>
                </a:cubicBezTo>
                <a:cubicBezTo>
                  <a:pt x="4416425" y="1771650"/>
                  <a:pt x="4424005" y="1762839"/>
                  <a:pt x="4429125" y="1752600"/>
                </a:cubicBezTo>
                <a:cubicBezTo>
                  <a:pt x="4433615" y="1743620"/>
                  <a:pt x="4433669" y="1732742"/>
                  <a:pt x="4438650" y="1724025"/>
                </a:cubicBezTo>
                <a:cubicBezTo>
                  <a:pt x="4446526" y="1710242"/>
                  <a:pt x="4459515" y="1699802"/>
                  <a:pt x="4467225" y="1685925"/>
                </a:cubicBezTo>
                <a:cubicBezTo>
                  <a:pt x="4492604" y="1640243"/>
                  <a:pt x="4482622" y="1638994"/>
                  <a:pt x="4495800" y="1590675"/>
                </a:cubicBezTo>
                <a:cubicBezTo>
                  <a:pt x="4501084" y="1571302"/>
                  <a:pt x="4509980" y="1553006"/>
                  <a:pt x="4514850" y="1533525"/>
                </a:cubicBezTo>
                <a:cubicBezTo>
                  <a:pt x="4521200" y="1508125"/>
                  <a:pt x="4525621" y="1482163"/>
                  <a:pt x="4533900" y="1457325"/>
                </a:cubicBezTo>
                <a:cubicBezTo>
                  <a:pt x="4537075" y="1447800"/>
                  <a:pt x="4540667" y="1438404"/>
                  <a:pt x="4543425" y="1428750"/>
                </a:cubicBezTo>
                <a:cubicBezTo>
                  <a:pt x="4555040" y="1388098"/>
                  <a:pt x="4552654" y="1387219"/>
                  <a:pt x="4562475" y="1343025"/>
                </a:cubicBezTo>
                <a:cubicBezTo>
                  <a:pt x="4565315" y="1330246"/>
                  <a:pt x="4568825" y="1317625"/>
                  <a:pt x="4572000" y="1304925"/>
                </a:cubicBezTo>
                <a:cubicBezTo>
                  <a:pt x="4575175" y="1238250"/>
                  <a:pt x="4581525" y="1171651"/>
                  <a:pt x="4581525" y="1104900"/>
                </a:cubicBezTo>
                <a:cubicBezTo>
                  <a:pt x="4581525" y="1094284"/>
                  <a:pt x="4565400" y="896778"/>
                  <a:pt x="4562475" y="876300"/>
                </a:cubicBezTo>
                <a:cubicBezTo>
                  <a:pt x="4561055" y="866361"/>
                  <a:pt x="4555128" y="857526"/>
                  <a:pt x="4552950" y="847725"/>
                </a:cubicBezTo>
                <a:cubicBezTo>
                  <a:pt x="4548760" y="828872"/>
                  <a:pt x="4548974" y="809073"/>
                  <a:pt x="4543425" y="790575"/>
                </a:cubicBezTo>
                <a:cubicBezTo>
                  <a:pt x="4539345" y="776975"/>
                  <a:pt x="4529361" y="765770"/>
                  <a:pt x="4524375" y="752475"/>
                </a:cubicBezTo>
                <a:cubicBezTo>
                  <a:pt x="4519778" y="740218"/>
                  <a:pt x="4520007" y="726407"/>
                  <a:pt x="4514850" y="714375"/>
                </a:cubicBezTo>
                <a:cubicBezTo>
                  <a:pt x="4510341" y="703853"/>
                  <a:pt x="4501480" y="695739"/>
                  <a:pt x="4495800" y="685800"/>
                </a:cubicBezTo>
                <a:cubicBezTo>
                  <a:pt x="4461860" y="626404"/>
                  <a:pt x="4493922" y="663244"/>
                  <a:pt x="4438650" y="600075"/>
                </a:cubicBezTo>
                <a:cubicBezTo>
                  <a:pt x="4429780" y="589938"/>
                  <a:pt x="4417905" y="582461"/>
                  <a:pt x="4410075" y="571500"/>
                </a:cubicBezTo>
                <a:cubicBezTo>
                  <a:pt x="4401822" y="559946"/>
                  <a:pt x="4399278" y="544954"/>
                  <a:pt x="4391025" y="533400"/>
                </a:cubicBezTo>
                <a:cubicBezTo>
                  <a:pt x="4355916" y="484247"/>
                  <a:pt x="4368596" y="526642"/>
                  <a:pt x="4343400" y="476250"/>
                </a:cubicBezTo>
                <a:cubicBezTo>
                  <a:pt x="4338910" y="467270"/>
                  <a:pt x="4339444" y="456029"/>
                  <a:pt x="4333875" y="447675"/>
                </a:cubicBezTo>
                <a:cubicBezTo>
                  <a:pt x="4313490" y="417097"/>
                  <a:pt x="4306683" y="419561"/>
                  <a:pt x="4276725" y="409575"/>
                </a:cubicBezTo>
                <a:cubicBezTo>
                  <a:pt x="4258182" y="353945"/>
                  <a:pt x="4281709" y="405034"/>
                  <a:pt x="4238625" y="361950"/>
                </a:cubicBezTo>
                <a:cubicBezTo>
                  <a:pt x="4230530" y="353855"/>
                  <a:pt x="4226904" y="342169"/>
                  <a:pt x="4219575" y="333375"/>
                </a:cubicBezTo>
                <a:cubicBezTo>
                  <a:pt x="4196656" y="305873"/>
                  <a:pt x="4190522" y="304481"/>
                  <a:pt x="4162425" y="285750"/>
                </a:cubicBezTo>
                <a:cubicBezTo>
                  <a:pt x="4122208" y="225425"/>
                  <a:pt x="4167717" y="285750"/>
                  <a:pt x="4114800" y="238125"/>
                </a:cubicBezTo>
                <a:cubicBezTo>
                  <a:pt x="4091438" y="217099"/>
                  <a:pt x="4077943" y="181389"/>
                  <a:pt x="4048125" y="171450"/>
                </a:cubicBezTo>
                <a:cubicBezTo>
                  <a:pt x="4029075" y="165100"/>
                  <a:pt x="4007683" y="163539"/>
                  <a:pt x="3990975" y="152400"/>
                </a:cubicBezTo>
                <a:cubicBezTo>
                  <a:pt x="3981450" y="146050"/>
                  <a:pt x="3972861" y="137999"/>
                  <a:pt x="3962400" y="133350"/>
                </a:cubicBezTo>
                <a:cubicBezTo>
                  <a:pt x="3944050" y="125195"/>
                  <a:pt x="3921958" y="125439"/>
                  <a:pt x="3905250" y="114300"/>
                </a:cubicBezTo>
                <a:cubicBezTo>
                  <a:pt x="3850336" y="77691"/>
                  <a:pt x="3903309" y="109386"/>
                  <a:pt x="3848100" y="85725"/>
                </a:cubicBezTo>
                <a:cubicBezTo>
                  <a:pt x="3835049" y="80132"/>
                  <a:pt x="3823470" y="71165"/>
                  <a:pt x="3810000" y="66675"/>
                </a:cubicBezTo>
                <a:cubicBezTo>
                  <a:pt x="3785162" y="58396"/>
                  <a:pt x="3758638" y="55904"/>
                  <a:pt x="3733800" y="47625"/>
                </a:cubicBezTo>
                <a:cubicBezTo>
                  <a:pt x="3669474" y="26183"/>
                  <a:pt x="3748655" y="50926"/>
                  <a:pt x="3648075" y="28575"/>
                </a:cubicBezTo>
                <a:cubicBezTo>
                  <a:pt x="3638274" y="26397"/>
                  <a:pt x="3629479" y="20159"/>
                  <a:pt x="3619500" y="19050"/>
                </a:cubicBezTo>
                <a:cubicBezTo>
                  <a:pt x="3572061" y="13779"/>
                  <a:pt x="3524191" y="13489"/>
                  <a:pt x="3476625" y="9525"/>
                </a:cubicBezTo>
                <a:cubicBezTo>
                  <a:pt x="3447973" y="7137"/>
                  <a:pt x="3419475" y="3175"/>
                  <a:pt x="3390900" y="0"/>
                </a:cubicBezTo>
                <a:lnTo>
                  <a:pt x="2981325" y="19050"/>
                </a:lnTo>
                <a:cubicBezTo>
                  <a:pt x="2939987" y="21265"/>
                  <a:pt x="2898613" y="23738"/>
                  <a:pt x="2857500" y="28575"/>
                </a:cubicBezTo>
                <a:cubicBezTo>
                  <a:pt x="2844499" y="30105"/>
                  <a:pt x="2832280" y="35758"/>
                  <a:pt x="2819400" y="38100"/>
                </a:cubicBezTo>
                <a:cubicBezTo>
                  <a:pt x="2797311" y="42116"/>
                  <a:pt x="2774979" y="44658"/>
                  <a:pt x="2752725" y="47625"/>
                </a:cubicBezTo>
                <a:cubicBezTo>
                  <a:pt x="2727352" y="51008"/>
                  <a:pt x="2701684" y="52433"/>
                  <a:pt x="2676525" y="57150"/>
                </a:cubicBezTo>
                <a:cubicBezTo>
                  <a:pt x="2650792" y="61975"/>
                  <a:pt x="2625163" y="67921"/>
                  <a:pt x="2600325" y="76200"/>
                </a:cubicBezTo>
                <a:cubicBezTo>
                  <a:pt x="2590800" y="79375"/>
                  <a:pt x="2581533" y="83467"/>
                  <a:pt x="2571750" y="85725"/>
                </a:cubicBezTo>
                <a:cubicBezTo>
                  <a:pt x="2495528" y="103315"/>
                  <a:pt x="2480095" y="104261"/>
                  <a:pt x="2409825" y="114300"/>
                </a:cubicBezTo>
                <a:cubicBezTo>
                  <a:pt x="2390775" y="120650"/>
                  <a:pt x="2372482" y="130049"/>
                  <a:pt x="2352675" y="133350"/>
                </a:cubicBezTo>
                <a:cubicBezTo>
                  <a:pt x="2312011" y="140127"/>
                  <a:pt x="2276111" y="143057"/>
                  <a:pt x="2238375" y="161925"/>
                </a:cubicBezTo>
                <a:cubicBezTo>
                  <a:pt x="2112013" y="225106"/>
                  <a:pt x="2269806" y="148455"/>
                  <a:pt x="2171700" y="190500"/>
                </a:cubicBezTo>
                <a:cubicBezTo>
                  <a:pt x="2158649" y="196093"/>
                  <a:pt x="2146651" y="203957"/>
                  <a:pt x="2133600" y="209550"/>
                </a:cubicBezTo>
                <a:cubicBezTo>
                  <a:pt x="2124372" y="213505"/>
                  <a:pt x="2114005" y="214585"/>
                  <a:pt x="2105025" y="219075"/>
                </a:cubicBezTo>
                <a:cubicBezTo>
                  <a:pt x="2094786" y="224195"/>
                  <a:pt x="2086689" y="233005"/>
                  <a:pt x="2076450" y="238125"/>
                </a:cubicBezTo>
                <a:cubicBezTo>
                  <a:pt x="2067470" y="242615"/>
                  <a:pt x="2056855" y="243160"/>
                  <a:pt x="2047875" y="247650"/>
                </a:cubicBezTo>
                <a:cubicBezTo>
                  <a:pt x="1974017" y="284579"/>
                  <a:pt x="2062549" y="252284"/>
                  <a:pt x="1990725" y="276225"/>
                </a:cubicBezTo>
                <a:cubicBezTo>
                  <a:pt x="1981200" y="285750"/>
                  <a:pt x="1973358" y="297328"/>
                  <a:pt x="1962150" y="304800"/>
                </a:cubicBezTo>
                <a:cubicBezTo>
                  <a:pt x="1953796" y="310369"/>
                  <a:pt x="1941415" y="308053"/>
                  <a:pt x="1933575" y="314325"/>
                </a:cubicBezTo>
                <a:cubicBezTo>
                  <a:pt x="1924636" y="321476"/>
                  <a:pt x="1924233" y="336833"/>
                  <a:pt x="1914525" y="342900"/>
                </a:cubicBezTo>
                <a:cubicBezTo>
                  <a:pt x="1897497" y="353543"/>
                  <a:pt x="1874083" y="350811"/>
                  <a:pt x="1857375" y="361950"/>
                </a:cubicBezTo>
                <a:cubicBezTo>
                  <a:pt x="1847850" y="368300"/>
                  <a:pt x="1839261" y="376351"/>
                  <a:pt x="1828800" y="381000"/>
                </a:cubicBezTo>
                <a:cubicBezTo>
                  <a:pt x="1810450" y="389155"/>
                  <a:pt x="1790700" y="393700"/>
                  <a:pt x="1771650" y="400050"/>
                </a:cubicBezTo>
                <a:lnTo>
                  <a:pt x="1743075" y="409575"/>
                </a:lnTo>
                <a:lnTo>
                  <a:pt x="1724025" y="400050"/>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5"/>
          <p:cNvPicPr>
            <a:picLocks noChangeAspect="1"/>
          </p:cNvPicPr>
          <p:nvPr/>
        </p:nvPicPr>
        <p:blipFill>
          <a:blip r:embed="rId4" cstate="print"/>
          <a:srcRect/>
          <a:stretch>
            <a:fillRect/>
          </a:stretch>
        </p:blipFill>
        <p:spPr bwMode="auto">
          <a:xfrm>
            <a:off x="74613" y="1150938"/>
            <a:ext cx="8869362" cy="5478462"/>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990600" y="609600"/>
            <a:ext cx="6781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(advance slide for answers)</a:t>
            </a:r>
          </a:p>
        </p:txBody>
      </p:sp>
      <p:sp>
        <p:nvSpPr>
          <p:cNvPr id="16" name="Rectangle 15"/>
          <p:cNvSpPr/>
          <p:nvPr/>
        </p:nvSpPr>
        <p:spPr>
          <a:xfrm>
            <a:off x="1244673" y="2465245"/>
            <a:ext cx="838200"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FFFF00"/>
                </a:solidFill>
                <a:effectLst>
                  <a:outerShdw blurRad="50800" dist="39000" dir="5460000" algn="tl">
                    <a:srgbClr val="000000">
                      <a:alpha val="38000"/>
                    </a:srgbClr>
                  </a:outerShdw>
                </a:effectLst>
                <a:latin typeface="+mn-lt"/>
              </a:rPr>
              <a:t>X</a:t>
            </a:r>
          </a:p>
        </p:txBody>
      </p:sp>
      <p:sp>
        <p:nvSpPr>
          <p:cNvPr id="14" name="Rectangle 13"/>
          <p:cNvSpPr/>
          <p:nvPr/>
        </p:nvSpPr>
        <p:spPr>
          <a:xfrm>
            <a:off x="4343400" y="3352800"/>
            <a:ext cx="838200"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FF0000"/>
                </a:solidFill>
                <a:effectLst>
                  <a:outerShdw blurRad="50800" dist="39000" dir="5460000" algn="tl">
                    <a:srgbClr val="000000">
                      <a:alpha val="38000"/>
                    </a:srgbClr>
                  </a:outerShdw>
                </a:effectLst>
                <a:latin typeface="+mn-lt"/>
              </a:rPr>
              <a:t>X</a:t>
            </a:r>
          </a:p>
        </p:txBody>
      </p:sp>
      <p:grpSp>
        <p:nvGrpSpPr>
          <p:cNvPr id="10" name="Group 9"/>
          <p:cNvGrpSpPr>
            <a:grpSpLocks/>
          </p:cNvGrpSpPr>
          <p:nvPr/>
        </p:nvGrpSpPr>
        <p:grpSpPr bwMode="auto">
          <a:xfrm>
            <a:off x="622300" y="3141663"/>
            <a:ext cx="4931284" cy="1369769"/>
            <a:chOff x="622226" y="3141375"/>
            <a:chExt cx="4931333" cy="1369606"/>
          </a:xfrm>
        </p:grpSpPr>
        <p:sp>
          <p:nvSpPr>
            <p:cNvPr id="15" name="Rectangle 14"/>
            <p:cNvSpPr/>
            <p:nvPr/>
          </p:nvSpPr>
          <p:spPr>
            <a:xfrm>
              <a:off x="622226" y="3141375"/>
              <a:ext cx="1803547" cy="1077218"/>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solidFill>
                    <a:srgbClr val="FFFF00"/>
                  </a:solidFill>
                  <a:effectLst>
                    <a:outerShdw blurRad="50800" dist="39000" dir="5460000" algn="tl">
                      <a:srgbClr val="000000">
                        <a:alpha val="38000"/>
                      </a:srgbClr>
                    </a:outerShdw>
                  </a:effectLst>
                  <a:latin typeface="+mn-lt"/>
                </a:rPr>
                <a:t>Schwann cell</a:t>
              </a:r>
            </a:p>
          </p:txBody>
        </p:sp>
        <p:sp>
          <p:nvSpPr>
            <p:cNvPr id="17" name="Rectangle 16"/>
            <p:cNvSpPr/>
            <p:nvPr/>
          </p:nvSpPr>
          <p:spPr>
            <a:xfrm>
              <a:off x="3750012" y="3926206"/>
              <a:ext cx="1803547" cy="584775"/>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solidFill>
                    <a:srgbClr val="FF0000"/>
                  </a:solidFill>
                  <a:effectLst>
                    <a:outerShdw blurRad="50800" dist="39000" dir="5460000" algn="tl">
                      <a:srgbClr val="000000">
                        <a:alpha val="38000"/>
                      </a:srgbClr>
                    </a:outerShdw>
                  </a:effectLst>
                  <a:latin typeface="+mn-lt"/>
                </a:rPr>
                <a:t>axon</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6"/>
          <p:cNvPicPr>
            <a:picLocks noChangeAspect="1"/>
          </p:cNvPicPr>
          <p:nvPr/>
        </p:nvPicPr>
        <p:blipFill>
          <a:blip r:embed="rId4" cstate="print"/>
          <a:srcRect/>
          <a:stretch>
            <a:fillRect/>
          </a:stretch>
        </p:blipFill>
        <p:spPr bwMode="auto">
          <a:xfrm>
            <a:off x="47625" y="1071563"/>
            <a:ext cx="3587750" cy="2205037"/>
          </a:xfrm>
          <a:prstGeom prst="rect">
            <a:avLst/>
          </a:prstGeom>
          <a:noFill/>
          <a:ln w="9525">
            <a:noFill/>
            <a:miter lim="800000"/>
            <a:headEnd/>
            <a:tailEnd/>
          </a:ln>
        </p:spPr>
      </p:pic>
      <p:pic>
        <p:nvPicPr>
          <p:cNvPr id="146434" name="Picture 7"/>
          <p:cNvPicPr>
            <a:picLocks noChangeAspect="1"/>
          </p:cNvPicPr>
          <p:nvPr/>
        </p:nvPicPr>
        <p:blipFill>
          <a:blip r:embed="rId5" cstate="print"/>
          <a:srcRect/>
          <a:stretch>
            <a:fillRect/>
          </a:stretch>
        </p:blipFill>
        <p:spPr bwMode="auto">
          <a:xfrm>
            <a:off x="2847975" y="1798638"/>
            <a:ext cx="6248400" cy="503237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867775"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or cells. (advance slide for answers)</a:t>
            </a:r>
          </a:p>
        </p:txBody>
      </p:sp>
      <p:cxnSp>
        <p:nvCxnSpPr>
          <p:cNvPr id="11" name="Straight Arrow Connector 10"/>
          <p:cNvCxnSpPr/>
          <p:nvPr/>
        </p:nvCxnSpPr>
        <p:spPr>
          <a:xfrm>
            <a:off x="4067175" y="2638425"/>
            <a:ext cx="1066800" cy="83185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695575" y="4276725"/>
            <a:ext cx="1914525" cy="4191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711825" y="4403725"/>
            <a:ext cx="22225" cy="9302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426200" y="4346575"/>
            <a:ext cx="41275" cy="9207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27738" y="4351338"/>
            <a:ext cx="30162" cy="9731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a:grpSpLocks/>
          </p:cNvGrpSpPr>
          <p:nvPr/>
        </p:nvGrpSpPr>
        <p:grpSpPr bwMode="auto">
          <a:xfrm>
            <a:off x="228600" y="1712913"/>
            <a:ext cx="7362825" cy="4856162"/>
            <a:chOff x="228600" y="1713607"/>
            <a:chExt cx="7362825" cy="4855891"/>
          </a:xfrm>
        </p:grpSpPr>
        <p:sp>
          <p:nvSpPr>
            <p:cNvPr id="15" name="Rectangle 14"/>
            <p:cNvSpPr/>
            <p:nvPr/>
          </p:nvSpPr>
          <p:spPr>
            <a:xfrm>
              <a:off x="2190750" y="1713607"/>
              <a:ext cx="2590800" cy="95410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chemeClr val="accent6">
                      <a:lumMod val="75000"/>
                    </a:schemeClr>
                  </a:solidFill>
                  <a:effectLst>
                    <a:outerShdw blurRad="50800" dist="39000" dir="5460000" algn="tl">
                      <a:srgbClr val="000000">
                        <a:alpha val="38000"/>
                      </a:srgbClr>
                    </a:outerShdw>
                  </a:effectLst>
                  <a:latin typeface="+mn-lt"/>
                </a:rPr>
                <a:t>Nuclear membrane</a:t>
              </a:r>
            </a:p>
          </p:txBody>
        </p:sp>
        <p:sp>
          <p:nvSpPr>
            <p:cNvPr id="16" name="Rectangle 15"/>
            <p:cNvSpPr/>
            <p:nvPr/>
          </p:nvSpPr>
          <p:spPr>
            <a:xfrm>
              <a:off x="228600" y="4336689"/>
              <a:ext cx="2828925" cy="1323439"/>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Satellite cells</a:t>
              </a:r>
            </a:p>
          </p:txBody>
        </p:sp>
        <p:sp>
          <p:nvSpPr>
            <p:cNvPr id="23" name="Rectangle 22"/>
            <p:cNvSpPr/>
            <p:nvPr/>
          </p:nvSpPr>
          <p:spPr>
            <a:xfrm>
              <a:off x="4762500" y="5246059"/>
              <a:ext cx="2828925" cy="1323439"/>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effectLst>
                    <a:outerShdw blurRad="50800" dist="39000" dir="5460000" algn="tl">
                      <a:srgbClr val="000000">
                        <a:alpha val="38000"/>
                      </a:srgbClr>
                    </a:outerShdw>
                  </a:effectLst>
                  <a:latin typeface="+mn-lt"/>
                </a:rPr>
                <a:t>Axon or dendrite</a:t>
              </a:r>
            </a:p>
          </p:txBody>
        </p:sp>
      </p:grpSp>
      <p:cxnSp>
        <p:nvCxnSpPr>
          <p:cNvPr id="24" name="Straight Arrow Connector 23"/>
          <p:cNvCxnSpPr/>
          <p:nvPr/>
        </p:nvCxnSpPr>
        <p:spPr>
          <a:xfrm flipH="1">
            <a:off x="6138863" y="2476500"/>
            <a:ext cx="661987" cy="6286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p:cNvPicPr>
            <a:picLocks noChangeAspect="1"/>
          </p:cNvPicPr>
          <p:nvPr/>
        </p:nvPicPr>
        <p:blipFill>
          <a:blip r:embed="rId4" cstate="print"/>
          <a:srcRect/>
          <a:stretch>
            <a:fillRect/>
          </a:stretch>
        </p:blipFill>
        <p:spPr bwMode="auto">
          <a:xfrm>
            <a:off x="1166813" y="1333500"/>
            <a:ext cx="6535737" cy="5272088"/>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2" name="Straight Arrow Connector 11"/>
          <p:cNvCxnSpPr>
            <a:endCxn id="23" idx="23"/>
          </p:cNvCxnSpPr>
          <p:nvPr/>
        </p:nvCxnSpPr>
        <p:spPr>
          <a:xfrm flipV="1">
            <a:off x="2590800" y="3319463"/>
            <a:ext cx="1408113" cy="47783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a:grpSpLocks/>
          </p:cNvGrpSpPr>
          <p:nvPr/>
        </p:nvGrpSpPr>
        <p:grpSpPr bwMode="auto">
          <a:xfrm>
            <a:off x="-50800" y="3241675"/>
            <a:ext cx="8656638" cy="2606675"/>
            <a:chOff x="-50949" y="3241830"/>
            <a:chExt cx="8656080" cy="2606329"/>
          </a:xfrm>
        </p:grpSpPr>
        <p:sp>
          <p:nvSpPr>
            <p:cNvPr id="15" name="Rectangle 14"/>
            <p:cNvSpPr/>
            <p:nvPr/>
          </p:nvSpPr>
          <p:spPr>
            <a:xfrm>
              <a:off x="5372910" y="3241830"/>
              <a:ext cx="3232221" cy="1384995"/>
            </a:xfrm>
            <a:prstGeom prst="rect">
              <a:avLst/>
            </a:prstGeom>
            <a:solidFill>
              <a:schemeClr val="bg1"/>
            </a:solid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7030A0"/>
                  </a:solidFill>
                  <a:effectLst>
                    <a:outerShdw blurRad="50800" dist="39000" dir="5460000" algn="tl">
                      <a:srgbClr val="000000">
                        <a:alpha val="38000"/>
                      </a:srgbClr>
                    </a:outerShdw>
                  </a:effectLst>
                  <a:latin typeface="+mn-lt"/>
                </a:rPr>
                <a:t>Hmmm….definitely an axon or dendrite, can’t tell which one</a:t>
              </a:r>
            </a:p>
          </p:txBody>
        </p:sp>
        <p:sp>
          <p:nvSpPr>
            <p:cNvPr id="16" name="Rectangle 15"/>
            <p:cNvSpPr/>
            <p:nvPr/>
          </p:nvSpPr>
          <p:spPr>
            <a:xfrm>
              <a:off x="-50949" y="3465955"/>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00B0F0"/>
                  </a:solidFill>
                  <a:effectLst>
                    <a:outerShdw blurRad="50800" dist="39000" dir="5460000" algn="tl">
                      <a:srgbClr val="000000">
                        <a:alpha val="38000"/>
                      </a:srgbClr>
                    </a:outerShdw>
                  </a:effectLst>
                  <a:latin typeface="+mn-lt"/>
                </a:rPr>
                <a:t>nucleus</a:t>
              </a:r>
            </a:p>
          </p:txBody>
        </p:sp>
        <p:sp>
          <p:nvSpPr>
            <p:cNvPr id="20" name="Rectangle 19"/>
            <p:cNvSpPr/>
            <p:nvPr/>
          </p:nvSpPr>
          <p:spPr>
            <a:xfrm>
              <a:off x="5336432" y="4894052"/>
              <a:ext cx="3232221" cy="954107"/>
            </a:xfrm>
            <a:prstGeom prst="rect">
              <a:avLst/>
            </a:prstGeom>
            <a:solidFill>
              <a:schemeClr val="bg1"/>
            </a:solid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002060"/>
                  </a:solidFill>
                  <a:effectLst>
                    <a:outerShdw blurRad="50800" dist="39000" dir="5460000" algn="tl">
                      <a:srgbClr val="000000">
                        <a:alpha val="38000"/>
                      </a:srgbClr>
                    </a:outerShdw>
                  </a:effectLst>
                  <a:latin typeface="+mn-lt"/>
                </a:rPr>
                <a:t>Either an axon or dendrite</a:t>
              </a:r>
            </a:p>
          </p:txBody>
        </p:sp>
      </p:grpSp>
      <p:cxnSp>
        <p:nvCxnSpPr>
          <p:cNvPr id="11" name="Straight Arrow Connector 10"/>
          <p:cNvCxnSpPr/>
          <p:nvPr/>
        </p:nvCxnSpPr>
        <p:spPr>
          <a:xfrm flipH="1">
            <a:off x="4114800" y="3819525"/>
            <a:ext cx="1447800" cy="166688"/>
          </a:xfrm>
          <a:prstGeom prst="straightConnector1">
            <a:avLst/>
          </a:prstGeom>
          <a:ln w="57150">
            <a:solidFill>
              <a:srgbClr val="BA52AB"/>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11638" y="5535613"/>
            <a:ext cx="1741487" cy="1397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3995738" y="2979738"/>
            <a:ext cx="339725" cy="419100"/>
          </a:xfrm>
          <a:custGeom>
            <a:avLst/>
            <a:gdLst>
              <a:gd name="connsiteX0" fmla="*/ 297340 w 338904"/>
              <a:gd name="connsiteY0" fmla="*/ 86324 h 418834"/>
              <a:gd name="connsiteX1" fmla="*/ 287749 w 338904"/>
              <a:gd name="connsiteY1" fmla="*/ 67141 h 418834"/>
              <a:gd name="connsiteX2" fmla="*/ 281354 w 338904"/>
              <a:gd name="connsiteY2" fmla="*/ 60747 h 418834"/>
              <a:gd name="connsiteX3" fmla="*/ 268566 w 338904"/>
              <a:gd name="connsiteY3" fmla="*/ 41564 h 418834"/>
              <a:gd name="connsiteX4" fmla="*/ 258974 w 338904"/>
              <a:gd name="connsiteY4" fmla="*/ 35169 h 418834"/>
              <a:gd name="connsiteX5" fmla="*/ 242988 w 338904"/>
              <a:gd name="connsiteY5" fmla="*/ 19183 h 418834"/>
              <a:gd name="connsiteX6" fmla="*/ 214213 w 338904"/>
              <a:gd name="connsiteY6" fmla="*/ 6394 h 418834"/>
              <a:gd name="connsiteX7" fmla="*/ 204621 w 338904"/>
              <a:gd name="connsiteY7" fmla="*/ 3197 h 418834"/>
              <a:gd name="connsiteX8" fmla="*/ 195030 w 338904"/>
              <a:gd name="connsiteY8" fmla="*/ 0 h 418834"/>
              <a:gd name="connsiteX9" fmla="*/ 124691 w 338904"/>
              <a:gd name="connsiteY9" fmla="*/ 3197 h 418834"/>
              <a:gd name="connsiteX10" fmla="*/ 105508 w 338904"/>
              <a:gd name="connsiteY10" fmla="*/ 12789 h 418834"/>
              <a:gd name="connsiteX11" fmla="*/ 95917 w 338904"/>
              <a:gd name="connsiteY11" fmla="*/ 15986 h 418834"/>
              <a:gd name="connsiteX12" fmla="*/ 83128 w 338904"/>
              <a:gd name="connsiteY12" fmla="*/ 28775 h 418834"/>
              <a:gd name="connsiteX13" fmla="*/ 63945 w 338904"/>
              <a:gd name="connsiteY13" fmla="*/ 54352 h 418834"/>
              <a:gd name="connsiteX14" fmla="*/ 54353 w 338904"/>
              <a:gd name="connsiteY14" fmla="*/ 73536 h 418834"/>
              <a:gd name="connsiteX15" fmla="*/ 41564 w 338904"/>
              <a:gd name="connsiteY15" fmla="*/ 92719 h 418834"/>
              <a:gd name="connsiteX16" fmla="*/ 35170 w 338904"/>
              <a:gd name="connsiteY16" fmla="*/ 111902 h 418834"/>
              <a:gd name="connsiteX17" fmla="*/ 22381 w 338904"/>
              <a:gd name="connsiteY17" fmla="*/ 134283 h 418834"/>
              <a:gd name="connsiteX18" fmla="*/ 15987 w 338904"/>
              <a:gd name="connsiteY18" fmla="*/ 153466 h 418834"/>
              <a:gd name="connsiteX19" fmla="*/ 9592 w 338904"/>
              <a:gd name="connsiteY19" fmla="*/ 172649 h 418834"/>
              <a:gd name="connsiteX20" fmla="*/ 6395 w 338904"/>
              <a:gd name="connsiteY20" fmla="*/ 185438 h 418834"/>
              <a:gd name="connsiteX21" fmla="*/ 3198 w 338904"/>
              <a:gd name="connsiteY21" fmla="*/ 246185 h 418834"/>
              <a:gd name="connsiteX22" fmla="*/ 0 w 338904"/>
              <a:gd name="connsiteY22" fmla="*/ 258973 h 418834"/>
              <a:gd name="connsiteX23" fmla="*/ 3198 w 338904"/>
              <a:gd name="connsiteY23" fmla="*/ 338904 h 418834"/>
              <a:gd name="connsiteX24" fmla="*/ 15987 w 338904"/>
              <a:gd name="connsiteY24" fmla="*/ 367678 h 418834"/>
              <a:gd name="connsiteX25" fmla="*/ 31973 w 338904"/>
              <a:gd name="connsiteY25" fmla="*/ 383664 h 418834"/>
              <a:gd name="connsiteX26" fmla="*/ 38367 w 338904"/>
              <a:gd name="connsiteY26" fmla="*/ 390059 h 418834"/>
              <a:gd name="connsiteX27" fmla="*/ 57550 w 338904"/>
              <a:gd name="connsiteY27" fmla="*/ 402848 h 418834"/>
              <a:gd name="connsiteX28" fmla="*/ 83128 w 338904"/>
              <a:gd name="connsiteY28" fmla="*/ 415636 h 418834"/>
              <a:gd name="connsiteX29" fmla="*/ 118297 w 338904"/>
              <a:gd name="connsiteY29" fmla="*/ 418834 h 418834"/>
              <a:gd name="connsiteX30" fmla="*/ 185438 w 338904"/>
              <a:gd name="connsiteY30" fmla="*/ 412439 h 418834"/>
              <a:gd name="connsiteX31" fmla="*/ 214213 w 338904"/>
              <a:gd name="connsiteY31" fmla="*/ 406045 h 418834"/>
              <a:gd name="connsiteX32" fmla="*/ 230199 w 338904"/>
              <a:gd name="connsiteY32" fmla="*/ 402848 h 418834"/>
              <a:gd name="connsiteX33" fmla="*/ 249382 w 338904"/>
              <a:gd name="connsiteY33" fmla="*/ 396453 h 418834"/>
              <a:gd name="connsiteX34" fmla="*/ 268566 w 338904"/>
              <a:gd name="connsiteY34" fmla="*/ 383664 h 418834"/>
              <a:gd name="connsiteX35" fmla="*/ 274960 w 338904"/>
              <a:gd name="connsiteY35" fmla="*/ 374073 h 418834"/>
              <a:gd name="connsiteX36" fmla="*/ 287749 w 338904"/>
              <a:gd name="connsiteY36" fmla="*/ 361284 h 418834"/>
              <a:gd name="connsiteX37" fmla="*/ 290946 w 338904"/>
              <a:gd name="connsiteY37" fmla="*/ 351692 h 418834"/>
              <a:gd name="connsiteX38" fmla="*/ 303735 w 338904"/>
              <a:gd name="connsiteY38" fmla="*/ 332509 h 418834"/>
              <a:gd name="connsiteX39" fmla="*/ 313326 w 338904"/>
              <a:gd name="connsiteY39" fmla="*/ 303734 h 418834"/>
              <a:gd name="connsiteX40" fmla="*/ 316524 w 338904"/>
              <a:gd name="connsiteY40" fmla="*/ 294143 h 418834"/>
              <a:gd name="connsiteX41" fmla="*/ 329312 w 338904"/>
              <a:gd name="connsiteY41" fmla="*/ 265368 h 418834"/>
              <a:gd name="connsiteX42" fmla="*/ 335707 w 338904"/>
              <a:gd name="connsiteY42" fmla="*/ 246185 h 418834"/>
              <a:gd name="connsiteX43" fmla="*/ 338904 w 338904"/>
              <a:gd name="connsiteY43" fmla="*/ 236593 h 418834"/>
              <a:gd name="connsiteX44" fmla="*/ 332510 w 338904"/>
              <a:gd name="connsiteY44" fmla="*/ 156663 h 418834"/>
              <a:gd name="connsiteX45" fmla="*/ 326115 w 338904"/>
              <a:gd name="connsiteY45" fmla="*/ 137480 h 418834"/>
              <a:gd name="connsiteX46" fmla="*/ 319721 w 338904"/>
              <a:gd name="connsiteY46" fmla="*/ 131085 h 418834"/>
              <a:gd name="connsiteX47" fmla="*/ 303735 w 338904"/>
              <a:gd name="connsiteY47" fmla="*/ 102310 h 418834"/>
              <a:gd name="connsiteX48" fmla="*/ 297340 w 338904"/>
              <a:gd name="connsiteY48" fmla="*/ 92719 h 418834"/>
              <a:gd name="connsiteX49" fmla="*/ 297340 w 338904"/>
              <a:gd name="connsiteY49" fmla="*/ 86324 h 41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8904" h="418834">
                <a:moveTo>
                  <a:pt x="297340" y="86324"/>
                </a:moveTo>
                <a:cubicBezTo>
                  <a:pt x="294143" y="79930"/>
                  <a:pt x="291538" y="73203"/>
                  <a:pt x="287749" y="67141"/>
                </a:cubicBezTo>
                <a:cubicBezTo>
                  <a:pt x="286151" y="64585"/>
                  <a:pt x="283163" y="63159"/>
                  <a:pt x="281354" y="60747"/>
                </a:cubicBezTo>
                <a:cubicBezTo>
                  <a:pt x="276743" y="54599"/>
                  <a:pt x="274960" y="45827"/>
                  <a:pt x="268566" y="41564"/>
                </a:cubicBezTo>
                <a:cubicBezTo>
                  <a:pt x="265369" y="39432"/>
                  <a:pt x="261866" y="37700"/>
                  <a:pt x="258974" y="35169"/>
                </a:cubicBezTo>
                <a:cubicBezTo>
                  <a:pt x="253303" y="30207"/>
                  <a:pt x="249258" y="23363"/>
                  <a:pt x="242988" y="19183"/>
                </a:cubicBezTo>
                <a:cubicBezTo>
                  <a:pt x="227788" y="9051"/>
                  <a:pt x="237040" y="14003"/>
                  <a:pt x="214213" y="6394"/>
                </a:cubicBezTo>
                <a:lnTo>
                  <a:pt x="204621" y="3197"/>
                </a:lnTo>
                <a:lnTo>
                  <a:pt x="195030" y="0"/>
                </a:lnTo>
                <a:cubicBezTo>
                  <a:pt x="171584" y="1066"/>
                  <a:pt x="148087" y="1325"/>
                  <a:pt x="124691" y="3197"/>
                </a:cubicBezTo>
                <a:cubicBezTo>
                  <a:pt x="115124" y="3962"/>
                  <a:pt x="113719" y="8683"/>
                  <a:pt x="105508" y="12789"/>
                </a:cubicBezTo>
                <a:cubicBezTo>
                  <a:pt x="102494" y="14296"/>
                  <a:pt x="99114" y="14920"/>
                  <a:pt x="95917" y="15986"/>
                </a:cubicBezTo>
                <a:lnTo>
                  <a:pt x="83128" y="28775"/>
                </a:lnTo>
                <a:cubicBezTo>
                  <a:pt x="75551" y="36352"/>
                  <a:pt x="67564" y="43499"/>
                  <a:pt x="63945" y="54352"/>
                </a:cubicBezTo>
                <a:cubicBezTo>
                  <a:pt x="58082" y="71938"/>
                  <a:pt x="64269" y="56181"/>
                  <a:pt x="54353" y="73536"/>
                </a:cubicBezTo>
                <a:cubicBezTo>
                  <a:pt x="44031" y="91600"/>
                  <a:pt x="52961" y="81322"/>
                  <a:pt x="41564" y="92719"/>
                </a:cubicBezTo>
                <a:cubicBezTo>
                  <a:pt x="39433" y="99113"/>
                  <a:pt x="38909" y="106294"/>
                  <a:pt x="35170" y="111902"/>
                </a:cubicBezTo>
                <a:cubicBezTo>
                  <a:pt x="29401" y="120555"/>
                  <a:pt x="26438" y="124139"/>
                  <a:pt x="22381" y="134283"/>
                </a:cubicBezTo>
                <a:cubicBezTo>
                  <a:pt x="19878" y="140541"/>
                  <a:pt x="18119" y="147072"/>
                  <a:pt x="15987" y="153466"/>
                </a:cubicBezTo>
                <a:lnTo>
                  <a:pt x="9592" y="172649"/>
                </a:lnTo>
                <a:lnTo>
                  <a:pt x="6395" y="185438"/>
                </a:lnTo>
                <a:cubicBezTo>
                  <a:pt x="5329" y="205687"/>
                  <a:pt x="4955" y="225984"/>
                  <a:pt x="3198" y="246185"/>
                </a:cubicBezTo>
                <a:cubicBezTo>
                  <a:pt x="2817" y="250562"/>
                  <a:pt x="0" y="254579"/>
                  <a:pt x="0" y="258973"/>
                </a:cubicBezTo>
                <a:cubicBezTo>
                  <a:pt x="0" y="285638"/>
                  <a:pt x="629" y="312363"/>
                  <a:pt x="3198" y="338904"/>
                </a:cubicBezTo>
                <a:cubicBezTo>
                  <a:pt x="4045" y="347659"/>
                  <a:pt x="9708" y="360502"/>
                  <a:pt x="15987" y="367678"/>
                </a:cubicBezTo>
                <a:cubicBezTo>
                  <a:pt x="20950" y="373349"/>
                  <a:pt x="26644" y="378335"/>
                  <a:pt x="31973" y="383664"/>
                </a:cubicBezTo>
                <a:cubicBezTo>
                  <a:pt x="34104" y="385796"/>
                  <a:pt x="35859" y="388387"/>
                  <a:pt x="38367" y="390059"/>
                </a:cubicBezTo>
                <a:cubicBezTo>
                  <a:pt x="44761" y="394322"/>
                  <a:pt x="52115" y="397414"/>
                  <a:pt x="57550" y="402848"/>
                </a:cubicBezTo>
                <a:cubicBezTo>
                  <a:pt x="66082" y="411379"/>
                  <a:pt x="66964" y="414166"/>
                  <a:pt x="83128" y="415636"/>
                </a:cubicBezTo>
                <a:lnTo>
                  <a:pt x="118297" y="418834"/>
                </a:lnTo>
                <a:cubicBezTo>
                  <a:pt x="136814" y="417291"/>
                  <a:pt x="166068" y="415206"/>
                  <a:pt x="185438" y="412439"/>
                </a:cubicBezTo>
                <a:cubicBezTo>
                  <a:pt x="198937" y="410511"/>
                  <a:pt x="201647" y="408837"/>
                  <a:pt x="214213" y="406045"/>
                </a:cubicBezTo>
                <a:cubicBezTo>
                  <a:pt x="219518" y="404866"/>
                  <a:pt x="224956" y="404278"/>
                  <a:pt x="230199" y="402848"/>
                </a:cubicBezTo>
                <a:cubicBezTo>
                  <a:pt x="236702" y="401074"/>
                  <a:pt x="243774" y="400192"/>
                  <a:pt x="249382" y="396453"/>
                </a:cubicBezTo>
                <a:lnTo>
                  <a:pt x="268566" y="383664"/>
                </a:lnTo>
                <a:cubicBezTo>
                  <a:pt x="270697" y="380467"/>
                  <a:pt x="272459" y="376990"/>
                  <a:pt x="274960" y="374073"/>
                </a:cubicBezTo>
                <a:cubicBezTo>
                  <a:pt x="278884" y="369496"/>
                  <a:pt x="287749" y="361284"/>
                  <a:pt x="287749" y="361284"/>
                </a:cubicBezTo>
                <a:cubicBezTo>
                  <a:pt x="288815" y="358087"/>
                  <a:pt x="289309" y="354638"/>
                  <a:pt x="290946" y="351692"/>
                </a:cubicBezTo>
                <a:cubicBezTo>
                  <a:pt x="294678" y="344974"/>
                  <a:pt x="303735" y="332509"/>
                  <a:pt x="303735" y="332509"/>
                </a:cubicBezTo>
                <a:lnTo>
                  <a:pt x="313326" y="303734"/>
                </a:lnTo>
                <a:cubicBezTo>
                  <a:pt x="314392" y="300537"/>
                  <a:pt x="314655" y="296947"/>
                  <a:pt x="316524" y="294143"/>
                </a:cubicBezTo>
                <a:cubicBezTo>
                  <a:pt x="326657" y="278942"/>
                  <a:pt x="321702" y="288198"/>
                  <a:pt x="329312" y="265368"/>
                </a:cubicBezTo>
                <a:lnTo>
                  <a:pt x="335707" y="246185"/>
                </a:lnTo>
                <a:lnTo>
                  <a:pt x="338904" y="236593"/>
                </a:lnTo>
                <a:cubicBezTo>
                  <a:pt x="337803" y="214570"/>
                  <a:pt x="339289" y="181519"/>
                  <a:pt x="332510" y="156663"/>
                </a:cubicBezTo>
                <a:cubicBezTo>
                  <a:pt x="330736" y="150160"/>
                  <a:pt x="330881" y="142246"/>
                  <a:pt x="326115" y="137480"/>
                </a:cubicBezTo>
                <a:lnTo>
                  <a:pt x="319721" y="131085"/>
                </a:lnTo>
                <a:cubicBezTo>
                  <a:pt x="314094" y="114204"/>
                  <a:pt x="318392" y="124295"/>
                  <a:pt x="303735" y="102310"/>
                </a:cubicBezTo>
                <a:lnTo>
                  <a:pt x="297340" y="92719"/>
                </a:lnTo>
                <a:lnTo>
                  <a:pt x="297340" y="86324"/>
                </a:ln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p:cNvPicPr>
          <p:nvPr/>
        </p:nvPicPr>
        <p:blipFill>
          <a:blip r:embed="rId4" cstate="print"/>
          <a:srcRect/>
          <a:stretch>
            <a:fillRect/>
          </a:stretch>
        </p:blipFill>
        <p:spPr bwMode="auto">
          <a:xfrm>
            <a:off x="376238" y="1063625"/>
            <a:ext cx="7737475" cy="571817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tissue (advance slide for answers)</a:t>
            </a:r>
          </a:p>
        </p:txBody>
      </p:sp>
      <p:sp>
        <p:nvSpPr>
          <p:cNvPr id="16" name="Rectangle 15"/>
          <p:cNvSpPr/>
          <p:nvPr/>
        </p:nvSpPr>
        <p:spPr>
          <a:xfrm>
            <a:off x="2286000" y="2912076"/>
            <a:ext cx="3149897" cy="1323439"/>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err="1">
                <a:ln w="11430"/>
                <a:solidFill>
                  <a:srgbClr val="002060"/>
                </a:solidFill>
                <a:effectLst>
                  <a:outerShdw blurRad="50800" dist="39000" dir="5460000" algn="tl">
                    <a:srgbClr val="000000">
                      <a:alpha val="38000"/>
                    </a:srgbClr>
                  </a:outerShdw>
                </a:effectLst>
                <a:latin typeface="+mn-lt"/>
              </a:rPr>
              <a:t>Multilocular</a:t>
            </a:r>
            <a:r>
              <a:rPr lang="en-US" sz="4000" b="1" dirty="0">
                <a:ln w="11430"/>
                <a:solidFill>
                  <a:srgbClr val="002060"/>
                </a:solidFill>
                <a:effectLst>
                  <a:outerShdw blurRad="50800" dist="39000" dir="5460000" algn="tl">
                    <a:srgbClr val="000000">
                      <a:alpha val="38000"/>
                    </a:srgbClr>
                  </a:outerShdw>
                </a:effectLst>
                <a:latin typeface="+mn-lt"/>
              </a:rPr>
              <a:t> adipose</a:t>
            </a:r>
          </a:p>
        </p:txBody>
      </p:sp>
      <p:sp>
        <p:nvSpPr>
          <p:cNvPr id="6" name="Freeform 5"/>
          <p:cNvSpPr/>
          <p:nvPr/>
        </p:nvSpPr>
        <p:spPr>
          <a:xfrm>
            <a:off x="542925" y="1025525"/>
            <a:ext cx="7340600" cy="5584825"/>
          </a:xfrm>
          <a:custGeom>
            <a:avLst/>
            <a:gdLst>
              <a:gd name="connsiteX0" fmla="*/ 5745892 w 7339914"/>
              <a:gd name="connsiteY0" fmla="*/ 4992130 h 5585254"/>
              <a:gd name="connsiteX1" fmla="*/ 5832389 w 7339914"/>
              <a:gd name="connsiteY1" fmla="*/ 4856205 h 5585254"/>
              <a:gd name="connsiteX2" fmla="*/ 5881817 w 7339914"/>
              <a:gd name="connsiteY2" fmla="*/ 4794421 h 5585254"/>
              <a:gd name="connsiteX3" fmla="*/ 5918887 w 7339914"/>
              <a:gd name="connsiteY3" fmla="*/ 4695567 h 5585254"/>
              <a:gd name="connsiteX4" fmla="*/ 5931244 w 7339914"/>
              <a:gd name="connsiteY4" fmla="*/ 4646140 h 5585254"/>
              <a:gd name="connsiteX5" fmla="*/ 5980671 w 7339914"/>
              <a:gd name="connsiteY5" fmla="*/ 4572000 h 5585254"/>
              <a:gd name="connsiteX6" fmla="*/ 6042454 w 7339914"/>
              <a:gd name="connsiteY6" fmla="*/ 4497859 h 5585254"/>
              <a:gd name="connsiteX7" fmla="*/ 6128952 w 7339914"/>
              <a:gd name="connsiteY7" fmla="*/ 4386648 h 5585254"/>
              <a:gd name="connsiteX8" fmla="*/ 6153665 w 7339914"/>
              <a:gd name="connsiteY8" fmla="*/ 4349578 h 5585254"/>
              <a:gd name="connsiteX9" fmla="*/ 6203092 w 7339914"/>
              <a:gd name="connsiteY9" fmla="*/ 4312508 h 5585254"/>
              <a:gd name="connsiteX10" fmla="*/ 6240162 w 7339914"/>
              <a:gd name="connsiteY10" fmla="*/ 4263081 h 5585254"/>
              <a:gd name="connsiteX11" fmla="*/ 6289589 w 7339914"/>
              <a:gd name="connsiteY11" fmla="*/ 4188940 h 5585254"/>
              <a:gd name="connsiteX12" fmla="*/ 6326660 w 7339914"/>
              <a:gd name="connsiteY12" fmla="*/ 4164227 h 5585254"/>
              <a:gd name="connsiteX13" fmla="*/ 6351373 w 7339914"/>
              <a:gd name="connsiteY13" fmla="*/ 4127157 h 5585254"/>
              <a:gd name="connsiteX14" fmla="*/ 6376087 w 7339914"/>
              <a:gd name="connsiteY14" fmla="*/ 4077730 h 5585254"/>
              <a:gd name="connsiteX15" fmla="*/ 6413157 w 7339914"/>
              <a:gd name="connsiteY15" fmla="*/ 4053016 h 5585254"/>
              <a:gd name="connsiteX16" fmla="*/ 6437871 w 7339914"/>
              <a:gd name="connsiteY16" fmla="*/ 4003589 h 5585254"/>
              <a:gd name="connsiteX17" fmla="*/ 6524368 w 7339914"/>
              <a:gd name="connsiteY17" fmla="*/ 3904735 h 5585254"/>
              <a:gd name="connsiteX18" fmla="*/ 6536725 w 7339914"/>
              <a:gd name="connsiteY18" fmla="*/ 3867665 h 5585254"/>
              <a:gd name="connsiteX19" fmla="*/ 6586152 w 7339914"/>
              <a:gd name="connsiteY19" fmla="*/ 3793524 h 5585254"/>
              <a:gd name="connsiteX20" fmla="*/ 6635579 w 7339914"/>
              <a:gd name="connsiteY20" fmla="*/ 3682313 h 5585254"/>
              <a:gd name="connsiteX21" fmla="*/ 6647935 w 7339914"/>
              <a:gd name="connsiteY21" fmla="*/ 3645243 h 5585254"/>
              <a:gd name="connsiteX22" fmla="*/ 6672649 w 7339914"/>
              <a:gd name="connsiteY22" fmla="*/ 3608173 h 5585254"/>
              <a:gd name="connsiteX23" fmla="*/ 6722076 w 7339914"/>
              <a:gd name="connsiteY23" fmla="*/ 3496962 h 5585254"/>
              <a:gd name="connsiteX24" fmla="*/ 6759146 w 7339914"/>
              <a:gd name="connsiteY24" fmla="*/ 3336324 h 5585254"/>
              <a:gd name="connsiteX25" fmla="*/ 6771503 w 7339914"/>
              <a:gd name="connsiteY25" fmla="*/ 3299254 h 5585254"/>
              <a:gd name="connsiteX26" fmla="*/ 6783860 w 7339914"/>
              <a:gd name="connsiteY26" fmla="*/ 3262184 h 5585254"/>
              <a:gd name="connsiteX27" fmla="*/ 6820930 w 7339914"/>
              <a:gd name="connsiteY27" fmla="*/ 3212757 h 5585254"/>
              <a:gd name="connsiteX28" fmla="*/ 6858000 w 7339914"/>
              <a:gd name="connsiteY28" fmla="*/ 3138616 h 5585254"/>
              <a:gd name="connsiteX29" fmla="*/ 6870357 w 7339914"/>
              <a:gd name="connsiteY29" fmla="*/ 3101546 h 5585254"/>
              <a:gd name="connsiteX30" fmla="*/ 6895071 w 7339914"/>
              <a:gd name="connsiteY30" fmla="*/ 3039762 h 5585254"/>
              <a:gd name="connsiteX31" fmla="*/ 6944498 w 7339914"/>
              <a:gd name="connsiteY31" fmla="*/ 2928551 h 5585254"/>
              <a:gd name="connsiteX32" fmla="*/ 6956854 w 7339914"/>
              <a:gd name="connsiteY32" fmla="*/ 2879124 h 5585254"/>
              <a:gd name="connsiteX33" fmla="*/ 6981568 w 7339914"/>
              <a:gd name="connsiteY33" fmla="*/ 2817340 h 5585254"/>
              <a:gd name="connsiteX34" fmla="*/ 6993925 w 7339914"/>
              <a:gd name="connsiteY34" fmla="*/ 2755557 h 5585254"/>
              <a:gd name="connsiteX35" fmla="*/ 7030995 w 7339914"/>
              <a:gd name="connsiteY35" fmla="*/ 2619632 h 5585254"/>
              <a:gd name="connsiteX36" fmla="*/ 7092779 w 7339914"/>
              <a:gd name="connsiteY36" fmla="*/ 2496065 h 5585254"/>
              <a:gd name="connsiteX37" fmla="*/ 7154562 w 7339914"/>
              <a:gd name="connsiteY37" fmla="*/ 2372497 h 5585254"/>
              <a:gd name="connsiteX38" fmla="*/ 7179276 w 7339914"/>
              <a:gd name="connsiteY38" fmla="*/ 2286000 h 5585254"/>
              <a:gd name="connsiteX39" fmla="*/ 7203989 w 7339914"/>
              <a:gd name="connsiteY39" fmla="*/ 2236573 h 5585254"/>
              <a:gd name="connsiteX40" fmla="*/ 7216346 w 7339914"/>
              <a:gd name="connsiteY40" fmla="*/ 2174789 h 5585254"/>
              <a:gd name="connsiteX41" fmla="*/ 7241060 w 7339914"/>
              <a:gd name="connsiteY41" fmla="*/ 2113005 h 5585254"/>
              <a:gd name="connsiteX42" fmla="*/ 7265773 w 7339914"/>
              <a:gd name="connsiteY42" fmla="*/ 2014151 h 5585254"/>
              <a:gd name="connsiteX43" fmla="*/ 7290487 w 7339914"/>
              <a:gd name="connsiteY43" fmla="*/ 1940011 h 5585254"/>
              <a:gd name="connsiteX44" fmla="*/ 7302844 w 7339914"/>
              <a:gd name="connsiteY44" fmla="*/ 1853513 h 5585254"/>
              <a:gd name="connsiteX45" fmla="*/ 7315200 w 7339914"/>
              <a:gd name="connsiteY45" fmla="*/ 1791730 h 5585254"/>
              <a:gd name="connsiteX46" fmla="*/ 7339914 w 7339914"/>
              <a:gd name="connsiteY46" fmla="*/ 1421027 h 5585254"/>
              <a:gd name="connsiteX47" fmla="*/ 7327557 w 7339914"/>
              <a:gd name="connsiteY47" fmla="*/ 1173892 h 5585254"/>
              <a:gd name="connsiteX48" fmla="*/ 7302844 w 7339914"/>
              <a:gd name="connsiteY48" fmla="*/ 1099751 h 5585254"/>
              <a:gd name="connsiteX49" fmla="*/ 7290487 w 7339914"/>
              <a:gd name="connsiteY49" fmla="*/ 1062681 h 5585254"/>
              <a:gd name="connsiteX50" fmla="*/ 7241060 w 7339914"/>
              <a:gd name="connsiteY50" fmla="*/ 988540 h 5585254"/>
              <a:gd name="connsiteX51" fmla="*/ 7216346 w 7339914"/>
              <a:gd name="connsiteY51" fmla="*/ 951470 h 5585254"/>
              <a:gd name="connsiteX52" fmla="*/ 7203989 w 7339914"/>
              <a:gd name="connsiteY52" fmla="*/ 914400 h 5585254"/>
              <a:gd name="connsiteX53" fmla="*/ 7166919 w 7339914"/>
              <a:gd name="connsiteY53" fmla="*/ 877330 h 5585254"/>
              <a:gd name="connsiteX54" fmla="*/ 7142206 w 7339914"/>
              <a:gd name="connsiteY54" fmla="*/ 840259 h 5585254"/>
              <a:gd name="connsiteX55" fmla="*/ 7105135 w 7339914"/>
              <a:gd name="connsiteY55" fmla="*/ 803189 h 5585254"/>
              <a:gd name="connsiteX56" fmla="*/ 7080422 w 7339914"/>
              <a:gd name="connsiteY56" fmla="*/ 766119 h 5585254"/>
              <a:gd name="connsiteX57" fmla="*/ 7018638 w 7339914"/>
              <a:gd name="connsiteY57" fmla="*/ 716692 h 5585254"/>
              <a:gd name="connsiteX58" fmla="*/ 6981568 w 7339914"/>
              <a:gd name="connsiteY58" fmla="*/ 667265 h 5585254"/>
              <a:gd name="connsiteX59" fmla="*/ 6944498 w 7339914"/>
              <a:gd name="connsiteY59" fmla="*/ 654908 h 5585254"/>
              <a:gd name="connsiteX60" fmla="*/ 6870357 w 7339914"/>
              <a:gd name="connsiteY60" fmla="*/ 605481 h 5585254"/>
              <a:gd name="connsiteX61" fmla="*/ 6796217 w 7339914"/>
              <a:gd name="connsiteY61" fmla="*/ 580767 h 5585254"/>
              <a:gd name="connsiteX62" fmla="*/ 6722076 w 7339914"/>
              <a:gd name="connsiteY62" fmla="*/ 531340 h 5585254"/>
              <a:gd name="connsiteX63" fmla="*/ 6685006 w 7339914"/>
              <a:gd name="connsiteY63" fmla="*/ 506627 h 5585254"/>
              <a:gd name="connsiteX64" fmla="*/ 6647935 w 7339914"/>
              <a:gd name="connsiteY64" fmla="*/ 494270 h 5585254"/>
              <a:gd name="connsiteX65" fmla="*/ 6610865 w 7339914"/>
              <a:gd name="connsiteY65" fmla="*/ 457200 h 5585254"/>
              <a:gd name="connsiteX66" fmla="*/ 6536725 w 7339914"/>
              <a:gd name="connsiteY66" fmla="*/ 432486 h 5585254"/>
              <a:gd name="connsiteX67" fmla="*/ 6450227 w 7339914"/>
              <a:gd name="connsiteY67" fmla="*/ 395416 h 5585254"/>
              <a:gd name="connsiteX68" fmla="*/ 6413157 w 7339914"/>
              <a:gd name="connsiteY68" fmla="*/ 370703 h 5585254"/>
              <a:gd name="connsiteX69" fmla="*/ 6363730 w 7339914"/>
              <a:gd name="connsiteY69" fmla="*/ 358346 h 5585254"/>
              <a:gd name="connsiteX70" fmla="*/ 6240162 w 7339914"/>
              <a:gd name="connsiteY70" fmla="*/ 333632 h 5585254"/>
              <a:gd name="connsiteX71" fmla="*/ 6178379 w 7339914"/>
              <a:gd name="connsiteY71" fmla="*/ 308919 h 5585254"/>
              <a:gd name="connsiteX72" fmla="*/ 6128952 w 7339914"/>
              <a:gd name="connsiteY72" fmla="*/ 296562 h 5585254"/>
              <a:gd name="connsiteX73" fmla="*/ 6067168 w 7339914"/>
              <a:gd name="connsiteY73" fmla="*/ 271848 h 5585254"/>
              <a:gd name="connsiteX74" fmla="*/ 5943600 w 7339914"/>
              <a:gd name="connsiteY74" fmla="*/ 247135 h 5585254"/>
              <a:gd name="connsiteX75" fmla="*/ 5820033 w 7339914"/>
              <a:gd name="connsiteY75" fmla="*/ 197708 h 5585254"/>
              <a:gd name="connsiteX76" fmla="*/ 5721179 w 7339914"/>
              <a:gd name="connsiteY76" fmla="*/ 172994 h 5585254"/>
              <a:gd name="connsiteX77" fmla="*/ 5597611 w 7339914"/>
              <a:gd name="connsiteY77" fmla="*/ 135924 h 5585254"/>
              <a:gd name="connsiteX78" fmla="*/ 5523471 w 7339914"/>
              <a:gd name="connsiteY78" fmla="*/ 111211 h 5585254"/>
              <a:gd name="connsiteX79" fmla="*/ 5399903 w 7339914"/>
              <a:gd name="connsiteY79" fmla="*/ 86497 h 5585254"/>
              <a:gd name="connsiteX80" fmla="*/ 5362833 w 7339914"/>
              <a:gd name="connsiteY80" fmla="*/ 74140 h 5585254"/>
              <a:gd name="connsiteX81" fmla="*/ 5214552 w 7339914"/>
              <a:gd name="connsiteY81" fmla="*/ 61784 h 5585254"/>
              <a:gd name="connsiteX82" fmla="*/ 5053914 w 7339914"/>
              <a:gd name="connsiteY82" fmla="*/ 37070 h 5585254"/>
              <a:gd name="connsiteX83" fmla="*/ 4436076 w 7339914"/>
              <a:gd name="connsiteY83" fmla="*/ 12357 h 5585254"/>
              <a:gd name="connsiteX84" fmla="*/ 4300152 w 7339914"/>
              <a:gd name="connsiteY84" fmla="*/ 0 h 5585254"/>
              <a:gd name="connsiteX85" fmla="*/ 4114800 w 7339914"/>
              <a:gd name="connsiteY85" fmla="*/ 12357 h 5585254"/>
              <a:gd name="connsiteX86" fmla="*/ 3768811 w 7339914"/>
              <a:gd name="connsiteY86" fmla="*/ 24713 h 5585254"/>
              <a:gd name="connsiteX87" fmla="*/ 3657600 w 7339914"/>
              <a:gd name="connsiteY87" fmla="*/ 37070 h 5585254"/>
              <a:gd name="connsiteX88" fmla="*/ 3558746 w 7339914"/>
              <a:gd name="connsiteY88" fmla="*/ 49427 h 5585254"/>
              <a:gd name="connsiteX89" fmla="*/ 3361038 w 7339914"/>
              <a:gd name="connsiteY89" fmla="*/ 61784 h 5585254"/>
              <a:gd name="connsiteX90" fmla="*/ 3039762 w 7339914"/>
              <a:gd name="connsiteY90" fmla="*/ 98854 h 5585254"/>
              <a:gd name="connsiteX91" fmla="*/ 2928552 w 7339914"/>
              <a:gd name="connsiteY91" fmla="*/ 111211 h 5585254"/>
              <a:gd name="connsiteX92" fmla="*/ 2866768 w 7339914"/>
              <a:gd name="connsiteY92" fmla="*/ 123567 h 5585254"/>
              <a:gd name="connsiteX93" fmla="*/ 2669060 w 7339914"/>
              <a:gd name="connsiteY93" fmla="*/ 135924 h 5585254"/>
              <a:gd name="connsiteX94" fmla="*/ 2582562 w 7339914"/>
              <a:gd name="connsiteY94" fmla="*/ 148281 h 5585254"/>
              <a:gd name="connsiteX95" fmla="*/ 2458995 w 7339914"/>
              <a:gd name="connsiteY95" fmla="*/ 160638 h 5585254"/>
              <a:gd name="connsiteX96" fmla="*/ 2347784 w 7339914"/>
              <a:gd name="connsiteY96" fmla="*/ 172994 h 5585254"/>
              <a:gd name="connsiteX97" fmla="*/ 2150076 w 7339914"/>
              <a:gd name="connsiteY97" fmla="*/ 197708 h 5585254"/>
              <a:gd name="connsiteX98" fmla="*/ 2075935 w 7339914"/>
              <a:gd name="connsiteY98" fmla="*/ 234778 h 5585254"/>
              <a:gd name="connsiteX99" fmla="*/ 2026508 w 7339914"/>
              <a:gd name="connsiteY99" fmla="*/ 247135 h 5585254"/>
              <a:gd name="connsiteX100" fmla="*/ 1890584 w 7339914"/>
              <a:gd name="connsiteY100" fmla="*/ 308919 h 5585254"/>
              <a:gd name="connsiteX101" fmla="*/ 1705233 w 7339914"/>
              <a:gd name="connsiteY101" fmla="*/ 444843 h 5585254"/>
              <a:gd name="connsiteX102" fmla="*/ 1631092 w 7339914"/>
              <a:gd name="connsiteY102" fmla="*/ 494270 h 5585254"/>
              <a:gd name="connsiteX103" fmla="*/ 1544595 w 7339914"/>
              <a:gd name="connsiteY103" fmla="*/ 543697 h 5585254"/>
              <a:gd name="connsiteX104" fmla="*/ 1396314 w 7339914"/>
              <a:gd name="connsiteY104" fmla="*/ 642551 h 5585254"/>
              <a:gd name="connsiteX105" fmla="*/ 1334530 w 7339914"/>
              <a:gd name="connsiteY105" fmla="*/ 691978 h 5585254"/>
              <a:gd name="connsiteX106" fmla="*/ 1248033 w 7339914"/>
              <a:gd name="connsiteY106" fmla="*/ 753762 h 5585254"/>
              <a:gd name="connsiteX107" fmla="*/ 1223319 w 7339914"/>
              <a:gd name="connsiteY107" fmla="*/ 790832 h 5585254"/>
              <a:gd name="connsiteX108" fmla="*/ 1186249 w 7339914"/>
              <a:gd name="connsiteY108" fmla="*/ 827903 h 5585254"/>
              <a:gd name="connsiteX109" fmla="*/ 1050325 w 7339914"/>
              <a:gd name="connsiteY109" fmla="*/ 926757 h 5585254"/>
              <a:gd name="connsiteX110" fmla="*/ 1013254 w 7339914"/>
              <a:gd name="connsiteY110" fmla="*/ 976184 h 5585254"/>
              <a:gd name="connsiteX111" fmla="*/ 902044 w 7339914"/>
              <a:gd name="connsiteY111" fmla="*/ 1050324 h 5585254"/>
              <a:gd name="connsiteX112" fmla="*/ 803189 w 7339914"/>
              <a:gd name="connsiteY112" fmla="*/ 1173892 h 5585254"/>
              <a:gd name="connsiteX113" fmla="*/ 667265 w 7339914"/>
              <a:gd name="connsiteY113" fmla="*/ 1383957 h 5585254"/>
              <a:gd name="connsiteX114" fmla="*/ 642552 w 7339914"/>
              <a:gd name="connsiteY114" fmla="*/ 1421027 h 5585254"/>
              <a:gd name="connsiteX115" fmla="*/ 605481 w 7339914"/>
              <a:gd name="connsiteY115" fmla="*/ 1458097 h 5585254"/>
              <a:gd name="connsiteX116" fmla="*/ 568411 w 7339914"/>
              <a:gd name="connsiteY116" fmla="*/ 1556951 h 5585254"/>
              <a:gd name="connsiteX117" fmla="*/ 531341 w 7339914"/>
              <a:gd name="connsiteY117" fmla="*/ 1618735 h 5585254"/>
              <a:gd name="connsiteX118" fmla="*/ 469557 w 7339914"/>
              <a:gd name="connsiteY118" fmla="*/ 1717589 h 5585254"/>
              <a:gd name="connsiteX119" fmla="*/ 457200 w 7339914"/>
              <a:gd name="connsiteY119" fmla="*/ 1767016 h 5585254"/>
              <a:gd name="connsiteX120" fmla="*/ 407773 w 7339914"/>
              <a:gd name="connsiteY120" fmla="*/ 1890584 h 5585254"/>
              <a:gd name="connsiteX121" fmla="*/ 370703 w 7339914"/>
              <a:gd name="connsiteY121" fmla="*/ 1964724 h 5585254"/>
              <a:gd name="connsiteX122" fmla="*/ 333633 w 7339914"/>
              <a:gd name="connsiteY122" fmla="*/ 2075935 h 5585254"/>
              <a:gd name="connsiteX123" fmla="*/ 321276 w 7339914"/>
              <a:gd name="connsiteY123" fmla="*/ 2113005 h 5585254"/>
              <a:gd name="connsiteX124" fmla="*/ 284206 w 7339914"/>
              <a:gd name="connsiteY124" fmla="*/ 2187146 h 5585254"/>
              <a:gd name="connsiteX125" fmla="*/ 247135 w 7339914"/>
              <a:gd name="connsiteY125" fmla="*/ 2286000 h 5585254"/>
              <a:gd name="connsiteX126" fmla="*/ 234779 w 7339914"/>
              <a:gd name="connsiteY126" fmla="*/ 2372497 h 5585254"/>
              <a:gd name="connsiteX127" fmla="*/ 210065 w 7339914"/>
              <a:gd name="connsiteY127" fmla="*/ 2434281 h 5585254"/>
              <a:gd name="connsiteX128" fmla="*/ 197708 w 7339914"/>
              <a:gd name="connsiteY128" fmla="*/ 2471351 h 5585254"/>
              <a:gd name="connsiteX129" fmla="*/ 172995 w 7339914"/>
              <a:gd name="connsiteY129" fmla="*/ 2619632 h 5585254"/>
              <a:gd name="connsiteX130" fmla="*/ 160638 w 7339914"/>
              <a:gd name="connsiteY130" fmla="*/ 2656703 h 5585254"/>
              <a:gd name="connsiteX131" fmla="*/ 148281 w 7339914"/>
              <a:gd name="connsiteY131" fmla="*/ 2866767 h 5585254"/>
              <a:gd name="connsiteX132" fmla="*/ 135925 w 7339914"/>
              <a:gd name="connsiteY132" fmla="*/ 3002692 h 5585254"/>
              <a:gd name="connsiteX133" fmla="*/ 123568 w 7339914"/>
              <a:gd name="connsiteY133" fmla="*/ 3163330 h 5585254"/>
              <a:gd name="connsiteX134" fmla="*/ 86498 w 7339914"/>
              <a:gd name="connsiteY134" fmla="*/ 3447535 h 5585254"/>
              <a:gd name="connsiteX135" fmla="*/ 49427 w 7339914"/>
              <a:gd name="connsiteY135" fmla="*/ 3595816 h 5585254"/>
              <a:gd name="connsiteX136" fmla="*/ 24714 w 7339914"/>
              <a:gd name="connsiteY136" fmla="*/ 3904735 h 5585254"/>
              <a:gd name="connsiteX137" fmla="*/ 12357 w 7339914"/>
              <a:gd name="connsiteY137" fmla="*/ 3991232 h 5585254"/>
              <a:gd name="connsiteX138" fmla="*/ 0 w 7339914"/>
              <a:gd name="connsiteY138" fmla="*/ 4090086 h 5585254"/>
              <a:gd name="connsiteX139" fmla="*/ 24714 w 7339914"/>
              <a:gd name="connsiteY139" fmla="*/ 4436075 h 5585254"/>
              <a:gd name="connsiteX140" fmla="*/ 37071 w 7339914"/>
              <a:gd name="connsiteY140" fmla="*/ 4473146 h 5585254"/>
              <a:gd name="connsiteX141" fmla="*/ 86498 w 7339914"/>
              <a:gd name="connsiteY141" fmla="*/ 4609070 h 5585254"/>
              <a:gd name="connsiteX142" fmla="*/ 98854 w 7339914"/>
              <a:gd name="connsiteY142" fmla="*/ 4646140 h 5585254"/>
              <a:gd name="connsiteX143" fmla="*/ 148281 w 7339914"/>
              <a:gd name="connsiteY143" fmla="*/ 4720281 h 5585254"/>
              <a:gd name="connsiteX144" fmla="*/ 172995 w 7339914"/>
              <a:gd name="connsiteY144" fmla="*/ 4794421 h 5585254"/>
              <a:gd name="connsiteX145" fmla="*/ 185352 w 7339914"/>
              <a:gd name="connsiteY145" fmla="*/ 4831492 h 5585254"/>
              <a:gd name="connsiteX146" fmla="*/ 247135 w 7339914"/>
              <a:gd name="connsiteY146" fmla="*/ 4905632 h 5585254"/>
              <a:gd name="connsiteX147" fmla="*/ 296562 w 7339914"/>
              <a:gd name="connsiteY147" fmla="*/ 4979773 h 5585254"/>
              <a:gd name="connsiteX148" fmla="*/ 358346 w 7339914"/>
              <a:gd name="connsiteY148" fmla="*/ 5066270 h 5585254"/>
              <a:gd name="connsiteX149" fmla="*/ 395417 w 7339914"/>
              <a:gd name="connsiteY149" fmla="*/ 5103340 h 5585254"/>
              <a:gd name="connsiteX150" fmla="*/ 420130 w 7339914"/>
              <a:gd name="connsiteY150" fmla="*/ 5140411 h 5585254"/>
              <a:gd name="connsiteX151" fmla="*/ 457200 w 7339914"/>
              <a:gd name="connsiteY151" fmla="*/ 5165124 h 5585254"/>
              <a:gd name="connsiteX152" fmla="*/ 494271 w 7339914"/>
              <a:gd name="connsiteY152" fmla="*/ 5202194 h 5585254"/>
              <a:gd name="connsiteX153" fmla="*/ 543698 w 7339914"/>
              <a:gd name="connsiteY153" fmla="*/ 5239265 h 5585254"/>
              <a:gd name="connsiteX154" fmla="*/ 580768 w 7339914"/>
              <a:gd name="connsiteY154" fmla="*/ 5276335 h 5585254"/>
              <a:gd name="connsiteX155" fmla="*/ 617838 w 7339914"/>
              <a:gd name="connsiteY155" fmla="*/ 5301048 h 5585254"/>
              <a:gd name="connsiteX156" fmla="*/ 654908 w 7339914"/>
              <a:gd name="connsiteY156" fmla="*/ 5338119 h 5585254"/>
              <a:gd name="connsiteX157" fmla="*/ 729049 w 7339914"/>
              <a:gd name="connsiteY157" fmla="*/ 5362832 h 5585254"/>
              <a:gd name="connsiteX158" fmla="*/ 840260 w 7339914"/>
              <a:gd name="connsiteY158" fmla="*/ 5436973 h 5585254"/>
              <a:gd name="connsiteX159" fmla="*/ 939114 w 7339914"/>
              <a:gd name="connsiteY159" fmla="*/ 5461686 h 5585254"/>
              <a:gd name="connsiteX160" fmla="*/ 1075038 w 7339914"/>
              <a:gd name="connsiteY160" fmla="*/ 5511113 h 5585254"/>
              <a:gd name="connsiteX161" fmla="*/ 1124465 w 7339914"/>
              <a:gd name="connsiteY161" fmla="*/ 5523470 h 5585254"/>
              <a:gd name="connsiteX162" fmla="*/ 1260389 w 7339914"/>
              <a:gd name="connsiteY162" fmla="*/ 5535827 h 5585254"/>
              <a:gd name="connsiteX163" fmla="*/ 1359244 w 7339914"/>
              <a:gd name="connsiteY163" fmla="*/ 5548184 h 5585254"/>
              <a:gd name="connsiteX164" fmla="*/ 1482811 w 7339914"/>
              <a:gd name="connsiteY164" fmla="*/ 5560540 h 5585254"/>
              <a:gd name="connsiteX165" fmla="*/ 1581665 w 7339914"/>
              <a:gd name="connsiteY165" fmla="*/ 5572897 h 5585254"/>
              <a:gd name="connsiteX166" fmla="*/ 2174789 w 7339914"/>
              <a:gd name="connsiteY166" fmla="*/ 5585254 h 5585254"/>
              <a:gd name="connsiteX167" fmla="*/ 2706130 w 7339914"/>
              <a:gd name="connsiteY167" fmla="*/ 5572897 h 5585254"/>
              <a:gd name="connsiteX168" fmla="*/ 2928552 w 7339914"/>
              <a:gd name="connsiteY168" fmla="*/ 5548184 h 5585254"/>
              <a:gd name="connsiteX169" fmla="*/ 3212757 w 7339914"/>
              <a:gd name="connsiteY169" fmla="*/ 5535827 h 5585254"/>
              <a:gd name="connsiteX170" fmla="*/ 3657600 w 7339914"/>
              <a:gd name="connsiteY170" fmla="*/ 5511113 h 5585254"/>
              <a:gd name="connsiteX171" fmla="*/ 3954162 w 7339914"/>
              <a:gd name="connsiteY171" fmla="*/ 5486400 h 5585254"/>
              <a:gd name="connsiteX172" fmla="*/ 4201298 w 7339914"/>
              <a:gd name="connsiteY172" fmla="*/ 5474043 h 5585254"/>
              <a:gd name="connsiteX173" fmla="*/ 4361935 w 7339914"/>
              <a:gd name="connsiteY173" fmla="*/ 5449330 h 5585254"/>
              <a:gd name="connsiteX174" fmla="*/ 4522573 w 7339914"/>
              <a:gd name="connsiteY174" fmla="*/ 5436973 h 5585254"/>
              <a:gd name="connsiteX175" fmla="*/ 4633784 w 7339914"/>
              <a:gd name="connsiteY175" fmla="*/ 5424616 h 5585254"/>
              <a:gd name="connsiteX176" fmla="*/ 4683211 w 7339914"/>
              <a:gd name="connsiteY176" fmla="*/ 5412259 h 5585254"/>
              <a:gd name="connsiteX177" fmla="*/ 4868562 w 7339914"/>
              <a:gd name="connsiteY177" fmla="*/ 5387546 h 5585254"/>
              <a:gd name="connsiteX178" fmla="*/ 4992130 w 7339914"/>
              <a:gd name="connsiteY178" fmla="*/ 5350475 h 5585254"/>
              <a:gd name="connsiteX179" fmla="*/ 5029200 w 7339914"/>
              <a:gd name="connsiteY179" fmla="*/ 5338119 h 5585254"/>
              <a:gd name="connsiteX180" fmla="*/ 5066271 w 7339914"/>
              <a:gd name="connsiteY180" fmla="*/ 5325762 h 5585254"/>
              <a:gd name="connsiteX181" fmla="*/ 5140411 w 7339914"/>
              <a:gd name="connsiteY181" fmla="*/ 5313405 h 5585254"/>
              <a:gd name="connsiteX182" fmla="*/ 5214552 w 7339914"/>
              <a:gd name="connsiteY182" fmla="*/ 5288692 h 5585254"/>
              <a:gd name="connsiteX183" fmla="*/ 5251622 w 7339914"/>
              <a:gd name="connsiteY183" fmla="*/ 5276335 h 5585254"/>
              <a:gd name="connsiteX184" fmla="*/ 5338119 w 7339914"/>
              <a:gd name="connsiteY184" fmla="*/ 5251621 h 5585254"/>
              <a:gd name="connsiteX185" fmla="*/ 5375189 w 7339914"/>
              <a:gd name="connsiteY185" fmla="*/ 5226908 h 5585254"/>
              <a:gd name="connsiteX186" fmla="*/ 5461687 w 7339914"/>
              <a:gd name="connsiteY186" fmla="*/ 5202194 h 5585254"/>
              <a:gd name="connsiteX187" fmla="*/ 5535827 w 7339914"/>
              <a:gd name="connsiteY187" fmla="*/ 5165124 h 5585254"/>
              <a:gd name="connsiteX188" fmla="*/ 5572898 w 7339914"/>
              <a:gd name="connsiteY188" fmla="*/ 5128054 h 5585254"/>
              <a:gd name="connsiteX189" fmla="*/ 5647038 w 7339914"/>
              <a:gd name="connsiteY189" fmla="*/ 5078627 h 5585254"/>
              <a:gd name="connsiteX190" fmla="*/ 5684108 w 7339914"/>
              <a:gd name="connsiteY190" fmla="*/ 5053913 h 5585254"/>
              <a:gd name="connsiteX191" fmla="*/ 5721179 w 7339914"/>
              <a:gd name="connsiteY191" fmla="*/ 5016843 h 5585254"/>
              <a:gd name="connsiteX192" fmla="*/ 5745892 w 7339914"/>
              <a:gd name="connsiteY192" fmla="*/ 4992130 h 558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7339914" h="5585254">
                <a:moveTo>
                  <a:pt x="5745892" y="4992130"/>
                </a:moveTo>
                <a:cubicBezTo>
                  <a:pt x="5767799" y="4955618"/>
                  <a:pt x="5807290" y="4887578"/>
                  <a:pt x="5832389" y="4856205"/>
                </a:cubicBezTo>
                <a:lnTo>
                  <a:pt x="5881817" y="4794421"/>
                </a:lnTo>
                <a:cubicBezTo>
                  <a:pt x="5894174" y="4761470"/>
                  <a:pt x="5907758" y="4728953"/>
                  <a:pt x="5918887" y="4695567"/>
                </a:cubicBezTo>
                <a:cubicBezTo>
                  <a:pt x="5924257" y="4679456"/>
                  <a:pt x="5923649" y="4661330"/>
                  <a:pt x="5931244" y="4646140"/>
                </a:cubicBezTo>
                <a:cubicBezTo>
                  <a:pt x="5944527" y="4619574"/>
                  <a:pt x="5967388" y="4598566"/>
                  <a:pt x="5980671" y="4572000"/>
                </a:cubicBezTo>
                <a:cubicBezTo>
                  <a:pt x="6012025" y="4509290"/>
                  <a:pt x="5990058" y="4532791"/>
                  <a:pt x="6042454" y="4497859"/>
                </a:cubicBezTo>
                <a:cubicBezTo>
                  <a:pt x="6167381" y="4310470"/>
                  <a:pt x="6032161" y="4502798"/>
                  <a:pt x="6128952" y="4386648"/>
                </a:cubicBezTo>
                <a:cubicBezTo>
                  <a:pt x="6138459" y="4375239"/>
                  <a:pt x="6143164" y="4360079"/>
                  <a:pt x="6153665" y="4349578"/>
                </a:cubicBezTo>
                <a:cubicBezTo>
                  <a:pt x="6168228" y="4335015"/>
                  <a:pt x="6188529" y="4327071"/>
                  <a:pt x="6203092" y="4312508"/>
                </a:cubicBezTo>
                <a:cubicBezTo>
                  <a:pt x="6217655" y="4297945"/>
                  <a:pt x="6228352" y="4279953"/>
                  <a:pt x="6240162" y="4263081"/>
                </a:cubicBezTo>
                <a:cubicBezTo>
                  <a:pt x="6257195" y="4238748"/>
                  <a:pt x="6264875" y="4205415"/>
                  <a:pt x="6289589" y="4188940"/>
                </a:cubicBezTo>
                <a:lnTo>
                  <a:pt x="6326660" y="4164227"/>
                </a:lnTo>
                <a:cubicBezTo>
                  <a:pt x="6334898" y="4151870"/>
                  <a:pt x="6344005" y="4140051"/>
                  <a:pt x="6351373" y="4127157"/>
                </a:cubicBezTo>
                <a:cubicBezTo>
                  <a:pt x="6360512" y="4111164"/>
                  <a:pt x="6364295" y="4091881"/>
                  <a:pt x="6376087" y="4077730"/>
                </a:cubicBezTo>
                <a:cubicBezTo>
                  <a:pt x="6385594" y="4066321"/>
                  <a:pt x="6400800" y="4061254"/>
                  <a:pt x="6413157" y="4053016"/>
                </a:cubicBezTo>
                <a:cubicBezTo>
                  <a:pt x="6421395" y="4036540"/>
                  <a:pt x="6427653" y="4018916"/>
                  <a:pt x="6437871" y="4003589"/>
                </a:cubicBezTo>
                <a:cubicBezTo>
                  <a:pt x="6468044" y="3958330"/>
                  <a:pt x="6488639" y="3940464"/>
                  <a:pt x="6524368" y="3904735"/>
                </a:cubicBezTo>
                <a:cubicBezTo>
                  <a:pt x="6528487" y="3892378"/>
                  <a:pt x="6530399" y="3879051"/>
                  <a:pt x="6536725" y="3867665"/>
                </a:cubicBezTo>
                <a:cubicBezTo>
                  <a:pt x="6551150" y="3841701"/>
                  <a:pt x="6586152" y="3793524"/>
                  <a:pt x="6586152" y="3793524"/>
                </a:cubicBezTo>
                <a:cubicBezTo>
                  <a:pt x="6615561" y="3705295"/>
                  <a:pt x="6596415" y="3741059"/>
                  <a:pt x="6635579" y="3682313"/>
                </a:cubicBezTo>
                <a:cubicBezTo>
                  <a:pt x="6639698" y="3669956"/>
                  <a:pt x="6642110" y="3656893"/>
                  <a:pt x="6647935" y="3645243"/>
                </a:cubicBezTo>
                <a:cubicBezTo>
                  <a:pt x="6654577" y="3631960"/>
                  <a:pt x="6666799" y="3621823"/>
                  <a:pt x="6672649" y="3608173"/>
                </a:cubicBezTo>
                <a:cubicBezTo>
                  <a:pt x="6736291" y="3459679"/>
                  <a:pt x="6611979" y="3680459"/>
                  <a:pt x="6722076" y="3496962"/>
                </a:cubicBezTo>
                <a:cubicBezTo>
                  <a:pt x="6738117" y="3384680"/>
                  <a:pt x="6725224" y="3438092"/>
                  <a:pt x="6759146" y="3336324"/>
                </a:cubicBezTo>
                <a:lnTo>
                  <a:pt x="6771503" y="3299254"/>
                </a:lnTo>
                <a:cubicBezTo>
                  <a:pt x="6775622" y="3286897"/>
                  <a:pt x="6776045" y="3272604"/>
                  <a:pt x="6783860" y="3262184"/>
                </a:cubicBezTo>
                <a:lnTo>
                  <a:pt x="6820930" y="3212757"/>
                </a:lnTo>
                <a:cubicBezTo>
                  <a:pt x="6851989" y="3119580"/>
                  <a:pt x="6810093" y="3234429"/>
                  <a:pt x="6858000" y="3138616"/>
                </a:cubicBezTo>
                <a:cubicBezTo>
                  <a:pt x="6863825" y="3126966"/>
                  <a:pt x="6865783" y="3113742"/>
                  <a:pt x="6870357" y="3101546"/>
                </a:cubicBezTo>
                <a:cubicBezTo>
                  <a:pt x="6878145" y="3080777"/>
                  <a:pt x="6886062" y="3060031"/>
                  <a:pt x="6895071" y="3039762"/>
                </a:cubicBezTo>
                <a:cubicBezTo>
                  <a:pt x="6923774" y="2975180"/>
                  <a:pt x="6920083" y="3001797"/>
                  <a:pt x="6944498" y="2928551"/>
                </a:cubicBezTo>
                <a:cubicBezTo>
                  <a:pt x="6949868" y="2912440"/>
                  <a:pt x="6951484" y="2895235"/>
                  <a:pt x="6956854" y="2879124"/>
                </a:cubicBezTo>
                <a:cubicBezTo>
                  <a:pt x="6963868" y="2858081"/>
                  <a:pt x="6975194" y="2838586"/>
                  <a:pt x="6981568" y="2817340"/>
                </a:cubicBezTo>
                <a:cubicBezTo>
                  <a:pt x="6987603" y="2797224"/>
                  <a:pt x="6989202" y="2776021"/>
                  <a:pt x="6993925" y="2755557"/>
                </a:cubicBezTo>
                <a:cubicBezTo>
                  <a:pt x="6994344" y="2753740"/>
                  <a:pt x="7018425" y="2646867"/>
                  <a:pt x="7030995" y="2619632"/>
                </a:cubicBezTo>
                <a:cubicBezTo>
                  <a:pt x="7050293" y="2577820"/>
                  <a:pt x="7075677" y="2538822"/>
                  <a:pt x="7092779" y="2496065"/>
                </a:cubicBezTo>
                <a:cubicBezTo>
                  <a:pt x="7126412" y="2411981"/>
                  <a:pt x="7106080" y="2453301"/>
                  <a:pt x="7154562" y="2372497"/>
                </a:cubicBezTo>
                <a:cubicBezTo>
                  <a:pt x="7162800" y="2343665"/>
                  <a:pt x="7169028" y="2314181"/>
                  <a:pt x="7179276" y="2286000"/>
                </a:cubicBezTo>
                <a:cubicBezTo>
                  <a:pt x="7185571" y="2268689"/>
                  <a:pt x="7198164" y="2254048"/>
                  <a:pt x="7203989" y="2236573"/>
                </a:cubicBezTo>
                <a:cubicBezTo>
                  <a:pt x="7210631" y="2216648"/>
                  <a:pt x="7210311" y="2194906"/>
                  <a:pt x="7216346" y="2174789"/>
                </a:cubicBezTo>
                <a:cubicBezTo>
                  <a:pt x="7222720" y="2153543"/>
                  <a:pt x="7234537" y="2134205"/>
                  <a:pt x="7241060" y="2113005"/>
                </a:cubicBezTo>
                <a:cubicBezTo>
                  <a:pt x="7251049" y="2080542"/>
                  <a:pt x="7255032" y="2046373"/>
                  <a:pt x="7265773" y="2014151"/>
                </a:cubicBezTo>
                <a:lnTo>
                  <a:pt x="7290487" y="1940011"/>
                </a:lnTo>
                <a:cubicBezTo>
                  <a:pt x="7294606" y="1911178"/>
                  <a:pt x="7298056" y="1882242"/>
                  <a:pt x="7302844" y="1853513"/>
                </a:cubicBezTo>
                <a:cubicBezTo>
                  <a:pt x="7306297" y="1832797"/>
                  <a:pt x="7313406" y="1812655"/>
                  <a:pt x="7315200" y="1791730"/>
                </a:cubicBezTo>
                <a:cubicBezTo>
                  <a:pt x="7325776" y="1668340"/>
                  <a:pt x="7339914" y="1421027"/>
                  <a:pt x="7339914" y="1421027"/>
                </a:cubicBezTo>
                <a:cubicBezTo>
                  <a:pt x="7335795" y="1338649"/>
                  <a:pt x="7337011" y="1255830"/>
                  <a:pt x="7327557" y="1173892"/>
                </a:cubicBezTo>
                <a:cubicBezTo>
                  <a:pt x="7324571" y="1148013"/>
                  <a:pt x="7311082" y="1124465"/>
                  <a:pt x="7302844" y="1099751"/>
                </a:cubicBezTo>
                <a:cubicBezTo>
                  <a:pt x="7298725" y="1087394"/>
                  <a:pt x="7297712" y="1073519"/>
                  <a:pt x="7290487" y="1062681"/>
                </a:cubicBezTo>
                <a:lnTo>
                  <a:pt x="7241060" y="988540"/>
                </a:lnTo>
                <a:cubicBezTo>
                  <a:pt x="7232822" y="976183"/>
                  <a:pt x="7221042" y="965559"/>
                  <a:pt x="7216346" y="951470"/>
                </a:cubicBezTo>
                <a:cubicBezTo>
                  <a:pt x="7212227" y="939113"/>
                  <a:pt x="7211214" y="925238"/>
                  <a:pt x="7203989" y="914400"/>
                </a:cubicBezTo>
                <a:cubicBezTo>
                  <a:pt x="7194296" y="899860"/>
                  <a:pt x="7178106" y="890755"/>
                  <a:pt x="7166919" y="877330"/>
                </a:cubicBezTo>
                <a:cubicBezTo>
                  <a:pt x="7157412" y="865921"/>
                  <a:pt x="7151713" y="851668"/>
                  <a:pt x="7142206" y="840259"/>
                </a:cubicBezTo>
                <a:cubicBezTo>
                  <a:pt x="7131019" y="826834"/>
                  <a:pt x="7116322" y="816614"/>
                  <a:pt x="7105135" y="803189"/>
                </a:cubicBezTo>
                <a:cubicBezTo>
                  <a:pt x="7095628" y="791780"/>
                  <a:pt x="7090923" y="776620"/>
                  <a:pt x="7080422" y="766119"/>
                </a:cubicBezTo>
                <a:cubicBezTo>
                  <a:pt x="7061773" y="747470"/>
                  <a:pt x="7037287" y="735341"/>
                  <a:pt x="7018638" y="716692"/>
                </a:cubicBezTo>
                <a:cubicBezTo>
                  <a:pt x="7004075" y="702129"/>
                  <a:pt x="6997389" y="680449"/>
                  <a:pt x="6981568" y="667265"/>
                </a:cubicBezTo>
                <a:cubicBezTo>
                  <a:pt x="6971562" y="658926"/>
                  <a:pt x="6955884" y="661234"/>
                  <a:pt x="6944498" y="654908"/>
                </a:cubicBezTo>
                <a:cubicBezTo>
                  <a:pt x="6918534" y="640483"/>
                  <a:pt x="6898535" y="614874"/>
                  <a:pt x="6870357" y="605481"/>
                </a:cubicBezTo>
                <a:lnTo>
                  <a:pt x="6796217" y="580767"/>
                </a:lnTo>
                <a:cubicBezTo>
                  <a:pt x="6752779" y="515612"/>
                  <a:pt x="6796550" y="563257"/>
                  <a:pt x="6722076" y="531340"/>
                </a:cubicBezTo>
                <a:cubicBezTo>
                  <a:pt x="6708426" y="525490"/>
                  <a:pt x="6698289" y="513268"/>
                  <a:pt x="6685006" y="506627"/>
                </a:cubicBezTo>
                <a:cubicBezTo>
                  <a:pt x="6673356" y="500802"/>
                  <a:pt x="6660292" y="498389"/>
                  <a:pt x="6647935" y="494270"/>
                </a:cubicBezTo>
                <a:cubicBezTo>
                  <a:pt x="6635578" y="481913"/>
                  <a:pt x="6626141" y="465687"/>
                  <a:pt x="6610865" y="457200"/>
                </a:cubicBezTo>
                <a:cubicBezTo>
                  <a:pt x="6588093" y="444549"/>
                  <a:pt x="6560669" y="442748"/>
                  <a:pt x="6536725" y="432486"/>
                </a:cubicBezTo>
                <a:cubicBezTo>
                  <a:pt x="6507892" y="420129"/>
                  <a:pt x="6478284" y="409444"/>
                  <a:pt x="6450227" y="395416"/>
                </a:cubicBezTo>
                <a:cubicBezTo>
                  <a:pt x="6436944" y="388775"/>
                  <a:pt x="6426807" y="376553"/>
                  <a:pt x="6413157" y="370703"/>
                </a:cubicBezTo>
                <a:cubicBezTo>
                  <a:pt x="6397547" y="364013"/>
                  <a:pt x="6380383" y="361677"/>
                  <a:pt x="6363730" y="358346"/>
                </a:cubicBezTo>
                <a:cubicBezTo>
                  <a:pt x="6318097" y="349219"/>
                  <a:pt x="6283217" y="347984"/>
                  <a:pt x="6240162" y="333632"/>
                </a:cubicBezTo>
                <a:cubicBezTo>
                  <a:pt x="6219119" y="326618"/>
                  <a:pt x="6199422" y="315933"/>
                  <a:pt x="6178379" y="308919"/>
                </a:cubicBezTo>
                <a:cubicBezTo>
                  <a:pt x="6162268" y="303549"/>
                  <a:pt x="6145063" y="301933"/>
                  <a:pt x="6128952" y="296562"/>
                </a:cubicBezTo>
                <a:cubicBezTo>
                  <a:pt x="6107909" y="289548"/>
                  <a:pt x="6088600" y="277563"/>
                  <a:pt x="6067168" y="271848"/>
                </a:cubicBezTo>
                <a:cubicBezTo>
                  <a:pt x="6026581" y="261025"/>
                  <a:pt x="5984789" y="255373"/>
                  <a:pt x="5943600" y="247135"/>
                </a:cubicBezTo>
                <a:cubicBezTo>
                  <a:pt x="5885267" y="217968"/>
                  <a:pt x="5891292" y="218068"/>
                  <a:pt x="5820033" y="197708"/>
                </a:cubicBezTo>
                <a:cubicBezTo>
                  <a:pt x="5787374" y="188377"/>
                  <a:pt x="5751559" y="188184"/>
                  <a:pt x="5721179" y="172994"/>
                </a:cubicBezTo>
                <a:cubicBezTo>
                  <a:pt x="5626720" y="125766"/>
                  <a:pt x="5720691" y="166694"/>
                  <a:pt x="5597611" y="135924"/>
                </a:cubicBezTo>
                <a:cubicBezTo>
                  <a:pt x="5572339" y="129606"/>
                  <a:pt x="5548743" y="117529"/>
                  <a:pt x="5523471" y="111211"/>
                </a:cubicBezTo>
                <a:cubicBezTo>
                  <a:pt x="5482720" y="101023"/>
                  <a:pt x="5439752" y="99780"/>
                  <a:pt x="5399903" y="86497"/>
                </a:cubicBezTo>
                <a:cubicBezTo>
                  <a:pt x="5387546" y="82378"/>
                  <a:pt x="5375744" y="75861"/>
                  <a:pt x="5362833" y="74140"/>
                </a:cubicBezTo>
                <a:cubicBezTo>
                  <a:pt x="5313670" y="67585"/>
                  <a:pt x="5263979" y="65903"/>
                  <a:pt x="5214552" y="61784"/>
                </a:cubicBezTo>
                <a:cubicBezTo>
                  <a:pt x="5173234" y="54898"/>
                  <a:pt x="5093662" y="41045"/>
                  <a:pt x="5053914" y="37070"/>
                </a:cubicBezTo>
                <a:cubicBezTo>
                  <a:pt x="4840137" y="15692"/>
                  <a:pt x="4666294" y="18579"/>
                  <a:pt x="4436076" y="12357"/>
                </a:cubicBezTo>
                <a:cubicBezTo>
                  <a:pt x="4390768" y="8238"/>
                  <a:pt x="4345647" y="0"/>
                  <a:pt x="4300152" y="0"/>
                </a:cubicBezTo>
                <a:cubicBezTo>
                  <a:pt x="4238231" y="0"/>
                  <a:pt x="4176654" y="9480"/>
                  <a:pt x="4114800" y="12357"/>
                </a:cubicBezTo>
                <a:cubicBezTo>
                  <a:pt x="3999521" y="17719"/>
                  <a:pt x="3884141" y="20594"/>
                  <a:pt x="3768811" y="24713"/>
                </a:cubicBezTo>
                <a:lnTo>
                  <a:pt x="3657600" y="37070"/>
                </a:lnTo>
                <a:cubicBezTo>
                  <a:pt x="3624620" y="40950"/>
                  <a:pt x="3591839" y="46669"/>
                  <a:pt x="3558746" y="49427"/>
                </a:cubicBezTo>
                <a:cubicBezTo>
                  <a:pt x="3492943" y="54911"/>
                  <a:pt x="3426814" y="55980"/>
                  <a:pt x="3361038" y="61784"/>
                </a:cubicBezTo>
                <a:cubicBezTo>
                  <a:pt x="3207183" y="75359"/>
                  <a:pt x="3167421" y="83835"/>
                  <a:pt x="3039762" y="98854"/>
                </a:cubicBezTo>
                <a:cubicBezTo>
                  <a:pt x="3002719" y="103212"/>
                  <a:pt x="2965475" y="105936"/>
                  <a:pt x="2928552" y="111211"/>
                </a:cubicBezTo>
                <a:cubicBezTo>
                  <a:pt x="2907761" y="114181"/>
                  <a:pt x="2887676" y="121576"/>
                  <a:pt x="2866768" y="123567"/>
                </a:cubicBezTo>
                <a:cubicBezTo>
                  <a:pt x="2801034" y="129827"/>
                  <a:pt x="2734963" y="131805"/>
                  <a:pt x="2669060" y="135924"/>
                </a:cubicBezTo>
                <a:cubicBezTo>
                  <a:pt x="2640227" y="140043"/>
                  <a:pt x="2611488" y="144878"/>
                  <a:pt x="2582562" y="148281"/>
                </a:cubicBezTo>
                <a:cubicBezTo>
                  <a:pt x="2541451" y="153118"/>
                  <a:pt x="2500162" y="156305"/>
                  <a:pt x="2458995" y="160638"/>
                </a:cubicBezTo>
                <a:lnTo>
                  <a:pt x="2347784" y="172994"/>
                </a:lnTo>
                <a:cubicBezTo>
                  <a:pt x="2250048" y="205573"/>
                  <a:pt x="2363768" y="170996"/>
                  <a:pt x="2150076" y="197708"/>
                </a:cubicBezTo>
                <a:cubicBezTo>
                  <a:pt x="2101075" y="203833"/>
                  <a:pt x="2121384" y="215300"/>
                  <a:pt x="2075935" y="234778"/>
                </a:cubicBezTo>
                <a:cubicBezTo>
                  <a:pt x="2060325" y="241468"/>
                  <a:pt x="2042837" y="242469"/>
                  <a:pt x="2026508" y="247135"/>
                </a:cubicBezTo>
                <a:cubicBezTo>
                  <a:pt x="1986638" y="258527"/>
                  <a:pt x="1910153" y="289350"/>
                  <a:pt x="1890584" y="308919"/>
                </a:cubicBezTo>
                <a:cubicBezTo>
                  <a:pt x="1811509" y="387994"/>
                  <a:pt x="1868054" y="336296"/>
                  <a:pt x="1705233" y="444843"/>
                </a:cubicBezTo>
                <a:cubicBezTo>
                  <a:pt x="1705231" y="444844"/>
                  <a:pt x="1631095" y="494269"/>
                  <a:pt x="1631092" y="494270"/>
                </a:cubicBezTo>
                <a:cubicBezTo>
                  <a:pt x="1590048" y="514792"/>
                  <a:pt x="1579524" y="517500"/>
                  <a:pt x="1544595" y="543697"/>
                </a:cubicBezTo>
                <a:cubicBezTo>
                  <a:pt x="1415003" y="640891"/>
                  <a:pt x="1480183" y="614594"/>
                  <a:pt x="1396314" y="642551"/>
                </a:cubicBezTo>
                <a:cubicBezTo>
                  <a:pt x="1375719" y="659027"/>
                  <a:pt x="1355629" y="676154"/>
                  <a:pt x="1334530" y="691978"/>
                </a:cubicBezTo>
                <a:cubicBezTo>
                  <a:pt x="1306184" y="713237"/>
                  <a:pt x="1274515" y="730222"/>
                  <a:pt x="1248033" y="753762"/>
                </a:cubicBezTo>
                <a:cubicBezTo>
                  <a:pt x="1236933" y="763628"/>
                  <a:pt x="1232826" y="779423"/>
                  <a:pt x="1223319" y="790832"/>
                </a:cubicBezTo>
                <a:cubicBezTo>
                  <a:pt x="1212132" y="804257"/>
                  <a:pt x="1199674" y="816716"/>
                  <a:pt x="1186249" y="827903"/>
                </a:cubicBezTo>
                <a:cubicBezTo>
                  <a:pt x="1137703" y="868359"/>
                  <a:pt x="1097835" y="863411"/>
                  <a:pt x="1050325" y="926757"/>
                </a:cubicBezTo>
                <a:cubicBezTo>
                  <a:pt x="1037968" y="943233"/>
                  <a:pt x="1027817" y="961621"/>
                  <a:pt x="1013254" y="976184"/>
                </a:cubicBezTo>
                <a:cubicBezTo>
                  <a:pt x="987514" y="1001923"/>
                  <a:pt x="931456" y="1032676"/>
                  <a:pt x="902044" y="1050324"/>
                </a:cubicBezTo>
                <a:cubicBezTo>
                  <a:pt x="869092" y="1091513"/>
                  <a:pt x="833545" y="1130754"/>
                  <a:pt x="803189" y="1173892"/>
                </a:cubicBezTo>
                <a:cubicBezTo>
                  <a:pt x="755192" y="1242098"/>
                  <a:pt x="712718" y="1314029"/>
                  <a:pt x="667265" y="1383957"/>
                </a:cubicBezTo>
                <a:cubicBezTo>
                  <a:pt x="659172" y="1396409"/>
                  <a:pt x="653053" y="1410526"/>
                  <a:pt x="642552" y="1421027"/>
                </a:cubicBezTo>
                <a:lnTo>
                  <a:pt x="605481" y="1458097"/>
                </a:lnTo>
                <a:cubicBezTo>
                  <a:pt x="594785" y="1490186"/>
                  <a:pt x="583190" y="1527392"/>
                  <a:pt x="568411" y="1556951"/>
                </a:cubicBezTo>
                <a:cubicBezTo>
                  <a:pt x="557670" y="1578433"/>
                  <a:pt x="542082" y="1597253"/>
                  <a:pt x="531341" y="1618735"/>
                </a:cubicBezTo>
                <a:cubicBezTo>
                  <a:pt x="484536" y="1712345"/>
                  <a:pt x="534602" y="1652544"/>
                  <a:pt x="469557" y="1717589"/>
                </a:cubicBezTo>
                <a:cubicBezTo>
                  <a:pt x="465438" y="1734065"/>
                  <a:pt x="461865" y="1750687"/>
                  <a:pt x="457200" y="1767016"/>
                </a:cubicBezTo>
                <a:cubicBezTo>
                  <a:pt x="445466" y="1808086"/>
                  <a:pt x="424588" y="1854152"/>
                  <a:pt x="407773" y="1890584"/>
                </a:cubicBezTo>
                <a:cubicBezTo>
                  <a:pt x="396194" y="1915671"/>
                  <a:pt x="380965" y="1939070"/>
                  <a:pt x="370703" y="1964724"/>
                </a:cubicBezTo>
                <a:cubicBezTo>
                  <a:pt x="356191" y="2001005"/>
                  <a:pt x="345990" y="2038865"/>
                  <a:pt x="333633" y="2075935"/>
                </a:cubicBezTo>
                <a:cubicBezTo>
                  <a:pt x="329514" y="2088292"/>
                  <a:pt x="327101" y="2101355"/>
                  <a:pt x="321276" y="2113005"/>
                </a:cubicBezTo>
                <a:cubicBezTo>
                  <a:pt x="308919" y="2137719"/>
                  <a:pt x="294468" y="2161492"/>
                  <a:pt x="284206" y="2187146"/>
                </a:cubicBezTo>
                <a:cubicBezTo>
                  <a:pt x="216915" y="2355373"/>
                  <a:pt x="334182" y="2111909"/>
                  <a:pt x="247135" y="2286000"/>
                </a:cubicBezTo>
                <a:cubicBezTo>
                  <a:pt x="243016" y="2314832"/>
                  <a:pt x="241843" y="2344242"/>
                  <a:pt x="234779" y="2372497"/>
                </a:cubicBezTo>
                <a:cubicBezTo>
                  <a:pt x="229399" y="2394016"/>
                  <a:pt x="217853" y="2413512"/>
                  <a:pt x="210065" y="2434281"/>
                </a:cubicBezTo>
                <a:cubicBezTo>
                  <a:pt x="205491" y="2446477"/>
                  <a:pt x="201827" y="2458994"/>
                  <a:pt x="197708" y="2471351"/>
                </a:cubicBezTo>
                <a:cubicBezTo>
                  <a:pt x="190733" y="2520181"/>
                  <a:pt x="185042" y="2571444"/>
                  <a:pt x="172995" y="2619632"/>
                </a:cubicBezTo>
                <a:cubicBezTo>
                  <a:pt x="169836" y="2632269"/>
                  <a:pt x="164757" y="2644346"/>
                  <a:pt x="160638" y="2656703"/>
                </a:cubicBezTo>
                <a:cubicBezTo>
                  <a:pt x="156519" y="2726724"/>
                  <a:pt x="153278" y="2796803"/>
                  <a:pt x="148281" y="2866767"/>
                </a:cubicBezTo>
                <a:cubicBezTo>
                  <a:pt x="145040" y="2912147"/>
                  <a:pt x="139703" y="2957354"/>
                  <a:pt x="135925" y="3002692"/>
                </a:cubicBezTo>
                <a:cubicBezTo>
                  <a:pt x="131465" y="3056211"/>
                  <a:pt x="127394" y="3109762"/>
                  <a:pt x="123568" y="3163330"/>
                </a:cubicBezTo>
                <a:cubicBezTo>
                  <a:pt x="99280" y="3503358"/>
                  <a:pt x="131534" y="3222354"/>
                  <a:pt x="86498" y="3447535"/>
                </a:cubicBezTo>
                <a:cubicBezTo>
                  <a:pt x="58610" y="3586974"/>
                  <a:pt x="94397" y="3483393"/>
                  <a:pt x="49427" y="3595816"/>
                </a:cubicBezTo>
                <a:cubicBezTo>
                  <a:pt x="14845" y="3907070"/>
                  <a:pt x="65836" y="3431838"/>
                  <a:pt x="24714" y="3904735"/>
                </a:cubicBezTo>
                <a:cubicBezTo>
                  <a:pt x="22191" y="3933751"/>
                  <a:pt x="16206" y="3962362"/>
                  <a:pt x="12357" y="3991232"/>
                </a:cubicBezTo>
                <a:cubicBezTo>
                  <a:pt x="7968" y="4024148"/>
                  <a:pt x="4119" y="4057135"/>
                  <a:pt x="0" y="4090086"/>
                </a:cubicBezTo>
                <a:cubicBezTo>
                  <a:pt x="5914" y="4226107"/>
                  <a:pt x="-4611" y="4318777"/>
                  <a:pt x="24714" y="4436075"/>
                </a:cubicBezTo>
                <a:cubicBezTo>
                  <a:pt x="27873" y="4448712"/>
                  <a:pt x="33644" y="4460580"/>
                  <a:pt x="37071" y="4473146"/>
                </a:cubicBezTo>
                <a:cubicBezTo>
                  <a:pt x="69742" y="4592942"/>
                  <a:pt x="41038" y="4540882"/>
                  <a:pt x="86498" y="4609070"/>
                </a:cubicBezTo>
                <a:cubicBezTo>
                  <a:pt x="90617" y="4621427"/>
                  <a:pt x="92529" y="4634754"/>
                  <a:pt x="98854" y="4646140"/>
                </a:cubicBezTo>
                <a:cubicBezTo>
                  <a:pt x="113278" y="4672104"/>
                  <a:pt x="138888" y="4692103"/>
                  <a:pt x="148281" y="4720281"/>
                </a:cubicBezTo>
                <a:lnTo>
                  <a:pt x="172995" y="4794421"/>
                </a:lnTo>
                <a:cubicBezTo>
                  <a:pt x="177114" y="4806778"/>
                  <a:pt x="178127" y="4820654"/>
                  <a:pt x="185352" y="4831492"/>
                </a:cubicBezTo>
                <a:cubicBezTo>
                  <a:pt x="273659" y="4963955"/>
                  <a:pt x="136138" y="4762921"/>
                  <a:pt x="247135" y="4905632"/>
                </a:cubicBezTo>
                <a:cubicBezTo>
                  <a:pt x="265370" y="4929077"/>
                  <a:pt x="280086" y="4955059"/>
                  <a:pt x="296562" y="4979773"/>
                </a:cubicBezTo>
                <a:cubicBezTo>
                  <a:pt x="316116" y="5009104"/>
                  <a:pt x="335363" y="5039457"/>
                  <a:pt x="358346" y="5066270"/>
                </a:cubicBezTo>
                <a:cubicBezTo>
                  <a:pt x="369719" y="5079538"/>
                  <a:pt x="384230" y="5089915"/>
                  <a:pt x="395417" y="5103340"/>
                </a:cubicBezTo>
                <a:cubicBezTo>
                  <a:pt x="404924" y="5114749"/>
                  <a:pt x="409629" y="5129910"/>
                  <a:pt x="420130" y="5140411"/>
                </a:cubicBezTo>
                <a:cubicBezTo>
                  <a:pt x="430631" y="5150912"/>
                  <a:pt x="445791" y="5155617"/>
                  <a:pt x="457200" y="5165124"/>
                </a:cubicBezTo>
                <a:cubicBezTo>
                  <a:pt x="470625" y="5176311"/>
                  <a:pt x="481003" y="5190821"/>
                  <a:pt x="494271" y="5202194"/>
                </a:cubicBezTo>
                <a:cubicBezTo>
                  <a:pt x="509908" y="5215597"/>
                  <a:pt x="528061" y="5225862"/>
                  <a:pt x="543698" y="5239265"/>
                </a:cubicBezTo>
                <a:cubicBezTo>
                  <a:pt x="556966" y="5250638"/>
                  <a:pt x="567343" y="5265148"/>
                  <a:pt x="580768" y="5276335"/>
                </a:cubicBezTo>
                <a:cubicBezTo>
                  <a:pt x="592177" y="5285842"/>
                  <a:pt x="606429" y="5291541"/>
                  <a:pt x="617838" y="5301048"/>
                </a:cubicBezTo>
                <a:cubicBezTo>
                  <a:pt x="631263" y="5312235"/>
                  <a:pt x="639632" y="5329632"/>
                  <a:pt x="654908" y="5338119"/>
                </a:cubicBezTo>
                <a:cubicBezTo>
                  <a:pt x="677680" y="5350770"/>
                  <a:pt x="705334" y="5352052"/>
                  <a:pt x="729049" y="5362832"/>
                </a:cubicBezTo>
                <a:cubicBezTo>
                  <a:pt x="831915" y="5409589"/>
                  <a:pt x="751535" y="5386273"/>
                  <a:pt x="840260" y="5436973"/>
                </a:cubicBezTo>
                <a:cubicBezTo>
                  <a:pt x="864686" y="5450930"/>
                  <a:pt x="917074" y="5454905"/>
                  <a:pt x="939114" y="5461686"/>
                </a:cubicBezTo>
                <a:cubicBezTo>
                  <a:pt x="977963" y="5473640"/>
                  <a:pt x="1031304" y="5498618"/>
                  <a:pt x="1075038" y="5511113"/>
                </a:cubicBezTo>
                <a:cubicBezTo>
                  <a:pt x="1091367" y="5515778"/>
                  <a:pt x="1107631" y="5521225"/>
                  <a:pt x="1124465" y="5523470"/>
                </a:cubicBezTo>
                <a:cubicBezTo>
                  <a:pt x="1169561" y="5529483"/>
                  <a:pt x="1215144" y="5531064"/>
                  <a:pt x="1260389" y="5535827"/>
                </a:cubicBezTo>
                <a:cubicBezTo>
                  <a:pt x="1293415" y="5539303"/>
                  <a:pt x="1326239" y="5544517"/>
                  <a:pt x="1359244" y="5548184"/>
                </a:cubicBezTo>
                <a:cubicBezTo>
                  <a:pt x="1400385" y="5552755"/>
                  <a:pt x="1441670" y="5555969"/>
                  <a:pt x="1482811" y="5560540"/>
                </a:cubicBezTo>
                <a:cubicBezTo>
                  <a:pt x="1515816" y="5564207"/>
                  <a:pt x="1548478" y="5571712"/>
                  <a:pt x="1581665" y="5572897"/>
                </a:cubicBezTo>
                <a:cubicBezTo>
                  <a:pt x="1779290" y="5579955"/>
                  <a:pt x="1977081" y="5581135"/>
                  <a:pt x="2174789" y="5585254"/>
                </a:cubicBezTo>
                <a:cubicBezTo>
                  <a:pt x="2351903" y="5581135"/>
                  <a:pt x="2529182" y="5581599"/>
                  <a:pt x="2706130" y="5572897"/>
                </a:cubicBezTo>
                <a:cubicBezTo>
                  <a:pt x="2780637" y="5569233"/>
                  <a:pt x="2854026" y="5551424"/>
                  <a:pt x="2928552" y="5548184"/>
                </a:cubicBezTo>
                <a:lnTo>
                  <a:pt x="3212757" y="5535827"/>
                </a:lnTo>
                <a:cubicBezTo>
                  <a:pt x="3404574" y="5497463"/>
                  <a:pt x="3224590" y="5529939"/>
                  <a:pt x="3657600" y="5511113"/>
                </a:cubicBezTo>
                <a:cubicBezTo>
                  <a:pt x="4151946" y="5489620"/>
                  <a:pt x="3617704" y="5509604"/>
                  <a:pt x="3954162" y="5486400"/>
                </a:cubicBezTo>
                <a:cubicBezTo>
                  <a:pt x="4036448" y="5480725"/>
                  <a:pt x="4118919" y="5478162"/>
                  <a:pt x="4201298" y="5474043"/>
                </a:cubicBezTo>
                <a:cubicBezTo>
                  <a:pt x="4274144" y="5459473"/>
                  <a:pt x="4276236" y="5457492"/>
                  <a:pt x="4361935" y="5449330"/>
                </a:cubicBezTo>
                <a:cubicBezTo>
                  <a:pt x="4415397" y="5444238"/>
                  <a:pt x="4469089" y="5441835"/>
                  <a:pt x="4522573" y="5436973"/>
                </a:cubicBezTo>
                <a:cubicBezTo>
                  <a:pt x="4559718" y="5433596"/>
                  <a:pt x="4596714" y="5428735"/>
                  <a:pt x="4633784" y="5424616"/>
                </a:cubicBezTo>
                <a:cubicBezTo>
                  <a:pt x="4650260" y="5420497"/>
                  <a:pt x="4666426" y="5414841"/>
                  <a:pt x="4683211" y="5412259"/>
                </a:cubicBezTo>
                <a:cubicBezTo>
                  <a:pt x="4826090" y="5390278"/>
                  <a:pt x="4753085" y="5410642"/>
                  <a:pt x="4868562" y="5387546"/>
                </a:cubicBezTo>
                <a:cubicBezTo>
                  <a:pt x="4915251" y="5378208"/>
                  <a:pt x="4944845" y="5366237"/>
                  <a:pt x="4992130" y="5350475"/>
                </a:cubicBezTo>
                <a:lnTo>
                  <a:pt x="5029200" y="5338119"/>
                </a:lnTo>
                <a:cubicBezTo>
                  <a:pt x="5041557" y="5334000"/>
                  <a:pt x="5053423" y="5327903"/>
                  <a:pt x="5066271" y="5325762"/>
                </a:cubicBezTo>
                <a:cubicBezTo>
                  <a:pt x="5090984" y="5321643"/>
                  <a:pt x="5116105" y="5319482"/>
                  <a:pt x="5140411" y="5313405"/>
                </a:cubicBezTo>
                <a:cubicBezTo>
                  <a:pt x="5165684" y="5307087"/>
                  <a:pt x="5189838" y="5296930"/>
                  <a:pt x="5214552" y="5288692"/>
                </a:cubicBezTo>
                <a:cubicBezTo>
                  <a:pt x="5226909" y="5284573"/>
                  <a:pt x="5238986" y="5279494"/>
                  <a:pt x="5251622" y="5276335"/>
                </a:cubicBezTo>
                <a:cubicBezTo>
                  <a:pt x="5267460" y="5272375"/>
                  <a:pt x="5320391" y="5260485"/>
                  <a:pt x="5338119" y="5251621"/>
                </a:cubicBezTo>
                <a:cubicBezTo>
                  <a:pt x="5351402" y="5244980"/>
                  <a:pt x="5361539" y="5232758"/>
                  <a:pt x="5375189" y="5226908"/>
                </a:cubicBezTo>
                <a:cubicBezTo>
                  <a:pt x="5430620" y="5203152"/>
                  <a:pt x="5413593" y="5226241"/>
                  <a:pt x="5461687" y="5202194"/>
                </a:cubicBezTo>
                <a:cubicBezTo>
                  <a:pt x="5557502" y="5154286"/>
                  <a:pt x="5442650" y="5196184"/>
                  <a:pt x="5535827" y="5165124"/>
                </a:cubicBezTo>
                <a:cubicBezTo>
                  <a:pt x="5548184" y="5152767"/>
                  <a:pt x="5559104" y="5138783"/>
                  <a:pt x="5572898" y="5128054"/>
                </a:cubicBezTo>
                <a:cubicBezTo>
                  <a:pt x="5596343" y="5109819"/>
                  <a:pt x="5622325" y="5095103"/>
                  <a:pt x="5647038" y="5078627"/>
                </a:cubicBezTo>
                <a:cubicBezTo>
                  <a:pt x="5659395" y="5070389"/>
                  <a:pt x="5673607" y="5064414"/>
                  <a:pt x="5684108" y="5053913"/>
                </a:cubicBezTo>
                <a:lnTo>
                  <a:pt x="5721179" y="5016843"/>
                </a:lnTo>
                <a:cubicBezTo>
                  <a:pt x="5750011" y="4959178"/>
                  <a:pt x="5729416" y="4975654"/>
                  <a:pt x="5745892" y="4992130"/>
                </a:cubicBezTo>
                <a:close/>
              </a:path>
            </a:pathLst>
          </a:cu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p:cNvPicPr>
            <a:picLocks noChangeAspect="1"/>
          </p:cNvPicPr>
          <p:nvPr/>
        </p:nvPicPr>
        <p:blipFill>
          <a:blip r:embed="rId4" cstate="print"/>
          <a:srcRect/>
          <a:stretch>
            <a:fillRect/>
          </a:stretch>
        </p:blipFill>
        <p:spPr bwMode="auto">
          <a:xfrm>
            <a:off x="839788" y="1117600"/>
            <a:ext cx="7189787" cy="5740400"/>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2" name="Straight Arrow Connector 11"/>
          <p:cNvCxnSpPr/>
          <p:nvPr/>
        </p:nvCxnSpPr>
        <p:spPr>
          <a:xfrm flipV="1">
            <a:off x="3886200" y="5322888"/>
            <a:ext cx="1006475" cy="620712"/>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nvGrpSpPr>
          <p:cNvPr id="152588" name="Group 12"/>
          <p:cNvGrpSpPr>
            <a:grpSpLocks/>
          </p:cNvGrpSpPr>
          <p:nvPr/>
        </p:nvGrpSpPr>
        <p:grpSpPr bwMode="auto">
          <a:xfrm>
            <a:off x="579438" y="4421188"/>
            <a:ext cx="7467600" cy="1590675"/>
            <a:chOff x="365" y="2785"/>
            <a:chExt cx="4704" cy="1002"/>
          </a:xfrm>
        </p:grpSpPr>
        <p:sp>
          <p:nvSpPr>
            <p:cNvPr id="15" name="Rectangle 14"/>
            <p:cNvSpPr/>
            <p:nvPr/>
          </p:nvSpPr>
          <p:spPr>
            <a:xfrm>
              <a:off x="3030" y="2832"/>
              <a:ext cx="2036" cy="33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epineurium</a:t>
              </a:r>
            </a:p>
          </p:txBody>
        </p:sp>
        <p:sp>
          <p:nvSpPr>
            <p:cNvPr id="16" name="Rectangle 15"/>
            <p:cNvSpPr/>
            <p:nvPr/>
          </p:nvSpPr>
          <p:spPr>
            <a:xfrm>
              <a:off x="432" y="3323"/>
              <a:ext cx="1984" cy="44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err="1">
                  <a:ln w="11430"/>
                  <a:solidFill>
                    <a:srgbClr val="002060"/>
                  </a:solidFill>
                  <a:effectLst>
                    <a:outerShdw blurRad="50800" dist="39000" dir="5460000" algn="tl">
                      <a:srgbClr val="000000">
                        <a:alpha val="38000"/>
                      </a:srgbClr>
                    </a:outerShdw>
                  </a:effectLst>
                  <a:latin typeface="+mn-lt"/>
                </a:rPr>
                <a:t>perineurium</a:t>
              </a:r>
              <a:endParaRPr lang="en-US" sz="4000" b="1" dirty="0">
                <a:ln w="11430"/>
                <a:solidFill>
                  <a:srgbClr val="002060"/>
                </a:solidFill>
                <a:effectLst>
                  <a:outerShdw blurRad="50800" dist="39000" dir="5460000" algn="tl">
                    <a:srgbClr val="000000">
                      <a:alpha val="38000"/>
                    </a:srgbClr>
                  </a:outerShdw>
                </a:effectLst>
                <a:latin typeface="+mn-lt"/>
              </a:endParaRPr>
            </a:p>
          </p:txBody>
        </p:sp>
      </p:grpSp>
      <p:cxnSp>
        <p:nvCxnSpPr>
          <p:cNvPr id="13" name="Straight Arrow Connector 12"/>
          <p:cNvCxnSpPr/>
          <p:nvPr/>
        </p:nvCxnSpPr>
        <p:spPr>
          <a:xfrm flipV="1">
            <a:off x="2895600" y="3876675"/>
            <a:ext cx="252413" cy="131603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505200" y="4572000"/>
            <a:ext cx="820738" cy="750888"/>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865188" y="1182688"/>
            <a:ext cx="7289800" cy="5711825"/>
          </a:xfrm>
          <a:custGeom>
            <a:avLst/>
            <a:gdLst>
              <a:gd name="connsiteX0" fmla="*/ 580768 w 7290486"/>
              <a:gd name="connsiteY0" fmla="*/ 15255 h 5711720"/>
              <a:gd name="connsiteX1" fmla="*/ 86497 w 7290486"/>
              <a:gd name="connsiteY1" fmla="*/ 15255 h 5711720"/>
              <a:gd name="connsiteX2" fmla="*/ 24713 w 7290486"/>
              <a:gd name="connsiteY2" fmla="*/ 89396 h 5711720"/>
              <a:gd name="connsiteX3" fmla="*/ 12357 w 7290486"/>
              <a:gd name="connsiteY3" fmla="*/ 212964 h 5711720"/>
              <a:gd name="connsiteX4" fmla="*/ 0 w 7290486"/>
              <a:gd name="connsiteY4" fmla="*/ 274747 h 5711720"/>
              <a:gd name="connsiteX5" fmla="*/ 12357 w 7290486"/>
              <a:gd name="connsiteY5" fmla="*/ 633093 h 5711720"/>
              <a:gd name="connsiteX6" fmla="*/ 37070 w 7290486"/>
              <a:gd name="connsiteY6" fmla="*/ 1003796 h 5711720"/>
              <a:gd name="connsiteX7" fmla="*/ 61784 w 7290486"/>
              <a:gd name="connsiteY7" fmla="*/ 1127364 h 5711720"/>
              <a:gd name="connsiteX8" fmla="*/ 74141 w 7290486"/>
              <a:gd name="connsiteY8" fmla="*/ 1176791 h 5711720"/>
              <a:gd name="connsiteX9" fmla="*/ 111211 w 7290486"/>
              <a:gd name="connsiteY9" fmla="*/ 1337428 h 5711720"/>
              <a:gd name="connsiteX10" fmla="*/ 172995 w 7290486"/>
              <a:gd name="connsiteY10" fmla="*/ 1448639 h 5711720"/>
              <a:gd name="connsiteX11" fmla="*/ 197708 w 7290486"/>
              <a:gd name="connsiteY11" fmla="*/ 1485709 h 5711720"/>
              <a:gd name="connsiteX12" fmla="*/ 271849 w 7290486"/>
              <a:gd name="connsiteY12" fmla="*/ 1522780 h 5711720"/>
              <a:gd name="connsiteX13" fmla="*/ 383059 w 7290486"/>
              <a:gd name="connsiteY13" fmla="*/ 1584564 h 5711720"/>
              <a:gd name="connsiteX14" fmla="*/ 494270 w 7290486"/>
              <a:gd name="connsiteY14" fmla="*/ 1646347 h 5711720"/>
              <a:gd name="connsiteX15" fmla="*/ 605481 w 7290486"/>
              <a:gd name="connsiteY15" fmla="*/ 1732845 h 5711720"/>
              <a:gd name="connsiteX16" fmla="*/ 642551 w 7290486"/>
              <a:gd name="connsiteY16" fmla="*/ 1745201 h 5711720"/>
              <a:gd name="connsiteX17" fmla="*/ 716692 w 7290486"/>
              <a:gd name="connsiteY17" fmla="*/ 1794628 h 5711720"/>
              <a:gd name="connsiteX18" fmla="*/ 753762 w 7290486"/>
              <a:gd name="connsiteY18" fmla="*/ 1819342 h 5711720"/>
              <a:gd name="connsiteX19" fmla="*/ 790832 w 7290486"/>
              <a:gd name="connsiteY19" fmla="*/ 1831699 h 5711720"/>
              <a:gd name="connsiteX20" fmla="*/ 827903 w 7290486"/>
              <a:gd name="connsiteY20" fmla="*/ 1856412 h 5711720"/>
              <a:gd name="connsiteX21" fmla="*/ 864973 w 7290486"/>
              <a:gd name="connsiteY21" fmla="*/ 1893482 h 5711720"/>
              <a:gd name="connsiteX22" fmla="*/ 914400 w 7290486"/>
              <a:gd name="connsiteY22" fmla="*/ 1905839 h 5711720"/>
              <a:gd name="connsiteX23" fmla="*/ 951470 w 7290486"/>
              <a:gd name="connsiteY23" fmla="*/ 1918196 h 5711720"/>
              <a:gd name="connsiteX24" fmla="*/ 988541 w 7290486"/>
              <a:gd name="connsiteY24" fmla="*/ 1942909 h 5711720"/>
              <a:gd name="connsiteX25" fmla="*/ 1062681 w 7290486"/>
              <a:gd name="connsiteY25" fmla="*/ 1967623 h 5711720"/>
              <a:gd name="connsiteX26" fmla="*/ 1136822 w 7290486"/>
              <a:gd name="connsiteY26" fmla="*/ 2004693 h 5711720"/>
              <a:gd name="connsiteX27" fmla="*/ 1248032 w 7290486"/>
              <a:gd name="connsiteY27" fmla="*/ 2054120 h 5711720"/>
              <a:gd name="connsiteX28" fmla="*/ 1285103 w 7290486"/>
              <a:gd name="connsiteY28" fmla="*/ 2066477 h 5711720"/>
              <a:gd name="connsiteX29" fmla="*/ 1359243 w 7290486"/>
              <a:gd name="connsiteY29" fmla="*/ 2103547 h 5711720"/>
              <a:gd name="connsiteX30" fmla="*/ 1396313 w 7290486"/>
              <a:gd name="connsiteY30" fmla="*/ 2128261 h 5711720"/>
              <a:gd name="connsiteX31" fmla="*/ 1470454 w 7290486"/>
              <a:gd name="connsiteY31" fmla="*/ 2152974 h 5711720"/>
              <a:gd name="connsiteX32" fmla="*/ 1507524 w 7290486"/>
              <a:gd name="connsiteY32" fmla="*/ 2165331 h 5711720"/>
              <a:gd name="connsiteX33" fmla="*/ 1581665 w 7290486"/>
              <a:gd name="connsiteY33" fmla="*/ 2202401 h 5711720"/>
              <a:gd name="connsiteX34" fmla="*/ 1692876 w 7290486"/>
              <a:gd name="connsiteY34" fmla="*/ 2264185 h 5711720"/>
              <a:gd name="connsiteX35" fmla="*/ 1767016 w 7290486"/>
              <a:gd name="connsiteY35" fmla="*/ 2313612 h 5711720"/>
              <a:gd name="connsiteX36" fmla="*/ 1804086 w 7290486"/>
              <a:gd name="connsiteY36" fmla="*/ 2325969 h 5711720"/>
              <a:gd name="connsiteX37" fmla="*/ 1878227 w 7290486"/>
              <a:gd name="connsiteY37" fmla="*/ 2375396 h 5711720"/>
              <a:gd name="connsiteX38" fmla="*/ 1915297 w 7290486"/>
              <a:gd name="connsiteY38" fmla="*/ 2400109 h 5711720"/>
              <a:gd name="connsiteX39" fmla="*/ 2014151 w 7290486"/>
              <a:gd name="connsiteY39" fmla="*/ 2437180 h 5711720"/>
              <a:gd name="connsiteX40" fmla="*/ 2051222 w 7290486"/>
              <a:gd name="connsiteY40" fmla="*/ 2449536 h 5711720"/>
              <a:gd name="connsiteX41" fmla="*/ 2088292 w 7290486"/>
              <a:gd name="connsiteY41" fmla="*/ 2474250 h 5711720"/>
              <a:gd name="connsiteX42" fmla="*/ 2162432 w 7290486"/>
              <a:gd name="connsiteY42" fmla="*/ 2498964 h 5711720"/>
              <a:gd name="connsiteX43" fmla="*/ 2236573 w 7290486"/>
              <a:gd name="connsiteY43" fmla="*/ 2548391 h 5711720"/>
              <a:gd name="connsiteX44" fmla="*/ 2310713 w 7290486"/>
              <a:gd name="connsiteY44" fmla="*/ 2573104 h 5711720"/>
              <a:gd name="connsiteX45" fmla="*/ 2384854 w 7290486"/>
              <a:gd name="connsiteY45" fmla="*/ 2610174 h 5711720"/>
              <a:gd name="connsiteX46" fmla="*/ 2496065 w 7290486"/>
              <a:gd name="connsiteY46" fmla="*/ 2659601 h 5711720"/>
              <a:gd name="connsiteX47" fmla="*/ 2533135 w 7290486"/>
              <a:gd name="connsiteY47" fmla="*/ 2671958 h 5711720"/>
              <a:gd name="connsiteX48" fmla="*/ 2607276 w 7290486"/>
              <a:gd name="connsiteY48" fmla="*/ 2721385 h 5711720"/>
              <a:gd name="connsiteX49" fmla="*/ 2693773 w 7290486"/>
              <a:gd name="connsiteY49" fmla="*/ 2758455 h 5711720"/>
              <a:gd name="connsiteX50" fmla="*/ 2730843 w 7290486"/>
              <a:gd name="connsiteY50" fmla="*/ 2783169 h 5711720"/>
              <a:gd name="connsiteX51" fmla="*/ 2767913 w 7290486"/>
              <a:gd name="connsiteY51" fmla="*/ 2795526 h 5711720"/>
              <a:gd name="connsiteX52" fmla="*/ 2817341 w 7290486"/>
              <a:gd name="connsiteY52" fmla="*/ 2820239 h 5711720"/>
              <a:gd name="connsiteX53" fmla="*/ 2854411 w 7290486"/>
              <a:gd name="connsiteY53" fmla="*/ 2832596 h 5711720"/>
              <a:gd name="connsiteX54" fmla="*/ 2891481 w 7290486"/>
              <a:gd name="connsiteY54" fmla="*/ 2857309 h 5711720"/>
              <a:gd name="connsiteX55" fmla="*/ 2928551 w 7290486"/>
              <a:gd name="connsiteY55" fmla="*/ 2869666 h 5711720"/>
              <a:gd name="connsiteX56" fmla="*/ 3052119 w 7290486"/>
              <a:gd name="connsiteY56" fmla="*/ 2943807 h 5711720"/>
              <a:gd name="connsiteX57" fmla="*/ 3126259 w 7290486"/>
              <a:gd name="connsiteY57" fmla="*/ 2993234 h 5711720"/>
              <a:gd name="connsiteX58" fmla="*/ 3163330 w 7290486"/>
              <a:gd name="connsiteY58" fmla="*/ 3017947 h 5711720"/>
              <a:gd name="connsiteX59" fmla="*/ 3237470 w 7290486"/>
              <a:gd name="connsiteY59" fmla="*/ 3055018 h 5711720"/>
              <a:gd name="connsiteX60" fmla="*/ 3299254 w 7290486"/>
              <a:gd name="connsiteY60" fmla="*/ 3104445 h 5711720"/>
              <a:gd name="connsiteX61" fmla="*/ 3373395 w 7290486"/>
              <a:gd name="connsiteY61" fmla="*/ 3153872 h 5711720"/>
              <a:gd name="connsiteX62" fmla="*/ 3422822 w 7290486"/>
              <a:gd name="connsiteY62" fmla="*/ 3203299 h 5711720"/>
              <a:gd name="connsiteX63" fmla="*/ 3447535 w 7290486"/>
              <a:gd name="connsiteY63" fmla="*/ 3240369 h 5711720"/>
              <a:gd name="connsiteX64" fmla="*/ 3521676 w 7290486"/>
              <a:gd name="connsiteY64" fmla="*/ 3289796 h 5711720"/>
              <a:gd name="connsiteX65" fmla="*/ 3632886 w 7290486"/>
              <a:gd name="connsiteY65" fmla="*/ 3363936 h 5711720"/>
              <a:gd name="connsiteX66" fmla="*/ 3669957 w 7290486"/>
              <a:gd name="connsiteY66" fmla="*/ 3413364 h 5711720"/>
              <a:gd name="connsiteX67" fmla="*/ 3719384 w 7290486"/>
              <a:gd name="connsiteY67" fmla="*/ 3438077 h 5711720"/>
              <a:gd name="connsiteX68" fmla="*/ 3756454 w 7290486"/>
              <a:gd name="connsiteY68" fmla="*/ 3462791 h 5711720"/>
              <a:gd name="connsiteX69" fmla="*/ 3818238 w 7290486"/>
              <a:gd name="connsiteY69" fmla="*/ 3536931 h 5711720"/>
              <a:gd name="connsiteX70" fmla="*/ 3880022 w 7290486"/>
              <a:gd name="connsiteY70" fmla="*/ 3611072 h 5711720"/>
              <a:gd name="connsiteX71" fmla="*/ 3941805 w 7290486"/>
              <a:gd name="connsiteY71" fmla="*/ 3722282 h 5711720"/>
              <a:gd name="connsiteX72" fmla="*/ 4003589 w 7290486"/>
              <a:gd name="connsiteY72" fmla="*/ 3808780 h 5711720"/>
              <a:gd name="connsiteX73" fmla="*/ 4053016 w 7290486"/>
              <a:gd name="connsiteY73" fmla="*/ 3882920 h 5711720"/>
              <a:gd name="connsiteX74" fmla="*/ 4102443 w 7290486"/>
              <a:gd name="connsiteY74" fmla="*/ 3957061 h 5711720"/>
              <a:gd name="connsiteX75" fmla="*/ 4164227 w 7290486"/>
              <a:gd name="connsiteY75" fmla="*/ 4068272 h 5711720"/>
              <a:gd name="connsiteX76" fmla="*/ 4188941 w 7290486"/>
              <a:gd name="connsiteY76" fmla="*/ 4117699 h 5711720"/>
              <a:gd name="connsiteX77" fmla="*/ 4201297 w 7290486"/>
              <a:gd name="connsiteY77" fmla="*/ 4154769 h 5711720"/>
              <a:gd name="connsiteX78" fmla="*/ 4250724 w 7290486"/>
              <a:gd name="connsiteY78" fmla="*/ 4228909 h 5711720"/>
              <a:gd name="connsiteX79" fmla="*/ 4300151 w 7290486"/>
              <a:gd name="connsiteY79" fmla="*/ 4364834 h 5711720"/>
              <a:gd name="connsiteX80" fmla="*/ 4324865 w 7290486"/>
              <a:gd name="connsiteY80" fmla="*/ 4414261 h 5711720"/>
              <a:gd name="connsiteX81" fmla="*/ 4361935 w 7290486"/>
              <a:gd name="connsiteY81" fmla="*/ 4525472 h 5711720"/>
              <a:gd name="connsiteX82" fmla="*/ 4374292 w 7290486"/>
              <a:gd name="connsiteY82" fmla="*/ 4562542 h 5711720"/>
              <a:gd name="connsiteX83" fmla="*/ 4386649 w 7290486"/>
              <a:gd name="connsiteY83" fmla="*/ 4624326 h 5711720"/>
              <a:gd name="connsiteX84" fmla="*/ 4399005 w 7290486"/>
              <a:gd name="connsiteY84" fmla="*/ 4661396 h 5711720"/>
              <a:gd name="connsiteX85" fmla="*/ 4423719 w 7290486"/>
              <a:gd name="connsiteY85" fmla="*/ 4760250 h 5711720"/>
              <a:gd name="connsiteX86" fmla="*/ 4436076 w 7290486"/>
              <a:gd name="connsiteY86" fmla="*/ 4809677 h 5711720"/>
              <a:gd name="connsiteX87" fmla="*/ 4448432 w 7290486"/>
              <a:gd name="connsiteY87" fmla="*/ 4846747 h 5711720"/>
              <a:gd name="connsiteX88" fmla="*/ 4485503 w 7290486"/>
              <a:gd name="connsiteY88" fmla="*/ 5019742 h 5711720"/>
              <a:gd name="connsiteX89" fmla="*/ 4510216 w 7290486"/>
              <a:gd name="connsiteY89" fmla="*/ 5205093 h 5711720"/>
              <a:gd name="connsiteX90" fmla="*/ 4522573 w 7290486"/>
              <a:gd name="connsiteY90" fmla="*/ 5266877 h 5711720"/>
              <a:gd name="connsiteX91" fmla="*/ 4534930 w 7290486"/>
              <a:gd name="connsiteY91" fmla="*/ 5365731 h 5711720"/>
              <a:gd name="connsiteX92" fmla="*/ 4559643 w 7290486"/>
              <a:gd name="connsiteY92" fmla="*/ 5452228 h 5711720"/>
              <a:gd name="connsiteX93" fmla="*/ 4572000 w 7290486"/>
              <a:gd name="connsiteY93" fmla="*/ 5600509 h 5711720"/>
              <a:gd name="connsiteX94" fmla="*/ 4609070 w 7290486"/>
              <a:gd name="connsiteY94" fmla="*/ 5625223 h 5711720"/>
              <a:gd name="connsiteX95" fmla="*/ 4992130 w 7290486"/>
              <a:gd name="connsiteY95" fmla="*/ 5637580 h 5711720"/>
              <a:gd name="connsiteX96" fmla="*/ 5140411 w 7290486"/>
              <a:gd name="connsiteY96" fmla="*/ 5674650 h 5711720"/>
              <a:gd name="connsiteX97" fmla="*/ 5239265 w 7290486"/>
              <a:gd name="connsiteY97" fmla="*/ 5699364 h 5711720"/>
              <a:gd name="connsiteX98" fmla="*/ 5288692 w 7290486"/>
              <a:gd name="connsiteY98" fmla="*/ 5711720 h 5711720"/>
              <a:gd name="connsiteX99" fmla="*/ 5770605 w 7290486"/>
              <a:gd name="connsiteY99" fmla="*/ 5699364 h 5711720"/>
              <a:gd name="connsiteX100" fmla="*/ 6598508 w 7290486"/>
              <a:gd name="connsiteY100" fmla="*/ 5674650 h 5711720"/>
              <a:gd name="connsiteX101" fmla="*/ 6660292 w 7290486"/>
              <a:gd name="connsiteY101" fmla="*/ 5649936 h 5711720"/>
              <a:gd name="connsiteX102" fmla="*/ 6697362 w 7290486"/>
              <a:gd name="connsiteY102" fmla="*/ 5637580 h 5711720"/>
              <a:gd name="connsiteX103" fmla="*/ 6734432 w 7290486"/>
              <a:gd name="connsiteY103" fmla="*/ 5612866 h 5711720"/>
              <a:gd name="connsiteX104" fmla="*/ 6759146 w 7290486"/>
              <a:gd name="connsiteY104" fmla="*/ 5575796 h 5711720"/>
              <a:gd name="connsiteX105" fmla="*/ 6796216 w 7290486"/>
              <a:gd name="connsiteY105" fmla="*/ 5563439 h 5711720"/>
              <a:gd name="connsiteX106" fmla="*/ 6833286 w 7290486"/>
              <a:gd name="connsiteY106" fmla="*/ 5538726 h 5711720"/>
              <a:gd name="connsiteX107" fmla="*/ 6870357 w 7290486"/>
              <a:gd name="connsiteY107" fmla="*/ 5501655 h 5711720"/>
              <a:gd name="connsiteX108" fmla="*/ 6944497 w 7290486"/>
              <a:gd name="connsiteY108" fmla="*/ 5452228 h 5711720"/>
              <a:gd name="connsiteX109" fmla="*/ 6969211 w 7290486"/>
              <a:gd name="connsiteY109" fmla="*/ 5402801 h 5711720"/>
              <a:gd name="connsiteX110" fmla="*/ 7006281 w 7290486"/>
              <a:gd name="connsiteY110" fmla="*/ 5365731 h 5711720"/>
              <a:gd name="connsiteX111" fmla="*/ 7030995 w 7290486"/>
              <a:gd name="connsiteY111" fmla="*/ 5328661 h 5711720"/>
              <a:gd name="connsiteX112" fmla="*/ 7043351 w 7290486"/>
              <a:gd name="connsiteY112" fmla="*/ 5279234 h 5711720"/>
              <a:gd name="connsiteX113" fmla="*/ 7068065 w 7290486"/>
              <a:gd name="connsiteY113" fmla="*/ 5205093 h 5711720"/>
              <a:gd name="connsiteX114" fmla="*/ 7080422 w 7290486"/>
              <a:gd name="connsiteY114" fmla="*/ 5168023 h 5711720"/>
              <a:gd name="connsiteX115" fmla="*/ 7092778 w 7290486"/>
              <a:gd name="connsiteY115" fmla="*/ 5118596 h 5711720"/>
              <a:gd name="connsiteX116" fmla="*/ 7105135 w 7290486"/>
              <a:gd name="connsiteY116" fmla="*/ 5081526 h 5711720"/>
              <a:gd name="connsiteX117" fmla="*/ 7117492 w 7290486"/>
              <a:gd name="connsiteY117" fmla="*/ 5019742 h 5711720"/>
              <a:gd name="connsiteX118" fmla="*/ 7129849 w 7290486"/>
              <a:gd name="connsiteY118" fmla="*/ 4970315 h 5711720"/>
              <a:gd name="connsiteX119" fmla="*/ 7154562 w 7290486"/>
              <a:gd name="connsiteY119" fmla="*/ 4822034 h 5711720"/>
              <a:gd name="connsiteX120" fmla="*/ 7166919 w 7290486"/>
              <a:gd name="connsiteY120" fmla="*/ 4772607 h 5711720"/>
              <a:gd name="connsiteX121" fmla="*/ 7203989 w 7290486"/>
              <a:gd name="connsiteY121" fmla="*/ 4513115 h 5711720"/>
              <a:gd name="connsiteX122" fmla="*/ 7216346 w 7290486"/>
              <a:gd name="connsiteY122" fmla="*/ 4154769 h 5711720"/>
              <a:gd name="connsiteX123" fmla="*/ 7241059 w 7290486"/>
              <a:gd name="connsiteY123" fmla="*/ 3821136 h 5711720"/>
              <a:gd name="connsiteX124" fmla="*/ 7265773 w 7290486"/>
              <a:gd name="connsiteY124" fmla="*/ 3401007 h 5711720"/>
              <a:gd name="connsiteX125" fmla="*/ 7278130 w 7290486"/>
              <a:gd name="connsiteY125" fmla="*/ 3289796 h 5711720"/>
              <a:gd name="connsiteX126" fmla="*/ 7290486 w 7290486"/>
              <a:gd name="connsiteY126" fmla="*/ 3042661 h 5711720"/>
              <a:gd name="connsiteX127" fmla="*/ 7278130 w 7290486"/>
              <a:gd name="connsiteY127" fmla="*/ 2622531 h 5711720"/>
              <a:gd name="connsiteX128" fmla="*/ 7265773 w 7290486"/>
              <a:gd name="connsiteY128" fmla="*/ 2536034 h 5711720"/>
              <a:gd name="connsiteX129" fmla="*/ 7241059 w 7290486"/>
              <a:gd name="connsiteY129" fmla="*/ 2424823 h 5711720"/>
              <a:gd name="connsiteX130" fmla="*/ 7228703 w 7290486"/>
              <a:gd name="connsiteY130" fmla="*/ 2363039 h 5711720"/>
              <a:gd name="connsiteX131" fmla="*/ 7203989 w 7290486"/>
              <a:gd name="connsiteY131" fmla="*/ 2288899 h 5711720"/>
              <a:gd name="connsiteX132" fmla="*/ 7191632 w 7290486"/>
              <a:gd name="connsiteY132" fmla="*/ 2239472 h 5711720"/>
              <a:gd name="connsiteX133" fmla="*/ 7154562 w 7290486"/>
              <a:gd name="connsiteY133" fmla="*/ 2227115 h 5711720"/>
              <a:gd name="connsiteX134" fmla="*/ 7117492 w 7290486"/>
              <a:gd name="connsiteY134" fmla="*/ 2251828 h 5711720"/>
              <a:gd name="connsiteX135" fmla="*/ 7105135 w 7290486"/>
              <a:gd name="connsiteY135" fmla="*/ 2288899 h 5711720"/>
              <a:gd name="connsiteX136" fmla="*/ 7080422 w 7290486"/>
              <a:gd name="connsiteY136" fmla="*/ 2325969 h 5711720"/>
              <a:gd name="connsiteX137" fmla="*/ 7043351 w 7290486"/>
              <a:gd name="connsiteY137" fmla="*/ 2400109 h 5711720"/>
              <a:gd name="connsiteX138" fmla="*/ 6993924 w 7290486"/>
              <a:gd name="connsiteY138" fmla="*/ 2511320 h 5711720"/>
              <a:gd name="connsiteX139" fmla="*/ 6969211 w 7290486"/>
              <a:gd name="connsiteY139" fmla="*/ 2585461 h 5711720"/>
              <a:gd name="connsiteX140" fmla="*/ 6956854 w 7290486"/>
              <a:gd name="connsiteY140" fmla="*/ 2622531 h 5711720"/>
              <a:gd name="connsiteX141" fmla="*/ 6907427 w 7290486"/>
              <a:gd name="connsiteY141" fmla="*/ 2696672 h 5711720"/>
              <a:gd name="connsiteX142" fmla="*/ 6882713 w 7290486"/>
              <a:gd name="connsiteY142" fmla="*/ 2733742 h 5711720"/>
              <a:gd name="connsiteX143" fmla="*/ 6820930 w 7290486"/>
              <a:gd name="connsiteY143" fmla="*/ 2807882 h 5711720"/>
              <a:gd name="connsiteX144" fmla="*/ 6722076 w 7290486"/>
              <a:gd name="connsiteY144" fmla="*/ 2931450 h 5711720"/>
              <a:gd name="connsiteX145" fmla="*/ 6647935 w 7290486"/>
              <a:gd name="connsiteY145" fmla="*/ 2993234 h 5711720"/>
              <a:gd name="connsiteX146" fmla="*/ 6573795 w 7290486"/>
              <a:gd name="connsiteY146" fmla="*/ 3042661 h 5711720"/>
              <a:gd name="connsiteX147" fmla="*/ 6499654 w 7290486"/>
              <a:gd name="connsiteY147" fmla="*/ 3104445 h 5711720"/>
              <a:gd name="connsiteX148" fmla="*/ 6425513 w 7290486"/>
              <a:gd name="connsiteY148" fmla="*/ 3129158 h 5711720"/>
              <a:gd name="connsiteX149" fmla="*/ 6388443 w 7290486"/>
              <a:gd name="connsiteY149" fmla="*/ 3141515 h 5711720"/>
              <a:gd name="connsiteX150" fmla="*/ 6215449 w 7290486"/>
              <a:gd name="connsiteY150" fmla="*/ 3190942 h 5711720"/>
              <a:gd name="connsiteX151" fmla="*/ 6128951 w 7290486"/>
              <a:gd name="connsiteY151" fmla="*/ 3203299 h 5711720"/>
              <a:gd name="connsiteX152" fmla="*/ 6067168 w 7290486"/>
              <a:gd name="connsiteY152" fmla="*/ 3215655 h 5711720"/>
              <a:gd name="connsiteX153" fmla="*/ 5881816 w 7290486"/>
              <a:gd name="connsiteY153" fmla="*/ 3228012 h 5711720"/>
              <a:gd name="connsiteX154" fmla="*/ 5634681 w 7290486"/>
              <a:gd name="connsiteY154" fmla="*/ 3252726 h 5711720"/>
              <a:gd name="connsiteX155" fmla="*/ 5548184 w 7290486"/>
              <a:gd name="connsiteY155" fmla="*/ 3265082 h 5711720"/>
              <a:gd name="connsiteX156" fmla="*/ 5424616 w 7290486"/>
              <a:gd name="connsiteY156" fmla="*/ 3277439 h 5711720"/>
              <a:gd name="connsiteX157" fmla="*/ 5226908 w 7290486"/>
              <a:gd name="connsiteY157" fmla="*/ 3302153 h 5711720"/>
              <a:gd name="connsiteX158" fmla="*/ 4905632 w 7290486"/>
              <a:gd name="connsiteY158" fmla="*/ 3289796 h 5711720"/>
              <a:gd name="connsiteX159" fmla="*/ 4856205 w 7290486"/>
              <a:gd name="connsiteY159" fmla="*/ 3277439 h 5711720"/>
              <a:gd name="connsiteX160" fmla="*/ 4633784 w 7290486"/>
              <a:gd name="connsiteY160" fmla="*/ 3252726 h 5711720"/>
              <a:gd name="connsiteX161" fmla="*/ 4596713 w 7290486"/>
              <a:gd name="connsiteY161" fmla="*/ 3240369 h 5711720"/>
              <a:gd name="connsiteX162" fmla="*/ 4473146 w 7290486"/>
              <a:gd name="connsiteY162" fmla="*/ 3215655 h 5711720"/>
              <a:gd name="connsiteX163" fmla="*/ 4436076 w 7290486"/>
              <a:gd name="connsiteY163" fmla="*/ 3203299 h 5711720"/>
              <a:gd name="connsiteX164" fmla="*/ 4374292 w 7290486"/>
              <a:gd name="connsiteY164" fmla="*/ 3190942 h 5711720"/>
              <a:gd name="connsiteX165" fmla="*/ 4300151 w 7290486"/>
              <a:gd name="connsiteY165" fmla="*/ 3166228 h 5711720"/>
              <a:gd name="connsiteX166" fmla="*/ 4250724 w 7290486"/>
              <a:gd name="connsiteY166" fmla="*/ 3153872 h 5711720"/>
              <a:gd name="connsiteX167" fmla="*/ 4139513 w 7290486"/>
              <a:gd name="connsiteY167" fmla="*/ 3104445 h 5711720"/>
              <a:gd name="connsiteX168" fmla="*/ 4102443 w 7290486"/>
              <a:gd name="connsiteY168" fmla="*/ 3092088 h 5711720"/>
              <a:gd name="connsiteX169" fmla="*/ 4015946 w 7290486"/>
              <a:gd name="connsiteY169" fmla="*/ 3055018 h 5711720"/>
              <a:gd name="connsiteX170" fmla="*/ 3941805 w 7290486"/>
              <a:gd name="connsiteY170" fmla="*/ 3017947 h 5711720"/>
              <a:gd name="connsiteX171" fmla="*/ 3904735 w 7290486"/>
              <a:gd name="connsiteY171" fmla="*/ 2993234 h 5711720"/>
              <a:gd name="connsiteX172" fmla="*/ 3867665 w 7290486"/>
              <a:gd name="connsiteY172" fmla="*/ 2980877 h 5711720"/>
              <a:gd name="connsiteX173" fmla="*/ 3793524 w 7290486"/>
              <a:gd name="connsiteY173" fmla="*/ 2931450 h 5711720"/>
              <a:gd name="connsiteX174" fmla="*/ 3744097 w 7290486"/>
              <a:gd name="connsiteY174" fmla="*/ 2906736 h 5711720"/>
              <a:gd name="connsiteX175" fmla="*/ 3669957 w 7290486"/>
              <a:gd name="connsiteY175" fmla="*/ 2857309 h 5711720"/>
              <a:gd name="connsiteX176" fmla="*/ 3632886 w 7290486"/>
              <a:gd name="connsiteY176" fmla="*/ 2820239 h 5711720"/>
              <a:gd name="connsiteX177" fmla="*/ 3583459 w 7290486"/>
              <a:gd name="connsiteY177" fmla="*/ 2795526 h 5711720"/>
              <a:gd name="connsiteX178" fmla="*/ 3509319 w 7290486"/>
              <a:gd name="connsiteY178" fmla="*/ 2746099 h 5711720"/>
              <a:gd name="connsiteX179" fmla="*/ 3472249 w 7290486"/>
              <a:gd name="connsiteY179" fmla="*/ 2709028 h 5711720"/>
              <a:gd name="connsiteX180" fmla="*/ 3398108 w 7290486"/>
              <a:gd name="connsiteY180" fmla="*/ 2659601 h 5711720"/>
              <a:gd name="connsiteX181" fmla="*/ 3361038 w 7290486"/>
              <a:gd name="connsiteY181" fmla="*/ 2622531 h 5711720"/>
              <a:gd name="connsiteX182" fmla="*/ 3286897 w 7290486"/>
              <a:gd name="connsiteY182" fmla="*/ 2573104 h 5711720"/>
              <a:gd name="connsiteX183" fmla="*/ 3175686 w 7290486"/>
              <a:gd name="connsiteY183" fmla="*/ 2486607 h 5711720"/>
              <a:gd name="connsiteX184" fmla="*/ 3126259 w 7290486"/>
              <a:gd name="connsiteY184" fmla="*/ 2461893 h 5711720"/>
              <a:gd name="connsiteX185" fmla="*/ 3089189 w 7290486"/>
              <a:gd name="connsiteY185" fmla="*/ 2424823 h 5711720"/>
              <a:gd name="connsiteX186" fmla="*/ 2977978 w 7290486"/>
              <a:gd name="connsiteY186" fmla="*/ 2350682 h 5711720"/>
              <a:gd name="connsiteX187" fmla="*/ 2940908 w 7290486"/>
              <a:gd name="connsiteY187" fmla="*/ 2325969 h 5711720"/>
              <a:gd name="connsiteX188" fmla="*/ 2903838 w 7290486"/>
              <a:gd name="connsiteY188" fmla="*/ 2288899 h 5711720"/>
              <a:gd name="connsiteX189" fmla="*/ 2829697 w 7290486"/>
              <a:gd name="connsiteY189" fmla="*/ 2239472 h 5711720"/>
              <a:gd name="connsiteX190" fmla="*/ 2792627 w 7290486"/>
              <a:gd name="connsiteY190" fmla="*/ 2214758 h 5711720"/>
              <a:gd name="connsiteX191" fmla="*/ 2767913 w 7290486"/>
              <a:gd name="connsiteY191" fmla="*/ 2177688 h 5711720"/>
              <a:gd name="connsiteX192" fmla="*/ 2730843 w 7290486"/>
              <a:gd name="connsiteY192" fmla="*/ 2165331 h 5711720"/>
              <a:gd name="connsiteX193" fmla="*/ 2693773 w 7290486"/>
              <a:gd name="connsiteY193" fmla="*/ 2140618 h 5711720"/>
              <a:gd name="connsiteX194" fmla="*/ 2570205 w 7290486"/>
              <a:gd name="connsiteY194" fmla="*/ 2054120 h 5711720"/>
              <a:gd name="connsiteX195" fmla="*/ 2533135 w 7290486"/>
              <a:gd name="connsiteY195" fmla="*/ 2029407 h 5711720"/>
              <a:gd name="connsiteX196" fmla="*/ 2496065 w 7290486"/>
              <a:gd name="connsiteY196" fmla="*/ 2004693 h 5711720"/>
              <a:gd name="connsiteX197" fmla="*/ 2458995 w 7290486"/>
              <a:gd name="connsiteY197" fmla="*/ 1992336 h 5711720"/>
              <a:gd name="connsiteX198" fmla="*/ 2446638 w 7290486"/>
              <a:gd name="connsiteY198" fmla="*/ 1955266 h 5711720"/>
              <a:gd name="connsiteX199" fmla="*/ 2372497 w 7290486"/>
              <a:gd name="connsiteY199" fmla="*/ 1918196 h 5711720"/>
              <a:gd name="connsiteX200" fmla="*/ 2298357 w 7290486"/>
              <a:gd name="connsiteY200" fmla="*/ 1856412 h 5711720"/>
              <a:gd name="connsiteX201" fmla="*/ 2261286 w 7290486"/>
              <a:gd name="connsiteY201" fmla="*/ 1831699 h 5711720"/>
              <a:gd name="connsiteX202" fmla="*/ 2236573 w 7290486"/>
              <a:gd name="connsiteY202" fmla="*/ 1794628 h 5711720"/>
              <a:gd name="connsiteX203" fmla="*/ 2162432 w 7290486"/>
              <a:gd name="connsiteY203" fmla="*/ 1745201 h 5711720"/>
              <a:gd name="connsiteX204" fmla="*/ 2075935 w 7290486"/>
              <a:gd name="connsiteY204" fmla="*/ 1658704 h 5711720"/>
              <a:gd name="connsiteX205" fmla="*/ 2001795 w 7290486"/>
              <a:gd name="connsiteY205" fmla="*/ 1584564 h 5711720"/>
              <a:gd name="connsiteX206" fmla="*/ 1977081 w 7290486"/>
              <a:gd name="connsiteY206" fmla="*/ 1547493 h 5711720"/>
              <a:gd name="connsiteX207" fmla="*/ 1940011 w 7290486"/>
              <a:gd name="connsiteY207" fmla="*/ 1522780 h 5711720"/>
              <a:gd name="connsiteX208" fmla="*/ 1890584 w 7290486"/>
              <a:gd name="connsiteY208" fmla="*/ 1510423 h 5711720"/>
              <a:gd name="connsiteX209" fmla="*/ 1878227 w 7290486"/>
              <a:gd name="connsiteY209" fmla="*/ 1473353 h 5711720"/>
              <a:gd name="connsiteX210" fmla="*/ 1841157 w 7290486"/>
              <a:gd name="connsiteY210" fmla="*/ 1448639 h 5711720"/>
              <a:gd name="connsiteX211" fmla="*/ 1804086 w 7290486"/>
              <a:gd name="connsiteY211" fmla="*/ 1411569 h 5711720"/>
              <a:gd name="connsiteX212" fmla="*/ 1767016 w 7290486"/>
              <a:gd name="connsiteY212" fmla="*/ 1386855 h 5711720"/>
              <a:gd name="connsiteX213" fmla="*/ 1692876 w 7290486"/>
              <a:gd name="connsiteY213" fmla="*/ 1312715 h 5711720"/>
              <a:gd name="connsiteX214" fmla="*/ 1668162 w 7290486"/>
              <a:gd name="connsiteY214" fmla="*/ 1275645 h 5711720"/>
              <a:gd name="connsiteX215" fmla="*/ 1631092 w 7290486"/>
              <a:gd name="connsiteY215" fmla="*/ 1250931 h 5711720"/>
              <a:gd name="connsiteX216" fmla="*/ 1519881 w 7290486"/>
              <a:gd name="connsiteY216" fmla="*/ 1127364 h 5711720"/>
              <a:gd name="connsiteX217" fmla="*/ 1445741 w 7290486"/>
              <a:gd name="connsiteY217" fmla="*/ 1077936 h 5711720"/>
              <a:gd name="connsiteX218" fmla="*/ 1371600 w 7290486"/>
              <a:gd name="connsiteY218" fmla="*/ 1028509 h 5711720"/>
              <a:gd name="connsiteX219" fmla="*/ 1334530 w 7290486"/>
              <a:gd name="connsiteY219" fmla="*/ 991439 h 5711720"/>
              <a:gd name="connsiteX220" fmla="*/ 1260389 w 7290486"/>
              <a:gd name="connsiteY220" fmla="*/ 942012 h 5711720"/>
              <a:gd name="connsiteX221" fmla="*/ 1223319 w 7290486"/>
              <a:gd name="connsiteY221" fmla="*/ 904942 h 5711720"/>
              <a:gd name="connsiteX222" fmla="*/ 1149178 w 7290486"/>
              <a:gd name="connsiteY222" fmla="*/ 855515 h 5711720"/>
              <a:gd name="connsiteX223" fmla="*/ 1124465 w 7290486"/>
              <a:gd name="connsiteY223" fmla="*/ 818445 h 5711720"/>
              <a:gd name="connsiteX224" fmla="*/ 1050324 w 7290486"/>
              <a:gd name="connsiteY224" fmla="*/ 756661 h 5711720"/>
              <a:gd name="connsiteX225" fmla="*/ 1025611 w 7290486"/>
              <a:gd name="connsiteY225" fmla="*/ 719591 h 5711720"/>
              <a:gd name="connsiteX226" fmla="*/ 951470 w 7290486"/>
              <a:gd name="connsiteY226" fmla="*/ 657807 h 5711720"/>
              <a:gd name="connsiteX227" fmla="*/ 877330 w 7290486"/>
              <a:gd name="connsiteY227" fmla="*/ 546596 h 5711720"/>
              <a:gd name="connsiteX228" fmla="*/ 852616 w 7290486"/>
              <a:gd name="connsiteY228" fmla="*/ 509526 h 5711720"/>
              <a:gd name="connsiteX229" fmla="*/ 803189 w 7290486"/>
              <a:gd name="connsiteY229" fmla="*/ 435385 h 5711720"/>
              <a:gd name="connsiteX230" fmla="*/ 778476 w 7290486"/>
              <a:gd name="connsiteY230" fmla="*/ 398315 h 5711720"/>
              <a:gd name="connsiteX231" fmla="*/ 766119 w 7290486"/>
              <a:gd name="connsiteY231" fmla="*/ 361245 h 5711720"/>
              <a:gd name="connsiteX232" fmla="*/ 729049 w 7290486"/>
              <a:gd name="connsiteY232" fmla="*/ 336531 h 5711720"/>
              <a:gd name="connsiteX233" fmla="*/ 691978 w 7290486"/>
              <a:gd name="connsiteY233" fmla="*/ 287104 h 5711720"/>
              <a:gd name="connsiteX234" fmla="*/ 667265 w 7290486"/>
              <a:gd name="connsiteY234" fmla="*/ 250034 h 5711720"/>
              <a:gd name="connsiteX235" fmla="*/ 630195 w 7290486"/>
              <a:gd name="connsiteY235" fmla="*/ 225320 h 5711720"/>
              <a:gd name="connsiteX236" fmla="*/ 593124 w 7290486"/>
              <a:gd name="connsiteY236" fmla="*/ 175893 h 5711720"/>
              <a:gd name="connsiteX237" fmla="*/ 580768 w 7290486"/>
              <a:gd name="connsiteY237" fmla="*/ 138823 h 5711720"/>
              <a:gd name="connsiteX238" fmla="*/ 556054 w 7290486"/>
              <a:gd name="connsiteY238" fmla="*/ 101753 h 5711720"/>
              <a:gd name="connsiteX239" fmla="*/ 580768 w 7290486"/>
              <a:gd name="connsiteY239" fmla="*/ 15255 h 57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7290486" h="5711720">
                <a:moveTo>
                  <a:pt x="580768" y="15255"/>
                </a:moveTo>
                <a:cubicBezTo>
                  <a:pt x="502509" y="839"/>
                  <a:pt x="226860" y="-10265"/>
                  <a:pt x="86497" y="15255"/>
                </a:cubicBezTo>
                <a:cubicBezTo>
                  <a:pt x="68455" y="18535"/>
                  <a:pt x="34026" y="75427"/>
                  <a:pt x="24713" y="89396"/>
                </a:cubicBezTo>
                <a:cubicBezTo>
                  <a:pt x="20594" y="130585"/>
                  <a:pt x="17828" y="171932"/>
                  <a:pt x="12357" y="212964"/>
                </a:cubicBezTo>
                <a:cubicBezTo>
                  <a:pt x="9581" y="233782"/>
                  <a:pt x="0" y="253745"/>
                  <a:pt x="0" y="274747"/>
                </a:cubicBezTo>
                <a:cubicBezTo>
                  <a:pt x="0" y="394267"/>
                  <a:pt x="6288" y="513728"/>
                  <a:pt x="12357" y="633093"/>
                </a:cubicBezTo>
                <a:cubicBezTo>
                  <a:pt x="18646" y="756775"/>
                  <a:pt x="7033" y="883652"/>
                  <a:pt x="37070" y="1003796"/>
                </a:cubicBezTo>
                <a:cubicBezTo>
                  <a:pt x="65772" y="1118602"/>
                  <a:pt x="31486" y="975877"/>
                  <a:pt x="61784" y="1127364"/>
                </a:cubicBezTo>
                <a:cubicBezTo>
                  <a:pt x="65115" y="1144017"/>
                  <a:pt x="71103" y="1160082"/>
                  <a:pt x="74141" y="1176791"/>
                </a:cubicBezTo>
                <a:cubicBezTo>
                  <a:pt x="91883" y="1274372"/>
                  <a:pt x="75764" y="1248809"/>
                  <a:pt x="111211" y="1337428"/>
                </a:cubicBezTo>
                <a:cubicBezTo>
                  <a:pt x="146862" y="1426557"/>
                  <a:pt x="119561" y="1373832"/>
                  <a:pt x="172995" y="1448639"/>
                </a:cubicBezTo>
                <a:cubicBezTo>
                  <a:pt x="181627" y="1460724"/>
                  <a:pt x="187207" y="1475208"/>
                  <a:pt x="197708" y="1485709"/>
                </a:cubicBezTo>
                <a:cubicBezTo>
                  <a:pt x="221663" y="1509664"/>
                  <a:pt x="241698" y="1512730"/>
                  <a:pt x="271849" y="1522780"/>
                </a:cubicBezTo>
                <a:cubicBezTo>
                  <a:pt x="388191" y="1639122"/>
                  <a:pt x="201628" y="1463611"/>
                  <a:pt x="383059" y="1584564"/>
                </a:cubicBezTo>
                <a:cubicBezTo>
                  <a:pt x="468037" y="1641216"/>
                  <a:pt x="429022" y="1624599"/>
                  <a:pt x="494270" y="1646347"/>
                </a:cubicBezTo>
                <a:cubicBezTo>
                  <a:pt x="526254" y="1678331"/>
                  <a:pt x="561143" y="1718066"/>
                  <a:pt x="605481" y="1732845"/>
                </a:cubicBezTo>
                <a:lnTo>
                  <a:pt x="642551" y="1745201"/>
                </a:lnTo>
                <a:lnTo>
                  <a:pt x="716692" y="1794628"/>
                </a:lnTo>
                <a:cubicBezTo>
                  <a:pt x="729049" y="1802866"/>
                  <a:pt x="739673" y="1814646"/>
                  <a:pt x="753762" y="1819342"/>
                </a:cubicBezTo>
                <a:cubicBezTo>
                  <a:pt x="766119" y="1823461"/>
                  <a:pt x="779182" y="1825874"/>
                  <a:pt x="790832" y="1831699"/>
                </a:cubicBezTo>
                <a:cubicBezTo>
                  <a:pt x="804115" y="1838341"/>
                  <a:pt x="816494" y="1846905"/>
                  <a:pt x="827903" y="1856412"/>
                </a:cubicBezTo>
                <a:cubicBezTo>
                  <a:pt x="841328" y="1867599"/>
                  <a:pt x="849800" y="1884812"/>
                  <a:pt x="864973" y="1893482"/>
                </a:cubicBezTo>
                <a:cubicBezTo>
                  <a:pt x="879718" y="1901908"/>
                  <a:pt x="898071" y="1901173"/>
                  <a:pt x="914400" y="1905839"/>
                </a:cubicBezTo>
                <a:cubicBezTo>
                  <a:pt x="926924" y="1909417"/>
                  <a:pt x="939820" y="1912371"/>
                  <a:pt x="951470" y="1918196"/>
                </a:cubicBezTo>
                <a:cubicBezTo>
                  <a:pt x="964753" y="1924838"/>
                  <a:pt x="974970" y="1936877"/>
                  <a:pt x="988541" y="1942909"/>
                </a:cubicBezTo>
                <a:cubicBezTo>
                  <a:pt x="1012346" y="1953489"/>
                  <a:pt x="1041006" y="1953173"/>
                  <a:pt x="1062681" y="1967623"/>
                </a:cubicBezTo>
                <a:cubicBezTo>
                  <a:pt x="1110589" y="1999561"/>
                  <a:pt x="1085662" y="1987640"/>
                  <a:pt x="1136822" y="2004693"/>
                </a:cubicBezTo>
                <a:cubicBezTo>
                  <a:pt x="1195567" y="2043857"/>
                  <a:pt x="1159803" y="2024710"/>
                  <a:pt x="1248032" y="2054120"/>
                </a:cubicBezTo>
                <a:lnTo>
                  <a:pt x="1285103" y="2066477"/>
                </a:lnTo>
                <a:cubicBezTo>
                  <a:pt x="1391341" y="2137304"/>
                  <a:pt x="1256925" y="2052388"/>
                  <a:pt x="1359243" y="2103547"/>
                </a:cubicBezTo>
                <a:cubicBezTo>
                  <a:pt x="1372526" y="2110189"/>
                  <a:pt x="1382742" y="2122229"/>
                  <a:pt x="1396313" y="2128261"/>
                </a:cubicBezTo>
                <a:cubicBezTo>
                  <a:pt x="1420118" y="2138841"/>
                  <a:pt x="1445740" y="2144736"/>
                  <a:pt x="1470454" y="2152974"/>
                </a:cubicBezTo>
                <a:cubicBezTo>
                  <a:pt x="1482811" y="2157093"/>
                  <a:pt x="1496686" y="2158106"/>
                  <a:pt x="1507524" y="2165331"/>
                </a:cubicBezTo>
                <a:cubicBezTo>
                  <a:pt x="1555432" y="2197270"/>
                  <a:pt x="1530506" y="2185349"/>
                  <a:pt x="1581665" y="2202401"/>
                </a:cubicBezTo>
                <a:cubicBezTo>
                  <a:pt x="1666643" y="2259053"/>
                  <a:pt x="1627627" y="2242435"/>
                  <a:pt x="1692876" y="2264185"/>
                </a:cubicBezTo>
                <a:cubicBezTo>
                  <a:pt x="1717589" y="2280661"/>
                  <a:pt x="1738838" y="2304219"/>
                  <a:pt x="1767016" y="2313612"/>
                </a:cubicBezTo>
                <a:cubicBezTo>
                  <a:pt x="1779373" y="2317731"/>
                  <a:pt x="1792700" y="2319643"/>
                  <a:pt x="1804086" y="2325969"/>
                </a:cubicBezTo>
                <a:cubicBezTo>
                  <a:pt x="1830050" y="2340394"/>
                  <a:pt x="1853513" y="2358920"/>
                  <a:pt x="1878227" y="2375396"/>
                </a:cubicBezTo>
                <a:cubicBezTo>
                  <a:pt x="1890584" y="2383634"/>
                  <a:pt x="1901208" y="2395413"/>
                  <a:pt x="1915297" y="2400109"/>
                </a:cubicBezTo>
                <a:cubicBezTo>
                  <a:pt x="1999458" y="2428163"/>
                  <a:pt x="1895918" y="2392843"/>
                  <a:pt x="2014151" y="2437180"/>
                </a:cubicBezTo>
                <a:cubicBezTo>
                  <a:pt x="2026347" y="2441753"/>
                  <a:pt x="2038865" y="2445417"/>
                  <a:pt x="2051222" y="2449536"/>
                </a:cubicBezTo>
                <a:cubicBezTo>
                  <a:pt x="2063579" y="2457774"/>
                  <a:pt x="2074721" y="2468218"/>
                  <a:pt x="2088292" y="2474250"/>
                </a:cubicBezTo>
                <a:cubicBezTo>
                  <a:pt x="2112097" y="2484830"/>
                  <a:pt x="2140757" y="2484514"/>
                  <a:pt x="2162432" y="2498964"/>
                </a:cubicBezTo>
                <a:cubicBezTo>
                  <a:pt x="2187146" y="2515440"/>
                  <a:pt x="2208395" y="2538998"/>
                  <a:pt x="2236573" y="2548391"/>
                </a:cubicBezTo>
                <a:cubicBezTo>
                  <a:pt x="2261286" y="2556629"/>
                  <a:pt x="2289038" y="2558654"/>
                  <a:pt x="2310713" y="2573104"/>
                </a:cubicBezTo>
                <a:cubicBezTo>
                  <a:pt x="2358621" y="2605043"/>
                  <a:pt x="2333695" y="2593122"/>
                  <a:pt x="2384854" y="2610174"/>
                </a:cubicBezTo>
                <a:cubicBezTo>
                  <a:pt x="2443600" y="2649339"/>
                  <a:pt x="2407833" y="2630191"/>
                  <a:pt x="2496065" y="2659601"/>
                </a:cubicBezTo>
                <a:cubicBezTo>
                  <a:pt x="2508422" y="2663720"/>
                  <a:pt x="2522297" y="2664733"/>
                  <a:pt x="2533135" y="2671958"/>
                </a:cubicBezTo>
                <a:cubicBezTo>
                  <a:pt x="2557849" y="2688434"/>
                  <a:pt x="2579098" y="2711992"/>
                  <a:pt x="2607276" y="2721385"/>
                </a:cubicBezTo>
                <a:cubicBezTo>
                  <a:pt x="2648862" y="2735247"/>
                  <a:pt x="2651023" y="2734026"/>
                  <a:pt x="2693773" y="2758455"/>
                </a:cubicBezTo>
                <a:cubicBezTo>
                  <a:pt x="2706667" y="2765823"/>
                  <a:pt x="2717560" y="2776527"/>
                  <a:pt x="2730843" y="2783169"/>
                </a:cubicBezTo>
                <a:cubicBezTo>
                  <a:pt x="2742493" y="2788994"/>
                  <a:pt x="2755941" y="2790395"/>
                  <a:pt x="2767913" y="2795526"/>
                </a:cubicBezTo>
                <a:cubicBezTo>
                  <a:pt x="2784844" y="2802782"/>
                  <a:pt x="2800410" y="2812983"/>
                  <a:pt x="2817341" y="2820239"/>
                </a:cubicBezTo>
                <a:cubicBezTo>
                  <a:pt x="2829313" y="2825370"/>
                  <a:pt x="2842761" y="2826771"/>
                  <a:pt x="2854411" y="2832596"/>
                </a:cubicBezTo>
                <a:cubicBezTo>
                  <a:pt x="2867694" y="2839237"/>
                  <a:pt x="2878198" y="2850668"/>
                  <a:pt x="2891481" y="2857309"/>
                </a:cubicBezTo>
                <a:cubicBezTo>
                  <a:pt x="2903131" y="2863134"/>
                  <a:pt x="2916579" y="2864535"/>
                  <a:pt x="2928551" y="2869666"/>
                </a:cubicBezTo>
                <a:cubicBezTo>
                  <a:pt x="2981745" y="2892464"/>
                  <a:pt x="2999414" y="2908671"/>
                  <a:pt x="3052119" y="2943807"/>
                </a:cubicBezTo>
                <a:lnTo>
                  <a:pt x="3126259" y="2993234"/>
                </a:lnTo>
                <a:cubicBezTo>
                  <a:pt x="3138616" y="3001472"/>
                  <a:pt x="3149241" y="3013251"/>
                  <a:pt x="3163330" y="3017947"/>
                </a:cubicBezTo>
                <a:cubicBezTo>
                  <a:pt x="3214489" y="3035000"/>
                  <a:pt x="3189563" y="3023079"/>
                  <a:pt x="3237470" y="3055018"/>
                </a:cubicBezTo>
                <a:cubicBezTo>
                  <a:pt x="3283134" y="3123512"/>
                  <a:pt x="3236058" y="3069336"/>
                  <a:pt x="3299254" y="3104445"/>
                </a:cubicBezTo>
                <a:cubicBezTo>
                  <a:pt x="3325218" y="3118870"/>
                  <a:pt x="3373395" y="3153872"/>
                  <a:pt x="3373395" y="3153872"/>
                </a:cubicBezTo>
                <a:cubicBezTo>
                  <a:pt x="3400353" y="3234751"/>
                  <a:pt x="3362911" y="3155370"/>
                  <a:pt x="3422822" y="3203299"/>
                </a:cubicBezTo>
                <a:cubicBezTo>
                  <a:pt x="3434419" y="3212576"/>
                  <a:pt x="3436359" y="3230590"/>
                  <a:pt x="3447535" y="3240369"/>
                </a:cubicBezTo>
                <a:cubicBezTo>
                  <a:pt x="3469888" y="3259928"/>
                  <a:pt x="3497914" y="3271975"/>
                  <a:pt x="3521676" y="3289796"/>
                </a:cubicBezTo>
                <a:cubicBezTo>
                  <a:pt x="3590317" y="3341276"/>
                  <a:pt x="3553443" y="3316270"/>
                  <a:pt x="3632886" y="3363936"/>
                </a:cubicBezTo>
                <a:cubicBezTo>
                  <a:pt x="3645243" y="3380412"/>
                  <a:pt x="3654320" y="3399961"/>
                  <a:pt x="3669957" y="3413364"/>
                </a:cubicBezTo>
                <a:cubicBezTo>
                  <a:pt x="3683943" y="3425352"/>
                  <a:pt x="3703391" y="3428938"/>
                  <a:pt x="3719384" y="3438077"/>
                </a:cubicBezTo>
                <a:cubicBezTo>
                  <a:pt x="3732278" y="3445445"/>
                  <a:pt x="3744097" y="3454553"/>
                  <a:pt x="3756454" y="3462791"/>
                </a:cubicBezTo>
                <a:cubicBezTo>
                  <a:pt x="3817819" y="3554836"/>
                  <a:pt x="3738947" y="3441781"/>
                  <a:pt x="3818238" y="3536931"/>
                </a:cubicBezTo>
                <a:cubicBezTo>
                  <a:pt x="3904255" y="3640152"/>
                  <a:pt x="3771718" y="3502768"/>
                  <a:pt x="3880022" y="3611072"/>
                </a:cubicBezTo>
                <a:cubicBezTo>
                  <a:pt x="3901770" y="3676320"/>
                  <a:pt x="3885153" y="3637304"/>
                  <a:pt x="3941805" y="3722282"/>
                </a:cubicBezTo>
                <a:cubicBezTo>
                  <a:pt x="4022155" y="3842806"/>
                  <a:pt x="3896298" y="3655508"/>
                  <a:pt x="4003589" y="3808780"/>
                </a:cubicBezTo>
                <a:cubicBezTo>
                  <a:pt x="4020622" y="3833113"/>
                  <a:pt x="4036540" y="3858207"/>
                  <a:pt x="4053016" y="3882920"/>
                </a:cubicBezTo>
                <a:lnTo>
                  <a:pt x="4102443" y="3957061"/>
                </a:lnTo>
                <a:cubicBezTo>
                  <a:pt x="4136614" y="4059571"/>
                  <a:pt x="4079251" y="3898323"/>
                  <a:pt x="4164227" y="4068272"/>
                </a:cubicBezTo>
                <a:cubicBezTo>
                  <a:pt x="4172465" y="4084748"/>
                  <a:pt x="4181685" y="4100768"/>
                  <a:pt x="4188941" y="4117699"/>
                </a:cubicBezTo>
                <a:cubicBezTo>
                  <a:pt x="4194072" y="4129671"/>
                  <a:pt x="4194972" y="4143383"/>
                  <a:pt x="4201297" y="4154769"/>
                </a:cubicBezTo>
                <a:cubicBezTo>
                  <a:pt x="4215721" y="4180733"/>
                  <a:pt x="4241331" y="4200731"/>
                  <a:pt x="4250724" y="4228909"/>
                </a:cubicBezTo>
                <a:cubicBezTo>
                  <a:pt x="4268986" y="4283695"/>
                  <a:pt x="4277229" y="4313260"/>
                  <a:pt x="4300151" y="4364834"/>
                </a:cubicBezTo>
                <a:cubicBezTo>
                  <a:pt x="4307632" y="4381667"/>
                  <a:pt x="4318252" y="4397068"/>
                  <a:pt x="4324865" y="4414261"/>
                </a:cubicBezTo>
                <a:cubicBezTo>
                  <a:pt x="4338892" y="4450732"/>
                  <a:pt x="4349578" y="4488402"/>
                  <a:pt x="4361935" y="4525472"/>
                </a:cubicBezTo>
                <a:cubicBezTo>
                  <a:pt x="4366054" y="4537829"/>
                  <a:pt x="4371738" y="4549770"/>
                  <a:pt x="4374292" y="4562542"/>
                </a:cubicBezTo>
                <a:cubicBezTo>
                  <a:pt x="4378411" y="4583137"/>
                  <a:pt x="4381555" y="4603951"/>
                  <a:pt x="4386649" y="4624326"/>
                </a:cubicBezTo>
                <a:cubicBezTo>
                  <a:pt x="4389808" y="4636962"/>
                  <a:pt x="4395578" y="4648830"/>
                  <a:pt x="4399005" y="4661396"/>
                </a:cubicBezTo>
                <a:cubicBezTo>
                  <a:pt x="4407942" y="4694165"/>
                  <a:pt x="4415481" y="4727299"/>
                  <a:pt x="4423719" y="4760250"/>
                </a:cubicBezTo>
                <a:cubicBezTo>
                  <a:pt x="4427838" y="4776726"/>
                  <a:pt x="4430706" y="4793566"/>
                  <a:pt x="4436076" y="4809677"/>
                </a:cubicBezTo>
                <a:cubicBezTo>
                  <a:pt x="4440195" y="4822034"/>
                  <a:pt x="4445273" y="4834111"/>
                  <a:pt x="4448432" y="4846747"/>
                </a:cubicBezTo>
                <a:cubicBezTo>
                  <a:pt x="4456008" y="4877052"/>
                  <a:pt x="4477697" y="4976807"/>
                  <a:pt x="4485503" y="5019742"/>
                </a:cubicBezTo>
                <a:cubicBezTo>
                  <a:pt x="4511371" y="5162021"/>
                  <a:pt x="4484104" y="5022313"/>
                  <a:pt x="4510216" y="5205093"/>
                </a:cubicBezTo>
                <a:cubicBezTo>
                  <a:pt x="4513186" y="5225884"/>
                  <a:pt x="4519379" y="5246119"/>
                  <a:pt x="4522573" y="5266877"/>
                </a:cubicBezTo>
                <a:cubicBezTo>
                  <a:pt x="4527623" y="5299699"/>
                  <a:pt x="4529471" y="5332975"/>
                  <a:pt x="4534930" y="5365731"/>
                </a:cubicBezTo>
                <a:cubicBezTo>
                  <a:pt x="4540103" y="5396769"/>
                  <a:pt x="4549847" y="5422842"/>
                  <a:pt x="4559643" y="5452228"/>
                </a:cubicBezTo>
                <a:cubicBezTo>
                  <a:pt x="4563762" y="5501655"/>
                  <a:pt x="4558374" y="5552819"/>
                  <a:pt x="4572000" y="5600509"/>
                </a:cubicBezTo>
                <a:cubicBezTo>
                  <a:pt x="4576080" y="5614789"/>
                  <a:pt x="4594276" y="5623918"/>
                  <a:pt x="4609070" y="5625223"/>
                </a:cubicBezTo>
                <a:cubicBezTo>
                  <a:pt x="4736329" y="5636452"/>
                  <a:pt x="4864443" y="5633461"/>
                  <a:pt x="4992130" y="5637580"/>
                </a:cubicBezTo>
                <a:cubicBezTo>
                  <a:pt x="5131564" y="5684058"/>
                  <a:pt x="5000636" y="5644698"/>
                  <a:pt x="5140411" y="5674650"/>
                </a:cubicBezTo>
                <a:cubicBezTo>
                  <a:pt x="5173623" y="5681767"/>
                  <a:pt x="5206314" y="5691126"/>
                  <a:pt x="5239265" y="5699364"/>
                </a:cubicBezTo>
                <a:lnTo>
                  <a:pt x="5288692" y="5711720"/>
                </a:lnTo>
                <a:lnTo>
                  <a:pt x="5770605" y="5699364"/>
                </a:lnTo>
                <a:cubicBezTo>
                  <a:pt x="6524484" y="5682976"/>
                  <a:pt x="6196826" y="5703342"/>
                  <a:pt x="6598508" y="5674650"/>
                </a:cubicBezTo>
                <a:cubicBezTo>
                  <a:pt x="6619103" y="5666412"/>
                  <a:pt x="6639523" y="5657724"/>
                  <a:pt x="6660292" y="5649936"/>
                </a:cubicBezTo>
                <a:cubicBezTo>
                  <a:pt x="6672488" y="5645363"/>
                  <a:pt x="6685712" y="5643405"/>
                  <a:pt x="6697362" y="5637580"/>
                </a:cubicBezTo>
                <a:cubicBezTo>
                  <a:pt x="6710645" y="5630938"/>
                  <a:pt x="6722075" y="5621104"/>
                  <a:pt x="6734432" y="5612866"/>
                </a:cubicBezTo>
                <a:cubicBezTo>
                  <a:pt x="6742670" y="5600509"/>
                  <a:pt x="6747549" y="5585073"/>
                  <a:pt x="6759146" y="5575796"/>
                </a:cubicBezTo>
                <a:cubicBezTo>
                  <a:pt x="6769317" y="5567659"/>
                  <a:pt x="6784566" y="5569264"/>
                  <a:pt x="6796216" y="5563439"/>
                </a:cubicBezTo>
                <a:cubicBezTo>
                  <a:pt x="6809499" y="5556798"/>
                  <a:pt x="6821877" y="5548233"/>
                  <a:pt x="6833286" y="5538726"/>
                </a:cubicBezTo>
                <a:cubicBezTo>
                  <a:pt x="6846711" y="5527539"/>
                  <a:pt x="6856563" y="5512384"/>
                  <a:pt x="6870357" y="5501655"/>
                </a:cubicBezTo>
                <a:cubicBezTo>
                  <a:pt x="6893802" y="5483420"/>
                  <a:pt x="6944497" y="5452228"/>
                  <a:pt x="6944497" y="5452228"/>
                </a:cubicBezTo>
                <a:cubicBezTo>
                  <a:pt x="6952735" y="5435752"/>
                  <a:pt x="6958504" y="5417790"/>
                  <a:pt x="6969211" y="5402801"/>
                </a:cubicBezTo>
                <a:cubicBezTo>
                  <a:pt x="6979368" y="5388581"/>
                  <a:pt x="6995094" y="5379156"/>
                  <a:pt x="7006281" y="5365731"/>
                </a:cubicBezTo>
                <a:cubicBezTo>
                  <a:pt x="7015788" y="5354322"/>
                  <a:pt x="7022757" y="5341018"/>
                  <a:pt x="7030995" y="5328661"/>
                </a:cubicBezTo>
                <a:cubicBezTo>
                  <a:pt x="7035114" y="5312185"/>
                  <a:pt x="7038471" y="5295500"/>
                  <a:pt x="7043351" y="5279234"/>
                </a:cubicBezTo>
                <a:cubicBezTo>
                  <a:pt x="7050836" y="5254282"/>
                  <a:pt x="7059827" y="5229807"/>
                  <a:pt x="7068065" y="5205093"/>
                </a:cubicBezTo>
                <a:cubicBezTo>
                  <a:pt x="7072184" y="5192736"/>
                  <a:pt x="7077263" y="5180659"/>
                  <a:pt x="7080422" y="5168023"/>
                </a:cubicBezTo>
                <a:cubicBezTo>
                  <a:pt x="7084541" y="5151547"/>
                  <a:pt x="7088113" y="5134925"/>
                  <a:pt x="7092778" y="5118596"/>
                </a:cubicBezTo>
                <a:cubicBezTo>
                  <a:pt x="7096356" y="5106072"/>
                  <a:pt x="7101976" y="5094162"/>
                  <a:pt x="7105135" y="5081526"/>
                </a:cubicBezTo>
                <a:cubicBezTo>
                  <a:pt x="7110229" y="5061151"/>
                  <a:pt x="7112936" y="5040244"/>
                  <a:pt x="7117492" y="5019742"/>
                </a:cubicBezTo>
                <a:cubicBezTo>
                  <a:pt x="7121176" y="5003164"/>
                  <a:pt x="7126165" y="4986893"/>
                  <a:pt x="7129849" y="4970315"/>
                </a:cubicBezTo>
                <a:cubicBezTo>
                  <a:pt x="7155459" y="4855067"/>
                  <a:pt x="7128775" y="4963858"/>
                  <a:pt x="7154562" y="4822034"/>
                </a:cubicBezTo>
                <a:cubicBezTo>
                  <a:pt x="7157600" y="4805325"/>
                  <a:pt x="7164400" y="4789402"/>
                  <a:pt x="7166919" y="4772607"/>
                </a:cubicBezTo>
                <a:cubicBezTo>
                  <a:pt x="7216092" y="4444787"/>
                  <a:pt x="7171696" y="4674580"/>
                  <a:pt x="7203989" y="4513115"/>
                </a:cubicBezTo>
                <a:cubicBezTo>
                  <a:pt x="7208108" y="4393666"/>
                  <a:pt x="7211662" y="4274197"/>
                  <a:pt x="7216346" y="4154769"/>
                </a:cubicBezTo>
                <a:cubicBezTo>
                  <a:pt x="7227384" y="3873303"/>
                  <a:pt x="7211441" y="3969238"/>
                  <a:pt x="7241059" y="3821136"/>
                </a:cubicBezTo>
                <a:cubicBezTo>
                  <a:pt x="7247141" y="3705590"/>
                  <a:pt x="7255733" y="3521485"/>
                  <a:pt x="7265773" y="3401007"/>
                </a:cubicBezTo>
                <a:cubicBezTo>
                  <a:pt x="7268871" y="3363837"/>
                  <a:pt x="7274011" y="3326866"/>
                  <a:pt x="7278130" y="3289796"/>
                </a:cubicBezTo>
                <a:cubicBezTo>
                  <a:pt x="7282249" y="3207418"/>
                  <a:pt x="7290486" y="3125142"/>
                  <a:pt x="7290486" y="3042661"/>
                </a:cubicBezTo>
                <a:cubicBezTo>
                  <a:pt x="7290486" y="2902557"/>
                  <a:pt x="7284956" y="2762468"/>
                  <a:pt x="7278130" y="2622531"/>
                </a:cubicBezTo>
                <a:cubicBezTo>
                  <a:pt x="7276711" y="2593441"/>
                  <a:pt x="7270202" y="2564820"/>
                  <a:pt x="7265773" y="2536034"/>
                </a:cubicBezTo>
                <a:cubicBezTo>
                  <a:pt x="7238567" y="2359195"/>
                  <a:pt x="7267946" y="2532372"/>
                  <a:pt x="7241059" y="2424823"/>
                </a:cubicBezTo>
                <a:cubicBezTo>
                  <a:pt x="7235965" y="2404448"/>
                  <a:pt x="7234229" y="2383301"/>
                  <a:pt x="7228703" y="2363039"/>
                </a:cubicBezTo>
                <a:cubicBezTo>
                  <a:pt x="7221849" y="2337907"/>
                  <a:pt x="7210307" y="2314171"/>
                  <a:pt x="7203989" y="2288899"/>
                </a:cubicBezTo>
                <a:cubicBezTo>
                  <a:pt x="7199870" y="2272423"/>
                  <a:pt x="7202241" y="2252733"/>
                  <a:pt x="7191632" y="2239472"/>
                </a:cubicBezTo>
                <a:cubicBezTo>
                  <a:pt x="7183495" y="2229301"/>
                  <a:pt x="7166919" y="2231234"/>
                  <a:pt x="7154562" y="2227115"/>
                </a:cubicBezTo>
                <a:cubicBezTo>
                  <a:pt x="7142205" y="2235353"/>
                  <a:pt x="7126769" y="2240231"/>
                  <a:pt x="7117492" y="2251828"/>
                </a:cubicBezTo>
                <a:cubicBezTo>
                  <a:pt x="7109355" y="2261999"/>
                  <a:pt x="7110960" y="2277249"/>
                  <a:pt x="7105135" y="2288899"/>
                </a:cubicBezTo>
                <a:cubicBezTo>
                  <a:pt x="7098494" y="2302182"/>
                  <a:pt x="7087063" y="2312686"/>
                  <a:pt x="7080422" y="2325969"/>
                </a:cubicBezTo>
                <a:cubicBezTo>
                  <a:pt x="7029267" y="2428278"/>
                  <a:pt x="7114172" y="2293881"/>
                  <a:pt x="7043351" y="2400109"/>
                </a:cubicBezTo>
                <a:cubicBezTo>
                  <a:pt x="7013942" y="2488339"/>
                  <a:pt x="7033088" y="2452575"/>
                  <a:pt x="6993924" y="2511320"/>
                </a:cubicBezTo>
                <a:lnTo>
                  <a:pt x="6969211" y="2585461"/>
                </a:lnTo>
                <a:cubicBezTo>
                  <a:pt x="6965092" y="2597818"/>
                  <a:pt x="6964079" y="2611693"/>
                  <a:pt x="6956854" y="2622531"/>
                </a:cubicBezTo>
                <a:lnTo>
                  <a:pt x="6907427" y="2696672"/>
                </a:lnTo>
                <a:cubicBezTo>
                  <a:pt x="6899189" y="2709029"/>
                  <a:pt x="6889354" y="2720459"/>
                  <a:pt x="6882713" y="2733742"/>
                </a:cubicBezTo>
                <a:cubicBezTo>
                  <a:pt x="6851359" y="2796452"/>
                  <a:pt x="6873327" y="2772951"/>
                  <a:pt x="6820930" y="2807882"/>
                </a:cubicBezTo>
                <a:cubicBezTo>
                  <a:pt x="6757618" y="2934504"/>
                  <a:pt x="6852819" y="2757129"/>
                  <a:pt x="6722076" y="2931450"/>
                </a:cubicBezTo>
                <a:cubicBezTo>
                  <a:pt x="6677190" y="2991297"/>
                  <a:pt x="6704543" y="2974364"/>
                  <a:pt x="6647935" y="2993234"/>
                </a:cubicBezTo>
                <a:cubicBezTo>
                  <a:pt x="6529682" y="3111487"/>
                  <a:pt x="6681088" y="2971133"/>
                  <a:pt x="6573795" y="3042661"/>
                </a:cubicBezTo>
                <a:cubicBezTo>
                  <a:pt x="6515604" y="3081455"/>
                  <a:pt x="6560288" y="3077496"/>
                  <a:pt x="6499654" y="3104445"/>
                </a:cubicBezTo>
                <a:cubicBezTo>
                  <a:pt x="6475849" y="3115025"/>
                  <a:pt x="6450227" y="3120920"/>
                  <a:pt x="6425513" y="3129158"/>
                </a:cubicBezTo>
                <a:lnTo>
                  <a:pt x="6388443" y="3141515"/>
                </a:lnTo>
                <a:cubicBezTo>
                  <a:pt x="6333344" y="3159882"/>
                  <a:pt x="6272291" y="3182822"/>
                  <a:pt x="6215449" y="3190942"/>
                </a:cubicBezTo>
                <a:cubicBezTo>
                  <a:pt x="6186616" y="3195061"/>
                  <a:pt x="6157680" y="3198511"/>
                  <a:pt x="6128951" y="3203299"/>
                </a:cubicBezTo>
                <a:cubicBezTo>
                  <a:pt x="6108235" y="3206752"/>
                  <a:pt x="6088066" y="3213565"/>
                  <a:pt x="6067168" y="3215655"/>
                </a:cubicBezTo>
                <a:cubicBezTo>
                  <a:pt x="6005554" y="3221816"/>
                  <a:pt x="5943600" y="3223893"/>
                  <a:pt x="5881816" y="3228012"/>
                </a:cubicBezTo>
                <a:cubicBezTo>
                  <a:pt x="5760049" y="3258454"/>
                  <a:pt x="5881532" y="3231261"/>
                  <a:pt x="5634681" y="3252726"/>
                </a:cubicBezTo>
                <a:cubicBezTo>
                  <a:pt x="5605665" y="3255249"/>
                  <a:pt x="5577110" y="3261679"/>
                  <a:pt x="5548184" y="3265082"/>
                </a:cubicBezTo>
                <a:cubicBezTo>
                  <a:pt x="5507073" y="3269919"/>
                  <a:pt x="5465783" y="3273106"/>
                  <a:pt x="5424616" y="3277439"/>
                </a:cubicBezTo>
                <a:cubicBezTo>
                  <a:pt x="5306260" y="3289898"/>
                  <a:pt x="5333304" y="3286953"/>
                  <a:pt x="5226908" y="3302153"/>
                </a:cubicBezTo>
                <a:cubicBezTo>
                  <a:pt x="5119816" y="3298034"/>
                  <a:pt x="5012566" y="3296925"/>
                  <a:pt x="4905632" y="3289796"/>
                </a:cubicBezTo>
                <a:cubicBezTo>
                  <a:pt x="4888687" y="3288666"/>
                  <a:pt x="4873032" y="3279734"/>
                  <a:pt x="4856205" y="3277439"/>
                </a:cubicBezTo>
                <a:cubicBezTo>
                  <a:pt x="4782292" y="3267360"/>
                  <a:pt x="4633784" y="3252726"/>
                  <a:pt x="4633784" y="3252726"/>
                </a:cubicBezTo>
                <a:cubicBezTo>
                  <a:pt x="4621427" y="3248607"/>
                  <a:pt x="4609428" y="3243195"/>
                  <a:pt x="4596713" y="3240369"/>
                </a:cubicBezTo>
                <a:cubicBezTo>
                  <a:pt x="4487459" y="3216090"/>
                  <a:pt x="4559326" y="3240277"/>
                  <a:pt x="4473146" y="3215655"/>
                </a:cubicBezTo>
                <a:cubicBezTo>
                  <a:pt x="4460622" y="3212077"/>
                  <a:pt x="4448712" y="3206458"/>
                  <a:pt x="4436076" y="3203299"/>
                </a:cubicBezTo>
                <a:cubicBezTo>
                  <a:pt x="4415701" y="3198205"/>
                  <a:pt x="4394554" y="3196468"/>
                  <a:pt x="4374292" y="3190942"/>
                </a:cubicBezTo>
                <a:cubicBezTo>
                  <a:pt x="4349159" y="3184088"/>
                  <a:pt x="4325424" y="3172546"/>
                  <a:pt x="4300151" y="3166228"/>
                </a:cubicBezTo>
                <a:lnTo>
                  <a:pt x="4250724" y="3153872"/>
                </a:lnTo>
                <a:cubicBezTo>
                  <a:pt x="4191978" y="3114707"/>
                  <a:pt x="4227745" y="3133855"/>
                  <a:pt x="4139513" y="3104445"/>
                </a:cubicBezTo>
                <a:cubicBezTo>
                  <a:pt x="4127156" y="3100326"/>
                  <a:pt x="4113280" y="3099313"/>
                  <a:pt x="4102443" y="3092088"/>
                </a:cubicBezTo>
                <a:cubicBezTo>
                  <a:pt x="4051243" y="3057954"/>
                  <a:pt x="4079781" y="3070976"/>
                  <a:pt x="4015946" y="3055018"/>
                </a:cubicBezTo>
                <a:cubicBezTo>
                  <a:pt x="3909719" y="2984198"/>
                  <a:pt x="4044115" y="3069101"/>
                  <a:pt x="3941805" y="3017947"/>
                </a:cubicBezTo>
                <a:cubicBezTo>
                  <a:pt x="3928522" y="3011306"/>
                  <a:pt x="3918018" y="2999875"/>
                  <a:pt x="3904735" y="2993234"/>
                </a:cubicBezTo>
                <a:cubicBezTo>
                  <a:pt x="3893085" y="2987409"/>
                  <a:pt x="3879051" y="2987203"/>
                  <a:pt x="3867665" y="2980877"/>
                </a:cubicBezTo>
                <a:cubicBezTo>
                  <a:pt x="3841701" y="2966452"/>
                  <a:pt x="3820090" y="2944733"/>
                  <a:pt x="3793524" y="2931450"/>
                </a:cubicBezTo>
                <a:lnTo>
                  <a:pt x="3744097" y="2906736"/>
                </a:lnTo>
                <a:cubicBezTo>
                  <a:pt x="3690642" y="2826553"/>
                  <a:pt x="3755887" y="2906411"/>
                  <a:pt x="3669957" y="2857309"/>
                </a:cubicBezTo>
                <a:cubicBezTo>
                  <a:pt x="3654784" y="2848639"/>
                  <a:pt x="3647106" y="2830396"/>
                  <a:pt x="3632886" y="2820239"/>
                </a:cubicBezTo>
                <a:cubicBezTo>
                  <a:pt x="3617897" y="2809533"/>
                  <a:pt x="3599935" y="2803764"/>
                  <a:pt x="3583459" y="2795526"/>
                </a:cubicBezTo>
                <a:cubicBezTo>
                  <a:pt x="3465201" y="2677264"/>
                  <a:pt x="3616616" y="2817631"/>
                  <a:pt x="3509319" y="2746099"/>
                </a:cubicBezTo>
                <a:cubicBezTo>
                  <a:pt x="3494779" y="2736405"/>
                  <a:pt x="3486043" y="2719757"/>
                  <a:pt x="3472249" y="2709028"/>
                </a:cubicBezTo>
                <a:cubicBezTo>
                  <a:pt x="3448804" y="2690793"/>
                  <a:pt x="3419111" y="2680604"/>
                  <a:pt x="3398108" y="2659601"/>
                </a:cubicBezTo>
                <a:cubicBezTo>
                  <a:pt x="3385751" y="2647244"/>
                  <a:pt x="3374832" y="2633260"/>
                  <a:pt x="3361038" y="2622531"/>
                </a:cubicBezTo>
                <a:cubicBezTo>
                  <a:pt x="3337593" y="2604296"/>
                  <a:pt x="3307900" y="2594107"/>
                  <a:pt x="3286897" y="2573104"/>
                </a:cubicBezTo>
                <a:cubicBezTo>
                  <a:pt x="3246215" y="2532422"/>
                  <a:pt x="3234809" y="2516169"/>
                  <a:pt x="3175686" y="2486607"/>
                </a:cubicBezTo>
                <a:cubicBezTo>
                  <a:pt x="3159210" y="2478369"/>
                  <a:pt x="3141248" y="2472600"/>
                  <a:pt x="3126259" y="2461893"/>
                </a:cubicBezTo>
                <a:cubicBezTo>
                  <a:pt x="3112039" y="2451736"/>
                  <a:pt x="3102983" y="2435552"/>
                  <a:pt x="3089189" y="2424823"/>
                </a:cubicBezTo>
                <a:cubicBezTo>
                  <a:pt x="3089187" y="2424821"/>
                  <a:pt x="2996514" y="2363039"/>
                  <a:pt x="2977978" y="2350682"/>
                </a:cubicBezTo>
                <a:cubicBezTo>
                  <a:pt x="2965621" y="2342444"/>
                  <a:pt x="2951409" y="2336470"/>
                  <a:pt x="2940908" y="2325969"/>
                </a:cubicBezTo>
                <a:cubicBezTo>
                  <a:pt x="2928551" y="2313612"/>
                  <a:pt x="2917632" y="2299628"/>
                  <a:pt x="2903838" y="2288899"/>
                </a:cubicBezTo>
                <a:cubicBezTo>
                  <a:pt x="2880393" y="2270664"/>
                  <a:pt x="2854411" y="2255948"/>
                  <a:pt x="2829697" y="2239472"/>
                </a:cubicBezTo>
                <a:lnTo>
                  <a:pt x="2792627" y="2214758"/>
                </a:lnTo>
                <a:cubicBezTo>
                  <a:pt x="2784389" y="2202401"/>
                  <a:pt x="2779510" y="2186965"/>
                  <a:pt x="2767913" y="2177688"/>
                </a:cubicBezTo>
                <a:cubicBezTo>
                  <a:pt x="2757742" y="2169551"/>
                  <a:pt x="2742493" y="2171156"/>
                  <a:pt x="2730843" y="2165331"/>
                </a:cubicBezTo>
                <a:cubicBezTo>
                  <a:pt x="2717560" y="2158690"/>
                  <a:pt x="2705858" y="2149250"/>
                  <a:pt x="2693773" y="2140618"/>
                </a:cubicBezTo>
                <a:cubicBezTo>
                  <a:pt x="2565692" y="2049131"/>
                  <a:pt x="2740649" y="2167748"/>
                  <a:pt x="2570205" y="2054120"/>
                </a:cubicBezTo>
                <a:lnTo>
                  <a:pt x="2533135" y="2029407"/>
                </a:lnTo>
                <a:cubicBezTo>
                  <a:pt x="2520778" y="2021169"/>
                  <a:pt x="2510154" y="2009389"/>
                  <a:pt x="2496065" y="2004693"/>
                </a:cubicBezTo>
                <a:lnTo>
                  <a:pt x="2458995" y="1992336"/>
                </a:lnTo>
                <a:cubicBezTo>
                  <a:pt x="2454876" y="1979979"/>
                  <a:pt x="2454775" y="1965437"/>
                  <a:pt x="2446638" y="1955266"/>
                </a:cubicBezTo>
                <a:cubicBezTo>
                  <a:pt x="2429217" y="1933490"/>
                  <a:pt x="2396917" y="1926336"/>
                  <a:pt x="2372497" y="1918196"/>
                </a:cubicBezTo>
                <a:cubicBezTo>
                  <a:pt x="2280447" y="1856828"/>
                  <a:pt x="2393514" y="1935708"/>
                  <a:pt x="2298357" y="1856412"/>
                </a:cubicBezTo>
                <a:cubicBezTo>
                  <a:pt x="2286948" y="1846905"/>
                  <a:pt x="2273643" y="1839937"/>
                  <a:pt x="2261286" y="1831699"/>
                </a:cubicBezTo>
                <a:cubicBezTo>
                  <a:pt x="2253048" y="1819342"/>
                  <a:pt x="2247750" y="1804408"/>
                  <a:pt x="2236573" y="1794628"/>
                </a:cubicBezTo>
                <a:cubicBezTo>
                  <a:pt x="2214220" y="1775069"/>
                  <a:pt x="2162432" y="1745201"/>
                  <a:pt x="2162432" y="1745201"/>
                </a:cubicBezTo>
                <a:cubicBezTo>
                  <a:pt x="2134473" y="1661321"/>
                  <a:pt x="2175076" y="1757845"/>
                  <a:pt x="2075935" y="1658704"/>
                </a:cubicBezTo>
                <a:cubicBezTo>
                  <a:pt x="2051222" y="1633991"/>
                  <a:pt x="2021182" y="1613644"/>
                  <a:pt x="2001795" y="1584564"/>
                </a:cubicBezTo>
                <a:cubicBezTo>
                  <a:pt x="1993557" y="1572207"/>
                  <a:pt x="1987582" y="1557994"/>
                  <a:pt x="1977081" y="1547493"/>
                </a:cubicBezTo>
                <a:cubicBezTo>
                  <a:pt x="1966580" y="1536992"/>
                  <a:pt x="1953661" y="1528630"/>
                  <a:pt x="1940011" y="1522780"/>
                </a:cubicBezTo>
                <a:cubicBezTo>
                  <a:pt x="1924401" y="1516090"/>
                  <a:pt x="1907060" y="1514542"/>
                  <a:pt x="1890584" y="1510423"/>
                </a:cubicBezTo>
                <a:cubicBezTo>
                  <a:pt x="1886465" y="1498066"/>
                  <a:pt x="1886364" y="1483524"/>
                  <a:pt x="1878227" y="1473353"/>
                </a:cubicBezTo>
                <a:cubicBezTo>
                  <a:pt x="1868950" y="1461756"/>
                  <a:pt x="1852566" y="1458146"/>
                  <a:pt x="1841157" y="1448639"/>
                </a:cubicBezTo>
                <a:cubicBezTo>
                  <a:pt x="1827732" y="1437452"/>
                  <a:pt x="1817511" y="1422756"/>
                  <a:pt x="1804086" y="1411569"/>
                </a:cubicBezTo>
                <a:cubicBezTo>
                  <a:pt x="1792677" y="1402062"/>
                  <a:pt x="1778116" y="1396721"/>
                  <a:pt x="1767016" y="1386855"/>
                </a:cubicBezTo>
                <a:cubicBezTo>
                  <a:pt x="1740894" y="1363635"/>
                  <a:pt x="1712263" y="1341795"/>
                  <a:pt x="1692876" y="1312715"/>
                </a:cubicBezTo>
                <a:cubicBezTo>
                  <a:pt x="1684638" y="1300358"/>
                  <a:pt x="1678663" y="1286146"/>
                  <a:pt x="1668162" y="1275645"/>
                </a:cubicBezTo>
                <a:cubicBezTo>
                  <a:pt x="1657661" y="1265144"/>
                  <a:pt x="1641593" y="1261432"/>
                  <a:pt x="1631092" y="1250931"/>
                </a:cubicBezTo>
                <a:cubicBezTo>
                  <a:pt x="1567277" y="1187115"/>
                  <a:pt x="1618386" y="1193035"/>
                  <a:pt x="1519881" y="1127364"/>
                </a:cubicBezTo>
                <a:cubicBezTo>
                  <a:pt x="1495168" y="1110888"/>
                  <a:pt x="1466744" y="1098938"/>
                  <a:pt x="1445741" y="1077936"/>
                </a:cubicBezTo>
                <a:cubicBezTo>
                  <a:pt x="1399460" y="1031656"/>
                  <a:pt x="1425248" y="1046392"/>
                  <a:pt x="1371600" y="1028509"/>
                </a:cubicBezTo>
                <a:cubicBezTo>
                  <a:pt x="1359243" y="1016152"/>
                  <a:pt x="1348324" y="1002168"/>
                  <a:pt x="1334530" y="991439"/>
                </a:cubicBezTo>
                <a:cubicBezTo>
                  <a:pt x="1311085" y="973204"/>
                  <a:pt x="1281392" y="963015"/>
                  <a:pt x="1260389" y="942012"/>
                </a:cubicBezTo>
                <a:cubicBezTo>
                  <a:pt x="1248032" y="929655"/>
                  <a:pt x="1237113" y="915671"/>
                  <a:pt x="1223319" y="904942"/>
                </a:cubicBezTo>
                <a:cubicBezTo>
                  <a:pt x="1199874" y="886707"/>
                  <a:pt x="1149178" y="855515"/>
                  <a:pt x="1149178" y="855515"/>
                </a:cubicBezTo>
                <a:cubicBezTo>
                  <a:pt x="1140940" y="843158"/>
                  <a:pt x="1134966" y="828946"/>
                  <a:pt x="1124465" y="818445"/>
                </a:cubicBezTo>
                <a:cubicBezTo>
                  <a:pt x="1027263" y="721242"/>
                  <a:pt x="1151544" y="878124"/>
                  <a:pt x="1050324" y="756661"/>
                </a:cubicBezTo>
                <a:cubicBezTo>
                  <a:pt x="1040817" y="745252"/>
                  <a:pt x="1036112" y="730092"/>
                  <a:pt x="1025611" y="719591"/>
                </a:cubicBezTo>
                <a:cubicBezTo>
                  <a:pt x="954219" y="648198"/>
                  <a:pt x="1022320" y="748899"/>
                  <a:pt x="951470" y="657807"/>
                </a:cubicBezTo>
                <a:cubicBezTo>
                  <a:pt x="951464" y="657799"/>
                  <a:pt x="889690" y="565136"/>
                  <a:pt x="877330" y="546596"/>
                </a:cubicBezTo>
                <a:lnTo>
                  <a:pt x="852616" y="509526"/>
                </a:lnTo>
                <a:cubicBezTo>
                  <a:pt x="830900" y="444378"/>
                  <a:pt x="854612" y="497093"/>
                  <a:pt x="803189" y="435385"/>
                </a:cubicBezTo>
                <a:cubicBezTo>
                  <a:pt x="793682" y="423976"/>
                  <a:pt x="785117" y="411598"/>
                  <a:pt x="778476" y="398315"/>
                </a:cubicBezTo>
                <a:cubicBezTo>
                  <a:pt x="772651" y="386665"/>
                  <a:pt x="774256" y="371416"/>
                  <a:pt x="766119" y="361245"/>
                </a:cubicBezTo>
                <a:cubicBezTo>
                  <a:pt x="756842" y="349648"/>
                  <a:pt x="739550" y="347032"/>
                  <a:pt x="729049" y="336531"/>
                </a:cubicBezTo>
                <a:cubicBezTo>
                  <a:pt x="714486" y="321968"/>
                  <a:pt x="703949" y="303863"/>
                  <a:pt x="691978" y="287104"/>
                </a:cubicBezTo>
                <a:cubicBezTo>
                  <a:pt x="683346" y="275019"/>
                  <a:pt x="677766" y="260535"/>
                  <a:pt x="667265" y="250034"/>
                </a:cubicBezTo>
                <a:cubicBezTo>
                  <a:pt x="656764" y="239533"/>
                  <a:pt x="640696" y="235821"/>
                  <a:pt x="630195" y="225320"/>
                </a:cubicBezTo>
                <a:cubicBezTo>
                  <a:pt x="615632" y="210757"/>
                  <a:pt x="605481" y="192369"/>
                  <a:pt x="593124" y="175893"/>
                </a:cubicBezTo>
                <a:cubicBezTo>
                  <a:pt x="589005" y="163536"/>
                  <a:pt x="586593" y="150473"/>
                  <a:pt x="580768" y="138823"/>
                </a:cubicBezTo>
                <a:cubicBezTo>
                  <a:pt x="574126" y="125540"/>
                  <a:pt x="560321" y="115978"/>
                  <a:pt x="556054" y="101753"/>
                </a:cubicBezTo>
                <a:cubicBezTo>
                  <a:pt x="542532" y="56680"/>
                  <a:pt x="659027" y="29671"/>
                  <a:pt x="580768" y="15255"/>
                </a:cubicBez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1, 2, 5, 7. (advance slide for answers)</a:t>
            </a:r>
          </a:p>
        </p:txBody>
      </p:sp>
      <p:sp>
        <p:nvSpPr>
          <p:cNvPr id="6" name="TextBox 5"/>
          <p:cNvSpPr txBox="1">
            <a:spLocks noChangeArrowheads="1"/>
          </p:cNvSpPr>
          <p:nvPr/>
        </p:nvSpPr>
        <p:spPr bwMode="auto">
          <a:xfrm>
            <a:off x="6529388" y="1676400"/>
            <a:ext cx="2614612" cy="3140075"/>
          </a:xfrm>
          <a:prstGeom prst="rect">
            <a:avLst/>
          </a:prstGeom>
          <a:noFill/>
          <a:ln w="9525">
            <a:noFill/>
            <a:miter lim="800000"/>
            <a:headEnd/>
            <a:tailEnd/>
          </a:ln>
        </p:spPr>
        <p:txBody>
          <a:bodyPr>
            <a:spAutoFit/>
          </a:bodyPr>
          <a:lstStyle/>
          <a:p>
            <a:pPr marL="342900" indent="-342900">
              <a:buFontTx/>
              <a:buAutoNum type="arabicPeriod"/>
            </a:pPr>
            <a:r>
              <a:rPr lang="en-US"/>
              <a:t>Nucleus of Schwann cell</a:t>
            </a:r>
          </a:p>
          <a:p>
            <a:pPr marL="342900" indent="-342900">
              <a:buFontTx/>
              <a:buAutoNum type="arabicPeriod"/>
            </a:pPr>
            <a:r>
              <a:rPr lang="en-US"/>
              <a:t>Schwann cell cytoplasm</a:t>
            </a:r>
          </a:p>
          <a:p>
            <a:pPr marL="342900" indent="-342900">
              <a:buFontTx/>
              <a:buAutoNum type="arabicPeriod"/>
            </a:pPr>
            <a:r>
              <a:rPr lang="en-US"/>
              <a:t>(cytoplasm of another Schwann cell)</a:t>
            </a:r>
          </a:p>
          <a:p>
            <a:pPr marL="342900" indent="-342900">
              <a:buFontTx/>
              <a:buAutoNum type="arabicPeriod"/>
            </a:pPr>
            <a:r>
              <a:rPr lang="en-US"/>
              <a:t>Golgi</a:t>
            </a:r>
          </a:p>
          <a:p>
            <a:pPr marL="342900" indent="-342900">
              <a:buFontTx/>
              <a:buAutoNum type="arabicPeriod"/>
            </a:pPr>
            <a:r>
              <a:rPr lang="en-US"/>
              <a:t>Axons or dendrites</a:t>
            </a:r>
          </a:p>
          <a:p>
            <a:pPr marL="342900" indent="-342900">
              <a:buFontTx/>
              <a:buAutoNum type="arabicPeriod"/>
            </a:pPr>
            <a:r>
              <a:rPr lang="en-US"/>
              <a:t>External lamina</a:t>
            </a:r>
          </a:p>
          <a:p>
            <a:pPr marL="342900" indent="-342900">
              <a:buFontTx/>
              <a:buAutoNum type="arabicPeriod"/>
            </a:pPr>
            <a:r>
              <a:rPr lang="en-US"/>
              <a:t>Collagen</a:t>
            </a:r>
          </a:p>
        </p:txBody>
      </p:sp>
      <p:pic>
        <p:nvPicPr>
          <p:cNvPr id="154628" name="Picture 1"/>
          <p:cNvPicPr>
            <a:picLocks noChangeAspect="1"/>
          </p:cNvPicPr>
          <p:nvPr/>
        </p:nvPicPr>
        <p:blipFill>
          <a:blip r:embed="rId4" cstate="print"/>
          <a:srcRect/>
          <a:stretch>
            <a:fillRect/>
          </a:stretch>
        </p:blipFill>
        <p:spPr bwMode="auto">
          <a:xfrm>
            <a:off x="0" y="1084263"/>
            <a:ext cx="6529388" cy="455453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mn-lt"/>
              </a:rPr>
              <a:t>Spinal cord – gray matter</a:t>
            </a:r>
          </a:p>
        </p:txBody>
      </p:sp>
      <p:sp>
        <p:nvSpPr>
          <p:cNvPr id="27650" name="TextBox 3"/>
          <p:cNvSpPr txBox="1">
            <a:spLocks noChangeArrowheads="1"/>
          </p:cNvSpPr>
          <p:nvPr/>
        </p:nvSpPr>
        <p:spPr bwMode="auto">
          <a:xfrm>
            <a:off x="1676400" y="2209800"/>
            <a:ext cx="6248400" cy="369888"/>
          </a:xfrm>
          <a:prstGeom prst="rect">
            <a:avLst/>
          </a:prstGeom>
          <a:noFill/>
          <a:ln w="9525">
            <a:noFill/>
            <a:miter lim="800000"/>
            <a:headEnd/>
            <a:tailEnd/>
          </a:ln>
        </p:spPr>
        <p:txBody>
          <a:bodyPr>
            <a:spAutoFit/>
          </a:bodyPr>
          <a:lstStyle/>
          <a:p>
            <a:r>
              <a:rPr lang="en-US" dirty="0">
                <a:latin typeface="Calibri" pitchFamily="34" charset="0"/>
                <a:hlinkClick r:id="rId4"/>
              </a:rPr>
              <a:t>Video of spinal cord showing gray and white matter – SL181</a:t>
            </a:r>
            <a:endParaRPr lang="en-US" dirty="0">
              <a:latin typeface="Calibri" pitchFamily="34" charset="0"/>
            </a:endParaRPr>
          </a:p>
        </p:txBody>
      </p:sp>
      <p:sp>
        <p:nvSpPr>
          <p:cNvPr id="39939" name="TextBox 4"/>
          <p:cNvSpPr txBox="1">
            <a:spLocks noChangeArrowheads="1"/>
          </p:cNvSpPr>
          <p:nvPr/>
        </p:nvSpPr>
        <p:spPr bwMode="auto">
          <a:xfrm>
            <a:off x="1981200" y="5105400"/>
            <a:ext cx="6019800" cy="1384995"/>
          </a:xfrm>
          <a:prstGeom prst="rect">
            <a:avLst/>
          </a:prstGeom>
          <a:noFill/>
          <a:ln w="9525">
            <a:noFill/>
            <a:miter lim="800000"/>
            <a:headEnd/>
            <a:tailEnd/>
          </a:ln>
        </p:spPr>
        <p:txBody>
          <a:bodyPr>
            <a:spAutoFit/>
          </a:bodyPr>
          <a:lstStyle/>
          <a:p>
            <a:pPr>
              <a:defRPr/>
            </a:pPr>
            <a:r>
              <a:rPr lang="en-US" dirty="0">
                <a:latin typeface="Calibri" pitchFamily="34" charset="0"/>
              </a:rPr>
              <a:t>Link to </a:t>
            </a:r>
            <a:r>
              <a:rPr lang="en-US" u="sng" dirty="0">
                <a:hlinkClick r:id="rId5"/>
              </a:rPr>
              <a:t>SL 181</a:t>
            </a:r>
            <a:endParaRPr lang="en-US" u="sng" dirty="0"/>
          </a:p>
          <a:p>
            <a:pPr>
              <a:defRPr/>
            </a:pPr>
            <a:r>
              <a:rPr lang="en-US" b="1" dirty="0">
                <a:latin typeface="Calibri" pitchFamily="34" charset="0"/>
              </a:rPr>
              <a:t>Be able to identify:</a:t>
            </a:r>
          </a:p>
          <a:p>
            <a:pPr lvl="1" eaLnBrk="0" hangingPunct="0">
              <a:buFontTx/>
              <a:buChar char="•"/>
              <a:defRPr/>
            </a:pPr>
            <a:r>
              <a:rPr lang="en-US" sz="1200" b="1" dirty="0">
                <a:solidFill>
                  <a:srgbClr val="002060"/>
                </a:solidFill>
                <a:latin typeface="Georgia" pitchFamily="18" charset="0"/>
                <a:ea typeface="Times" pitchFamily="18" charset="0"/>
                <a:cs typeface="Arial" charset="0"/>
              </a:rPr>
              <a:t>Gray matter</a:t>
            </a:r>
          </a:p>
          <a:p>
            <a:pPr lvl="1" eaLnBrk="0" hangingPunct="0">
              <a:buFontTx/>
              <a:buChar char="•"/>
              <a:defRPr/>
            </a:pPr>
            <a:r>
              <a:rPr lang="en-US" sz="1200" b="1" dirty="0">
                <a:solidFill>
                  <a:srgbClr val="002060"/>
                </a:solidFill>
                <a:latin typeface="Georgia" pitchFamily="18" charset="0"/>
                <a:ea typeface="Times" pitchFamily="18" charset="0"/>
                <a:cs typeface="Arial" charset="0"/>
              </a:rPr>
              <a:t>White matter</a:t>
            </a:r>
          </a:p>
          <a:p>
            <a:pPr lvl="1" eaLnBrk="0" hangingPunct="0">
              <a:defRPr/>
            </a:pPr>
            <a:endParaRPr lang="en-US" sz="1200" b="1" dirty="0">
              <a:solidFill>
                <a:srgbClr val="002060"/>
              </a:solidFill>
              <a:latin typeface="Georgia" pitchFamily="18" charset="0"/>
              <a:ea typeface="Times" pitchFamily="18" charset="0"/>
              <a:cs typeface="Arial" charset="0"/>
            </a:endParaRPr>
          </a:p>
          <a:p>
            <a:pPr marL="0" lvl="1" eaLnBrk="0" hangingPunct="0">
              <a:defRPr/>
            </a:pPr>
            <a:r>
              <a:rPr lang="en-US" sz="1200" b="1" dirty="0">
                <a:solidFill>
                  <a:srgbClr val="002060"/>
                </a:solidFill>
                <a:latin typeface="Georgia" pitchFamily="18" charset="0"/>
                <a:ea typeface="Times" pitchFamily="18" charset="0"/>
                <a:cs typeface="Arial" charset="0"/>
              </a:rPr>
              <a:t>Note these are not  in the objectives, but you need to do this to proceed</a:t>
            </a: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p:cNvPicPr>
          <p:nvPr/>
        </p:nvPicPr>
        <p:blipFill>
          <a:blip r:embed="rId4" cstate="print"/>
          <a:srcRect/>
          <a:stretch>
            <a:fillRect/>
          </a:stretch>
        </p:blipFill>
        <p:spPr bwMode="auto">
          <a:xfrm>
            <a:off x="644525" y="1046163"/>
            <a:ext cx="7620000" cy="5770562"/>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9154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and cells. (advance slide for answers)</a:t>
            </a:r>
          </a:p>
        </p:txBody>
      </p:sp>
      <p:cxnSp>
        <p:nvCxnSpPr>
          <p:cNvPr id="11" name="Straight Arrow Connector 10"/>
          <p:cNvCxnSpPr/>
          <p:nvPr/>
        </p:nvCxnSpPr>
        <p:spPr>
          <a:xfrm flipV="1">
            <a:off x="5410200" y="5357813"/>
            <a:ext cx="609600" cy="814387"/>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609600" y="2124075"/>
            <a:ext cx="7448550" cy="3676650"/>
          </a:xfrm>
          <a:custGeom>
            <a:avLst/>
            <a:gdLst>
              <a:gd name="connsiteX0" fmla="*/ 5705475 w 7448551"/>
              <a:gd name="connsiteY0" fmla="*/ 3571875 h 3676650"/>
              <a:gd name="connsiteX1" fmla="*/ 6010275 w 7448551"/>
              <a:gd name="connsiteY1" fmla="*/ 3571875 h 3676650"/>
              <a:gd name="connsiteX2" fmla="*/ 6067425 w 7448551"/>
              <a:gd name="connsiteY2" fmla="*/ 3562350 h 3676650"/>
              <a:gd name="connsiteX3" fmla="*/ 6162675 w 7448551"/>
              <a:gd name="connsiteY3" fmla="*/ 3552825 h 3676650"/>
              <a:gd name="connsiteX4" fmla="*/ 6238875 w 7448551"/>
              <a:gd name="connsiteY4" fmla="*/ 3533775 h 3676650"/>
              <a:gd name="connsiteX5" fmla="*/ 6334125 w 7448551"/>
              <a:gd name="connsiteY5" fmla="*/ 3514725 h 3676650"/>
              <a:gd name="connsiteX6" fmla="*/ 6372225 w 7448551"/>
              <a:gd name="connsiteY6" fmla="*/ 3505200 h 3676650"/>
              <a:gd name="connsiteX7" fmla="*/ 6419850 w 7448551"/>
              <a:gd name="connsiteY7" fmla="*/ 3495675 h 3676650"/>
              <a:gd name="connsiteX8" fmla="*/ 6477000 w 7448551"/>
              <a:gd name="connsiteY8" fmla="*/ 3476625 h 3676650"/>
              <a:gd name="connsiteX9" fmla="*/ 6505575 w 7448551"/>
              <a:gd name="connsiteY9" fmla="*/ 3467100 h 3676650"/>
              <a:gd name="connsiteX10" fmla="*/ 6534150 w 7448551"/>
              <a:gd name="connsiteY10" fmla="*/ 3448050 h 3676650"/>
              <a:gd name="connsiteX11" fmla="*/ 6600825 w 7448551"/>
              <a:gd name="connsiteY11" fmla="*/ 3429000 h 3676650"/>
              <a:gd name="connsiteX12" fmla="*/ 6629400 w 7448551"/>
              <a:gd name="connsiteY12" fmla="*/ 3409950 h 3676650"/>
              <a:gd name="connsiteX13" fmla="*/ 6648450 w 7448551"/>
              <a:gd name="connsiteY13" fmla="*/ 3381375 h 3676650"/>
              <a:gd name="connsiteX14" fmla="*/ 6696075 w 7448551"/>
              <a:gd name="connsiteY14" fmla="*/ 3362325 h 3676650"/>
              <a:gd name="connsiteX15" fmla="*/ 6772275 w 7448551"/>
              <a:gd name="connsiteY15" fmla="*/ 3305175 h 3676650"/>
              <a:gd name="connsiteX16" fmla="*/ 6800850 w 7448551"/>
              <a:gd name="connsiteY16" fmla="*/ 3276600 h 3676650"/>
              <a:gd name="connsiteX17" fmla="*/ 6838950 w 7448551"/>
              <a:gd name="connsiteY17" fmla="*/ 3228975 h 3676650"/>
              <a:gd name="connsiteX18" fmla="*/ 6877050 w 7448551"/>
              <a:gd name="connsiteY18" fmla="*/ 3200400 h 3676650"/>
              <a:gd name="connsiteX19" fmla="*/ 6896100 w 7448551"/>
              <a:gd name="connsiteY19" fmla="*/ 3171825 h 3676650"/>
              <a:gd name="connsiteX20" fmla="*/ 6943725 w 7448551"/>
              <a:gd name="connsiteY20" fmla="*/ 3114675 h 3676650"/>
              <a:gd name="connsiteX21" fmla="*/ 6972300 w 7448551"/>
              <a:gd name="connsiteY21" fmla="*/ 3086100 h 3676650"/>
              <a:gd name="connsiteX22" fmla="*/ 7010400 w 7448551"/>
              <a:gd name="connsiteY22" fmla="*/ 3028950 h 3676650"/>
              <a:gd name="connsiteX23" fmla="*/ 7019925 w 7448551"/>
              <a:gd name="connsiteY23" fmla="*/ 3000375 h 3676650"/>
              <a:gd name="connsiteX24" fmla="*/ 7048500 w 7448551"/>
              <a:gd name="connsiteY24" fmla="*/ 2962275 h 3676650"/>
              <a:gd name="connsiteX25" fmla="*/ 7096125 w 7448551"/>
              <a:gd name="connsiteY25" fmla="*/ 2886075 h 3676650"/>
              <a:gd name="connsiteX26" fmla="*/ 7105650 w 7448551"/>
              <a:gd name="connsiteY26" fmla="*/ 2857500 h 3676650"/>
              <a:gd name="connsiteX27" fmla="*/ 7124700 w 7448551"/>
              <a:gd name="connsiteY27" fmla="*/ 2828925 h 3676650"/>
              <a:gd name="connsiteX28" fmla="*/ 7143750 w 7448551"/>
              <a:gd name="connsiteY28" fmla="*/ 2771775 h 3676650"/>
              <a:gd name="connsiteX29" fmla="*/ 7153275 w 7448551"/>
              <a:gd name="connsiteY29" fmla="*/ 2743200 h 3676650"/>
              <a:gd name="connsiteX30" fmla="*/ 7181850 w 7448551"/>
              <a:gd name="connsiteY30" fmla="*/ 2695575 h 3676650"/>
              <a:gd name="connsiteX31" fmla="*/ 7191375 w 7448551"/>
              <a:gd name="connsiteY31" fmla="*/ 2667000 h 3676650"/>
              <a:gd name="connsiteX32" fmla="*/ 7210425 w 7448551"/>
              <a:gd name="connsiteY32" fmla="*/ 2638425 h 3676650"/>
              <a:gd name="connsiteX33" fmla="*/ 7229475 w 7448551"/>
              <a:gd name="connsiteY33" fmla="*/ 2581275 h 3676650"/>
              <a:gd name="connsiteX34" fmla="*/ 7239000 w 7448551"/>
              <a:gd name="connsiteY34" fmla="*/ 2552700 h 3676650"/>
              <a:gd name="connsiteX35" fmla="*/ 7248525 w 7448551"/>
              <a:gd name="connsiteY35" fmla="*/ 2524125 h 3676650"/>
              <a:gd name="connsiteX36" fmla="*/ 7258050 w 7448551"/>
              <a:gd name="connsiteY36" fmla="*/ 2486025 h 3676650"/>
              <a:gd name="connsiteX37" fmla="*/ 7277100 w 7448551"/>
              <a:gd name="connsiteY37" fmla="*/ 2428875 h 3676650"/>
              <a:gd name="connsiteX38" fmla="*/ 7315200 w 7448551"/>
              <a:gd name="connsiteY38" fmla="*/ 2324100 h 3676650"/>
              <a:gd name="connsiteX39" fmla="*/ 7334250 w 7448551"/>
              <a:gd name="connsiteY39" fmla="*/ 2247900 h 3676650"/>
              <a:gd name="connsiteX40" fmla="*/ 7362825 w 7448551"/>
              <a:gd name="connsiteY40" fmla="*/ 2152650 h 3676650"/>
              <a:gd name="connsiteX41" fmla="*/ 7372350 w 7448551"/>
              <a:gd name="connsiteY41" fmla="*/ 2124075 h 3676650"/>
              <a:gd name="connsiteX42" fmla="*/ 7391400 w 7448551"/>
              <a:gd name="connsiteY42" fmla="*/ 2047875 h 3676650"/>
              <a:gd name="connsiteX43" fmla="*/ 7400925 w 7448551"/>
              <a:gd name="connsiteY43" fmla="*/ 1943100 h 3676650"/>
              <a:gd name="connsiteX44" fmla="*/ 7410450 w 7448551"/>
              <a:gd name="connsiteY44" fmla="*/ 1866900 h 3676650"/>
              <a:gd name="connsiteX45" fmla="*/ 7429500 w 7448551"/>
              <a:gd name="connsiteY45" fmla="*/ 1676400 h 3676650"/>
              <a:gd name="connsiteX46" fmla="*/ 7448550 w 7448551"/>
              <a:gd name="connsiteY46" fmla="*/ 1447800 h 3676650"/>
              <a:gd name="connsiteX47" fmla="*/ 7439025 w 7448551"/>
              <a:gd name="connsiteY47" fmla="*/ 1304925 h 3676650"/>
              <a:gd name="connsiteX48" fmla="*/ 7410450 w 7448551"/>
              <a:gd name="connsiteY48" fmla="*/ 1266825 h 3676650"/>
              <a:gd name="connsiteX49" fmla="*/ 7343775 w 7448551"/>
              <a:gd name="connsiteY49" fmla="*/ 1209675 h 3676650"/>
              <a:gd name="connsiteX50" fmla="*/ 7305675 w 7448551"/>
              <a:gd name="connsiteY50" fmla="*/ 1200150 h 3676650"/>
              <a:gd name="connsiteX51" fmla="*/ 7239000 w 7448551"/>
              <a:gd name="connsiteY51" fmla="*/ 1162050 h 3676650"/>
              <a:gd name="connsiteX52" fmla="*/ 7210425 w 7448551"/>
              <a:gd name="connsiteY52" fmla="*/ 1143000 h 3676650"/>
              <a:gd name="connsiteX53" fmla="*/ 7124700 w 7448551"/>
              <a:gd name="connsiteY53" fmla="*/ 1114425 h 3676650"/>
              <a:gd name="connsiteX54" fmla="*/ 7038975 w 7448551"/>
              <a:gd name="connsiteY54" fmla="*/ 1076325 h 3676650"/>
              <a:gd name="connsiteX55" fmla="*/ 6877050 w 7448551"/>
              <a:gd name="connsiteY55" fmla="*/ 1085850 h 3676650"/>
              <a:gd name="connsiteX56" fmla="*/ 6838950 w 7448551"/>
              <a:gd name="connsiteY56" fmla="*/ 1095375 h 3676650"/>
              <a:gd name="connsiteX57" fmla="*/ 6715125 w 7448551"/>
              <a:gd name="connsiteY57" fmla="*/ 1123950 h 3676650"/>
              <a:gd name="connsiteX58" fmla="*/ 6667500 w 7448551"/>
              <a:gd name="connsiteY58" fmla="*/ 1143000 h 3676650"/>
              <a:gd name="connsiteX59" fmla="*/ 6610350 w 7448551"/>
              <a:gd name="connsiteY59" fmla="*/ 1152525 h 3676650"/>
              <a:gd name="connsiteX60" fmla="*/ 6534150 w 7448551"/>
              <a:gd name="connsiteY60" fmla="*/ 1181100 h 3676650"/>
              <a:gd name="connsiteX61" fmla="*/ 6448425 w 7448551"/>
              <a:gd name="connsiteY61" fmla="*/ 1209675 h 3676650"/>
              <a:gd name="connsiteX62" fmla="*/ 6410325 w 7448551"/>
              <a:gd name="connsiteY62" fmla="*/ 1228725 h 3676650"/>
              <a:gd name="connsiteX63" fmla="*/ 6381750 w 7448551"/>
              <a:gd name="connsiteY63" fmla="*/ 1247775 h 3676650"/>
              <a:gd name="connsiteX64" fmla="*/ 6353175 w 7448551"/>
              <a:gd name="connsiteY64" fmla="*/ 1257300 h 3676650"/>
              <a:gd name="connsiteX65" fmla="*/ 6286500 w 7448551"/>
              <a:gd name="connsiteY65" fmla="*/ 1276350 h 3676650"/>
              <a:gd name="connsiteX66" fmla="*/ 6248400 w 7448551"/>
              <a:gd name="connsiteY66" fmla="*/ 1295400 h 3676650"/>
              <a:gd name="connsiteX67" fmla="*/ 6200775 w 7448551"/>
              <a:gd name="connsiteY67" fmla="*/ 1314450 h 3676650"/>
              <a:gd name="connsiteX68" fmla="*/ 6162675 w 7448551"/>
              <a:gd name="connsiteY68" fmla="*/ 1333500 h 3676650"/>
              <a:gd name="connsiteX69" fmla="*/ 6124575 w 7448551"/>
              <a:gd name="connsiteY69" fmla="*/ 1343025 h 3676650"/>
              <a:gd name="connsiteX70" fmla="*/ 6029325 w 7448551"/>
              <a:gd name="connsiteY70" fmla="*/ 1381125 h 3676650"/>
              <a:gd name="connsiteX71" fmla="*/ 5972175 w 7448551"/>
              <a:gd name="connsiteY71" fmla="*/ 1390650 h 3676650"/>
              <a:gd name="connsiteX72" fmla="*/ 5943600 w 7448551"/>
              <a:gd name="connsiteY72" fmla="*/ 1400175 h 3676650"/>
              <a:gd name="connsiteX73" fmla="*/ 5876925 w 7448551"/>
              <a:gd name="connsiteY73" fmla="*/ 1409700 h 3676650"/>
              <a:gd name="connsiteX74" fmla="*/ 5838825 w 7448551"/>
              <a:gd name="connsiteY74" fmla="*/ 1428750 h 3676650"/>
              <a:gd name="connsiteX75" fmla="*/ 5734050 w 7448551"/>
              <a:gd name="connsiteY75" fmla="*/ 1438275 h 3676650"/>
              <a:gd name="connsiteX76" fmla="*/ 5648325 w 7448551"/>
              <a:gd name="connsiteY76" fmla="*/ 1447800 h 3676650"/>
              <a:gd name="connsiteX77" fmla="*/ 5086350 w 7448551"/>
              <a:gd name="connsiteY77" fmla="*/ 1438275 h 3676650"/>
              <a:gd name="connsiteX78" fmla="*/ 4962525 w 7448551"/>
              <a:gd name="connsiteY78" fmla="*/ 1419225 h 3676650"/>
              <a:gd name="connsiteX79" fmla="*/ 4791075 w 7448551"/>
              <a:gd name="connsiteY79" fmla="*/ 1409700 h 3676650"/>
              <a:gd name="connsiteX80" fmla="*/ 4762500 w 7448551"/>
              <a:gd name="connsiteY80" fmla="*/ 1400175 h 3676650"/>
              <a:gd name="connsiteX81" fmla="*/ 4619625 w 7448551"/>
              <a:gd name="connsiteY81" fmla="*/ 1381125 h 3676650"/>
              <a:gd name="connsiteX82" fmla="*/ 4486275 w 7448551"/>
              <a:gd name="connsiteY82" fmla="*/ 1352550 h 3676650"/>
              <a:gd name="connsiteX83" fmla="*/ 4352925 w 7448551"/>
              <a:gd name="connsiteY83" fmla="*/ 1323975 h 3676650"/>
              <a:gd name="connsiteX84" fmla="*/ 4305300 w 7448551"/>
              <a:gd name="connsiteY84" fmla="*/ 1314450 h 3676650"/>
              <a:gd name="connsiteX85" fmla="*/ 4105275 w 7448551"/>
              <a:gd name="connsiteY85" fmla="*/ 1295400 h 3676650"/>
              <a:gd name="connsiteX86" fmla="*/ 3952875 w 7448551"/>
              <a:gd name="connsiteY86" fmla="*/ 1266825 h 3676650"/>
              <a:gd name="connsiteX87" fmla="*/ 3924300 w 7448551"/>
              <a:gd name="connsiteY87" fmla="*/ 1247775 h 3676650"/>
              <a:gd name="connsiteX88" fmla="*/ 3857625 w 7448551"/>
              <a:gd name="connsiteY88" fmla="*/ 1238250 h 3676650"/>
              <a:gd name="connsiteX89" fmla="*/ 3819525 w 7448551"/>
              <a:gd name="connsiteY89" fmla="*/ 1228725 h 3676650"/>
              <a:gd name="connsiteX90" fmla="*/ 3733800 w 7448551"/>
              <a:gd name="connsiteY90" fmla="*/ 1219200 h 3676650"/>
              <a:gd name="connsiteX91" fmla="*/ 3686175 w 7448551"/>
              <a:gd name="connsiteY91" fmla="*/ 1209675 h 3676650"/>
              <a:gd name="connsiteX92" fmla="*/ 3600450 w 7448551"/>
              <a:gd name="connsiteY92" fmla="*/ 1200150 h 3676650"/>
              <a:gd name="connsiteX93" fmla="*/ 3448050 w 7448551"/>
              <a:gd name="connsiteY93" fmla="*/ 1181100 h 3676650"/>
              <a:gd name="connsiteX94" fmla="*/ 3352800 w 7448551"/>
              <a:gd name="connsiteY94" fmla="*/ 1162050 h 3676650"/>
              <a:gd name="connsiteX95" fmla="*/ 3267075 w 7448551"/>
              <a:gd name="connsiteY95" fmla="*/ 1143000 h 3676650"/>
              <a:gd name="connsiteX96" fmla="*/ 3181350 w 7448551"/>
              <a:gd name="connsiteY96" fmla="*/ 1133475 h 3676650"/>
              <a:gd name="connsiteX97" fmla="*/ 3000375 w 7448551"/>
              <a:gd name="connsiteY97" fmla="*/ 1104900 h 3676650"/>
              <a:gd name="connsiteX98" fmla="*/ 2962275 w 7448551"/>
              <a:gd name="connsiteY98" fmla="*/ 1095375 h 3676650"/>
              <a:gd name="connsiteX99" fmla="*/ 2771775 w 7448551"/>
              <a:gd name="connsiteY99" fmla="*/ 1104900 h 3676650"/>
              <a:gd name="connsiteX100" fmla="*/ 2743200 w 7448551"/>
              <a:gd name="connsiteY100" fmla="*/ 1114425 h 3676650"/>
              <a:gd name="connsiteX101" fmla="*/ 2676525 w 7448551"/>
              <a:gd name="connsiteY101" fmla="*/ 1133475 h 3676650"/>
              <a:gd name="connsiteX102" fmla="*/ 2638425 w 7448551"/>
              <a:gd name="connsiteY102" fmla="*/ 1123950 h 3676650"/>
              <a:gd name="connsiteX103" fmla="*/ 2609850 w 7448551"/>
              <a:gd name="connsiteY103" fmla="*/ 1114425 h 3676650"/>
              <a:gd name="connsiteX104" fmla="*/ 2505075 w 7448551"/>
              <a:gd name="connsiteY104" fmla="*/ 1095375 h 3676650"/>
              <a:gd name="connsiteX105" fmla="*/ 2343150 w 7448551"/>
              <a:gd name="connsiteY105" fmla="*/ 1047750 h 3676650"/>
              <a:gd name="connsiteX106" fmla="*/ 2295525 w 7448551"/>
              <a:gd name="connsiteY106" fmla="*/ 1028700 h 3676650"/>
              <a:gd name="connsiteX107" fmla="*/ 2266950 w 7448551"/>
              <a:gd name="connsiteY107" fmla="*/ 1009650 h 3676650"/>
              <a:gd name="connsiteX108" fmla="*/ 2171700 w 7448551"/>
              <a:gd name="connsiteY108" fmla="*/ 971550 h 3676650"/>
              <a:gd name="connsiteX109" fmla="*/ 2143125 w 7448551"/>
              <a:gd name="connsiteY109" fmla="*/ 942975 h 3676650"/>
              <a:gd name="connsiteX110" fmla="*/ 2085975 w 7448551"/>
              <a:gd name="connsiteY110" fmla="*/ 904875 h 3676650"/>
              <a:gd name="connsiteX111" fmla="*/ 2047875 w 7448551"/>
              <a:gd name="connsiteY111" fmla="*/ 876300 h 3676650"/>
              <a:gd name="connsiteX112" fmla="*/ 1990725 w 7448551"/>
              <a:gd name="connsiteY112" fmla="*/ 847725 h 3676650"/>
              <a:gd name="connsiteX113" fmla="*/ 1876425 w 7448551"/>
              <a:gd name="connsiteY113" fmla="*/ 762000 h 3676650"/>
              <a:gd name="connsiteX114" fmla="*/ 1819275 w 7448551"/>
              <a:gd name="connsiteY114" fmla="*/ 723900 h 3676650"/>
              <a:gd name="connsiteX115" fmla="*/ 1733550 w 7448551"/>
              <a:gd name="connsiteY115" fmla="*/ 647700 h 3676650"/>
              <a:gd name="connsiteX116" fmla="*/ 1657350 w 7448551"/>
              <a:gd name="connsiteY116" fmla="*/ 561975 h 3676650"/>
              <a:gd name="connsiteX117" fmla="*/ 1552575 w 7448551"/>
              <a:gd name="connsiteY117" fmla="*/ 495300 h 3676650"/>
              <a:gd name="connsiteX118" fmla="*/ 1457325 w 7448551"/>
              <a:gd name="connsiteY118" fmla="*/ 409575 h 3676650"/>
              <a:gd name="connsiteX119" fmla="*/ 1409700 w 7448551"/>
              <a:gd name="connsiteY119" fmla="*/ 361950 h 3676650"/>
              <a:gd name="connsiteX120" fmla="*/ 1381125 w 7448551"/>
              <a:gd name="connsiteY120" fmla="*/ 333375 h 3676650"/>
              <a:gd name="connsiteX121" fmla="*/ 1352550 w 7448551"/>
              <a:gd name="connsiteY121" fmla="*/ 304800 h 3676650"/>
              <a:gd name="connsiteX122" fmla="*/ 1314450 w 7448551"/>
              <a:gd name="connsiteY122" fmla="*/ 295275 h 3676650"/>
              <a:gd name="connsiteX123" fmla="*/ 1285875 w 7448551"/>
              <a:gd name="connsiteY123" fmla="*/ 266700 h 3676650"/>
              <a:gd name="connsiteX124" fmla="*/ 1219200 w 7448551"/>
              <a:gd name="connsiteY124" fmla="*/ 228600 h 3676650"/>
              <a:gd name="connsiteX125" fmla="*/ 1162050 w 7448551"/>
              <a:gd name="connsiteY125" fmla="*/ 190500 h 3676650"/>
              <a:gd name="connsiteX126" fmla="*/ 1123950 w 7448551"/>
              <a:gd name="connsiteY126" fmla="*/ 171450 h 3676650"/>
              <a:gd name="connsiteX127" fmla="*/ 1095375 w 7448551"/>
              <a:gd name="connsiteY127" fmla="*/ 152400 h 3676650"/>
              <a:gd name="connsiteX128" fmla="*/ 1057275 w 7448551"/>
              <a:gd name="connsiteY128" fmla="*/ 142875 h 3676650"/>
              <a:gd name="connsiteX129" fmla="*/ 990600 w 7448551"/>
              <a:gd name="connsiteY129" fmla="*/ 114300 h 3676650"/>
              <a:gd name="connsiteX130" fmla="*/ 952500 w 7448551"/>
              <a:gd name="connsiteY130" fmla="*/ 85725 h 3676650"/>
              <a:gd name="connsiteX131" fmla="*/ 876300 w 7448551"/>
              <a:gd name="connsiteY131" fmla="*/ 66675 h 3676650"/>
              <a:gd name="connsiteX132" fmla="*/ 809625 w 7448551"/>
              <a:gd name="connsiteY132" fmla="*/ 38100 h 3676650"/>
              <a:gd name="connsiteX133" fmla="*/ 752475 w 7448551"/>
              <a:gd name="connsiteY133" fmla="*/ 19050 h 3676650"/>
              <a:gd name="connsiteX134" fmla="*/ 666750 w 7448551"/>
              <a:gd name="connsiteY134" fmla="*/ 0 h 3676650"/>
              <a:gd name="connsiteX135" fmla="*/ 523875 w 7448551"/>
              <a:gd name="connsiteY135" fmla="*/ 9525 h 3676650"/>
              <a:gd name="connsiteX136" fmla="*/ 438150 w 7448551"/>
              <a:gd name="connsiteY136" fmla="*/ 38100 h 3676650"/>
              <a:gd name="connsiteX137" fmla="*/ 409575 w 7448551"/>
              <a:gd name="connsiteY137" fmla="*/ 47625 h 3676650"/>
              <a:gd name="connsiteX138" fmla="*/ 361950 w 7448551"/>
              <a:gd name="connsiteY138" fmla="*/ 76200 h 3676650"/>
              <a:gd name="connsiteX139" fmla="*/ 304800 w 7448551"/>
              <a:gd name="connsiteY139" fmla="*/ 95250 h 3676650"/>
              <a:gd name="connsiteX140" fmla="*/ 228600 w 7448551"/>
              <a:gd name="connsiteY140" fmla="*/ 142875 h 3676650"/>
              <a:gd name="connsiteX141" fmla="*/ 180975 w 7448551"/>
              <a:gd name="connsiteY141" fmla="*/ 200025 h 3676650"/>
              <a:gd name="connsiteX142" fmla="*/ 142875 w 7448551"/>
              <a:gd name="connsiteY142" fmla="*/ 228600 h 3676650"/>
              <a:gd name="connsiteX143" fmla="*/ 123825 w 7448551"/>
              <a:gd name="connsiteY143" fmla="*/ 257175 h 3676650"/>
              <a:gd name="connsiteX144" fmla="*/ 95250 w 7448551"/>
              <a:gd name="connsiteY144" fmla="*/ 285750 h 3676650"/>
              <a:gd name="connsiteX145" fmla="*/ 57150 w 7448551"/>
              <a:gd name="connsiteY145" fmla="*/ 390525 h 3676650"/>
              <a:gd name="connsiteX146" fmla="*/ 38100 w 7448551"/>
              <a:gd name="connsiteY146" fmla="*/ 419100 h 3676650"/>
              <a:gd name="connsiteX147" fmla="*/ 9525 w 7448551"/>
              <a:gd name="connsiteY147" fmla="*/ 504825 h 3676650"/>
              <a:gd name="connsiteX148" fmla="*/ 0 w 7448551"/>
              <a:gd name="connsiteY148" fmla="*/ 533400 h 3676650"/>
              <a:gd name="connsiteX149" fmla="*/ 19050 w 7448551"/>
              <a:gd name="connsiteY149" fmla="*/ 828675 h 3676650"/>
              <a:gd name="connsiteX150" fmla="*/ 28575 w 7448551"/>
              <a:gd name="connsiteY150" fmla="*/ 857250 h 3676650"/>
              <a:gd name="connsiteX151" fmla="*/ 38100 w 7448551"/>
              <a:gd name="connsiteY151" fmla="*/ 933450 h 3676650"/>
              <a:gd name="connsiteX152" fmla="*/ 47625 w 7448551"/>
              <a:gd name="connsiteY152" fmla="*/ 971550 h 3676650"/>
              <a:gd name="connsiteX153" fmla="*/ 66675 w 7448551"/>
              <a:gd name="connsiteY153" fmla="*/ 1123950 h 3676650"/>
              <a:gd name="connsiteX154" fmla="*/ 76200 w 7448551"/>
              <a:gd name="connsiteY154" fmla="*/ 1181100 h 3676650"/>
              <a:gd name="connsiteX155" fmla="*/ 95250 w 7448551"/>
              <a:gd name="connsiteY155" fmla="*/ 1362075 h 3676650"/>
              <a:gd name="connsiteX156" fmla="*/ 114300 w 7448551"/>
              <a:gd name="connsiteY156" fmla="*/ 1438275 h 3676650"/>
              <a:gd name="connsiteX157" fmla="*/ 133350 w 7448551"/>
              <a:gd name="connsiteY157" fmla="*/ 1495425 h 3676650"/>
              <a:gd name="connsiteX158" fmla="*/ 142875 w 7448551"/>
              <a:gd name="connsiteY158" fmla="*/ 1524000 h 3676650"/>
              <a:gd name="connsiteX159" fmla="*/ 152400 w 7448551"/>
              <a:gd name="connsiteY159" fmla="*/ 1562100 h 3676650"/>
              <a:gd name="connsiteX160" fmla="*/ 171450 w 7448551"/>
              <a:gd name="connsiteY160" fmla="*/ 1600200 h 3676650"/>
              <a:gd name="connsiteX161" fmla="*/ 190500 w 7448551"/>
              <a:gd name="connsiteY161" fmla="*/ 1676400 h 3676650"/>
              <a:gd name="connsiteX162" fmla="*/ 200025 w 7448551"/>
              <a:gd name="connsiteY162" fmla="*/ 1714500 h 3676650"/>
              <a:gd name="connsiteX163" fmla="*/ 219075 w 7448551"/>
              <a:gd name="connsiteY163" fmla="*/ 1743075 h 3676650"/>
              <a:gd name="connsiteX164" fmla="*/ 257175 w 7448551"/>
              <a:gd name="connsiteY164" fmla="*/ 1819275 h 3676650"/>
              <a:gd name="connsiteX165" fmla="*/ 266700 w 7448551"/>
              <a:gd name="connsiteY165" fmla="*/ 1857375 h 3676650"/>
              <a:gd name="connsiteX166" fmla="*/ 314325 w 7448551"/>
              <a:gd name="connsiteY166" fmla="*/ 1952625 h 3676650"/>
              <a:gd name="connsiteX167" fmla="*/ 342900 w 7448551"/>
              <a:gd name="connsiteY167" fmla="*/ 2009775 h 3676650"/>
              <a:gd name="connsiteX168" fmla="*/ 352425 w 7448551"/>
              <a:gd name="connsiteY168" fmla="*/ 2047875 h 3676650"/>
              <a:gd name="connsiteX169" fmla="*/ 371475 w 7448551"/>
              <a:gd name="connsiteY169" fmla="*/ 2076450 h 3676650"/>
              <a:gd name="connsiteX170" fmla="*/ 400050 w 7448551"/>
              <a:gd name="connsiteY170" fmla="*/ 2133600 h 3676650"/>
              <a:gd name="connsiteX171" fmla="*/ 438150 w 7448551"/>
              <a:gd name="connsiteY171" fmla="*/ 2219325 h 3676650"/>
              <a:gd name="connsiteX172" fmla="*/ 476250 w 7448551"/>
              <a:gd name="connsiteY172" fmla="*/ 2286000 h 3676650"/>
              <a:gd name="connsiteX173" fmla="*/ 523875 w 7448551"/>
              <a:gd name="connsiteY173" fmla="*/ 2324100 h 3676650"/>
              <a:gd name="connsiteX174" fmla="*/ 571500 w 7448551"/>
              <a:gd name="connsiteY174" fmla="*/ 2381250 h 3676650"/>
              <a:gd name="connsiteX175" fmla="*/ 600075 w 7448551"/>
              <a:gd name="connsiteY175" fmla="*/ 2400300 h 3676650"/>
              <a:gd name="connsiteX176" fmla="*/ 628650 w 7448551"/>
              <a:gd name="connsiteY176" fmla="*/ 2428875 h 3676650"/>
              <a:gd name="connsiteX177" fmla="*/ 657225 w 7448551"/>
              <a:gd name="connsiteY177" fmla="*/ 2447925 h 3676650"/>
              <a:gd name="connsiteX178" fmla="*/ 685800 w 7448551"/>
              <a:gd name="connsiteY178" fmla="*/ 2476500 h 3676650"/>
              <a:gd name="connsiteX179" fmla="*/ 819150 w 7448551"/>
              <a:gd name="connsiteY179" fmla="*/ 2581275 h 3676650"/>
              <a:gd name="connsiteX180" fmla="*/ 876300 w 7448551"/>
              <a:gd name="connsiteY180" fmla="*/ 2638425 h 3676650"/>
              <a:gd name="connsiteX181" fmla="*/ 914400 w 7448551"/>
              <a:gd name="connsiteY181" fmla="*/ 2667000 h 3676650"/>
              <a:gd name="connsiteX182" fmla="*/ 933450 w 7448551"/>
              <a:gd name="connsiteY182" fmla="*/ 2695575 h 3676650"/>
              <a:gd name="connsiteX183" fmla="*/ 1000125 w 7448551"/>
              <a:gd name="connsiteY183" fmla="*/ 2743200 h 3676650"/>
              <a:gd name="connsiteX184" fmla="*/ 1095375 w 7448551"/>
              <a:gd name="connsiteY184" fmla="*/ 2809875 h 3676650"/>
              <a:gd name="connsiteX185" fmla="*/ 1123950 w 7448551"/>
              <a:gd name="connsiteY185" fmla="*/ 2828925 h 3676650"/>
              <a:gd name="connsiteX186" fmla="*/ 1152525 w 7448551"/>
              <a:gd name="connsiteY186" fmla="*/ 2847975 h 3676650"/>
              <a:gd name="connsiteX187" fmla="*/ 1190625 w 7448551"/>
              <a:gd name="connsiteY187" fmla="*/ 2867025 h 3676650"/>
              <a:gd name="connsiteX188" fmla="*/ 1257300 w 7448551"/>
              <a:gd name="connsiteY188" fmla="*/ 2914650 h 3676650"/>
              <a:gd name="connsiteX189" fmla="*/ 1362075 w 7448551"/>
              <a:gd name="connsiteY189" fmla="*/ 2962275 h 3676650"/>
              <a:gd name="connsiteX190" fmla="*/ 1390650 w 7448551"/>
              <a:gd name="connsiteY190" fmla="*/ 2990850 h 3676650"/>
              <a:gd name="connsiteX191" fmla="*/ 1419225 w 7448551"/>
              <a:gd name="connsiteY191" fmla="*/ 3000375 h 3676650"/>
              <a:gd name="connsiteX192" fmla="*/ 1447800 w 7448551"/>
              <a:gd name="connsiteY192" fmla="*/ 3019425 h 3676650"/>
              <a:gd name="connsiteX193" fmla="*/ 1533525 w 7448551"/>
              <a:gd name="connsiteY193" fmla="*/ 3048000 h 3676650"/>
              <a:gd name="connsiteX194" fmla="*/ 1600200 w 7448551"/>
              <a:gd name="connsiteY194" fmla="*/ 3086100 h 3676650"/>
              <a:gd name="connsiteX195" fmla="*/ 1666875 w 7448551"/>
              <a:gd name="connsiteY195" fmla="*/ 3124200 h 3676650"/>
              <a:gd name="connsiteX196" fmla="*/ 1704975 w 7448551"/>
              <a:gd name="connsiteY196" fmla="*/ 3133725 h 3676650"/>
              <a:gd name="connsiteX197" fmla="*/ 1762125 w 7448551"/>
              <a:gd name="connsiteY197" fmla="*/ 3171825 h 3676650"/>
              <a:gd name="connsiteX198" fmla="*/ 1847850 w 7448551"/>
              <a:gd name="connsiteY198" fmla="*/ 3200400 h 3676650"/>
              <a:gd name="connsiteX199" fmla="*/ 1876425 w 7448551"/>
              <a:gd name="connsiteY199" fmla="*/ 3209925 h 3676650"/>
              <a:gd name="connsiteX200" fmla="*/ 1943100 w 7448551"/>
              <a:gd name="connsiteY200" fmla="*/ 3238500 h 3676650"/>
              <a:gd name="connsiteX201" fmla="*/ 1981200 w 7448551"/>
              <a:gd name="connsiteY201" fmla="*/ 3257550 h 3676650"/>
              <a:gd name="connsiteX202" fmla="*/ 2047875 w 7448551"/>
              <a:gd name="connsiteY202" fmla="*/ 3276600 h 3676650"/>
              <a:gd name="connsiteX203" fmla="*/ 2095500 w 7448551"/>
              <a:gd name="connsiteY203" fmla="*/ 3305175 h 3676650"/>
              <a:gd name="connsiteX204" fmla="*/ 2143125 w 7448551"/>
              <a:gd name="connsiteY204" fmla="*/ 3314700 h 3676650"/>
              <a:gd name="connsiteX205" fmla="*/ 2247900 w 7448551"/>
              <a:gd name="connsiteY205" fmla="*/ 3352800 h 3676650"/>
              <a:gd name="connsiteX206" fmla="*/ 2276475 w 7448551"/>
              <a:gd name="connsiteY206" fmla="*/ 3362325 h 3676650"/>
              <a:gd name="connsiteX207" fmla="*/ 2343150 w 7448551"/>
              <a:gd name="connsiteY207" fmla="*/ 3400425 h 3676650"/>
              <a:gd name="connsiteX208" fmla="*/ 2371725 w 7448551"/>
              <a:gd name="connsiteY208" fmla="*/ 3409950 h 3676650"/>
              <a:gd name="connsiteX209" fmla="*/ 2419350 w 7448551"/>
              <a:gd name="connsiteY209" fmla="*/ 3429000 h 3676650"/>
              <a:gd name="connsiteX210" fmla="*/ 2476500 w 7448551"/>
              <a:gd name="connsiteY210" fmla="*/ 3438525 h 3676650"/>
              <a:gd name="connsiteX211" fmla="*/ 2552700 w 7448551"/>
              <a:gd name="connsiteY211" fmla="*/ 3457575 h 3676650"/>
              <a:gd name="connsiteX212" fmla="*/ 2657475 w 7448551"/>
              <a:gd name="connsiteY212" fmla="*/ 3486150 h 3676650"/>
              <a:gd name="connsiteX213" fmla="*/ 2724150 w 7448551"/>
              <a:gd name="connsiteY213" fmla="*/ 3495675 h 3676650"/>
              <a:gd name="connsiteX214" fmla="*/ 2752725 w 7448551"/>
              <a:gd name="connsiteY214" fmla="*/ 3505200 h 3676650"/>
              <a:gd name="connsiteX215" fmla="*/ 2876550 w 7448551"/>
              <a:gd name="connsiteY215" fmla="*/ 3524250 h 3676650"/>
              <a:gd name="connsiteX216" fmla="*/ 2981325 w 7448551"/>
              <a:gd name="connsiteY216" fmla="*/ 3533775 h 3676650"/>
              <a:gd name="connsiteX217" fmla="*/ 3171825 w 7448551"/>
              <a:gd name="connsiteY217" fmla="*/ 3571875 h 3676650"/>
              <a:gd name="connsiteX218" fmla="*/ 3238500 w 7448551"/>
              <a:gd name="connsiteY218" fmla="*/ 3581400 h 3676650"/>
              <a:gd name="connsiteX219" fmla="*/ 3267075 w 7448551"/>
              <a:gd name="connsiteY219" fmla="*/ 3590925 h 3676650"/>
              <a:gd name="connsiteX220" fmla="*/ 3295650 w 7448551"/>
              <a:gd name="connsiteY220" fmla="*/ 3609975 h 3676650"/>
              <a:gd name="connsiteX221" fmla="*/ 3343275 w 7448551"/>
              <a:gd name="connsiteY221" fmla="*/ 3619500 h 3676650"/>
              <a:gd name="connsiteX222" fmla="*/ 3400425 w 7448551"/>
              <a:gd name="connsiteY222" fmla="*/ 3638550 h 3676650"/>
              <a:gd name="connsiteX223" fmla="*/ 3486150 w 7448551"/>
              <a:gd name="connsiteY223" fmla="*/ 3648075 h 3676650"/>
              <a:gd name="connsiteX224" fmla="*/ 3533775 w 7448551"/>
              <a:gd name="connsiteY224" fmla="*/ 3657600 h 3676650"/>
              <a:gd name="connsiteX225" fmla="*/ 3733800 w 7448551"/>
              <a:gd name="connsiteY225" fmla="*/ 3676650 h 3676650"/>
              <a:gd name="connsiteX226" fmla="*/ 4591050 w 7448551"/>
              <a:gd name="connsiteY226" fmla="*/ 3676650 h 3676650"/>
              <a:gd name="connsiteX227" fmla="*/ 5448300 w 7448551"/>
              <a:gd name="connsiteY227" fmla="*/ 3667125 h 3676650"/>
              <a:gd name="connsiteX228" fmla="*/ 5534025 w 7448551"/>
              <a:gd name="connsiteY228" fmla="*/ 3657600 h 3676650"/>
              <a:gd name="connsiteX229" fmla="*/ 5619750 w 7448551"/>
              <a:gd name="connsiteY229" fmla="*/ 3629025 h 3676650"/>
              <a:gd name="connsiteX230" fmla="*/ 5648325 w 7448551"/>
              <a:gd name="connsiteY230" fmla="*/ 3619500 h 3676650"/>
              <a:gd name="connsiteX231" fmla="*/ 5676900 w 7448551"/>
              <a:gd name="connsiteY231" fmla="*/ 3609975 h 3676650"/>
              <a:gd name="connsiteX232" fmla="*/ 5705475 w 7448551"/>
              <a:gd name="connsiteY232" fmla="*/ 3571875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7448551" h="3676650">
                <a:moveTo>
                  <a:pt x="5705475" y="3571875"/>
                </a:moveTo>
                <a:cubicBezTo>
                  <a:pt x="5761037" y="3565525"/>
                  <a:pt x="5761644" y="3586944"/>
                  <a:pt x="6010275" y="3571875"/>
                </a:cubicBezTo>
                <a:cubicBezTo>
                  <a:pt x="6029552" y="3570707"/>
                  <a:pt x="6048261" y="3564745"/>
                  <a:pt x="6067425" y="3562350"/>
                </a:cubicBezTo>
                <a:cubicBezTo>
                  <a:pt x="6099087" y="3558392"/>
                  <a:pt x="6131047" y="3557042"/>
                  <a:pt x="6162675" y="3552825"/>
                </a:cubicBezTo>
                <a:cubicBezTo>
                  <a:pt x="6255393" y="3540463"/>
                  <a:pt x="6173082" y="3548958"/>
                  <a:pt x="6238875" y="3533775"/>
                </a:cubicBezTo>
                <a:cubicBezTo>
                  <a:pt x="6270425" y="3526494"/>
                  <a:pt x="6302713" y="3522578"/>
                  <a:pt x="6334125" y="3514725"/>
                </a:cubicBezTo>
                <a:cubicBezTo>
                  <a:pt x="6346825" y="3511550"/>
                  <a:pt x="6359446" y="3508040"/>
                  <a:pt x="6372225" y="3505200"/>
                </a:cubicBezTo>
                <a:cubicBezTo>
                  <a:pt x="6388029" y="3501688"/>
                  <a:pt x="6404231" y="3499935"/>
                  <a:pt x="6419850" y="3495675"/>
                </a:cubicBezTo>
                <a:cubicBezTo>
                  <a:pt x="6439223" y="3490391"/>
                  <a:pt x="6457950" y="3482975"/>
                  <a:pt x="6477000" y="3476625"/>
                </a:cubicBezTo>
                <a:cubicBezTo>
                  <a:pt x="6486525" y="3473450"/>
                  <a:pt x="6497221" y="3472669"/>
                  <a:pt x="6505575" y="3467100"/>
                </a:cubicBezTo>
                <a:cubicBezTo>
                  <a:pt x="6515100" y="3460750"/>
                  <a:pt x="6523911" y="3453170"/>
                  <a:pt x="6534150" y="3448050"/>
                </a:cubicBezTo>
                <a:cubicBezTo>
                  <a:pt x="6547815" y="3441218"/>
                  <a:pt x="6588618" y="3432052"/>
                  <a:pt x="6600825" y="3429000"/>
                </a:cubicBezTo>
                <a:cubicBezTo>
                  <a:pt x="6610350" y="3422650"/>
                  <a:pt x="6621305" y="3418045"/>
                  <a:pt x="6629400" y="3409950"/>
                </a:cubicBezTo>
                <a:cubicBezTo>
                  <a:pt x="6637495" y="3401855"/>
                  <a:pt x="6639135" y="3388029"/>
                  <a:pt x="6648450" y="3381375"/>
                </a:cubicBezTo>
                <a:cubicBezTo>
                  <a:pt x="6662363" y="3371437"/>
                  <a:pt x="6681513" y="3371286"/>
                  <a:pt x="6696075" y="3362325"/>
                </a:cubicBezTo>
                <a:cubicBezTo>
                  <a:pt x="6723115" y="3345685"/>
                  <a:pt x="6749824" y="3327626"/>
                  <a:pt x="6772275" y="3305175"/>
                </a:cubicBezTo>
                <a:cubicBezTo>
                  <a:pt x="6781800" y="3295650"/>
                  <a:pt x="6791980" y="3286737"/>
                  <a:pt x="6800850" y="3276600"/>
                </a:cubicBezTo>
                <a:cubicBezTo>
                  <a:pt x="6814237" y="3261300"/>
                  <a:pt x="6824575" y="3243350"/>
                  <a:pt x="6838950" y="3228975"/>
                </a:cubicBezTo>
                <a:cubicBezTo>
                  <a:pt x="6850175" y="3217750"/>
                  <a:pt x="6865825" y="3211625"/>
                  <a:pt x="6877050" y="3200400"/>
                </a:cubicBezTo>
                <a:cubicBezTo>
                  <a:pt x="6885145" y="3192305"/>
                  <a:pt x="6889072" y="3180861"/>
                  <a:pt x="6896100" y="3171825"/>
                </a:cubicBezTo>
                <a:cubicBezTo>
                  <a:pt x="6911324" y="3152251"/>
                  <a:pt x="6927250" y="3133209"/>
                  <a:pt x="6943725" y="3114675"/>
                </a:cubicBezTo>
                <a:cubicBezTo>
                  <a:pt x="6952674" y="3104607"/>
                  <a:pt x="6964030" y="3096733"/>
                  <a:pt x="6972300" y="3086100"/>
                </a:cubicBezTo>
                <a:cubicBezTo>
                  <a:pt x="6986356" y="3068028"/>
                  <a:pt x="7003160" y="3050670"/>
                  <a:pt x="7010400" y="3028950"/>
                </a:cubicBezTo>
                <a:cubicBezTo>
                  <a:pt x="7013575" y="3019425"/>
                  <a:pt x="7014944" y="3009092"/>
                  <a:pt x="7019925" y="3000375"/>
                </a:cubicBezTo>
                <a:cubicBezTo>
                  <a:pt x="7027801" y="2986592"/>
                  <a:pt x="7039273" y="2975193"/>
                  <a:pt x="7048500" y="2962275"/>
                </a:cubicBezTo>
                <a:cubicBezTo>
                  <a:pt x="7061093" y="2944644"/>
                  <a:pt x="7088710" y="2900905"/>
                  <a:pt x="7096125" y="2886075"/>
                </a:cubicBezTo>
                <a:cubicBezTo>
                  <a:pt x="7100615" y="2877095"/>
                  <a:pt x="7101160" y="2866480"/>
                  <a:pt x="7105650" y="2857500"/>
                </a:cubicBezTo>
                <a:cubicBezTo>
                  <a:pt x="7110770" y="2847261"/>
                  <a:pt x="7120051" y="2839386"/>
                  <a:pt x="7124700" y="2828925"/>
                </a:cubicBezTo>
                <a:cubicBezTo>
                  <a:pt x="7132855" y="2810575"/>
                  <a:pt x="7137400" y="2790825"/>
                  <a:pt x="7143750" y="2771775"/>
                </a:cubicBezTo>
                <a:cubicBezTo>
                  <a:pt x="7146925" y="2762250"/>
                  <a:pt x="7148109" y="2751809"/>
                  <a:pt x="7153275" y="2743200"/>
                </a:cubicBezTo>
                <a:cubicBezTo>
                  <a:pt x="7162800" y="2727325"/>
                  <a:pt x="7173571" y="2712134"/>
                  <a:pt x="7181850" y="2695575"/>
                </a:cubicBezTo>
                <a:cubicBezTo>
                  <a:pt x="7186340" y="2686595"/>
                  <a:pt x="7186885" y="2675980"/>
                  <a:pt x="7191375" y="2667000"/>
                </a:cubicBezTo>
                <a:cubicBezTo>
                  <a:pt x="7196495" y="2656761"/>
                  <a:pt x="7205776" y="2648886"/>
                  <a:pt x="7210425" y="2638425"/>
                </a:cubicBezTo>
                <a:cubicBezTo>
                  <a:pt x="7218580" y="2620075"/>
                  <a:pt x="7223125" y="2600325"/>
                  <a:pt x="7229475" y="2581275"/>
                </a:cubicBezTo>
                <a:lnTo>
                  <a:pt x="7239000" y="2552700"/>
                </a:lnTo>
                <a:cubicBezTo>
                  <a:pt x="7242175" y="2543175"/>
                  <a:pt x="7246090" y="2533865"/>
                  <a:pt x="7248525" y="2524125"/>
                </a:cubicBezTo>
                <a:cubicBezTo>
                  <a:pt x="7251700" y="2511425"/>
                  <a:pt x="7254288" y="2498564"/>
                  <a:pt x="7258050" y="2486025"/>
                </a:cubicBezTo>
                <a:cubicBezTo>
                  <a:pt x="7263820" y="2466791"/>
                  <a:pt x="7272230" y="2448356"/>
                  <a:pt x="7277100" y="2428875"/>
                </a:cubicBezTo>
                <a:cubicBezTo>
                  <a:pt x="7298926" y="2341569"/>
                  <a:pt x="7281627" y="2374460"/>
                  <a:pt x="7315200" y="2324100"/>
                </a:cubicBezTo>
                <a:cubicBezTo>
                  <a:pt x="7321550" y="2298700"/>
                  <a:pt x="7325971" y="2272738"/>
                  <a:pt x="7334250" y="2247900"/>
                </a:cubicBezTo>
                <a:cubicBezTo>
                  <a:pt x="7379521" y="2112087"/>
                  <a:pt x="7334035" y="2253417"/>
                  <a:pt x="7362825" y="2152650"/>
                </a:cubicBezTo>
                <a:cubicBezTo>
                  <a:pt x="7365583" y="2142996"/>
                  <a:pt x="7369915" y="2133815"/>
                  <a:pt x="7372350" y="2124075"/>
                </a:cubicBezTo>
                <a:lnTo>
                  <a:pt x="7391400" y="2047875"/>
                </a:lnTo>
                <a:cubicBezTo>
                  <a:pt x="7394575" y="2012950"/>
                  <a:pt x="7397254" y="1977976"/>
                  <a:pt x="7400925" y="1943100"/>
                </a:cubicBezTo>
                <a:cubicBezTo>
                  <a:pt x="7403605" y="1917643"/>
                  <a:pt x="7408409" y="1892416"/>
                  <a:pt x="7410450" y="1866900"/>
                </a:cubicBezTo>
                <a:cubicBezTo>
                  <a:pt x="7425356" y="1680579"/>
                  <a:pt x="7401987" y="1758938"/>
                  <a:pt x="7429500" y="1676400"/>
                </a:cubicBezTo>
                <a:cubicBezTo>
                  <a:pt x="7442169" y="1587717"/>
                  <a:pt x="7448550" y="1556233"/>
                  <a:pt x="7448550" y="1447800"/>
                </a:cubicBezTo>
                <a:cubicBezTo>
                  <a:pt x="7448550" y="1400069"/>
                  <a:pt x="7448858" y="1351632"/>
                  <a:pt x="7439025" y="1304925"/>
                </a:cubicBezTo>
                <a:cubicBezTo>
                  <a:pt x="7435755" y="1289391"/>
                  <a:pt x="7420904" y="1278772"/>
                  <a:pt x="7410450" y="1266825"/>
                </a:cubicBezTo>
                <a:cubicBezTo>
                  <a:pt x="7396254" y="1250601"/>
                  <a:pt x="7366899" y="1219585"/>
                  <a:pt x="7343775" y="1209675"/>
                </a:cubicBezTo>
                <a:cubicBezTo>
                  <a:pt x="7331743" y="1204518"/>
                  <a:pt x="7318375" y="1203325"/>
                  <a:pt x="7305675" y="1200150"/>
                </a:cubicBezTo>
                <a:cubicBezTo>
                  <a:pt x="7236057" y="1153738"/>
                  <a:pt x="7323593" y="1210389"/>
                  <a:pt x="7239000" y="1162050"/>
                </a:cubicBezTo>
                <a:cubicBezTo>
                  <a:pt x="7229061" y="1156370"/>
                  <a:pt x="7220992" y="1147403"/>
                  <a:pt x="7210425" y="1143000"/>
                </a:cubicBezTo>
                <a:cubicBezTo>
                  <a:pt x="7182621" y="1131415"/>
                  <a:pt x="7150528" y="1129922"/>
                  <a:pt x="7124700" y="1114425"/>
                </a:cubicBezTo>
                <a:cubicBezTo>
                  <a:pt x="7065850" y="1079115"/>
                  <a:pt x="7095036" y="1090340"/>
                  <a:pt x="7038975" y="1076325"/>
                </a:cubicBezTo>
                <a:cubicBezTo>
                  <a:pt x="6985000" y="1079500"/>
                  <a:pt x="6930875" y="1080724"/>
                  <a:pt x="6877050" y="1085850"/>
                </a:cubicBezTo>
                <a:cubicBezTo>
                  <a:pt x="6864018" y="1087091"/>
                  <a:pt x="6851729" y="1092535"/>
                  <a:pt x="6838950" y="1095375"/>
                </a:cubicBezTo>
                <a:cubicBezTo>
                  <a:pt x="6784954" y="1107374"/>
                  <a:pt x="6775815" y="1105276"/>
                  <a:pt x="6715125" y="1123950"/>
                </a:cubicBezTo>
                <a:cubicBezTo>
                  <a:pt x="6698783" y="1128978"/>
                  <a:pt x="6683995" y="1138501"/>
                  <a:pt x="6667500" y="1143000"/>
                </a:cubicBezTo>
                <a:cubicBezTo>
                  <a:pt x="6648868" y="1148082"/>
                  <a:pt x="6629203" y="1148335"/>
                  <a:pt x="6610350" y="1152525"/>
                </a:cubicBezTo>
                <a:cubicBezTo>
                  <a:pt x="6591823" y="1156642"/>
                  <a:pt x="6546364" y="1176738"/>
                  <a:pt x="6534150" y="1181100"/>
                </a:cubicBezTo>
                <a:cubicBezTo>
                  <a:pt x="6505784" y="1191231"/>
                  <a:pt x="6475366" y="1196205"/>
                  <a:pt x="6448425" y="1209675"/>
                </a:cubicBezTo>
                <a:cubicBezTo>
                  <a:pt x="6435725" y="1216025"/>
                  <a:pt x="6422653" y="1221680"/>
                  <a:pt x="6410325" y="1228725"/>
                </a:cubicBezTo>
                <a:cubicBezTo>
                  <a:pt x="6400386" y="1234405"/>
                  <a:pt x="6391989" y="1242655"/>
                  <a:pt x="6381750" y="1247775"/>
                </a:cubicBezTo>
                <a:cubicBezTo>
                  <a:pt x="6372770" y="1252265"/>
                  <a:pt x="6362829" y="1254542"/>
                  <a:pt x="6353175" y="1257300"/>
                </a:cubicBezTo>
                <a:cubicBezTo>
                  <a:pt x="6329008" y="1264205"/>
                  <a:pt x="6309338" y="1266562"/>
                  <a:pt x="6286500" y="1276350"/>
                </a:cubicBezTo>
                <a:cubicBezTo>
                  <a:pt x="6273449" y="1281943"/>
                  <a:pt x="6261375" y="1289633"/>
                  <a:pt x="6248400" y="1295400"/>
                </a:cubicBezTo>
                <a:cubicBezTo>
                  <a:pt x="6232776" y="1302344"/>
                  <a:pt x="6216399" y="1307506"/>
                  <a:pt x="6200775" y="1314450"/>
                </a:cubicBezTo>
                <a:cubicBezTo>
                  <a:pt x="6187800" y="1320217"/>
                  <a:pt x="6175970" y="1328514"/>
                  <a:pt x="6162675" y="1333500"/>
                </a:cubicBezTo>
                <a:cubicBezTo>
                  <a:pt x="6150418" y="1338097"/>
                  <a:pt x="6136832" y="1338428"/>
                  <a:pt x="6124575" y="1343025"/>
                </a:cubicBezTo>
                <a:cubicBezTo>
                  <a:pt x="6074827" y="1361680"/>
                  <a:pt x="6091018" y="1370843"/>
                  <a:pt x="6029325" y="1381125"/>
                </a:cubicBezTo>
                <a:cubicBezTo>
                  <a:pt x="6010275" y="1384300"/>
                  <a:pt x="5991028" y="1386460"/>
                  <a:pt x="5972175" y="1390650"/>
                </a:cubicBezTo>
                <a:cubicBezTo>
                  <a:pt x="5962374" y="1392828"/>
                  <a:pt x="5953445" y="1398206"/>
                  <a:pt x="5943600" y="1400175"/>
                </a:cubicBezTo>
                <a:cubicBezTo>
                  <a:pt x="5921585" y="1404578"/>
                  <a:pt x="5899150" y="1406525"/>
                  <a:pt x="5876925" y="1409700"/>
                </a:cubicBezTo>
                <a:cubicBezTo>
                  <a:pt x="5864225" y="1416050"/>
                  <a:pt x="5852748" y="1425965"/>
                  <a:pt x="5838825" y="1428750"/>
                </a:cubicBezTo>
                <a:cubicBezTo>
                  <a:pt x="5804437" y="1435628"/>
                  <a:pt x="5768945" y="1434786"/>
                  <a:pt x="5734050" y="1438275"/>
                </a:cubicBezTo>
                <a:cubicBezTo>
                  <a:pt x="5705442" y="1441136"/>
                  <a:pt x="5676900" y="1444625"/>
                  <a:pt x="5648325" y="1447800"/>
                </a:cubicBezTo>
                <a:lnTo>
                  <a:pt x="5086350" y="1438275"/>
                </a:lnTo>
                <a:cubicBezTo>
                  <a:pt x="5037797" y="1436804"/>
                  <a:pt x="5009785" y="1423163"/>
                  <a:pt x="4962525" y="1419225"/>
                </a:cubicBezTo>
                <a:cubicBezTo>
                  <a:pt x="4905485" y="1414472"/>
                  <a:pt x="4848225" y="1412875"/>
                  <a:pt x="4791075" y="1409700"/>
                </a:cubicBezTo>
                <a:cubicBezTo>
                  <a:pt x="4781550" y="1406525"/>
                  <a:pt x="4772301" y="1402353"/>
                  <a:pt x="4762500" y="1400175"/>
                </a:cubicBezTo>
                <a:cubicBezTo>
                  <a:pt x="4719745" y="1390674"/>
                  <a:pt x="4660896" y="1385711"/>
                  <a:pt x="4619625" y="1381125"/>
                </a:cubicBezTo>
                <a:cubicBezTo>
                  <a:pt x="4515153" y="1355007"/>
                  <a:pt x="4680831" y="1395785"/>
                  <a:pt x="4486275" y="1352550"/>
                </a:cubicBezTo>
                <a:cubicBezTo>
                  <a:pt x="4283888" y="1307575"/>
                  <a:pt x="4515161" y="1353472"/>
                  <a:pt x="4352925" y="1323975"/>
                </a:cubicBezTo>
                <a:cubicBezTo>
                  <a:pt x="4336997" y="1321079"/>
                  <a:pt x="4321400" y="1316145"/>
                  <a:pt x="4305300" y="1314450"/>
                </a:cubicBezTo>
                <a:cubicBezTo>
                  <a:pt x="4009387" y="1283301"/>
                  <a:pt x="4286682" y="1321315"/>
                  <a:pt x="4105275" y="1295400"/>
                </a:cubicBezTo>
                <a:cubicBezTo>
                  <a:pt x="4033625" y="1247634"/>
                  <a:pt x="4119323" y="1298034"/>
                  <a:pt x="3952875" y="1266825"/>
                </a:cubicBezTo>
                <a:cubicBezTo>
                  <a:pt x="3941623" y="1264715"/>
                  <a:pt x="3935265" y="1251064"/>
                  <a:pt x="3924300" y="1247775"/>
                </a:cubicBezTo>
                <a:cubicBezTo>
                  <a:pt x="3902796" y="1241324"/>
                  <a:pt x="3879714" y="1242266"/>
                  <a:pt x="3857625" y="1238250"/>
                </a:cubicBezTo>
                <a:cubicBezTo>
                  <a:pt x="3844745" y="1235908"/>
                  <a:pt x="3832464" y="1230716"/>
                  <a:pt x="3819525" y="1228725"/>
                </a:cubicBezTo>
                <a:cubicBezTo>
                  <a:pt x="3791108" y="1224353"/>
                  <a:pt x="3762262" y="1223266"/>
                  <a:pt x="3733800" y="1219200"/>
                </a:cubicBezTo>
                <a:cubicBezTo>
                  <a:pt x="3717773" y="1216910"/>
                  <a:pt x="3702202" y="1211965"/>
                  <a:pt x="3686175" y="1209675"/>
                </a:cubicBezTo>
                <a:cubicBezTo>
                  <a:pt x="3657713" y="1205609"/>
                  <a:pt x="3628996" y="1203576"/>
                  <a:pt x="3600450" y="1200150"/>
                </a:cubicBezTo>
                <a:lnTo>
                  <a:pt x="3448050" y="1181100"/>
                </a:lnTo>
                <a:cubicBezTo>
                  <a:pt x="3389366" y="1161539"/>
                  <a:pt x="3449115" y="1179562"/>
                  <a:pt x="3352800" y="1162050"/>
                </a:cubicBezTo>
                <a:cubicBezTo>
                  <a:pt x="3276538" y="1148184"/>
                  <a:pt x="3355307" y="1155605"/>
                  <a:pt x="3267075" y="1143000"/>
                </a:cubicBezTo>
                <a:cubicBezTo>
                  <a:pt x="3238613" y="1138934"/>
                  <a:pt x="3209925" y="1136650"/>
                  <a:pt x="3181350" y="1133475"/>
                </a:cubicBezTo>
                <a:cubicBezTo>
                  <a:pt x="3084927" y="1101334"/>
                  <a:pt x="3144221" y="1115965"/>
                  <a:pt x="3000375" y="1104900"/>
                </a:cubicBezTo>
                <a:cubicBezTo>
                  <a:pt x="2987675" y="1101725"/>
                  <a:pt x="2975366" y="1095375"/>
                  <a:pt x="2962275" y="1095375"/>
                </a:cubicBezTo>
                <a:cubicBezTo>
                  <a:pt x="2898696" y="1095375"/>
                  <a:pt x="2835115" y="1099392"/>
                  <a:pt x="2771775" y="1104900"/>
                </a:cubicBezTo>
                <a:cubicBezTo>
                  <a:pt x="2761773" y="1105770"/>
                  <a:pt x="2752854" y="1111667"/>
                  <a:pt x="2743200" y="1114425"/>
                </a:cubicBezTo>
                <a:cubicBezTo>
                  <a:pt x="2659479" y="1138345"/>
                  <a:pt x="2745038" y="1110637"/>
                  <a:pt x="2676525" y="1133475"/>
                </a:cubicBezTo>
                <a:cubicBezTo>
                  <a:pt x="2663825" y="1130300"/>
                  <a:pt x="2651012" y="1127546"/>
                  <a:pt x="2638425" y="1123950"/>
                </a:cubicBezTo>
                <a:cubicBezTo>
                  <a:pt x="2628771" y="1121192"/>
                  <a:pt x="2619695" y="1116394"/>
                  <a:pt x="2609850" y="1114425"/>
                </a:cubicBezTo>
                <a:cubicBezTo>
                  <a:pt x="2571276" y="1106710"/>
                  <a:pt x="2541013" y="1108210"/>
                  <a:pt x="2505075" y="1095375"/>
                </a:cubicBezTo>
                <a:cubicBezTo>
                  <a:pt x="2365761" y="1045620"/>
                  <a:pt x="2458921" y="1064289"/>
                  <a:pt x="2343150" y="1047750"/>
                </a:cubicBezTo>
                <a:cubicBezTo>
                  <a:pt x="2327275" y="1041400"/>
                  <a:pt x="2310818" y="1036346"/>
                  <a:pt x="2295525" y="1028700"/>
                </a:cubicBezTo>
                <a:cubicBezTo>
                  <a:pt x="2285286" y="1023580"/>
                  <a:pt x="2277411" y="1014299"/>
                  <a:pt x="2266950" y="1009650"/>
                </a:cubicBezTo>
                <a:cubicBezTo>
                  <a:pt x="2230210" y="993321"/>
                  <a:pt x="2203804" y="994481"/>
                  <a:pt x="2171700" y="971550"/>
                </a:cubicBezTo>
                <a:cubicBezTo>
                  <a:pt x="2160739" y="963720"/>
                  <a:pt x="2153758" y="951245"/>
                  <a:pt x="2143125" y="942975"/>
                </a:cubicBezTo>
                <a:cubicBezTo>
                  <a:pt x="2125053" y="928919"/>
                  <a:pt x="2104291" y="918612"/>
                  <a:pt x="2085975" y="904875"/>
                </a:cubicBezTo>
                <a:cubicBezTo>
                  <a:pt x="2073275" y="895350"/>
                  <a:pt x="2060793" y="885527"/>
                  <a:pt x="2047875" y="876300"/>
                </a:cubicBezTo>
                <a:cubicBezTo>
                  <a:pt x="1959076" y="812872"/>
                  <a:pt x="2075653" y="894907"/>
                  <a:pt x="1990725" y="847725"/>
                </a:cubicBezTo>
                <a:cubicBezTo>
                  <a:pt x="1927816" y="812775"/>
                  <a:pt x="1935054" y="805972"/>
                  <a:pt x="1876425" y="762000"/>
                </a:cubicBezTo>
                <a:cubicBezTo>
                  <a:pt x="1858109" y="748263"/>
                  <a:pt x="1837591" y="737637"/>
                  <a:pt x="1819275" y="723900"/>
                </a:cubicBezTo>
                <a:cubicBezTo>
                  <a:pt x="1802002" y="710945"/>
                  <a:pt x="1752376" y="670292"/>
                  <a:pt x="1733550" y="647700"/>
                </a:cubicBezTo>
                <a:cubicBezTo>
                  <a:pt x="1699349" y="606658"/>
                  <a:pt x="1723083" y="603805"/>
                  <a:pt x="1657350" y="561975"/>
                </a:cubicBezTo>
                <a:cubicBezTo>
                  <a:pt x="1622425" y="539750"/>
                  <a:pt x="1587019" y="518263"/>
                  <a:pt x="1552575" y="495300"/>
                </a:cubicBezTo>
                <a:cubicBezTo>
                  <a:pt x="1507836" y="465474"/>
                  <a:pt x="1500392" y="452642"/>
                  <a:pt x="1457325" y="409575"/>
                </a:cubicBezTo>
                <a:lnTo>
                  <a:pt x="1409700" y="361950"/>
                </a:lnTo>
                <a:lnTo>
                  <a:pt x="1381125" y="333375"/>
                </a:lnTo>
                <a:cubicBezTo>
                  <a:pt x="1371600" y="323850"/>
                  <a:pt x="1365618" y="308067"/>
                  <a:pt x="1352550" y="304800"/>
                </a:cubicBezTo>
                <a:lnTo>
                  <a:pt x="1314450" y="295275"/>
                </a:lnTo>
                <a:cubicBezTo>
                  <a:pt x="1304925" y="285750"/>
                  <a:pt x="1296223" y="275324"/>
                  <a:pt x="1285875" y="266700"/>
                </a:cubicBezTo>
                <a:cubicBezTo>
                  <a:pt x="1257633" y="243165"/>
                  <a:pt x="1252472" y="248563"/>
                  <a:pt x="1219200" y="228600"/>
                </a:cubicBezTo>
                <a:cubicBezTo>
                  <a:pt x="1199567" y="216820"/>
                  <a:pt x="1181683" y="202280"/>
                  <a:pt x="1162050" y="190500"/>
                </a:cubicBezTo>
                <a:cubicBezTo>
                  <a:pt x="1149874" y="183195"/>
                  <a:pt x="1136278" y="178495"/>
                  <a:pt x="1123950" y="171450"/>
                </a:cubicBezTo>
                <a:cubicBezTo>
                  <a:pt x="1114011" y="165770"/>
                  <a:pt x="1105897" y="156909"/>
                  <a:pt x="1095375" y="152400"/>
                </a:cubicBezTo>
                <a:cubicBezTo>
                  <a:pt x="1083343" y="147243"/>
                  <a:pt x="1069975" y="146050"/>
                  <a:pt x="1057275" y="142875"/>
                </a:cubicBezTo>
                <a:cubicBezTo>
                  <a:pt x="953264" y="73534"/>
                  <a:pt x="1113615" y="175807"/>
                  <a:pt x="990600" y="114300"/>
                </a:cubicBezTo>
                <a:cubicBezTo>
                  <a:pt x="976401" y="107200"/>
                  <a:pt x="966283" y="93601"/>
                  <a:pt x="952500" y="85725"/>
                </a:cubicBezTo>
                <a:cubicBezTo>
                  <a:pt x="935566" y="76048"/>
                  <a:pt x="890235" y="70159"/>
                  <a:pt x="876300" y="66675"/>
                </a:cubicBezTo>
                <a:cubicBezTo>
                  <a:pt x="835419" y="56455"/>
                  <a:pt x="855058" y="56273"/>
                  <a:pt x="809625" y="38100"/>
                </a:cubicBezTo>
                <a:cubicBezTo>
                  <a:pt x="790981" y="30642"/>
                  <a:pt x="772282" y="22351"/>
                  <a:pt x="752475" y="19050"/>
                </a:cubicBezTo>
                <a:cubicBezTo>
                  <a:pt x="685421" y="7874"/>
                  <a:pt x="713647" y="15632"/>
                  <a:pt x="666750" y="0"/>
                </a:cubicBezTo>
                <a:cubicBezTo>
                  <a:pt x="619125" y="3175"/>
                  <a:pt x="570956" y="1678"/>
                  <a:pt x="523875" y="9525"/>
                </a:cubicBezTo>
                <a:cubicBezTo>
                  <a:pt x="494164" y="14477"/>
                  <a:pt x="466725" y="28575"/>
                  <a:pt x="438150" y="38100"/>
                </a:cubicBezTo>
                <a:cubicBezTo>
                  <a:pt x="428625" y="41275"/>
                  <a:pt x="418184" y="42459"/>
                  <a:pt x="409575" y="47625"/>
                </a:cubicBezTo>
                <a:cubicBezTo>
                  <a:pt x="393700" y="57150"/>
                  <a:pt x="378804" y="68539"/>
                  <a:pt x="361950" y="76200"/>
                </a:cubicBezTo>
                <a:cubicBezTo>
                  <a:pt x="343669" y="84509"/>
                  <a:pt x="322019" y="84919"/>
                  <a:pt x="304800" y="95250"/>
                </a:cubicBezTo>
                <a:cubicBezTo>
                  <a:pt x="298161" y="99233"/>
                  <a:pt x="241165" y="132404"/>
                  <a:pt x="228600" y="142875"/>
                </a:cubicBezTo>
                <a:cubicBezTo>
                  <a:pt x="134975" y="220896"/>
                  <a:pt x="255900" y="125100"/>
                  <a:pt x="180975" y="200025"/>
                </a:cubicBezTo>
                <a:cubicBezTo>
                  <a:pt x="169750" y="211250"/>
                  <a:pt x="154100" y="217375"/>
                  <a:pt x="142875" y="228600"/>
                </a:cubicBezTo>
                <a:cubicBezTo>
                  <a:pt x="134780" y="236695"/>
                  <a:pt x="131154" y="248381"/>
                  <a:pt x="123825" y="257175"/>
                </a:cubicBezTo>
                <a:cubicBezTo>
                  <a:pt x="115201" y="267523"/>
                  <a:pt x="104775" y="276225"/>
                  <a:pt x="95250" y="285750"/>
                </a:cubicBezTo>
                <a:cubicBezTo>
                  <a:pt x="86359" y="312423"/>
                  <a:pt x="70404" y="364017"/>
                  <a:pt x="57150" y="390525"/>
                </a:cubicBezTo>
                <a:cubicBezTo>
                  <a:pt x="52030" y="400764"/>
                  <a:pt x="42749" y="408639"/>
                  <a:pt x="38100" y="419100"/>
                </a:cubicBezTo>
                <a:lnTo>
                  <a:pt x="9525" y="504825"/>
                </a:lnTo>
                <a:lnTo>
                  <a:pt x="0" y="533400"/>
                </a:lnTo>
                <a:cubicBezTo>
                  <a:pt x="3500" y="620890"/>
                  <a:pt x="-1882" y="734481"/>
                  <a:pt x="19050" y="828675"/>
                </a:cubicBezTo>
                <a:cubicBezTo>
                  <a:pt x="21228" y="838476"/>
                  <a:pt x="25400" y="847725"/>
                  <a:pt x="28575" y="857250"/>
                </a:cubicBezTo>
                <a:cubicBezTo>
                  <a:pt x="31750" y="882650"/>
                  <a:pt x="33892" y="908201"/>
                  <a:pt x="38100" y="933450"/>
                </a:cubicBezTo>
                <a:cubicBezTo>
                  <a:pt x="40252" y="946363"/>
                  <a:pt x="45683" y="958604"/>
                  <a:pt x="47625" y="971550"/>
                </a:cubicBezTo>
                <a:cubicBezTo>
                  <a:pt x="55219" y="1022179"/>
                  <a:pt x="58259" y="1073451"/>
                  <a:pt x="66675" y="1123950"/>
                </a:cubicBezTo>
                <a:cubicBezTo>
                  <a:pt x="69850" y="1143000"/>
                  <a:pt x="74067" y="1161905"/>
                  <a:pt x="76200" y="1181100"/>
                </a:cubicBezTo>
                <a:cubicBezTo>
                  <a:pt x="83417" y="1246057"/>
                  <a:pt x="82768" y="1299665"/>
                  <a:pt x="95250" y="1362075"/>
                </a:cubicBezTo>
                <a:cubicBezTo>
                  <a:pt x="100385" y="1387748"/>
                  <a:pt x="106021" y="1413437"/>
                  <a:pt x="114300" y="1438275"/>
                </a:cubicBezTo>
                <a:lnTo>
                  <a:pt x="133350" y="1495425"/>
                </a:lnTo>
                <a:cubicBezTo>
                  <a:pt x="136525" y="1504950"/>
                  <a:pt x="140440" y="1514260"/>
                  <a:pt x="142875" y="1524000"/>
                </a:cubicBezTo>
                <a:cubicBezTo>
                  <a:pt x="146050" y="1536700"/>
                  <a:pt x="147803" y="1549843"/>
                  <a:pt x="152400" y="1562100"/>
                </a:cubicBezTo>
                <a:cubicBezTo>
                  <a:pt x="157386" y="1575395"/>
                  <a:pt x="165857" y="1587149"/>
                  <a:pt x="171450" y="1600200"/>
                </a:cubicBezTo>
                <a:cubicBezTo>
                  <a:pt x="183234" y="1627695"/>
                  <a:pt x="183619" y="1645436"/>
                  <a:pt x="190500" y="1676400"/>
                </a:cubicBezTo>
                <a:cubicBezTo>
                  <a:pt x="193340" y="1689179"/>
                  <a:pt x="194868" y="1702468"/>
                  <a:pt x="200025" y="1714500"/>
                </a:cubicBezTo>
                <a:cubicBezTo>
                  <a:pt x="204534" y="1725022"/>
                  <a:pt x="213593" y="1733025"/>
                  <a:pt x="219075" y="1743075"/>
                </a:cubicBezTo>
                <a:cubicBezTo>
                  <a:pt x="232673" y="1768006"/>
                  <a:pt x="246253" y="1793061"/>
                  <a:pt x="257175" y="1819275"/>
                </a:cubicBezTo>
                <a:cubicBezTo>
                  <a:pt x="262210" y="1831359"/>
                  <a:pt x="261543" y="1845343"/>
                  <a:pt x="266700" y="1857375"/>
                </a:cubicBezTo>
                <a:cubicBezTo>
                  <a:pt x="280683" y="1890002"/>
                  <a:pt x="299449" y="1920395"/>
                  <a:pt x="314325" y="1952625"/>
                </a:cubicBezTo>
                <a:cubicBezTo>
                  <a:pt x="343901" y="2016707"/>
                  <a:pt x="299546" y="1944744"/>
                  <a:pt x="342900" y="2009775"/>
                </a:cubicBezTo>
                <a:cubicBezTo>
                  <a:pt x="346075" y="2022475"/>
                  <a:pt x="347268" y="2035843"/>
                  <a:pt x="352425" y="2047875"/>
                </a:cubicBezTo>
                <a:cubicBezTo>
                  <a:pt x="356934" y="2058397"/>
                  <a:pt x="365916" y="2066443"/>
                  <a:pt x="371475" y="2076450"/>
                </a:cubicBezTo>
                <a:cubicBezTo>
                  <a:pt x="381818" y="2095068"/>
                  <a:pt x="391858" y="2113940"/>
                  <a:pt x="400050" y="2133600"/>
                </a:cubicBezTo>
                <a:cubicBezTo>
                  <a:pt x="464013" y="2287112"/>
                  <a:pt x="384421" y="2125299"/>
                  <a:pt x="438150" y="2219325"/>
                </a:cubicBezTo>
                <a:cubicBezTo>
                  <a:pt x="448111" y="2236756"/>
                  <a:pt x="460779" y="2270529"/>
                  <a:pt x="476250" y="2286000"/>
                </a:cubicBezTo>
                <a:cubicBezTo>
                  <a:pt x="490625" y="2300375"/>
                  <a:pt x="508575" y="2310713"/>
                  <a:pt x="523875" y="2324100"/>
                </a:cubicBezTo>
                <a:cubicBezTo>
                  <a:pt x="648709" y="2433329"/>
                  <a:pt x="470053" y="2279803"/>
                  <a:pt x="571500" y="2381250"/>
                </a:cubicBezTo>
                <a:cubicBezTo>
                  <a:pt x="579595" y="2389345"/>
                  <a:pt x="591281" y="2392971"/>
                  <a:pt x="600075" y="2400300"/>
                </a:cubicBezTo>
                <a:cubicBezTo>
                  <a:pt x="610423" y="2408924"/>
                  <a:pt x="618302" y="2420251"/>
                  <a:pt x="628650" y="2428875"/>
                </a:cubicBezTo>
                <a:cubicBezTo>
                  <a:pt x="637444" y="2436204"/>
                  <a:pt x="648431" y="2440596"/>
                  <a:pt x="657225" y="2447925"/>
                </a:cubicBezTo>
                <a:cubicBezTo>
                  <a:pt x="667573" y="2456549"/>
                  <a:pt x="675402" y="2467937"/>
                  <a:pt x="685800" y="2476500"/>
                </a:cubicBezTo>
                <a:cubicBezTo>
                  <a:pt x="729437" y="2512436"/>
                  <a:pt x="779178" y="2541303"/>
                  <a:pt x="819150" y="2581275"/>
                </a:cubicBezTo>
                <a:cubicBezTo>
                  <a:pt x="838200" y="2600325"/>
                  <a:pt x="854747" y="2622261"/>
                  <a:pt x="876300" y="2638425"/>
                </a:cubicBezTo>
                <a:cubicBezTo>
                  <a:pt x="889000" y="2647950"/>
                  <a:pt x="903175" y="2655775"/>
                  <a:pt x="914400" y="2667000"/>
                </a:cubicBezTo>
                <a:cubicBezTo>
                  <a:pt x="922495" y="2675095"/>
                  <a:pt x="925355" y="2687480"/>
                  <a:pt x="933450" y="2695575"/>
                </a:cubicBezTo>
                <a:cubicBezTo>
                  <a:pt x="949015" y="2711140"/>
                  <a:pt x="981196" y="2729679"/>
                  <a:pt x="1000125" y="2743200"/>
                </a:cubicBezTo>
                <a:cubicBezTo>
                  <a:pt x="1098853" y="2813720"/>
                  <a:pt x="963993" y="2722287"/>
                  <a:pt x="1095375" y="2809875"/>
                </a:cubicBezTo>
                <a:lnTo>
                  <a:pt x="1123950" y="2828925"/>
                </a:lnTo>
                <a:cubicBezTo>
                  <a:pt x="1133475" y="2835275"/>
                  <a:pt x="1142286" y="2842855"/>
                  <a:pt x="1152525" y="2847975"/>
                </a:cubicBezTo>
                <a:cubicBezTo>
                  <a:pt x="1165225" y="2854325"/>
                  <a:pt x="1178584" y="2859500"/>
                  <a:pt x="1190625" y="2867025"/>
                </a:cubicBezTo>
                <a:cubicBezTo>
                  <a:pt x="1207883" y="2877811"/>
                  <a:pt x="1237150" y="2904575"/>
                  <a:pt x="1257300" y="2914650"/>
                </a:cubicBezTo>
                <a:cubicBezTo>
                  <a:pt x="1301205" y="2936603"/>
                  <a:pt x="1309734" y="2909934"/>
                  <a:pt x="1362075" y="2962275"/>
                </a:cubicBezTo>
                <a:cubicBezTo>
                  <a:pt x="1371600" y="2971800"/>
                  <a:pt x="1379442" y="2983378"/>
                  <a:pt x="1390650" y="2990850"/>
                </a:cubicBezTo>
                <a:cubicBezTo>
                  <a:pt x="1399004" y="2996419"/>
                  <a:pt x="1410245" y="2995885"/>
                  <a:pt x="1419225" y="3000375"/>
                </a:cubicBezTo>
                <a:cubicBezTo>
                  <a:pt x="1429464" y="3005495"/>
                  <a:pt x="1437233" y="3015022"/>
                  <a:pt x="1447800" y="3019425"/>
                </a:cubicBezTo>
                <a:cubicBezTo>
                  <a:pt x="1475604" y="3031010"/>
                  <a:pt x="1508463" y="3031292"/>
                  <a:pt x="1533525" y="3048000"/>
                </a:cubicBezTo>
                <a:cubicBezTo>
                  <a:pt x="1603143" y="3094412"/>
                  <a:pt x="1515607" y="3037761"/>
                  <a:pt x="1600200" y="3086100"/>
                </a:cubicBezTo>
                <a:cubicBezTo>
                  <a:pt x="1635372" y="3106198"/>
                  <a:pt x="1625008" y="3108500"/>
                  <a:pt x="1666875" y="3124200"/>
                </a:cubicBezTo>
                <a:cubicBezTo>
                  <a:pt x="1679132" y="3128797"/>
                  <a:pt x="1692275" y="3130550"/>
                  <a:pt x="1704975" y="3133725"/>
                </a:cubicBezTo>
                <a:cubicBezTo>
                  <a:pt x="1724025" y="3146425"/>
                  <a:pt x="1740405" y="3164585"/>
                  <a:pt x="1762125" y="3171825"/>
                </a:cubicBezTo>
                <a:lnTo>
                  <a:pt x="1847850" y="3200400"/>
                </a:lnTo>
                <a:cubicBezTo>
                  <a:pt x="1857375" y="3203575"/>
                  <a:pt x="1867445" y="3205435"/>
                  <a:pt x="1876425" y="3209925"/>
                </a:cubicBezTo>
                <a:cubicBezTo>
                  <a:pt x="2002787" y="3273106"/>
                  <a:pt x="1844994" y="3196455"/>
                  <a:pt x="1943100" y="3238500"/>
                </a:cubicBezTo>
                <a:cubicBezTo>
                  <a:pt x="1956151" y="3244093"/>
                  <a:pt x="1968149" y="3251957"/>
                  <a:pt x="1981200" y="3257550"/>
                </a:cubicBezTo>
                <a:cubicBezTo>
                  <a:pt x="2000331" y="3265749"/>
                  <a:pt x="2028541" y="3271767"/>
                  <a:pt x="2047875" y="3276600"/>
                </a:cubicBezTo>
                <a:cubicBezTo>
                  <a:pt x="2063750" y="3286125"/>
                  <a:pt x="2078311" y="3298299"/>
                  <a:pt x="2095500" y="3305175"/>
                </a:cubicBezTo>
                <a:cubicBezTo>
                  <a:pt x="2110531" y="3311188"/>
                  <a:pt x="2127506" y="3310440"/>
                  <a:pt x="2143125" y="3314700"/>
                </a:cubicBezTo>
                <a:cubicBezTo>
                  <a:pt x="2192042" y="3328041"/>
                  <a:pt x="2202452" y="3335757"/>
                  <a:pt x="2247900" y="3352800"/>
                </a:cubicBezTo>
                <a:cubicBezTo>
                  <a:pt x="2257301" y="3356325"/>
                  <a:pt x="2267495" y="3357835"/>
                  <a:pt x="2276475" y="3362325"/>
                </a:cubicBezTo>
                <a:cubicBezTo>
                  <a:pt x="2372134" y="3410154"/>
                  <a:pt x="2226258" y="3350328"/>
                  <a:pt x="2343150" y="3400425"/>
                </a:cubicBezTo>
                <a:cubicBezTo>
                  <a:pt x="2352378" y="3404380"/>
                  <a:pt x="2362324" y="3406425"/>
                  <a:pt x="2371725" y="3409950"/>
                </a:cubicBezTo>
                <a:cubicBezTo>
                  <a:pt x="2387734" y="3415953"/>
                  <a:pt x="2402855" y="3424501"/>
                  <a:pt x="2419350" y="3429000"/>
                </a:cubicBezTo>
                <a:cubicBezTo>
                  <a:pt x="2437982" y="3434082"/>
                  <a:pt x="2457616" y="3434478"/>
                  <a:pt x="2476500" y="3438525"/>
                </a:cubicBezTo>
                <a:cubicBezTo>
                  <a:pt x="2502101" y="3444011"/>
                  <a:pt x="2527862" y="3449296"/>
                  <a:pt x="2552700" y="3457575"/>
                </a:cubicBezTo>
                <a:cubicBezTo>
                  <a:pt x="2593754" y="3471260"/>
                  <a:pt x="2603762" y="3475407"/>
                  <a:pt x="2657475" y="3486150"/>
                </a:cubicBezTo>
                <a:cubicBezTo>
                  <a:pt x="2679490" y="3490553"/>
                  <a:pt x="2701925" y="3492500"/>
                  <a:pt x="2724150" y="3495675"/>
                </a:cubicBezTo>
                <a:cubicBezTo>
                  <a:pt x="2733675" y="3498850"/>
                  <a:pt x="2742985" y="3502765"/>
                  <a:pt x="2752725" y="3505200"/>
                </a:cubicBezTo>
                <a:cubicBezTo>
                  <a:pt x="2792370" y="3515111"/>
                  <a:pt x="2836591" y="3520044"/>
                  <a:pt x="2876550" y="3524250"/>
                </a:cubicBezTo>
                <a:cubicBezTo>
                  <a:pt x="2911426" y="3527921"/>
                  <a:pt x="2946551" y="3529239"/>
                  <a:pt x="2981325" y="3533775"/>
                </a:cubicBezTo>
                <a:cubicBezTo>
                  <a:pt x="3169002" y="3558255"/>
                  <a:pt x="3025920" y="3542694"/>
                  <a:pt x="3171825" y="3571875"/>
                </a:cubicBezTo>
                <a:cubicBezTo>
                  <a:pt x="3193840" y="3576278"/>
                  <a:pt x="3216275" y="3578225"/>
                  <a:pt x="3238500" y="3581400"/>
                </a:cubicBezTo>
                <a:cubicBezTo>
                  <a:pt x="3248025" y="3584575"/>
                  <a:pt x="3258095" y="3586435"/>
                  <a:pt x="3267075" y="3590925"/>
                </a:cubicBezTo>
                <a:cubicBezTo>
                  <a:pt x="3277314" y="3596045"/>
                  <a:pt x="3284931" y="3605955"/>
                  <a:pt x="3295650" y="3609975"/>
                </a:cubicBezTo>
                <a:cubicBezTo>
                  <a:pt x="3310809" y="3615659"/>
                  <a:pt x="3327656" y="3615240"/>
                  <a:pt x="3343275" y="3619500"/>
                </a:cubicBezTo>
                <a:cubicBezTo>
                  <a:pt x="3362648" y="3624784"/>
                  <a:pt x="3380467" y="3636332"/>
                  <a:pt x="3400425" y="3638550"/>
                </a:cubicBezTo>
                <a:cubicBezTo>
                  <a:pt x="3429000" y="3641725"/>
                  <a:pt x="3457688" y="3644009"/>
                  <a:pt x="3486150" y="3648075"/>
                </a:cubicBezTo>
                <a:cubicBezTo>
                  <a:pt x="3502177" y="3650365"/>
                  <a:pt x="3517748" y="3655310"/>
                  <a:pt x="3533775" y="3657600"/>
                </a:cubicBezTo>
                <a:cubicBezTo>
                  <a:pt x="3591513" y="3665848"/>
                  <a:pt x="3678594" y="3672050"/>
                  <a:pt x="3733800" y="3676650"/>
                </a:cubicBezTo>
                <a:cubicBezTo>
                  <a:pt x="5180301" y="3647720"/>
                  <a:pt x="3376653" y="3676650"/>
                  <a:pt x="4591050" y="3676650"/>
                </a:cubicBezTo>
                <a:cubicBezTo>
                  <a:pt x="4876818" y="3676650"/>
                  <a:pt x="5162550" y="3670300"/>
                  <a:pt x="5448300" y="3667125"/>
                </a:cubicBezTo>
                <a:cubicBezTo>
                  <a:pt x="5476875" y="3663950"/>
                  <a:pt x="5505832" y="3663239"/>
                  <a:pt x="5534025" y="3657600"/>
                </a:cubicBezTo>
                <a:lnTo>
                  <a:pt x="5619750" y="3629025"/>
                </a:lnTo>
                <a:lnTo>
                  <a:pt x="5648325" y="3619500"/>
                </a:lnTo>
                <a:cubicBezTo>
                  <a:pt x="5657850" y="3616325"/>
                  <a:pt x="5668546" y="3615544"/>
                  <a:pt x="5676900" y="3609975"/>
                </a:cubicBezTo>
                <a:cubicBezTo>
                  <a:pt x="5711382" y="3586987"/>
                  <a:pt x="5649913" y="3578225"/>
                  <a:pt x="5705475" y="3571875"/>
                </a:cubicBezTo>
                <a:close/>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3" name="Group 22"/>
          <p:cNvGrpSpPr>
            <a:grpSpLocks/>
          </p:cNvGrpSpPr>
          <p:nvPr/>
        </p:nvGrpSpPr>
        <p:grpSpPr bwMode="auto">
          <a:xfrm>
            <a:off x="2759075" y="1212850"/>
            <a:ext cx="3149600" cy="5440363"/>
            <a:chOff x="2758926" y="1213068"/>
            <a:chExt cx="3149897" cy="5439856"/>
          </a:xfrm>
        </p:grpSpPr>
        <p:grpSp>
          <p:nvGrpSpPr>
            <p:cNvPr id="156682" name="Group 8"/>
            <p:cNvGrpSpPr>
              <a:grpSpLocks/>
            </p:cNvGrpSpPr>
            <p:nvPr/>
          </p:nvGrpSpPr>
          <p:grpSpPr bwMode="auto">
            <a:xfrm>
              <a:off x="2758926" y="3733800"/>
              <a:ext cx="3149897" cy="2919124"/>
              <a:chOff x="2758926" y="3733800"/>
              <a:chExt cx="3149897" cy="2919124"/>
            </a:xfrm>
          </p:grpSpPr>
          <p:sp>
            <p:nvSpPr>
              <p:cNvPr id="15" name="Rectangle 14"/>
              <p:cNvSpPr/>
              <p:nvPr/>
            </p:nvSpPr>
            <p:spPr>
              <a:xfrm>
                <a:off x="4102029" y="6129704"/>
                <a:ext cx="1632021" cy="52322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chemeClr val="accent6">
                        <a:lumMod val="75000"/>
                      </a:schemeClr>
                    </a:solidFill>
                    <a:effectLst>
                      <a:outerShdw blurRad="50800" dist="39000" dir="5460000" algn="tl">
                        <a:srgbClr val="000000">
                          <a:alpha val="38000"/>
                        </a:srgbClr>
                      </a:outerShdw>
                    </a:effectLst>
                    <a:latin typeface="+mn-lt"/>
                  </a:rPr>
                  <a:t>neuron</a:t>
                </a:r>
              </a:p>
            </p:txBody>
          </p:sp>
          <p:sp>
            <p:nvSpPr>
              <p:cNvPr id="16" name="Rectangle 15"/>
              <p:cNvSpPr/>
              <p:nvPr/>
            </p:nvSpPr>
            <p:spPr>
              <a:xfrm>
                <a:off x="2758926" y="3733800"/>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00B050"/>
                    </a:solidFill>
                    <a:effectLst>
                      <a:outerShdw blurRad="50800" dist="39000" dir="5460000" algn="tl">
                        <a:srgbClr val="000000">
                          <a:alpha val="38000"/>
                        </a:srgbClr>
                      </a:outerShdw>
                    </a:effectLst>
                    <a:latin typeface="+mn-lt"/>
                  </a:rPr>
                  <a:t>ganglion</a:t>
                </a:r>
              </a:p>
            </p:txBody>
          </p:sp>
        </p:grpSp>
        <p:sp>
          <p:nvSpPr>
            <p:cNvPr id="14" name="Rectangle 13"/>
            <p:cNvSpPr/>
            <p:nvPr/>
          </p:nvSpPr>
          <p:spPr>
            <a:xfrm>
              <a:off x="3130479" y="1213068"/>
              <a:ext cx="2279721" cy="95410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FFFF00"/>
                  </a:solidFill>
                  <a:effectLst>
                    <a:outerShdw blurRad="50800" dist="39000" dir="5460000" algn="tl">
                      <a:srgbClr val="000000">
                        <a:alpha val="38000"/>
                      </a:srgbClr>
                    </a:outerShdw>
                  </a:effectLst>
                  <a:latin typeface="+mn-lt"/>
                </a:rPr>
                <a:t>Most likely Schwann cells</a:t>
              </a:r>
            </a:p>
          </p:txBody>
        </p:sp>
      </p:grpSp>
      <p:cxnSp>
        <p:nvCxnSpPr>
          <p:cNvPr id="17" name="Straight Arrow Connector 16"/>
          <p:cNvCxnSpPr/>
          <p:nvPr/>
        </p:nvCxnSpPr>
        <p:spPr>
          <a:xfrm flipH="1">
            <a:off x="4219575" y="2262188"/>
            <a:ext cx="50800" cy="140493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95800" y="2290763"/>
            <a:ext cx="1866900" cy="17287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52800" y="2262188"/>
            <a:ext cx="749300" cy="154781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p:cNvPicPr>
          <p:nvPr/>
        </p:nvPicPr>
        <p:blipFill>
          <a:blip r:embed="rId4" cstate="print"/>
          <a:srcRect/>
          <a:stretch>
            <a:fillRect/>
          </a:stretch>
        </p:blipFill>
        <p:spPr bwMode="auto">
          <a:xfrm>
            <a:off x="625475" y="1071563"/>
            <a:ext cx="7620000" cy="5605462"/>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1" name="Straight Arrow Connector 10"/>
          <p:cNvCxnSpPr/>
          <p:nvPr/>
        </p:nvCxnSpPr>
        <p:spPr>
          <a:xfrm flipH="1" flipV="1">
            <a:off x="5378450" y="1403350"/>
            <a:ext cx="973138" cy="69691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62600" y="4343400"/>
            <a:ext cx="587375" cy="68580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939800" y="1622425"/>
            <a:ext cx="11113" cy="112077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351588" y="3733800"/>
            <a:ext cx="811212" cy="727075"/>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rot="6707608">
            <a:off x="4870450" y="2603501"/>
            <a:ext cx="103187" cy="195262"/>
          </a:xfrm>
          <a:prstGeom prst="rightBrace">
            <a:avLst>
              <a:gd name="adj1" fmla="val 8333"/>
              <a:gd name="adj2" fmla="val 51723"/>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n w="38100">
                <a:solidFill>
                  <a:schemeClr val="tx1"/>
                </a:solidFill>
              </a:ln>
            </a:endParaRPr>
          </a:p>
        </p:txBody>
      </p:sp>
      <p:sp>
        <p:nvSpPr>
          <p:cNvPr id="24" name="Freeform 23"/>
          <p:cNvSpPr/>
          <p:nvPr/>
        </p:nvSpPr>
        <p:spPr>
          <a:xfrm>
            <a:off x="2592388" y="1562100"/>
            <a:ext cx="671512" cy="1550988"/>
          </a:xfrm>
          <a:custGeom>
            <a:avLst/>
            <a:gdLst>
              <a:gd name="connsiteX0" fmla="*/ 162770 w 672056"/>
              <a:gd name="connsiteY0" fmla="*/ 1504709 h 1551008"/>
              <a:gd name="connsiteX1" fmla="*/ 197494 w 672056"/>
              <a:gd name="connsiteY1" fmla="*/ 1446836 h 1551008"/>
              <a:gd name="connsiteX2" fmla="*/ 209068 w 672056"/>
              <a:gd name="connsiteY2" fmla="*/ 1412112 h 1551008"/>
              <a:gd name="connsiteX3" fmla="*/ 266942 w 672056"/>
              <a:gd name="connsiteY3" fmla="*/ 1365813 h 1551008"/>
              <a:gd name="connsiteX4" fmla="*/ 278517 w 672056"/>
              <a:gd name="connsiteY4" fmla="*/ 1331089 h 1551008"/>
              <a:gd name="connsiteX5" fmla="*/ 336390 w 672056"/>
              <a:gd name="connsiteY5" fmla="*/ 1273215 h 1551008"/>
              <a:gd name="connsiteX6" fmla="*/ 347965 w 672056"/>
              <a:gd name="connsiteY6" fmla="*/ 1215342 h 1551008"/>
              <a:gd name="connsiteX7" fmla="*/ 359539 w 672056"/>
              <a:gd name="connsiteY7" fmla="*/ 995423 h 1551008"/>
              <a:gd name="connsiteX8" fmla="*/ 371114 w 672056"/>
              <a:gd name="connsiteY8" fmla="*/ 960699 h 1551008"/>
              <a:gd name="connsiteX9" fmla="*/ 440562 w 672056"/>
              <a:gd name="connsiteY9" fmla="*/ 879676 h 1551008"/>
              <a:gd name="connsiteX10" fmla="*/ 475286 w 672056"/>
              <a:gd name="connsiteY10" fmla="*/ 844952 h 1551008"/>
              <a:gd name="connsiteX11" fmla="*/ 498436 w 672056"/>
              <a:gd name="connsiteY11" fmla="*/ 810228 h 1551008"/>
              <a:gd name="connsiteX12" fmla="*/ 510010 w 672056"/>
              <a:gd name="connsiteY12" fmla="*/ 775504 h 1551008"/>
              <a:gd name="connsiteX13" fmla="*/ 567884 w 672056"/>
              <a:gd name="connsiteY13" fmla="*/ 706056 h 1551008"/>
              <a:gd name="connsiteX14" fmla="*/ 591033 w 672056"/>
              <a:gd name="connsiteY14" fmla="*/ 659757 h 1551008"/>
              <a:gd name="connsiteX15" fmla="*/ 602608 w 672056"/>
              <a:gd name="connsiteY15" fmla="*/ 625033 h 1551008"/>
              <a:gd name="connsiteX16" fmla="*/ 648906 w 672056"/>
              <a:gd name="connsiteY16" fmla="*/ 555585 h 1551008"/>
              <a:gd name="connsiteX17" fmla="*/ 672056 w 672056"/>
              <a:gd name="connsiteY17" fmla="*/ 486137 h 1551008"/>
              <a:gd name="connsiteX18" fmla="*/ 637332 w 672056"/>
              <a:gd name="connsiteY18" fmla="*/ 381965 h 1551008"/>
              <a:gd name="connsiteX19" fmla="*/ 579458 w 672056"/>
              <a:gd name="connsiteY19" fmla="*/ 324091 h 1551008"/>
              <a:gd name="connsiteX20" fmla="*/ 567884 w 672056"/>
              <a:gd name="connsiteY20" fmla="*/ 57874 h 1551008"/>
              <a:gd name="connsiteX21" fmla="*/ 556309 w 672056"/>
              <a:gd name="connsiteY21" fmla="*/ 23150 h 1551008"/>
              <a:gd name="connsiteX22" fmla="*/ 486861 w 672056"/>
              <a:gd name="connsiteY22" fmla="*/ 0 h 1551008"/>
              <a:gd name="connsiteX23" fmla="*/ 324815 w 672056"/>
              <a:gd name="connsiteY23" fmla="*/ 34724 h 1551008"/>
              <a:gd name="connsiteX24" fmla="*/ 301666 w 672056"/>
              <a:gd name="connsiteY24" fmla="*/ 57874 h 1551008"/>
              <a:gd name="connsiteX25" fmla="*/ 290091 w 672056"/>
              <a:gd name="connsiteY25" fmla="*/ 92598 h 1551008"/>
              <a:gd name="connsiteX26" fmla="*/ 301666 w 672056"/>
              <a:gd name="connsiteY26" fmla="*/ 150471 h 1551008"/>
              <a:gd name="connsiteX27" fmla="*/ 347965 w 672056"/>
              <a:gd name="connsiteY27" fmla="*/ 208345 h 1551008"/>
              <a:gd name="connsiteX28" fmla="*/ 382689 w 672056"/>
              <a:gd name="connsiteY28" fmla="*/ 231494 h 1551008"/>
              <a:gd name="connsiteX29" fmla="*/ 394263 w 672056"/>
              <a:gd name="connsiteY29" fmla="*/ 416689 h 1551008"/>
              <a:gd name="connsiteX30" fmla="*/ 359539 w 672056"/>
              <a:gd name="connsiteY30" fmla="*/ 451413 h 1551008"/>
              <a:gd name="connsiteX31" fmla="*/ 301666 w 672056"/>
              <a:gd name="connsiteY31" fmla="*/ 497712 h 1551008"/>
              <a:gd name="connsiteX32" fmla="*/ 255367 w 672056"/>
              <a:gd name="connsiteY32" fmla="*/ 544010 h 1551008"/>
              <a:gd name="connsiteX33" fmla="*/ 209068 w 672056"/>
              <a:gd name="connsiteY33" fmla="*/ 601884 h 1551008"/>
              <a:gd name="connsiteX34" fmla="*/ 174344 w 672056"/>
              <a:gd name="connsiteY34" fmla="*/ 625033 h 1551008"/>
              <a:gd name="connsiteX35" fmla="*/ 151195 w 672056"/>
              <a:gd name="connsiteY35" fmla="*/ 659757 h 1551008"/>
              <a:gd name="connsiteX36" fmla="*/ 128046 w 672056"/>
              <a:gd name="connsiteY36" fmla="*/ 740780 h 1551008"/>
              <a:gd name="connsiteX37" fmla="*/ 116471 w 672056"/>
              <a:gd name="connsiteY37" fmla="*/ 1053296 h 1551008"/>
              <a:gd name="connsiteX38" fmla="*/ 93322 w 672056"/>
              <a:gd name="connsiteY38" fmla="*/ 1215342 h 1551008"/>
              <a:gd name="connsiteX39" fmla="*/ 81747 w 672056"/>
              <a:gd name="connsiteY39" fmla="*/ 1250066 h 1551008"/>
              <a:gd name="connsiteX40" fmla="*/ 70172 w 672056"/>
              <a:gd name="connsiteY40" fmla="*/ 1296365 h 1551008"/>
              <a:gd name="connsiteX41" fmla="*/ 23873 w 672056"/>
              <a:gd name="connsiteY41" fmla="*/ 1354238 h 1551008"/>
              <a:gd name="connsiteX42" fmla="*/ 724 w 672056"/>
              <a:gd name="connsiteY42" fmla="*/ 1423686 h 1551008"/>
              <a:gd name="connsiteX43" fmla="*/ 12299 w 672056"/>
              <a:gd name="connsiteY43" fmla="*/ 1481560 h 1551008"/>
              <a:gd name="connsiteX44" fmla="*/ 47023 w 672056"/>
              <a:gd name="connsiteY44" fmla="*/ 1539433 h 1551008"/>
              <a:gd name="connsiteX45" fmla="*/ 81747 w 672056"/>
              <a:gd name="connsiteY45" fmla="*/ 1551008 h 1551008"/>
              <a:gd name="connsiteX46" fmla="*/ 162770 w 672056"/>
              <a:gd name="connsiteY46" fmla="*/ 1504709 h 155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72056" h="1551008">
                <a:moveTo>
                  <a:pt x="162770" y="1504709"/>
                </a:moveTo>
                <a:cubicBezTo>
                  <a:pt x="182061" y="1487347"/>
                  <a:pt x="187433" y="1466958"/>
                  <a:pt x="197494" y="1446836"/>
                </a:cubicBezTo>
                <a:cubicBezTo>
                  <a:pt x="202950" y="1435923"/>
                  <a:pt x="202791" y="1422574"/>
                  <a:pt x="209068" y="1412112"/>
                </a:cubicBezTo>
                <a:cubicBezTo>
                  <a:pt x="220064" y="1393786"/>
                  <a:pt x="251170" y="1376328"/>
                  <a:pt x="266942" y="1365813"/>
                </a:cubicBezTo>
                <a:cubicBezTo>
                  <a:pt x="270800" y="1354238"/>
                  <a:pt x="271197" y="1340850"/>
                  <a:pt x="278517" y="1331089"/>
                </a:cubicBezTo>
                <a:cubicBezTo>
                  <a:pt x="294886" y="1309263"/>
                  <a:pt x="336390" y="1273215"/>
                  <a:pt x="336390" y="1273215"/>
                </a:cubicBezTo>
                <a:cubicBezTo>
                  <a:pt x="340248" y="1253924"/>
                  <a:pt x="346331" y="1234947"/>
                  <a:pt x="347965" y="1215342"/>
                </a:cubicBezTo>
                <a:cubicBezTo>
                  <a:pt x="354061" y="1142188"/>
                  <a:pt x="352893" y="1068529"/>
                  <a:pt x="359539" y="995423"/>
                </a:cubicBezTo>
                <a:cubicBezTo>
                  <a:pt x="360644" y="983272"/>
                  <a:pt x="365658" y="971612"/>
                  <a:pt x="371114" y="960699"/>
                </a:cubicBezTo>
                <a:cubicBezTo>
                  <a:pt x="388743" y="925442"/>
                  <a:pt x="412082" y="908156"/>
                  <a:pt x="440562" y="879676"/>
                </a:cubicBezTo>
                <a:cubicBezTo>
                  <a:pt x="452137" y="868101"/>
                  <a:pt x="466206" y="858572"/>
                  <a:pt x="475286" y="844952"/>
                </a:cubicBezTo>
                <a:lnTo>
                  <a:pt x="498436" y="810228"/>
                </a:lnTo>
                <a:cubicBezTo>
                  <a:pt x="502294" y="798653"/>
                  <a:pt x="503242" y="785656"/>
                  <a:pt x="510010" y="775504"/>
                </a:cubicBezTo>
                <a:cubicBezTo>
                  <a:pt x="605771" y="631861"/>
                  <a:pt x="492142" y="838605"/>
                  <a:pt x="567884" y="706056"/>
                </a:cubicBezTo>
                <a:cubicBezTo>
                  <a:pt x="576445" y="691075"/>
                  <a:pt x="584236" y="675616"/>
                  <a:pt x="591033" y="659757"/>
                </a:cubicBezTo>
                <a:cubicBezTo>
                  <a:pt x="595839" y="648543"/>
                  <a:pt x="596683" y="635698"/>
                  <a:pt x="602608" y="625033"/>
                </a:cubicBezTo>
                <a:cubicBezTo>
                  <a:pt x="616119" y="600712"/>
                  <a:pt x="640108" y="581979"/>
                  <a:pt x="648906" y="555585"/>
                </a:cubicBezTo>
                <a:lnTo>
                  <a:pt x="672056" y="486137"/>
                </a:lnTo>
                <a:cubicBezTo>
                  <a:pt x="662681" y="429888"/>
                  <a:pt x="670839" y="420259"/>
                  <a:pt x="637332" y="381965"/>
                </a:cubicBezTo>
                <a:cubicBezTo>
                  <a:pt x="619367" y="361433"/>
                  <a:pt x="579458" y="324091"/>
                  <a:pt x="579458" y="324091"/>
                </a:cubicBezTo>
                <a:cubicBezTo>
                  <a:pt x="575600" y="235352"/>
                  <a:pt x="574696" y="146435"/>
                  <a:pt x="567884" y="57874"/>
                </a:cubicBezTo>
                <a:cubicBezTo>
                  <a:pt x="566948" y="45709"/>
                  <a:pt x="566237" y="30242"/>
                  <a:pt x="556309" y="23150"/>
                </a:cubicBezTo>
                <a:cubicBezTo>
                  <a:pt x="536453" y="8967"/>
                  <a:pt x="486861" y="0"/>
                  <a:pt x="486861" y="0"/>
                </a:cubicBezTo>
                <a:cubicBezTo>
                  <a:pt x="386118" y="9159"/>
                  <a:pt x="381799" y="-10864"/>
                  <a:pt x="324815" y="34724"/>
                </a:cubicBezTo>
                <a:cubicBezTo>
                  <a:pt x="316294" y="41541"/>
                  <a:pt x="309382" y="50157"/>
                  <a:pt x="301666" y="57874"/>
                </a:cubicBezTo>
                <a:cubicBezTo>
                  <a:pt x="297808" y="69449"/>
                  <a:pt x="290091" y="80397"/>
                  <a:pt x="290091" y="92598"/>
                </a:cubicBezTo>
                <a:cubicBezTo>
                  <a:pt x="290091" y="112271"/>
                  <a:pt x="294758" y="132051"/>
                  <a:pt x="301666" y="150471"/>
                </a:cubicBezTo>
                <a:cubicBezTo>
                  <a:pt x="308112" y="167660"/>
                  <a:pt x="332831" y="196238"/>
                  <a:pt x="347965" y="208345"/>
                </a:cubicBezTo>
                <a:cubicBezTo>
                  <a:pt x="358828" y="217035"/>
                  <a:pt x="371114" y="223778"/>
                  <a:pt x="382689" y="231494"/>
                </a:cubicBezTo>
                <a:cubicBezTo>
                  <a:pt x="408583" y="309176"/>
                  <a:pt x="423389" y="322030"/>
                  <a:pt x="394263" y="416689"/>
                </a:cubicBezTo>
                <a:cubicBezTo>
                  <a:pt x="389449" y="432334"/>
                  <a:pt x="370018" y="438838"/>
                  <a:pt x="359539" y="451413"/>
                </a:cubicBezTo>
                <a:cubicBezTo>
                  <a:pt x="319266" y="499741"/>
                  <a:pt x="358670" y="478710"/>
                  <a:pt x="301666" y="497712"/>
                </a:cubicBezTo>
                <a:cubicBezTo>
                  <a:pt x="281088" y="559445"/>
                  <a:pt x="306811" y="513144"/>
                  <a:pt x="255367" y="544010"/>
                </a:cubicBezTo>
                <a:cubicBezTo>
                  <a:pt x="226736" y="561189"/>
                  <a:pt x="232721" y="578231"/>
                  <a:pt x="209068" y="601884"/>
                </a:cubicBezTo>
                <a:cubicBezTo>
                  <a:pt x="199231" y="611720"/>
                  <a:pt x="185919" y="617317"/>
                  <a:pt x="174344" y="625033"/>
                </a:cubicBezTo>
                <a:cubicBezTo>
                  <a:pt x="166628" y="636608"/>
                  <a:pt x="157416" y="647315"/>
                  <a:pt x="151195" y="659757"/>
                </a:cubicBezTo>
                <a:cubicBezTo>
                  <a:pt x="142890" y="676366"/>
                  <a:pt x="131756" y="725940"/>
                  <a:pt x="128046" y="740780"/>
                </a:cubicBezTo>
                <a:cubicBezTo>
                  <a:pt x="124188" y="844952"/>
                  <a:pt x="122418" y="949222"/>
                  <a:pt x="116471" y="1053296"/>
                </a:cubicBezTo>
                <a:cubicBezTo>
                  <a:pt x="115124" y="1076873"/>
                  <a:pt x="100097" y="1184855"/>
                  <a:pt x="93322" y="1215342"/>
                </a:cubicBezTo>
                <a:cubicBezTo>
                  <a:pt x="90675" y="1227252"/>
                  <a:pt x="85099" y="1238335"/>
                  <a:pt x="81747" y="1250066"/>
                </a:cubicBezTo>
                <a:cubicBezTo>
                  <a:pt x="77377" y="1265362"/>
                  <a:pt x="76438" y="1281743"/>
                  <a:pt x="70172" y="1296365"/>
                </a:cubicBezTo>
                <a:cubicBezTo>
                  <a:pt x="59220" y="1321919"/>
                  <a:pt x="42543" y="1335569"/>
                  <a:pt x="23873" y="1354238"/>
                </a:cubicBezTo>
                <a:cubicBezTo>
                  <a:pt x="16157" y="1377387"/>
                  <a:pt x="-4062" y="1399758"/>
                  <a:pt x="724" y="1423686"/>
                </a:cubicBezTo>
                <a:cubicBezTo>
                  <a:pt x="4582" y="1442977"/>
                  <a:pt x="7528" y="1462474"/>
                  <a:pt x="12299" y="1481560"/>
                </a:cubicBezTo>
                <a:cubicBezTo>
                  <a:pt x="18726" y="1507268"/>
                  <a:pt x="22936" y="1524981"/>
                  <a:pt x="47023" y="1539433"/>
                </a:cubicBezTo>
                <a:cubicBezTo>
                  <a:pt x="57485" y="1545710"/>
                  <a:pt x="70172" y="1547150"/>
                  <a:pt x="81747" y="1551008"/>
                </a:cubicBezTo>
                <a:cubicBezTo>
                  <a:pt x="156372" y="1526134"/>
                  <a:pt x="143479" y="1522071"/>
                  <a:pt x="162770" y="1504709"/>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8" name="Group 27"/>
          <p:cNvGrpSpPr>
            <a:grpSpLocks/>
          </p:cNvGrpSpPr>
          <p:nvPr/>
        </p:nvGrpSpPr>
        <p:grpSpPr bwMode="auto">
          <a:xfrm>
            <a:off x="228600" y="1096963"/>
            <a:ext cx="8129588" cy="4724400"/>
            <a:chOff x="228600" y="1096309"/>
            <a:chExt cx="8129144" cy="4725742"/>
          </a:xfrm>
        </p:grpSpPr>
        <p:sp>
          <p:nvSpPr>
            <p:cNvPr id="15" name="Rectangle 14"/>
            <p:cNvSpPr/>
            <p:nvPr/>
          </p:nvSpPr>
          <p:spPr>
            <a:xfrm rot="19571517">
              <a:off x="4058290" y="3598188"/>
              <a:ext cx="3232221" cy="52322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err="1">
                  <a:ln w="11430"/>
                  <a:solidFill>
                    <a:schemeClr val="accent3">
                      <a:lumMod val="50000"/>
                    </a:schemeClr>
                  </a:solidFill>
                  <a:effectLst>
                    <a:outerShdw blurRad="50800" dist="39000" dir="5460000" algn="tl">
                      <a:srgbClr val="000000">
                        <a:alpha val="38000"/>
                      </a:srgbClr>
                    </a:outerShdw>
                  </a:effectLst>
                  <a:latin typeface="+mn-lt"/>
                </a:rPr>
                <a:t>perineurium</a:t>
              </a:r>
              <a:endParaRPr lang="en-US" sz="2800" b="1" dirty="0">
                <a:ln w="11430"/>
                <a:solidFill>
                  <a:schemeClr val="accent3">
                    <a:lumMod val="50000"/>
                  </a:schemeClr>
                </a:solidFill>
                <a:effectLst>
                  <a:outerShdw blurRad="50800" dist="39000" dir="5460000" algn="tl">
                    <a:srgbClr val="000000">
                      <a:alpha val="38000"/>
                    </a:srgbClr>
                  </a:outerShdw>
                </a:effectLst>
                <a:latin typeface="+mn-lt"/>
              </a:endParaRPr>
            </a:p>
          </p:txBody>
        </p:sp>
        <p:sp>
          <p:nvSpPr>
            <p:cNvPr id="16" name="Rectangle 15"/>
            <p:cNvSpPr/>
            <p:nvPr/>
          </p:nvSpPr>
          <p:spPr>
            <a:xfrm>
              <a:off x="228600" y="2616835"/>
              <a:ext cx="1448783"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axon</a:t>
              </a:r>
            </a:p>
          </p:txBody>
        </p:sp>
        <p:sp>
          <p:nvSpPr>
            <p:cNvPr id="19" name="Rectangle 18"/>
            <p:cNvSpPr/>
            <p:nvPr/>
          </p:nvSpPr>
          <p:spPr>
            <a:xfrm>
              <a:off x="6005510" y="1934845"/>
              <a:ext cx="1640645"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effectLst>
                    <a:outerShdw blurRad="50800" dist="39000" dir="5460000" algn="tl">
                      <a:srgbClr val="000000">
                        <a:alpha val="38000"/>
                      </a:srgbClr>
                    </a:outerShdw>
                  </a:effectLst>
                  <a:latin typeface="+mn-lt"/>
                </a:rPr>
                <a:t>axon</a:t>
              </a:r>
            </a:p>
          </p:txBody>
        </p:sp>
        <p:sp>
          <p:nvSpPr>
            <p:cNvPr id="21" name="Rectangle 20"/>
            <p:cNvSpPr/>
            <p:nvPr/>
          </p:nvSpPr>
          <p:spPr>
            <a:xfrm>
              <a:off x="3894947" y="2639353"/>
              <a:ext cx="1640645"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00B0F0"/>
                  </a:solidFill>
                  <a:effectLst>
                    <a:outerShdw blurRad="50800" dist="39000" dir="5460000" algn="tl">
                      <a:srgbClr val="000000">
                        <a:alpha val="38000"/>
                      </a:srgbClr>
                    </a:outerShdw>
                  </a:effectLst>
                  <a:latin typeface="+mn-lt"/>
                </a:rPr>
                <a:t>myelin</a:t>
              </a:r>
            </a:p>
          </p:txBody>
        </p:sp>
        <p:sp>
          <p:nvSpPr>
            <p:cNvPr id="25" name="Rectangle 24"/>
            <p:cNvSpPr/>
            <p:nvPr/>
          </p:nvSpPr>
          <p:spPr>
            <a:xfrm rot="19571517">
              <a:off x="5125523" y="5298831"/>
              <a:ext cx="3232221" cy="52322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C00000"/>
                  </a:solidFill>
                  <a:effectLst>
                    <a:outerShdw blurRad="50800" dist="39000" dir="5460000" algn="tl">
                      <a:srgbClr val="000000">
                        <a:alpha val="38000"/>
                      </a:srgbClr>
                    </a:outerShdw>
                  </a:effectLst>
                  <a:latin typeface="+mn-lt"/>
                </a:rPr>
                <a:t>epineurium</a:t>
              </a:r>
            </a:p>
          </p:txBody>
        </p:sp>
        <p:sp>
          <p:nvSpPr>
            <p:cNvPr id="26" name="Rectangle 25"/>
            <p:cNvSpPr/>
            <p:nvPr/>
          </p:nvSpPr>
          <p:spPr>
            <a:xfrm>
              <a:off x="1614313" y="1096309"/>
              <a:ext cx="3232221" cy="52322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err="1">
                  <a:ln w="11430"/>
                  <a:solidFill>
                    <a:srgbClr val="002060"/>
                  </a:solidFill>
                  <a:effectLst>
                    <a:outerShdw blurRad="50800" dist="39000" dir="5460000" algn="tl">
                      <a:srgbClr val="000000">
                        <a:alpha val="38000"/>
                      </a:srgbClr>
                    </a:outerShdw>
                  </a:effectLst>
                  <a:latin typeface="+mn-lt"/>
                </a:rPr>
                <a:t>endoneurium</a:t>
              </a:r>
              <a:endParaRPr lang="en-US" sz="2800" b="1" dirty="0">
                <a:ln w="11430"/>
                <a:solidFill>
                  <a:srgbClr val="002060"/>
                </a:solidFill>
                <a:effectLst>
                  <a:outerShdw blurRad="50800" dist="39000" dir="5460000" algn="tl">
                    <a:srgbClr val="000000">
                      <a:alpha val="38000"/>
                    </a:srgbClr>
                  </a:outerShdw>
                </a:effectLst>
                <a:latin typeface="+mn-lt"/>
              </a:endParaRPr>
            </a:p>
          </p:txBody>
        </p:sp>
      </p:grpSp>
      <p:sp>
        <p:nvSpPr>
          <p:cNvPr id="27" name="Freeform 26"/>
          <p:cNvSpPr/>
          <p:nvPr/>
        </p:nvSpPr>
        <p:spPr>
          <a:xfrm>
            <a:off x="4198938" y="4108450"/>
            <a:ext cx="4195762" cy="2654300"/>
          </a:xfrm>
          <a:custGeom>
            <a:avLst/>
            <a:gdLst>
              <a:gd name="connsiteX0" fmla="*/ 2826297 w 4195561"/>
              <a:gd name="connsiteY0" fmla="*/ 729469 h 2653651"/>
              <a:gd name="connsiteX1" fmla="*/ 2675826 w 4195561"/>
              <a:gd name="connsiteY1" fmla="*/ 764193 h 2653651"/>
              <a:gd name="connsiteX2" fmla="*/ 2641102 w 4195561"/>
              <a:gd name="connsiteY2" fmla="*/ 775767 h 2653651"/>
              <a:gd name="connsiteX3" fmla="*/ 2571654 w 4195561"/>
              <a:gd name="connsiteY3" fmla="*/ 810492 h 2653651"/>
              <a:gd name="connsiteX4" fmla="*/ 2502206 w 4195561"/>
              <a:gd name="connsiteY4" fmla="*/ 833641 h 2653651"/>
              <a:gd name="connsiteX5" fmla="*/ 2421183 w 4195561"/>
              <a:gd name="connsiteY5" fmla="*/ 868365 h 2653651"/>
              <a:gd name="connsiteX6" fmla="*/ 2328586 w 4195561"/>
              <a:gd name="connsiteY6" fmla="*/ 903089 h 2653651"/>
              <a:gd name="connsiteX7" fmla="*/ 2259137 w 4195561"/>
              <a:gd name="connsiteY7" fmla="*/ 937813 h 2653651"/>
              <a:gd name="connsiteX8" fmla="*/ 2224413 w 4195561"/>
              <a:gd name="connsiteY8" fmla="*/ 960962 h 2653651"/>
              <a:gd name="connsiteX9" fmla="*/ 2154965 w 4195561"/>
              <a:gd name="connsiteY9" fmla="*/ 984112 h 2653651"/>
              <a:gd name="connsiteX10" fmla="*/ 2073942 w 4195561"/>
              <a:gd name="connsiteY10" fmla="*/ 1018836 h 2653651"/>
              <a:gd name="connsiteX11" fmla="*/ 2039218 w 4195561"/>
              <a:gd name="connsiteY11" fmla="*/ 1041985 h 2653651"/>
              <a:gd name="connsiteX12" fmla="*/ 2016069 w 4195561"/>
              <a:gd name="connsiteY12" fmla="*/ 1076709 h 2653651"/>
              <a:gd name="connsiteX13" fmla="*/ 1981345 w 4195561"/>
              <a:gd name="connsiteY13" fmla="*/ 1088284 h 2653651"/>
              <a:gd name="connsiteX14" fmla="*/ 1935046 w 4195561"/>
              <a:gd name="connsiteY14" fmla="*/ 1123008 h 2653651"/>
              <a:gd name="connsiteX15" fmla="*/ 1900322 w 4195561"/>
              <a:gd name="connsiteY15" fmla="*/ 1157732 h 2653651"/>
              <a:gd name="connsiteX16" fmla="*/ 1819299 w 4195561"/>
              <a:gd name="connsiteY16" fmla="*/ 1204031 h 2653651"/>
              <a:gd name="connsiteX17" fmla="*/ 1749851 w 4195561"/>
              <a:gd name="connsiteY17" fmla="*/ 1250329 h 2653651"/>
              <a:gd name="connsiteX18" fmla="*/ 1726702 w 4195561"/>
              <a:gd name="connsiteY18" fmla="*/ 1273479 h 2653651"/>
              <a:gd name="connsiteX19" fmla="*/ 1645679 w 4195561"/>
              <a:gd name="connsiteY19" fmla="*/ 1319778 h 2653651"/>
              <a:gd name="connsiteX20" fmla="*/ 1576231 w 4195561"/>
              <a:gd name="connsiteY20" fmla="*/ 1366076 h 2653651"/>
              <a:gd name="connsiteX21" fmla="*/ 1506783 w 4195561"/>
              <a:gd name="connsiteY21" fmla="*/ 1400800 h 2653651"/>
              <a:gd name="connsiteX22" fmla="*/ 1437335 w 4195561"/>
              <a:gd name="connsiteY22" fmla="*/ 1435524 h 2653651"/>
              <a:gd name="connsiteX23" fmla="*/ 1367887 w 4195561"/>
              <a:gd name="connsiteY23" fmla="*/ 1481823 h 2653651"/>
              <a:gd name="connsiteX24" fmla="*/ 1286864 w 4195561"/>
              <a:gd name="connsiteY24" fmla="*/ 1504973 h 2653651"/>
              <a:gd name="connsiteX25" fmla="*/ 1194267 w 4195561"/>
              <a:gd name="connsiteY25" fmla="*/ 1562846 h 2653651"/>
              <a:gd name="connsiteX26" fmla="*/ 1124818 w 4195561"/>
              <a:gd name="connsiteY26" fmla="*/ 1597570 h 2653651"/>
              <a:gd name="connsiteX27" fmla="*/ 1078520 w 4195561"/>
              <a:gd name="connsiteY27" fmla="*/ 1620719 h 2653651"/>
              <a:gd name="connsiteX28" fmla="*/ 1009072 w 4195561"/>
              <a:gd name="connsiteY28" fmla="*/ 1690167 h 2653651"/>
              <a:gd name="connsiteX29" fmla="*/ 939623 w 4195561"/>
              <a:gd name="connsiteY29" fmla="*/ 1736466 h 2653651"/>
              <a:gd name="connsiteX30" fmla="*/ 870175 w 4195561"/>
              <a:gd name="connsiteY30" fmla="*/ 1782765 h 2653651"/>
              <a:gd name="connsiteX31" fmla="*/ 800727 w 4195561"/>
              <a:gd name="connsiteY31" fmla="*/ 1840638 h 2653651"/>
              <a:gd name="connsiteX32" fmla="*/ 731279 w 4195561"/>
              <a:gd name="connsiteY32" fmla="*/ 1863788 h 2653651"/>
              <a:gd name="connsiteX33" fmla="*/ 696555 w 4195561"/>
              <a:gd name="connsiteY33" fmla="*/ 1875362 h 2653651"/>
              <a:gd name="connsiteX34" fmla="*/ 673406 w 4195561"/>
              <a:gd name="connsiteY34" fmla="*/ 1898512 h 2653651"/>
              <a:gd name="connsiteX35" fmla="*/ 592383 w 4195561"/>
              <a:gd name="connsiteY35" fmla="*/ 1921661 h 2653651"/>
              <a:gd name="connsiteX36" fmla="*/ 511360 w 4195561"/>
              <a:gd name="connsiteY36" fmla="*/ 1944810 h 2653651"/>
              <a:gd name="connsiteX37" fmla="*/ 465061 w 4195561"/>
              <a:gd name="connsiteY37" fmla="*/ 1967960 h 2653651"/>
              <a:gd name="connsiteX38" fmla="*/ 395613 w 4195561"/>
              <a:gd name="connsiteY38" fmla="*/ 1991109 h 2653651"/>
              <a:gd name="connsiteX39" fmla="*/ 279867 w 4195561"/>
              <a:gd name="connsiteY39" fmla="*/ 2037408 h 2653651"/>
              <a:gd name="connsiteX40" fmla="*/ 221993 w 4195561"/>
              <a:gd name="connsiteY40" fmla="*/ 2072132 h 2653651"/>
              <a:gd name="connsiteX41" fmla="*/ 140970 w 4195561"/>
              <a:gd name="connsiteY41" fmla="*/ 2130005 h 2653651"/>
              <a:gd name="connsiteX42" fmla="*/ 83097 w 4195561"/>
              <a:gd name="connsiteY42" fmla="*/ 2211028 h 2653651"/>
              <a:gd name="connsiteX43" fmla="*/ 48373 w 4195561"/>
              <a:gd name="connsiteY43" fmla="*/ 2245752 h 2653651"/>
              <a:gd name="connsiteX44" fmla="*/ 25223 w 4195561"/>
              <a:gd name="connsiteY44" fmla="*/ 2280476 h 2653651"/>
              <a:gd name="connsiteX45" fmla="*/ 13649 w 4195561"/>
              <a:gd name="connsiteY45" fmla="*/ 2407798 h 2653651"/>
              <a:gd name="connsiteX46" fmla="*/ 83097 w 4195561"/>
              <a:gd name="connsiteY46" fmla="*/ 2430947 h 2653651"/>
              <a:gd name="connsiteX47" fmla="*/ 117821 w 4195561"/>
              <a:gd name="connsiteY47" fmla="*/ 2454097 h 2653651"/>
              <a:gd name="connsiteX48" fmla="*/ 314591 w 4195561"/>
              <a:gd name="connsiteY48" fmla="*/ 2477246 h 2653651"/>
              <a:gd name="connsiteX49" fmla="*/ 522935 w 4195561"/>
              <a:gd name="connsiteY49" fmla="*/ 2500395 h 2653651"/>
              <a:gd name="connsiteX50" fmla="*/ 974348 w 4195561"/>
              <a:gd name="connsiteY50" fmla="*/ 2523545 h 2653651"/>
              <a:gd name="connsiteX51" fmla="*/ 1182692 w 4195561"/>
              <a:gd name="connsiteY51" fmla="*/ 2546694 h 2653651"/>
              <a:gd name="connsiteX52" fmla="*/ 1252140 w 4195561"/>
              <a:gd name="connsiteY52" fmla="*/ 2558269 h 2653651"/>
              <a:gd name="connsiteX53" fmla="*/ 2386459 w 4195561"/>
              <a:gd name="connsiteY53" fmla="*/ 2569843 h 2653651"/>
              <a:gd name="connsiteX54" fmla="*/ 2594803 w 4195561"/>
              <a:gd name="connsiteY54" fmla="*/ 2581418 h 2653651"/>
              <a:gd name="connsiteX55" fmla="*/ 2652677 w 4195561"/>
              <a:gd name="connsiteY55" fmla="*/ 2592993 h 2653651"/>
              <a:gd name="connsiteX56" fmla="*/ 2745274 w 4195561"/>
              <a:gd name="connsiteY56" fmla="*/ 2604567 h 2653651"/>
              <a:gd name="connsiteX57" fmla="*/ 2965193 w 4195561"/>
              <a:gd name="connsiteY57" fmla="*/ 2627717 h 2653651"/>
              <a:gd name="connsiteX58" fmla="*/ 3347158 w 4195561"/>
              <a:gd name="connsiteY58" fmla="*/ 2627717 h 2653651"/>
              <a:gd name="connsiteX59" fmla="*/ 3416606 w 4195561"/>
              <a:gd name="connsiteY59" fmla="*/ 2616142 h 2653651"/>
              <a:gd name="connsiteX60" fmla="*/ 3486054 w 4195561"/>
              <a:gd name="connsiteY60" fmla="*/ 2592993 h 2653651"/>
              <a:gd name="connsiteX61" fmla="*/ 3555502 w 4195561"/>
              <a:gd name="connsiteY61" fmla="*/ 2569843 h 2653651"/>
              <a:gd name="connsiteX62" fmla="*/ 3624950 w 4195561"/>
              <a:gd name="connsiteY62" fmla="*/ 2546694 h 2653651"/>
              <a:gd name="connsiteX63" fmla="*/ 3752272 w 4195561"/>
              <a:gd name="connsiteY63" fmla="*/ 2523545 h 2653651"/>
              <a:gd name="connsiteX64" fmla="*/ 3833294 w 4195561"/>
              <a:gd name="connsiteY64" fmla="*/ 2488821 h 2653651"/>
              <a:gd name="connsiteX65" fmla="*/ 3879593 w 4195561"/>
              <a:gd name="connsiteY65" fmla="*/ 2454097 h 2653651"/>
              <a:gd name="connsiteX66" fmla="*/ 3914317 w 4195561"/>
              <a:gd name="connsiteY66" fmla="*/ 2442522 h 2653651"/>
              <a:gd name="connsiteX67" fmla="*/ 3995340 w 4195561"/>
              <a:gd name="connsiteY67" fmla="*/ 2407798 h 2653651"/>
              <a:gd name="connsiteX68" fmla="*/ 4053213 w 4195561"/>
              <a:gd name="connsiteY68" fmla="*/ 2280476 h 2653651"/>
              <a:gd name="connsiteX69" fmla="*/ 4076363 w 4195561"/>
              <a:gd name="connsiteY69" fmla="*/ 2257327 h 2653651"/>
              <a:gd name="connsiteX70" fmla="*/ 4111087 w 4195561"/>
              <a:gd name="connsiteY70" fmla="*/ 2118431 h 2653651"/>
              <a:gd name="connsiteX71" fmla="*/ 4134236 w 4195561"/>
              <a:gd name="connsiteY71" fmla="*/ 2072132 h 2653651"/>
              <a:gd name="connsiteX72" fmla="*/ 4145811 w 4195561"/>
              <a:gd name="connsiteY72" fmla="*/ 1967960 h 2653651"/>
              <a:gd name="connsiteX73" fmla="*/ 4168960 w 4195561"/>
              <a:gd name="connsiteY73" fmla="*/ 1829064 h 2653651"/>
              <a:gd name="connsiteX74" fmla="*/ 4157386 w 4195561"/>
              <a:gd name="connsiteY74" fmla="*/ 613722 h 2653651"/>
              <a:gd name="connsiteX75" fmla="*/ 4134236 w 4195561"/>
              <a:gd name="connsiteY75" fmla="*/ 440102 h 2653651"/>
              <a:gd name="connsiteX76" fmla="*/ 4122661 w 4195561"/>
              <a:gd name="connsiteY76" fmla="*/ 254907 h 2653651"/>
              <a:gd name="connsiteX77" fmla="*/ 4099512 w 4195561"/>
              <a:gd name="connsiteY77" fmla="*/ 104436 h 2653651"/>
              <a:gd name="connsiteX78" fmla="*/ 4076363 w 4195561"/>
              <a:gd name="connsiteY78" fmla="*/ 81286 h 2653651"/>
              <a:gd name="connsiteX79" fmla="*/ 4041639 w 4195561"/>
              <a:gd name="connsiteY79" fmla="*/ 264 h 2653651"/>
              <a:gd name="connsiteX80" fmla="*/ 3949041 w 4195561"/>
              <a:gd name="connsiteY80" fmla="*/ 23413 h 2653651"/>
              <a:gd name="connsiteX81" fmla="*/ 3868018 w 4195561"/>
              <a:gd name="connsiteY81" fmla="*/ 69712 h 2653651"/>
              <a:gd name="connsiteX82" fmla="*/ 3798570 w 4195561"/>
              <a:gd name="connsiteY82" fmla="*/ 92861 h 2653651"/>
              <a:gd name="connsiteX83" fmla="*/ 3763846 w 4195561"/>
              <a:gd name="connsiteY83" fmla="*/ 104436 h 2653651"/>
              <a:gd name="connsiteX84" fmla="*/ 3729122 w 4195561"/>
              <a:gd name="connsiteY84" fmla="*/ 139160 h 2653651"/>
              <a:gd name="connsiteX85" fmla="*/ 3659674 w 4195561"/>
              <a:gd name="connsiteY85" fmla="*/ 162309 h 2653651"/>
              <a:gd name="connsiteX86" fmla="*/ 3578651 w 4195561"/>
              <a:gd name="connsiteY86" fmla="*/ 197033 h 2653651"/>
              <a:gd name="connsiteX87" fmla="*/ 3520778 w 4195561"/>
              <a:gd name="connsiteY87" fmla="*/ 254907 h 2653651"/>
              <a:gd name="connsiteX88" fmla="*/ 3451330 w 4195561"/>
              <a:gd name="connsiteY88" fmla="*/ 301205 h 2653651"/>
              <a:gd name="connsiteX89" fmla="*/ 3428180 w 4195561"/>
              <a:gd name="connsiteY89" fmla="*/ 324355 h 2653651"/>
              <a:gd name="connsiteX90" fmla="*/ 3381882 w 4195561"/>
              <a:gd name="connsiteY90" fmla="*/ 347504 h 2653651"/>
              <a:gd name="connsiteX91" fmla="*/ 3358732 w 4195561"/>
              <a:gd name="connsiteY91" fmla="*/ 370654 h 2653651"/>
              <a:gd name="connsiteX92" fmla="*/ 3289284 w 4195561"/>
              <a:gd name="connsiteY92" fmla="*/ 416952 h 2653651"/>
              <a:gd name="connsiteX93" fmla="*/ 3266135 w 4195561"/>
              <a:gd name="connsiteY93" fmla="*/ 451676 h 2653651"/>
              <a:gd name="connsiteX94" fmla="*/ 3196687 w 4195561"/>
              <a:gd name="connsiteY94" fmla="*/ 486400 h 2653651"/>
              <a:gd name="connsiteX95" fmla="*/ 3173537 w 4195561"/>
              <a:gd name="connsiteY95" fmla="*/ 509550 h 2653651"/>
              <a:gd name="connsiteX96" fmla="*/ 3104089 w 4195561"/>
              <a:gd name="connsiteY96" fmla="*/ 555848 h 2653651"/>
              <a:gd name="connsiteX97" fmla="*/ 3046216 w 4195561"/>
              <a:gd name="connsiteY97" fmla="*/ 602147 h 2653651"/>
              <a:gd name="connsiteX98" fmla="*/ 3011492 w 4195561"/>
              <a:gd name="connsiteY98" fmla="*/ 613722 h 2653651"/>
              <a:gd name="connsiteX99" fmla="*/ 2953618 w 4195561"/>
              <a:gd name="connsiteY99" fmla="*/ 648446 h 2653651"/>
              <a:gd name="connsiteX100" fmla="*/ 2918894 w 4195561"/>
              <a:gd name="connsiteY100" fmla="*/ 671595 h 2653651"/>
              <a:gd name="connsiteX101" fmla="*/ 2884170 w 4195561"/>
              <a:gd name="connsiteY101" fmla="*/ 683170 h 2653651"/>
              <a:gd name="connsiteX102" fmla="*/ 2849446 w 4195561"/>
              <a:gd name="connsiteY102" fmla="*/ 706319 h 2653651"/>
              <a:gd name="connsiteX103" fmla="*/ 2826297 w 4195561"/>
              <a:gd name="connsiteY103" fmla="*/ 729469 h 26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195561" h="2653651">
                <a:moveTo>
                  <a:pt x="2826297" y="729469"/>
                </a:moveTo>
                <a:cubicBezTo>
                  <a:pt x="2797360" y="739115"/>
                  <a:pt x="2771161" y="732415"/>
                  <a:pt x="2675826" y="764193"/>
                </a:cubicBezTo>
                <a:cubicBezTo>
                  <a:pt x="2664251" y="768051"/>
                  <a:pt x="2652015" y="770311"/>
                  <a:pt x="2641102" y="775767"/>
                </a:cubicBezTo>
                <a:cubicBezTo>
                  <a:pt x="2617953" y="787342"/>
                  <a:pt x="2595545" y="800537"/>
                  <a:pt x="2571654" y="810492"/>
                </a:cubicBezTo>
                <a:cubicBezTo>
                  <a:pt x="2549130" y="819877"/>
                  <a:pt x="2522509" y="820106"/>
                  <a:pt x="2502206" y="833641"/>
                </a:cubicBezTo>
                <a:cubicBezTo>
                  <a:pt x="2431837" y="880553"/>
                  <a:pt x="2506603" y="836333"/>
                  <a:pt x="2421183" y="868365"/>
                </a:cubicBezTo>
                <a:cubicBezTo>
                  <a:pt x="2300126" y="913761"/>
                  <a:pt x="2447428" y="873377"/>
                  <a:pt x="2328586" y="903089"/>
                </a:cubicBezTo>
                <a:cubicBezTo>
                  <a:pt x="2229063" y="969434"/>
                  <a:pt x="2354985" y="889889"/>
                  <a:pt x="2259137" y="937813"/>
                </a:cubicBezTo>
                <a:cubicBezTo>
                  <a:pt x="2246695" y="944034"/>
                  <a:pt x="2237125" y="955312"/>
                  <a:pt x="2224413" y="960962"/>
                </a:cubicBezTo>
                <a:cubicBezTo>
                  <a:pt x="2202115" y="970872"/>
                  <a:pt x="2175268" y="970577"/>
                  <a:pt x="2154965" y="984112"/>
                </a:cubicBezTo>
                <a:cubicBezTo>
                  <a:pt x="2107005" y="1016085"/>
                  <a:pt x="2133737" y="1003887"/>
                  <a:pt x="2073942" y="1018836"/>
                </a:cubicBezTo>
                <a:cubicBezTo>
                  <a:pt x="2062367" y="1026552"/>
                  <a:pt x="2049055" y="1032148"/>
                  <a:pt x="2039218" y="1041985"/>
                </a:cubicBezTo>
                <a:cubicBezTo>
                  <a:pt x="2029381" y="1051822"/>
                  <a:pt x="2026932" y="1068019"/>
                  <a:pt x="2016069" y="1076709"/>
                </a:cubicBezTo>
                <a:cubicBezTo>
                  <a:pt x="2006542" y="1084331"/>
                  <a:pt x="1992920" y="1084426"/>
                  <a:pt x="1981345" y="1088284"/>
                </a:cubicBezTo>
                <a:cubicBezTo>
                  <a:pt x="1965912" y="1099859"/>
                  <a:pt x="1949693" y="1110453"/>
                  <a:pt x="1935046" y="1123008"/>
                </a:cubicBezTo>
                <a:cubicBezTo>
                  <a:pt x="1922618" y="1133661"/>
                  <a:pt x="1912897" y="1147253"/>
                  <a:pt x="1900322" y="1157732"/>
                </a:cubicBezTo>
                <a:cubicBezTo>
                  <a:pt x="1834713" y="1212406"/>
                  <a:pt x="1898542" y="1147429"/>
                  <a:pt x="1819299" y="1204031"/>
                </a:cubicBezTo>
                <a:cubicBezTo>
                  <a:pt x="1743437" y="1258218"/>
                  <a:pt x="1824336" y="1225502"/>
                  <a:pt x="1749851" y="1250329"/>
                </a:cubicBezTo>
                <a:cubicBezTo>
                  <a:pt x="1742135" y="1258046"/>
                  <a:pt x="1735782" y="1267426"/>
                  <a:pt x="1726702" y="1273479"/>
                </a:cubicBezTo>
                <a:cubicBezTo>
                  <a:pt x="1670086" y="1311223"/>
                  <a:pt x="1693046" y="1280305"/>
                  <a:pt x="1645679" y="1319778"/>
                </a:cubicBezTo>
                <a:cubicBezTo>
                  <a:pt x="1587879" y="1367945"/>
                  <a:pt x="1637254" y="1345736"/>
                  <a:pt x="1576231" y="1366076"/>
                </a:cubicBezTo>
                <a:cubicBezTo>
                  <a:pt x="1476716" y="1432421"/>
                  <a:pt x="1602626" y="1352879"/>
                  <a:pt x="1506783" y="1400800"/>
                </a:cubicBezTo>
                <a:cubicBezTo>
                  <a:pt x="1417032" y="1445676"/>
                  <a:pt x="1524614" y="1406433"/>
                  <a:pt x="1437335" y="1435524"/>
                </a:cubicBezTo>
                <a:cubicBezTo>
                  <a:pt x="1409076" y="1463785"/>
                  <a:pt x="1412736" y="1465005"/>
                  <a:pt x="1367887" y="1481823"/>
                </a:cubicBezTo>
                <a:cubicBezTo>
                  <a:pt x="1347947" y="1489301"/>
                  <a:pt x="1307385" y="1493779"/>
                  <a:pt x="1286864" y="1504973"/>
                </a:cubicBezTo>
                <a:cubicBezTo>
                  <a:pt x="1254910" y="1522402"/>
                  <a:pt x="1228797" y="1551336"/>
                  <a:pt x="1194267" y="1562846"/>
                </a:cubicBezTo>
                <a:cubicBezTo>
                  <a:pt x="1130602" y="1584068"/>
                  <a:pt x="1187644" y="1561670"/>
                  <a:pt x="1124818" y="1597570"/>
                </a:cubicBezTo>
                <a:cubicBezTo>
                  <a:pt x="1109837" y="1606130"/>
                  <a:pt x="1091993" y="1609940"/>
                  <a:pt x="1078520" y="1620719"/>
                </a:cubicBezTo>
                <a:cubicBezTo>
                  <a:pt x="1052956" y="1641170"/>
                  <a:pt x="1038354" y="1675526"/>
                  <a:pt x="1009072" y="1690167"/>
                </a:cubicBezTo>
                <a:cubicBezTo>
                  <a:pt x="897122" y="1746143"/>
                  <a:pt x="1010322" y="1683442"/>
                  <a:pt x="939623" y="1736466"/>
                </a:cubicBezTo>
                <a:cubicBezTo>
                  <a:pt x="917365" y="1753159"/>
                  <a:pt x="889848" y="1763092"/>
                  <a:pt x="870175" y="1782765"/>
                </a:cubicBezTo>
                <a:cubicBezTo>
                  <a:pt x="848368" y="1804572"/>
                  <a:pt x="829734" y="1827746"/>
                  <a:pt x="800727" y="1840638"/>
                </a:cubicBezTo>
                <a:cubicBezTo>
                  <a:pt x="778429" y="1850548"/>
                  <a:pt x="754428" y="1856072"/>
                  <a:pt x="731279" y="1863788"/>
                </a:cubicBezTo>
                <a:lnTo>
                  <a:pt x="696555" y="1875362"/>
                </a:lnTo>
                <a:cubicBezTo>
                  <a:pt x="688839" y="1883079"/>
                  <a:pt x="682764" y="1892897"/>
                  <a:pt x="673406" y="1898512"/>
                </a:cubicBezTo>
                <a:cubicBezTo>
                  <a:pt x="660795" y="1906079"/>
                  <a:pt x="602008" y="1918911"/>
                  <a:pt x="592383" y="1921661"/>
                </a:cubicBezTo>
                <a:cubicBezTo>
                  <a:pt x="476186" y="1954861"/>
                  <a:pt x="656046" y="1908641"/>
                  <a:pt x="511360" y="1944810"/>
                </a:cubicBezTo>
                <a:cubicBezTo>
                  <a:pt x="495927" y="1952527"/>
                  <a:pt x="481082" y="1961552"/>
                  <a:pt x="465061" y="1967960"/>
                </a:cubicBezTo>
                <a:cubicBezTo>
                  <a:pt x="442405" y="1977023"/>
                  <a:pt x="417438" y="1980196"/>
                  <a:pt x="395613" y="1991109"/>
                </a:cubicBezTo>
                <a:cubicBezTo>
                  <a:pt x="311937" y="2032947"/>
                  <a:pt x="351274" y="2019556"/>
                  <a:pt x="279867" y="2037408"/>
                </a:cubicBezTo>
                <a:cubicBezTo>
                  <a:pt x="234650" y="2082623"/>
                  <a:pt x="282096" y="2042081"/>
                  <a:pt x="221993" y="2072132"/>
                </a:cubicBezTo>
                <a:cubicBezTo>
                  <a:pt x="206958" y="2079650"/>
                  <a:pt x="148835" y="2123451"/>
                  <a:pt x="140970" y="2130005"/>
                </a:cubicBezTo>
                <a:cubicBezTo>
                  <a:pt x="101890" y="2162572"/>
                  <a:pt x="123484" y="2157179"/>
                  <a:pt x="83097" y="2211028"/>
                </a:cubicBezTo>
                <a:cubicBezTo>
                  <a:pt x="73276" y="2224123"/>
                  <a:pt x="58852" y="2233177"/>
                  <a:pt x="48373" y="2245752"/>
                </a:cubicBezTo>
                <a:cubicBezTo>
                  <a:pt x="39467" y="2256439"/>
                  <a:pt x="32940" y="2268901"/>
                  <a:pt x="25223" y="2280476"/>
                </a:cubicBezTo>
                <a:cubicBezTo>
                  <a:pt x="16145" y="2307711"/>
                  <a:pt x="-19072" y="2375077"/>
                  <a:pt x="13649" y="2407798"/>
                </a:cubicBezTo>
                <a:cubicBezTo>
                  <a:pt x="30903" y="2425052"/>
                  <a:pt x="83097" y="2430947"/>
                  <a:pt x="83097" y="2430947"/>
                </a:cubicBezTo>
                <a:cubicBezTo>
                  <a:pt x="94672" y="2438664"/>
                  <a:pt x="105035" y="2448617"/>
                  <a:pt x="117821" y="2454097"/>
                </a:cubicBezTo>
                <a:cubicBezTo>
                  <a:pt x="164927" y="2474285"/>
                  <a:pt x="300037" y="2475791"/>
                  <a:pt x="314591" y="2477246"/>
                </a:cubicBezTo>
                <a:cubicBezTo>
                  <a:pt x="577255" y="2503513"/>
                  <a:pt x="150605" y="2472816"/>
                  <a:pt x="522935" y="2500395"/>
                </a:cubicBezTo>
                <a:cubicBezTo>
                  <a:pt x="693206" y="2513007"/>
                  <a:pt x="795075" y="2515750"/>
                  <a:pt x="974348" y="2523545"/>
                </a:cubicBezTo>
                <a:cubicBezTo>
                  <a:pt x="1202498" y="2556136"/>
                  <a:pt x="864275" y="2509232"/>
                  <a:pt x="1182692" y="2546694"/>
                </a:cubicBezTo>
                <a:cubicBezTo>
                  <a:pt x="1206000" y="2549436"/>
                  <a:pt x="1228676" y="2557818"/>
                  <a:pt x="1252140" y="2558269"/>
                </a:cubicBezTo>
                <a:lnTo>
                  <a:pt x="2386459" y="2569843"/>
                </a:lnTo>
                <a:cubicBezTo>
                  <a:pt x="2455907" y="2573701"/>
                  <a:pt x="2525509" y="2575392"/>
                  <a:pt x="2594803" y="2581418"/>
                </a:cubicBezTo>
                <a:cubicBezTo>
                  <a:pt x="2614402" y="2583122"/>
                  <a:pt x="2633232" y="2590002"/>
                  <a:pt x="2652677" y="2592993"/>
                </a:cubicBezTo>
                <a:cubicBezTo>
                  <a:pt x="2683421" y="2597723"/>
                  <a:pt x="2714441" y="2600456"/>
                  <a:pt x="2745274" y="2604567"/>
                </a:cubicBezTo>
                <a:cubicBezTo>
                  <a:pt x="2896498" y="2624730"/>
                  <a:pt x="2757883" y="2610441"/>
                  <a:pt x="2965193" y="2627717"/>
                </a:cubicBezTo>
                <a:cubicBezTo>
                  <a:pt x="3107621" y="2675194"/>
                  <a:pt x="3008262" y="2646545"/>
                  <a:pt x="3347158" y="2627717"/>
                </a:cubicBezTo>
                <a:cubicBezTo>
                  <a:pt x="3370591" y="2626415"/>
                  <a:pt x="3393838" y="2621834"/>
                  <a:pt x="3416606" y="2616142"/>
                </a:cubicBezTo>
                <a:cubicBezTo>
                  <a:pt x="3440279" y="2610224"/>
                  <a:pt x="3462905" y="2600709"/>
                  <a:pt x="3486054" y="2592993"/>
                </a:cubicBezTo>
                <a:lnTo>
                  <a:pt x="3555502" y="2569843"/>
                </a:lnTo>
                <a:cubicBezTo>
                  <a:pt x="3578651" y="2562127"/>
                  <a:pt x="3600794" y="2550145"/>
                  <a:pt x="3624950" y="2546694"/>
                </a:cubicBezTo>
                <a:cubicBezTo>
                  <a:pt x="3721721" y="2532869"/>
                  <a:pt x="3679506" y="2541735"/>
                  <a:pt x="3752272" y="2523545"/>
                </a:cubicBezTo>
                <a:cubicBezTo>
                  <a:pt x="3878656" y="2439286"/>
                  <a:pt x="3683821" y="2563557"/>
                  <a:pt x="3833294" y="2488821"/>
                </a:cubicBezTo>
                <a:cubicBezTo>
                  <a:pt x="3850549" y="2480194"/>
                  <a:pt x="3862844" y="2463668"/>
                  <a:pt x="3879593" y="2454097"/>
                </a:cubicBezTo>
                <a:cubicBezTo>
                  <a:pt x="3890186" y="2448044"/>
                  <a:pt x="3903103" y="2447328"/>
                  <a:pt x="3914317" y="2442522"/>
                </a:cubicBezTo>
                <a:cubicBezTo>
                  <a:pt x="4014437" y="2399613"/>
                  <a:pt x="3913906" y="2434943"/>
                  <a:pt x="3995340" y="2407798"/>
                </a:cubicBezTo>
                <a:cubicBezTo>
                  <a:pt x="4008678" y="2367785"/>
                  <a:pt x="4027339" y="2306349"/>
                  <a:pt x="4053213" y="2280476"/>
                </a:cubicBezTo>
                <a:lnTo>
                  <a:pt x="4076363" y="2257327"/>
                </a:lnTo>
                <a:cubicBezTo>
                  <a:pt x="4087938" y="2211028"/>
                  <a:pt x="4096852" y="2163982"/>
                  <a:pt x="4111087" y="2118431"/>
                </a:cubicBezTo>
                <a:cubicBezTo>
                  <a:pt x="4116234" y="2101962"/>
                  <a:pt x="4130356" y="2088945"/>
                  <a:pt x="4134236" y="2072132"/>
                </a:cubicBezTo>
                <a:cubicBezTo>
                  <a:pt x="4142092" y="2038089"/>
                  <a:pt x="4141477" y="2002628"/>
                  <a:pt x="4145811" y="1967960"/>
                </a:cubicBezTo>
                <a:cubicBezTo>
                  <a:pt x="4155382" y="1891394"/>
                  <a:pt x="4155487" y="1896431"/>
                  <a:pt x="4168960" y="1829064"/>
                </a:cubicBezTo>
                <a:cubicBezTo>
                  <a:pt x="4195685" y="1401470"/>
                  <a:pt x="4216771" y="1148174"/>
                  <a:pt x="4157386" y="613722"/>
                </a:cubicBezTo>
                <a:cubicBezTo>
                  <a:pt x="4143219" y="486225"/>
                  <a:pt x="4151555" y="544012"/>
                  <a:pt x="4134236" y="440102"/>
                </a:cubicBezTo>
                <a:cubicBezTo>
                  <a:pt x="4130378" y="378370"/>
                  <a:pt x="4127593" y="316562"/>
                  <a:pt x="4122661" y="254907"/>
                </a:cubicBezTo>
                <a:cubicBezTo>
                  <a:pt x="4122160" y="248642"/>
                  <a:pt x="4113719" y="132851"/>
                  <a:pt x="4099512" y="104436"/>
                </a:cubicBezTo>
                <a:cubicBezTo>
                  <a:pt x="4094632" y="94675"/>
                  <a:pt x="4084079" y="89003"/>
                  <a:pt x="4076363" y="81286"/>
                </a:cubicBezTo>
                <a:cubicBezTo>
                  <a:pt x="4074540" y="73993"/>
                  <a:pt x="4062134" y="2314"/>
                  <a:pt x="4041639" y="264"/>
                </a:cubicBezTo>
                <a:cubicBezTo>
                  <a:pt x="4009981" y="-2902"/>
                  <a:pt x="3949041" y="23413"/>
                  <a:pt x="3949041" y="23413"/>
                </a:cubicBezTo>
                <a:cubicBezTo>
                  <a:pt x="3917722" y="44292"/>
                  <a:pt x="3904728" y="55028"/>
                  <a:pt x="3868018" y="69712"/>
                </a:cubicBezTo>
                <a:cubicBezTo>
                  <a:pt x="3845362" y="78775"/>
                  <a:pt x="3821719" y="85145"/>
                  <a:pt x="3798570" y="92861"/>
                </a:cubicBezTo>
                <a:lnTo>
                  <a:pt x="3763846" y="104436"/>
                </a:lnTo>
                <a:cubicBezTo>
                  <a:pt x="3752271" y="116011"/>
                  <a:pt x="3743431" y="131211"/>
                  <a:pt x="3729122" y="139160"/>
                </a:cubicBezTo>
                <a:cubicBezTo>
                  <a:pt x="3707791" y="151010"/>
                  <a:pt x="3682823" y="154593"/>
                  <a:pt x="3659674" y="162309"/>
                </a:cubicBezTo>
                <a:cubicBezTo>
                  <a:pt x="3608584" y="179339"/>
                  <a:pt x="3635859" y="168430"/>
                  <a:pt x="3578651" y="197033"/>
                </a:cubicBezTo>
                <a:cubicBezTo>
                  <a:pt x="3559360" y="216324"/>
                  <a:pt x="3543478" y="239774"/>
                  <a:pt x="3520778" y="254907"/>
                </a:cubicBezTo>
                <a:cubicBezTo>
                  <a:pt x="3497629" y="270340"/>
                  <a:pt x="3471003" y="281532"/>
                  <a:pt x="3451330" y="301205"/>
                </a:cubicBezTo>
                <a:cubicBezTo>
                  <a:pt x="3443613" y="308922"/>
                  <a:pt x="3437260" y="318302"/>
                  <a:pt x="3428180" y="324355"/>
                </a:cubicBezTo>
                <a:cubicBezTo>
                  <a:pt x="3413824" y="333926"/>
                  <a:pt x="3396238" y="337933"/>
                  <a:pt x="3381882" y="347504"/>
                </a:cubicBezTo>
                <a:cubicBezTo>
                  <a:pt x="3372802" y="353557"/>
                  <a:pt x="3367462" y="364106"/>
                  <a:pt x="3358732" y="370654"/>
                </a:cubicBezTo>
                <a:cubicBezTo>
                  <a:pt x="3336474" y="387347"/>
                  <a:pt x="3289284" y="416952"/>
                  <a:pt x="3289284" y="416952"/>
                </a:cubicBezTo>
                <a:cubicBezTo>
                  <a:pt x="3281568" y="428527"/>
                  <a:pt x="3275971" y="441839"/>
                  <a:pt x="3266135" y="451676"/>
                </a:cubicBezTo>
                <a:cubicBezTo>
                  <a:pt x="3243696" y="474115"/>
                  <a:pt x="3224931" y="476986"/>
                  <a:pt x="3196687" y="486400"/>
                </a:cubicBezTo>
                <a:cubicBezTo>
                  <a:pt x="3188970" y="494117"/>
                  <a:pt x="3182267" y="503002"/>
                  <a:pt x="3173537" y="509550"/>
                </a:cubicBezTo>
                <a:cubicBezTo>
                  <a:pt x="3151279" y="526243"/>
                  <a:pt x="3123762" y="536175"/>
                  <a:pt x="3104089" y="555848"/>
                </a:cubicBezTo>
                <a:cubicBezTo>
                  <a:pt x="3082556" y="577382"/>
                  <a:pt x="3075421" y="587545"/>
                  <a:pt x="3046216" y="602147"/>
                </a:cubicBezTo>
                <a:cubicBezTo>
                  <a:pt x="3035303" y="607603"/>
                  <a:pt x="3023067" y="609864"/>
                  <a:pt x="3011492" y="613722"/>
                </a:cubicBezTo>
                <a:cubicBezTo>
                  <a:pt x="2966275" y="658937"/>
                  <a:pt x="3013721" y="618395"/>
                  <a:pt x="2953618" y="648446"/>
                </a:cubicBezTo>
                <a:cubicBezTo>
                  <a:pt x="2941176" y="654667"/>
                  <a:pt x="2931336" y="665374"/>
                  <a:pt x="2918894" y="671595"/>
                </a:cubicBezTo>
                <a:cubicBezTo>
                  <a:pt x="2907981" y="677051"/>
                  <a:pt x="2895083" y="677714"/>
                  <a:pt x="2884170" y="683170"/>
                </a:cubicBezTo>
                <a:cubicBezTo>
                  <a:pt x="2871728" y="689391"/>
                  <a:pt x="2862232" y="700839"/>
                  <a:pt x="2849446" y="706319"/>
                </a:cubicBezTo>
                <a:cubicBezTo>
                  <a:pt x="2820254" y="718830"/>
                  <a:pt x="2855234" y="719823"/>
                  <a:pt x="2826297" y="729469"/>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p:cNvPicPr>
          <p:nvPr/>
        </p:nvPicPr>
        <p:blipFill>
          <a:blip r:embed="rId4" cstate="print"/>
          <a:srcRect/>
          <a:stretch>
            <a:fillRect/>
          </a:stretch>
        </p:blipFill>
        <p:spPr bwMode="auto">
          <a:xfrm>
            <a:off x="779463" y="1008063"/>
            <a:ext cx="7310437" cy="5664200"/>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
        <p:nvSpPr>
          <p:cNvPr id="6" name="Freeform 5"/>
          <p:cNvSpPr/>
          <p:nvPr/>
        </p:nvSpPr>
        <p:spPr>
          <a:xfrm>
            <a:off x="2162175" y="2395538"/>
            <a:ext cx="3798888" cy="2362200"/>
          </a:xfrm>
          <a:custGeom>
            <a:avLst/>
            <a:gdLst>
              <a:gd name="connsiteX0" fmla="*/ 3405005 w 3798544"/>
              <a:gd name="connsiteY0" fmla="*/ 115747 h 2361236"/>
              <a:gd name="connsiteX1" fmla="*/ 3347131 w 3798544"/>
              <a:gd name="connsiteY1" fmla="*/ 92598 h 2361236"/>
              <a:gd name="connsiteX2" fmla="*/ 3312407 w 3798544"/>
              <a:gd name="connsiteY2" fmla="*/ 69449 h 2361236"/>
              <a:gd name="connsiteX3" fmla="*/ 3242959 w 3798544"/>
              <a:gd name="connsiteY3" fmla="*/ 57874 h 2361236"/>
              <a:gd name="connsiteX4" fmla="*/ 3046190 w 3798544"/>
              <a:gd name="connsiteY4" fmla="*/ 34725 h 2361236"/>
              <a:gd name="connsiteX5" fmla="*/ 2884144 w 3798544"/>
              <a:gd name="connsiteY5" fmla="*/ 23150 h 2361236"/>
              <a:gd name="connsiteX6" fmla="*/ 2791547 w 3798544"/>
              <a:gd name="connsiteY6" fmla="*/ 11575 h 2361236"/>
              <a:gd name="connsiteX7" fmla="*/ 2641076 w 3798544"/>
              <a:gd name="connsiteY7" fmla="*/ 0 h 2361236"/>
              <a:gd name="connsiteX8" fmla="*/ 2374858 w 3798544"/>
              <a:gd name="connsiteY8" fmla="*/ 23150 h 2361236"/>
              <a:gd name="connsiteX9" fmla="*/ 2340134 w 3798544"/>
              <a:gd name="connsiteY9" fmla="*/ 34725 h 2361236"/>
              <a:gd name="connsiteX10" fmla="*/ 2282260 w 3798544"/>
              <a:gd name="connsiteY10" fmla="*/ 46299 h 2361236"/>
              <a:gd name="connsiteX11" fmla="*/ 2154939 w 3798544"/>
              <a:gd name="connsiteY11" fmla="*/ 69449 h 2361236"/>
              <a:gd name="connsiteX12" fmla="*/ 2050767 w 3798544"/>
              <a:gd name="connsiteY12" fmla="*/ 104173 h 2361236"/>
              <a:gd name="connsiteX13" fmla="*/ 1935020 w 3798544"/>
              <a:gd name="connsiteY13" fmla="*/ 138897 h 2361236"/>
              <a:gd name="connsiteX14" fmla="*/ 1877147 w 3798544"/>
              <a:gd name="connsiteY14" fmla="*/ 150471 h 2361236"/>
              <a:gd name="connsiteX15" fmla="*/ 1842423 w 3798544"/>
              <a:gd name="connsiteY15" fmla="*/ 162046 h 2361236"/>
              <a:gd name="connsiteX16" fmla="*/ 1784549 w 3798544"/>
              <a:gd name="connsiteY16" fmla="*/ 173621 h 2361236"/>
              <a:gd name="connsiteX17" fmla="*/ 1691952 w 3798544"/>
              <a:gd name="connsiteY17" fmla="*/ 196770 h 2361236"/>
              <a:gd name="connsiteX18" fmla="*/ 1587779 w 3798544"/>
              <a:gd name="connsiteY18" fmla="*/ 208345 h 2361236"/>
              <a:gd name="connsiteX19" fmla="*/ 1483607 w 3798544"/>
              <a:gd name="connsiteY19" fmla="*/ 231494 h 2361236"/>
              <a:gd name="connsiteX20" fmla="*/ 1437309 w 3798544"/>
              <a:gd name="connsiteY20" fmla="*/ 243069 h 2361236"/>
              <a:gd name="connsiteX21" fmla="*/ 1309987 w 3798544"/>
              <a:gd name="connsiteY21" fmla="*/ 277793 h 2361236"/>
              <a:gd name="connsiteX22" fmla="*/ 1205815 w 3798544"/>
              <a:gd name="connsiteY22" fmla="*/ 324092 h 2361236"/>
              <a:gd name="connsiteX23" fmla="*/ 1171091 w 3798544"/>
              <a:gd name="connsiteY23" fmla="*/ 335666 h 2361236"/>
              <a:gd name="connsiteX24" fmla="*/ 1101643 w 3798544"/>
              <a:gd name="connsiteY24" fmla="*/ 370390 h 2361236"/>
              <a:gd name="connsiteX25" fmla="*/ 1066919 w 3798544"/>
              <a:gd name="connsiteY25" fmla="*/ 393540 h 2361236"/>
              <a:gd name="connsiteX26" fmla="*/ 1009045 w 3798544"/>
              <a:gd name="connsiteY26" fmla="*/ 416689 h 2361236"/>
              <a:gd name="connsiteX27" fmla="*/ 974321 w 3798544"/>
              <a:gd name="connsiteY27" fmla="*/ 428264 h 2361236"/>
              <a:gd name="connsiteX28" fmla="*/ 939597 w 3798544"/>
              <a:gd name="connsiteY28" fmla="*/ 451413 h 2361236"/>
              <a:gd name="connsiteX29" fmla="*/ 881724 w 3798544"/>
              <a:gd name="connsiteY29" fmla="*/ 474563 h 2361236"/>
              <a:gd name="connsiteX30" fmla="*/ 823850 w 3798544"/>
              <a:gd name="connsiteY30" fmla="*/ 509287 h 2361236"/>
              <a:gd name="connsiteX31" fmla="*/ 754402 w 3798544"/>
              <a:gd name="connsiteY31" fmla="*/ 555585 h 2361236"/>
              <a:gd name="connsiteX32" fmla="*/ 719678 w 3798544"/>
              <a:gd name="connsiteY32" fmla="*/ 578735 h 2361236"/>
              <a:gd name="connsiteX33" fmla="*/ 650230 w 3798544"/>
              <a:gd name="connsiteY33" fmla="*/ 601884 h 2361236"/>
              <a:gd name="connsiteX34" fmla="*/ 615506 w 3798544"/>
              <a:gd name="connsiteY34" fmla="*/ 625033 h 2361236"/>
              <a:gd name="connsiteX35" fmla="*/ 592357 w 3798544"/>
              <a:gd name="connsiteY35" fmla="*/ 648183 h 2361236"/>
              <a:gd name="connsiteX36" fmla="*/ 557633 w 3798544"/>
              <a:gd name="connsiteY36" fmla="*/ 659757 h 2361236"/>
              <a:gd name="connsiteX37" fmla="*/ 488185 w 3798544"/>
              <a:gd name="connsiteY37" fmla="*/ 706056 h 2361236"/>
              <a:gd name="connsiteX38" fmla="*/ 418736 w 3798544"/>
              <a:gd name="connsiteY38" fmla="*/ 740780 h 2361236"/>
              <a:gd name="connsiteX39" fmla="*/ 395587 w 3798544"/>
              <a:gd name="connsiteY39" fmla="*/ 763930 h 2361236"/>
              <a:gd name="connsiteX40" fmla="*/ 314564 w 3798544"/>
              <a:gd name="connsiteY40" fmla="*/ 810228 h 2361236"/>
              <a:gd name="connsiteX41" fmla="*/ 291415 w 3798544"/>
              <a:gd name="connsiteY41" fmla="*/ 833378 h 2361236"/>
              <a:gd name="connsiteX42" fmla="*/ 245116 w 3798544"/>
              <a:gd name="connsiteY42" fmla="*/ 856527 h 2361236"/>
              <a:gd name="connsiteX43" fmla="*/ 233541 w 3798544"/>
              <a:gd name="connsiteY43" fmla="*/ 891251 h 2361236"/>
              <a:gd name="connsiteX44" fmla="*/ 198817 w 3798544"/>
              <a:gd name="connsiteY44" fmla="*/ 914400 h 2361236"/>
              <a:gd name="connsiteX45" fmla="*/ 175668 w 3798544"/>
              <a:gd name="connsiteY45" fmla="*/ 937550 h 2361236"/>
              <a:gd name="connsiteX46" fmla="*/ 140944 w 3798544"/>
              <a:gd name="connsiteY46" fmla="*/ 1006998 h 2361236"/>
              <a:gd name="connsiteX47" fmla="*/ 106220 w 3798544"/>
              <a:gd name="connsiteY47" fmla="*/ 1053297 h 2361236"/>
              <a:gd name="connsiteX48" fmla="*/ 59921 w 3798544"/>
              <a:gd name="connsiteY48" fmla="*/ 1122745 h 2361236"/>
              <a:gd name="connsiteX49" fmla="*/ 48347 w 3798544"/>
              <a:gd name="connsiteY49" fmla="*/ 1169044 h 2361236"/>
              <a:gd name="connsiteX50" fmla="*/ 25197 w 3798544"/>
              <a:gd name="connsiteY50" fmla="*/ 1238492 h 2361236"/>
              <a:gd name="connsiteX51" fmla="*/ 13623 w 3798544"/>
              <a:gd name="connsiteY51" fmla="*/ 1331089 h 2361236"/>
              <a:gd name="connsiteX52" fmla="*/ 2048 w 3798544"/>
              <a:gd name="connsiteY52" fmla="*/ 1377388 h 2361236"/>
              <a:gd name="connsiteX53" fmla="*/ 25197 w 3798544"/>
              <a:gd name="connsiteY53" fmla="*/ 1655180 h 2361236"/>
              <a:gd name="connsiteX54" fmla="*/ 59921 w 3798544"/>
              <a:gd name="connsiteY54" fmla="*/ 1770927 h 2361236"/>
              <a:gd name="connsiteX55" fmla="*/ 140944 w 3798544"/>
              <a:gd name="connsiteY55" fmla="*/ 1851950 h 2361236"/>
              <a:gd name="connsiteX56" fmla="*/ 175668 w 3798544"/>
              <a:gd name="connsiteY56" fmla="*/ 1898249 h 2361236"/>
              <a:gd name="connsiteX57" fmla="*/ 221967 w 3798544"/>
              <a:gd name="connsiteY57" fmla="*/ 1932973 h 2361236"/>
              <a:gd name="connsiteX58" fmla="*/ 256691 w 3798544"/>
              <a:gd name="connsiteY58" fmla="*/ 1967697 h 2361236"/>
              <a:gd name="connsiteX59" fmla="*/ 302990 w 3798544"/>
              <a:gd name="connsiteY59" fmla="*/ 2002421 h 2361236"/>
              <a:gd name="connsiteX60" fmla="*/ 337714 w 3798544"/>
              <a:gd name="connsiteY60" fmla="*/ 2037145 h 2361236"/>
              <a:gd name="connsiteX61" fmla="*/ 441886 w 3798544"/>
              <a:gd name="connsiteY61" fmla="*/ 2071869 h 2361236"/>
              <a:gd name="connsiteX62" fmla="*/ 488185 w 3798544"/>
              <a:gd name="connsiteY62" fmla="*/ 2106593 h 2361236"/>
              <a:gd name="connsiteX63" fmla="*/ 557633 w 3798544"/>
              <a:gd name="connsiteY63" fmla="*/ 2129742 h 2361236"/>
              <a:gd name="connsiteX64" fmla="*/ 627081 w 3798544"/>
              <a:gd name="connsiteY64" fmla="*/ 2152892 h 2361236"/>
              <a:gd name="connsiteX65" fmla="*/ 754402 w 3798544"/>
              <a:gd name="connsiteY65" fmla="*/ 2187616 h 2361236"/>
              <a:gd name="connsiteX66" fmla="*/ 800701 w 3798544"/>
              <a:gd name="connsiteY66" fmla="*/ 2199190 h 2361236"/>
              <a:gd name="connsiteX67" fmla="*/ 893298 w 3798544"/>
              <a:gd name="connsiteY67" fmla="*/ 2222340 h 2361236"/>
              <a:gd name="connsiteX68" fmla="*/ 974321 w 3798544"/>
              <a:gd name="connsiteY68" fmla="*/ 2233914 h 2361236"/>
              <a:gd name="connsiteX69" fmla="*/ 1032195 w 3798544"/>
              <a:gd name="connsiteY69" fmla="*/ 2245489 h 2361236"/>
              <a:gd name="connsiteX70" fmla="*/ 1113217 w 3798544"/>
              <a:gd name="connsiteY70" fmla="*/ 2257064 h 2361236"/>
              <a:gd name="connsiteX71" fmla="*/ 1228964 w 3798544"/>
              <a:gd name="connsiteY71" fmla="*/ 2291788 h 2361236"/>
              <a:gd name="connsiteX72" fmla="*/ 1379435 w 3798544"/>
              <a:gd name="connsiteY72" fmla="*/ 2314937 h 2361236"/>
              <a:gd name="connsiteX73" fmla="*/ 1495182 w 3798544"/>
              <a:gd name="connsiteY73" fmla="*/ 2349661 h 2361236"/>
              <a:gd name="connsiteX74" fmla="*/ 1645653 w 3798544"/>
              <a:gd name="connsiteY74" fmla="*/ 2361236 h 2361236"/>
              <a:gd name="connsiteX75" fmla="*/ 2016043 w 3798544"/>
              <a:gd name="connsiteY75" fmla="*/ 2338087 h 2361236"/>
              <a:gd name="connsiteX76" fmla="*/ 2050767 w 3798544"/>
              <a:gd name="connsiteY76" fmla="*/ 2326512 h 2361236"/>
              <a:gd name="connsiteX77" fmla="*/ 2131790 w 3798544"/>
              <a:gd name="connsiteY77" fmla="*/ 2303363 h 2361236"/>
              <a:gd name="connsiteX78" fmla="*/ 2189663 w 3798544"/>
              <a:gd name="connsiteY78" fmla="*/ 2280213 h 2361236"/>
              <a:gd name="connsiteX79" fmla="*/ 2282260 w 3798544"/>
              <a:gd name="connsiteY79" fmla="*/ 2268638 h 2361236"/>
              <a:gd name="connsiteX80" fmla="*/ 2316985 w 3798544"/>
              <a:gd name="connsiteY80" fmla="*/ 2257064 h 2361236"/>
              <a:gd name="connsiteX81" fmla="*/ 2363283 w 3798544"/>
              <a:gd name="connsiteY81" fmla="*/ 2245489 h 2361236"/>
              <a:gd name="connsiteX82" fmla="*/ 2398007 w 3798544"/>
              <a:gd name="connsiteY82" fmla="*/ 2222340 h 2361236"/>
              <a:gd name="connsiteX83" fmla="*/ 2548478 w 3798544"/>
              <a:gd name="connsiteY83" fmla="*/ 2199190 h 2361236"/>
              <a:gd name="connsiteX84" fmla="*/ 2571628 w 3798544"/>
              <a:gd name="connsiteY84" fmla="*/ 2176041 h 2361236"/>
              <a:gd name="connsiteX85" fmla="*/ 2629501 w 3798544"/>
              <a:gd name="connsiteY85" fmla="*/ 2164466 h 2361236"/>
              <a:gd name="connsiteX86" fmla="*/ 2722098 w 3798544"/>
              <a:gd name="connsiteY86" fmla="*/ 2141317 h 2361236"/>
              <a:gd name="connsiteX87" fmla="*/ 2814696 w 3798544"/>
              <a:gd name="connsiteY87" fmla="*/ 2095018 h 2361236"/>
              <a:gd name="connsiteX88" fmla="*/ 2860995 w 3798544"/>
              <a:gd name="connsiteY88" fmla="*/ 2083444 h 2361236"/>
              <a:gd name="connsiteX89" fmla="*/ 2895719 w 3798544"/>
              <a:gd name="connsiteY89" fmla="*/ 2071869 h 2361236"/>
              <a:gd name="connsiteX90" fmla="*/ 2988316 w 3798544"/>
              <a:gd name="connsiteY90" fmla="*/ 2025570 h 2361236"/>
              <a:gd name="connsiteX91" fmla="*/ 3023040 w 3798544"/>
              <a:gd name="connsiteY91" fmla="*/ 2013995 h 2361236"/>
              <a:gd name="connsiteX92" fmla="*/ 3092488 w 3798544"/>
              <a:gd name="connsiteY92" fmla="*/ 1979271 h 2361236"/>
              <a:gd name="connsiteX93" fmla="*/ 3115638 w 3798544"/>
              <a:gd name="connsiteY93" fmla="*/ 1956122 h 2361236"/>
              <a:gd name="connsiteX94" fmla="*/ 3196660 w 3798544"/>
              <a:gd name="connsiteY94" fmla="*/ 1932973 h 2361236"/>
              <a:gd name="connsiteX95" fmla="*/ 3254534 w 3798544"/>
              <a:gd name="connsiteY95" fmla="*/ 1886674 h 2361236"/>
              <a:gd name="connsiteX96" fmla="*/ 3289258 w 3798544"/>
              <a:gd name="connsiteY96" fmla="*/ 1875099 h 2361236"/>
              <a:gd name="connsiteX97" fmla="*/ 3393430 w 3798544"/>
              <a:gd name="connsiteY97" fmla="*/ 1817226 h 2361236"/>
              <a:gd name="connsiteX98" fmla="*/ 3416579 w 3798544"/>
              <a:gd name="connsiteY98" fmla="*/ 1794076 h 2361236"/>
              <a:gd name="connsiteX99" fmla="*/ 3439729 w 3798544"/>
              <a:gd name="connsiteY99" fmla="*/ 1759352 h 2361236"/>
              <a:gd name="connsiteX100" fmla="*/ 3474453 w 3798544"/>
              <a:gd name="connsiteY100" fmla="*/ 1747778 h 2361236"/>
              <a:gd name="connsiteX101" fmla="*/ 3497602 w 3798544"/>
              <a:gd name="connsiteY101" fmla="*/ 1713054 h 2361236"/>
              <a:gd name="connsiteX102" fmla="*/ 3509177 w 3798544"/>
              <a:gd name="connsiteY102" fmla="*/ 1678330 h 2361236"/>
              <a:gd name="connsiteX103" fmla="*/ 3543901 w 3798544"/>
              <a:gd name="connsiteY103" fmla="*/ 1655180 h 2361236"/>
              <a:gd name="connsiteX104" fmla="*/ 3578625 w 3798544"/>
              <a:gd name="connsiteY104" fmla="*/ 1585732 h 2361236"/>
              <a:gd name="connsiteX105" fmla="*/ 3624924 w 3798544"/>
              <a:gd name="connsiteY105" fmla="*/ 1493135 h 2361236"/>
              <a:gd name="connsiteX106" fmla="*/ 3648073 w 3798544"/>
              <a:gd name="connsiteY106" fmla="*/ 1458411 h 2361236"/>
              <a:gd name="connsiteX107" fmla="*/ 3682797 w 3798544"/>
              <a:gd name="connsiteY107" fmla="*/ 1354238 h 2361236"/>
              <a:gd name="connsiteX108" fmla="*/ 3694372 w 3798544"/>
              <a:gd name="connsiteY108" fmla="*/ 1319514 h 2361236"/>
              <a:gd name="connsiteX109" fmla="*/ 3717521 w 3798544"/>
              <a:gd name="connsiteY109" fmla="*/ 1284790 h 2361236"/>
              <a:gd name="connsiteX110" fmla="*/ 3740671 w 3798544"/>
              <a:gd name="connsiteY110" fmla="*/ 1180618 h 2361236"/>
              <a:gd name="connsiteX111" fmla="*/ 3752245 w 3798544"/>
              <a:gd name="connsiteY111" fmla="*/ 1122745 h 2361236"/>
              <a:gd name="connsiteX112" fmla="*/ 3775395 w 3798544"/>
              <a:gd name="connsiteY112" fmla="*/ 1076446 h 2361236"/>
              <a:gd name="connsiteX113" fmla="*/ 3798544 w 3798544"/>
              <a:gd name="connsiteY113" fmla="*/ 902826 h 2361236"/>
              <a:gd name="connsiteX114" fmla="*/ 3786969 w 3798544"/>
              <a:gd name="connsiteY114" fmla="*/ 706056 h 2361236"/>
              <a:gd name="connsiteX115" fmla="*/ 3763820 w 3798544"/>
              <a:gd name="connsiteY115" fmla="*/ 636608 h 2361236"/>
              <a:gd name="connsiteX116" fmla="*/ 3752245 w 3798544"/>
              <a:gd name="connsiteY116" fmla="*/ 601884 h 2361236"/>
              <a:gd name="connsiteX117" fmla="*/ 3705947 w 3798544"/>
              <a:gd name="connsiteY117" fmla="*/ 532436 h 2361236"/>
              <a:gd name="connsiteX118" fmla="*/ 3694372 w 3798544"/>
              <a:gd name="connsiteY118" fmla="*/ 497712 h 2361236"/>
              <a:gd name="connsiteX119" fmla="*/ 3601774 w 3798544"/>
              <a:gd name="connsiteY119" fmla="*/ 381965 h 2361236"/>
              <a:gd name="connsiteX120" fmla="*/ 3567050 w 3798544"/>
              <a:gd name="connsiteY120" fmla="*/ 347241 h 2361236"/>
              <a:gd name="connsiteX121" fmla="*/ 3543901 w 3798544"/>
              <a:gd name="connsiteY121" fmla="*/ 312517 h 2361236"/>
              <a:gd name="connsiteX122" fmla="*/ 3509177 w 3798544"/>
              <a:gd name="connsiteY122" fmla="*/ 300942 h 2361236"/>
              <a:gd name="connsiteX123" fmla="*/ 3462878 w 3798544"/>
              <a:gd name="connsiteY123" fmla="*/ 266218 h 2361236"/>
              <a:gd name="connsiteX124" fmla="*/ 3428154 w 3798544"/>
              <a:gd name="connsiteY124" fmla="*/ 243069 h 2361236"/>
              <a:gd name="connsiteX125" fmla="*/ 3405005 w 3798544"/>
              <a:gd name="connsiteY125" fmla="*/ 219919 h 2361236"/>
              <a:gd name="connsiteX126" fmla="*/ 3370281 w 3798544"/>
              <a:gd name="connsiteY126" fmla="*/ 196770 h 2361236"/>
              <a:gd name="connsiteX127" fmla="*/ 3323982 w 3798544"/>
              <a:gd name="connsiteY127" fmla="*/ 150471 h 2361236"/>
              <a:gd name="connsiteX128" fmla="*/ 3300833 w 3798544"/>
              <a:gd name="connsiteY128" fmla="*/ 115747 h 2361236"/>
              <a:gd name="connsiteX129" fmla="*/ 3266109 w 3798544"/>
              <a:gd name="connsiteY129" fmla="*/ 104173 h 2361236"/>
              <a:gd name="connsiteX130" fmla="*/ 3208235 w 3798544"/>
              <a:gd name="connsiteY130" fmla="*/ 46299 h 236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3798544" h="2361236">
                <a:moveTo>
                  <a:pt x="3405005" y="115747"/>
                </a:moveTo>
                <a:cubicBezTo>
                  <a:pt x="3385714" y="108031"/>
                  <a:pt x="3365715" y="101890"/>
                  <a:pt x="3347131" y="92598"/>
                </a:cubicBezTo>
                <a:cubicBezTo>
                  <a:pt x="3334689" y="86377"/>
                  <a:pt x="3325604" y="73848"/>
                  <a:pt x="3312407" y="69449"/>
                </a:cubicBezTo>
                <a:cubicBezTo>
                  <a:pt x="3290143" y="62028"/>
                  <a:pt x="3266155" y="61443"/>
                  <a:pt x="3242959" y="57874"/>
                </a:cubicBezTo>
                <a:cubicBezTo>
                  <a:pt x="3165916" y="46021"/>
                  <a:pt x="3128871" y="41615"/>
                  <a:pt x="3046190" y="34725"/>
                </a:cubicBezTo>
                <a:cubicBezTo>
                  <a:pt x="2992224" y="30228"/>
                  <a:pt x="2938075" y="28053"/>
                  <a:pt x="2884144" y="23150"/>
                </a:cubicBezTo>
                <a:cubicBezTo>
                  <a:pt x="2853166" y="20334"/>
                  <a:pt x="2822513" y="14524"/>
                  <a:pt x="2791547" y="11575"/>
                </a:cubicBezTo>
                <a:cubicBezTo>
                  <a:pt x="2741468" y="6805"/>
                  <a:pt x="2691233" y="3858"/>
                  <a:pt x="2641076" y="0"/>
                </a:cubicBezTo>
                <a:cubicBezTo>
                  <a:pt x="2602520" y="2966"/>
                  <a:pt x="2424599" y="15497"/>
                  <a:pt x="2374858" y="23150"/>
                </a:cubicBezTo>
                <a:cubicBezTo>
                  <a:pt x="2362799" y="25005"/>
                  <a:pt x="2351971" y="31766"/>
                  <a:pt x="2340134" y="34725"/>
                </a:cubicBezTo>
                <a:cubicBezTo>
                  <a:pt x="2321048" y="39496"/>
                  <a:pt x="2301465" y="42031"/>
                  <a:pt x="2282260" y="46299"/>
                </a:cubicBezTo>
                <a:cubicBezTo>
                  <a:pt x="2184012" y="68132"/>
                  <a:pt x="2295413" y="49381"/>
                  <a:pt x="2154939" y="69449"/>
                </a:cubicBezTo>
                <a:lnTo>
                  <a:pt x="2050767" y="104173"/>
                </a:lnTo>
                <a:cubicBezTo>
                  <a:pt x="2006678" y="118869"/>
                  <a:pt x="1987988" y="125655"/>
                  <a:pt x="1935020" y="138897"/>
                </a:cubicBezTo>
                <a:cubicBezTo>
                  <a:pt x="1915934" y="143668"/>
                  <a:pt x="1896233" y="145700"/>
                  <a:pt x="1877147" y="150471"/>
                </a:cubicBezTo>
                <a:cubicBezTo>
                  <a:pt x="1865310" y="153430"/>
                  <a:pt x="1854260" y="159087"/>
                  <a:pt x="1842423" y="162046"/>
                </a:cubicBezTo>
                <a:cubicBezTo>
                  <a:pt x="1823337" y="166818"/>
                  <a:pt x="1803635" y="168850"/>
                  <a:pt x="1784549" y="173621"/>
                </a:cubicBezTo>
                <a:cubicBezTo>
                  <a:pt x="1712744" y="191572"/>
                  <a:pt x="1791487" y="182550"/>
                  <a:pt x="1691952" y="196770"/>
                </a:cubicBezTo>
                <a:cubicBezTo>
                  <a:pt x="1657365" y="201711"/>
                  <a:pt x="1622503" y="204487"/>
                  <a:pt x="1587779" y="208345"/>
                </a:cubicBezTo>
                <a:cubicBezTo>
                  <a:pt x="1474832" y="236580"/>
                  <a:pt x="1615902" y="202094"/>
                  <a:pt x="1483607" y="231494"/>
                </a:cubicBezTo>
                <a:cubicBezTo>
                  <a:pt x="1468078" y="234945"/>
                  <a:pt x="1452838" y="239618"/>
                  <a:pt x="1437309" y="243069"/>
                </a:cubicBezTo>
                <a:cubicBezTo>
                  <a:pt x="1404697" y="250316"/>
                  <a:pt x="1337087" y="259726"/>
                  <a:pt x="1309987" y="277793"/>
                </a:cubicBezTo>
                <a:cubicBezTo>
                  <a:pt x="1254961" y="314477"/>
                  <a:pt x="1288458" y="296544"/>
                  <a:pt x="1205815" y="324092"/>
                </a:cubicBezTo>
                <a:lnTo>
                  <a:pt x="1171091" y="335666"/>
                </a:lnTo>
                <a:cubicBezTo>
                  <a:pt x="1071576" y="402011"/>
                  <a:pt x="1197486" y="322469"/>
                  <a:pt x="1101643" y="370390"/>
                </a:cubicBezTo>
                <a:cubicBezTo>
                  <a:pt x="1089200" y="376611"/>
                  <a:pt x="1079362" y="387319"/>
                  <a:pt x="1066919" y="393540"/>
                </a:cubicBezTo>
                <a:cubicBezTo>
                  <a:pt x="1048335" y="402832"/>
                  <a:pt x="1028499" y="409394"/>
                  <a:pt x="1009045" y="416689"/>
                </a:cubicBezTo>
                <a:cubicBezTo>
                  <a:pt x="997621" y="420973"/>
                  <a:pt x="985234" y="422808"/>
                  <a:pt x="974321" y="428264"/>
                </a:cubicBezTo>
                <a:cubicBezTo>
                  <a:pt x="961879" y="434485"/>
                  <a:pt x="952039" y="445192"/>
                  <a:pt x="939597" y="451413"/>
                </a:cubicBezTo>
                <a:cubicBezTo>
                  <a:pt x="921013" y="460705"/>
                  <a:pt x="901015" y="466846"/>
                  <a:pt x="881724" y="474563"/>
                </a:cubicBezTo>
                <a:cubicBezTo>
                  <a:pt x="829787" y="526498"/>
                  <a:pt x="891466" y="471723"/>
                  <a:pt x="823850" y="509287"/>
                </a:cubicBezTo>
                <a:cubicBezTo>
                  <a:pt x="799529" y="522798"/>
                  <a:pt x="777551" y="540152"/>
                  <a:pt x="754402" y="555585"/>
                </a:cubicBezTo>
                <a:cubicBezTo>
                  <a:pt x="742827" y="563302"/>
                  <a:pt x="732875" y="574336"/>
                  <a:pt x="719678" y="578735"/>
                </a:cubicBezTo>
                <a:cubicBezTo>
                  <a:pt x="696529" y="586451"/>
                  <a:pt x="670533" y="588349"/>
                  <a:pt x="650230" y="601884"/>
                </a:cubicBezTo>
                <a:cubicBezTo>
                  <a:pt x="638655" y="609600"/>
                  <a:pt x="626369" y="616343"/>
                  <a:pt x="615506" y="625033"/>
                </a:cubicBezTo>
                <a:cubicBezTo>
                  <a:pt x="606985" y="631850"/>
                  <a:pt x="601715" y="642568"/>
                  <a:pt x="592357" y="648183"/>
                </a:cubicBezTo>
                <a:cubicBezTo>
                  <a:pt x="581895" y="654460"/>
                  <a:pt x="569208" y="655899"/>
                  <a:pt x="557633" y="659757"/>
                </a:cubicBezTo>
                <a:cubicBezTo>
                  <a:pt x="516373" y="701017"/>
                  <a:pt x="553587" y="668683"/>
                  <a:pt x="488185" y="706056"/>
                </a:cubicBezTo>
                <a:cubicBezTo>
                  <a:pt x="425360" y="741956"/>
                  <a:pt x="482399" y="719560"/>
                  <a:pt x="418736" y="740780"/>
                </a:cubicBezTo>
                <a:cubicBezTo>
                  <a:pt x="411020" y="748497"/>
                  <a:pt x="404108" y="757113"/>
                  <a:pt x="395587" y="763930"/>
                </a:cubicBezTo>
                <a:cubicBezTo>
                  <a:pt x="368322" y="785743"/>
                  <a:pt x="346247" y="794387"/>
                  <a:pt x="314564" y="810228"/>
                </a:cubicBezTo>
                <a:cubicBezTo>
                  <a:pt x="306848" y="817945"/>
                  <a:pt x="300495" y="827325"/>
                  <a:pt x="291415" y="833378"/>
                </a:cubicBezTo>
                <a:cubicBezTo>
                  <a:pt x="277058" y="842949"/>
                  <a:pt x="257317" y="844326"/>
                  <a:pt x="245116" y="856527"/>
                </a:cubicBezTo>
                <a:cubicBezTo>
                  <a:pt x="236489" y="865154"/>
                  <a:pt x="241163" y="881724"/>
                  <a:pt x="233541" y="891251"/>
                </a:cubicBezTo>
                <a:cubicBezTo>
                  <a:pt x="224851" y="902114"/>
                  <a:pt x="209680" y="905710"/>
                  <a:pt x="198817" y="914400"/>
                </a:cubicBezTo>
                <a:cubicBezTo>
                  <a:pt x="190296" y="921217"/>
                  <a:pt x="182485" y="929028"/>
                  <a:pt x="175668" y="937550"/>
                </a:cubicBezTo>
                <a:cubicBezTo>
                  <a:pt x="115177" y="1013166"/>
                  <a:pt x="183734" y="932116"/>
                  <a:pt x="140944" y="1006998"/>
                </a:cubicBezTo>
                <a:cubicBezTo>
                  <a:pt x="131373" y="1023747"/>
                  <a:pt x="116444" y="1036938"/>
                  <a:pt x="106220" y="1053297"/>
                </a:cubicBezTo>
                <a:cubicBezTo>
                  <a:pt x="59505" y="1128042"/>
                  <a:pt x="107090" y="1075576"/>
                  <a:pt x="59921" y="1122745"/>
                </a:cubicBezTo>
                <a:cubicBezTo>
                  <a:pt x="56063" y="1138178"/>
                  <a:pt x="52918" y="1153807"/>
                  <a:pt x="48347" y="1169044"/>
                </a:cubicBezTo>
                <a:cubicBezTo>
                  <a:pt x="41335" y="1192417"/>
                  <a:pt x="25197" y="1238492"/>
                  <a:pt x="25197" y="1238492"/>
                </a:cubicBezTo>
                <a:cubicBezTo>
                  <a:pt x="21339" y="1269358"/>
                  <a:pt x="18737" y="1300406"/>
                  <a:pt x="13623" y="1331089"/>
                </a:cubicBezTo>
                <a:cubicBezTo>
                  <a:pt x="11008" y="1346781"/>
                  <a:pt x="2048" y="1361480"/>
                  <a:pt x="2048" y="1377388"/>
                </a:cubicBezTo>
                <a:cubicBezTo>
                  <a:pt x="2048" y="1713808"/>
                  <a:pt x="-10198" y="1531295"/>
                  <a:pt x="25197" y="1655180"/>
                </a:cubicBezTo>
                <a:cubicBezTo>
                  <a:pt x="34099" y="1686338"/>
                  <a:pt x="44920" y="1745925"/>
                  <a:pt x="59921" y="1770927"/>
                </a:cubicBezTo>
                <a:cubicBezTo>
                  <a:pt x="68924" y="1785932"/>
                  <a:pt x="127440" y="1833944"/>
                  <a:pt x="140944" y="1851950"/>
                </a:cubicBezTo>
                <a:cubicBezTo>
                  <a:pt x="152519" y="1867383"/>
                  <a:pt x="162027" y="1884608"/>
                  <a:pt x="175668" y="1898249"/>
                </a:cubicBezTo>
                <a:cubicBezTo>
                  <a:pt x="189309" y="1911890"/>
                  <a:pt x="207320" y="1920418"/>
                  <a:pt x="221967" y="1932973"/>
                </a:cubicBezTo>
                <a:cubicBezTo>
                  <a:pt x="234395" y="1943626"/>
                  <a:pt x="244263" y="1957044"/>
                  <a:pt x="256691" y="1967697"/>
                </a:cubicBezTo>
                <a:cubicBezTo>
                  <a:pt x="271338" y="1980252"/>
                  <a:pt x="288343" y="1989866"/>
                  <a:pt x="302990" y="2002421"/>
                </a:cubicBezTo>
                <a:cubicBezTo>
                  <a:pt x="315418" y="2013074"/>
                  <a:pt x="323073" y="2029825"/>
                  <a:pt x="337714" y="2037145"/>
                </a:cubicBezTo>
                <a:cubicBezTo>
                  <a:pt x="370452" y="2053514"/>
                  <a:pt x="441886" y="2071869"/>
                  <a:pt x="441886" y="2071869"/>
                </a:cubicBezTo>
                <a:cubicBezTo>
                  <a:pt x="457319" y="2083444"/>
                  <a:pt x="470930" y="2097966"/>
                  <a:pt x="488185" y="2106593"/>
                </a:cubicBezTo>
                <a:cubicBezTo>
                  <a:pt x="510010" y="2117506"/>
                  <a:pt x="534484" y="2122026"/>
                  <a:pt x="557633" y="2129742"/>
                </a:cubicBezTo>
                <a:lnTo>
                  <a:pt x="627081" y="2152892"/>
                </a:lnTo>
                <a:cubicBezTo>
                  <a:pt x="691973" y="2174522"/>
                  <a:pt x="650008" y="2161518"/>
                  <a:pt x="754402" y="2187616"/>
                </a:cubicBezTo>
                <a:lnTo>
                  <a:pt x="800701" y="2199190"/>
                </a:lnTo>
                <a:cubicBezTo>
                  <a:pt x="831567" y="2206906"/>
                  <a:pt x="861802" y="2217841"/>
                  <a:pt x="893298" y="2222340"/>
                </a:cubicBezTo>
                <a:cubicBezTo>
                  <a:pt x="920306" y="2226198"/>
                  <a:pt x="947410" y="2229429"/>
                  <a:pt x="974321" y="2233914"/>
                </a:cubicBezTo>
                <a:cubicBezTo>
                  <a:pt x="993727" y="2237148"/>
                  <a:pt x="1012789" y="2242255"/>
                  <a:pt x="1032195" y="2245489"/>
                </a:cubicBezTo>
                <a:cubicBezTo>
                  <a:pt x="1059105" y="2249974"/>
                  <a:pt x="1086210" y="2253206"/>
                  <a:pt x="1113217" y="2257064"/>
                </a:cubicBezTo>
                <a:cubicBezTo>
                  <a:pt x="1148683" y="2268885"/>
                  <a:pt x="1195850" y="2285165"/>
                  <a:pt x="1228964" y="2291788"/>
                </a:cubicBezTo>
                <a:cubicBezTo>
                  <a:pt x="1316951" y="2309386"/>
                  <a:pt x="1306322" y="2294997"/>
                  <a:pt x="1379435" y="2314937"/>
                </a:cubicBezTo>
                <a:cubicBezTo>
                  <a:pt x="1405426" y="2322025"/>
                  <a:pt x="1463379" y="2345920"/>
                  <a:pt x="1495182" y="2349661"/>
                </a:cubicBezTo>
                <a:cubicBezTo>
                  <a:pt x="1545143" y="2355539"/>
                  <a:pt x="1595496" y="2357378"/>
                  <a:pt x="1645653" y="2361236"/>
                </a:cubicBezTo>
                <a:cubicBezTo>
                  <a:pt x="1731575" y="2357656"/>
                  <a:pt x="1906313" y="2358038"/>
                  <a:pt x="2016043" y="2338087"/>
                </a:cubicBezTo>
                <a:cubicBezTo>
                  <a:pt x="2028047" y="2335904"/>
                  <a:pt x="2039036" y="2329864"/>
                  <a:pt x="2050767" y="2326512"/>
                </a:cubicBezTo>
                <a:cubicBezTo>
                  <a:pt x="2101831" y="2311922"/>
                  <a:pt x="2087398" y="2320010"/>
                  <a:pt x="2131790" y="2303363"/>
                </a:cubicBezTo>
                <a:cubicBezTo>
                  <a:pt x="2151244" y="2296068"/>
                  <a:pt x="2169418" y="2284885"/>
                  <a:pt x="2189663" y="2280213"/>
                </a:cubicBezTo>
                <a:cubicBezTo>
                  <a:pt x="2219972" y="2273218"/>
                  <a:pt x="2251394" y="2272496"/>
                  <a:pt x="2282260" y="2268638"/>
                </a:cubicBezTo>
                <a:cubicBezTo>
                  <a:pt x="2293835" y="2264780"/>
                  <a:pt x="2305253" y="2260416"/>
                  <a:pt x="2316985" y="2257064"/>
                </a:cubicBezTo>
                <a:cubicBezTo>
                  <a:pt x="2332281" y="2252694"/>
                  <a:pt x="2348662" y="2251755"/>
                  <a:pt x="2363283" y="2245489"/>
                </a:cubicBezTo>
                <a:cubicBezTo>
                  <a:pt x="2376069" y="2240009"/>
                  <a:pt x="2384810" y="2226739"/>
                  <a:pt x="2398007" y="2222340"/>
                </a:cubicBezTo>
                <a:cubicBezTo>
                  <a:pt x="2410053" y="2218325"/>
                  <a:pt x="2542234" y="2200082"/>
                  <a:pt x="2548478" y="2199190"/>
                </a:cubicBezTo>
                <a:cubicBezTo>
                  <a:pt x="2556195" y="2191474"/>
                  <a:pt x="2561598" y="2180340"/>
                  <a:pt x="2571628" y="2176041"/>
                </a:cubicBezTo>
                <a:cubicBezTo>
                  <a:pt x="2589710" y="2168291"/>
                  <a:pt x="2610332" y="2168890"/>
                  <a:pt x="2629501" y="2164466"/>
                </a:cubicBezTo>
                <a:cubicBezTo>
                  <a:pt x="2660502" y="2157312"/>
                  <a:pt x="2691915" y="2151378"/>
                  <a:pt x="2722098" y="2141317"/>
                </a:cubicBezTo>
                <a:cubicBezTo>
                  <a:pt x="2830058" y="2105330"/>
                  <a:pt x="2650680" y="2167913"/>
                  <a:pt x="2814696" y="2095018"/>
                </a:cubicBezTo>
                <a:cubicBezTo>
                  <a:pt x="2829233" y="2088557"/>
                  <a:pt x="2845699" y="2087814"/>
                  <a:pt x="2860995" y="2083444"/>
                </a:cubicBezTo>
                <a:cubicBezTo>
                  <a:pt x="2872726" y="2080092"/>
                  <a:pt x="2884144" y="2075727"/>
                  <a:pt x="2895719" y="2071869"/>
                </a:cubicBezTo>
                <a:cubicBezTo>
                  <a:pt x="2936122" y="2031464"/>
                  <a:pt x="2908515" y="2052170"/>
                  <a:pt x="2988316" y="2025570"/>
                </a:cubicBezTo>
                <a:lnTo>
                  <a:pt x="3023040" y="2013995"/>
                </a:lnTo>
                <a:cubicBezTo>
                  <a:pt x="3076951" y="1960086"/>
                  <a:pt x="3007159" y="2021935"/>
                  <a:pt x="3092488" y="1979271"/>
                </a:cubicBezTo>
                <a:cubicBezTo>
                  <a:pt x="3102249" y="1974391"/>
                  <a:pt x="3106280" y="1961737"/>
                  <a:pt x="3115638" y="1956122"/>
                </a:cubicBezTo>
                <a:cubicBezTo>
                  <a:pt x="3127502" y="1949004"/>
                  <a:pt x="3188007" y="1935136"/>
                  <a:pt x="3196660" y="1932973"/>
                </a:cubicBezTo>
                <a:cubicBezTo>
                  <a:pt x="3218193" y="1911440"/>
                  <a:pt x="3225330" y="1901276"/>
                  <a:pt x="3254534" y="1886674"/>
                </a:cubicBezTo>
                <a:cubicBezTo>
                  <a:pt x="3265447" y="1881218"/>
                  <a:pt x="3278593" y="1881024"/>
                  <a:pt x="3289258" y="1875099"/>
                </a:cubicBezTo>
                <a:cubicBezTo>
                  <a:pt x="3408652" y="1808768"/>
                  <a:pt x="3314861" y="1843414"/>
                  <a:pt x="3393430" y="1817226"/>
                </a:cubicBezTo>
                <a:cubicBezTo>
                  <a:pt x="3401146" y="1809509"/>
                  <a:pt x="3409762" y="1802597"/>
                  <a:pt x="3416579" y="1794076"/>
                </a:cubicBezTo>
                <a:cubicBezTo>
                  <a:pt x="3425269" y="1783213"/>
                  <a:pt x="3428866" y="1768042"/>
                  <a:pt x="3439729" y="1759352"/>
                </a:cubicBezTo>
                <a:cubicBezTo>
                  <a:pt x="3449256" y="1751730"/>
                  <a:pt x="3462878" y="1751636"/>
                  <a:pt x="3474453" y="1747778"/>
                </a:cubicBezTo>
                <a:cubicBezTo>
                  <a:pt x="3482169" y="1736203"/>
                  <a:pt x="3491381" y="1725496"/>
                  <a:pt x="3497602" y="1713054"/>
                </a:cubicBezTo>
                <a:cubicBezTo>
                  <a:pt x="3503058" y="1702141"/>
                  <a:pt x="3501555" y="1687857"/>
                  <a:pt x="3509177" y="1678330"/>
                </a:cubicBezTo>
                <a:cubicBezTo>
                  <a:pt x="3517867" y="1667467"/>
                  <a:pt x="3532326" y="1662897"/>
                  <a:pt x="3543901" y="1655180"/>
                </a:cubicBezTo>
                <a:cubicBezTo>
                  <a:pt x="3567372" y="1584769"/>
                  <a:pt x="3540161" y="1656250"/>
                  <a:pt x="3578625" y="1585732"/>
                </a:cubicBezTo>
                <a:cubicBezTo>
                  <a:pt x="3595150" y="1555437"/>
                  <a:pt x="3605782" y="1521848"/>
                  <a:pt x="3624924" y="1493135"/>
                </a:cubicBezTo>
                <a:cubicBezTo>
                  <a:pt x="3632640" y="1481560"/>
                  <a:pt x="3642423" y="1471123"/>
                  <a:pt x="3648073" y="1458411"/>
                </a:cubicBezTo>
                <a:cubicBezTo>
                  <a:pt x="3648088" y="1458377"/>
                  <a:pt x="3677004" y="1371617"/>
                  <a:pt x="3682797" y="1354238"/>
                </a:cubicBezTo>
                <a:cubicBezTo>
                  <a:pt x="3686655" y="1342663"/>
                  <a:pt x="3687604" y="1329666"/>
                  <a:pt x="3694372" y="1319514"/>
                </a:cubicBezTo>
                <a:lnTo>
                  <a:pt x="3717521" y="1284790"/>
                </a:lnTo>
                <a:cubicBezTo>
                  <a:pt x="3752447" y="1110166"/>
                  <a:pt x="3707965" y="1327796"/>
                  <a:pt x="3740671" y="1180618"/>
                </a:cubicBezTo>
                <a:cubicBezTo>
                  <a:pt x="3744939" y="1161413"/>
                  <a:pt x="3746024" y="1141408"/>
                  <a:pt x="3752245" y="1122745"/>
                </a:cubicBezTo>
                <a:cubicBezTo>
                  <a:pt x="3757701" y="1106376"/>
                  <a:pt x="3767678" y="1091879"/>
                  <a:pt x="3775395" y="1076446"/>
                </a:cubicBezTo>
                <a:cubicBezTo>
                  <a:pt x="3783196" y="1029636"/>
                  <a:pt x="3798544" y="945318"/>
                  <a:pt x="3798544" y="902826"/>
                </a:cubicBezTo>
                <a:cubicBezTo>
                  <a:pt x="3798544" y="837123"/>
                  <a:pt x="3795467" y="771208"/>
                  <a:pt x="3786969" y="706056"/>
                </a:cubicBezTo>
                <a:cubicBezTo>
                  <a:pt x="3783813" y="681859"/>
                  <a:pt x="3771536" y="659757"/>
                  <a:pt x="3763820" y="636608"/>
                </a:cubicBezTo>
                <a:cubicBezTo>
                  <a:pt x="3759962" y="625033"/>
                  <a:pt x="3759013" y="612036"/>
                  <a:pt x="3752245" y="601884"/>
                </a:cubicBezTo>
                <a:cubicBezTo>
                  <a:pt x="3736812" y="578735"/>
                  <a:pt x="3714745" y="558830"/>
                  <a:pt x="3705947" y="532436"/>
                </a:cubicBezTo>
                <a:cubicBezTo>
                  <a:pt x="3702089" y="520861"/>
                  <a:pt x="3700297" y="508377"/>
                  <a:pt x="3694372" y="497712"/>
                </a:cubicBezTo>
                <a:cubicBezTo>
                  <a:pt x="3657868" y="432006"/>
                  <a:pt x="3650565" y="430756"/>
                  <a:pt x="3601774" y="381965"/>
                </a:cubicBezTo>
                <a:cubicBezTo>
                  <a:pt x="3590199" y="370390"/>
                  <a:pt x="3576130" y="360861"/>
                  <a:pt x="3567050" y="347241"/>
                </a:cubicBezTo>
                <a:cubicBezTo>
                  <a:pt x="3559334" y="335666"/>
                  <a:pt x="3554764" y="321207"/>
                  <a:pt x="3543901" y="312517"/>
                </a:cubicBezTo>
                <a:cubicBezTo>
                  <a:pt x="3534374" y="304895"/>
                  <a:pt x="3520752" y="304800"/>
                  <a:pt x="3509177" y="300942"/>
                </a:cubicBezTo>
                <a:cubicBezTo>
                  <a:pt x="3493744" y="289367"/>
                  <a:pt x="3478576" y="277431"/>
                  <a:pt x="3462878" y="266218"/>
                </a:cubicBezTo>
                <a:cubicBezTo>
                  <a:pt x="3451558" y="258132"/>
                  <a:pt x="3439017" y="251759"/>
                  <a:pt x="3428154" y="243069"/>
                </a:cubicBezTo>
                <a:cubicBezTo>
                  <a:pt x="3419633" y="236252"/>
                  <a:pt x="3413526" y="226736"/>
                  <a:pt x="3405005" y="219919"/>
                </a:cubicBezTo>
                <a:cubicBezTo>
                  <a:pt x="3394142" y="211229"/>
                  <a:pt x="3380843" y="205823"/>
                  <a:pt x="3370281" y="196770"/>
                </a:cubicBezTo>
                <a:cubicBezTo>
                  <a:pt x="3353710" y="182566"/>
                  <a:pt x="3336089" y="168631"/>
                  <a:pt x="3323982" y="150471"/>
                </a:cubicBezTo>
                <a:cubicBezTo>
                  <a:pt x="3316266" y="138896"/>
                  <a:pt x="3311696" y="124437"/>
                  <a:pt x="3300833" y="115747"/>
                </a:cubicBezTo>
                <a:cubicBezTo>
                  <a:pt x="3291306" y="108125"/>
                  <a:pt x="3277684" y="108031"/>
                  <a:pt x="3266109" y="104173"/>
                </a:cubicBezTo>
                <a:lnTo>
                  <a:pt x="3208235" y="46299"/>
                </a:lnTo>
              </a:path>
            </a:pathLst>
          </a:custGeom>
          <a:noFill/>
          <a:ln w="57150">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9900"/>
              </a:solidFill>
            </a:endParaRPr>
          </a:p>
        </p:txBody>
      </p:sp>
      <p:cxnSp>
        <p:nvCxnSpPr>
          <p:cNvPr id="17" name="Straight Arrow Connector 16"/>
          <p:cNvCxnSpPr/>
          <p:nvPr/>
        </p:nvCxnSpPr>
        <p:spPr>
          <a:xfrm flipH="1" flipV="1">
            <a:off x="4629150" y="4491038"/>
            <a:ext cx="488950" cy="61436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62300" y="3798888"/>
            <a:ext cx="193675" cy="4667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051300" y="3016250"/>
            <a:ext cx="649288" cy="61913"/>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118100" y="4303713"/>
            <a:ext cx="520700" cy="80168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a:grpSpLocks/>
          </p:cNvGrpSpPr>
          <p:nvPr/>
        </p:nvGrpSpPr>
        <p:grpSpPr bwMode="auto">
          <a:xfrm>
            <a:off x="736600" y="1295400"/>
            <a:ext cx="7216775" cy="5151438"/>
            <a:chOff x="737007" y="1295400"/>
            <a:chExt cx="7215646" cy="5151059"/>
          </a:xfrm>
        </p:grpSpPr>
        <p:sp>
          <p:nvSpPr>
            <p:cNvPr id="16" name="Rectangle 15"/>
            <p:cNvSpPr/>
            <p:nvPr/>
          </p:nvSpPr>
          <p:spPr>
            <a:xfrm>
              <a:off x="737007" y="1295400"/>
              <a:ext cx="3149897" cy="1323439"/>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009900"/>
                  </a:solidFill>
                  <a:effectLst>
                    <a:outerShdw blurRad="50800" dist="39000" dir="5460000" algn="tl">
                      <a:srgbClr val="000000">
                        <a:alpha val="38000"/>
                      </a:srgbClr>
                    </a:outerShdw>
                  </a:effectLst>
                  <a:latin typeface="+mn-lt"/>
                </a:rPr>
                <a:t>Peripheral nerve</a:t>
              </a:r>
            </a:p>
          </p:txBody>
        </p:sp>
        <p:sp>
          <p:nvSpPr>
            <p:cNvPr id="21" name="Rectangle 20"/>
            <p:cNvSpPr/>
            <p:nvPr/>
          </p:nvSpPr>
          <p:spPr>
            <a:xfrm>
              <a:off x="855906" y="4876799"/>
              <a:ext cx="3149897" cy="1569660"/>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solidFill>
                    <a:srgbClr val="C00000"/>
                  </a:solidFill>
                  <a:effectLst>
                    <a:outerShdw blurRad="50800" dist="39000" dir="5460000" algn="tl">
                      <a:srgbClr val="000000">
                        <a:alpha val="38000"/>
                      </a:srgbClr>
                    </a:outerShdw>
                  </a:effectLst>
                  <a:latin typeface="+mn-lt"/>
                </a:rPr>
                <a:t>Schwann cell nuclei (most likely)</a:t>
              </a:r>
            </a:p>
          </p:txBody>
        </p:sp>
        <p:sp>
          <p:nvSpPr>
            <p:cNvPr id="22" name="Rectangle 21"/>
            <p:cNvSpPr/>
            <p:nvPr/>
          </p:nvSpPr>
          <p:spPr>
            <a:xfrm>
              <a:off x="4802756" y="4876800"/>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err="1">
                  <a:ln w="11430"/>
                  <a:effectLst>
                    <a:outerShdw blurRad="50800" dist="39000" dir="5460000" algn="tl">
                      <a:srgbClr val="000000">
                        <a:alpha val="38000"/>
                      </a:srgbClr>
                    </a:outerShdw>
                  </a:effectLst>
                  <a:latin typeface="+mn-lt"/>
                </a:rPr>
                <a:t>perineurium</a:t>
              </a:r>
              <a:endParaRPr lang="en-US" sz="4000" b="1" dirty="0">
                <a:ln w="11430"/>
                <a:effectLst>
                  <a:outerShdw blurRad="50800" dist="39000" dir="5460000" algn="tl">
                    <a:srgbClr val="000000">
                      <a:alpha val="38000"/>
                    </a:srgbClr>
                  </a:outerShdw>
                </a:effectLst>
                <a:latin typeface="+mn-lt"/>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descr="slide0008_image015"/>
          <p:cNvPicPr>
            <a:picLocks noChangeAspect="1" noChangeArrowheads="1"/>
          </p:cNvPicPr>
          <p:nvPr/>
        </p:nvPicPr>
        <p:blipFill>
          <a:blip r:embed="rId4" cstate="print"/>
          <a:srcRect/>
          <a:stretch>
            <a:fillRect/>
          </a:stretch>
        </p:blipFill>
        <p:spPr bwMode="auto">
          <a:xfrm>
            <a:off x="152400" y="1066800"/>
            <a:ext cx="8101013" cy="5759450"/>
          </a:xfrm>
          <a:prstGeom prst="rect">
            <a:avLst/>
          </a:prstGeom>
          <a:noFill/>
          <a:ln w="9525">
            <a:noFill/>
            <a:miter lim="800000"/>
            <a:headEnd/>
            <a:tailEnd/>
          </a:ln>
        </p:spPr>
      </p:pic>
      <p:sp>
        <p:nvSpPr>
          <p:cNvPr id="164866" name="Freeform 6"/>
          <p:cNvSpPr>
            <a:spLocks/>
          </p:cNvSpPr>
          <p:nvPr/>
        </p:nvSpPr>
        <p:spPr bwMode="auto">
          <a:xfrm>
            <a:off x="4783138" y="3505200"/>
            <a:ext cx="3394075" cy="1584325"/>
          </a:xfrm>
          <a:custGeom>
            <a:avLst/>
            <a:gdLst>
              <a:gd name="T0" fmla="*/ 2147483647 w 1611"/>
              <a:gd name="T1" fmla="*/ 20041449 h 753"/>
              <a:gd name="T2" fmla="*/ 2147483647 w 1611"/>
              <a:gd name="T3" fmla="*/ 0 h 753"/>
              <a:gd name="T4" fmla="*/ 2147483647 w 1611"/>
              <a:gd name="T5" fmla="*/ 60124339 h 753"/>
              <a:gd name="T6" fmla="*/ 2147483647 w 1611"/>
              <a:gd name="T7" fmla="*/ 240497358 h 753"/>
              <a:gd name="T8" fmla="*/ 2147483647 w 1611"/>
              <a:gd name="T9" fmla="*/ 911884777 h 753"/>
              <a:gd name="T10" fmla="*/ 962853806 w 1611"/>
              <a:gd name="T11" fmla="*/ 1072216305 h 753"/>
              <a:gd name="T12" fmla="*/ 0 w 1611"/>
              <a:gd name="T13" fmla="*/ 1713542681 h 753"/>
              <a:gd name="T14" fmla="*/ 160475656 w 1611"/>
              <a:gd name="T15" fmla="*/ 2147483647 h 753"/>
              <a:gd name="T16" fmla="*/ 320951313 w 1611"/>
              <a:gd name="T17" fmla="*/ 2147483647 h 753"/>
              <a:gd name="T18" fmla="*/ 1123329660 w 1611"/>
              <a:gd name="T19" fmla="*/ 2147483647 h 753"/>
              <a:gd name="T20" fmla="*/ 2147483647 w 1611"/>
              <a:gd name="T21" fmla="*/ 2147483647 h 753"/>
              <a:gd name="T22" fmla="*/ 2147483647 w 1611"/>
              <a:gd name="T23" fmla="*/ 2147483647 h 753"/>
              <a:gd name="T24" fmla="*/ 2147483647 w 1611"/>
              <a:gd name="T25" fmla="*/ 1713542681 h 753"/>
              <a:gd name="T26" fmla="*/ 2147483647 w 1611"/>
              <a:gd name="T27" fmla="*/ 751553249 h 753"/>
              <a:gd name="T28" fmla="*/ 2147483647 w 1611"/>
              <a:gd name="T29" fmla="*/ 430890061 h 753"/>
              <a:gd name="T30" fmla="*/ 2147483647 w 1611"/>
              <a:gd name="T31" fmla="*/ 100207238 h 753"/>
              <a:gd name="T32" fmla="*/ 2147483647 w 1611"/>
              <a:gd name="T33" fmla="*/ 20041449 h 7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1"/>
              <a:gd name="T52" fmla="*/ 0 h 753"/>
              <a:gd name="T53" fmla="*/ 1611 w 1611"/>
              <a:gd name="T54" fmla="*/ 753 h 7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1" h="753">
                <a:moveTo>
                  <a:pt x="1497" y="6"/>
                </a:moveTo>
                <a:lnTo>
                  <a:pt x="1464" y="0"/>
                </a:lnTo>
                <a:lnTo>
                  <a:pt x="1374" y="18"/>
                </a:lnTo>
                <a:lnTo>
                  <a:pt x="1233" y="72"/>
                </a:lnTo>
                <a:lnTo>
                  <a:pt x="672" y="273"/>
                </a:lnTo>
                <a:lnTo>
                  <a:pt x="288" y="321"/>
                </a:lnTo>
                <a:lnTo>
                  <a:pt x="0" y="513"/>
                </a:lnTo>
                <a:lnTo>
                  <a:pt x="48" y="705"/>
                </a:lnTo>
                <a:lnTo>
                  <a:pt x="96" y="753"/>
                </a:lnTo>
                <a:lnTo>
                  <a:pt x="336" y="657"/>
                </a:lnTo>
                <a:lnTo>
                  <a:pt x="672" y="657"/>
                </a:lnTo>
                <a:lnTo>
                  <a:pt x="960" y="705"/>
                </a:lnTo>
                <a:lnTo>
                  <a:pt x="1392" y="513"/>
                </a:lnTo>
                <a:lnTo>
                  <a:pt x="1584" y="225"/>
                </a:lnTo>
                <a:lnTo>
                  <a:pt x="1611" y="129"/>
                </a:lnTo>
                <a:lnTo>
                  <a:pt x="1545" y="30"/>
                </a:lnTo>
                <a:lnTo>
                  <a:pt x="1497" y="6"/>
                </a:lnTo>
                <a:close/>
              </a:path>
            </a:pathLst>
          </a:custGeom>
          <a:noFill/>
          <a:ln w="38100" cap="flat">
            <a:solidFill>
              <a:schemeClr val="tx1"/>
            </a:solidFill>
            <a:prstDash val="dash"/>
            <a:round/>
            <a:headEnd/>
            <a:tailEnd/>
          </a:ln>
        </p:spPr>
        <p:txBody>
          <a:bodyPr/>
          <a:lstStyle/>
          <a:p>
            <a:endParaRPr lang="en-US"/>
          </a:p>
        </p:txBody>
      </p:sp>
      <p:sp>
        <p:nvSpPr>
          <p:cNvPr id="7" name="Rectangle 6"/>
          <p:cNvSpPr/>
          <p:nvPr/>
        </p:nvSpPr>
        <p:spPr>
          <a:xfrm>
            <a:off x="2812638" y="0"/>
            <a:ext cx="3942586"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8" name="TextBox 7"/>
          <p:cNvSpPr txBox="1"/>
          <p:nvPr/>
        </p:nvSpPr>
        <p:spPr>
          <a:xfrm>
            <a:off x="152400" y="609600"/>
            <a:ext cx="89916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a:t>
            </a:r>
            <a:r>
              <a:rPr lang="en-US" sz="2400" b="1" dirty="0">
                <a:solidFill>
                  <a:schemeClr val="accent6">
                    <a:lumMod val="75000"/>
                  </a:schemeClr>
                </a:solidFill>
                <a:latin typeface="Times New Roman" pitchFamily="18" charset="0"/>
                <a:cs typeface="Times New Roman" pitchFamily="18" charset="0"/>
              </a:rPr>
              <a:t>TISSUE</a:t>
            </a:r>
            <a:r>
              <a:rPr lang="en-US" sz="2400" b="1" dirty="0">
                <a:solidFill>
                  <a:schemeClr val="accent3">
                    <a:lumMod val="50000"/>
                  </a:schemeClr>
                </a:solidFill>
                <a:latin typeface="Script MT Bold" pitchFamily="66" charset="0"/>
              </a:rPr>
              <a:t>. (advance slide for answer)</a:t>
            </a:r>
          </a:p>
        </p:txBody>
      </p:sp>
      <p:sp>
        <p:nvSpPr>
          <p:cNvPr id="9" name="Rectangle 8"/>
          <p:cNvSpPr/>
          <p:nvPr/>
        </p:nvSpPr>
        <p:spPr>
          <a:xfrm>
            <a:off x="5021411" y="4953000"/>
            <a:ext cx="3232221" cy="1323439"/>
          </a:xfrm>
          <a:prstGeom prst="rect">
            <a:avLst/>
          </a:prstGeom>
          <a:noFill/>
          <a:ln>
            <a:no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Multilocular</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 adipose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1"/>
          <p:cNvPicPr>
            <a:picLocks noChangeAspect="1"/>
          </p:cNvPicPr>
          <p:nvPr/>
        </p:nvPicPr>
        <p:blipFill>
          <a:blip r:embed="rId4" cstate="print"/>
          <a:srcRect/>
          <a:stretch>
            <a:fillRect/>
          </a:stretch>
        </p:blipFill>
        <p:spPr bwMode="auto">
          <a:xfrm>
            <a:off x="609600" y="1063625"/>
            <a:ext cx="7645400" cy="5735638"/>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(advance slide for answers)</a:t>
            </a:r>
          </a:p>
        </p:txBody>
      </p:sp>
      <p:cxnSp>
        <p:nvCxnSpPr>
          <p:cNvPr id="13" name="Straight Arrow Connector 12"/>
          <p:cNvCxnSpPr/>
          <p:nvPr/>
        </p:nvCxnSpPr>
        <p:spPr>
          <a:xfrm flipH="1">
            <a:off x="6218238" y="3032125"/>
            <a:ext cx="327025" cy="12842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927225" y="3422650"/>
            <a:ext cx="314325" cy="143827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a:grpSpLocks/>
          </p:cNvGrpSpPr>
          <p:nvPr/>
        </p:nvGrpSpPr>
        <p:grpSpPr bwMode="auto">
          <a:xfrm>
            <a:off x="352425" y="2324100"/>
            <a:ext cx="7902575" cy="1127125"/>
            <a:chOff x="352706" y="2324074"/>
            <a:chExt cx="7902830" cy="1126995"/>
          </a:xfrm>
        </p:grpSpPr>
        <p:sp>
          <p:nvSpPr>
            <p:cNvPr id="18" name="Rectangle 17"/>
            <p:cNvSpPr/>
            <p:nvPr/>
          </p:nvSpPr>
          <p:spPr>
            <a:xfrm>
              <a:off x="5023315" y="2324074"/>
              <a:ext cx="3232221"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FFFF00"/>
                  </a:solidFill>
                  <a:effectLst>
                    <a:outerShdw blurRad="50800" dist="39000" dir="5460000" algn="tl">
                      <a:srgbClr val="000000">
                        <a:alpha val="38000"/>
                      </a:srgbClr>
                    </a:outerShdw>
                  </a:effectLst>
                  <a:latin typeface="+mn-lt"/>
                </a:rPr>
                <a:t>axon</a:t>
              </a:r>
            </a:p>
          </p:txBody>
        </p:sp>
        <p:sp>
          <p:nvSpPr>
            <p:cNvPr id="19" name="Rectangle 18"/>
            <p:cNvSpPr/>
            <p:nvPr/>
          </p:nvSpPr>
          <p:spPr>
            <a:xfrm>
              <a:off x="352706" y="2743183"/>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solidFill>
                    <a:srgbClr val="FFC000"/>
                  </a:solidFill>
                  <a:effectLst>
                    <a:outerShdw blurRad="50800" dist="39000" dir="5460000" algn="tl">
                      <a:srgbClr val="000000">
                        <a:alpha val="38000"/>
                      </a:srgbClr>
                    </a:outerShdw>
                  </a:effectLst>
                  <a:latin typeface="+mn-lt"/>
                </a:rPr>
                <a:t>myelin</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4" cstate="print"/>
          <a:srcRect/>
          <a:stretch>
            <a:fillRect/>
          </a:stretch>
        </p:blipFill>
        <p:spPr bwMode="auto">
          <a:xfrm>
            <a:off x="379413" y="1114425"/>
            <a:ext cx="8245475" cy="548322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0" y="609600"/>
            <a:ext cx="91440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or tissues. (advance slide for answers)</a:t>
            </a:r>
          </a:p>
        </p:txBody>
      </p:sp>
      <p:grpSp>
        <p:nvGrpSpPr>
          <p:cNvPr id="9" name="Group 8"/>
          <p:cNvGrpSpPr>
            <a:grpSpLocks/>
          </p:cNvGrpSpPr>
          <p:nvPr/>
        </p:nvGrpSpPr>
        <p:grpSpPr bwMode="auto">
          <a:xfrm>
            <a:off x="2514600" y="1114425"/>
            <a:ext cx="3765550" cy="2967038"/>
            <a:chOff x="2514600" y="1115182"/>
            <a:chExt cx="3765621" cy="2966386"/>
          </a:xfrm>
        </p:grpSpPr>
        <p:sp>
          <p:nvSpPr>
            <p:cNvPr id="15" name="Rectangle 14"/>
            <p:cNvSpPr/>
            <p:nvPr/>
          </p:nvSpPr>
          <p:spPr>
            <a:xfrm>
              <a:off x="3048000" y="1115182"/>
              <a:ext cx="3232221" cy="83099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solidFill>
                    <a:srgbClr val="FFFF00"/>
                  </a:solidFill>
                  <a:effectLst>
                    <a:outerShdw blurRad="50800" dist="39000" dir="5460000" algn="tl">
                      <a:srgbClr val="000000">
                        <a:alpha val="38000"/>
                      </a:srgbClr>
                    </a:outerShdw>
                  </a:effectLst>
                  <a:latin typeface="+mn-lt"/>
                </a:rPr>
                <a:t>Dense irregular connective tissue</a:t>
              </a:r>
            </a:p>
          </p:txBody>
        </p:sp>
        <p:sp>
          <p:nvSpPr>
            <p:cNvPr id="16" name="Rectangle 15"/>
            <p:cNvSpPr/>
            <p:nvPr/>
          </p:nvSpPr>
          <p:spPr>
            <a:xfrm>
              <a:off x="2514600" y="2881239"/>
              <a:ext cx="3149897" cy="1200329"/>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002060"/>
                  </a:solidFill>
                  <a:effectLst>
                    <a:outerShdw blurRad="50800" dist="39000" dir="5460000" algn="tl">
                      <a:srgbClr val="000000">
                        <a:alpha val="38000"/>
                      </a:srgbClr>
                    </a:outerShdw>
                  </a:effectLst>
                  <a:latin typeface="+mn-lt"/>
                </a:rPr>
                <a:t>Peripheral nerve</a:t>
              </a:r>
            </a:p>
          </p:txBody>
        </p:sp>
      </p:grpSp>
      <p:sp>
        <p:nvSpPr>
          <p:cNvPr id="6" name="Freeform 5"/>
          <p:cNvSpPr/>
          <p:nvPr/>
        </p:nvSpPr>
        <p:spPr>
          <a:xfrm>
            <a:off x="2295525" y="2181225"/>
            <a:ext cx="3448050" cy="2600325"/>
          </a:xfrm>
          <a:custGeom>
            <a:avLst/>
            <a:gdLst>
              <a:gd name="connsiteX0" fmla="*/ 809625 w 3448050"/>
              <a:gd name="connsiteY0" fmla="*/ 352425 h 2600359"/>
              <a:gd name="connsiteX1" fmla="*/ 790575 w 3448050"/>
              <a:gd name="connsiteY1" fmla="*/ 400050 h 2600359"/>
              <a:gd name="connsiteX2" fmla="*/ 762000 w 3448050"/>
              <a:gd name="connsiteY2" fmla="*/ 419100 h 2600359"/>
              <a:gd name="connsiteX3" fmla="*/ 752475 w 3448050"/>
              <a:gd name="connsiteY3" fmla="*/ 447675 h 2600359"/>
              <a:gd name="connsiteX4" fmla="*/ 695325 w 3448050"/>
              <a:gd name="connsiteY4" fmla="*/ 485775 h 2600359"/>
              <a:gd name="connsiteX5" fmla="*/ 666750 w 3448050"/>
              <a:gd name="connsiteY5" fmla="*/ 514350 h 2600359"/>
              <a:gd name="connsiteX6" fmla="*/ 638175 w 3448050"/>
              <a:gd name="connsiteY6" fmla="*/ 523875 h 2600359"/>
              <a:gd name="connsiteX7" fmla="*/ 619125 w 3448050"/>
              <a:gd name="connsiteY7" fmla="*/ 552450 h 2600359"/>
              <a:gd name="connsiteX8" fmla="*/ 590550 w 3448050"/>
              <a:gd name="connsiteY8" fmla="*/ 561975 h 2600359"/>
              <a:gd name="connsiteX9" fmla="*/ 523875 w 3448050"/>
              <a:gd name="connsiteY9" fmla="*/ 609600 h 2600359"/>
              <a:gd name="connsiteX10" fmla="*/ 466725 w 3448050"/>
              <a:gd name="connsiteY10" fmla="*/ 666750 h 2600359"/>
              <a:gd name="connsiteX11" fmla="*/ 447675 w 3448050"/>
              <a:gd name="connsiteY11" fmla="*/ 695325 h 2600359"/>
              <a:gd name="connsiteX12" fmla="*/ 361950 w 3448050"/>
              <a:gd name="connsiteY12" fmla="*/ 771525 h 2600359"/>
              <a:gd name="connsiteX13" fmla="*/ 342900 w 3448050"/>
              <a:gd name="connsiteY13" fmla="*/ 800100 h 2600359"/>
              <a:gd name="connsiteX14" fmla="*/ 295275 w 3448050"/>
              <a:gd name="connsiteY14" fmla="*/ 866775 h 2600359"/>
              <a:gd name="connsiteX15" fmla="*/ 276225 w 3448050"/>
              <a:gd name="connsiteY15" fmla="*/ 904875 h 2600359"/>
              <a:gd name="connsiteX16" fmla="*/ 228600 w 3448050"/>
              <a:gd name="connsiteY16" fmla="*/ 962025 h 2600359"/>
              <a:gd name="connsiteX17" fmla="*/ 219075 w 3448050"/>
              <a:gd name="connsiteY17" fmla="*/ 990600 h 2600359"/>
              <a:gd name="connsiteX18" fmla="*/ 190500 w 3448050"/>
              <a:gd name="connsiteY18" fmla="*/ 1028700 h 2600359"/>
              <a:gd name="connsiteX19" fmla="*/ 133350 w 3448050"/>
              <a:gd name="connsiteY19" fmla="*/ 1114425 h 2600359"/>
              <a:gd name="connsiteX20" fmla="*/ 114300 w 3448050"/>
              <a:gd name="connsiteY20" fmla="*/ 1143000 h 2600359"/>
              <a:gd name="connsiteX21" fmla="*/ 104775 w 3448050"/>
              <a:gd name="connsiteY21" fmla="*/ 1171575 h 2600359"/>
              <a:gd name="connsiteX22" fmla="*/ 66675 w 3448050"/>
              <a:gd name="connsiteY22" fmla="*/ 1228725 h 2600359"/>
              <a:gd name="connsiteX23" fmla="*/ 38100 w 3448050"/>
              <a:gd name="connsiteY23" fmla="*/ 1333500 h 2600359"/>
              <a:gd name="connsiteX24" fmla="*/ 28575 w 3448050"/>
              <a:gd name="connsiteY24" fmla="*/ 1371600 h 2600359"/>
              <a:gd name="connsiteX25" fmla="*/ 19050 w 3448050"/>
              <a:gd name="connsiteY25" fmla="*/ 1409700 h 2600359"/>
              <a:gd name="connsiteX26" fmla="*/ 0 w 3448050"/>
              <a:gd name="connsiteY26" fmla="*/ 1609725 h 2600359"/>
              <a:gd name="connsiteX27" fmla="*/ 9525 w 3448050"/>
              <a:gd name="connsiteY27" fmla="*/ 1847850 h 2600359"/>
              <a:gd name="connsiteX28" fmla="*/ 19050 w 3448050"/>
              <a:gd name="connsiteY28" fmla="*/ 1943100 h 2600359"/>
              <a:gd name="connsiteX29" fmla="*/ 28575 w 3448050"/>
              <a:gd name="connsiteY29" fmla="*/ 1971675 h 2600359"/>
              <a:gd name="connsiteX30" fmla="*/ 38100 w 3448050"/>
              <a:gd name="connsiteY30" fmla="*/ 2009775 h 2600359"/>
              <a:gd name="connsiteX31" fmla="*/ 57150 w 3448050"/>
              <a:gd name="connsiteY31" fmla="*/ 2066925 h 2600359"/>
              <a:gd name="connsiteX32" fmla="*/ 66675 w 3448050"/>
              <a:gd name="connsiteY32" fmla="*/ 2095500 h 2600359"/>
              <a:gd name="connsiteX33" fmla="*/ 104775 w 3448050"/>
              <a:gd name="connsiteY33" fmla="*/ 2152650 h 2600359"/>
              <a:gd name="connsiteX34" fmla="*/ 123825 w 3448050"/>
              <a:gd name="connsiteY34" fmla="*/ 2181225 h 2600359"/>
              <a:gd name="connsiteX35" fmla="*/ 161925 w 3448050"/>
              <a:gd name="connsiteY35" fmla="*/ 2209800 h 2600359"/>
              <a:gd name="connsiteX36" fmla="*/ 180975 w 3448050"/>
              <a:gd name="connsiteY36" fmla="*/ 2247900 h 2600359"/>
              <a:gd name="connsiteX37" fmla="*/ 266700 w 3448050"/>
              <a:gd name="connsiteY37" fmla="*/ 2324100 h 2600359"/>
              <a:gd name="connsiteX38" fmla="*/ 295275 w 3448050"/>
              <a:gd name="connsiteY38" fmla="*/ 2352675 h 2600359"/>
              <a:gd name="connsiteX39" fmla="*/ 352425 w 3448050"/>
              <a:gd name="connsiteY39" fmla="*/ 2390775 h 2600359"/>
              <a:gd name="connsiteX40" fmla="*/ 390525 w 3448050"/>
              <a:gd name="connsiteY40" fmla="*/ 2419350 h 2600359"/>
              <a:gd name="connsiteX41" fmla="*/ 447675 w 3448050"/>
              <a:gd name="connsiteY41" fmla="*/ 2438400 h 2600359"/>
              <a:gd name="connsiteX42" fmla="*/ 504825 w 3448050"/>
              <a:gd name="connsiteY42" fmla="*/ 2476500 h 2600359"/>
              <a:gd name="connsiteX43" fmla="*/ 533400 w 3448050"/>
              <a:gd name="connsiteY43" fmla="*/ 2486025 h 2600359"/>
              <a:gd name="connsiteX44" fmla="*/ 561975 w 3448050"/>
              <a:gd name="connsiteY44" fmla="*/ 2505075 h 2600359"/>
              <a:gd name="connsiteX45" fmla="*/ 590550 w 3448050"/>
              <a:gd name="connsiteY45" fmla="*/ 2514600 h 2600359"/>
              <a:gd name="connsiteX46" fmla="*/ 628650 w 3448050"/>
              <a:gd name="connsiteY46" fmla="*/ 2533650 h 2600359"/>
              <a:gd name="connsiteX47" fmla="*/ 676275 w 3448050"/>
              <a:gd name="connsiteY47" fmla="*/ 2543175 h 2600359"/>
              <a:gd name="connsiteX48" fmla="*/ 714375 w 3448050"/>
              <a:gd name="connsiteY48" fmla="*/ 2552700 h 2600359"/>
              <a:gd name="connsiteX49" fmla="*/ 742950 w 3448050"/>
              <a:gd name="connsiteY49" fmla="*/ 2562225 h 2600359"/>
              <a:gd name="connsiteX50" fmla="*/ 828675 w 3448050"/>
              <a:gd name="connsiteY50" fmla="*/ 2571750 h 2600359"/>
              <a:gd name="connsiteX51" fmla="*/ 876300 w 3448050"/>
              <a:gd name="connsiteY51" fmla="*/ 2581275 h 2600359"/>
              <a:gd name="connsiteX52" fmla="*/ 1104900 w 3448050"/>
              <a:gd name="connsiteY52" fmla="*/ 2590800 h 2600359"/>
              <a:gd name="connsiteX53" fmla="*/ 1152525 w 3448050"/>
              <a:gd name="connsiteY53" fmla="*/ 2600325 h 2600359"/>
              <a:gd name="connsiteX54" fmla="*/ 1371600 w 3448050"/>
              <a:gd name="connsiteY54" fmla="*/ 2581275 h 2600359"/>
              <a:gd name="connsiteX55" fmla="*/ 1457325 w 3448050"/>
              <a:gd name="connsiteY55" fmla="*/ 2562225 h 2600359"/>
              <a:gd name="connsiteX56" fmla="*/ 1485900 w 3448050"/>
              <a:gd name="connsiteY56" fmla="*/ 2552700 h 2600359"/>
              <a:gd name="connsiteX57" fmla="*/ 1562100 w 3448050"/>
              <a:gd name="connsiteY57" fmla="*/ 2533650 h 2600359"/>
              <a:gd name="connsiteX58" fmla="*/ 1600200 w 3448050"/>
              <a:gd name="connsiteY58" fmla="*/ 2524125 h 2600359"/>
              <a:gd name="connsiteX59" fmla="*/ 1647825 w 3448050"/>
              <a:gd name="connsiteY59" fmla="*/ 2514600 h 2600359"/>
              <a:gd name="connsiteX60" fmla="*/ 1724025 w 3448050"/>
              <a:gd name="connsiteY60" fmla="*/ 2505075 h 2600359"/>
              <a:gd name="connsiteX61" fmla="*/ 1800225 w 3448050"/>
              <a:gd name="connsiteY61" fmla="*/ 2486025 h 2600359"/>
              <a:gd name="connsiteX62" fmla="*/ 1924050 w 3448050"/>
              <a:gd name="connsiteY62" fmla="*/ 2466975 h 2600359"/>
              <a:gd name="connsiteX63" fmla="*/ 1981200 w 3448050"/>
              <a:gd name="connsiteY63" fmla="*/ 2457450 h 2600359"/>
              <a:gd name="connsiteX64" fmla="*/ 2019300 w 3448050"/>
              <a:gd name="connsiteY64" fmla="*/ 2447925 h 2600359"/>
              <a:gd name="connsiteX65" fmla="*/ 2076450 w 3448050"/>
              <a:gd name="connsiteY65" fmla="*/ 2438400 h 2600359"/>
              <a:gd name="connsiteX66" fmla="*/ 2114550 w 3448050"/>
              <a:gd name="connsiteY66" fmla="*/ 2419350 h 2600359"/>
              <a:gd name="connsiteX67" fmla="*/ 2190750 w 3448050"/>
              <a:gd name="connsiteY67" fmla="*/ 2400300 h 2600359"/>
              <a:gd name="connsiteX68" fmla="*/ 2228850 w 3448050"/>
              <a:gd name="connsiteY68" fmla="*/ 2390775 h 2600359"/>
              <a:gd name="connsiteX69" fmla="*/ 2257425 w 3448050"/>
              <a:gd name="connsiteY69" fmla="*/ 2381250 h 2600359"/>
              <a:gd name="connsiteX70" fmla="*/ 2305050 w 3448050"/>
              <a:gd name="connsiteY70" fmla="*/ 2371725 h 2600359"/>
              <a:gd name="connsiteX71" fmla="*/ 2390775 w 3448050"/>
              <a:gd name="connsiteY71" fmla="*/ 2343150 h 2600359"/>
              <a:gd name="connsiteX72" fmla="*/ 2419350 w 3448050"/>
              <a:gd name="connsiteY72" fmla="*/ 2333625 h 2600359"/>
              <a:gd name="connsiteX73" fmla="*/ 2476500 w 3448050"/>
              <a:gd name="connsiteY73" fmla="*/ 2305050 h 2600359"/>
              <a:gd name="connsiteX74" fmla="*/ 2543175 w 3448050"/>
              <a:gd name="connsiteY74" fmla="*/ 2286000 h 2600359"/>
              <a:gd name="connsiteX75" fmla="*/ 2581275 w 3448050"/>
              <a:gd name="connsiteY75" fmla="*/ 2266950 h 2600359"/>
              <a:gd name="connsiteX76" fmla="*/ 2647950 w 3448050"/>
              <a:gd name="connsiteY76" fmla="*/ 2247900 h 2600359"/>
              <a:gd name="connsiteX77" fmla="*/ 2705100 w 3448050"/>
              <a:gd name="connsiteY77" fmla="*/ 2209800 h 2600359"/>
              <a:gd name="connsiteX78" fmla="*/ 2762250 w 3448050"/>
              <a:gd name="connsiteY78" fmla="*/ 2171700 h 2600359"/>
              <a:gd name="connsiteX79" fmla="*/ 2790825 w 3448050"/>
              <a:gd name="connsiteY79" fmla="*/ 2152650 h 2600359"/>
              <a:gd name="connsiteX80" fmla="*/ 2819400 w 3448050"/>
              <a:gd name="connsiteY80" fmla="*/ 2133600 h 2600359"/>
              <a:gd name="connsiteX81" fmla="*/ 2876550 w 3448050"/>
              <a:gd name="connsiteY81" fmla="*/ 2085975 h 2600359"/>
              <a:gd name="connsiteX82" fmla="*/ 2895600 w 3448050"/>
              <a:gd name="connsiteY82" fmla="*/ 2057400 h 2600359"/>
              <a:gd name="connsiteX83" fmla="*/ 2924175 w 3448050"/>
              <a:gd name="connsiteY83" fmla="*/ 2038350 h 2600359"/>
              <a:gd name="connsiteX84" fmla="*/ 2952750 w 3448050"/>
              <a:gd name="connsiteY84" fmla="*/ 2009775 h 2600359"/>
              <a:gd name="connsiteX85" fmla="*/ 2981325 w 3448050"/>
              <a:gd name="connsiteY85" fmla="*/ 1990725 h 2600359"/>
              <a:gd name="connsiteX86" fmla="*/ 3009900 w 3448050"/>
              <a:gd name="connsiteY86" fmla="*/ 1962150 h 2600359"/>
              <a:gd name="connsiteX87" fmla="*/ 3076575 w 3448050"/>
              <a:gd name="connsiteY87" fmla="*/ 1924050 h 2600359"/>
              <a:gd name="connsiteX88" fmla="*/ 3105150 w 3448050"/>
              <a:gd name="connsiteY88" fmla="*/ 1895475 h 2600359"/>
              <a:gd name="connsiteX89" fmla="*/ 3143250 w 3448050"/>
              <a:gd name="connsiteY89" fmla="*/ 1866900 h 2600359"/>
              <a:gd name="connsiteX90" fmla="*/ 3162300 w 3448050"/>
              <a:gd name="connsiteY90" fmla="*/ 1838325 h 2600359"/>
              <a:gd name="connsiteX91" fmla="*/ 3190875 w 3448050"/>
              <a:gd name="connsiteY91" fmla="*/ 1819275 h 2600359"/>
              <a:gd name="connsiteX92" fmla="*/ 3238500 w 3448050"/>
              <a:gd name="connsiteY92" fmla="*/ 1771650 h 2600359"/>
              <a:gd name="connsiteX93" fmla="*/ 3276600 w 3448050"/>
              <a:gd name="connsiteY93" fmla="*/ 1714500 h 2600359"/>
              <a:gd name="connsiteX94" fmla="*/ 3324225 w 3448050"/>
              <a:gd name="connsiteY94" fmla="*/ 1628775 h 2600359"/>
              <a:gd name="connsiteX95" fmla="*/ 3343275 w 3448050"/>
              <a:gd name="connsiteY95" fmla="*/ 1600200 h 2600359"/>
              <a:gd name="connsiteX96" fmla="*/ 3362325 w 3448050"/>
              <a:gd name="connsiteY96" fmla="*/ 1552575 h 2600359"/>
              <a:gd name="connsiteX97" fmla="*/ 3381375 w 3448050"/>
              <a:gd name="connsiteY97" fmla="*/ 1495425 h 2600359"/>
              <a:gd name="connsiteX98" fmla="*/ 3400425 w 3448050"/>
              <a:gd name="connsiteY98" fmla="*/ 1457325 h 2600359"/>
              <a:gd name="connsiteX99" fmla="*/ 3409950 w 3448050"/>
              <a:gd name="connsiteY99" fmla="*/ 1419225 h 2600359"/>
              <a:gd name="connsiteX100" fmla="*/ 3419475 w 3448050"/>
              <a:gd name="connsiteY100" fmla="*/ 1390650 h 2600359"/>
              <a:gd name="connsiteX101" fmla="*/ 3438525 w 3448050"/>
              <a:gd name="connsiteY101" fmla="*/ 1314450 h 2600359"/>
              <a:gd name="connsiteX102" fmla="*/ 3448050 w 3448050"/>
              <a:gd name="connsiteY102" fmla="*/ 1238250 h 2600359"/>
              <a:gd name="connsiteX103" fmla="*/ 3419475 w 3448050"/>
              <a:gd name="connsiteY103" fmla="*/ 981075 h 2600359"/>
              <a:gd name="connsiteX104" fmla="*/ 3400425 w 3448050"/>
              <a:gd name="connsiteY104" fmla="*/ 923925 h 2600359"/>
              <a:gd name="connsiteX105" fmla="*/ 3390900 w 3448050"/>
              <a:gd name="connsiteY105" fmla="*/ 895350 h 2600359"/>
              <a:gd name="connsiteX106" fmla="*/ 3343275 w 3448050"/>
              <a:gd name="connsiteY106" fmla="*/ 828675 h 2600359"/>
              <a:gd name="connsiteX107" fmla="*/ 3305175 w 3448050"/>
              <a:gd name="connsiteY107" fmla="*/ 771525 h 2600359"/>
              <a:gd name="connsiteX108" fmla="*/ 3286125 w 3448050"/>
              <a:gd name="connsiteY108" fmla="*/ 733425 h 2600359"/>
              <a:gd name="connsiteX109" fmla="*/ 3248025 w 3448050"/>
              <a:gd name="connsiteY109" fmla="*/ 676275 h 2600359"/>
              <a:gd name="connsiteX110" fmla="*/ 3219450 w 3448050"/>
              <a:gd name="connsiteY110" fmla="*/ 647700 h 2600359"/>
              <a:gd name="connsiteX111" fmla="*/ 3181350 w 3448050"/>
              <a:gd name="connsiteY111" fmla="*/ 590550 h 2600359"/>
              <a:gd name="connsiteX112" fmla="*/ 3133725 w 3448050"/>
              <a:gd name="connsiteY112" fmla="*/ 533400 h 2600359"/>
              <a:gd name="connsiteX113" fmla="*/ 3105150 w 3448050"/>
              <a:gd name="connsiteY113" fmla="*/ 504825 h 2600359"/>
              <a:gd name="connsiteX114" fmla="*/ 3086100 w 3448050"/>
              <a:gd name="connsiteY114" fmla="*/ 476250 h 2600359"/>
              <a:gd name="connsiteX115" fmla="*/ 3019425 w 3448050"/>
              <a:gd name="connsiteY115" fmla="*/ 390525 h 2600359"/>
              <a:gd name="connsiteX116" fmla="*/ 2981325 w 3448050"/>
              <a:gd name="connsiteY116" fmla="*/ 333375 h 2600359"/>
              <a:gd name="connsiteX117" fmla="*/ 2962275 w 3448050"/>
              <a:gd name="connsiteY117" fmla="*/ 304800 h 2600359"/>
              <a:gd name="connsiteX118" fmla="*/ 2914650 w 3448050"/>
              <a:gd name="connsiteY118" fmla="*/ 247650 h 2600359"/>
              <a:gd name="connsiteX119" fmla="*/ 2886075 w 3448050"/>
              <a:gd name="connsiteY119" fmla="*/ 219075 h 2600359"/>
              <a:gd name="connsiteX120" fmla="*/ 2867025 w 3448050"/>
              <a:gd name="connsiteY120" fmla="*/ 190500 h 2600359"/>
              <a:gd name="connsiteX121" fmla="*/ 2838450 w 3448050"/>
              <a:gd name="connsiteY121" fmla="*/ 171450 h 2600359"/>
              <a:gd name="connsiteX122" fmla="*/ 2752725 w 3448050"/>
              <a:gd name="connsiteY122" fmla="*/ 104775 h 2600359"/>
              <a:gd name="connsiteX123" fmla="*/ 2724150 w 3448050"/>
              <a:gd name="connsiteY123" fmla="*/ 85725 h 2600359"/>
              <a:gd name="connsiteX124" fmla="*/ 2657475 w 3448050"/>
              <a:gd name="connsiteY124" fmla="*/ 66675 h 2600359"/>
              <a:gd name="connsiteX125" fmla="*/ 2619375 w 3448050"/>
              <a:gd name="connsiteY125" fmla="*/ 57150 h 2600359"/>
              <a:gd name="connsiteX126" fmla="*/ 2562225 w 3448050"/>
              <a:gd name="connsiteY126" fmla="*/ 38100 h 2600359"/>
              <a:gd name="connsiteX127" fmla="*/ 2533650 w 3448050"/>
              <a:gd name="connsiteY127" fmla="*/ 28575 h 2600359"/>
              <a:gd name="connsiteX128" fmla="*/ 2466975 w 3448050"/>
              <a:gd name="connsiteY128" fmla="*/ 19050 h 2600359"/>
              <a:gd name="connsiteX129" fmla="*/ 2352675 w 3448050"/>
              <a:gd name="connsiteY129" fmla="*/ 9525 h 2600359"/>
              <a:gd name="connsiteX130" fmla="*/ 2257425 w 3448050"/>
              <a:gd name="connsiteY130" fmla="*/ 0 h 2600359"/>
              <a:gd name="connsiteX131" fmla="*/ 1828800 w 3448050"/>
              <a:gd name="connsiteY131" fmla="*/ 9525 h 2600359"/>
              <a:gd name="connsiteX132" fmla="*/ 1714500 w 3448050"/>
              <a:gd name="connsiteY132" fmla="*/ 28575 h 2600359"/>
              <a:gd name="connsiteX133" fmla="*/ 1685925 w 3448050"/>
              <a:gd name="connsiteY133" fmla="*/ 38100 h 2600359"/>
              <a:gd name="connsiteX134" fmla="*/ 1590675 w 3448050"/>
              <a:gd name="connsiteY134" fmla="*/ 57150 h 2600359"/>
              <a:gd name="connsiteX135" fmla="*/ 1562100 w 3448050"/>
              <a:gd name="connsiteY135" fmla="*/ 66675 h 2600359"/>
              <a:gd name="connsiteX136" fmla="*/ 1533525 w 3448050"/>
              <a:gd name="connsiteY136" fmla="*/ 85725 h 2600359"/>
              <a:gd name="connsiteX137" fmla="*/ 1504950 w 3448050"/>
              <a:gd name="connsiteY137" fmla="*/ 95250 h 2600359"/>
              <a:gd name="connsiteX138" fmla="*/ 1466850 w 3448050"/>
              <a:gd name="connsiteY138" fmla="*/ 114300 h 2600359"/>
              <a:gd name="connsiteX139" fmla="*/ 1409700 w 3448050"/>
              <a:gd name="connsiteY139" fmla="*/ 133350 h 2600359"/>
              <a:gd name="connsiteX140" fmla="*/ 1352550 w 3448050"/>
              <a:gd name="connsiteY140" fmla="*/ 152400 h 2600359"/>
              <a:gd name="connsiteX141" fmla="*/ 1323975 w 3448050"/>
              <a:gd name="connsiteY141" fmla="*/ 161925 h 2600359"/>
              <a:gd name="connsiteX142" fmla="*/ 1295400 w 3448050"/>
              <a:gd name="connsiteY142" fmla="*/ 171450 h 2600359"/>
              <a:gd name="connsiteX143" fmla="*/ 1266825 w 3448050"/>
              <a:gd name="connsiteY143" fmla="*/ 190500 h 2600359"/>
              <a:gd name="connsiteX144" fmla="*/ 1209675 w 3448050"/>
              <a:gd name="connsiteY144" fmla="*/ 209550 h 2600359"/>
              <a:gd name="connsiteX145" fmla="*/ 1181100 w 3448050"/>
              <a:gd name="connsiteY145" fmla="*/ 219075 h 2600359"/>
              <a:gd name="connsiteX146" fmla="*/ 1123950 w 3448050"/>
              <a:gd name="connsiteY146" fmla="*/ 247650 h 2600359"/>
              <a:gd name="connsiteX147" fmla="*/ 1095375 w 3448050"/>
              <a:gd name="connsiteY147" fmla="*/ 266700 h 2600359"/>
              <a:gd name="connsiteX148" fmla="*/ 1066800 w 3448050"/>
              <a:gd name="connsiteY148" fmla="*/ 276225 h 2600359"/>
              <a:gd name="connsiteX149" fmla="*/ 990600 w 3448050"/>
              <a:gd name="connsiteY149" fmla="*/ 295275 h 2600359"/>
              <a:gd name="connsiteX150" fmla="*/ 962025 w 3448050"/>
              <a:gd name="connsiteY150" fmla="*/ 304800 h 2600359"/>
              <a:gd name="connsiteX151" fmla="*/ 857250 w 3448050"/>
              <a:gd name="connsiteY151" fmla="*/ 333375 h 2600359"/>
              <a:gd name="connsiteX152" fmla="*/ 828675 w 3448050"/>
              <a:gd name="connsiteY152" fmla="*/ 342900 h 2600359"/>
              <a:gd name="connsiteX153" fmla="*/ 809625 w 3448050"/>
              <a:gd name="connsiteY153" fmla="*/ 352425 h 260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448050" h="2600359">
                <a:moveTo>
                  <a:pt x="809625" y="352425"/>
                </a:moveTo>
                <a:cubicBezTo>
                  <a:pt x="803275" y="368300"/>
                  <a:pt x="800513" y="386137"/>
                  <a:pt x="790575" y="400050"/>
                </a:cubicBezTo>
                <a:cubicBezTo>
                  <a:pt x="783921" y="409365"/>
                  <a:pt x="769151" y="410161"/>
                  <a:pt x="762000" y="419100"/>
                </a:cubicBezTo>
                <a:cubicBezTo>
                  <a:pt x="755728" y="426940"/>
                  <a:pt x="759575" y="440575"/>
                  <a:pt x="752475" y="447675"/>
                </a:cubicBezTo>
                <a:cubicBezTo>
                  <a:pt x="736286" y="463864"/>
                  <a:pt x="711514" y="469586"/>
                  <a:pt x="695325" y="485775"/>
                </a:cubicBezTo>
                <a:cubicBezTo>
                  <a:pt x="685800" y="495300"/>
                  <a:pt x="677958" y="506878"/>
                  <a:pt x="666750" y="514350"/>
                </a:cubicBezTo>
                <a:cubicBezTo>
                  <a:pt x="658396" y="519919"/>
                  <a:pt x="647700" y="520700"/>
                  <a:pt x="638175" y="523875"/>
                </a:cubicBezTo>
                <a:cubicBezTo>
                  <a:pt x="631825" y="533400"/>
                  <a:pt x="628064" y="545299"/>
                  <a:pt x="619125" y="552450"/>
                </a:cubicBezTo>
                <a:cubicBezTo>
                  <a:pt x="611285" y="558722"/>
                  <a:pt x="599530" y="557485"/>
                  <a:pt x="590550" y="561975"/>
                </a:cubicBezTo>
                <a:cubicBezTo>
                  <a:pt x="578955" y="567772"/>
                  <a:pt x="529268" y="604746"/>
                  <a:pt x="523875" y="609600"/>
                </a:cubicBezTo>
                <a:cubicBezTo>
                  <a:pt x="503850" y="627622"/>
                  <a:pt x="481669" y="644334"/>
                  <a:pt x="466725" y="666750"/>
                </a:cubicBezTo>
                <a:cubicBezTo>
                  <a:pt x="460375" y="676275"/>
                  <a:pt x="455280" y="686769"/>
                  <a:pt x="447675" y="695325"/>
                </a:cubicBezTo>
                <a:cubicBezTo>
                  <a:pt x="400224" y="748707"/>
                  <a:pt x="405380" y="742572"/>
                  <a:pt x="361950" y="771525"/>
                </a:cubicBezTo>
                <a:cubicBezTo>
                  <a:pt x="355600" y="781050"/>
                  <a:pt x="349554" y="790785"/>
                  <a:pt x="342900" y="800100"/>
                </a:cubicBezTo>
                <a:cubicBezTo>
                  <a:pt x="328298" y="820543"/>
                  <a:pt x="308102" y="844327"/>
                  <a:pt x="295275" y="866775"/>
                </a:cubicBezTo>
                <a:cubicBezTo>
                  <a:pt x="288230" y="879103"/>
                  <a:pt x="284478" y="893321"/>
                  <a:pt x="276225" y="904875"/>
                </a:cubicBezTo>
                <a:cubicBezTo>
                  <a:pt x="241116" y="954028"/>
                  <a:pt x="253796" y="911633"/>
                  <a:pt x="228600" y="962025"/>
                </a:cubicBezTo>
                <a:cubicBezTo>
                  <a:pt x="224110" y="971005"/>
                  <a:pt x="224056" y="981883"/>
                  <a:pt x="219075" y="990600"/>
                </a:cubicBezTo>
                <a:cubicBezTo>
                  <a:pt x="211199" y="1004383"/>
                  <a:pt x="199604" y="1015695"/>
                  <a:pt x="190500" y="1028700"/>
                </a:cubicBezTo>
                <a:lnTo>
                  <a:pt x="133350" y="1114425"/>
                </a:lnTo>
                <a:cubicBezTo>
                  <a:pt x="127000" y="1123950"/>
                  <a:pt x="117920" y="1132140"/>
                  <a:pt x="114300" y="1143000"/>
                </a:cubicBezTo>
                <a:cubicBezTo>
                  <a:pt x="111125" y="1152525"/>
                  <a:pt x="109651" y="1162798"/>
                  <a:pt x="104775" y="1171575"/>
                </a:cubicBezTo>
                <a:cubicBezTo>
                  <a:pt x="93656" y="1191589"/>
                  <a:pt x="73915" y="1207005"/>
                  <a:pt x="66675" y="1228725"/>
                </a:cubicBezTo>
                <a:cubicBezTo>
                  <a:pt x="48871" y="1282138"/>
                  <a:pt x="59585" y="1247560"/>
                  <a:pt x="38100" y="1333500"/>
                </a:cubicBezTo>
                <a:lnTo>
                  <a:pt x="28575" y="1371600"/>
                </a:lnTo>
                <a:cubicBezTo>
                  <a:pt x="25400" y="1384300"/>
                  <a:pt x="20674" y="1396710"/>
                  <a:pt x="19050" y="1409700"/>
                </a:cubicBezTo>
                <a:cubicBezTo>
                  <a:pt x="4390" y="1526977"/>
                  <a:pt x="11488" y="1460378"/>
                  <a:pt x="0" y="1609725"/>
                </a:cubicBezTo>
                <a:cubicBezTo>
                  <a:pt x="3175" y="1689100"/>
                  <a:pt x="4993" y="1768541"/>
                  <a:pt x="9525" y="1847850"/>
                </a:cubicBezTo>
                <a:cubicBezTo>
                  <a:pt x="11345" y="1879706"/>
                  <a:pt x="14198" y="1911563"/>
                  <a:pt x="19050" y="1943100"/>
                </a:cubicBezTo>
                <a:cubicBezTo>
                  <a:pt x="20577" y="1953023"/>
                  <a:pt x="25817" y="1962021"/>
                  <a:pt x="28575" y="1971675"/>
                </a:cubicBezTo>
                <a:cubicBezTo>
                  <a:pt x="32171" y="1984262"/>
                  <a:pt x="34338" y="1997236"/>
                  <a:pt x="38100" y="2009775"/>
                </a:cubicBezTo>
                <a:cubicBezTo>
                  <a:pt x="43870" y="2029009"/>
                  <a:pt x="50800" y="2047875"/>
                  <a:pt x="57150" y="2066925"/>
                </a:cubicBezTo>
                <a:cubicBezTo>
                  <a:pt x="60325" y="2076450"/>
                  <a:pt x="61106" y="2087146"/>
                  <a:pt x="66675" y="2095500"/>
                </a:cubicBezTo>
                <a:lnTo>
                  <a:pt x="104775" y="2152650"/>
                </a:lnTo>
                <a:cubicBezTo>
                  <a:pt x="111125" y="2162175"/>
                  <a:pt x="114667" y="2174356"/>
                  <a:pt x="123825" y="2181225"/>
                </a:cubicBezTo>
                <a:lnTo>
                  <a:pt x="161925" y="2209800"/>
                </a:lnTo>
                <a:cubicBezTo>
                  <a:pt x="168275" y="2222500"/>
                  <a:pt x="172105" y="2236812"/>
                  <a:pt x="180975" y="2247900"/>
                </a:cubicBezTo>
                <a:cubicBezTo>
                  <a:pt x="255074" y="2340523"/>
                  <a:pt x="211947" y="2278472"/>
                  <a:pt x="266700" y="2324100"/>
                </a:cubicBezTo>
                <a:cubicBezTo>
                  <a:pt x="277048" y="2332724"/>
                  <a:pt x="284642" y="2344405"/>
                  <a:pt x="295275" y="2352675"/>
                </a:cubicBezTo>
                <a:cubicBezTo>
                  <a:pt x="313347" y="2366731"/>
                  <a:pt x="334109" y="2377038"/>
                  <a:pt x="352425" y="2390775"/>
                </a:cubicBezTo>
                <a:cubicBezTo>
                  <a:pt x="365125" y="2400300"/>
                  <a:pt x="376326" y="2412250"/>
                  <a:pt x="390525" y="2419350"/>
                </a:cubicBezTo>
                <a:cubicBezTo>
                  <a:pt x="408486" y="2428330"/>
                  <a:pt x="430967" y="2427261"/>
                  <a:pt x="447675" y="2438400"/>
                </a:cubicBezTo>
                <a:cubicBezTo>
                  <a:pt x="466725" y="2451100"/>
                  <a:pt x="483105" y="2469260"/>
                  <a:pt x="504825" y="2476500"/>
                </a:cubicBezTo>
                <a:cubicBezTo>
                  <a:pt x="514350" y="2479675"/>
                  <a:pt x="524420" y="2481535"/>
                  <a:pt x="533400" y="2486025"/>
                </a:cubicBezTo>
                <a:cubicBezTo>
                  <a:pt x="543639" y="2491145"/>
                  <a:pt x="551736" y="2499955"/>
                  <a:pt x="561975" y="2505075"/>
                </a:cubicBezTo>
                <a:cubicBezTo>
                  <a:pt x="570955" y="2509565"/>
                  <a:pt x="581322" y="2510645"/>
                  <a:pt x="590550" y="2514600"/>
                </a:cubicBezTo>
                <a:cubicBezTo>
                  <a:pt x="603601" y="2520193"/>
                  <a:pt x="615180" y="2529160"/>
                  <a:pt x="628650" y="2533650"/>
                </a:cubicBezTo>
                <a:cubicBezTo>
                  <a:pt x="644009" y="2538770"/>
                  <a:pt x="660471" y="2539663"/>
                  <a:pt x="676275" y="2543175"/>
                </a:cubicBezTo>
                <a:cubicBezTo>
                  <a:pt x="689054" y="2546015"/>
                  <a:pt x="701788" y="2549104"/>
                  <a:pt x="714375" y="2552700"/>
                </a:cubicBezTo>
                <a:cubicBezTo>
                  <a:pt x="724029" y="2555458"/>
                  <a:pt x="733046" y="2560574"/>
                  <a:pt x="742950" y="2562225"/>
                </a:cubicBezTo>
                <a:cubicBezTo>
                  <a:pt x="771310" y="2566952"/>
                  <a:pt x="800213" y="2567684"/>
                  <a:pt x="828675" y="2571750"/>
                </a:cubicBezTo>
                <a:cubicBezTo>
                  <a:pt x="844702" y="2574040"/>
                  <a:pt x="860149" y="2580161"/>
                  <a:pt x="876300" y="2581275"/>
                </a:cubicBezTo>
                <a:cubicBezTo>
                  <a:pt x="952385" y="2586522"/>
                  <a:pt x="1028700" y="2587625"/>
                  <a:pt x="1104900" y="2590800"/>
                </a:cubicBezTo>
                <a:cubicBezTo>
                  <a:pt x="1120775" y="2593975"/>
                  <a:pt x="1136346" y="2600903"/>
                  <a:pt x="1152525" y="2600325"/>
                </a:cubicBezTo>
                <a:cubicBezTo>
                  <a:pt x="1225779" y="2597709"/>
                  <a:pt x="1371600" y="2581275"/>
                  <a:pt x="1371600" y="2581275"/>
                </a:cubicBezTo>
                <a:cubicBezTo>
                  <a:pt x="1404336" y="2574728"/>
                  <a:pt x="1425938" y="2571193"/>
                  <a:pt x="1457325" y="2562225"/>
                </a:cubicBezTo>
                <a:cubicBezTo>
                  <a:pt x="1466979" y="2559467"/>
                  <a:pt x="1476214" y="2555342"/>
                  <a:pt x="1485900" y="2552700"/>
                </a:cubicBezTo>
                <a:cubicBezTo>
                  <a:pt x="1511159" y="2545811"/>
                  <a:pt x="1536700" y="2540000"/>
                  <a:pt x="1562100" y="2533650"/>
                </a:cubicBezTo>
                <a:cubicBezTo>
                  <a:pt x="1574800" y="2530475"/>
                  <a:pt x="1587363" y="2526692"/>
                  <a:pt x="1600200" y="2524125"/>
                </a:cubicBezTo>
                <a:cubicBezTo>
                  <a:pt x="1616075" y="2520950"/>
                  <a:pt x="1631824" y="2517062"/>
                  <a:pt x="1647825" y="2514600"/>
                </a:cubicBezTo>
                <a:cubicBezTo>
                  <a:pt x="1673125" y="2510708"/>
                  <a:pt x="1698866" y="2509792"/>
                  <a:pt x="1724025" y="2505075"/>
                </a:cubicBezTo>
                <a:cubicBezTo>
                  <a:pt x="1749758" y="2500250"/>
                  <a:pt x="1774245" y="2489272"/>
                  <a:pt x="1800225" y="2486025"/>
                </a:cubicBezTo>
                <a:cubicBezTo>
                  <a:pt x="1929286" y="2469892"/>
                  <a:pt x="1828052" y="2484429"/>
                  <a:pt x="1924050" y="2466975"/>
                </a:cubicBezTo>
                <a:cubicBezTo>
                  <a:pt x="1943051" y="2463520"/>
                  <a:pt x="1962262" y="2461238"/>
                  <a:pt x="1981200" y="2457450"/>
                </a:cubicBezTo>
                <a:cubicBezTo>
                  <a:pt x="1994037" y="2454883"/>
                  <a:pt x="2006463" y="2450492"/>
                  <a:pt x="2019300" y="2447925"/>
                </a:cubicBezTo>
                <a:cubicBezTo>
                  <a:pt x="2038238" y="2444137"/>
                  <a:pt x="2057400" y="2441575"/>
                  <a:pt x="2076450" y="2438400"/>
                </a:cubicBezTo>
                <a:cubicBezTo>
                  <a:pt x="2089150" y="2432050"/>
                  <a:pt x="2101080" y="2423840"/>
                  <a:pt x="2114550" y="2419350"/>
                </a:cubicBezTo>
                <a:cubicBezTo>
                  <a:pt x="2139388" y="2411071"/>
                  <a:pt x="2165350" y="2406650"/>
                  <a:pt x="2190750" y="2400300"/>
                </a:cubicBezTo>
                <a:cubicBezTo>
                  <a:pt x="2203450" y="2397125"/>
                  <a:pt x="2216431" y="2394915"/>
                  <a:pt x="2228850" y="2390775"/>
                </a:cubicBezTo>
                <a:cubicBezTo>
                  <a:pt x="2238375" y="2387600"/>
                  <a:pt x="2247685" y="2383685"/>
                  <a:pt x="2257425" y="2381250"/>
                </a:cubicBezTo>
                <a:cubicBezTo>
                  <a:pt x="2273131" y="2377323"/>
                  <a:pt x="2289484" y="2376173"/>
                  <a:pt x="2305050" y="2371725"/>
                </a:cubicBezTo>
                <a:cubicBezTo>
                  <a:pt x="2334012" y="2363450"/>
                  <a:pt x="2362200" y="2352675"/>
                  <a:pt x="2390775" y="2343150"/>
                </a:cubicBezTo>
                <a:cubicBezTo>
                  <a:pt x="2400300" y="2339975"/>
                  <a:pt x="2410370" y="2338115"/>
                  <a:pt x="2419350" y="2333625"/>
                </a:cubicBezTo>
                <a:cubicBezTo>
                  <a:pt x="2438400" y="2324100"/>
                  <a:pt x="2456725" y="2312960"/>
                  <a:pt x="2476500" y="2305050"/>
                </a:cubicBezTo>
                <a:cubicBezTo>
                  <a:pt x="2597337" y="2256715"/>
                  <a:pt x="2446195" y="2327563"/>
                  <a:pt x="2543175" y="2286000"/>
                </a:cubicBezTo>
                <a:cubicBezTo>
                  <a:pt x="2556226" y="2280407"/>
                  <a:pt x="2567980" y="2271936"/>
                  <a:pt x="2581275" y="2266950"/>
                </a:cubicBezTo>
                <a:cubicBezTo>
                  <a:pt x="2596451" y="2261259"/>
                  <a:pt x="2632008" y="2256757"/>
                  <a:pt x="2647950" y="2247900"/>
                </a:cubicBezTo>
                <a:cubicBezTo>
                  <a:pt x="2667964" y="2236781"/>
                  <a:pt x="2686050" y="2222500"/>
                  <a:pt x="2705100" y="2209800"/>
                </a:cubicBezTo>
                <a:lnTo>
                  <a:pt x="2762250" y="2171700"/>
                </a:lnTo>
                <a:lnTo>
                  <a:pt x="2790825" y="2152650"/>
                </a:lnTo>
                <a:cubicBezTo>
                  <a:pt x="2800350" y="2146300"/>
                  <a:pt x="2811305" y="2141695"/>
                  <a:pt x="2819400" y="2133600"/>
                </a:cubicBezTo>
                <a:cubicBezTo>
                  <a:pt x="2856070" y="2096930"/>
                  <a:pt x="2836767" y="2112497"/>
                  <a:pt x="2876550" y="2085975"/>
                </a:cubicBezTo>
                <a:cubicBezTo>
                  <a:pt x="2882900" y="2076450"/>
                  <a:pt x="2887505" y="2065495"/>
                  <a:pt x="2895600" y="2057400"/>
                </a:cubicBezTo>
                <a:cubicBezTo>
                  <a:pt x="2903695" y="2049305"/>
                  <a:pt x="2915381" y="2045679"/>
                  <a:pt x="2924175" y="2038350"/>
                </a:cubicBezTo>
                <a:cubicBezTo>
                  <a:pt x="2934523" y="2029726"/>
                  <a:pt x="2942402" y="2018399"/>
                  <a:pt x="2952750" y="2009775"/>
                </a:cubicBezTo>
                <a:cubicBezTo>
                  <a:pt x="2961544" y="2002446"/>
                  <a:pt x="2972531" y="1998054"/>
                  <a:pt x="2981325" y="1990725"/>
                </a:cubicBezTo>
                <a:cubicBezTo>
                  <a:pt x="2991673" y="1982101"/>
                  <a:pt x="2998939" y="1969980"/>
                  <a:pt x="3009900" y="1962150"/>
                </a:cubicBezTo>
                <a:cubicBezTo>
                  <a:pt x="3075114" y="1915569"/>
                  <a:pt x="3022581" y="1969045"/>
                  <a:pt x="3076575" y="1924050"/>
                </a:cubicBezTo>
                <a:cubicBezTo>
                  <a:pt x="3086923" y="1915426"/>
                  <a:pt x="3094923" y="1904241"/>
                  <a:pt x="3105150" y="1895475"/>
                </a:cubicBezTo>
                <a:cubicBezTo>
                  <a:pt x="3117203" y="1885144"/>
                  <a:pt x="3132025" y="1878125"/>
                  <a:pt x="3143250" y="1866900"/>
                </a:cubicBezTo>
                <a:cubicBezTo>
                  <a:pt x="3151345" y="1858805"/>
                  <a:pt x="3154205" y="1846420"/>
                  <a:pt x="3162300" y="1838325"/>
                </a:cubicBezTo>
                <a:cubicBezTo>
                  <a:pt x="3170395" y="1830230"/>
                  <a:pt x="3182260" y="1826813"/>
                  <a:pt x="3190875" y="1819275"/>
                </a:cubicBezTo>
                <a:cubicBezTo>
                  <a:pt x="3207771" y="1804491"/>
                  <a:pt x="3222625" y="1787525"/>
                  <a:pt x="3238500" y="1771650"/>
                </a:cubicBezTo>
                <a:cubicBezTo>
                  <a:pt x="3256716" y="1717001"/>
                  <a:pt x="3234980" y="1768012"/>
                  <a:pt x="3276600" y="1714500"/>
                </a:cubicBezTo>
                <a:cubicBezTo>
                  <a:pt x="3360691" y="1606383"/>
                  <a:pt x="3289734" y="1697757"/>
                  <a:pt x="3324225" y="1628775"/>
                </a:cubicBezTo>
                <a:cubicBezTo>
                  <a:pt x="3329345" y="1618536"/>
                  <a:pt x="3338155" y="1610439"/>
                  <a:pt x="3343275" y="1600200"/>
                </a:cubicBezTo>
                <a:cubicBezTo>
                  <a:pt x="3350921" y="1584907"/>
                  <a:pt x="3356482" y="1568643"/>
                  <a:pt x="3362325" y="1552575"/>
                </a:cubicBezTo>
                <a:cubicBezTo>
                  <a:pt x="3369187" y="1533704"/>
                  <a:pt x="3372395" y="1513386"/>
                  <a:pt x="3381375" y="1495425"/>
                </a:cubicBezTo>
                <a:cubicBezTo>
                  <a:pt x="3387725" y="1482725"/>
                  <a:pt x="3395439" y="1470620"/>
                  <a:pt x="3400425" y="1457325"/>
                </a:cubicBezTo>
                <a:cubicBezTo>
                  <a:pt x="3405022" y="1445068"/>
                  <a:pt x="3406354" y="1431812"/>
                  <a:pt x="3409950" y="1419225"/>
                </a:cubicBezTo>
                <a:cubicBezTo>
                  <a:pt x="3412708" y="1409571"/>
                  <a:pt x="3417040" y="1400390"/>
                  <a:pt x="3419475" y="1390650"/>
                </a:cubicBezTo>
                <a:lnTo>
                  <a:pt x="3438525" y="1314450"/>
                </a:lnTo>
                <a:cubicBezTo>
                  <a:pt x="3441700" y="1289050"/>
                  <a:pt x="3448050" y="1263848"/>
                  <a:pt x="3448050" y="1238250"/>
                </a:cubicBezTo>
                <a:cubicBezTo>
                  <a:pt x="3448050" y="1141591"/>
                  <a:pt x="3448452" y="1068005"/>
                  <a:pt x="3419475" y="981075"/>
                </a:cubicBezTo>
                <a:lnTo>
                  <a:pt x="3400425" y="923925"/>
                </a:lnTo>
                <a:cubicBezTo>
                  <a:pt x="3397250" y="914400"/>
                  <a:pt x="3396469" y="903704"/>
                  <a:pt x="3390900" y="895350"/>
                </a:cubicBezTo>
                <a:cubicBezTo>
                  <a:pt x="3363044" y="853566"/>
                  <a:pt x="3378719" y="875933"/>
                  <a:pt x="3343275" y="828675"/>
                </a:cubicBezTo>
                <a:cubicBezTo>
                  <a:pt x="3322843" y="767378"/>
                  <a:pt x="3349768" y="833955"/>
                  <a:pt x="3305175" y="771525"/>
                </a:cubicBezTo>
                <a:cubicBezTo>
                  <a:pt x="3296922" y="759971"/>
                  <a:pt x="3293430" y="745601"/>
                  <a:pt x="3286125" y="733425"/>
                </a:cubicBezTo>
                <a:cubicBezTo>
                  <a:pt x="3274345" y="713792"/>
                  <a:pt x="3262081" y="694347"/>
                  <a:pt x="3248025" y="676275"/>
                </a:cubicBezTo>
                <a:cubicBezTo>
                  <a:pt x="3239755" y="665642"/>
                  <a:pt x="3227720" y="658333"/>
                  <a:pt x="3219450" y="647700"/>
                </a:cubicBezTo>
                <a:cubicBezTo>
                  <a:pt x="3205394" y="629628"/>
                  <a:pt x="3197539" y="606739"/>
                  <a:pt x="3181350" y="590550"/>
                </a:cubicBezTo>
                <a:cubicBezTo>
                  <a:pt x="3097868" y="507068"/>
                  <a:pt x="3200030" y="612966"/>
                  <a:pt x="3133725" y="533400"/>
                </a:cubicBezTo>
                <a:cubicBezTo>
                  <a:pt x="3125101" y="523052"/>
                  <a:pt x="3113774" y="515173"/>
                  <a:pt x="3105150" y="504825"/>
                </a:cubicBezTo>
                <a:cubicBezTo>
                  <a:pt x="3097821" y="496031"/>
                  <a:pt x="3093429" y="485044"/>
                  <a:pt x="3086100" y="476250"/>
                </a:cubicBezTo>
                <a:cubicBezTo>
                  <a:pt x="3011493" y="386721"/>
                  <a:pt x="3115720" y="534968"/>
                  <a:pt x="3019425" y="390525"/>
                </a:cubicBezTo>
                <a:lnTo>
                  <a:pt x="2981325" y="333375"/>
                </a:lnTo>
                <a:cubicBezTo>
                  <a:pt x="2974975" y="323850"/>
                  <a:pt x="2970370" y="312895"/>
                  <a:pt x="2962275" y="304800"/>
                </a:cubicBezTo>
                <a:cubicBezTo>
                  <a:pt x="2878793" y="221318"/>
                  <a:pt x="2980955" y="327216"/>
                  <a:pt x="2914650" y="247650"/>
                </a:cubicBezTo>
                <a:cubicBezTo>
                  <a:pt x="2906026" y="237302"/>
                  <a:pt x="2894699" y="229423"/>
                  <a:pt x="2886075" y="219075"/>
                </a:cubicBezTo>
                <a:cubicBezTo>
                  <a:pt x="2878746" y="210281"/>
                  <a:pt x="2875120" y="198595"/>
                  <a:pt x="2867025" y="190500"/>
                </a:cubicBezTo>
                <a:cubicBezTo>
                  <a:pt x="2858930" y="182405"/>
                  <a:pt x="2847244" y="178779"/>
                  <a:pt x="2838450" y="171450"/>
                </a:cubicBezTo>
                <a:cubicBezTo>
                  <a:pt x="2748921" y="96843"/>
                  <a:pt x="2897168" y="201070"/>
                  <a:pt x="2752725" y="104775"/>
                </a:cubicBezTo>
                <a:cubicBezTo>
                  <a:pt x="2743200" y="98425"/>
                  <a:pt x="2735256" y="88501"/>
                  <a:pt x="2724150" y="85725"/>
                </a:cubicBezTo>
                <a:cubicBezTo>
                  <a:pt x="2605043" y="55948"/>
                  <a:pt x="2753128" y="94004"/>
                  <a:pt x="2657475" y="66675"/>
                </a:cubicBezTo>
                <a:cubicBezTo>
                  <a:pt x="2644888" y="63079"/>
                  <a:pt x="2631914" y="60912"/>
                  <a:pt x="2619375" y="57150"/>
                </a:cubicBezTo>
                <a:cubicBezTo>
                  <a:pt x="2600141" y="51380"/>
                  <a:pt x="2581275" y="44450"/>
                  <a:pt x="2562225" y="38100"/>
                </a:cubicBezTo>
                <a:cubicBezTo>
                  <a:pt x="2552700" y="34925"/>
                  <a:pt x="2543589" y="29995"/>
                  <a:pt x="2533650" y="28575"/>
                </a:cubicBezTo>
                <a:cubicBezTo>
                  <a:pt x="2511425" y="25400"/>
                  <a:pt x="2489302" y="21400"/>
                  <a:pt x="2466975" y="19050"/>
                </a:cubicBezTo>
                <a:cubicBezTo>
                  <a:pt x="2428953" y="15048"/>
                  <a:pt x="2390750" y="12986"/>
                  <a:pt x="2352675" y="9525"/>
                </a:cubicBezTo>
                <a:lnTo>
                  <a:pt x="2257425" y="0"/>
                </a:lnTo>
                <a:lnTo>
                  <a:pt x="1828800" y="9525"/>
                </a:lnTo>
                <a:cubicBezTo>
                  <a:pt x="1788719" y="11037"/>
                  <a:pt x="1752319" y="17770"/>
                  <a:pt x="1714500" y="28575"/>
                </a:cubicBezTo>
                <a:cubicBezTo>
                  <a:pt x="1704846" y="31333"/>
                  <a:pt x="1695726" y="35922"/>
                  <a:pt x="1685925" y="38100"/>
                </a:cubicBezTo>
                <a:cubicBezTo>
                  <a:pt x="1601723" y="56812"/>
                  <a:pt x="1657095" y="38173"/>
                  <a:pt x="1590675" y="57150"/>
                </a:cubicBezTo>
                <a:cubicBezTo>
                  <a:pt x="1581021" y="59908"/>
                  <a:pt x="1571080" y="62185"/>
                  <a:pt x="1562100" y="66675"/>
                </a:cubicBezTo>
                <a:cubicBezTo>
                  <a:pt x="1551861" y="71795"/>
                  <a:pt x="1543764" y="80605"/>
                  <a:pt x="1533525" y="85725"/>
                </a:cubicBezTo>
                <a:cubicBezTo>
                  <a:pt x="1524545" y="90215"/>
                  <a:pt x="1514178" y="91295"/>
                  <a:pt x="1504950" y="95250"/>
                </a:cubicBezTo>
                <a:cubicBezTo>
                  <a:pt x="1491899" y="100843"/>
                  <a:pt x="1480033" y="109027"/>
                  <a:pt x="1466850" y="114300"/>
                </a:cubicBezTo>
                <a:cubicBezTo>
                  <a:pt x="1448206" y="121758"/>
                  <a:pt x="1428750" y="127000"/>
                  <a:pt x="1409700" y="133350"/>
                </a:cubicBezTo>
                <a:lnTo>
                  <a:pt x="1352550" y="152400"/>
                </a:lnTo>
                <a:lnTo>
                  <a:pt x="1323975" y="161925"/>
                </a:lnTo>
                <a:cubicBezTo>
                  <a:pt x="1314450" y="165100"/>
                  <a:pt x="1303754" y="165881"/>
                  <a:pt x="1295400" y="171450"/>
                </a:cubicBezTo>
                <a:cubicBezTo>
                  <a:pt x="1285875" y="177800"/>
                  <a:pt x="1277286" y="185851"/>
                  <a:pt x="1266825" y="190500"/>
                </a:cubicBezTo>
                <a:cubicBezTo>
                  <a:pt x="1248475" y="198655"/>
                  <a:pt x="1228725" y="203200"/>
                  <a:pt x="1209675" y="209550"/>
                </a:cubicBezTo>
                <a:cubicBezTo>
                  <a:pt x="1200150" y="212725"/>
                  <a:pt x="1189454" y="213506"/>
                  <a:pt x="1181100" y="219075"/>
                </a:cubicBezTo>
                <a:cubicBezTo>
                  <a:pt x="1099208" y="273670"/>
                  <a:pt x="1202820" y="208215"/>
                  <a:pt x="1123950" y="247650"/>
                </a:cubicBezTo>
                <a:cubicBezTo>
                  <a:pt x="1113711" y="252770"/>
                  <a:pt x="1105614" y="261580"/>
                  <a:pt x="1095375" y="266700"/>
                </a:cubicBezTo>
                <a:cubicBezTo>
                  <a:pt x="1086395" y="271190"/>
                  <a:pt x="1076486" y="273583"/>
                  <a:pt x="1066800" y="276225"/>
                </a:cubicBezTo>
                <a:cubicBezTo>
                  <a:pt x="1041541" y="283114"/>
                  <a:pt x="1015438" y="286996"/>
                  <a:pt x="990600" y="295275"/>
                </a:cubicBezTo>
                <a:cubicBezTo>
                  <a:pt x="981075" y="298450"/>
                  <a:pt x="971765" y="302365"/>
                  <a:pt x="962025" y="304800"/>
                </a:cubicBezTo>
                <a:cubicBezTo>
                  <a:pt x="854320" y="331726"/>
                  <a:pt x="979855" y="292507"/>
                  <a:pt x="857250" y="333375"/>
                </a:cubicBezTo>
                <a:lnTo>
                  <a:pt x="828675" y="342900"/>
                </a:lnTo>
                <a:lnTo>
                  <a:pt x="809625" y="352425"/>
                </a:lnTo>
                <a:close/>
              </a:path>
            </a:pathLst>
          </a:custGeom>
          <a:no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2714625" y="1076325"/>
            <a:ext cx="5516563" cy="5200650"/>
          </a:xfrm>
          <a:custGeom>
            <a:avLst/>
            <a:gdLst>
              <a:gd name="connsiteX0" fmla="*/ 2933700 w 5516102"/>
              <a:gd name="connsiteY0" fmla="*/ 2838455 h 5200655"/>
              <a:gd name="connsiteX1" fmla="*/ 2924175 w 5516102"/>
              <a:gd name="connsiteY1" fmla="*/ 2895605 h 5200655"/>
              <a:gd name="connsiteX2" fmla="*/ 2905125 w 5516102"/>
              <a:gd name="connsiteY2" fmla="*/ 3038480 h 5200655"/>
              <a:gd name="connsiteX3" fmla="*/ 2886075 w 5516102"/>
              <a:gd name="connsiteY3" fmla="*/ 3133730 h 5200655"/>
              <a:gd name="connsiteX4" fmla="*/ 2876550 w 5516102"/>
              <a:gd name="connsiteY4" fmla="*/ 3162305 h 5200655"/>
              <a:gd name="connsiteX5" fmla="*/ 2847975 w 5516102"/>
              <a:gd name="connsiteY5" fmla="*/ 3190880 h 5200655"/>
              <a:gd name="connsiteX6" fmla="*/ 2809875 w 5516102"/>
              <a:gd name="connsiteY6" fmla="*/ 3248030 h 5200655"/>
              <a:gd name="connsiteX7" fmla="*/ 2790825 w 5516102"/>
              <a:gd name="connsiteY7" fmla="*/ 3276605 h 5200655"/>
              <a:gd name="connsiteX8" fmla="*/ 2752725 w 5516102"/>
              <a:gd name="connsiteY8" fmla="*/ 3314705 h 5200655"/>
              <a:gd name="connsiteX9" fmla="*/ 2695575 w 5516102"/>
              <a:gd name="connsiteY9" fmla="*/ 3381380 h 5200655"/>
              <a:gd name="connsiteX10" fmla="*/ 2619375 w 5516102"/>
              <a:gd name="connsiteY10" fmla="*/ 3486155 h 5200655"/>
              <a:gd name="connsiteX11" fmla="*/ 2600325 w 5516102"/>
              <a:gd name="connsiteY11" fmla="*/ 3514730 h 5200655"/>
              <a:gd name="connsiteX12" fmla="*/ 2571750 w 5516102"/>
              <a:gd name="connsiteY12" fmla="*/ 3543305 h 5200655"/>
              <a:gd name="connsiteX13" fmla="*/ 2562225 w 5516102"/>
              <a:gd name="connsiteY13" fmla="*/ 3571880 h 5200655"/>
              <a:gd name="connsiteX14" fmla="*/ 2524125 w 5516102"/>
              <a:gd name="connsiteY14" fmla="*/ 3638555 h 5200655"/>
              <a:gd name="connsiteX15" fmla="*/ 2486025 w 5516102"/>
              <a:gd name="connsiteY15" fmla="*/ 3705230 h 5200655"/>
              <a:gd name="connsiteX16" fmla="*/ 2476500 w 5516102"/>
              <a:gd name="connsiteY16" fmla="*/ 3733805 h 5200655"/>
              <a:gd name="connsiteX17" fmla="*/ 2457450 w 5516102"/>
              <a:gd name="connsiteY17" fmla="*/ 3771905 h 5200655"/>
              <a:gd name="connsiteX18" fmla="*/ 2438400 w 5516102"/>
              <a:gd name="connsiteY18" fmla="*/ 3819530 h 5200655"/>
              <a:gd name="connsiteX19" fmla="*/ 2400300 w 5516102"/>
              <a:gd name="connsiteY19" fmla="*/ 3876680 h 5200655"/>
              <a:gd name="connsiteX20" fmla="*/ 2381250 w 5516102"/>
              <a:gd name="connsiteY20" fmla="*/ 3914780 h 5200655"/>
              <a:gd name="connsiteX21" fmla="*/ 2371725 w 5516102"/>
              <a:gd name="connsiteY21" fmla="*/ 3943355 h 5200655"/>
              <a:gd name="connsiteX22" fmla="*/ 2314575 w 5516102"/>
              <a:gd name="connsiteY22" fmla="*/ 4029080 h 5200655"/>
              <a:gd name="connsiteX23" fmla="*/ 2286000 w 5516102"/>
              <a:gd name="connsiteY23" fmla="*/ 4086230 h 5200655"/>
              <a:gd name="connsiteX24" fmla="*/ 2228850 w 5516102"/>
              <a:gd name="connsiteY24" fmla="*/ 4143380 h 5200655"/>
              <a:gd name="connsiteX25" fmla="*/ 2209800 w 5516102"/>
              <a:gd name="connsiteY25" fmla="*/ 4171955 h 5200655"/>
              <a:gd name="connsiteX26" fmla="*/ 2171700 w 5516102"/>
              <a:gd name="connsiteY26" fmla="*/ 4248155 h 5200655"/>
              <a:gd name="connsiteX27" fmla="*/ 2143125 w 5516102"/>
              <a:gd name="connsiteY27" fmla="*/ 4267205 h 5200655"/>
              <a:gd name="connsiteX28" fmla="*/ 2124075 w 5516102"/>
              <a:gd name="connsiteY28" fmla="*/ 4295780 h 5200655"/>
              <a:gd name="connsiteX29" fmla="*/ 2057400 w 5516102"/>
              <a:gd name="connsiteY29" fmla="*/ 4352930 h 5200655"/>
              <a:gd name="connsiteX30" fmla="*/ 1981200 w 5516102"/>
              <a:gd name="connsiteY30" fmla="*/ 4467230 h 5200655"/>
              <a:gd name="connsiteX31" fmla="*/ 1962150 w 5516102"/>
              <a:gd name="connsiteY31" fmla="*/ 4495805 h 5200655"/>
              <a:gd name="connsiteX32" fmla="*/ 1943100 w 5516102"/>
              <a:gd name="connsiteY32" fmla="*/ 4524380 h 5200655"/>
              <a:gd name="connsiteX33" fmla="*/ 1933575 w 5516102"/>
              <a:gd name="connsiteY33" fmla="*/ 4552955 h 5200655"/>
              <a:gd name="connsiteX34" fmla="*/ 1943100 w 5516102"/>
              <a:gd name="connsiteY34" fmla="*/ 4705355 h 5200655"/>
              <a:gd name="connsiteX35" fmla="*/ 1952625 w 5516102"/>
              <a:gd name="connsiteY35" fmla="*/ 4743455 h 5200655"/>
              <a:gd name="connsiteX36" fmla="*/ 2000250 w 5516102"/>
              <a:gd name="connsiteY36" fmla="*/ 4791080 h 5200655"/>
              <a:gd name="connsiteX37" fmla="*/ 2066925 w 5516102"/>
              <a:gd name="connsiteY37" fmla="*/ 4848230 h 5200655"/>
              <a:gd name="connsiteX38" fmla="*/ 2105025 w 5516102"/>
              <a:gd name="connsiteY38" fmla="*/ 4857755 h 5200655"/>
              <a:gd name="connsiteX39" fmla="*/ 2143125 w 5516102"/>
              <a:gd name="connsiteY39" fmla="*/ 4876805 h 5200655"/>
              <a:gd name="connsiteX40" fmla="*/ 2171700 w 5516102"/>
              <a:gd name="connsiteY40" fmla="*/ 4895855 h 5200655"/>
              <a:gd name="connsiteX41" fmla="*/ 2209800 w 5516102"/>
              <a:gd name="connsiteY41" fmla="*/ 4905380 h 5200655"/>
              <a:gd name="connsiteX42" fmla="*/ 2286000 w 5516102"/>
              <a:gd name="connsiteY42" fmla="*/ 4924430 h 5200655"/>
              <a:gd name="connsiteX43" fmla="*/ 2409825 w 5516102"/>
              <a:gd name="connsiteY43" fmla="*/ 5010155 h 5200655"/>
              <a:gd name="connsiteX44" fmla="*/ 2447925 w 5516102"/>
              <a:gd name="connsiteY44" fmla="*/ 5029205 h 5200655"/>
              <a:gd name="connsiteX45" fmla="*/ 2524125 w 5516102"/>
              <a:gd name="connsiteY45" fmla="*/ 5076830 h 5200655"/>
              <a:gd name="connsiteX46" fmla="*/ 2552700 w 5516102"/>
              <a:gd name="connsiteY46" fmla="*/ 5095880 h 5200655"/>
              <a:gd name="connsiteX47" fmla="*/ 2590800 w 5516102"/>
              <a:gd name="connsiteY47" fmla="*/ 5105405 h 5200655"/>
              <a:gd name="connsiteX48" fmla="*/ 2724150 w 5516102"/>
              <a:gd name="connsiteY48" fmla="*/ 5153030 h 5200655"/>
              <a:gd name="connsiteX49" fmla="*/ 2762250 w 5516102"/>
              <a:gd name="connsiteY49" fmla="*/ 5162555 h 5200655"/>
              <a:gd name="connsiteX50" fmla="*/ 2819400 w 5516102"/>
              <a:gd name="connsiteY50" fmla="*/ 5181605 h 5200655"/>
              <a:gd name="connsiteX51" fmla="*/ 2943225 w 5516102"/>
              <a:gd name="connsiteY51" fmla="*/ 5200655 h 5200655"/>
              <a:gd name="connsiteX52" fmla="*/ 3200400 w 5516102"/>
              <a:gd name="connsiteY52" fmla="*/ 5181605 h 5200655"/>
              <a:gd name="connsiteX53" fmla="*/ 3295650 w 5516102"/>
              <a:gd name="connsiteY53" fmla="*/ 5153030 h 5200655"/>
              <a:gd name="connsiteX54" fmla="*/ 3362325 w 5516102"/>
              <a:gd name="connsiteY54" fmla="*/ 5133980 h 5200655"/>
              <a:gd name="connsiteX55" fmla="*/ 3448050 w 5516102"/>
              <a:gd name="connsiteY55" fmla="*/ 5095880 h 5200655"/>
              <a:gd name="connsiteX56" fmla="*/ 3476625 w 5516102"/>
              <a:gd name="connsiteY56" fmla="*/ 5086355 h 5200655"/>
              <a:gd name="connsiteX57" fmla="*/ 3505200 w 5516102"/>
              <a:gd name="connsiteY57" fmla="*/ 5067305 h 5200655"/>
              <a:gd name="connsiteX58" fmla="*/ 3600450 w 5516102"/>
              <a:gd name="connsiteY58" fmla="*/ 5048255 h 5200655"/>
              <a:gd name="connsiteX59" fmla="*/ 3638550 w 5516102"/>
              <a:gd name="connsiteY59" fmla="*/ 5038730 h 5200655"/>
              <a:gd name="connsiteX60" fmla="*/ 3667125 w 5516102"/>
              <a:gd name="connsiteY60" fmla="*/ 5019680 h 5200655"/>
              <a:gd name="connsiteX61" fmla="*/ 3724275 w 5516102"/>
              <a:gd name="connsiteY61" fmla="*/ 5010155 h 5200655"/>
              <a:gd name="connsiteX62" fmla="*/ 3762375 w 5516102"/>
              <a:gd name="connsiteY62" fmla="*/ 5000630 h 5200655"/>
              <a:gd name="connsiteX63" fmla="*/ 3867150 w 5516102"/>
              <a:gd name="connsiteY63" fmla="*/ 4972055 h 5200655"/>
              <a:gd name="connsiteX64" fmla="*/ 4000500 w 5516102"/>
              <a:gd name="connsiteY64" fmla="*/ 4924430 h 5200655"/>
              <a:gd name="connsiteX65" fmla="*/ 4038600 w 5516102"/>
              <a:gd name="connsiteY65" fmla="*/ 4914905 h 5200655"/>
              <a:gd name="connsiteX66" fmla="*/ 4105275 w 5516102"/>
              <a:gd name="connsiteY66" fmla="*/ 4905380 h 5200655"/>
              <a:gd name="connsiteX67" fmla="*/ 4181475 w 5516102"/>
              <a:gd name="connsiteY67" fmla="*/ 4876805 h 5200655"/>
              <a:gd name="connsiteX68" fmla="*/ 4219575 w 5516102"/>
              <a:gd name="connsiteY68" fmla="*/ 4857755 h 5200655"/>
              <a:gd name="connsiteX69" fmla="*/ 4267200 w 5516102"/>
              <a:gd name="connsiteY69" fmla="*/ 4838705 h 5200655"/>
              <a:gd name="connsiteX70" fmla="*/ 4295775 w 5516102"/>
              <a:gd name="connsiteY70" fmla="*/ 4829180 h 5200655"/>
              <a:gd name="connsiteX71" fmla="*/ 4333875 w 5516102"/>
              <a:gd name="connsiteY71" fmla="*/ 4810130 h 5200655"/>
              <a:gd name="connsiteX72" fmla="*/ 4371975 w 5516102"/>
              <a:gd name="connsiteY72" fmla="*/ 4781555 h 5200655"/>
              <a:gd name="connsiteX73" fmla="*/ 4429125 w 5516102"/>
              <a:gd name="connsiteY73" fmla="*/ 4762505 h 5200655"/>
              <a:gd name="connsiteX74" fmla="*/ 4457700 w 5516102"/>
              <a:gd name="connsiteY74" fmla="*/ 4752980 h 5200655"/>
              <a:gd name="connsiteX75" fmla="*/ 4543425 w 5516102"/>
              <a:gd name="connsiteY75" fmla="*/ 4695830 h 5200655"/>
              <a:gd name="connsiteX76" fmla="*/ 4572000 w 5516102"/>
              <a:gd name="connsiteY76" fmla="*/ 4676780 h 5200655"/>
              <a:gd name="connsiteX77" fmla="*/ 4600575 w 5516102"/>
              <a:gd name="connsiteY77" fmla="*/ 4657730 h 5200655"/>
              <a:gd name="connsiteX78" fmla="*/ 4619625 w 5516102"/>
              <a:gd name="connsiteY78" fmla="*/ 4629155 h 5200655"/>
              <a:gd name="connsiteX79" fmla="*/ 4676775 w 5516102"/>
              <a:gd name="connsiteY79" fmla="*/ 4581530 h 5200655"/>
              <a:gd name="connsiteX80" fmla="*/ 4733925 w 5516102"/>
              <a:gd name="connsiteY80" fmla="*/ 4524380 h 5200655"/>
              <a:gd name="connsiteX81" fmla="*/ 4752975 w 5516102"/>
              <a:gd name="connsiteY81" fmla="*/ 4495805 h 5200655"/>
              <a:gd name="connsiteX82" fmla="*/ 4781550 w 5516102"/>
              <a:gd name="connsiteY82" fmla="*/ 4467230 h 5200655"/>
              <a:gd name="connsiteX83" fmla="*/ 4810125 w 5516102"/>
              <a:gd name="connsiteY83" fmla="*/ 4429130 h 5200655"/>
              <a:gd name="connsiteX84" fmla="*/ 4838700 w 5516102"/>
              <a:gd name="connsiteY84" fmla="*/ 4400555 h 5200655"/>
              <a:gd name="connsiteX85" fmla="*/ 4867275 w 5516102"/>
              <a:gd name="connsiteY85" fmla="*/ 4362455 h 5200655"/>
              <a:gd name="connsiteX86" fmla="*/ 4933950 w 5516102"/>
              <a:gd name="connsiteY86" fmla="*/ 4314830 h 5200655"/>
              <a:gd name="connsiteX87" fmla="*/ 4972050 w 5516102"/>
              <a:gd name="connsiteY87" fmla="*/ 4305305 h 5200655"/>
              <a:gd name="connsiteX88" fmla="*/ 5000625 w 5516102"/>
              <a:gd name="connsiteY88" fmla="*/ 4276730 h 5200655"/>
              <a:gd name="connsiteX89" fmla="*/ 5029200 w 5516102"/>
              <a:gd name="connsiteY89" fmla="*/ 4267205 h 5200655"/>
              <a:gd name="connsiteX90" fmla="*/ 5048250 w 5516102"/>
              <a:gd name="connsiteY90" fmla="*/ 4238630 h 5200655"/>
              <a:gd name="connsiteX91" fmla="*/ 5105400 w 5516102"/>
              <a:gd name="connsiteY91" fmla="*/ 4200530 h 5200655"/>
              <a:gd name="connsiteX92" fmla="*/ 5133975 w 5516102"/>
              <a:gd name="connsiteY92" fmla="*/ 4171955 h 5200655"/>
              <a:gd name="connsiteX93" fmla="*/ 5162550 w 5516102"/>
              <a:gd name="connsiteY93" fmla="*/ 4162430 h 5200655"/>
              <a:gd name="connsiteX94" fmla="*/ 5200650 w 5516102"/>
              <a:gd name="connsiteY94" fmla="*/ 4143380 h 5200655"/>
              <a:gd name="connsiteX95" fmla="*/ 5219700 w 5516102"/>
              <a:gd name="connsiteY95" fmla="*/ 4114805 h 5200655"/>
              <a:gd name="connsiteX96" fmla="*/ 5267325 w 5516102"/>
              <a:gd name="connsiteY96" fmla="*/ 4086230 h 5200655"/>
              <a:gd name="connsiteX97" fmla="*/ 5334000 w 5516102"/>
              <a:gd name="connsiteY97" fmla="*/ 4048130 h 5200655"/>
              <a:gd name="connsiteX98" fmla="*/ 5381625 w 5516102"/>
              <a:gd name="connsiteY98" fmla="*/ 3981455 h 5200655"/>
              <a:gd name="connsiteX99" fmla="*/ 5438775 w 5516102"/>
              <a:gd name="connsiteY99" fmla="*/ 3914780 h 5200655"/>
              <a:gd name="connsiteX100" fmla="*/ 5448300 w 5516102"/>
              <a:gd name="connsiteY100" fmla="*/ 3886205 h 5200655"/>
              <a:gd name="connsiteX101" fmla="*/ 5476875 w 5516102"/>
              <a:gd name="connsiteY101" fmla="*/ 3848105 h 5200655"/>
              <a:gd name="connsiteX102" fmla="*/ 5505450 w 5516102"/>
              <a:gd name="connsiteY102" fmla="*/ 3762380 h 5200655"/>
              <a:gd name="connsiteX103" fmla="*/ 5514975 w 5516102"/>
              <a:gd name="connsiteY103" fmla="*/ 3629030 h 5200655"/>
              <a:gd name="connsiteX104" fmla="*/ 5495925 w 5516102"/>
              <a:gd name="connsiteY104" fmla="*/ 3352805 h 5200655"/>
              <a:gd name="connsiteX105" fmla="*/ 5476875 w 5516102"/>
              <a:gd name="connsiteY105" fmla="*/ 3295655 h 5200655"/>
              <a:gd name="connsiteX106" fmla="*/ 5467350 w 5516102"/>
              <a:gd name="connsiteY106" fmla="*/ 3267080 h 5200655"/>
              <a:gd name="connsiteX107" fmla="*/ 5457825 w 5516102"/>
              <a:gd name="connsiteY107" fmla="*/ 3228980 h 5200655"/>
              <a:gd name="connsiteX108" fmla="*/ 5419725 w 5516102"/>
              <a:gd name="connsiteY108" fmla="*/ 3190880 h 5200655"/>
              <a:gd name="connsiteX109" fmla="*/ 5400675 w 5516102"/>
              <a:gd name="connsiteY109" fmla="*/ 3152780 h 5200655"/>
              <a:gd name="connsiteX110" fmla="*/ 5343525 w 5516102"/>
              <a:gd name="connsiteY110" fmla="*/ 3105155 h 5200655"/>
              <a:gd name="connsiteX111" fmla="*/ 5219700 w 5516102"/>
              <a:gd name="connsiteY111" fmla="*/ 3086105 h 5200655"/>
              <a:gd name="connsiteX112" fmla="*/ 5057775 w 5516102"/>
              <a:gd name="connsiteY112" fmla="*/ 3076580 h 5200655"/>
              <a:gd name="connsiteX113" fmla="*/ 4791075 w 5516102"/>
              <a:gd name="connsiteY113" fmla="*/ 3076580 h 5200655"/>
              <a:gd name="connsiteX114" fmla="*/ 4495800 w 5516102"/>
              <a:gd name="connsiteY114" fmla="*/ 3095630 h 5200655"/>
              <a:gd name="connsiteX115" fmla="*/ 4381500 w 5516102"/>
              <a:gd name="connsiteY115" fmla="*/ 3076580 h 5200655"/>
              <a:gd name="connsiteX116" fmla="*/ 4352925 w 5516102"/>
              <a:gd name="connsiteY116" fmla="*/ 3048005 h 5200655"/>
              <a:gd name="connsiteX117" fmla="*/ 4352925 w 5516102"/>
              <a:gd name="connsiteY117" fmla="*/ 2838455 h 5200655"/>
              <a:gd name="connsiteX118" fmla="*/ 4381500 w 5516102"/>
              <a:gd name="connsiteY118" fmla="*/ 2752730 h 5200655"/>
              <a:gd name="connsiteX119" fmla="*/ 4429125 w 5516102"/>
              <a:gd name="connsiteY119" fmla="*/ 2638430 h 5200655"/>
              <a:gd name="connsiteX120" fmla="*/ 4448175 w 5516102"/>
              <a:gd name="connsiteY120" fmla="*/ 2600330 h 5200655"/>
              <a:gd name="connsiteX121" fmla="*/ 4486275 w 5516102"/>
              <a:gd name="connsiteY121" fmla="*/ 2476505 h 5200655"/>
              <a:gd name="connsiteX122" fmla="*/ 4495800 w 5516102"/>
              <a:gd name="connsiteY122" fmla="*/ 2447930 h 5200655"/>
              <a:gd name="connsiteX123" fmla="*/ 4524375 w 5516102"/>
              <a:gd name="connsiteY123" fmla="*/ 2390780 h 5200655"/>
              <a:gd name="connsiteX124" fmla="*/ 4562475 w 5516102"/>
              <a:gd name="connsiteY124" fmla="*/ 2314580 h 5200655"/>
              <a:gd name="connsiteX125" fmla="*/ 4610100 w 5516102"/>
              <a:gd name="connsiteY125" fmla="*/ 2228855 h 5200655"/>
              <a:gd name="connsiteX126" fmla="*/ 4629150 w 5516102"/>
              <a:gd name="connsiteY126" fmla="*/ 2200280 h 5200655"/>
              <a:gd name="connsiteX127" fmla="*/ 4667250 w 5516102"/>
              <a:gd name="connsiteY127" fmla="*/ 2143130 h 5200655"/>
              <a:gd name="connsiteX128" fmla="*/ 4686300 w 5516102"/>
              <a:gd name="connsiteY128" fmla="*/ 2105030 h 5200655"/>
              <a:gd name="connsiteX129" fmla="*/ 4724400 w 5516102"/>
              <a:gd name="connsiteY129" fmla="*/ 2066930 h 5200655"/>
              <a:gd name="connsiteX130" fmla="*/ 4772025 w 5516102"/>
              <a:gd name="connsiteY130" fmla="*/ 2019305 h 5200655"/>
              <a:gd name="connsiteX131" fmla="*/ 4867275 w 5516102"/>
              <a:gd name="connsiteY131" fmla="*/ 1924055 h 5200655"/>
              <a:gd name="connsiteX132" fmla="*/ 4895850 w 5516102"/>
              <a:gd name="connsiteY132" fmla="*/ 1895480 h 5200655"/>
              <a:gd name="connsiteX133" fmla="*/ 4943475 w 5516102"/>
              <a:gd name="connsiteY133" fmla="*/ 1828805 h 5200655"/>
              <a:gd name="connsiteX134" fmla="*/ 5000625 w 5516102"/>
              <a:gd name="connsiteY134" fmla="*/ 1752605 h 5200655"/>
              <a:gd name="connsiteX135" fmla="*/ 5010150 w 5516102"/>
              <a:gd name="connsiteY135" fmla="*/ 1724030 h 5200655"/>
              <a:gd name="connsiteX136" fmla="*/ 5038725 w 5516102"/>
              <a:gd name="connsiteY136" fmla="*/ 1676405 h 5200655"/>
              <a:gd name="connsiteX137" fmla="*/ 5048250 w 5516102"/>
              <a:gd name="connsiteY137" fmla="*/ 1647830 h 5200655"/>
              <a:gd name="connsiteX138" fmla="*/ 5076825 w 5516102"/>
              <a:gd name="connsiteY138" fmla="*/ 1609730 h 5200655"/>
              <a:gd name="connsiteX139" fmla="*/ 5095875 w 5516102"/>
              <a:gd name="connsiteY139" fmla="*/ 1581155 h 5200655"/>
              <a:gd name="connsiteX140" fmla="*/ 5105400 w 5516102"/>
              <a:gd name="connsiteY140" fmla="*/ 1533530 h 5200655"/>
              <a:gd name="connsiteX141" fmla="*/ 5114925 w 5516102"/>
              <a:gd name="connsiteY141" fmla="*/ 1504955 h 5200655"/>
              <a:gd name="connsiteX142" fmla="*/ 5095875 w 5516102"/>
              <a:gd name="connsiteY142" fmla="*/ 1419230 h 5200655"/>
              <a:gd name="connsiteX143" fmla="*/ 5067300 w 5516102"/>
              <a:gd name="connsiteY143" fmla="*/ 1352555 h 5200655"/>
              <a:gd name="connsiteX144" fmla="*/ 5010150 w 5516102"/>
              <a:gd name="connsiteY144" fmla="*/ 1295405 h 5200655"/>
              <a:gd name="connsiteX145" fmla="*/ 4981575 w 5516102"/>
              <a:gd name="connsiteY145" fmla="*/ 1266830 h 5200655"/>
              <a:gd name="connsiteX146" fmla="*/ 4953000 w 5516102"/>
              <a:gd name="connsiteY146" fmla="*/ 1238255 h 5200655"/>
              <a:gd name="connsiteX147" fmla="*/ 4914900 w 5516102"/>
              <a:gd name="connsiteY147" fmla="*/ 1219205 h 5200655"/>
              <a:gd name="connsiteX148" fmla="*/ 4857750 w 5516102"/>
              <a:gd name="connsiteY148" fmla="*/ 1181105 h 5200655"/>
              <a:gd name="connsiteX149" fmla="*/ 4733925 w 5516102"/>
              <a:gd name="connsiteY149" fmla="*/ 1133480 h 5200655"/>
              <a:gd name="connsiteX150" fmla="*/ 4676775 w 5516102"/>
              <a:gd name="connsiteY150" fmla="*/ 1104905 h 5200655"/>
              <a:gd name="connsiteX151" fmla="*/ 4533900 w 5516102"/>
              <a:gd name="connsiteY151" fmla="*/ 1076330 h 5200655"/>
              <a:gd name="connsiteX152" fmla="*/ 4448175 w 5516102"/>
              <a:gd name="connsiteY152" fmla="*/ 1047755 h 5200655"/>
              <a:gd name="connsiteX153" fmla="*/ 4419600 w 5516102"/>
              <a:gd name="connsiteY153" fmla="*/ 1038230 h 5200655"/>
              <a:gd name="connsiteX154" fmla="*/ 4371975 w 5516102"/>
              <a:gd name="connsiteY154" fmla="*/ 1019180 h 5200655"/>
              <a:gd name="connsiteX155" fmla="*/ 4286250 w 5516102"/>
              <a:gd name="connsiteY155" fmla="*/ 1000130 h 5200655"/>
              <a:gd name="connsiteX156" fmla="*/ 4171950 w 5516102"/>
              <a:gd name="connsiteY156" fmla="*/ 971555 h 5200655"/>
              <a:gd name="connsiteX157" fmla="*/ 4114800 w 5516102"/>
              <a:gd name="connsiteY157" fmla="*/ 952505 h 5200655"/>
              <a:gd name="connsiteX158" fmla="*/ 4076700 w 5516102"/>
              <a:gd name="connsiteY158" fmla="*/ 942980 h 5200655"/>
              <a:gd name="connsiteX159" fmla="*/ 3990975 w 5516102"/>
              <a:gd name="connsiteY159" fmla="*/ 904880 h 5200655"/>
              <a:gd name="connsiteX160" fmla="*/ 3933825 w 5516102"/>
              <a:gd name="connsiteY160" fmla="*/ 885830 h 5200655"/>
              <a:gd name="connsiteX161" fmla="*/ 3876675 w 5516102"/>
              <a:gd name="connsiteY161" fmla="*/ 828680 h 5200655"/>
              <a:gd name="connsiteX162" fmla="*/ 3829050 w 5516102"/>
              <a:gd name="connsiteY162" fmla="*/ 771530 h 5200655"/>
              <a:gd name="connsiteX163" fmla="*/ 3810000 w 5516102"/>
              <a:gd name="connsiteY163" fmla="*/ 695330 h 5200655"/>
              <a:gd name="connsiteX164" fmla="*/ 3800475 w 5516102"/>
              <a:gd name="connsiteY164" fmla="*/ 609605 h 5200655"/>
              <a:gd name="connsiteX165" fmla="*/ 3771900 w 5516102"/>
              <a:gd name="connsiteY165" fmla="*/ 542930 h 5200655"/>
              <a:gd name="connsiteX166" fmla="*/ 3743325 w 5516102"/>
              <a:gd name="connsiteY166" fmla="*/ 523880 h 5200655"/>
              <a:gd name="connsiteX167" fmla="*/ 3686175 w 5516102"/>
              <a:gd name="connsiteY167" fmla="*/ 419105 h 5200655"/>
              <a:gd name="connsiteX168" fmla="*/ 3667125 w 5516102"/>
              <a:gd name="connsiteY168" fmla="*/ 361955 h 5200655"/>
              <a:gd name="connsiteX169" fmla="*/ 3638550 w 5516102"/>
              <a:gd name="connsiteY169" fmla="*/ 266705 h 5200655"/>
              <a:gd name="connsiteX170" fmla="*/ 3619500 w 5516102"/>
              <a:gd name="connsiteY170" fmla="*/ 238130 h 5200655"/>
              <a:gd name="connsiteX171" fmla="*/ 3581400 w 5516102"/>
              <a:gd name="connsiteY171" fmla="*/ 161930 h 5200655"/>
              <a:gd name="connsiteX172" fmla="*/ 3562350 w 5516102"/>
              <a:gd name="connsiteY172" fmla="*/ 133355 h 5200655"/>
              <a:gd name="connsiteX173" fmla="*/ 3533775 w 5516102"/>
              <a:gd name="connsiteY173" fmla="*/ 123830 h 5200655"/>
              <a:gd name="connsiteX174" fmla="*/ 3505200 w 5516102"/>
              <a:gd name="connsiteY174" fmla="*/ 104780 h 5200655"/>
              <a:gd name="connsiteX175" fmla="*/ 3448050 w 5516102"/>
              <a:gd name="connsiteY175" fmla="*/ 95255 h 5200655"/>
              <a:gd name="connsiteX176" fmla="*/ 3381375 w 5516102"/>
              <a:gd name="connsiteY176" fmla="*/ 76205 h 5200655"/>
              <a:gd name="connsiteX177" fmla="*/ 3257550 w 5516102"/>
              <a:gd name="connsiteY177" fmla="*/ 66680 h 5200655"/>
              <a:gd name="connsiteX178" fmla="*/ 3190875 w 5516102"/>
              <a:gd name="connsiteY178" fmla="*/ 57155 h 5200655"/>
              <a:gd name="connsiteX179" fmla="*/ 2914650 w 5516102"/>
              <a:gd name="connsiteY179" fmla="*/ 38105 h 5200655"/>
              <a:gd name="connsiteX180" fmla="*/ 2667000 w 5516102"/>
              <a:gd name="connsiteY180" fmla="*/ 19055 h 5200655"/>
              <a:gd name="connsiteX181" fmla="*/ 2124075 w 5516102"/>
              <a:gd name="connsiteY181" fmla="*/ 19055 h 5200655"/>
              <a:gd name="connsiteX182" fmla="*/ 1638300 w 5516102"/>
              <a:gd name="connsiteY182" fmla="*/ 9530 h 5200655"/>
              <a:gd name="connsiteX183" fmla="*/ 971550 w 5516102"/>
              <a:gd name="connsiteY183" fmla="*/ 19055 h 5200655"/>
              <a:gd name="connsiteX184" fmla="*/ 923925 w 5516102"/>
              <a:gd name="connsiteY184" fmla="*/ 28580 h 5200655"/>
              <a:gd name="connsiteX185" fmla="*/ 676275 w 5516102"/>
              <a:gd name="connsiteY185" fmla="*/ 38105 h 5200655"/>
              <a:gd name="connsiteX186" fmla="*/ 533400 w 5516102"/>
              <a:gd name="connsiteY186" fmla="*/ 57155 h 5200655"/>
              <a:gd name="connsiteX187" fmla="*/ 485775 w 5516102"/>
              <a:gd name="connsiteY187" fmla="*/ 66680 h 5200655"/>
              <a:gd name="connsiteX188" fmla="*/ 390525 w 5516102"/>
              <a:gd name="connsiteY188" fmla="*/ 76205 h 5200655"/>
              <a:gd name="connsiteX189" fmla="*/ 247650 w 5516102"/>
              <a:gd name="connsiteY189" fmla="*/ 104780 h 5200655"/>
              <a:gd name="connsiteX190" fmla="*/ 219075 w 5516102"/>
              <a:gd name="connsiteY190" fmla="*/ 114305 h 5200655"/>
              <a:gd name="connsiteX191" fmla="*/ 152400 w 5516102"/>
              <a:gd name="connsiteY191" fmla="*/ 133355 h 5200655"/>
              <a:gd name="connsiteX192" fmla="*/ 123825 w 5516102"/>
              <a:gd name="connsiteY192" fmla="*/ 161930 h 5200655"/>
              <a:gd name="connsiteX193" fmla="*/ 28575 w 5516102"/>
              <a:gd name="connsiteY193" fmla="*/ 304805 h 5200655"/>
              <a:gd name="connsiteX194" fmla="*/ 0 w 5516102"/>
              <a:gd name="connsiteY194" fmla="*/ 400055 h 5200655"/>
              <a:gd name="connsiteX195" fmla="*/ 9525 w 5516102"/>
              <a:gd name="connsiteY195" fmla="*/ 723905 h 5200655"/>
              <a:gd name="connsiteX196" fmla="*/ 28575 w 5516102"/>
              <a:gd name="connsiteY196" fmla="*/ 819155 h 5200655"/>
              <a:gd name="connsiteX197" fmla="*/ 38100 w 5516102"/>
              <a:gd name="connsiteY197" fmla="*/ 847730 h 5200655"/>
              <a:gd name="connsiteX198" fmla="*/ 57150 w 5516102"/>
              <a:gd name="connsiteY198" fmla="*/ 923930 h 5200655"/>
              <a:gd name="connsiteX199" fmla="*/ 104775 w 5516102"/>
              <a:gd name="connsiteY199" fmla="*/ 1009655 h 5200655"/>
              <a:gd name="connsiteX200" fmla="*/ 200025 w 5516102"/>
              <a:gd name="connsiteY200" fmla="*/ 1066805 h 5200655"/>
              <a:gd name="connsiteX201" fmla="*/ 266700 w 5516102"/>
              <a:gd name="connsiteY201" fmla="*/ 1085855 h 5200655"/>
              <a:gd name="connsiteX202" fmla="*/ 323850 w 5516102"/>
              <a:gd name="connsiteY202" fmla="*/ 1104905 h 5200655"/>
              <a:gd name="connsiteX203" fmla="*/ 381000 w 5516102"/>
              <a:gd name="connsiteY203" fmla="*/ 1114430 h 5200655"/>
              <a:gd name="connsiteX204" fmla="*/ 409575 w 5516102"/>
              <a:gd name="connsiteY204" fmla="*/ 1123955 h 5200655"/>
              <a:gd name="connsiteX205" fmla="*/ 495300 w 5516102"/>
              <a:gd name="connsiteY205" fmla="*/ 1133480 h 5200655"/>
              <a:gd name="connsiteX206" fmla="*/ 752475 w 5516102"/>
              <a:gd name="connsiteY206" fmla="*/ 1123955 h 5200655"/>
              <a:gd name="connsiteX207" fmla="*/ 828675 w 5516102"/>
              <a:gd name="connsiteY207" fmla="*/ 1114430 h 5200655"/>
              <a:gd name="connsiteX208" fmla="*/ 914400 w 5516102"/>
              <a:gd name="connsiteY208" fmla="*/ 1104905 h 5200655"/>
              <a:gd name="connsiteX209" fmla="*/ 1038225 w 5516102"/>
              <a:gd name="connsiteY209" fmla="*/ 1066805 h 5200655"/>
              <a:gd name="connsiteX210" fmla="*/ 1095375 w 5516102"/>
              <a:gd name="connsiteY210" fmla="*/ 1047755 h 5200655"/>
              <a:gd name="connsiteX211" fmla="*/ 1171575 w 5516102"/>
              <a:gd name="connsiteY211" fmla="*/ 1038230 h 5200655"/>
              <a:gd name="connsiteX212" fmla="*/ 1209675 w 5516102"/>
              <a:gd name="connsiteY212" fmla="*/ 1028705 h 5200655"/>
              <a:gd name="connsiteX213" fmla="*/ 1304925 w 5516102"/>
              <a:gd name="connsiteY213" fmla="*/ 1019180 h 5200655"/>
              <a:gd name="connsiteX214" fmla="*/ 1362075 w 5516102"/>
              <a:gd name="connsiteY214" fmla="*/ 1009655 h 5200655"/>
              <a:gd name="connsiteX215" fmla="*/ 1514475 w 5516102"/>
              <a:gd name="connsiteY215" fmla="*/ 1000130 h 5200655"/>
              <a:gd name="connsiteX216" fmla="*/ 1647825 w 5516102"/>
              <a:gd name="connsiteY216" fmla="*/ 981080 h 5200655"/>
              <a:gd name="connsiteX217" fmla="*/ 1952625 w 5516102"/>
              <a:gd name="connsiteY217" fmla="*/ 990605 h 5200655"/>
              <a:gd name="connsiteX218" fmla="*/ 2047875 w 5516102"/>
              <a:gd name="connsiteY218" fmla="*/ 1009655 h 5200655"/>
              <a:gd name="connsiteX219" fmla="*/ 2105025 w 5516102"/>
              <a:gd name="connsiteY219" fmla="*/ 1028705 h 5200655"/>
              <a:gd name="connsiteX220" fmla="*/ 2143125 w 5516102"/>
              <a:gd name="connsiteY220" fmla="*/ 1038230 h 5200655"/>
              <a:gd name="connsiteX221" fmla="*/ 2171700 w 5516102"/>
              <a:gd name="connsiteY221" fmla="*/ 1057280 h 5200655"/>
              <a:gd name="connsiteX222" fmla="*/ 2238375 w 5516102"/>
              <a:gd name="connsiteY222" fmla="*/ 1076330 h 5200655"/>
              <a:gd name="connsiteX223" fmla="*/ 2333625 w 5516102"/>
              <a:gd name="connsiteY223" fmla="*/ 1133480 h 5200655"/>
              <a:gd name="connsiteX224" fmla="*/ 2362200 w 5516102"/>
              <a:gd name="connsiteY224" fmla="*/ 1143005 h 5200655"/>
              <a:gd name="connsiteX225" fmla="*/ 2428875 w 5516102"/>
              <a:gd name="connsiteY225" fmla="*/ 1190630 h 5200655"/>
              <a:gd name="connsiteX226" fmla="*/ 2486025 w 5516102"/>
              <a:gd name="connsiteY226" fmla="*/ 1228730 h 5200655"/>
              <a:gd name="connsiteX227" fmla="*/ 2514600 w 5516102"/>
              <a:gd name="connsiteY227" fmla="*/ 1247780 h 5200655"/>
              <a:gd name="connsiteX228" fmla="*/ 2543175 w 5516102"/>
              <a:gd name="connsiteY228" fmla="*/ 1257305 h 5200655"/>
              <a:gd name="connsiteX229" fmla="*/ 2600325 w 5516102"/>
              <a:gd name="connsiteY229" fmla="*/ 1304930 h 5200655"/>
              <a:gd name="connsiteX230" fmla="*/ 2628900 w 5516102"/>
              <a:gd name="connsiteY230" fmla="*/ 1314455 h 5200655"/>
              <a:gd name="connsiteX231" fmla="*/ 2686050 w 5516102"/>
              <a:gd name="connsiteY231" fmla="*/ 1352555 h 5200655"/>
              <a:gd name="connsiteX232" fmla="*/ 2705100 w 5516102"/>
              <a:gd name="connsiteY232" fmla="*/ 1381130 h 5200655"/>
              <a:gd name="connsiteX233" fmla="*/ 2714625 w 5516102"/>
              <a:gd name="connsiteY233" fmla="*/ 1409705 h 5200655"/>
              <a:gd name="connsiteX234" fmla="*/ 2752725 w 5516102"/>
              <a:gd name="connsiteY234" fmla="*/ 1466855 h 5200655"/>
              <a:gd name="connsiteX235" fmla="*/ 2771775 w 5516102"/>
              <a:gd name="connsiteY235" fmla="*/ 1495430 h 5200655"/>
              <a:gd name="connsiteX236" fmla="*/ 2819400 w 5516102"/>
              <a:gd name="connsiteY236" fmla="*/ 1552580 h 5200655"/>
              <a:gd name="connsiteX237" fmla="*/ 2828925 w 5516102"/>
              <a:gd name="connsiteY237" fmla="*/ 1581155 h 5200655"/>
              <a:gd name="connsiteX238" fmla="*/ 2886075 w 5516102"/>
              <a:gd name="connsiteY238" fmla="*/ 1666880 h 5200655"/>
              <a:gd name="connsiteX239" fmla="*/ 2924175 w 5516102"/>
              <a:gd name="connsiteY239" fmla="*/ 1724030 h 5200655"/>
              <a:gd name="connsiteX240" fmla="*/ 2943225 w 5516102"/>
              <a:gd name="connsiteY240" fmla="*/ 1752605 h 5200655"/>
              <a:gd name="connsiteX241" fmla="*/ 2971800 w 5516102"/>
              <a:gd name="connsiteY241" fmla="*/ 1781180 h 5200655"/>
              <a:gd name="connsiteX242" fmla="*/ 3009900 w 5516102"/>
              <a:gd name="connsiteY242" fmla="*/ 1838330 h 5200655"/>
              <a:gd name="connsiteX243" fmla="*/ 3028950 w 5516102"/>
              <a:gd name="connsiteY243" fmla="*/ 1895480 h 5200655"/>
              <a:gd name="connsiteX244" fmla="*/ 3067050 w 5516102"/>
              <a:gd name="connsiteY244" fmla="*/ 1962155 h 5200655"/>
              <a:gd name="connsiteX245" fmla="*/ 3105150 w 5516102"/>
              <a:gd name="connsiteY245" fmla="*/ 2019305 h 5200655"/>
              <a:gd name="connsiteX246" fmla="*/ 3133725 w 5516102"/>
              <a:gd name="connsiteY246" fmla="*/ 2105030 h 5200655"/>
              <a:gd name="connsiteX247" fmla="*/ 3143250 w 5516102"/>
              <a:gd name="connsiteY247" fmla="*/ 2133605 h 5200655"/>
              <a:gd name="connsiteX248" fmla="*/ 3152775 w 5516102"/>
              <a:gd name="connsiteY248" fmla="*/ 2162180 h 5200655"/>
              <a:gd name="connsiteX249" fmla="*/ 3143250 w 5516102"/>
              <a:gd name="connsiteY249" fmla="*/ 2352680 h 5200655"/>
              <a:gd name="connsiteX250" fmla="*/ 3133725 w 5516102"/>
              <a:gd name="connsiteY250" fmla="*/ 2381255 h 5200655"/>
              <a:gd name="connsiteX251" fmla="*/ 3105150 w 5516102"/>
              <a:gd name="connsiteY251" fmla="*/ 2486030 h 5200655"/>
              <a:gd name="connsiteX252" fmla="*/ 3067050 w 5516102"/>
              <a:gd name="connsiteY252" fmla="*/ 2552705 h 5200655"/>
              <a:gd name="connsiteX253" fmla="*/ 3028950 w 5516102"/>
              <a:gd name="connsiteY253" fmla="*/ 2609855 h 5200655"/>
              <a:gd name="connsiteX254" fmla="*/ 3019425 w 5516102"/>
              <a:gd name="connsiteY254" fmla="*/ 2638430 h 5200655"/>
              <a:gd name="connsiteX255" fmla="*/ 3000375 w 5516102"/>
              <a:gd name="connsiteY255" fmla="*/ 2667005 h 5200655"/>
              <a:gd name="connsiteX256" fmla="*/ 2990850 w 5516102"/>
              <a:gd name="connsiteY256" fmla="*/ 2695580 h 5200655"/>
              <a:gd name="connsiteX257" fmla="*/ 2971800 w 5516102"/>
              <a:gd name="connsiteY257" fmla="*/ 2733680 h 5200655"/>
              <a:gd name="connsiteX258" fmla="*/ 2952750 w 5516102"/>
              <a:gd name="connsiteY258" fmla="*/ 2800355 h 5200655"/>
              <a:gd name="connsiteX259" fmla="*/ 2933700 w 5516102"/>
              <a:gd name="connsiteY259" fmla="*/ 2857505 h 5200655"/>
              <a:gd name="connsiteX260" fmla="*/ 2933700 w 5516102"/>
              <a:gd name="connsiteY260" fmla="*/ 2838455 h 520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5516102" h="5200655">
                <a:moveTo>
                  <a:pt x="2933700" y="2838455"/>
                </a:moveTo>
                <a:cubicBezTo>
                  <a:pt x="2930525" y="2857505"/>
                  <a:pt x="2926906" y="2876486"/>
                  <a:pt x="2924175" y="2895605"/>
                </a:cubicBezTo>
                <a:cubicBezTo>
                  <a:pt x="2917621" y="2941485"/>
                  <a:pt x="2913222" y="2992596"/>
                  <a:pt x="2905125" y="3038480"/>
                </a:cubicBezTo>
                <a:cubicBezTo>
                  <a:pt x="2899498" y="3070366"/>
                  <a:pt x="2896314" y="3103013"/>
                  <a:pt x="2886075" y="3133730"/>
                </a:cubicBezTo>
                <a:cubicBezTo>
                  <a:pt x="2882900" y="3143255"/>
                  <a:pt x="2882119" y="3153951"/>
                  <a:pt x="2876550" y="3162305"/>
                </a:cubicBezTo>
                <a:cubicBezTo>
                  <a:pt x="2869078" y="3173513"/>
                  <a:pt x="2856245" y="3180247"/>
                  <a:pt x="2847975" y="3190880"/>
                </a:cubicBezTo>
                <a:cubicBezTo>
                  <a:pt x="2833919" y="3208952"/>
                  <a:pt x="2822575" y="3228980"/>
                  <a:pt x="2809875" y="3248030"/>
                </a:cubicBezTo>
                <a:cubicBezTo>
                  <a:pt x="2803525" y="3257555"/>
                  <a:pt x="2798920" y="3268510"/>
                  <a:pt x="2790825" y="3276605"/>
                </a:cubicBezTo>
                <a:cubicBezTo>
                  <a:pt x="2778125" y="3289305"/>
                  <a:pt x="2763752" y="3300528"/>
                  <a:pt x="2752725" y="3314705"/>
                </a:cubicBezTo>
                <a:cubicBezTo>
                  <a:pt x="2697051" y="3386286"/>
                  <a:pt x="2752669" y="3343318"/>
                  <a:pt x="2695575" y="3381380"/>
                </a:cubicBezTo>
                <a:cubicBezTo>
                  <a:pt x="2670175" y="3416305"/>
                  <a:pt x="2643330" y="3450223"/>
                  <a:pt x="2619375" y="3486155"/>
                </a:cubicBezTo>
                <a:cubicBezTo>
                  <a:pt x="2613025" y="3495680"/>
                  <a:pt x="2607654" y="3505936"/>
                  <a:pt x="2600325" y="3514730"/>
                </a:cubicBezTo>
                <a:cubicBezTo>
                  <a:pt x="2591701" y="3525078"/>
                  <a:pt x="2581275" y="3533780"/>
                  <a:pt x="2571750" y="3543305"/>
                </a:cubicBezTo>
                <a:cubicBezTo>
                  <a:pt x="2568575" y="3552830"/>
                  <a:pt x="2566715" y="3562900"/>
                  <a:pt x="2562225" y="3571880"/>
                </a:cubicBezTo>
                <a:cubicBezTo>
                  <a:pt x="2550777" y="3594775"/>
                  <a:pt x="2537295" y="3616605"/>
                  <a:pt x="2524125" y="3638555"/>
                </a:cubicBezTo>
                <a:cubicBezTo>
                  <a:pt x="2500210" y="3678413"/>
                  <a:pt x="2506459" y="3657550"/>
                  <a:pt x="2486025" y="3705230"/>
                </a:cubicBezTo>
                <a:cubicBezTo>
                  <a:pt x="2482070" y="3714458"/>
                  <a:pt x="2480455" y="3724577"/>
                  <a:pt x="2476500" y="3733805"/>
                </a:cubicBezTo>
                <a:cubicBezTo>
                  <a:pt x="2470907" y="3746856"/>
                  <a:pt x="2463217" y="3758930"/>
                  <a:pt x="2457450" y="3771905"/>
                </a:cubicBezTo>
                <a:cubicBezTo>
                  <a:pt x="2450506" y="3787529"/>
                  <a:pt x="2446587" y="3804520"/>
                  <a:pt x="2438400" y="3819530"/>
                </a:cubicBezTo>
                <a:cubicBezTo>
                  <a:pt x="2427437" y="3839630"/>
                  <a:pt x="2410539" y="3856202"/>
                  <a:pt x="2400300" y="3876680"/>
                </a:cubicBezTo>
                <a:cubicBezTo>
                  <a:pt x="2393950" y="3889380"/>
                  <a:pt x="2386843" y="3901729"/>
                  <a:pt x="2381250" y="3914780"/>
                </a:cubicBezTo>
                <a:cubicBezTo>
                  <a:pt x="2377295" y="3924008"/>
                  <a:pt x="2376784" y="3934682"/>
                  <a:pt x="2371725" y="3943355"/>
                </a:cubicBezTo>
                <a:cubicBezTo>
                  <a:pt x="2354421" y="3973020"/>
                  <a:pt x="2325435" y="3996499"/>
                  <a:pt x="2314575" y="4029080"/>
                </a:cubicBezTo>
                <a:cubicBezTo>
                  <a:pt x="2305748" y="4055560"/>
                  <a:pt x="2305695" y="4064073"/>
                  <a:pt x="2286000" y="4086230"/>
                </a:cubicBezTo>
                <a:cubicBezTo>
                  <a:pt x="2268102" y="4106366"/>
                  <a:pt x="2246748" y="4123244"/>
                  <a:pt x="2228850" y="4143380"/>
                </a:cubicBezTo>
                <a:cubicBezTo>
                  <a:pt x="2221245" y="4151936"/>
                  <a:pt x="2215282" y="4161905"/>
                  <a:pt x="2209800" y="4171955"/>
                </a:cubicBezTo>
                <a:cubicBezTo>
                  <a:pt x="2196202" y="4196886"/>
                  <a:pt x="2195329" y="4232403"/>
                  <a:pt x="2171700" y="4248155"/>
                </a:cubicBezTo>
                <a:lnTo>
                  <a:pt x="2143125" y="4267205"/>
                </a:lnTo>
                <a:cubicBezTo>
                  <a:pt x="2136775" y="4276730"/>
                  <a:pt x="2131525" y="4287088"/>
                  <a:pt x="2124075" y="4295780"/>
                </a:cubicBezTo>
                <a:cubicBezTo>
                  <a:pt x="2093279" y="4331709"/>
                  <a:pt x="2091105" y="4330460"/>
                  <a:pt x="2057400" y="4352930"/>
                </a:cubicBezTo>
                <a:lnTo>
                  <a:pt x="1981200" y="4467230"/>
                </a:lnTo>
                <a:lnTo>
                  <a:pt x="1962150" y="4495805"/>
                </a:lnTo>
                <a:cubicBezTo>
                  <a:pt x="1955800" y="4505330"/>
                  <a:pt x="1946720" y="4513520"/>
                  <a:pt x="1943100" y="4524380"/>
                </a:cubicBezTo>
                <a:lnTo>
                  <a:pt x="1933575" y="4552955"/>
                </a:lnTo>
                <a:cubicBezTo>
                  <a:pt x="1936750" y="4603755"/>
                  <a:pt x="1938035" y="4654708"/>
                  <a:pt x="1943100" y="4705355"/>
                </a:cubicBezTo>
                <a:cubicBezTo>
                  <a:pt x="1944403" y="4718381"/>
                  <a:pt x="1947468" y="4731423"/>
                  <a:pt x="1952625" y="4743455"/>
                </a:cubicBezTo>
                <a:cubicBezTo>
                  <a:pt x="1968602" y="4780736"/>
                  <a:pt x="1971573" y="4766499"/>
                  <a:pt x="2000250" y="4791080"/>
                </a:cubicBezTo>
                <a:cubicBezTo>
                  <a:pt x="2023911" y="4811360"/>
                  <a:pt x="2037769" y="4835734"/>
                  <a:pt x="2066925" y="4848230"/>
                </a:cubicBezTo>
                <a:cubicBezTo>
                  <a:pt x="2078957" y="4853387"/>
                  <a:pt x="2092768" y="4853158"/>
                  <a:pt x="2105025" y="4857755"/>
                </a:cubicBezTo>
                <a:cubicBezTo>
                  <a:pt x="2118320" y="4862741"/>
                  <a:pt x="2130797" y="4869760"/>
                  <a:pt x="2143125" y="4876805"/>
                </a:cubicBezTo>
                <a:cubicBezTo>
                  <a:pt x="2153064" y="4882485"/>
                  <a:pt x="2161178" y="4891346"/>
                  <a:pt x="2171700" y="4895855"/>
                </a:cubicBezTo>
                <a:cubicBezTo>
                  <a:pt x="2183732" y="4901012"/>
                  <a:pt x="2197213" y="4901784"/>
                  <a:pt x="2209800" y="4905380"/>
                </a:cubicBezTo>
                <a:cubicBezTo>
                  <a:pt x="2278141" y="4924906"/>
                  <a:pt x="2189174" y="4905065"/>
                  <a:pt x="2286000" y="4924430"/>
                </a:cubicBezTo>
                <a:cubicBezTo>
                  <a:pt x="2327275" y="4953005"/>
                  <a:pt x="2364924" y="4987704"/>
                  <a:pt x="2409825" y="5010155"/>
                </a:cubicBezTo>
                <a:cubicBezTo>
                  <a:pt x="2422525" y="5016505"/>
                  <a:pt x="2435660" y="5022051"/>
                  <a:pt x="2447925" y="5029205"/>
                </a:cubicBezTo>
                <a:cubicBezTo>
                  <a:pt x="2473798" y="5044297"/>
                  <a:pt x="2499203" y="5060215"/>
                  <a:pt x="2524125" y="5076830"/>
                </a:cubicBezTo>
                <a:cubicBezTo>
                  <a:pt x="2533650" y="5083180"/>
                  <a:pt x="2542178" y="5091371"/>
                  <a:pt x="2552700" y="5095880"/>
                </a:cubicBezTo>
                <a:cubicBezTo>
                  <a:pt x="2564732" y="5101037"/>
                  <a:pt x="2578100" y="5102230"/>
                  <a:pt x="2590800" y="5105405"/>
                </a:cubicBezTo>
                <a:cubicBezTo>
                  <a:pt x="2676621" y="5162619"/>
                  <a:pt x="2616988" y="5135170"/>
                  <a:pt x="2724150" y="5153030"/>
                </a:cubicBezTo>
                <a:cubicBezTo>
                  <a:pt x="2737063" y="5155182"/>
                  <a:pt x="2749711" y="5158793"/>
                  <a:pt x="2762250" y="5162555"/>
                </a:cubicBezTo>
                <a:cubicBezTo>
                  <a:pt x="2781484" y="5168325"/>
                  <a:pt x="2799475" y="5179114"/>
                  <a:pt x="2819400" y="5181605"/>
                </a:cubicBezTo>
                <a:cubicBezTo>
                  <a:pt x="2911664" y="5193138"/>
                  <a:pt x="2870499" y="5186110"/>
                  <a:pt x="2943225" y="5200655"/>
                </a:cubicBezTo>
                <a:cubicBezTo>
                  <a:pt x="2995482" y="5197389"/>
                  <a:pt x="3138048" y="5189919"/>
                  <a:pt x="3200400" y="5181605"/>
                </a:cubicBezTo>
                <a:cubicBezTo>
                  <a:pt x="3224392" y="5178406"/>
                  <a:pt x="3277604" y="5159045"/>
                  <a:pt x="3295650" y="5153030"/>
                </a:cubicBezTo>
                <a:cubicBezTo>
                  <a:pt x="3336644" y="5139365"/>
                  <a:pt x="3314485" y="5145940"/>
                  <a:pt x="3362325" y="5133980"/>
                </a:cubicBezTo>
                <a:cubicBezTo>
                  <a:pt x="3407608" y="5103791"/>
                  <a:pt x="3380040" y="5118550"/>
                  <a:pt x="3448050" y="5095880"/>
                </a:cubicBezTo>
                <a:cubicBezTo>
                  <a:pt x="3457575" y="5092705"/>
                  <a:pt x="3468271" y="5091924"/>
                  <a:pt x="3476625" y="5086355"/>
                </a:cubicBezTo>
                <a:cubicBezTo>
                  <a:pt x="3486150" y="5080005"/>
                  <a:pt x="3494259" y="5070672"/>
                  <a:pt x="3505200" y="5067305"/>
                </a:cubicBezTo>
                <a:cubicBezTo>
                  <a:pt x="3536147" y="5057783"/>
                  <a:pt x="3569038" y="5056108"/>
                  <a:pt x="3600450" y="5048255"/>
                </a:cubicBezTo>
                <a:lnTo>
                  <a:pt x="3638550" y="5038730"/>
                </a:lnTo>
                <a:cubicBezTo>
                  <a:pt x="3648075" y="5032380"/>
                  <a:pt x="3656265" y="5023300"/>
                  <a:pt x="3667125" y="5019680"/>
                </a:cubicBezTo>
                <a:cubicBezTo>
                  <a:pt x="3685447" y="5013573"/>
                  <a:pt x="3705337" y="5013943"/>
                  <a:pt x="3724275" y="5010155"/>
                </a:cubicBezTo>
                <a:cubicBezTo>
                  <a:pt x="3737112" y="5007588"/>
                  <a:pt x="3749956" y="5004770"/>
                  <a:pt x="3762375" y="5000630"/>
                </a:cubicBezTo>
                <a:cubicBezTo>
                  <a:pt x="3854154" y="4970037"/>
                  <a:pt x="3763515" y="4989327"/>
                  <a:pt x="3867150" y="4972055"/>
                </a:cubicBezTo>
                <a:cubicBezTo>
                  <a:pt x="3910592" y="4954678"/>
                  <a:pt x="3955191" y="4935757"/>
                  <a:pt x="4000500" y="4924430"/>
                </a:cubicBezTo>
                <a:cubicBezTo>
                  <a:pt x="4013200" y="4921255"/>
                  <a:pt x="4025720" y="4917247"/>
                  <a:pt x="4038600" y="4914905"/>
                </a:cubicBezTo>
                <a:cubicBezTo>
                  <a:pt x="4060689" y="4910889"/>
                  <a:pt x="4083050" y="4908555"/>
                  <a:pt x="4105275" y="4905380"/>
                </a:cubicBezTo>
                <a:cubicBezTo>
                  <a:pt x="4211350" y="4852342"/>
                  <a:pt x="4077725" y="4915711"/>
                  <a:pt x="4181475" y="4876805"/>
                </a:cubicBezTo>
                <a:cubicBezTo>
                  <a:pt x="4194770" y="4871819"/>
                  <a:pt x="4206600" y="4863522"/>
                  <a:pt x="4219575" y="4857755"/>
                </a:cubicBezTo>
                <a:cubicBezTo>
                  <a:pt x="4235199" y="4850811"/>
                  <a:pt x="4251191" y="4844708"/>
                  <a:pt x="4267200" y="4838705"/>
                </a:cubicBezTo>
                <a:cubicBezTo>
                  <a:pt x="4276601" y="4835180"/>
                  <a:pt x="4286547" y="4833135"/>
                  <a:pt x="4295775" y="4829180"/>
                </a:cubicBezTo>
                <a:cubicBezTo>
                  <a:pt x="4308826" y="4823587"/>
                  <a:pt x="4321834" y="4817655"/>
                  <a:pt x="4333875" y="4810130"/>
                </a:cubicBezTo>
                <a:cubicBezTo>
                  <a:pt x="4347337" y="4801716"/>
                  <a:pt x="4357776" y="4788655"/>
                  <a:pt x="4371975" y="4781555"/>
                </a:cubicBezTo>
                <a:cubicBezTo>
                  <a:pt x="4389936" y="4772575"/>
                  <a:pt x="4410075" y="4768855"/>
                  <a:pt x="4429125" y="4762505"/>
                </a:cubicBezTo>
                <a:cubicBezTo>
                  <a:pt x="4438650" y="4759330"/>
                  <a:pt x="4449346" y="4758549"/>
                  <a:pt x="4457700" y="4752980"/>
                </a:cubicBezTo>
                <a:lnTo>
                  <a:pt x="4543425" y="4695830"/>
                </a:lnTo>
                <a:lnTo>
                  <a:pt x="4572000" y="4676780"/>
                </a:lnTo>
                <a:lnTo>
                  <a:pt x="4600575" y="4657730"/>
                </a:lnTo>
                <a:cubicBezTo>
                  <a:pt x="4606925" y="4648205"/>
                  <a:pt x="4612296" y="4637949"/>
                  <a:pt x="4619625" y="4629155"/>
                </a:cubicBezTo>
                <a:cubicBezTo>
                  <a:pt x="4642544" y="4601653"/>
                  <a:pt x="4648678" y="4600261"/>
                  <a:pt x="4676775" y="4581530"/>
                </a:cubicBezTo>
                <a:cubicBezTo>
                  <a:pt x="4721670" y="4514187"/>
                  <a:pt x="4663038" y="4595267"/>
                  <a:pt x="4733925" y="4524380"/>
                </a:cubicBezTo>
                <a:cubicBezTo>
                  <a:pt x="4742020" y="4516285"/>
                  <a:pt x="4745646" y="4504599"/>
                  <a:pt x="4752975" y="4495805"/>
                </a:cubicBezTo>
                <a:cubicBezTo>
                  <a:pt x="4761599" y="4485457"/>
                  <a:pt x="4772784" y="4477457"/>
                  <a:pt x="4781550" y="4467230"/>
                </a:cubicBezTo>
                <a:cubicBezTo>
                  <a:pt x="4791881" y="4455177"/>
                  <a:pt x="4799794" y="4441183"/>
                  <a:pt x="4810125" y="4429130"/>
                </a:cubicBezTo>
                <a:cubicBezTo>
                  <a:pt x="4818891" y="4418903"/>
                  <a:pt x="4829934" y="4410782"/>
                  <a:pt x="4838700" y="4400555"/>
                </a:cubicBezTo>
                <a:cubicBezTo>
                  <a:pt x="4849031" y="4388502"/>
                  <a:pt x="4856050" y="4373680"/>
                  <a:pt x="4867275" y="4362455"/>
                </a:cubicBezTo>
                <a:cubicBezTo>
                  <a:pt x="4869714" y="4360016"/>
                  <a:pt x="4924485" y="4318886"/>
                  <a:pt x="4933950" y="4314830"/>
                </a:cubicBezTo>
                <a:cubicBezTo>
                  <a:pt x="4945982" y="4309673"/>
                  <a:pt x="4959350" y="4308480"/>
                  <a:pt x="4972050" y="4305305"/>
                </a:cubicBezTo>
                <a:cubicBezTo>
                  <a:pt x="4981575" y="4295780"/>
                  <a:pt x="4989417" y="4284202"/>
                  <a:pt x="5000625" y="4276730"/>
                </a:cubicBezTo>
                <a:cubicBezTo>
                  <a:pt x="5008979" y="4271161"/>
                  <a:pt x="5021360" y="4273477"/>
                  <a:pt x="5029200" y="4267205"/>
                </a:cubicBezTo>
                <a:cubicBezTo>
                  <a:pt x="5038139" y="4260054"/>
                  <a:pt x="5039635" y="4246168"/>
                  <a:pt x="5048250" y="4238630"/>
                </a:cubicBezTo>
                <a:cubicBezTo>
                  <a:pt x="5065480" y="4223553"/>
                  <a:pt x="5089211" y="4216719"/>
                  <a:pt x="5105400" y="4200530"/>
                </a:cubicBezTo>
                <a:cubicBezTo>
                  <a:pt x="5114925" y="4191005"/>
                  <a:pt x="5122767" y="4179427"/>
                  <a:pt x="5133975" y="4171955"/>
                </a:cubicBezTo>
                <a:cubicBezTo>
                  <a:pt x="5142329" y="4166386"/>
                  <a:pt x="5153322" y="4166385"/>
                  <a:pt x="5162550" y="4162430"/>
                </a:cubicBezTo>
                <a:cubicBezTo>
                  <a:pt x="5175601" y="4156837"/>
                  <a:pt x="5187950" y="4149730"/>
                  <a:pt x="5200650" y="4143380"/>
                </a:cubicBezTo>
                <a:cubicBezTo>
                  <a:pt x="5207000" y="4133855"/>
                  <a:pt x="5211008" y="4122255"/>
                  <a:pt x="5219700" y="4114805"/>
                </a:cubicBezTo>
                <a:cubicBezTo>
                  <a:pt x="5233756" y="4102757"/>
                  <a:pt x="5251626" y="4096042"/>
                  <a:pt x="5267325" y="4086230"/>
                </a:cubicBezTo>
                <a:cubicBezTo>
                  <a:pt x="5321177" y="4052572"/>
                  <a:pt x="5268962" y="4080649"/>
                  <a:pt x="5334000" y="4048130"/>
                </a:cubicBezTo>
                <a:cubicBezTo>
                  <a:pt x="5379426" y="3957278"/>
                  <a:pt x="5323702" y="4058685"/>
                  <a:pt x="5381625" y="3981455"/>
                </a:cubicBezTo>
                <a:cubicBezTo>
                  <a:pt x="5433322" y="3912525"/>
                  <a:pt x="5384140" y="3951203"/>
                  <a:pt x="5438775" y="3914780"/>
                </a:cubicBezTo>
                <a:cubicBezTo>
                  <a:pt x="5441950" y="3905255"/>
                  <a:pt x="5443319" y="3894922"/>
                  <a:pt x="5448300" y="3886205"/>
                </a:cubicBezTo>
                <a:cubicBezTo>
                  <a:pt x="5456176" y="3872422"/>
                  <a:pt x="5470979" y="3862845"/>
                  <a:pt x="5476875" y="3848105"/>
                </a:cubicBezTo>
                <a:cubicBezTo>
                  <a:pt x="5528206" y="3719776"/>
                  <a:pt x="5452022" y="3842522"/>
                  <a:pt x="5505450" y="3762380"/>
                </a:cubicBezTo>
                <a:cubicBezTo>
                  <a:pt x="5508625" y="3717930"/>
                  <a:pt x="5514975" y="3673593"/>
                  <a:pt x="5514975" y="3629030"/>
                </a:cubicBezTo>
                <a:cubicBezTo>
                  <a:pt x="5514975" y="3527795"/>
                  <a:pt x="5523061" y="3443258"/>
                  <a:pt x="5495925" y="3352805"/>
                </a:cubicBezTo>
                <a:cubicBezTo>
                  <a:pt x="5490155" y="3333571"/>
                  <a:pt x="5483225" y="3314705"/>
                  <a:pt x="5476875" y="3295655"/>
                </a:cubicBezTo>
                <a:cubicBezTo>
                  <a:pt x="5473700" y="3286130"/>
                  <a:pt x="5469785" y="3276820"/>
                  <a:pt x="5467350" y="3267080"/>
                </a:cubicBezTo>
                <a:cubicBezTo>
                  <a:pt x="5464175" y="3254380"/>
                  <a:pt x="5464763" y="3240081"/>
                  <a:pt x="5457825" y="3228980"/>
                </a:cubicBezTo>
                <a:cubicBezTo>
                  <a:pt x="5448306" y="3213750"/>
                  <a:pt x="5430501" y="3205248"/>
                  <a:pt x="5419725" y="3190880"/>
                </a:cubicBezTo>
                <a:cubicBezTo>
                  <a:pt x="5411206" y="3179521"/>
                  <a:pt x="5408928" y="3164334"/>
                  <a:pt x="5400675" y="3152780"/>
                </a:cubicBezTo>
                <a:cubicBezTo>
                  <a:pt x="5388972" y="3136396"/>
                  <a:pt x="5362090" y="3114438"/>
                  <a:pt x="5343525" y="3105155"/>
                </a:cubicBezTo>
                <a:cubicBezTo>
                  <a:pt x="5309721" y="3088253"/>
                  <a:pt x="5245355" y="3088005"/>
                  <a:pt x="5219700" y="3086105"/>
                </a:cubicBezTo>
                <a:cubicBezTo>
                  <a:pt x="5165779" y="3082111"/>
                  <a:pt x="5111750" y="3079755"/>
                  <a:pt x="5057775" y="3076580"/>
                </a:cubicBezTo>
                <a:cubicBezTo>
                  <a:pt x="4946364" y="3048727"/>
                  <a:pt x="5028805" y="3065523"/>
                  <a:pt x="4791075" y="3076580"/>
                </a:cubicBezTo>
                <a:cubicBezTo>
                  <a:pt x="4608345" y="3085079"/>
                  <a:pt x="4647247" y="3083009"/>
                  <a:pt x="4495800" y="3095630"/>
                </a:cubicBezTo>
                <a:cubicBezTo>
                  <a:pt x="4495213" y="3095557"/>
                  <a:pt x="4399121" y="3086649"/>
                  <a:pt x="4381500" y="3076580"/>
                </a:cubicBezTo>
                <a:cubicBezTo>
                  <a:pt x="4369804" y="3069897"/>
                  <a:pt x="4362450" y="3057530"/>
                  <a:pt x="4352925" y="3048005"/>
                </a:cubicBezTo>
                <a:cubicBezTo>
                  <a:pt x="4336559" y="2949809"/>
                  <a:pt x="4338172" y="2985988"/>
                  <a:pt x="4352925" y="2838455"/>
                </a:cubicBezTo>
                <a:cubicBezTo>
                  <a:pt x="4356186" y="2805847"/>
                  <a:pt x="4371186" y="2783672"/>
                  <a:pt x="4381500" y="2752730"/>
                </a:cubicBezTo>
                <a:cubicBezTo>
                  <a:pt x="4414325" y="2654255"/>
                  <a:pt x="4349567" y="2797546"/>
                  <a:pt x="4429125" y="2638430"/>
                </a:cubicBezTo>
                <a:lnTo>
                  <a:pt x="4448175" y="2600330"/>
                </a:lnTo>
                <a:cubicBezTo>
                  <a:pt x="4463777" y="2522318"/>
                  <a:pt x="4450747" y="2574208"/>
                  <a:pt x="4486275" y="2476505"/>
                </a:cubicBezTo>
                <a:cubicBezTo>
                  <a:pt x="4489706" y="2467069"/>
                  <a:pt x="4491722" y="2457105"/>
                  <a:pt x="4495800" y="2447930"/>
                </a:cubicBezTo>
                <a:cubicBezTo>
                  <a:pt x="4504450" y="2428467"/>
                  <a:pt x="4516465" y="2410555"/>
                  <a:pt x="4524375" y="2390780"/>
                </a:cubicBezTo>
                <a:cubicBezTo>
                  <a:pt x="4554947" y="2314350"/>
                  <a:pt x="4505191" y="2390958"/>
                  <a:pt x="4562475" y="2314580"/>
                </a:cubicBezTo>
                <a:cubicBezTo>
                  <a:pt x="4579240" y="2264285"/>
                  <a:pt x="4566431" y="2294359"/>
                  <a:pt x="4610100" y="2228855"/>
                </a:cubicBezTo>
                <a:lnTo>
                  <a:pt x="4629150" y="2200280"/>
                </a:lnTo>
                <a:cubicBezTo>
                  <a:pt x="4650048" y="2116687"/>
                  <a:pt x="4620265" y="2199512"/>
                  <a:pt x="4667250" y="2143130"/>
                </a:cubicBezTo>
                <a:cubicBezTo>
                  <a:pt x="4676340" y="2132222"/>
                  <a:pt x="4677781" y="2116389"/>
                  <a:pt x="4686300" y="2105030"/>
                </a:cubicBezTo>
                <a:cubicBezTo>
                  <a:pt x="4697076" y="2090662"/>
                  <a:pt x="4713624" y="2081298"/>
                  <a:pt x="4724400" y="2066930"/>
                </a:cubicBezTo>
                <a:cubicBezTo>
                  <a:pt x="4763634" y="2014619"/>
                  <a:pt x="4718883" y="2037019"/>
                  <a:pt x="4772025" y="2019305"/>
                </a:cubicBezTo>
                <a:lnTo>
                  <a:pt x="4867275" y="1924055"/>
                </a:lnTo>
                <a:cubicBezTo>
                  <a:pt x="4876800" y="1914530"/>
                  <a:pt x="4889826" y="1907528"/>
                  <a:pt x="4895850" y="1895480"/>
                </a:cubicBezTo>
                <a:cubicBezTo>
                  <a:pt x="4920924" y="1845332"/>
                  <a:pt x="4904860" y="1867420"/>
                  <a:pt x="4943475" y="1828805"/>
                </a:cubicBezTo>
                <a:cubicBezTo>
                  <a:pt x="4964994" y="1764247"/>
                  <a:pt x="4934956" y="1840164"/>
                  <a:pt x="5000625" y="1752605"/>
                </a:cubicBezTo>
                <a:cubicBezTo>
                  <a:pt x="5006649" y="1744573"/>
                  <a:pt x="5005660" y="1733010"/>
                  <a:pt x="5010150" y="1724030"/>
                </a:cubicBezTo>
                <a:cubicBezTo>
                  <a:pt x="5018429" y="1707471"/>
                  <a:pt x="5030446" y="1692964"/>
                  <a:pt x="5038725" y="1676405"/>
                </a:cubicBezTo>
                <a:cubicBezTo>
                  <a:pt x="5043215" y="1667425"/>
                  <a:pt x="5043269" y="1656547"/>
                  <a:pt x="5048250" y="1647830"/>
                </a:cubicBezTo>
                <a:cubicBezTo>
                  <a:pt x="5056126" y="1634047"/>
                  <a:pt x="5067598" y="1622648"/>
                  <a:pt x="5076825" y="1609730"/>
                </a:cubicBezTo>
                <a:cubicBezTo>
                  <a:pt x="5083479" y="1600415"/>
                  <a:pt x="5089525" y="1590680"/>
                  <a:pt x="5095875" y="1581155"/>
                </a:cubicBezTo>
                <a:cubicBezTo>
                  <a:pt x="5099050" y="1565280"/>
                  <a:pt x="5101473" y="1549236"/>
                  <a:pt x="5105400" y="1533530"/>
                </a:cubicBezTo>
                <a:cubicBezTo>
                  <a:pt x="5107835" y="1523790"/>
                  <a:pt x="5114925" y="1514995"/>
                  <a:pt x="5114925" y="1504955"/>
                </a:cubicBezTo>
                <a:cubicBezTo>
                  <a:pt x="5114925" y="1461981"/>
                  <a:pt x="5105697" y="1453608"/>
                  <a:pt x="5095875" y="1419230"/>
                </a:cubicBezTo>
                <a:cubicBezTo>
                  <a:pt x="5085735" y="1383738"/>
                  <a:pt x="5091722" y="1380029"/>
                  <a:pt x="5067300" y="1352555"/>
                </a:cubicBezTo>
                <a:cubicBezTo>
                  <a:pt x="5049402" y="1332419"/>
                  <a:pt x="5029200" y="1314455"/>
                  <a:pt x="5010150" y="1295405"/>
                </a:cubicBezTo>
                <a:lnTo>
                  <a:pt x="4981575" y="1266830"/>
                </a:lnTo>
                <a:cubicBezTo>
                  <a:pt x="4972050" y="1257305"/>
                  <a:pt x="4965048" y="1244279"/>
                  <a:pt x="4953000" y="1238255"/>
                </a:cubicBezTo>
                <a:cubicBezTo>
                  <a:pt x="4940300" y="1231905"/>
                  <a:pt x="4926454" y="1227458"/>
                  <a:pt x="4914900" y="1219205"/>
                </a:cubicBezTo>
                <a:cubicBezTo>
                  <a:pt x="4852470" y="1174612"/>
                  <a:pt x="4919047" y="1201537"/>
                  <a:pt x="4857750" y="1181105"/>
                </a:cubicBezTo>
                <a:cubicBezTo>
                  <a:pt x="4781594" y="1123988"/>
                  <a:pt x="4862139" y="1176218"/>
                  <a:pt x="4733925" y="1133480"/>
                </a:cubicBezTo>
                <a:cubicBezTo>
                  <a:pt x="4713719" y="1126745"/>
                  <a:pt x="4697254" y="1110756"/>
                  <a:pt x="4676775" y="1104905"/>
                </a:cubicBezTo>
                <a:cubicBezTo>
                  <a:pt x="4630076" y="1091562"/>
                  <a:pt x="4579976" y="1091689"/>
                  <a:pt x="4533900" y="1076330"/>
                </a:cubicBezTo>
                <a:lnTo>
                  <a:pt x="4448175" y="1047755"/>
                </a:lnTo>
                <a:cubicBezTo>
                  <a:pt x="4438650" y="1044580"/>
                  <a:pt x="4428922" y="1041959"/>
                  <a:pt x="4419600" y="1038230"/>
                </a:cubicBezTo>
                <a:cubicBezTo>
                  <a:pt x="4403725" y="1031880"/>
                  <a:pt x="4388415" y="1023877"/>
                  <a:pt x="4371975" y="1019180"/>
                </a:cubicBezTo>
                <a:cubicBezTo>
                  <a:pt x="4343829" y="1011138"/>
                  <a:pt x="4314726" y="1006910"/>
                  <a:pt x="4286250" y="1000130"/>
                </a:cubicBezTo>
                <a:cubicBezTo>
                  <a:pt x="4248045" y="991034"/>
                  <a:pt x="4209207" y="983974"/>
                  <a:pt x="4171950" y="971555"/>
                </a:cubicBezTo>
                <a:cubicBezTo>
                  <a:pt x="4152900" y="965205"/>
                  <a:pt x="4134281" y="957375"/>
                  <a:pt x="4114800" y="952505"/>
                </a:cubicBezTo>
                <a:cubicBezTo>
                  <a:pt x="4102100" y="949330"/>
                  <a:pt x="4089239" y="946742"/>
                  <a:pt x="4076700" y="942980"/>
                </a:cubicBezTo>
                <a:cubicBezTo>
                  <a:pt x="3902182" y="890625"/>
                  <a:pt x="4096977" y="951992"/>
                  <a:pt x="3990975" y="904880"/>
                </a:cubicBezTo>
                <a:cubicBezTo>
                  <a:pt x="3972625" y="896725"/>
                  <a:pt x="3933825" y="885830"/>
                  <a:pt x="3933825" y="885830"/>
                </a:cubicBezTo>
                <a:cubicBezTo>
                  <a:pt x="3914775" y="866780"/>
                  <a:pt x="3891619" y="851096"/>
                  <a:pt x="3876675" y="828680"/>
                </a:cubicBezTo>
                <a:cubicBezTo>
                  <a:pt x="3850153" y="788897"/>
                  <a:pt x="3865720" y="808200"/>
                  <a:pt x="3829050" y="771530"/>
                </a:cubicBezTo>
                <a:cubicBezTo>
                  <a:pt x="3822700" y="746130"/>
                  <a:pt x="3812891" y="721352"/>
                  <a:pt x="3810000" y="695330"/>
                </a:cubicBezTo>
                <a:cubicBezTo>
                  <a:pt x="3806825" y="666755"/>
                  <a:pt x="3804847" y="638022"/>
                  <a:pt x="3800475" y="609605"/>
                </a:cubicBezTo>
                <a:cubicBezTo>
                  <a:pt x="3796500" y="583770"/>
                  <a:pt x="3790930" y="561960"/>
                  <a:pt x="3771900" y="542930"/>
                </a:cubicBezTo>
                <a:cubicBezTo>
                  <a:pt x="3763805" y="534835"/>
                  <a:pt x="3752850" y="530230"/>
                  <a:pt x="3743325" y="523880"/>
                </a:cubicBezTo>
                <a:cubicBezTo>
                  <a:pt x="3720137" y="489099"/>
                  <a:pt x="3700582" y="462325"/>
                  <a:pt x="3686175" y="419105"/>
                </a:cubicBezTo>
                <a:cubicBezTo>
                  <a:pt x="3679825" y="400055"/>
                  <a:pt x="3671995" y="381436"/>
                  <a:pt x="3667125" y="361955"/>
                </a:cubicBezTo>
                <a:cubicBezTo>
                  <a:pt x="3659209" y="330290"/>
                  <a:pt x="3651801" y="296520"/>
                  <a:pt x="3638550" y="266705"/>
                </a:cubicBezTo>
                <a:cubicBezTo>
                  <a:pt x="3633901" y="256244"/>
                  <a:pt x="3625850" y="247655"/>
                  <a:pt x="3619500" y="238130"/>
                </a:cubicBezTo>
                <a:cubicBezTo>
                  <a:pt x="3605354" y="181548"/>
                  <a:pt x="3618764" y="214239"/>
                  <a:pt x="3581400" y="161930"/>
                </a:cubicBezTo>
                <a:cubicBezTo>
                  <a:pt x="3574746" y="152615"/>
                  <a:pt x="3571289" y="140506"/>
                  <a:pt x="3562350" y="133355"/>
                </a:cubicBezTo>
                <a:cubicBezTo>
                  <a:pt x="3554510" y="127083"/>
                  <a:pt x="3542755" y="128320"/>
                  <a:pt x="3533775" y="123830"/>
                </a:cubicBezTo>
                <a:cubicBezTo>
                  <a:pt x="3523536" y="118710"/>
                  <a:pt x="3516060" y="108400"/>
                  <a:pt x="3505200" y="104780"/>
                </a:cubicBezTo>
                <a:cubicBezTo>
                  <a:pt x="3486878" y="98673"/>
                  <a:pt x="3466903" y="99445"/>
                  <a:pt x="3448050" y="95255"/>
                </a:cubicBezTo>
                <a:cubicBezTo>
                  <a:pt x="3409938" y="86786"/>
                  <a:pt x="3425458" y="81391"/>
                  <a:pt x="3381375" y="76205"/>
                </a:cubicBezTo>
                <a:cubicBezTo>
                  <a:pt x="3340262" y="71368"/>
                  <a:pt x="3298741" y="70799"/>
                  <a:pt x="3257550" y="66680"/>
                </a:cubicBezTo>
                <a:cubicBezTo>
                  <a:pt x="3235211" y="64446"/>
                  <a:pt x="3213248" y="59019"/>
                  <a:pt x="3190875" y="57155"/>
                </a:cubicBezTo>
                <a:cubicBezTo>
                  <a:pt x="3098900" y="49490"/>
                  <a:pt x="3006625" y="45770"/>
                  <a:pt x="2914650" y="38105"/>
                </a:cubicBezTo>
                <a:cubicBezTo>
                  <a:pt x="2755941" y="24879"/>
                  <a:pt x="2838485" y="31304"/>
                  <a:pt x="2667000" y="19055"/>
                </a:cubicBezTo>
                <a:cubicBezTo>
                  <a:pt x="2452629" y="-23819"/>
                  <a:pt x="2684743" y="19055"/>
                  <a:pt x="2124075" y="19055"/>
                </a:cubicBezTo>
                <a:cubicBezTo>
                  <a:pt x="1962119" y="19055"/>
                  <a:pt x="1800225" y="12705"/>
                  <a:pt x="1638300" y="9530"/>
                </a:cubicBezTo>
                <a:lnTo>
                  <a:pt x="971550" y="19055"/>
                </a:lnTo>
                <a:cubicBezTo>
                  <a:pt x="955366" y="19487"/>
                  <a:pt x="940081" y="27538"/>
                  <a:pt x="923925" y="28580"/>
                </a:cubicBezTo>
                <a:cubicBezTo>
                  <a:pt x="841485" y="33899"/>
                  <a:pt x="758825" y="34930"/>
                  <a:pt x="676275" y="38105"/>
                </a:cubicBezTo>
                <a:cubicBezTo>
                  <a:pt x="592159" y="59134"/>
                  <a:pt x="683343" y="38412"/>
                  <a:pt x="533400" y="57155"/>
                </a:cubicBezTo>
                <a:cubicBezTo>
                  <a:pt x="517336" y="59163"/>
                  <a:pt x="501822" y="64540"/>
                  <a:pt x="485775" y="66680"/>
                </a:cubicBezTo>
                <a:cubicBezTo>
                  <a:pt x="454147" y="70897"/>
                  <a:pt x="422187" y="72247"/>
                  <a:pt x="390525" y="76205"/>
                </a:cubicBezTo>
                <a:cubicBezTo>
                  <a:pt x="348509" y="81457"/>
                  <a:pt x="285527" y="95311"/>
                  <a:pt x="247650" y="104780"/>
                </a:cubicBezTo>
                <a:cubicBezTo>
                  <a:pt x="237910" y="107215"/>
                  <a:pt x="228729" y="111547"/>
                  <a:pt x="219075" y="114305"/>
                </a:cubicBezTo>
                <a:cubicBezTo>
                  <a:pt x="135354" y="138225"/>
                  <a:pt x="220913" y="110517"/>
                  <a:pt x="152400" y="133355"/>
                </a:cubicBezTo>
                <a:cubicBezTo>
                  <a:pt x="142875" y="142880"/>
                  <a:pt x="132695" y="151793"/>
                  <a:pt x="123825" y="161930"/>
                </a:cubicBezTo>
                <a:cubicBezTo>
                  <a:pt x="84685" y="206662"/>
                  <a:pt x="55952" y="250050"/>
                  <a:pt x="28575" y="304805"/>
                </a:cubicBezTo>
                <a:cubicBezTo>
                  <a:pt x="16980" y="327995"/>
                  <a:pt x="6836" y="372710"/>
                  <a:pt x="0" y="400055"/>
                </a:cubicBezTo>
                <a:cubicBezTo>
                  <a:pt x="3175" y="508005"/>
                  <a:pt x="4132" y="616043"/>
                  <a:pt x="9525" y="723905"/>
                </a:cubicBezTo>
                <a:cubicBezTo>
                  <a:pt x="10659" y="746586"/>
                  <a:pt x="21512" y="794436"/>
                  <a:pt x="28575" y="819155"/>
                </a:cubicBezTo>
                <a:cubicBezTo>
                  <a:pt x="31333" y="828809"/>
                  <a:pt x="35458" y="838044"/>
                  <a:pt x="38100" y="847730"/>
                </a:cubicBezTo>
                <a:cubicBezTo>
                  <a:pt x="44989" y="872989"/>
                  <a:pt x="50261" y="898671"/>
                  <a:pt x="57150" y="923930"/>
                </a:cubicBezTo>
                <a:cubicBezTo>
                  <a:pt x="64650" y="951431"/>
                  <a:pt x="82233" y="996130"/>
                  <a:pt x="104775" y="1009655"/>
                </a:cubicBezTo>
                <a:cubicBezTo>
                  <a:pt x="136525" y="1028705"/>
                  <a:pt x="164423" y="1056633"/>
                  <a:pt x="200025" y="1066805"/>
                </a:cubicBezTo>
                <a:cubicBezTo>
                  <a:pt x="222250" y="1073155"/>
                  <a:pt x="244608" y="1079057"/>
                  <a:pt x="266700" y="1085855"/>
                </a:cubicBezTo>
                <a:cubicBezTo>
                  <a:pt x="285892" y="1091760"/>
                  <a:pt x="304043" y="1101604"/>
                  <a:pt x="323850" y="1104905"/>
                </a:cubicBezTo>
                <a:cubicBezTo>
                  <a:pt x="342900" y="1108080"/>
                  <a:pt x="362147" y="1110240"/>
                  <a:pt x="381000" y="1114430"/>
                </a:cubicBezTo>
                <a:cubicBezTo>
                  <a:pt x="390801" y="1116608"/>
                  <a:pt x="399671" y="1122304"/>
                  <a:pt x="409575" y="1123955"/>
                </a:cubicBezTo>
                <a:cubicBezTo>
                  <a:pt x="437935" y="1128682"/>
                  <a:pt x="466725" y="1130305"/>
                  <a:pt x="495300" y="1133480"/>
                </a:cubicBezTo>
                <a:cubicBezTo>
                  <a:pt x="581025" y="1130305"/>
                  <a:pt x="666831" y="1128849"/>
                  <a:pt x="752475" y="1123955"/>
                </a:cubicBezTo>
                <a:cubicBezTo>
                  <a:pt x="778031" y="1122495"/>
                  <a:pt x="803253" y="1117421"/>
                  <a:pt x="828675" y="1114430"/>
                </a:cubicBezTo>
                <a:lnTo>
                  <a:pt x="914400" y="1104905"/>
                </a:lnTo>
                <a:cubicBezTo>
                  <a:pt x="987883" y="1068164"/>
                  <a:pt x="919670" y="1098420"/>
                  <a:pt x="1038225" y="1066805"/>
                </a:cubicBezTo>
                <a:cubicBezTo>
                  <a:pt x="1057627" y="1061631"/>
                  <a:pt x="1075740" y="1051962"/>
                  <a:pt x="1095375" y="1047755"/>
                </a:cubicBezTo>
                <a:cubicBezTo>
                  <a:pt x="1120404" y="1042392"/>
                  <a:pt x="1146326" y="1042438"/>
                  <a:pt x="1171575" y="1038230"/>
                </a:cubicBezTo>
                <a:cubicBezTo>
                  <a:pt x="1184488" y="1036078"/>
                  <a:pt x="1196716" y="1030556"/>
                  <a:pt x="1209675" y="1028705"/>
                </a:cubicBezTo>
                <a:cubicBezTo>
                  <a:pt x="1241263" y="1024192"/>
                  <a:pt x="1273263" y="1023138"/>
                  <a:pt x="1304925" y="1019180"/>
                </a:cubicBezTo>
                <a:cubicBezTo>
                  <a:pt x="1324089" y="1016785"/>
                  <a:pt x="1342842" y="1011403"/>
                  <a:pt x="1362075" y="1009655"/>
                </a:cubicBezTo>
                <a:cubicBezTo>
                  <a:pt x="1412765" y="1005047"/>
                  <a:pt x="1463675" y="1003305"/>
                  <a:pt x="1514475" y="1000130"/>
                </a:cubicBezTo>
                <a:cubicBezTo>
                  <a:pt x="1542912" y="995390"/>
                  <a:pt x="1623984" y="981080"/>
                  <a:pt x="1647825" y="981080"/>
                </a:cubicBezTo>
                <a:cubicBezTo>
                  <a:pt x="1749475" y="981080"/>
                  <a:pt x="1851025" y="987430"/>
                  <a:pt x="1952625" y="990605"/>
                </a:cubicBezTo>
                <a:cubicBezTo>
                  <a:pt x="2031867" y="1017019"/>
                  <a:pt x="1905591" y="976820"/>
                  <a:pt x="2047875" y="1009655"/>
                </a:cubicBezTo>
                <a:cubicBezTo>
                  <a:pt x="2067441" y="1014170"/>
                  <a:pt x="2085544" y="1023835"/>
                  <a:pt x="2105025" y="1028705"/>
                </a:cubicBezTo>
                <a:lnTo>
                  <a:pt x="2143125" y="1038230"/>
                </a:lnTo>
                <a:cubicBezTo>
                  <a:pt x="2152650" y="1044580"/>
                  <a:pt x="2161461" y="1052160"/>
                  <a:pt x="2171700" y="1057280"/>
                </a:cubicBezTo>
                <a:cubicBezTo>
                  <a:pt x="2185365" y="1064112"/>
                  <a:pt x="2226168" y="1073278"/>
                  <a:pt x="2238375" y="1076330"/>
                </a:cubicBezTo>
                <a:cubicBezTo>
                  <a:pt x="2279003" y="1103415"/>
                  <a:pt x="2292620" y="1115907"/>
                  <a:pt x="2333625" y="1133480"/>
                </a:cubicBezTo>
                <a:cubicBezTo>
                  <a:pt x="2342853" y="1137435"/>
                  <a:pt x="2353220" y="1138515"/>
                  <a:pt x="2362200" y="1143005"/>
                </a:cubicBezTo>
                <a:cubicBezTo>
                  <a:pt x="2377684" y="1150747"/>
                  <a:pt x="2418089" y="1183080"/>
                  <a:pt x="2428875" y="1190630"/>
                </a:cubicBezTo>
                <a:cubicBezTo>
                  <a:pt x="2447632" y="1203760"/>
                  <a:pt x="2466975" y="1216030"/>
                  <a:pt x="2486025" y="1228730"/>
                </a:cubicBezTo>
                <a:cubicBezTo>
                  <a:pt x="2495550" y="1235080"/>
                  <a:pt x="2503740" y="1244160"/>
                  <a:pt x="2514600" y="1247780"/>
                </a:cubicBezTo>
                <a:cubicBezTo>
                  <a:pt x="2524125" y="1250955"/>
                  <a:pt x="2534195" y="1252815"/>
                  <a:pt x="2543175" y="1257305"/>
                </a:cubicBezTo>
                <a:cubicBezTo>
                  <a:pt x="2605501" y="1288468"/>
                  <a:pt x="2537128" y="1262799"/>
                  <a:pt x="2600325" y="1304930"/>
                </a:cubicBezTo>
                <a:cubicBezTo>
                  <a:pt x="2608679" y="1310499"/>
                  <a:pt x="2620123" y="1309579"/>
                  <a:pt x="2628900" y="1314455"/>
                </a:cubicBezTo>
                <a:cubicBezTo>
                  <a:pt x="2648914" y="1325574"/>
                  <a:pt x="2686050" y="1352555"/>
                  <a:pt x="2686050" y="1352555"/>
                </a:cubicBezTo>
                <a:cubicBezTo>
                  <a:pt x="2692400" y="1362080"/>
                  <a:pt x="2699980" y="1370891"/>
                  <a:pt x="2705100" y="1381130"/>
                </a:cubicBezTo>
                <a:cubicBezTo>
                  <a:pt x="2709590" y="1390110"/>
                  <a:pt x="2709749" y="1400928"/>
                  <a:pt x="2714625" y="1409705"/>
                </a:cubicBezTo>
                <a:cubicBezTo>
                  <a:pt x="2725744" y="1429719"/>
                  <a:pt x="2740025" y="1447805"/>
                  <a:pt x="2752725" y="1466855"/>
                </a:cubicBezTo>
                <a:cubicBezTo>
                  <a:pt x="2759075" y="1476380"/>
                  <a:pt x="2766655" y="1485191"/>
                  <a:pt x="2771775" y="1495430"/>
                </a:cubicBezTo>
                <a:cubicBezTo>
                  <a:pt x="2795945" y="1543769"/>
                  <a:pt x="2779011" y="1525654"/>
                  <a:pt x="2819400" y="1552580"/>
                </a:cubicBezTo>
                <a:cubicBezTo>
                  <a:pt x="2822575" y="1562105"/>
                  <a:pt x="2824049" y="1572378"/>
                  <a:pt x="2828925" y="1581155"/>
                </a:cubicBezTo>
                <a:lnTo>
                  <a:pt x="2886075" y="1666880"/>
                </a:lnTo>
                <a:lnTo>
                  <a:pt x="2924175" y="1724030"/>
                </a:lnTo>
                <a:cubicBezTo>
                  <a:pt x="2930525" y="1733555"/>
                  <a:pt x="2935130" y="1744510"/>
                  <a:pt x="2943225" y="1752605"/>
                </a:cubicBezTo>
                <a:lnTo>
                  <a:pt x="2971800" y="1781180"/>
                </a:lnTo>
                <a:cubicBezTo>
                  <a:pt x="3003312" y="1875715"/>
                  <a:pt x="2950442" y="1731306"/>
                  <a:pt x="3009900" y="1838330"/>
                </a:cubicBezTo>
                <a:cubicBezTo>
                  <a:pt x="3019652" y="1855883"/>
                  <a:pt x="3017811" y="1878772"/>
                  <a:pt x="3028950" y="1895480"/>
                </a:cubicBezTo>
                <a:cubicBezTo>
                  <a:pt x="3094848" y="1994328"/>
                  <a:pt x="2994541" y="1841307"/>
                  <a:pt x="3067050" y="1962155"/>
                </a:cubicBezTo>
                <a:cubicBezTo>
                  <a:pt x="3078830" y="1981788"/>
                  <a:pt x="3097910" y="1997585"/>
                  <a:pt x="3105150" y="2019305"/>
                </a:cubicBezTo>
                <a:lnTo>
                  <a:pt x="3133725" y="2105030"/>
                </a:lnTo>
                <a:lnTo>
                  <a:pt x="3143250" y="2133605"/>
                </a:lnTo>
                <a:lnTo>
                  <a:pt x="3152775" y="2162180"/>
                </a:lnTo>
                <a:cubicBezTo>
                  <a:pt x="3149600" y="2225680"/>
                  <a:pt x="3148758" y="2289340"/>
                  <a:pt x="3143250" y="2352680"/>
                </a:cubicBezTo>
                <a:cubicBezTo>
                  <a:pt x="3142380" y="2362682"/>
                  <a:pt x="3136160" y="2371515"/>
                  <a:pt x="3133725" y="2381255"/>
                </a:cubicBezTo>
                <a:cubicBezTo>
                  <a:pt x="3126568" y="2409882"/>
                  <a:pt x="3121497" y="2461509"/>
                  <a:pt x="3105150" y="2486030"/>
                </a:cubicBezTo>
                <a:cubicBezTo>
                  <a:pt x="3039252" y="2584878"/>
                  <a:pt x="3139559" y="2431857"/>
                  <a:pt x="3067050" y="2552705"/>
                </a:cubicBezTo>
                <a:cubicBezTo>
                  <a:pt x="3055270" y="2572338"/>
                  <a:pt x="3036190" y="2588135"/>
                  <a:pt x="3028950" y="2609855"/>
                </a:cubicBezTo>
                <a:cubicBezTo>
                  <a:pt x="3025775" y="2619380"/>
                  <a:pt x="3023915" y="2629450"/>
                  <a:pt x="3019425" y="2638430"/>
                </a:cubicBezTo>
                <a:cubicBezTo>
                  <a:pt x="3014305" y="2648669"/>
                  <a:pt x="3005495" y="2656766"/>
                  <a:pt x="3000375" y="2667005"/>
                </a:cubicBezTo>
                <a:cubicBezTo>
                  <a:pt x="2995885" y="2675985"/>
                  <a:pt x="2994805" y="2686352"/>
                  <a:pt x="2990850" y="2695580"/>
                </a:cubicBezTo>
                <a:cubicBezTo>
                  <a:pt x="2985257" y="2708631"/>
                  <a:pt x="2977393" y="2720629"/>
                  <a:pt x="2971800" y="2733680"/>
                </a:cubicBezTo>
                <a:cubicBezTo>
                  <a:pt x="2961130" y="2758577"/>
                  <a:pt x="2960806" y="2773502"/>
                  <a:pt x="2952750" y="2800355"/>
                </a:cubicBezTo>
                <a:cubicBezTo>
                  <a:pt x="2946980" y="2819589"/>
                  <a:pt x="2940050" y="2838455"/>
                  <a:pt x="2933700" y="2857505"/>
                </a:cubicBezTo>
                <a:lnTo>
                  <a:pt x="2933700" y="2838455"/>
                </a:ln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p:cNvPicPr>
          <p:nvPr/>
        </p:nvPicPr>
        <p:blipFill>
          <a:blip r:embed="rId4" cstate="print"/>
          <a:srcRect/>
          <a:stretch>
            <a:fillRect/>
          </a:stretch>
        </p:blipFill>
        <p:spPr bwMode="auto">
          <a:xfrm>
            <a:off x="19050" y="1219200"/>
            <a:ext cx="9144000" cy="5151438"/>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6096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(advance slide for answers)</a:t>
            </a:r>
          </a:p>
        </p:txBody>
      </p:sp>
      <p:sp>
        <p:nvSpPr>
          <p:cNvPr id="16" name="Rectangle 15"/>
          <p:cNvSpPr/>
          <p:nvPr/>
        </p:nvSpPr>
        <p:spPr>
          <a:xfrm>
            <a:off x="2819400" y="3087374"/>
            <a:ext cx="3149897" cy="707886"/>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000" b="1" dirty="0">
                <a:ln w="11430"/>
                <a:effectLst>
                  <a:outerShdw blurRad="50800" dist="39000" dir="5460000" algn="tl">
                    <a:srgbClr val="000000">
                      <a:alpha val="38000"/>
                    </a:srgbClr>
                  </a:outerShdw>
                </a:effectLst>
                <a:latin typeface="+mn-lt"/>
              </a:rPr>
              <a:t>ganglion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4" cstate="print"/>
          <a:srcRect/>
          <a:stretch>
            <a:fillRect/>
          </a:stretch>
        </p:blipFill>
        <p:spPr bwMode="auto">
          <a:xfrm>
            <a:off x="298450" y="990600"/>
            <a:ext cx="8181975" cy="5794375"/>
          </a:xfrm>
          <a:prstGeom prst="rect">
            <a:avLst/>
          </a:prstGeom>
          <a:noFill/>
          <a:ln w="9525">
            <a:noFill/>
            <a:miter lim="800000"/>
            <a:headEnd/>
            <a:tailEnd/>
          </a:ln>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TextBox 4"/>
          <p:cNvSpPr txBox="1"/>
          <p:nvPr/>
        </p:nvSpPr>
        <p:spPr>
          <a:xfrm>
            <a:off x="228600" y="533400"/>
            <a:ext cx="8686800" cy="461963"/>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all. (advance slide for answers)</a:t>
            </a:r>
          </a:p>
        </p:txBody>
      </p:sp>
      <p:cxnSp>
        <p:nvCxnSpPr>
          <p:cNvPr id="22" name="Straight Arrow Connector 21"/>
          <p:cNvCxnSpPr/>
          <p:nvPr/>
        </p:nvCxnSpPr>
        <p:spPr>
          <a:xfrm flipV="1">
            <a:off x="5233988" y="5880100"/>
            <a:ext cx="1395412" cy="0"/>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57800" y="6019800"/>
            <a:ext cx="1704975" cy="288925"/>
          </a:xfrm>
          <a:prstGeom prst="straightConnector1">
            <a:avLst/>
          </a:prstGeom>
          <a:ln w="57150">
            <a:solidFill>
              <a:srgbClr val="0099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581400" y="1600200"/>
            <a:ext cx="1498600" cy="15652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1590675" y="2119313"/>
            <a:ext cx="5154613" cy="3389312"/>
          </a:xfrm>
          <a:custGeom>
            <a:avLst/>
            <a:gdLst>
              <a:gd name="connsiteX0" fmla="*/ 2711850 w 5154359"/>
              <a:gd name="connsiteY0" fmla="*/ 398033 h 3388659"/>
              <a:gd name="connsiteX1" fmla="*/ 2658062 w 5154359"/>
              <a:gd name="connsiteY1" fmla="*/ 430306 h 3388659"/>
              <a:gd name="connsiteX2" fmla="*/ 2593516 w 5154359"/>
              <a:gd name="connsiteY2" fmla="*/ 484095 h 3388659"/>
              <a:gd name="connsiteX3" fmla="*/ 2528970 w 5154359"/>
              <a:gd name="connsiteY3" fmla="*/ 505610 h 3388659"/>
              <a:gd name="connsiteX4" fmla="*/ 2496697 w 5154359"/>
              <a:gd name="connsiteY4" fmla="*/ 516368 h 3388659"/>
              <a:gd name="connsiteX5" fmla="*/ 2378363 w 5154359"/>
              <a:gd name="connsiteY5" fmla="*/ 580913 h 3388659"/>
              <a:gd name="connsiteX6" fmla="*/ 2346090 w 5154359"/>
              <a:gd name="connsiteY6" fmla="*/ 591671 h 3388659"/>
              <a:gd name="connsiteX7" fmla="*/ 2303059 w 5154359"/>
              <a:gd name="connsiteY7" fmla="*/ 613186 h 3388659"/>
              <a:gd name="connsiteX8" fmla="*/ 2249271 w 5154359"/>
              <a:gd name="connsiteY8" fmla="*/ 645459 h 3388659"/>
              <a:gd name="connsiteX9" fmla="*/ 2206240 w 5154359"/>
              <a:gd name="connsiteY9" fmla="*/ 656217 h 3388659"/>
              <a:gd name="connsiteX10" fmla="*/ 2163210 w 5154359"/>
              <a:gd name="connsiteY10" fmla="*/ 677732 h 3388659"/>
              <a:gd name="connsiteX11" fmla="*/ 2098664 w 5154359"/>
              <a:gd name="connsiteY11" fmla="*/ 699248 h 3388659"/>
              <a:gd name="connsiteX12" fmla="*/ 2066391 w 5154359"/>
              <a:gd name="connsiteY12" fmla="*/ 720763 h 3388659"/>
              <a:gd name="connsiteX13" fmla="*/ 1980330 w 5154359"/>
              <a:gd name="connsiteY13" fmla="*/ 763793 h 3388659"/>
              <a:gd name="connsiteX14" fmla="*/ 1915784 w 5154359"/>
              <a:gd name="connsiteY14" fmla="*/ 796066 h 3388659"/>
              <a:gd name="connsiteX15" fmla="*/ 1894269 w 5154359"/>
              <a:gd name="connsiteY15" fmla="*/ 817582 h 3388659"/>
              <a:gd name="connsiteX16" fmla="*/ 1829723 w 5154359"/>
              <a:gd name="connsiteY16" fmla="*/ 860612 h 3388659"/>
              <a:gd name="connsiteX17" fmla="*/ 1808207 w 5154359"/>
              <a:gd name="connsiteY17" fmla="*/ 882128 h 3388659"/>
              <a:gd name="connsiteX18" fmla="*/ 1765177 w 5154359"/>
              <a:gd name="connsiteY18" fmla="*/ 903643 h 3388659"/>
              <a:gd name="connsiteX19" fmla="*/ 1700631 w 5154359"/>
              <a:gd name="connsiteY19" fmla="*/ 968189 h 3388659"/>
              <a:gd name="connsiteX20" fmla="*/ 1593055 w 5154359"/>
              <a:gd name="connsiteY20" fmla="*/ 1043492 h 3388659"/>
              <a:gd name="connsiteX21" fmla="*/ 1560782 w 5154359"/>
              <a:gd name="connsiteY21" fmla="*/ 1065008 h 3388659"/>
              <a:gd name="connsiteX22" fmla="*/ 1517751 w 5154359"/>
              <a:gd name="connsiteY22" fmla="*/ 1108038 h 3388659"/>
              <a:gd name="connsiteX23" fmla="*/ 1485478 w 5154359"/>
              <a:gd name="connsiteY23" fmla="*/ 1129553 h 3388659"/>
              <a:gd name="connsiteX24" fmla="*/ 1463963 w 5154359"/>
              <a:gd name="connsiteY24" fmla="*/ 1151069 h 3388659"/>
              <a:gd name="connsiteX25" fmla="*/ 1399417 w 5154359"/>
              <a:gd name="connsiteY25" fmla="*/ 1194099 h 3388659"/>
              <a:gd name="connsiteX26" fmla="*/ 1367144 w 5154359"/>
              <a:gd name="connsiteY26" fmla="*/ 1215615 h 3388659"/>
              <a:gd name="connsiteX27" fmla="*/ 1334871 w 5154359"/>
              <a:gd name="connsiteY27" fmla="*/ 1226372 h 3388659"/>
              <a:gd name="connsiteX28" fmla="*/ 1291840 w 5154359"/>
              <a:gd name="connsiteY28" fmla="*/ 1269403 h 3388659"/>
              <a:gd name="connsiteX29" fmla="*/ 1227295 w 5154359"/>
              <a:gd name="connsiteY29" fmla="*/ 1323191 h 3388659"/>
              <a:gd name="connsiteX30" fmla="*/ 1205779 w 5154359"/>
              <a:gd name="connsiteY30" fmla="*/ 1344706 h 3388659"/>
              <a:gd name="connsiteX31" fmla="*/ 1184264 w 5154359"/>
              <a:gd name="connsiteY31" fmla="*/ 1376979 h 3388659"/>
              <a:gd name="connsiteX32" fmla="*/ 1151991 w 5154359"/>
              <a:gd name="connsiteY32" fmla="*/ 1398495 h 3388659"/>
              <a:gd name="connsiteX33" fmla="*/ 1119718 w 5154359"/>
              <a:gd name="connsiteY33" fmla="*/ 1463040 h 3388659"/>
              <a:gd name="connsiteX34" fmla="*/ 1076687 w 5154359"/>
              <a:gd name="connsiteY34" fmla="*/ 1506071 h 3388659"/>
              <a:gd name="connsiteX35" fmla="*/ 1044415 w 5154359"/>
              <a:gd name="connsiteY35" fmla="*/ 1538344 h 3388659"/>
              <a:gd name="connsiteX36" fmla="*/ 1022899 w 5154359"/>
              <a:gd name="connsiteY36" fmla="*/ 1570617 h 3388659"/>
              <a:gd name="connsiteX37" fmla="*/ 990626 w 5154359"/>
              <a:gd name="connsiteY37" fmla="*/ 1592132 h 3388659"/>
              <a:gd name="connsiteX38" fmla="*/ 947596 w 5154359"/>
              <a:gd name="connsiteY38" fmla="*/ 1624405 h 3388659"/>
              <a:gd name="connsiteX39" fmla="*/ 850777 w 5154359"/>
              <a:gd name="connsiteY39" fmla="*/ 1699709 h 3388659"/>
              <a:gd name="connsiteX40" fmla="*/ 818504 w 5154359"/>
              <a:gd name="connsiteY40" fmla="*/ 1710466 h 3388659"/>
              <a:gd name="connsiteX41" fmla="*/ 786231 w 5154359"/>
              <a:gd name="connsiteY41" fmla="*/ 1753497 h 3388659"/>
              <a:gd name="connsiteX42" fmla="*/ 743200 w 5154359"/>
              <a:gd name="connsiteY42" fmla="*/ 1775012 h 3388659"/>
              <a:gd name="connsiteX43" fmla="*/ 721685 w 5154359"/>
              <a:gd name="connsiteY43" fmla="*/ 1796528 h 3388659"/>
              <a:gd name="connsiteX44" fmla="*/ 667897 w 5154359"/>
              <a:gd name="connsiteY44" fmla="*/ 1818043 h 3388659"/>
              <a:gd name="connsiteX45" fmla="*/ 603351 w 5154359"/>
              <a:gd name="connsiteY45" fmla="*/ 1850316 h 3388659"/>
              <a:gd name="connsiteX46" fmla="*/ 571078 w 5154359"/>
              <a:gd name="connsiteY46" fmla="*/ 1871831 h 3388659"/>
              <a:gd name="connsiteX47" fmla="*/ 528047 w 5154359"/>
              <a:gd name="connsiteY47" fmla="*/ 1882589 h 3388659"/>
              <a:gd name="connsiteX48" fmla="*/ 485017 w 5154359"/>
              <a:gd name="connsiteY48" fmla="*/ 1914862 h 3388659"/>
              <a:gd name="connsiteX49" fmla="*/ 452744 w 5154359"/>
              <a:gd name="connsiteY49" fmla="*/ 1925619 h 3388659"/>
              <a:gd name="connsiteX50" fmla="*/ 398956 w 5154359"/>
              <a:gd name="connsiteY50" fmla="*/ 1968650 h 3388659"/>
              <a:gd name="connsiteX51" fmla="*/ 345167 w 5154359"/>
              <a:gd name="connsiteY51" fmla="*/ 1990165 h 3388659"/>
              <a:gd name="connsiteX52" fmla="*/ 226833 w 5154359"/>
              <a:gd name="connsiteY52" fmla="*/ 2065469 h 3388659"/>
              <a:gd name="connsiteX53" fmla="*/ 205318 w 5154359"/>
              <a:gd name="connsiteY53" fmla="*/ 2097742 h 3388659"/>
              <a:gd name="connsiteX54" fmla="*/ 140772 w 5154359"/>
              <a:gd name="connsiteY54" fmla="*/ 2140772 h 3388659"/>
              <a:gd name="connsiteX55" fmla="*/ 108499 w 5154359"/>
              <a:gd name="connsiteY55" fmla="*/ 2183803 h 3388659"/>
              <a:gd name="connsiteX56" fmla="*/ 76226 w 5154359"/>
              <a:gd name="connsiteY56" fmla="*/ 2237591 h 3388659"/>
              <a:gd name="connsiteX57" fmla="*/ 65469 w 5154359"/>
              <a:gd name="connsiteY57" fmla="*/ 2269864 h 3388659"/>
              <a:gd name="connsiteX58" fmla="*/ 43953 w 5154359"/>
              <a:gd name="connsiteY58" fmla="*/ 2291379 h 3388659"/>
              <a:gd name="connsiteX59" fmla="*/ 22438 w 5154359"/>
              <a:gd name="connsiteY59" fmla="*/ 2323652 h 3388659"/>
              <a:gd name="connsiteX60" fmla="*/ 11680 w 5154359"/>
              <a:gd name="connsiteY60" fmla="*/ 2485017 h 3388659"/>
              <a:gd name="connsiteX61" fmla="*/ 11680 w 5154359"/>
              <a:gd name="connsiteY61" fmla="*/ 2678655 h 3388659"/>
              <a:gd name="connsiteX62" fmla="*/ 76226 w 5154359"/>
              <a:gd name="connsiteY62" fmla="*/ 2850777 h 3388659"/>
              <a:gd name="connsiteX63" fmla="*/ 97742 w 5154359"/>
              <a:gd name="connsiteY63" fmla="*/ 2893808 h 3388659"/>
              <a:gd name="connsiteX64" fmla="*/ 130015 w 5154359"/>
              <a:gd name="connsiteY64" fmla="*/ 2969111 h 3388659"/>
              <a:gd name="connsiteX65" fmla="*/ 205318 w 5154359"/>
              <a:gd name="connsiteY65" fmla="*/ 3055172 h 3388659"/>
              <a:gd name="connsiteX66" fmla="*/ 280622 w 5154359"/>
              <a:gd name="connsiteY66" fmla="*/ 3108960 h 3388659"/>
              <a:gd name="connsiteX67" fmla="*/ 312895 w 5154359"/>
              <a:gd name="connsiteY67" fmla="*/ 3141233 h 3388659"/>
              <a:gd name="connsiteX68" fmla="*/ 345167 w 5154359"/>
              <a:gd name="connsiteY68" fmla="*/ 3162749 h 3388659"/>
              <a:gd name="connsiteX69" fmla="*/ 420471 w 5154359"/>
              <a:gd name="connsiteY69" fmla="*/ 3184264 h 3388659"/>
              <a:gd name="connsiteX70" fmla="*/ 452744 w 5154359"/>
              <a:gd name="connsiteY70" fmla="*/ 3205779 h 3388659"/>
              <a:gd name="connsiteX71" fmla="*/ 485017 w 5154359"/>
              <a:gd name="connsiteY71" fmla="*/ 3216537 h 3388659"/>
              <a:gd name="connsiteX72" fmla="*/ 571078 w 5154359"/>
              <a:gd name="connsiteY72" fmla="*/ 3238052 h 3388659"/>
              <a:gd name="connsiteX73" fmla="*/ 635624 w 5154359"/>
              <a:gd name="connsiteY73" fmla="*/ 3259568 h 3388659"/>
              <a:gd name="connsiteX74" fmla="*/ 678655 w 5154359"/>
              <a:gd name="connsiteY74" fmla="*/ 3270325 h 3388659"/>
              <a:gd name="connsiteX75" fmla="*/ 743200 w 5154359"/>
              <a:gd name="connsiteY75" fmla="*/ 3291840 h 3388659"/>
              <a:gd name="connsiteX76" fmla="*/ 915323 w 5154359"/>
              <a:gd name="connsiteY76" fmla="*/ 3324113 h 3388659"/>
              <a:gd name="connsiteX77" fmla="*/ 958353 w 5154359"/>
              <a:gd name="connsiteY77" fmla="*/ 3334871 h 3388659"/>
              <a:gd name="connsiteX78" fmla="*/ 1087445 w 5154359"/>
              <a:gd name="connsiteY78" fmla="*/ 3345629 h 3388659"/>
              <a:gd name="connsiteX79" fmla="*/ 1173506 w 5154359"/>
              <a:gd name="connsiteY79" fmla="*/ 3356386 h 3388659"/>
              <a:gd name="connsiteX80" fmla="*/ 1313356 w 5154359"/>
              <a:gd name="connsiteY80" fmla="*/ 3377902 h 3388659"/>
              <a:gd name="connsiteX81" fmla="*/ 1431690 w 5154359"/>
              <a:gd name="connsiteY81" fmla="*/ 3388659 h 3388659"/>
              <a:gd name="connsiteX82" fmla="*/ 1840480 w 5154359"/>
              <a:gd name="connsiteY82" fmla="*/ 3377902 h 3388659"/>
              <a:gd name="connsiteX83" fmla="*/ 1948057 w 5154359"/>
              <a:gd name="connsiteY83" fmla="*/ 3367144 h 3388659"/>
              <a:gd name="connsiteX84" fmla="*/ 2012603 w 5154359"/>
              <a:gd name="connsiteY84" fmla="*/ 3345629 h 3388659"/>
              <a:gd name="connsiteX85" fmla="*/ 2163210 w 5154359"/>
              <a:gd name="connsiteY85" fmla="*/ 3324113 h 3388659"/>
              <a:gd name="connsiteX86" fmla="*/ 2195483 w 5154359"/>
              <a:gd name="connsiteY86" fmla="*/ 3313356 h 3388659"/>
              <a:gd name="connsiteX87" fmla="*/ 2367605 w 5154359"/>
              <a:gd name="connsiteY87" fmla="*/ 3291840 h 3388659"/>
              <a:gd name="connsiteX88" fmla="*/ 2453666 w 5154359"/>
              <a:gd name="connsiteY88" fmla="*/ 3270325 h 3388659"/>
              <a:gd name="connsiteX89" fmla="*/ 2496697 w 5154359"/>
              <a:gd name="connsiteY89" fmla="*/ 3259568 h 3388659"/>
              <a:gd name="connsiteX90" fmla="*/ 2625789 w 5154359"/>
              <a:gd name="connsiteY90" fmla="*/ 3238052 h 3388659"/>
              <a:gd name="connsiteX91" fmla="*/ 2658062 w 5154359"/>
              <a:gd name="connsiteY91" fmla="*/ 3227295 h 3388659"/>
              <a:gd name="connsiteX92" fmla="*/ 2797911 w 5154359"/>
              <a:gd name="connsiteY92" fmla="*/ 3205779 h 3388659"/>
              <a:gd name="connsiteX93" fmla="*/ 2851699 w 5154359"/>
              <a:gd name="connsiteY93" fmla="*/ 3173506 h 3388659"/>
              <a:gd name="connsiteX94" fmla="*/ 2883972 w 5154359"/>
              <a:gd name="connsiteY94" fmla="*/ 3162749 h 3388659"/>
              <a:gd name="connsiteX95" fmla="*/ 2959276 w 5154359"/>
              <a:gd name="connsiteY95" fmla="*/ 3130476 h 3388659"/>
              <a:gd name="connsiteX96" fmla="*/ 2991549 w 5154359"/>
              <a:gd name="connsiteY96" fmla="*/ 3108960 h 3388659"/>
              <a:gd name="connsiteX97" fmla="*/ 3034579 w 5154359"/>
              <a:gd name="connsiteY97" fmla="*/ 3087445 h 3388659"/>
              <a:gd name="connsiteX98" fmla="*/ 3088367 w 5154359"/>
              <a:gd name="connsiteY98" fmla="*/ 3055172 h 3388659"/>
              <a:gd name="connsiteX99" fmla="*/ 3163671 w 5154359"/>
              <a:gd name="connsiteY99" fmla="*/ 2990626 h 3388659"/>
              <a:gd name="connsiteX100" fmla="*/ 3228217 w 5154359"/>
              <a:gd name="connsiteY100" fmla="*/ 2958353 h 3388659"/>
              <a:gd name="connsiteX101" fmla="*/ 3260490 w 5154359"/>
              <a:gd name="connsiteY101" fmla="*/ 2926080 h 3388659"/>
              <a:gd name="connsiteX102" fmla="*/ 3303520 w 5154359"/>
              <a:gd name="connsiteY102" fmla="*/ 2893808 h 3388659"/>
              <a:gd name="connsiteX103" fmla="*/ 3346551 w 5154359"/>
              <a:gd name="connsiteY103" fmla="*/ 2872292 h 3388659"/>
              <a:gd name="connsiteX104" fmla="*/ 3389582 w 5154359"/>
              <a:gd name="connsiteY104" fmla="*/ 2840019 h 3388659"/>
              <a:gd name="connsiteX105" fmla="*/ 3421855 w 5154359"/>
              <a:gd name="connsiteY105" fmla="*/ 2818504 h 3388659"/>
              <a:gd name="connsiteX106" fmla="*/ 3529431 w 5154359"/>
              <a:gd name="connsiteY106" fmla="*/ 2743200 h 3388659"/>
              <a:gd name="connsiteX107" fmla="*/ 3561704 w 5154359"/>
              <a:gd name="connsiteY107" fmla="*/ 2721685 h 3388659"/>
              <a:gd name="connsiteX108" fmla="*/ 3626250 w 5154359"/>
              <a:gd name="connsiteY108" fmla="*/ 2700170 h 3388659"/>
              <a:gd name="connsiteX109" fmla="*/ 3658523 w 5154359"/>
              <a:gd name="connsiteY109" fmla="*/ 2667897 h 3388659"/>
              <a:gd name="connsiteX110" fmla="*/ 3690796 w 5154359"/>
              <a:gd name="connsiteY110" fmla="*/ 2657139 h 3388659"/>
              <a:gd name="connsiteX111" fmla="*/ 3733826 w 5154359"/>
              <a:gd name="connsiteY111" fmla="*/ 2635624 h 3388659"/>
              <a:gd name="connsiteX112" fmla="*/ 3809130 w 5154359"/>
              <a:gd name="connsiteY112" fmla="*/ 2581836 h 3388659"/>
              <a:gd name="connsiteX113" fmla="*/ 3852160 w 5154359"/>
              <a:gd name="connsiteY113" fmla="*/ 2549563 h 3388659"/>
              <a:gd name="connsiteX114" fmla="*/ 3895191 w 5154359"/>
              <a:gd name="connsiteY114" fmla="*/ 2528048 h 3388659"/>
              <a:gd name="connsiteX115" fmla="*/ 3916706 w 5154359"/>
              <a:gd name="connsiteY115" fmla="*/ 2506532 h 3388659"/>
              <a:gd name="connsiteX116" fmla="*/ 3948979 w 5154359"/>
              <a:gd name="connsiteY116" fmla="*/ 2485017 h 3388659"/>
              <a:gd name="connsiteX117" fmla="*/ 3981252 w 5154359"/>
              <a:gd name="connsiteY117" fmla="*/ 2452744 h 3388659"/>
              <a:gd name="connsiteX118" fmla="*/ 4013525 w 5154359"/>
              <a:gd name="connsiteY118" fmla="*/ 2431229 h 3388659"/>
              <a:gd name="connsiteX119" fmla="*/ 4056556 w 5154359"/>
              <a:gd name="connsiteY119" fmla="*/ 2388198 h 3388659"/>
              <a:gd name="connsiteX120" fmla="*/ 4088829 w 5154359"/>
              <a:gd name="connsiteY120" fmla="*/ 2355925 h 3388659"/>
              <a:gd name="connsiteX121" fmla="*/ 4110344 w 5154359"/>
              <a:gd name="connsiteY121" fmla="*/ 2323652 h 3388659"/>
              <a:gd name="connsiteX122" fmla="*/ 4142617 w 5154359"/>
              <a:gd name="connsiteY122" fmla="*/ 2302137 h 3388659"/>
              <a:gd name="connsiteX123" fmla="*/ 4164132 w 5154359"/>
              <a:gd name="connsiteY123" fmla="*/ 2269864 h 3388659"/>
              <a:gd name="connsiteX124" fmla="*/ 4196405 w 5154359"/>
              <a:gd name="connsiteY124" fmla="*/ 2216076 h 3388659"/>
              <a:gd name="connsiteX125" fmla="*/ 4228678 w 5154359"/>
              <a:gd name="connsiteY125" fmla="*/ 2194560 h 3388659"/>
              <a:gd name="connsiteX126" fmla="*/ 4271709 w 5154359"/>
              <a:gd name="connsiteY126" fmla="*/ 2130015 h 3388659"/>
              <a:gd name="connsiteX127" fmla="*/ 4303982 w 5154359"/>
              <a:gd name="connsiteY127" fmla="*/ 2086984 h 3388659"/>
              <a:gd name="connsiteX128" fmla="*/ 4368527 w 5154359"/>
              <a:gd name="connsiteY128" fmla="*/ 2000923 h 3388659"/>
              <a:gd name="connsiteX129" fmla="*/ 4379285 w 5154359"/>
              <a:gd name="connsiteY129" fmla="*/ 1968650 h 3388659"/>
              <a:gd name="connsiteX130" fmla="*/ 4443831 w 5154359"/>
              <a:gd name="connsiteY130" fmla="*/ 1893346 h 3388659"/>
              <a:gd name="connsiteX131" fmla="*/ 4476104 w 5154359"/>
              <a:gd name="connsiteY131" fmla="*/ 1861073 h 3388659"/>
              <a:gd name="connsiteX132" fmla="*/ 4540650 w 5154359"/>
              <a:gd name="connsiteY132" fmla="*/ 1775012 h 3388659"/>
              <a:gd name="connsiteX133" fmla="*/ 4594438 w 5154359"/>
              <a:gd name="connsiteY133" fmla="*/ 1699709 h 3388659"/>
              <a:gd name="connsiteX134" fmla="*/ 4626711 w 5154359"/>
              <a:gd name="connsiteY134" fmla="*/ 1667436 h 3388659"/>
              <a:gd name="connsiteX135" fmla="*/ 4669742 w 5154359"/>
              <a:gd name="connsiteY135" fmla="*/ 1602890 h 3388659"/>
              <a:gd name="connsiteX136" fmla="*/ 4712772 w 5154359"/>
              <a:gd name="connsiteY136" fmla="*/ 1538344 h 3388659"/>
              <a:gd name="connsiteX137" fmla="*/ 4798833 w 5154359"/>
              <a:gd name="connsiteY137" fmla="*/ 1452283 h 3388659"/>
              <a:gd name="connsiteX138" fmla="*/ 4841864 w 5154359"/>
              <a:gd name="connsiteY138" fmla="*/ 1387737 h 3388659"/>
              <a:gd name="connsiteX139" fmla="*/ 4884895 w 5154359"/>
              <a:gd name="connsiteY139" fmla="*/ 1323191 h 3388659"/>
              <a:gd name="connsiteX140" fmla="*/ 4927925 w 5154359"/>
              <a:gd name="connsiteY140" fmla="*/ 1269403 h 3388659"/>
              <a:gd name="connsiteX141" fmla="*/ 5003229 w 5154359"/>
              <a:gd name="connsiteY141" fmla="*/ 1183342 h 3388659"/>
              <a:gd name="connsiteX142" fmla="*/ 5057017 w 5154359"/>
              <a:gd name="connsiteY142" fmla="*/ 1097280 h 3388659"/>
              <a:gd name="connsiteX143" fmla="*/ 5078532 w 5154359"/>
              <a:gd name="connsiteY143" fmla="*/ 1054250 h 3388659"/>
              <a:gd name="connsiteX144" fmla="*/ 5121563 w 5154359"/>
              <a:gd name="connsiteY144" fmla="*/ 989704 h 3388659"/>
              <a:gd name="connsiteX145" fmla="*/ 5132320 w 5154359"/>
              <a:gd name="connsiteY145" fmla="*/ 946673 h 3388659"/>
              <a:gd name="connsiteX146" fmla="*/ 5153836 w 5154359"/>
              <a:gd name="connsiteY146" fmla="*/ 882128 h 3388659"/>
              <a:gd name="connsiteX147" fmla="*/ 5143078 w 5154359"/>
              <a:gd name="connsiteY147" fmla="*/ 720763 h 3388659"/>
              <a:gd name="connsiteX148" fmla="*/ 5132320 w 5154359"/>
              <a:gd name="connsiteY148" fmla="*/ 688490 h 3388659"/>
              <a:gd name="connsiteX149" fmla="*/ 5089290 w 5154359"/>
              <a:gd name="connsiteY149" fmla="*/ 623944 h 3388659"/>
              <a:gd name="connsiteX150" fmla="*/ 5046259 w 5154359"/>
              <a:gd name="connsiteY150" fmla="*/ 527125 h 3388659"/>
              <a:gd name="connsiteX151" fmla="*/ 5013986 w 5154359"/>
              <a:gd name="connsiteY151" fmla="*/ 473337 h 3388659"/>
              <a:gd name="connsiteX152" fmla="*/ 4981713 w 5154359"/>
              <a:gd name="connsiteY152" fmla="*/ 451822 h 3388659"/>
              <a:gd name="connsiteX153" fmla="*/ 4906410 w 5154359"/>
              <a:gd name="connsiteY153" fmla="*/ 365760 h 3388659"/>
              <a:gd name="connsiteX154" fmla="*/ 4863379 w 5154359"/>
              <a:gd name="connsiteY154" fmla="*/ 333488 h 3388659"/>
              <a:gd name="connsiteX155" fmla="*/ 4798833 w 5154359"/>
              <a:gd name="connsiteY155" fmla="*/ 268942 h 3388659"/>
              <a:gd name="connsiteX156" fmla="*/ 4702015 w 5154359"/>
              <a:gd name="connsiteY156" fmla="*/ 215153 h 3388659"/>
              <a:gd name="connsiteX157" fmla="*/ 4658984 w 5154359"/>
              <a:gd name="connsiteY157" fmla="*/ 172123 h 3388659"/>
              <a:gd name="connsiteX158" fmla="*/ 4572923 w 5154359"/>
              <a:gd name="connsiteY158" fmla="*/ 139850 h 3388659"/>
              <a:gd name="connsiteX159" fmla="*/ 4508377 w 5154359"/>
              <a:gd name="connsiteY159" fmla="*/ 118335 h 3388659"/>
              <a:gd name="connsiteX160" fmla="*/ 4476104 w 5154359"/>
              <a:gd name="connsiteY160" fmla="*/ 107577 h 3388659"/>
              <a:gd name="connsiteX161" fmla="*/ 4433073 w 5154359"/>
              <a:gd name="connsiteY161" fmla="*/ 86062 h 3388659"/>
              <a:gd name="connsiteX162" fmla="*/ 4368527 w 5154359"/>
              <a:gd name="connsiteY162" fmla="*/ 75304 h 3388659"/>
              <a:gd name="connsiteX163" fmla="*/ 4153375 w 5154359"/>
              <a:gd name="connsiteY163" fmla="*/ 32273 h 3388659"/>
              <a:gd name="connsiteX164" fmla="*/ 3905949 w 5154359"/>
              <a:gd name="connsiteY164" fmla="*/ 10758 h 3388659"/>
              <a:gd name="connsiteX165" fmla="*/ 3841403 w 5154359"/>
              <a:gd name="connsiteY165" fmla="*/ 0 h 3388659"/>
              <a:gd name="connsiteX166" fmla="*/ 3615492 w 5154359"/>
              <a:gd name="connsiteY166" fmla="*/ 10758 h 3388659"/>
              <a:gd name="connsiteX167" fmla="*/ 3421855 w 5154359"/>
              <a:gd name="connsiteY167" fmla="*/ 21516 h 3388659"/>
              <a:gd name="connsiteX168" fmla="*/ 3335793 w 5154359"/>
              <a:gd name="connsiteY168" fmla="*/ 64546 h 3388659"/>
              <a:gd name="connsiteX169" fmla="*/ 3282005 w 5154359"/>
              <a:gd name="connsiteY169" fmla="*/ 75304 h 3388659"/>
              <a:gd name="connsiteX170" fmla="*/ 3217459 w 5154359"/>
              <a:gd name="connsiteY170" fmla="*/ 96819 h 3388659"/>
              <a:gd name="connsiteX171" fmla="*/ 3185186 w 5154359"/>
              <a:gd name="connsiteY171" fmla="*/ 118335 h 3388659"/>
              <a:gd name="connsiteX172" fmla="*/ 3142156 w 5154359"/>
              <a:gd name="connsiteY172" fmla="*/ 129092 h 3388659"/>
              <a:gd name="connsiteX173" fmla="*/ 3088367 w 5154359"/>
              <a:gd name="connsiteY173" fmla="*/ 182880 h 3388659"/>
              <a:gd name="connsiteX174" fmla="*/ 3023822 w 5154359"/>
              <a:gd name="connsiteY174" fmla="*/ 225911 h 3388659"/>
              <a:gd name="connsiteX175" fmla="*/ 3002306 w 5154359"/>
              <a:gd name="connsiteY175" fmla="*/ 247426 h 3388659"/>
              <a:gd name="connsiteX176" fmla="*/ 2970033 w 5154359"/>
              <a:gd name="connsiteY176" fmla="*/ 258184 h 3388659"/>
              <a:gd name="connsiteX177" fmla="*/ 2937760 w 5154359"/>
              <a:gd name="connsiteY177" fmla="*/ 279699 h 3388659"/>
              <a:gd name="connsiteX178" fmla="*/ 2916245 w 5154359"/>
              <a:gd name="connsiteY178" fmla="*/ 301215 h 3388659"/>
              <a:gd name="connsiteX179" fmla="*/ 2873215 w 5154359"/>
              <a:gd name="connsiteY179" fmla="*/ 311972 h 3388659"/>
              <a:gd name="connsiteX180" fmla="*/ 2819426 w 5154359"/>
              <a:gd name="connsiteY180" fmla="*/ 355003 h 3388659"/>
              <a:gd name="connsiteX181" fmla="*/ 2711850 w 5154359"/>
              <a:gd name="connsiteY181" fmla="*/ 387276 h 3388659"/>
              <a:gd name="connsiteX182" fmla="*/ 2711850 w 5154359"/>
              <a:gd name="connsiteY182" fmla="*/ 398033 h 338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5154359" h="3388659">
                <a:moveTo>
                  <a:pt x="2711850" y="398033"/>
                </a:moveTo>
                <a:cubicBezTo>
                  <a:pt x="2693921" y="408791"/>
                  <a:pt x="2675076" y="418153"/>
                  <a:pt x="2658062" y="430306"/>
                </a:cubicBezTo>
                <a:cubicBezTo>
                  <a:pt x="2612034" y="463184"/>
                  <a:pt x="2665580" y="448063"/>
                  <a:pt x="2593516" y="484095"/>
                </a:cubicBezTo>
                <a:cubicBezTo>
                  <a:pt x="2573231" y="494237"/>
                  <a:pt x="2550485" y="498438"/>
                  <a:pt x="2528970" y="505610"/>
                </a:cubicBezTo>
                <a:cubicBezTo>
                  <a:pt x="2518212" y="509196"/>
                  <a:pt x="2506132" y="510078"/>
                  <a:pt x="2496697" y="516368"/>
                </a:cubicBezTo>
                <a:cubicBezTo>
                  <a:pt x="2457414" y="542556"/>
                  <a:pt x="2427177" y="564641"/>
                  <a:pt x="2378363" y="580913"/>
                </a:cubicBezTo>
                <a:cubicBezTo>
                  <a:pt x="2367605" y="584499"/>
                  <a:pt x="2356513" y="587204"/>
                  <a:pt x="2346090" y="591671"/>
                </a:cubicBezTo>
                <a:cubicBezTo>
                  <a:pt x="2331350" y="597988"/>
                  <a:pt x="2317078" y="605398"/>
                  <a:pt x="2303059" y="613186"/>
                </a:cubicBezTo>
                <a:cubicBezTo>
                  <a:pt x="2284781" y="623340"/>
                  <a:pt x="2268378" y="636967"/>
                  <a:pt x="2249271" y="645459"/>
                </a:cubicBezTo>
                <a:cubicBezTo>
                  <a:pt x="2235760" y="651464"/>
                  <a:pt x="2220084" y="651026"/>
                  <a:pt x="2206240" y="656217"/>
                </a:cubicBezTo>
                <a:cubicBezTo>
                  <a:pt x="2191225" y="661848"/>
                  <a:pt x="2178099" y="671776"/>
                  <a:pt x="2163210" y="677732"/>
                </a:cubicBezTo>
                <a:cubicBezTo>
                  <a:pt x="2142153" y="686155"/>
                  <a:pt x="2117534" y="686668"/>
                  <a:pt x="2098664" y="699248"/>
                </a:cubicBezTo>
                <a:cubicBezTo>
                  <a:pt x="2087906" y="706420"/>
                  <a:pt x="2077741" y="714572"/>
                  <a:pt x="2066391" y="720763"/>
                </a:cubicBezTo>
                <a:cubicBezTo>
                  <a:pt x="2038234" y="736121"/>
                  <a:pt x="2007016" y="746002"/>
                  <a:pt x="1980330" y="763793"/>
                </a:cubicBezTo>
                <a:cubicBezTo>
                  <a:pt x="1938622" y="791599"/>
                  <a:pt x="1960323" y="781221"/>
                  <a:pt x="1915784" y="796066"/>
                </a:cubicBezTo>
                <a:cubicBezTo>
                  <a:pt x="1908612" y="803238"/>
                  <a:pt x="1902383" y="811496"/>
                  <a:pt x="1894269" y="817582"/>
                </a:cubicBezTo>
                <a:cubicBezTo>
                  <a:pt x="1873583" y="833097"/>
                  <a:pt x="1848007" y="842328"/>
                  <a:pt x="1829723" y="860612"/>
                </a:cubicBezTo>
                <a:cubicBezTo>
                  <a:pt x="1822551" y="867784"/>
                  <a:pt x="1816646" y="876502"/>
                  <a:pt x="1808207" y="882128"/>
                </a:cubicBezTo>
                <a:cubicBezTo>
                  <a:pt x="1794864" y="891023"/>
                  <a:pt x="1777699" y="893625"/>
                  <a:pt x="1765177" y="903643"/>
                </a:cubicBezTo>
                <a:cubicBezTo>
                  <a:pt x="1741417" y="922651"/>
                  <a:pt x="1725948" y="951311"/>
                  <a:pt x="1700631" y="968189"/>
                </a:cubicBezTo>
                <a:cubicBezTo>
                  <a:pt x="1552291" y="1067081"/>
                  <a:pt x="1704528" y="963867"/>
                  <a:pt x="1593055" y="1043492"/>
                </a:cubicBezTo>
                <a:cubicBezTo>
                  <a:pt x="1582534" y="1051007"/>
                  <a:pt x="1570599" y="1056594"/>
                  <a:pt x="1560782" y="1065008"/>
                </a:cubicBezTo>
                <a:cubicBezTo>
                  <a:pt x="1545381" y="1078209"/>
                  <a:pt x="1533152" y="1094837"/>
                  <a:pt x="1517751" y="1108038"/>
                </a:cubicBezTo>
                <a:cubicBezTo>
                  <a:pt x="1507934" y="1116452"/>
                  <a:pt x="1495574" y="1121476"/>
                  <a:pt x="1485478" y="1129553"/>
                </a:cubicBezTo>
                <a:cubicBezTo>
                  <a:pt x="1477558" y="1135889"/>
                  <a:pt x="1472077" y="1144983"/>
                  <a:pt x="1463963" y="1151069"/>
                </a:cubicBezTo>
                <a:cubicBezTo>
                  <a:pt x="1443277" y="1166584"/>
                  <a:pt x="1420932" y="1179756"/>
                  <a:pt x="1399417" y="1194099"/>
                </a:cubicBezTo>
                <a:cubicBezTo>
                  <a:pt x="1388659" y="1201271"/>
                  <a:pt x="1379410" y="1211527"/>
                  <a:pt x="1367144" y="1215615"/>
                </a:cubicBezTo>
                <a:lnTo>
                  <a:pt x="1334871" y="1226372"/>
                </a:lnTo>
                <a:cubicBezTo>
                  <a:pt x="1310597" y="1299192"/>
                  <a:pt x="1344801" y="1225269"/>
                  <a:pt x="1291840" y="1269403"/>
                </a:cubicBezTo>
                <a:cubicBezTo>
                  <a:pt x="1213686" y="1334531"/>
                  <a:pt x="1301290" y="1298524"/>
                  <a:pt x="1227295" y="1323191"/>
                </a:cubicBezTo>
                <a:cubicBezTo>
                  <a:pt x="1220123" y="1330363"/>
                  <a:pt x="1212115" y="1336786"/>
                  <a:pt x="1205779" y="1344706"/>
                </a:cubicBezTo>
                <a:cubicBezTo>
                  <a:pt x="1197702" y="1354802"/>
                  <a:pt x="1193406" y="1367837"/>
                  <a:pt x="1184264" y="1376979"/>
                </a:cubicBezTo>
                <a:cubicBezTo>
                  <a:pt x="1175122" y="1386121"/>
                  <a:pt x="1162749" y="1391323"/>
                  <a:pt x="1151991" y="1398495"/>
                </a:cubicBezTo>
                <a:cubicBezTo>
                  <a:pt x="1141233" y="1420010"/>
                  <a:pt x="1133512" y="1443334"/>
                  <a:pt x="1119718" y="1463040"/>
                </a:cubicBezTo>
                <a:cubicBezTo>
                  <a:pt x="1108085" y="1479658"/>
                  <a:pt x="1091031" y="1491727"/>
                  <a:pt x="1076687" y="1506071"/>
                </a:cubicBezTo>
                <a:cubicBezTo>
                  <a:pt x="1065930" y="1516829"/>
                  <a:pt x="1052854" y="1525686"/>
                  <a:pt x="1044415" y="1538344"/>
                </a:cubicBezTo>
                <a:cubicBezTo>
                  <a:pt x="1037243" y="1549102"/>
                  <a:pt x="1032041" y="1561475"/>
                  <a:pt x="1022899" y="1570617"/>
                </a:cubicBezTo>
                <a:cubicBezTo>
                  <a:pt x="1013757" y="1579759"/>
                  <a:pt x="1001147" y="1584617"/>
                  <a:pt x="990626" y="1592132"/>
                </a:cubicBezTo>
                <a:cubicBezTo>
                  <a:pt x="976036" y="1602553"/>
                  <a:pt x="960997" y="1612493"/>
                  <a:pt x="947596" y="1624405"/>
                </a:cubicBezTo>
                <a:cubicBezTo>
                  <a:pt x="882875" y="1681935"/>
                  <a:pt x="916228" y="1671658"/>
                  <a:pt x="850777" y="1699709"/>
                </a:cubicBezTo>
                <a:cubicBezTo>
                  <a:pt x="840354" y="1704176"/>
                  <a:pt x="829262" y="1706880"/>
                  <a:pt x="818504" y="1710466"/>
                </a:cubicBezTo>
                <a:cubicBezTo>
                  <a:pt x="807746" y="1724810"/>
                  <a:pt x="799844" y="1741829"/>
                  <a:pt x="786231" y="1753497"/>
                </a:cubicBezTo>
                <a:cubicBezTo>
                  <a:pt x="774055" y="1763933"/>
                  <a:pt x="756543" y="1766116"/>
                  <a:pt x="743200" y="1775012"/>
                </a:cubicBezTo>
                <a:cubicBezTo>
                  <a:pt x="734761" y="1780638"/>
                  <a:pt x="730491" y="1791496"/>
                  <a:pt x="721685" y="1796528"/>
                </a:cubicBezTo>
                <a:cubicBezTo>
                  <a:pt x="704919" y="1806109"/>
                  <a:pt x="685477" y="1810052"/>
                  <a:pt x="667897" y="1818043"/>
                </a:cubicBezTo>
                <a:cubicBezTo>
                  <a:pt x="645998" y="1827997"/>
                  <a:pt x="624379" y="1838634"/>
                  <a:pt x="603351" y="1850316"/>
                </a:cubicBezTo>
                <a:cubicBezTo>
                  <a:pt x="592049" y="1856595"/>
                  <a:pt x="582962" y="1866738"/>
                  <a:pt x="571078" y="1871831"/>
                </a:cubicBezTo>
                <a:cubicBezTo>
                  <a:pt x="557488" y="1877655"/>
                  <a:pt x="542391" y="1879003"/>
                  <a:pt x="528047" y="1882589"/>
                </a:cubicBezTo>
                <a:cubicBezTo>
                  <a:pt x="513704" y="1893347"/>
                  <a:pt x="500584" y="1905967"/>
                  <a:pt x="485017" y="1914862"/>
                </a:cubicBezTo>
                <a:cubicBezTo>
                  <a:pt x="475172" y="1920488"/>
                  <a:pt x="462468" y="1919785"/>
                  <a:pt x="452744" y="1925619"/>
                </a:cubicBezTo>
                <a:cubicBezTo>
                  <a:pt x="352686" y="1985654"/>
                  <a:pt x="528136" y="1904062"/>
                  <a:pt x="398956" y="1968650"/>
                </a:cubicBezTo>
                <a:cubicBezTo>
                  <a:pt x="381684" y="1977286"/>
                  <a:pt x="361613" y="1980044"/>
                  <a:pt x="345167" y="1990165"/>
                </a:cubicBezTo>
                <a:cubicBezTo>
                  <a:pt x="204626" y="2076652"/>
                  <a:pt x="307484" y="2038584"/>
                  <a:pt x="226833" y="2065469"/>
                </a:cubicBezTo>
                <a:cubicBezTo>
                  <a:pt x="219661" y="2076227"/>
                  <a:pt x="215048" y="2089228"/>
                  <a:pt x="205318" y="2097742"/>
                </a:cubicBezTo>
                <a:cubicBezTo>
                  <a:pt x="185858" y="2114770"/>
                  <a:pt x="140772" y="2140772"/>
                  <a:pt x="140772" y="2140772"/>
                </a:cubicBezTo>
                <a:cubicBezTo>
                  <a:pt x="130014" y="2155116"/>
                  <a:pt x="117394" y="2168236"/>
                  <a:pt x="108499" y="2183803"/>
                </a:cubicBezTo>
                <a:cubicBezTo>
                  <a:pt x="71261" y="2248971"/>
                  <a:pt x="126578" y="2187242"/>
                  <a:pt x="76226" y="2237591"/>
                </a:cubicBezTo>
                <a:cubicBezTo>
                  <a:pt x="72640" y="2248349"/>
                  <a:pt x="71303" y="2260140"/>
                  <a:pt x="65469" y="2269864"/>
                </a:cubicBezTo>
                <a:cubicBezTo>
                  <a:pt x="60251" y="2278561"/>
                  <a:pt x="50289" y="2283459"/>
                  <a:pt x="43953" y="2291379"/>
                </a:cubicBezTo>
                <a:cubicBezTo>
                  <a:pt x="35876" y="2301475"/>
                  <a:pt x="29610" y="2312894"/>
                  <a:pt x="22438" y="2323652"/>
                </a:cubicBezTo>
                <a:cubicBezTo>
                  <a:pt x="18852" y="2377440"/>
                  <a:pt x="16350" y="2431312"/>
                  <a:pt x="11680" y="2485017"/>
                </a:cubicBezTo>
                <a:cubicBezTo>
                  <a:pt x="1999" y="2596354"/>
                  <a:pt x="-8866" y="2555379"/>
                  <a:pt x="11680" y="2678655"/>
                </a:cubicBezTo>
                <a:cubicBezTo>
                  <a:pt x="26326" y="2766532"/>
                  <a:pt x="35861" y="2770047"/>
                  <a:pt x="76226" y="2850777"/>
                </a:cubicBezTo>
                <a:cubicBezTo>
                  <a:pt x="83398" y="2865121"/>
                  <a:pt x="92671" y="2878594"/>
                  <a:pt x="97742" y="2893808"/>
                </a:cubicBezTo>
                <a:cubicBezTo>
                  <a:pt x="108200" y="2925183"/>
                  <a:pt x="111023" y="2938723"/>
                  <a:pt x="130015" y="2969111"/>
                </a:cubicBezTo>
                <a:cubicBezTo>
                  <a:pt x="147851" y="2997649"/>
                  <a:pt x="179711" y="3034221"/>
                  <a:pt x="205318" y="3055172"/>
                </a:cubicBezTo>
                <a:cubicBezTo>
                  <a:pt x="229192" y="3074705"/>
                  <a:pt x="256534" y="3089690"/>
                  <a:pt x="280622" y="3108960"/>
                </a:cubicBezTo>
                <a:cubicBezTo>
                  <a:pt x="292502" y="3118464"/>
                  <a:pt x="301208" y="3131493"/>
                  <a:pt x="312895" y="3141233"/>
                </a:cubicBezTo>
                <a:cubicBezTo>
                  <a:pt x="322827" y="3149510"/>
                  <a:pt x="333603" y="3156967"/>
                  <a:pt x="345167" y="3162749"/>
                </a:cubicBezTo>
                <a:cubicBezTo>
                  <a:pt x="360595" y="3170463"/>
                  <a:pt x="406691" y="3180819"/>
                  <a:pt x="420471" y="3184264"/>
                </a:cubicBezTo>
                <a:cubicBezTo>
                  <a:pt x="431229" y="3191436"/>
                  <a:pt x="441180" y="3199997"/>
                  <a:pt x="452744" y="3205779"/>
                </a:cubicBezTo>
                <a:cubicBezTo>
                  <a:pt x="462886" y="3210850"/>
                  <a:pt x="474077" y="3213553"/>
                  <a:pt x="485017" y="3216537"/>
                </a:cubicBezTo>
                <a:cubicBezTo>
                  <a:pt x="513545" y="3224317"/>
                  <a:pt x="542646" y="3229928"/>
                  <a:pt x="571078" y="3238052"/>
                </a:cubicBezTo>
                <a:cubicBezTo>
                  <a:pt x="592885" y="3244283"/>
                  <a:pt x="613901" y="3253051"/>
                  <a:pt x="635624" y="3259568"/>
                </a:cubicBezTo>
                <a:cubicBezTo>
                  <a:pt x="649786" y="3263816"/>
                  <a:pt x="664493" y="3266077"/>
                  <a:pt x="678655" y="3270325"/>
                </a:cubicBezTo>
                <a:cubicBezTo>
                  <a:pt x="700377" y="3276842"/>
                  <a:pt x="721198" y="3286340"/>
                  <a:pt x="743200" y="3291840"/>
                </a:cubicBezTo>
                <a:cubicBezTo>
                  <a:pt x="855698" y="3319965"/>
                  <a:pt x="824528" y="3305954"/>
                  <a:pt x="915323" y="3324113"/>
                </a:cubicBezTo>
                <a:cubicBezTo>
                  <a:pt x="929821" y="3327013"/>
                  <a:pt x="943682" y="3333037"/>
                  <a:pt x="958353" y="3334871"/>
                </a:cubicBezTo>
                <a:cubicBezTo>
                  <a:pt x="1001199" y="3340227"/>
                  <a:pt x="1044479" y="3341333"/>
                  <a:pt x="1087445" y="3345629"/>
                </a:cubicBezTo>
                <a:cubicBezTo>
                  <a:pt x="1116212" y="3348506"/>
                  <a:pt x="1144886" y="3352298"/>
                  <a:pt x="1173506" y="3356386"/>
                </a:cubicBezTo>
                <a:cubicBezTo>
                  <a:pt x="1246883" y="3366868"/>
                  <a:pt x="1235268" y="3369226"/>
                  <a:pt x="1313356" y="3377902"/>
                </a:cubicBezTo>
                <a:cubicBezTo>
                  <a:pt x="1352721" y="3382276"/>
                  <a:pt x="1392245" y="3385073"/>
                  <a:pt x="1431690" y="3388659"/>
                </a:cubicBezTo>
                <a:lnTo>
                  <a:pt x="1840480" y="3377902"/>
                </a:lnTo>
                <a:cubicBezTo>
                  <a:pt x="1876487" y="3376402"/>
                  <a:pt x="1912636" y="3373785"/>
                  <a:pt x="1948057" y="3367144"/>
                </a:cubicBezTo>
                <a:cubicBezTo>
                  <a:pt x="1970348" y="3362965"/>
                  <a:pt x="1990063" y="3348134"/>
                  <a:pt x="2012603" y="3345629"/>
                </a:cubicBezTo>
                <a:cubicBezTo>
                  <a:pt x="2072858" y="3338934"/>
                  <a:pt x="2108402" y="3337815"/>
                  <a:pt x="2163210" y="3324113"/>
                </a:cubicBezTo>
                <a:cubicBezTo>
                  <a:pt x="2174211" y="3321363"/>
                  <a:pt x="2184414" y="3315816"/>
                  <a:pt x="2195483" y="3313356"/>
                </a:cubicBezTo>
                <a:cubicBezTo>
                  <a:pt x="2250084" y="3301223"/>
                  <a:pt x="2313487" y="3297252"/>
                  <a:pt x="2367605" y="3291840"/>
                </a:cubicBezTo>
                <a:lnTo>
                  <a:pt x="2453666" y="3270325"/>
                </a:lnTo>
                <a:cubicBezTo>
                  <a:pt x="2468010" y="3266739"/>
                  <a:pt x="2482199" y="3262468"/>
                  <a:pt x="2496697" y="3259568"/>
                </a:cubicBezTo>
                <a:cubicBezTo>
                  <a:pt x="2575349" y="3243837"/>
                  <a:pt x="2532384" y="3251396"/>
                  <a:pt x="2625789" y="3238052"/>
                </a:cubicBezTo>
                <a:cubicBezTo>
                  <a:pt x="2636547" y="3234466"/>
                  <a:pt x="2647061" y="3230045"/>
                  <a:pt x="2658062" y="3227295"/>
                </a:cubicBezTo>
                <a:cubicBezTo>
                  <a:pt x="2707349" y="3214973"/>
                  <a:pt x="2745647" y="3212312"/>
                  <a:pt x="2797911" y="3205779"/>
                </a:cubicBezTo>
                <a:cubicBezTo>
                  <a:pt x="2889335" y="3175306"/>
                  <a:pt x="2777866" y="3217806"/>
                  <a:pt x="2851699" y="3173506"/>
                </a:cubicBezTo>
                <a:cubicBezTo>
                  <a:pt x="2861423" y="3167672"/>
                  <a:pt x="2873549" y="3167216"/>
                  <a:pt x="2883972" y="3162749"/>
                </a:cubicBezTo>
                <a:cubicBezTo>
                  <a:pt x="2977025" y="3122869"/>
                  <a:pt x="2883590" y="3155703"/>
                  <a:pt x="2959276" y="3130476"/>
                </a:cubicBezTo>
                <a:cubicBezTo>
                  <a:pt x="2970034" y="3123304"/>
                  <a:pt x="2980323" y="3115375"/>
                  <a:pt x="2991549" y="3108960"/>
                </a:cubicBezTo>
                <a:cubicBezTo>
                  <a:pt x="3005472" y="3101004"/>
                  <a:pt x="3021236" y="3096340"/>
                  <a:pt x="3034579" y="3087445"/>
                </a:cubicBezTo>
                <a:cubicBezTo>
                  <a:pt x="3093647" y="3048067"/>
                  <a:pt x="3013454" y="3080144"/>
                  <a:pt x="3088367" y="3055172"/>
                </a:cubicBezTo>
                <a:cubicBezTo>
                  <a:pt x="3115754" y="3027785"/>
                  <a:pt x="3129169" y="3011327"/>
                  <a:pt x="3163671" y="2990626"/>
                </a:cubicBezTo>
                <a:cubicBezTo>
                  <a:pt x="3184298" y="2978250"/>
                  <a:pt x="3208202" y="2971696"/>
                  <a:pt x="3228217" y="2958353"/>
                </a:cubicBezTo>
                <a:cubicBezTo>
                  <a:pt x="3240876" y="2949914"/>
                  <a:pt x="3248939" y="2935981"/>
                  <a:pt x="3260490" y="2926080"/>
                </a:cubicBezTo>
                <a:cubicBezTo>
                  <a:pt x="3274103" y="2914412"/>
                  <a:pt x="3288316" y="2903310"/>
                  <a:pt x="3303520" y="2893808"/>
                </a:cubicBezTo>
                <a:cubicBezTo>
                  <a:pt x="3317119" y="2885309"/>
                  <a:pt x="3332952" y="2880792"/>
                  <a:pt x="3346551" y="2872292"/>
                </a:cubicBezTo>
                <a:cubicBezTo>
                  <a:pt x="3361755" y="2862789"/>
                  <a:pt x="3374992" y="2850440"/>
                  <a:pt x="3389582" y="2840019"/>
                </a:cubicBezTo>
                <a:cubicBezTo>
                  <a:pt x="3400103" y="2832504"/>
                  <a:pt x="3411334" y="2826019"/>
                  <a:pt x="3421855" y="2818504"/>
                </a:cubicBezTo>
                <a:cubicBezTo>
                  <a:pt x="3533364" y="2738854"/>
                  <a:pt x="3381039" y="2842128"/>
                  <a:pt x="3529431" y="2743200"/>
                </a:cubicBezTo>
                <a:cubicBezTo>
                  <a:pt x="3540189" y="2736028"/>
                  <a:pt x="3549438" y="2725773"/>
                  <a:pt x="3561704" y="2721685"/>
                </a:cubicBezTo>
                <a:lnTo>
                  <a:pt x="3626250" y="2700170"/>
                </a:lnTo>
                <a:cubicBezTo>
                  <a:pt x="3637008" y="2689412"/>
                  <a:pt x="3645865" y="2676336"/>
                  <a:pt x="3658523" y="2667897"/>
                </a:cubicBezTo>
                <a:cubicBezTo>
                  <a:pt x="3667958" y="2661607"/>
                  <a:pt x="3680373" y="2661606"/>
                  <a:pt x="3690796" y="2657139"/>
                </a:cubicBezTo>
                <a:cubicBezTo>
                  <a:pt x="3705536" y="2650822"/>
                  <a:pt x="3720997" y="2645246"/>
                  <a:pt x="3733826" y="2635624"/>
                </a:cubicBezTo>
                <a:cubicBezTo>
                  <a:pt x="3815503" y="2574366"/>
                  <a:pt x="3740492" y="2604714"/>
                  <a:pt x="3809130" y="2581836"/>
                </a:cubicBezTo>
                <a:cubicBezTo>
                  <a:pt x="3823473" y="2571078"/>
                  <a:pt x="3836956" y="2559065"/>
                  <a:pt x="3852160" y="2549563"/>
                </a:cubicBezTo>
                <a:cubicBezTo>
                  <a:pt x="3865759" y="2541064"/>
                  <a:pt x="3881848" y="2536944"/>
                  <a:pt x="3895191" y="2528048"/>
                </a:cubicBezTo>
                <a:cubicBezTo>
                  <a:pt x="3903630" y="2522422"/>
                  <a:pt x="3908786" y="2512868"/>
                  <a:pt x="3916706" y="2506532"/>
                </a:cubicBezTo>
                <a:cubicBezTo>
                  <a:pt x="3926802" y="2498455"/>
                  <a:pt x="3939047" y="2493294"/>
                  <a:pt x="3948979" y="2485017"/>
                </a:cubicBezTo>
                <a:cubicBezTo>
                  <a:pt x="3960666" y="2475278"/>
                  <a:pt x="3969565" y="2462483"/>
                  <a:pt x="3981252" y="2452744"/>
                </a:cubicBezTo>
                <a:cubicBezTo>
                  <a:pt x="3991184" y="2444467"/>
                  <a:pt x="4003709" y="2439643"/>
                  <a:pt x="4013525" y="2431229"/>
                </a:cubicBezTo>
                <a:cubicBezTo>
                  <a:pt x="4028927" y="2418028"/>
                  <a:pt x="4042212" y="2402542"/>
                  <a:pt x="4056556" y="2388198"/>
                </a:cubicBezTo>
                <a:cubicBezTo>
                  <a:pt x="4067314" y="2377440"/>
                  <a:pt x="4080390" y="2368584"/>
                  <a:pt x="4088829" y="2355925"/>
                </a:cubicBezTo>
                <a:cubicBezTo>
                  <a:pt x="4096001" y="2345167"/>
                  <a:pt x="4101202" y="2332794"/>
                  <a:pt x="4110344" y="2323652"/>
                </a:cubicBezTo>
                <a:cubicBezTo>
                  <a:pt x="4119486" y="2314510"/>
                  <a:pt x="4131859" y="2309309"/>
                  <a:pt x="4142617" y="2302137"/>
                </a:cubicBezTo>
                <a:cubicBezTo>
                  <a:pt x="4149789" y="2291379"/>
                  <a:pt x="4157280" y="2280828"/>
                  <a:pt x="4164132" y="2269864"/>
                </a:cubicBezTo>
                <a:cubicBezTo>
                  <a:pt x="4175214" y="2252133"/>
                  <a:pt x="4182798" y="2231951"/>
                  <a:pt x="4196405" y="2216076"/>
                </a:cubicBezTo>
                <a:cubicBezTo>
                  <a:pt x="4204819" y="2206259"/>
                  <a:pt x="4217920" y="2201732"/>
                  <a:pt x="4228678" y="2194560"/>
                </a:cubicBezTo>
                <a:cubicBezTo>
                  <a:pt x="4243022" y="2173045"/>
                  <a:pt x="4256194" y="2150701"/>
                  <a:pt x="4271709" y="2130015"/>
                </a:cubicBezTo>
                <a:cubicBezTo>
                  <a:pt x="4282467" y="2115671"/>
                  <a:pt x="4294036" y="2101902"/>
                  <a:pt x="4303982" y="2086984"/>
                </a:cubicBezTo>
                <a:cubicBezTo>
                  <a:pt x="4357449" y="2006783"/>
                  <a:pt x="4311745" y="2057707"/>
                  <a:pt x="4368527" y="2000923"/>
                </a:cubicBezTo>
                <a:cubicBezTo>
                  <a:pt x="4372113" y="1990165"/>
                  <a:pt x="4374214" y="1978792"/>
                  <a:pt x="4379285" y="1968650"/>
                </a:cubicBezTo>
                <a:cubicBezTo>
                  <a:pt x="4395669" y="1935881"/>
                  <a:pt x="4417361" y="1919816"/>
                  <a:pt x="4443831" y="1893346"/>
                </a:cubicBezTo>
                <a:lnTo>
                  <a:pt x="4476104" y="1861073"/>
                </a:lnTo>
                <a:cubicBezTo>
                  <a:pt x="4504095" y="1777102"/>
                  <a:pt x="4458239" y="1898630"/>
                  <a:pt x="4540650" y="1775012"/>
                </a:cubicBezTo>
                <a:cubicBezTo>
                  <a:pt x="4557679" y="1749468"/>
                  <a:pt x="4574419" y="1723064"/>
                  <a:pt x="4594438" y="1699709"/>
                </a:cubicBezTo>
                <a:cubicBezTo>
                  <a:pt x="4604339" y="1688158"/>
                  <a:pt x="4615953" y="1678194"/>
                  <a:pt x="4626711" y="1667436"/>
                </a:cubicBezTo>
                <a:cubicBezTo>
                  <a:pt x="4647286" y="1605713"/>
                  <a:pt x="4622735" y="1663328"/>
                  <a:pt x="4669742" y="1602890"/>
                </a:cubicBezTo>
                <a:cubicBezTo>
                  <a:pt x="4685617" y="1582479"/>
                  <a:pt x="4694488" y="1556628"/>
                  <a:pt x="4712772" y="1538344"/>
                </a:cubicBezTo>
                <a:lnTo>
                  <a:pt x="4798833" y="1452283"/>
                </a:lnTo>
                <a:cubicBezTo>
                  <a:pt x="4819408" y="1390561"/>
                  <a:pt x="4794857" y="1448174"/>
                  <a:pt x="4841864" y="1387737"/>
                </a:cubicBezTo>
                <a:cubicBezTo>
                  <a:pt x="4857739" y="1367326"/>
                  <a:pt x="4868742" y="1343383"/>
                  <a:pt x="4884895" y="1323191"/>
                </a:cubicBezTo>
                <a:cubicBezTo>
                  <a:pt x="4899238" y="1305262"/>
                  <a:pt x="4914420" y="1287972"/>
                  <a:pt x="4927925" y="1269403"/>
                </a:cubicBezTo>
                <a:cubicBezTo>
                  <a:pt x="4986986" y="1188194"/>
                  <a:pt x="4945011" y="1222153"/>
                  <a:pt x="5003229" y="1183342"/>
                </a:cubicBezTo>
                <a:cubicBezTo>
                  <a:pt x="5057740" y="1074317"/>
                  <a:pt x="4987196" y="1208994"/>
                  <a:pt x="5057017" y="1097280"/>
                </a:cubicBezTo>
                <a:cubicBezTo>
                  <a:pt x="5065516" y="1083681"/>
                  <a:pt x="5070281" y="1068001"/>
                  <a:pt x="5078532" y="1054250"/>
                </a:cubicBezTo>
                <a:cubicBezTo>
                  <a:pt x="5091836" y="1032077"/>
                  <a:pt x="5121563" y="989704"/>
                  <a:pt x="5121563" y="989704"/>
                </a:cubicBezTo>
                <a:cubicBezTo>
                  <a:pt x="5125149" y="975360"/>
                  <a:pt x="5128072" y="960835"/>
                  <a:pt x="5132320" y="946673"/>
                </a:cubicBezTo>
                <a:cubicBezTo>
                  <a:pt x="5138837" y="924951"/>
                  <a:pt x="5152757" y="904781"/>
                  <a:pt x="5153836" y="882128"/>
                </a:cubicBezTo>
                <a:cubicBezTo>
                  <a:pt x="5156400" y="828281"/>
                  <a:pt x="5149031" y="774341"/>
                  <a:pt x="5143078" y="720763"/>
                </a:cubicBezTo>
                <a:cubicBezTo>
                  <a:pt x="5141826" y="709493"/>
                  <a:pt x="5137827" y="698403"/>
                  <a:pt x="5132320" y="688490"/>
                </a:cubicBezTo>
                <a:cubicBezTo>
                  <a:pt x="5119762" y="665886"/>
                  <a:pt x="5097467" y="648475"/>
                  <a:pt x="5089290" y="623944"/>
                </a:cubicBezTo>
                <a:cubicBezTo>
                  <a:pt x="5059414" y="534314"/>
                  <a:pt x="5082791" y="585576"/>
                  <a:pt x="5046259" y="527125"/>
                </a:cubicBezTo>
                <a:cubicBezTo>
                  <a:pt x="5035177" y="509394"/>
                  <a:pt x="5027593" y="489212"/>
                  <a:pt x="5013986" y="473337"/>
                </a:cubicBezTo>
                <a:cubicBezTo>
                  <a:pt x="5005572" y="463521"/>
                  <a:pt x="4992471" y="458994"/>
                  <a:pt x="4981713" y="451822"/>
                </a:cubicBezTo>
                <a:cubicBezTo>
                  <a:pt x="4956830" y="414497"/>
                  <a:pt x="4948361" y="397222"/>
                  <a:pt x="4906410" y="365760"/>
                </a:cubicBezTo>
                <a:cubicBezTo>
                  <a:pt x="4892066" y="355003"/>
                  <a:pt x="4876706" y="345482"/>
                  <a:pt x="4863379" y="333488"/>
                </a:cubicBezTo>
                <a:cubicBezTo>
                  <a:pt x="4840762" y="313133"/>
                  <a:pt x="4824150" y="285820"/>
                  <a:pt x="4798833" y="268942"/>
                </a:cubicBezTo>
                <a:cubicBezTo>
                  <a:pt x="4724852" y="219621"/>
                  <a:pt x="4758818" y="234089"/>
                  <a:pt x="4702015" y="215153"/>
                </a:cubicBezTo>
                <a:cubicBezTo>
                  <a:pt x="4687671" y="200810"/>
                  <a:pt x="4675212" y="184294"/>
                  <a:pt x="4658984" y="172123"/>
                </a:cubicBezTo>
                <a:cubicBezTo>
                  <a:pt x="4626923" y="148077"/>
                  <a:pt x="4609206" y="150735"/>
                  <a:pt x="4572923" y="139850"/>
                </a:cubicBezTo>
                <a:cubicBezTo>
                  <a:pt x="4551200" y="133333"/>
                  <a:pt x="4529892" y="125507"/>
                  <a:pt x="4508377" y="118335"/>
                </a:cubicBezTo>
                <a:cubicBezTo>
                  <a:pt x="4497619" y="114749"/>
                  <a:pt x="4486247" y="112648"/>
                  <a:pt x="4476104" y="107577"/>
                </a:cubicBezTo>
                <a:cubicBezTo>
                  <a:pt x="4461760" y="100405"/>
                  <a:pt x="4448433" y="90670"/>
                  <a:pt x="4433073" y="86062"/>
                </a:cubicBezTo>
                <a:cubicBezTo>
                  <a:pt x="4412181" y="79794"/>
                  <a:pt x="4389820" y="80036"/>
                  <a:pt x="4368527" y="75304"/>
                </a:cubicBezTo>
                <a:cubicBezTo>
                  <a:pt x="4166493" y="30407"/>
                  <a:pt x="4312711" y="52191"/>
                  <a:pt x="4153375" y="32273"/>
                </a:cubicBezTo>
                <a:cubicBezTo>
                  <a:pt x="4049223" y="-2442"/>
                  <a:pt x="4156210" y="30010"/>
                  <a:pt x="3905949" y="10758"/>
                </a:cubicBezTo>
                <a:cubicBezTo>
                  <a:pt x="3884201" y="9085"/>
                  <a:pt x="3862918" y="3586"/>
                  <a:pt x="3841403" y="0"/>
                </a:cubicBezTo>
                <a:lnTo>
                  <a:pt x="3615492" y="10758"/>
                </a:lnTo>
                <a:cubicBezTo>
                  <a:pt x="3550932" y="14069"/>
                  <a:pt x="3485337" y="9308"/>
                  <a:pt x="3421855" y="21516"/>
                </a:cubicBezTo>
                <a:cubicBezTo>
                  <a:pt x="3390359" y="27573"/>
                  <a:pt x="3367243" y="58256"/>
                  <a:pt x="3335793" y="64546"/>
                </a:cubicBezTo>
                <a:cubicBezTo>
                  <a:pt x="3317864" y="68132"/>
                  <a:pt x="3299645" y="70493"/>
                  <a:pt x="3282005" y="75304"/>
                </a:cubicBezTo>
                <a:cubicBezTo>
                  <a:pt x="3260125" y="81271"/>
                  <a:pt x="3217459" y="96819"/>
                  <a:pt x="3217459" y="96819"/>
                </a:cubicBezTo>
                <a:cubicBezTo>
                  <a:pt x="3206701" y="103991"/>
                  <a:pt x="3197070" y="113242"/>
                  <a:pt x="3185186" y="118335"/>
                </a:cubicBezTo>
                <a:cubicBezTo>
                  <a:pt x="3171597" y="124159"/>
                  <a:pt x="3154458" y="120891"/>
                  <a:pt x="3142156" y="129092"/>
                </a:cubicBezTo>
                <a:cubicBezTo>
                  <a:pt x="3121058" y="143157"/>
                  <a:pt x="3109464" y="168815"/>
                  <a:pt x="3088367" y="182880"/>
                </a:cubicBezTo>
                <a:cubicBezTo>
                  <a:pt x="3066852" y="197224"/>
                  <a:pt x="3042107" y="207627"/>
                  <a:pt x="3023822" y="225911"/>
                </a:cubicBezTo>
                <a:cubicBezTo>
                  <a:pt x="3016650" y="233083"/>
                  <a:pt x="3011003" y="242208"/>
                  <a:pt x="3002306" y="247426"/>
                </a:cubicBezTo>
                <a:cubicBezTo>
                  <a:pt x="2992582" y="253260"/>
                  <a:pt x="2980175" y="253113"/>
                  <a:pt x="2970033" y="258184"/>
                </a:cubicBezTo>
                <a:cubicBezTo>
                  <a:pt x="2958469" y="263966"/>
                  <a:pt x="2947856" y="271622"/>
                  <a:pt x="2937760" y="279699"/>
                </a:cubicBezTo>
                <a:cubicBezTo>
                  <a:pt x="2929840" y="286035"/>
                  <a:pt x="2925317" y="296679"/>
                  <a:pt x="2916245" y="301215"/>
                </a:cubicBezTo>
                <a:cubicBezTo>
                  <a:pt x="2903021" y="307827"/>
                  <a:pt x="2887558" y="308386"/>
                  <a:pt x="2873215" y="311972"/>
                </a:cubicBezTo>
                <a:cubicBezTo>
                  <a:pt x="2855864" y="329323"/>
                  <a:pt x="2843175" y="344825"/>
                  <a:pt x="2819426" y="355003"/>
                </a:cubicBezTo>
                <a:cubicBezTo>
                  <a:pt x="2793826" y="365974"/>
                  <a:pt x="2729934" y="369193"/>
                  <a:pt x="2711850" y="387276"/>
                </a:cubicBezTo>
                <a:lnTo>
                  <a:pt x="2711850" y="398033"/>
                </a:lnTo>
                <a:close/>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reeform 33"/>
          <p:cNvSpPr/>
          <p:nvPr/>
        </p:nvSpPr>
        <p:spPr>
          <a:xfrm>
            <a:off x="5808663" y="946150"/>
            <a:ext cx="2689225" cy="3475038"/>
          </a:xfrm>
          <a:custGeom>
            <a:avLst/>
            <a:gdLst>
              <a:gd name="connsiteX0" fmla="*/ 2667897 w 2689499"/>
              <a:gd name="connsiteY0" fmla="*/ 2237591 h 3474720"/>
              <a:gd name="connsiteX1" fmla="*/ 2678655 w 2689499"/>
              <a:gd name="connsiteY1" fmla="*/ 2183802 h 3474720"/>
              <a:gd name="connsiteX2" fmla="*/ 2689412 w 2689499"/>
              <a:gd name="connsiteY2" fmla="*/ 2151529 h 3474720"/>
              <a:gd name="connsiteX3" fmla="*/ 2678655 w 2689499"/>
              <a:gd name="connsiteY3" fmla="*/ 2065468 h 3474720"/>
              <a:gd name="connsiteX4" fmla="*/ 2667897 w 2689499"/>
              <a:gd name="connsiteY4" fmla="*/ 1904103 h 3474720"/>
              <a:gd name="connsiteX5" fmla="*/ 2657139 w 2689499"/>
              <a:gd name="connsiteY5" fmla="*/ 1796527 h 3474720"/>
              <a:gd name="connsiteX6" fmla="*/ 2646382 w 2689499"/>
              <a:gd name="connsiteY6" fmla="*/ 1645920 h 3474720"/>
              <a:gd name="connsiteX7" fmla="*/ 2624866 w 2689499"/>
              <a:gd name="connsiteY7" fmla="*/ 1473798 h 3474720"/>
              <a:gd name="connsiteX8" fmla="*/ 2614109 w 2689499"/>
              <a:gd name="connsiteY8" fmla="*/ 1226372 h 3474720"/>
              <a:gd name="connsiteX9" fmla="*/ 2603351 w 2689499"/>
              <a:gd name="connsiteY9" fmla="*/ 1097280 h 3474720"/>
              <a:gd name="connsiteX10" fmla="*/ 2592593 w 2689499"/>
              <a:gd name="connsiteY10" fmla="*/ 731520 h 3474720"/>
              <a:gd name="connsiteX11" fmla="*/ 2581836 w 2689499"/>
              <a:gd name="connsiteY11" fmla="*/ 677732 h 3474720"/>
              <a:gd name="connsiteX12" fmla="*/ 2571078 w 2689499"/>
              <a:gd name="connsiteY12" fmla="*/ 602428 h 3474720"/>
              <a:gd name="connsiteX13" fmla="*/ 2560320 w 2689499"/>
              <a:gd name="connsiteY13" fmla="*/ 570155 h 3474720"/>
              <a:gd name="connsiteX14" fmla="*/ 2495775 w 2689499"/>
              <a:gd name="connsiteY14" fmla="*/ 451821 h 3474720"/>
              <a:gd name="connsiteX15" fmla="*/ 2474259 w 2689499"/>
              <a:gd name="connsiteY15" fmla="*/ 430306 h 3474720"/>
              <a:gd name="connsiteX16" fmla="*/ 2441986 w 2689499"/>
              <a:gd name="connsiteY16" fmla="*/ 441063 h 3474720"/>
              <a:gd name="connsiteX17" fmla="*/ 2398956 w 2689499"/>
              <a:gd name="connsiteY17" fmla="*/ 494852 h 3474720"/>
              <a:gd name="connsiteX18" fmla="*/ 2345167 w 2689499"/>
              <a:gd name="connsiteY18" fmla="*/ 548640 h 3474720"/>
              <a:gd name="connsiteX19" fmla="*/ 2291379 w 2689499"/>
              <a:gd name="connsiteY19" fmla="*/ 602428 h 3474720"/>
              <a:gd name="connsiteX20" fmla="*/ 2248349 w 2689499"/>
              <a:gd name="connsiteY20" fmla="*/ 645459 h 3474720"/>
              <a:gd name="connsiteX21" fmla="*/ 2226833 w 2689499"/>
              <a:gd name="connsiteY21" fmla="*/ 666974 h 3474720"/>
              <a:gd name="connsiteX22" fmla="*/ 2173045 w 2689499"/>
              <a:gd name="connsiteY22" fmla="*/ 731520 h 3474720"/>
              <a:gd name="connsiteX23" fmla="*/ 2108499 w 2689499"/>
              <a:gd name="connsiteY23" fmla="*/ 817581 h 3474720"/>
              <a:gd name="connsiteX24" fmla="*/ 2076226 w 2689499"/>
              <a:gd name="connsiteY24" fmla="*/ 871369 h 3474720"/>
              <a:gd name="connsiteX25" fmla="*/ 2033196 w 2689499"/>
              <a:gd name="connsiteY25" fmla="*/ 903642 h 3474720"/>
              <a:gd name="connsiteX26" fmla="*/ 2011680 w 2689499"/>
              <a:gd name="connsiteY26" fmla="*/ 925158 h 3474720"/>
              <a:gd name="connsiteX27" fmla="*/ 1968650 w 2689499"/>
              <a:gd name="connsiteY27" fmla="*/ 957431 h 3474720"/>
              <a:gd name="connsiteX28" fmla="*/ 1904104 w 2689499"/>
              <a:gd name="connsiteY28" fmla="*/ 1011219 h 3474720"/>
              <a:gd name="connsiteX29" fmla="*/ 1882589 w 2689499"/>
              <a:gd name="connsiteY29" fmla="*/ 1043492 h 3474720"/>
              <a:gd name="connsiteX30" fmla="*/ 1818043 w 2689499"/>
              <a:gd name="connsiteY30" fmla="*/ 1065007 h 3474720"/>
              <a:gd name="connsiteX31" fmla="*/ 1645920 w 2689499"/>
              <a:gd name="connsiteY31" fmla="*/ 1032734 h 3474720"/>
              <a:gd name="connsiteX32" fmla="*/ 1613647 w 2689499"/>
              <a:gd name="connsiteY32" fmla="*/ 1021976 h 3474720"/>
              <a:gd name="connsiteX33" fmla="*/ 1592132 w 2689499"/>
              <a:gd name="connsiteY33" fmla="*/ 989703 h 3474720"/>
              <a:gd name="connsiteX34" fmla="*/ 1516829 w 2689499"/>
              <a:gd name="connsiteY34" fmla="*/ 925158 h 3474720"/>
              <a:gd name="connsiteX35" fmla="*/ 1495313 w 2689499"/>
              <a:gd name="connsiteY35" fmla="*/ 892885 h 3474720"/>
              <a:gd name="connsiteX36" fmla="*/ 1495313 w 2689499"/>
              <a:gd name="connsiteY36" fmla="*/ 634701 h 3474720"/>
              <a:gd name="connsiteX37" fmla="*/ 1516829 w 2689499"/>
              <a:gd name="connsiteY37" fmla="*/ 570155 h 3474720"/>
              <a:gd name="connsiteX38" fmla="*/ 1527586 w 2689499"/>
              <a:gd name="connsiteY38" fmla="*/ 537882 h 3474720"/>
              <a:gd name="connsiteX39" fmla="*/ 1538344 w 2689499"/>
              <a:gd name="connsiteY39" fmla="*/ 505609 h 3474720"/>
              <a:gd name="connsiteX40" fmla="*/ 1549102 w 2689499"/>
              <a:gd name="connsiteY40" fmla="*/ 473336 h 3474720"/>
              <a:gd name="connsiteX41" fmla="*/ 1549102 w 2689499"/>
              <a:gd name="connsiteY41" fmla="*/ 204395 h 3474720"/>
              <a:gd name="connsiteX42" fmla="*/ 1538344 w 2689499"/>
              <a:gd name="connsiteY42" fmla="*/ 172122 h 3474720"/>
              <a:gd name="connsiteX43" fmla="*/ 1495313 w 2689499"/>
              <a:gd name="connsiteY43" fmla="*/ 150607 h 3474720"/>
              <a:gd name="connsiteX44" fmla="*/ 1484556 w 2689499"/>
              <a:gd name="connsiteY44" fmla="*/ 118334 h 3474720"/>
              <a:gd name="connsiteX45" fmla="*/ 1441525 w 2689499"/>
              <a:gd name="connsiteY45" fmla="*/ 107576 h 3474720"/>
              <a:gd name="connsiteX46" fmla="*/ 1409252 w 2689499"/>
              <a:gd name="connsiteY46" fmla="*/ 96819 h 3474720"/>
              <a:gd name="connsiteX47" fmla="*/ 1376979 w 2689499"/>
              <a:gd name="connsiteY47" fmla="*/ 75303 h 3474720"/>
              <a:gd name="connsiteX48" fmla="*/ 1290918 w 2689499"/>
              <a:gd name="connsiteY48" fmla="*/ 53788 h 3474720"/>
              <a:gd name="connsiteX49" fmla="*/ 1086523 w 2689499"/>
              <a:gd name="connsiteY49" fmla="*/ 32273 h 3474720"/>
              <a:gd name="connsiteX50" fmla="*/ 989704 w 2689499"/>
              <a:gd name="connsiteY50" fmla="*/ 21515 h 3474720"/>
              <a:gd name="connsiteX51" fmla="*/ 914400 w 2689499"/>
              <a:gd name="connsiteY51" fmla="*/ 10758 h 3474720"/>
              <a:gd name="connsiteX52" fmla="*/ 688490 w 2689499"/>
              <a:gd name="connsiteY52" fmla="*/ 0 h 3474720"/>
              <a:gd name="connsiteX53" fmla="*/ 279699 w 2689499"/>
              <a:gd name="connsiteY53" fmla="*/ 21515 h 3474720"/>
              <a:gd name="connsiteX54" fmla="*/ 225911 w 2689499"/>
              <a:gd name="connsiteY54" fmla="*/ 32273 h 3474720"/>
              <a:gd name="connsiteX55" fmla="*/ 161365 w 2689499"/>
              <a:gd name="connsiteY55" fmla="*/ 43031 h 3474720"/>
              <a:gd name="connsiteX56" fmla="*/ 129092 w 2689499"/>
              <a:gd name="connsiteY56" fmla="*/ 53788 h 3474720"/>
              <a:gd name="connsiteX57" fmla="*/ 43031 w 2689499"/>
              <a:gd name="connsiteY57" fmla="*/ 75303 h 3474720"/>
              <a:gd name="connsiteX58" fmla="*/ 21516 w 2689499"/>
              <a:gd name="connsiteY58" fmla="*/ 96819 h 3474720"/>
              <a:gd name="connsiteX59" fmla="*/ 0 w 2689499"/>
              <a:gd name="connsiteY59" fmla="*/ 161365 h 3474720"/>
              <a:gd name="connsiteX60" fmla="*/ 10758 w 2689499"/>
              <a:gd name="connsiteY60" fmla="*/ 441063 h 3474720"/>
              <a:gd name="connsiteX61" fmla="*/ 21516 w 2689499"/>
              <a:gd name="connsiteY61" fmla="*/ 484094 h 3474720"/>
              <a:gd name="connsiteX62" fmla="*/ 32273 w 2689499"/>
              <a:gd name="connsiteY62" fmla="*/ 559398 h 3474720"/>
              <a:gd name="connsiteX63" fmla="*/ 64546 w 2689499"/>
              <a:gd name="connsiteY63" fmla="*/ 666974 h 3474720"/>
              <a:gd name="connsiteX64" fmla="*/ 96819 w 2689499"/>
              <a:gd name="connsiteY64" fmla="*/ 796066 h 3474720"/>
              <a:gd name="connsiteX65" fmla="*/ 118335 w 2689499"/>
              <a:gd name="connsiteY65" fmla="*/ 828339 h 3474720"/>
              <a:gd name="connsiteX66" fmla="*/ 161365 w 2689499"/>
              <a:gd name="connsiteY66" fmla="*/ 892885 h 3474720"/>
              <a:gd name="connsiteX67" fmla="*/ 193638 w 2689499"/>
              <a:gd name="connsiteY67" fmla="*/ 957431 h 3474720"/>
              <a:gd name="connsiteX68" fmla="*/ 225911 w 2689499"/>
              <a:gd name="connsiteY68" fmla="*/ 978946 h 3474720"/>
              <a:gd name="connsiteX69" fmla="*/ 236669 w 2689499"/>
              <a:gd name="connsiteY69" fmla="*/ 1011219 h 3474720"/>
              <a:gd name="connsiteX70" fmla="*/ 290457 w 2689499"/>
              <a:gd name="connsiteY70" fmla="*/ 1075765 h 3474720"/>
              <a:gd name="connsiteX71" fmla="*/ 376518 w 2689499"/>
              <a:gd name="connsiteY71" fmla="*/ 1172583 h 3474720"/>
              <a:gd name="connsiteX72" fmla="*/ 398033 w 2689499"/>
              <a:gd name="connsiteY72" fmla="*/ 1194099 h 3474720"/>
              <a:gd name="connsiteX73" fmla="*/ 441064 w 2689499"/>
              <a:gd name="connsiteY73" fmla="*/ 1204856 h 3474720"/>
              <a:gd name="connsiteX74" fmla="*/ 537883 w 2689499"/>
              <a:gd name="connsiteY74" fmla="*/ 1258645 h 3474720"/>
              <a:gd name="connsiteX75" fmla="*/ 570156 w 2689499"/>
              <a:gd name="connsiteY75" fmla="*/ 1301675 h 3474720"/>
              <a:gd name="connsiteX76" fmla="*/ 613186 w 2689499"/>
              <a:gd name="connsiteY76" fmla="*/ 1323191 h 3474720"/>
              <a:gd name="connsiteX77" fmla="*/ 645459 w 2689499"/>
              <a:gd name="connsiteY77" fmla="*/ 1344706 h 3474720"/>
              <a:gd name="connsiteX78" fmla="*/ 666975 w 2689499"/>
              <a:gd name="connsiteY78" fmla="*/ 1366221 h 3474720"/>
              <a:gd name="connsiteX79" fmla="*/ 699247 w 2689499"/>
              <a:gd name="connsiteY79" fmla="*/ 1387736 h 3474720"/>
              <a:gd name="connsiteX80" fmla="*/ 720763 w 2689499"/>
              <a:gd name="connsiteY80" fmla="*/ 1409252 h 3474720"/>
              <a:gd name="connsiteX81" fmla="*/ 753036 w 2689499"/>
              <a:gd name="connsiteY81" fmla="*/ 1420009 h 3474720"/>
              <a:gd name="connsiteX82" fmla="*/ 839097 w 2689499"/>
              <a:gd name="connsiteY82" fmla="*/ 1516828 h 3474720"/>
              <a:gd name="connsiteX83" fmla="*/ 871370 w 2689499"/>
              <a:gd name="connsiteY83" fmla="*/ 1549101 h 3474720"/>
              <a:gd name="connsiteX84" fmla="*/ 914400 w 2689499"/>
              <a:gd name="connsiteY84" fmla="*/ 1613647 h 3474720"/>
              <a:gd name="connsiteX85" fmla="*/ 978946 w 2689499"/>
              <a:gd name="connsiteY85" fmla="*/ 1699708 h 3474720"/>
              <a:gd name="connsiteX86" fmla="*/ 1032735 w 2689499"/>
              <a:gd name="connsiteY86" fmla="*/ 1796527 h 3474720"/>
              <a:gd name="connsiteX87" fmla="*/ 1054250 w 2689499"/>
              <a:gd name="connsiteY87" fmla="*/ 1828800 h 3474720"/>
              <a:gd name="connsiteX88" fmla="*/ 1086523 w 2689499"/>
              <a:gd name="connsiteY88" fmla="*/ 1925619 h 3474720"/>
              <a:gd name="connsiteX89" fmla="*/ 1097280 w 2689499"/>
              <a:gd name="connsiteY89" fmla="*/ 1957892 h 3474720"/>
              <a:gd name="connsiteX90" fmla="*/ 1065007 w 2689499"/>
              <a:gd name="connsiteY90" fmla="*/ 2194560 h 3474720"/>
              <a:gd name="connsiteX91" fmla="*/ 1043492 w 2689499"/>
              <a:gd name="connsiteY91" fmla="*/ 2226833 h 3474720"/>
              <a:gd name="connsiteX92" fmla="*/ 1000462 w 2689499"/>
              <a:gd name="connsiteY92" fmla="*/ 2291379 h 3474720"/>
              <a:gd name="connsiteX93" fmla="*/ 968189 w 2689499"/>
              <a:gd name="connsiteY93" fmla="*/ 2366682 h 3474720"/>
              <a:gd name="connsiteX94" fmla="*/ 946673 w 2689499"/>
              <a:gd name="connsiteY94" fmla="*/ 2398955 h 3474720"/>
              <a:gd name="connsiteX95" fmla="*/ 925158 w 2689499"/>
              <a:gd name="connsiteY95" fmla="*/ 2420471 h 3474720"/>
              <a:gd name="connsiteX96" fmla="*/ 882127 w 2689499"/>
              <a:gd name="connsiteY96" fmla="*/ 2485016 h 3474720"/>
              <a:gd name="connsiteX97" fmla="*/ 871370 w 2689499"/>
              <a:gd name="connsiteY97" fmla="*/ 2528047 h 3474720"/>
              <a:gd name="connsiteX98" fmla="*/ 1032735 w 2689499"/>
              <a:gd name="connsiteY98" fmla="*/ 2538805 h 3474720"/>
              <a:gd name="connsiteX99" fmla="*/ 1140311 w 2689499"/>
              <a:gd name="connsiteY99" fmla="*/ 2549562 h 3474720"/>
              <a:gd name="connsiteX100" fmla="*/ 1204857 w 2689499"/>
              <a:gd name="connsiteY100" fmla="*/ 2571078 h 3474720"/>
              <a:gd name="connsiteX101" fmla="*/ 1237130 w 2689499"/>
              <a:gd name="connsiteY101" fmla="*/ 2581835 h 3474720"/>
              <a:gd name="connsiteX102" fmla="*/ 1290918 w 2689499"/>
              <a:gd name="connsiteY102" fmla="*/ 2635623 h 3474720"/>
              <a:gd name="connsiteX103" fmla="*/ 1323191 w 2689499"/>
              <a:gd name="connsiteY103" fmla="*/ 2657139 h 3474720"/>
              <a:gd name="connsiteX104" fmla="*/ 1355464 w 2689499"/>
              <a:gd name="connsiteY104" fmla="*/ 2721685 h 3474720"/>
              <a:gd name="connsiteX105" fmla="*/ 1333949 w 2689499"/>
              <a:gd name="connsiteY105" fmla="*/ 2883049 h 3474720"/>
              <a:gd name="connsiteX106" fmla="*/ 1312433 w 2689499"/>
              <a:gd name="connsiteY106" fmla="*/ 2936838 h 3474720"/>
              <a:gd name="connsiteX107" fmla="*/ 1290918 w 2689499"/>
              <a:gd name="connsiteY107" fmla="*/ 3033656 h 3474720"/>
              <a:gd name="connsiteX108" fmla="*/ 1269403 w 2689499"/>
              <a:gd name="connsiteY108" fmla="*/ 3098202 h 3474720"/>
              <a:gd name="connsiteX109" fmla="*/ 1258645 w 2689499"/>
              <a:gd name="connsiteY109" fmla="*/ 3162748 h 3474720"/>
              <a:gd name="connsiteX110" fmla="*/ 1237130 w 2689499"/>
              <a:gd name="connsiteY110" fmla="*/ 3227294 h 3474720"/>
              <a:gd name="connsiteX111" fmla="*/ 1226372 w 2689499"/>
              <a:gd name="connsiteY111" fmla="*/ 3259567 h 3474720"/>
              <a:gd name="connsiteX112" fmla="*/ 1258645 w 2689499"/>
              <a:gd name="connsiteY112" fmla="*/ 3377901 h 3474720"/>
              <a:gd name="connsiteX113" fmla="*/ 1301676 w 2689499"/>
              <a:gd name="connsiteY113" fmla="*/ 3388659 h 3474720"/>
              <a:gd name="connsiteX114" fmla="*/ 1484556 w 2689499"/>
              <a:gd name="connsiteY114" fmla="*/ 3431689 h 3474720"/>
              <a:gd name="connsiteX115" fmla="*/ 2280622 w 2689499"/>
              <a:gd name="connsiteY115" fmla="*/ 3463962 h 3474720"/>
              <a:gd name="connsiteX116" fmla="*/ 2323652 w 2689499"/>
              <a:gd name="connsiteY116" fmla="*/ 3474720 h 3474720"/>
              <a:gd name="connsiteX117" fmla="*/ 2485017 w 2689499"/>
              <a:gd name="connsiteY117" fmla="*/ 3453205 h 3474720"/>
              <a:gd name="connsiteX118" fmla="*/ 2517290 w 2689499"/>
              <a:gd name="connsiteY118" fmla="*/ 3431689 h 3474720"/>
              <a:gd name="connsiteX119" fmla="*/ 2571078 w 2689499"/>
              <a:gd name="connsiteY119" fmla="*/ 3367143 h 3474720"/>
              <a:gd name="connsiteX120" fmla="*/ 2581836 w 2689499"/>
              <a:gd name="connsiteY120" fmla="*/ 3324113 h 3474720"/>
              <a:gd name="connsiteX121" fmla="*/ 2592593 w 2689499"/>
              <a:gd name="connsiteY121" fmla="*/ 3291840 h 3474720"/>
              <a:gd name="connsiteX122" fmla="*/ 2614109 w 2689499"/>
              <a:gd name="connsiteY122" fmla="*/ 3184263 h 3474720"/>
              <a:gd name="connsiteX123" fmla="*/ 2603351 w 2689499"/>
              <a:gd name="connsiteY123" fmla="*/ 3022899 h 3474720"/>
              <a:gd name="connsiteX124" fmla="*/ 2592593 w 2689499"/>
              <a:gd name="connsiteY124" fmla="*/ 2915322 h 3474720"/>
              <a:gd name="connsiteX125" fmla="*/ 2624866 w 2689499"/>
              <a:gd name="connsiteY125" fmla="*/ 2592593 h 3474720"/>
              <a:gd name="connsiteX126" fmla="*/ 2635624 w 2689499"/>
              <a:gd name="connsiteY126" fmla="*/ 2538805 h 3474720"/>
              <a:gd name="connsiteX127" fmla="*/ 2657139 w 2689499"/>
              <a:gd name="connsiteY127" fmla="*/ 2474259 h 3474720"/>
              <a:gd name="connsiteX128" fmla="*/ 2678655 w 2689499"/>
              <a:gd name="connsiteY128" fmla="*/ 2377440 h 3474720"/>
              <a:gd name="connsiteX129" fmla="*/ 2689412 w 2689499"/>
              <a:gd name="connsiteY129" fmla="*/ 2183802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689499" h="3474720">
                <a:moveTo>
                  <a:pt x="2667897" y="2237591"/>
                </a:moveTo>
                <a:cubicBezTo>
                  <a:pt x="2671483" y="2219661"/>
                  <a:pt x="2674220" y="2201541"/>
                  <a:pt x="2678655" y="2183802"/>
                </a:cubicBezTo>
                <a:cubicBezTo>
                  <a:pt x="2681405" y="2172801"/>
                  <a:pt x="2689412" y="2162869"/>
                  <a:pt x="2689412" y="2151529"/>
                </a:cubicBezTo>
                <a:cubicBezTo>
                  <a:pt x="2689412" y="2122619"/>
                  <a:pt x="2681159" y="2094270"/>
                  <a:pt x="2678655" y="2065468"/>
                </a:cubicBezTo>
                <a:cubicBezTo>
                  <a:pt x="2673985" y="2011763"/>
                  <a:pt x="2672196" y="1957839"/>
                  <a:pt x="2667897" y="1904103"/>
                </a:cubicBezTo>
                <a:cubicBezTo>
                  <a:pt x="2665023" y="1868180"/>
                  <a:pt x="2660132" y="1832440"/>
                  <a:pt x="2657139" y="1796527"/>
                </a:cubicBezTo>
                <a:cubicBezTo>
                  <a:pt x="2652959" y="1746371"/>
                  <a:pt x="2651390" y="1696000"/>
                  <a:pt x="2646382" y="1645920"/>
                </a:cubicBezTo>
                <a:cubicBezTo>
                  <a:pt x="2640629" y="1588386"/>
                  <a:pt x="2624866" y="1473798"/>
                  <a:pt x="2624866" y="1473798"/>
                </a:cubicBezTo>
                <a:cubicBezTo>
                  <a:pt x="2621280" y="1391323"/>
                  <a:pt x="2618819" y="1308791"/>
                  <a:pt x="2614109" y="1226372"/>
                </a:cubicBezTo>
                <a:cubicBezTo>
                  <a:pt x="2611646" y="1183262"/>
                  <a:pt x="2605227" y="1140419"/>
                  <a:pt x="2603351" y="1097280"/>
                </a:cubicBezTo>
                <a:cubicBezTo>
                  <a:pt x="2598053" y="975422"/>
                  <a:pt x="2598840" y="853333"/>
                  <a:pt x="2592593" y="731520"/>
                </a:cubicBezTo>
                <a:cubicBezTo>
                  <a:pt x="2591657" y="713260"/>
                  <a:pt x="2584842" y="695768"/>
                  <a:pt x="2581836" y="677732"/>
                </a:cubicBezTo>
                <a:cubicBezTo>
                  <a:pt x="2577668" y="652721"/>
                  <a:pt x="2576051" y="627292"/>
                  <a:pt x="2571078" y="602428"/>
                </a:cubicBezTo>
                <a:cubicBezTo>
                  <a:pt x="2568854" y="591309"/>
                  <a:pt x="2565012" y="580478"/>
                  <a:pt x="2560320" y="570155"/>
                </a:cubicBezTo>
                <a:cubicBezTo>
                  <a:pt x="2547446" y="541832"/>
                  <a:pt x="2520594" y="482844"/>
                  <a:pt x="2495775" y="451821"/>
                </a:cubicBezTo>
                <a:cubicBezTo>
                  <a:pt x="2489439" y="443901"/>
                  <a:pt x="2481431" y="437478"/>
                  <a:pt x="2474259" y="430306"/>
                </a:cubicBezTo>
                <a:cubicBezTo>
                  <a:pt x="2463501" y="433892"/>
                  <a:pt x="2451710" y="435229"/>
                  <a:pt x="2441986" y="441063"/>
                </a:cubicBezTo>
                <a:cubicBezTo>
                  <a:pt x="2419912" y="454307"/>
                  <a:pt x="2415156" y="476338"/>
                  <a:pt x="2398956" y="494852"/>
                </a:cubicBezTo>
                <a:cubicBezTo>
                  <a:pt x="2382259" y="513934"/>
                  <a:pt x="2363097" y="530710"/>
                  <a:pt x="2345167" y="548640"/>
                </a:cubicBezTo>
                <a:lnTo>
                  <a:pt x="2291379" y="602428"/>
                </a:lnTo>
                <a:lnTo>
                  <a:pt x="2248349" y="645459"/>
                </a:lnTo>
                <a:cubicBezTo>
                  <a:pt x="2241177" y="652631"/>
                  <a:pt x="2232459" y="658535"/>
                  <a:pt x="2226833" y="666974"/>
                </a:cubicBezTo>
                <a:cubicBezTo>
                  <a:pt x="2196879" y="711906"/>
                  <a:pt x="2214460" y="690105"/>
                  <a:pt x="2173045" y="731520"/>
                </a:cubicBezTo>
                <a:cubicBezTo>
                  <a:pt x="2140447" y="829310"/>
                  <a:pt x="2201210" y="663064"/>
                  <a:pt x="2108499" y="817581"/>
                </a:cubicBezTo>
                <a:cubicBezTo>
                  <a:pt x="2097741" y="835510"/>
                  <a:pt x="2089995" y="855633"/>
                  <a:pt x="2076226" y="871369"/>
                </a:cubicBezTo>
                <a:cubicBezTo>
                  <a:pt x="2064420" y="884862"/>
                  <a:pt x="2046970" y="892164"/>
                  <a:pt x="2033196" y="903642"/>
                </a:cubicBezTo>
                <a:cubicBezTo>
                  <a:pt x="2025404" y="910135"/>
                  <a:pt x="2019472" y="918665"/>
                  <a:pt x="2011680" y="925158"/>
                </a:cubicBezTo>
                <a:cubicBezTo>
                  <a:pt x="1997906" y="936636"/>
                  <a:pt x="1981328" y="944753"/>
                  <a:pt x="1968650" y="957431"/>
                </a:cubicBezTo>
                <a:cubicBezTo>
                  <a:pt x="1907829" y="1018252"/>
                  <a:pt x="1996419" y="965060"/>
                  <a:pt x="1904104" y="1011219"/>
                </a:cubicBezTo>
                <a:cubicBezTo>
                  <a:pt x="1896932" y="1021977"/>
                  <a:pt x="1893553" y="1036640"/>
                  <a:pt x="1882589" y="1043492"/>
                </a:cubicBezTo>
                <a:cubicBezTo>
                  <a:pt x="1863357" y="1055512"/>
                  <a:pt x="1818043" y="1065007"/>
                  <a:pt x="1818043" y="1065007"/>
                </a:cubicBezTo>
                <a:cubicBezTo>
                  <a:pt x="1760669" y="1054249"/>
                  <a:pt x="1703042" y="1044760"/>
                  <a:pt x="1645920" y="1032734"/>
                </a:cubicBezTo>
                <a:cubicBezTo>
                  <a:pt x="1634824" y="1030398"/>
                  <a:pt x="1622502" y="1029060"/>
                  <a:pt x="1613647" y="1021976"/>
                </a:cubicBezTo>
                <a:cubicBezTo>
                  <a:pt x="1603551" y="1013899"/>
                  <a:pt x="1600546" y="999519"/>
                  <a:pt x="1592132" y="989703"/>
                </a:cubicBezTo>
                <a:cubicBezTo>
                  <a:pt x="1557351" y="949125"/>
                  <a:pt x="1554895" y="950535"/>
                  <a:pt x="1516829" y="925158"/>
                </a:cubicBezTo>
                <a:cubicBezTo>
                  <a:pt x="1509657" y="914400"/>
                  <a:pt x="1500406" y="904769"/>
                  <a:pt x="1495313" y="892885"/>
                </a:cubicBezTo>
                <a:cubicBezTo>
                  <a:pt x="1465311" y="822880"/>
                  <a:pt x="1492707" y="657288"/>
                  <a:pt x="1495313" y="634701"/>
                </a:cubicBezTo>
                <a:cubicBezTo>
                  <a:pt x="1497913" y="612171"/>
                  <a:pt x="1509657" y="591670"/>
                  <a:pt x="1516829" y="570155"/>
                </a:cubicBezTo>
                <a:lnTo>
                  <a:pt x="1527586" y="537882"/>
                </a:lnTo>
                <a:lnTo>
                  <a:pt x="1538344" y="505609"/>
                </a:lnTo>
                <a:lnTo>
                  <a:pt x="1549102" y="473336"/>
                </a:lnTo>
                <a:cubicBezTo>
                  <a:pt x="1561401" y="338037"/>
                  <a:pt x="1566511" y="352373"/>
                  <a:pt x="1549102" y="204395"/>
                </a:cubicBezTo>
                <a:cubicBezTo>
                  <a:pt x="1547777" y="193133"/>
                  <a:pt x="1546362" y="180140"/>
                  <a:pt x="1538344" y="172122"/>
                </a:cubicBezTo>
                <a:cubicBezTo>
                  <a:pt x="1527004" y="160782"/>
                  <a:pt x="1509657" y="157779"/>
                  <a:pt x="1495313" y="150607"/>
                </a:cubicBezTo>
                <a:cubicBezTo>
                  <a:pt x="1491727" y="139849"/>
                  <a:pt x="1493411" y="125418"/>
                  <a:pt x="1484556" y="118334"/>
                </a:cubicBezTo>
                <a:cubicBezTo>
                  <a:pt x="1473011" y="109098"/>
                  <a:pt x="1455741" y="111638"/>
                  <a:pt x="1441525" y="107576"/>
                </a:cubicBezTo>
                <a:cubicBezTo>
                  <a:pt x="1430622" y="104461"/>
                  <a:pt x="1420010" y="100405"/>
                  <a:pt x="1409252" y="96819"/>
                </a:cubicBezTo>
                <a:cubicBezTo>
                  <a:pt x="1398494" y="89647"/>
                  <a:pt x="1389130" y="79722"/>
                  <a:pt x="1376979" y="75303"/>
                </a:cubicBezTo>
                <a:cubicBezTo>
                  <a:pt x="1349189" y="65198"/>
                  <a:pt x="1319914" y="59587"/>
                  <a:pt x="1290918" y="53788"/>
                </a:cubicBezTo>
                <a:cubicBezTo>
                  <a:pt x="1226966" y="40998"/>
                  <a:pt x="1148759" y="38200"/>
                  <a:pt x="1086523" y="32273"/>
                </a:cubicBezTo>
                <a:cubicBezTo>
                  <a:pt x="1054198" y="29194"/>
                  <a:pt x="1021925" y="25543"/>
                  <a:pt x="989704" y="21515"/>
                </a:cubicBezTo>
                <a:cubicBezTo>
                  <a:pt x="964544" y="18370"/>
                  <a:pt x="939692" y="12565"/>
                  <a:pt x="914400" y="10758"/>
                </a:cubicBezTo>
                <a:cubicBezTo>
                  <a:pt x="839203" y="5387"/>
                  <a:pt x="763793" y="3586"/>
                  <a:pt x="688490" y="0"/>
                </a:cubicBezTo>
                <a:cubicBezTo>
                  <a:pt x="621120" y="3062"/>
                  <a:pt x="365596" y="13334"/>
                  <a:pt x="279699" y="21515"/>
                </a:cubicBezTo>
                <a:cubicBezTo>
                  <a:pt x="261497" y="23249"/>
                  <a:pt x="243900" y="29002"/>
                  <a:pt x="225911" y="32273"/>
                </a:cubicBezTo>
                <a:cubicBezTo>
                  <a:pt x="204451" y="36175"/>
                  <a:pt x="182658" y="38299"/>
                  <a:pt x="161365" y="43031"/>
                </a:cubicBezTo>
                <a:cubicBezTo>
                  <a:pt x="150296" y="45491"/>
                  <a:pt x="140093" y="51038"/>
                  <a:pt x="129092" y="53788"/>
                </a:cubicBezTo>
                <a:lnTo>
                  <a:pt x="43031" y="75303"/>
                </a:lnTo>
                <a:cubicBezTo>
                  <a:pt x="35859" y="82475"/>
                  <a:pt x="26052" y="87747"/>
                  <a:pt x="21516" y="96819"/>
                </a:cubicBezTo>
                <a:cubicBezTo>
                  <a:pt x="11374" y="117104"/>
                  <a:pt x="0" y="161365"/>
                  <a:pt x="0" y="161365"/>
                </a:cubicBezTo>
                <a:cubicBezTo>
                  <a:pt x="3586" y="254598"/>
                  <a:pt x="4551" y="347968"/>
                  <a:pt x="10758" y="441063"/>
                </a:cubicBezTo>
                <a:cubicBezTo>
                  <a:pt x="11742" y="455815"/>
                  <a:pt x="18871" y="469547"/>
                  <a:pt x="21516" y="484094"/>
                </a:cubicBezTo>
                <a:cubicBezTo>
                  <a:pt x="26052" y="509041"/>
                  <a:pt x="26571" y="534691"/>
                  <a:pt x="32273" y="559398"/>
                </a:cubicBezTo>
                <a:cubicBezTo>
                  <a:pt x="73452" y="737838"/>
                  <a:pt x="38518" y="536834"/>
                  <a:pt x="64546" y="666974"/>
                </a:cubicBezTo>
                <a:cubicBezTo>
                  <a:pt x="71459" y="701538"/>
                  <a:pt x="76281" y="765261"/>
                  <a:pt x="96819" y="796066"/>
                </a:cubicBezTo>
                <a:cubicBezTo>
                  <a:pt x="103991" y="806824"/>
                  <a:pt x="111920" y="817113"/>
                  <a:pt x="118335" y="828339"/>
                </a:cubicBezTo>
                <a:cubicBezTo>
                  <a:pt x="153071" y="889127"/>
                  <a:pt x="123018" y="854536"/>
                  <a:pt x="161365" y="892885"/>
                </a:cubicBezTo>
                <a:cubicBezTo>
                  <a:pt x="170114" y="919132"/>
                  <a:pt x="172785" y="936578"/>
                  <a:pt x="193638" y="957431"/>
                </a:cubicBezTo>
                <a:cubicBezTo>
                  <a:pt x="202780" y="966573"/>
                  <a:pt x="215153" y="971774"/>
                  <a:pt x="225911" y="978946"/>
                </a:cubicBezTo>
                <a:cubicBezTo>
                  <a:pt x="229497" y="989704"/>
                  <a:pt x="231043" y="1001374"/>
                  <a:pt x="236669" y="1011219"/>
                </a:cubicBezTo>
                <a:cubicBezTo>
                  <a:pt x="267943" y="1065948"/>
                  <a:pt x="260272" y="1039543"/>
                  <a:pt x="290457" y="1075765"/>
                </a:cubicBezTo>
                <a:cubicBezTo>
                  <a:pt x="369599" y="1170736"/>
                  <a:pt x="265285" y="1061348"/>
                  <a:pt x="376518" y="1172583"/>
                </a:cubicBezTo>
                <a:cubicBezTo>
                  <a:pt x="383690" y="1179755"/>
                  <a:pt x="388193" y="1191639"/>
                  <a:pt x="398033" y="1194099"/>
                </a:cubicBezTo>
                <a:lnTo>
                  <a:pt x="441064" y="1204856"/>
                </a:lnTo>
                <a:cubicBezTo>
                  <a:pt x="515045" y="1254177"/>
                  <a:pt x="481079" y="1239710"/>
                  <a:pt x="537883" y="1258645"/>
                </a:cubicBezTo>
                <a:cubicBezTo>
                  <a:pt x="548641" y="1272988"/>
                  <a:pt x="556543" y="1290007"/>
                  <a:pt x="570156" y="1301675"/>
                </a:cubicBezTo>
                <a:cubicBezTo>
                  <a:pt x="582332" y="1312111"/>
                  <a:pt x="599262" y="1315235"/>
                  <a:pt x="613186" y="1323191"/>
                </a:cubicBezTo>
                <a:cubicBezTo>
                  <a:pt x="624412" y="1329606"/>
                  <a:pt x="635363" y="1336629"/>
                  <a:pt x="645459" y="1344706"/>
                </a:cubicBezTo>
                <a:cubicBezTo>
                  <a:pt x="653379" y="1351042"/>
                  <a:pt x="659055" y="1359885"/>
                  <a:pt x="666975" y="1366221"/>
                </a:cubicBezTo>
                <a:cubicBezTo>
                  <a:pt x="677071" y="1374297"/>
                  <a:pt x="689151" y="1379659"/>
                  <a:pt x="699247" y="1387736"/>
                </a:cubicBezTo>
                <a:cubicBezTo>
                  <a:pt x="707167" y="1394072"/>
                  <a:pt x="712066" y="1404034"/>
                  <a:pt x="720763" y="1409252"/>
                </a:cubicBezTo>
                <a:cubicBezTo>
                  <a:pt x="730487" y="1415086"/>
                  <a:pt x="742278" y="1416423"/>
                  <a:pt x="753036" y="1420009"/>
                </a:cubicBezTo>
                <a:cubicBezTo>
                  <a:pt x="886667" y="1553642"/>
                  <a:pt x="744118" y="1406020"/>
                  <a:pt x="839097" y="1516828"/>
                </a:cubicBezTo>
                <a:cubicBezTo>
                  <a:pt x="848998" y="1528379"/>
                  <a:pt x="862030" y="1537092"/>
                  <a:pt x="871370" y="1549101"/>
                </a:cubicBezTo>
                <a:cubicBezTo>
                  <a:pt x="887245" y="1569512"/>
                  <a:pt x="896115" y="1595363"/>
                  <a:pt x="914400" y="1613647"/>
                </a:cubicBezTo>
                <a:cubicBezTo>
                  <a:pt x="939888" y="1639134"/>
                  <a:pt x="966780" y="1663211"/>
                  <a:pt x="978946" y="1699708"/>
                </a:cubicBezTo>
                <a:cubicBezTo>
                  <a:pt x="997881" y="1756513"/>
                  <a:pt x="983413" y="1722545"/>
                  <a:pt x="1032735" y="1796527"/>
                </a:cubicBezTo>
                <a:lnTo>
                  <a:pt x="1054250" y="1828800"/>
                </a:lnTo>
                <a:lnTo>
                  <a:pt x="1086523" y="1925619"/>
                </a:lnTo>
                <a:lnTo>
                  <a:pt x="1097280" y="1957892"/>
                </a:lnTo>
                <a:cubicBezTo>
                  <a:pt x="1095516" y="1986124"/>
                  <a:pt x="1100596" y="2141175"/>
                  <a:pt x="1065007" y="2194560"/>
                </a:cubicBezTo>
                <a:lnTo>
                  <a:pt x="1043492" y="2226833"/>
                </a:lnTo>
                <a:cubicBezTo>
                  <a:pt x="1020418" y="2296059"/>
                  <a:pt x="1050824" y="2220874"/>
                  <a:pt x="1000462" y="2291379"/>
                </a:cubicBezTo>
                <a:cubicBezTo>
                  <a:pt x="963146" y="2343620"/>
                  <a:pt x="991603" y="2319854"/>
                  <a:pt x="968189" y="2366682"/>
                </a:cubicBezTo>
                <a:cubicBezTo>
                  <a:pt x="962407" y="2378246"/>
                  <a:pt x="954750" y="2388859"/>
                  <a:pt x="946673" y="2398955"/>
                </a:cubicBezTo>
                <a:cubicBezTo>
                  <a:pt x="940337" y="2406875"/>
                  <a:pt x="931244" y="2412357"/>
                  <a:pt x="925158" y="2420471"/>
                </a:cubicBezTo>
                <a:cubicBezTo>
                  <a:pt x="909643" y="2441157"/>
                  <a:pt x="882127" y="2485016"/>
                  <a:pt x="882127" y="2485016"/>
                </a:cubicBezTo>
                <a:cubicBezTo>
                  <a:pt x="878541" y="2499360"/>
                  <a:pt x="857446" y="2523074"/>
                  <a:pt x="871370" y="2528047"/>
                </a:cubicBezTo>
                <a:cubicBezTo>
                  <a:pt x="922137" y="2546178"/>
                  <a:pt x="978999" y="2534506"/>
                  <a:pt x="1032735" y="2538805"/>
                </a:cubicBezTo>
                <a:cubicBezTo>
                  <a:pt x="1068658" y="2541679"/>
                  <a:pt x="1104452" y="2545976"/>
                  <a:pt x="1140311" y="2549562"/>
                </a:cubicBezTo>
                <a:lnTo>
                  <a:pt x="1204857" y="2571078"/>
                </a:lnTo>
                <a:lnTo>
                  <a:pt x="1237130" y="2581835"/>
                </a:lnTo>
                <a:cubicBezTo>
                  <a:pt x="1323193" y="2639212"/>
                  <a:pt x="1219200" y="2563905"/>
                  <a:pt x="1290918" y="2635623"/>
                </a:cubicBezTo>
                <a:cubicBezTo>
                  <a:pt x="1300060" y="2644765"/>
                  <a:pt x="1312433" y="2649967"/>
                  <a:pt x="1323191" y="2657139"/>
                </a:cubicBezTo>
                <a:cubicBezTo>
                  <a:pt x="1334068" y="2673455"/>
                  <a:pt x="1355464" y="2699417"/>
                  <a:pt x="1355464" y="2721685"/>
                </a:cubicBezTo>
                <a:cubicBezTo>
                  <a:pt x="1355464" y="2763893"/>
                  <a:pt x="1349796" y="2835507"/>
                  <a:pt x="1333949" y="2883049"/>
                </a:cubicBezTo>
                <a:cubicBezTo>
                  <a:pt x="1327842" y="2901369"/>
                  <a:pt x="1319605" y="2918908"/>
                  <a:pt x="1312433" y="2936838"/>
                </a:cubicBezTo>
                <a:cubicBezTo>
                  <a:pt x="1306289" y="2967560"/>
                  <a:pt x="1300036" y="3003262"/>
                  <a:pt x="1290918" y="3033656"/>
                </a:cubicBezTo>
                <a:cubicBezTo>
                  <a:pt x="1284401" y="3055379"/>
                  <a:pt x="1273132" y="3075831"/>
                  <a:pt x="1269403" y="3098202"/>
                </a:cubicBezTo>
                <a:cubicBezTo>
                  <a:pt x="1265817" y="3119717"/>
                  <a:pt x="1263935" y="3141587"/>
                  <a:pt x="1258645" y="3162748"/>
                </a:cubicBezTo>
                <a:cubicBezTo>
                  <a:pt x="1253145" y="3184750"/>
                  <a:pt x="1244302" y="3205779"/>
                  <a:pt x="1237130" y="3227294"/>
                </a:cubicBezTo>
                <a:lnTo>
                  <a:pt x="1226372" y="3259567"/>
                </a:lnTo>
                <a:cubicBezTo>
                  <a:pt x="1229191" y="3282121"/>
                  <a:pt x="1225361" y="3355712"/>
                  <a:pt x="1258645" y="3377901"/>
                </a:cubicBezTo>
                <a:cubicBezTo>
                  <a:pt x="1270947" y="3386102"/>
                  <a:pt x="1287332" y="3385073"/>
                  <a:pt x="1301676" y="3388659"/>
                </a:cubicBezTo>
                <a:cubicBezTo>
                  <a:pt x="1370105" y="3434278"/>
                  <a:pt x="1344836" y="3424136"/>
                  <a:pt x="1484556" y="3431689"/>
                </a:cubicBezTo>
                <a:cubicBezTo>
                  <a:pt x="2015122" y="3460369"/>
                  <a:pt x="1749766" y="3449615"/>
                  <a:pt x="2280622" y="3463962"/>
                </a:cubicBezTo>
                <a:cubicBezTo>
                  <a:pt x="2294965" y="3467548"/>
                  <a:pt x="2308867" y="3474720"/>
                  <a:pt x="2323652" y="3474720"/>
                </a:cubicBezTo>
                <a:cubicBezTo>
                  <a:pt x="2428943" y="3474720"/>
                  <a:pt x="2420998" y="3474543"/>
                  <a:pt x="2485017" y="3453205"/>
                </a:cubicBezTo>
                <a:cubicBezTo>
                  <a:pt x="2495775" y="3446033"/>
                  <a:pt x="2509013" y="3441622"/>
                  <a:pt x="2517290" y="3431689"/>
                </a:cubicBezTo>
                <a:cubicBezTo>
                  <a:pt x="2585533" y="3349796"/>
                  <a:pt x="2492449" y="3419564"/>
                  <a:pt x="2571078" y="3367143"/>
                </a:cubicBezTo>
                <a:cubicBezTo>
                  <a:pt x="2574664" y="3352800"/>
                  <a:pt x="2577774" y="3338329"/>
                  <a:pt x="2581836" y="3324113"/>
                </a:cubicBezTo>
                <a:cubicBezTo>
                  <a:pt x="2584951" y="3313210"/>
                  <a:pt x="2590043" y="3302889"/>
                  <a:pt x="2592593" y="3291840"/>
                </a:cubicBezTo>
                <a:cubicBezTo>
                  <a:pt x="2600816" y="3256207"/>
                  <a:pt x="2614109" y="3184263"/>
                  <a:pt x="2614109" y="3184263"/>
                </a:cubicBezTo>
                <a:cubicBezTo>
                  <a:pt x="2610523" y="3130475"/>
                  <a:pt x="2607650" y="3076635"/>
                  <a:pt x="2603351" y="3022899"/>
                </a:cubicBezTo>
                <a:cubicBezTo>
                  <a:pt x="2600477" y="2986976"/>
                  <a:pt x="2592593" y="2951360"/>
                  <a:pt x="2592593" y="2915322"/>
                </a:cubicBezTo>
                <a:cubicBezTo>
                  <a:pt x="2592593" y="2791659"/>
                  <a:pt x="2601616" y="2708837"/>
                  <a:pt x="2624866" y="2592593"/>
                </a:cubicBezTo>
                <a:cubicBezTo>
                  <a:pt x="2628452" y="2574664"/>
                  <a:pt x="2630813" y="2556445"/>
                  <a:pt x="2635624" y="2538805"/>
                </a:cubicBezTo>
                <a:cubicBezTo>
                  <a:pt x="2641591" y="2516925"/>
                  <a:pt x="2653410" y="2496630"/>
                  <a:pt x="2657139" y="2474259"/>
                </a:cubicBezTo>
                <a:cubicBezTo>
                  <a:pt x="2669761" y="2398528"/>
                  <a:pt x="2660999" y="2430406"/>
                  <a:pt x="2678655" y="2377440"/>
                </a:cubicBezTo>
                <a:cubicBezTo>
                  <a:pt x="2691199" y="2226907"/>
                  <a:pt x="2689412" y="2291528"/>
                  <a:pt x="2689412" y="2183802"/>
                </a:cubicBez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35"/>
          <p:cNvGrpSpPr>
            <a:grpSpLocks/>
          </p:cNvGrpSpPr>
          <p:nvPr/>
        </p:nvGrpSpPr>
        <p:grpSpPr bwMode="auto">
          <a:xfrm>
            <a:off x="1762125" y="990600"/>
            <a:ext cx="5861050" cy="5507038"/>
            <a:chOff x="1761348" y="990600"/>
            <a:chExt cx="5861994" cy="5506253"/>
          </a:xfrm>
        </p:grpSpPr>
        <p:sp>
          <p:nvSpPr>
            <p:cNvPr id="20" name="Rectangle 19"/>
            <p:cNvSpPr/>
            <p:nvPr/>
          </p:nvSpPr>
          <p:spPr>
            <a:xfrm>
              <a:off x="1761348" y="990600"/>
              <a:ext cx="2178192" cy="1815882"/>
            </a:xfrm>
            <a:prstGeom prst="rect">
              <a:avLst/>
            </a:prstGeom>
            <a:solidFill>
              <a:schemeClr val="bg1"/>
            </a:solid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Neuron, (actually touching the nucleolus)</a:t>
              </a:r>
            </a:p>
          </p:txBody>
        </p:sp>
        <p:sp>
          <p:nvSpPr>
            <p:cNvPr id="21" name="Rectangle 20"/>
            <p:cNvSpPr/>
            <p:nvPr/>
          </p:nvSpPr>
          <p:spPr>
            <a:xfrm rot="2911118">
              <a:off x="6020790" y="1967656"/>
              <a:ext cx="2374107" cy="830997"/>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400" b="1" dirty="0">
                  <a:ln w="11430"/>
                  <a:solidFill>
                    <a:srgbClr val="00B050"/>
                  </a:solidFill>
                  <a:effectLst>
                    <a:outerShdw blurRad="50800" dist="39000" dir="5460000" algn="tl">
                      <a:srgbClr val="000000">
                        <a:alpha val="38000"/>
                      </a:srgbClr>
                    </a:outerShdw>
                  </a:effectLst>
                  <a:latin typeface="+mn-lt"/>
                </a:rPr>
                <a:t>Loose connective tissue</a:t>
              </a:r>
            </a:p>
          </p:txBody>
        </p:sp>
        <p:sp>
          <p:nvSpPr>
            <p:cNvPr id="19" name="Rectangle 18"/>
            <p:cNvSpPr/>
            <p:nvPr/>
          </p:nvSpPr>
          <p:spPr>
            <a:xfrm>
              <a:off x="3130479" y="5542746"/>
              <a:ext cx="2279721" cy="954107"/>
            </a:xfrm>
            <a:prstGeom prst="rect">
              <a:avLst/>
            </a:prstGeom>
            <a:solidFill>
              <a:schemeClr val="bg1"/>
            </a:solid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800" b="1" dirty="0">
                  <a:ln w="11430"/>
                  <a:solidFill>
                    <a:srgbClr val="00B050"/>
                  </a:solidFill>
                  <a:effectLst>
                    <a:outerShdw blurRad="50800" dist="39000" dir="5460000" algn="tl">
                      <a:srgbClr val="000000">
                        <a:alpha val="38000"/>
                      </a:srgbClr>
                    </a:outerShdw>
                  </a:effectLst>
                  <a:latin typeface="+mn-lt"/>
                </a:rPr>
                <a:t>Most likely Schwann cells</a:t>
              </a:r>
            </a:p>
          </p:txBody>
        </p:sp>
        <p:sp>
          <p:nvSpPr>
            <p:cNvPr id="35" name="Rectangle 34"/>
            <p:cNvSpPr/>
            <p:nvPr/>
          </p:nvSpPr>
          <p:spPr>
            <a:xfrm>
              <a:off x="3008999" y="3515410"/>
              <a:ext cx="2374107" cy="646331"/>
            </a:xfrm>
            <a:prstGeom prst="rect">
              <a:avLst/>
            </a:prstGeom>
            <a:noFill/>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ganglion</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8" descr="SL181SC"/>
          <p:cNvPicPr>
            <a:picLocks noChangeAspect="1" noChangeArrowheads="1"/>
          </p:cNvPicPr>
          <p:nvPr/>
        </p:nvPicPr>
        <p:blipFill>
          <a:blip r:embed="rId4" cstate="print"/>
          <a:srcRect/>
          <a:stretch>
            <a:fillRect/>
          </a:stretch>
        </p:blipFill>
        <p:spPr bwMode="auto">
          <a:xfrm>
            <a:off x="152400" y="2743200"/>
            <a:ext cx="4419600" cy="3314700"/>
          </a:xfrm>
          <a:prstGeom prst="rect">
            <a:avLst/>
          </a:prstGeom>
          <a:noFill/>
          <a:ln w="9525">
            <a:noFill/>
            <a:miter lim="800000"/>
            <a:headEnd/>
            <a:tailEnd/>
          </a:ln>
        </p:spPr>
      </p:pic>
      <p:sp>
        <p:nvSpPr>
          <p:cNvPr id="29698" name="Text Box 12"/>
          <p:cNvSpPr txBox="1">
            <a:spLocks noChangeArrowheads="1"/>
          </p:cNvSpPr>
          <p:nvPr/>
        </p:nvSpPr>
        <p:spPr bwMode="auto">
          <a:xfrm>
            <a:off x="381000" y="609600"/>
            <a:ext cx="8321675" cy="1878013"/>
          </a:xfrm>
          <a:prstGeom prst="rect">
            <a:avLst/>
          </a:prstGeom>
          <a:noFill/>
          <a:ln w="9525">
            <a:noFill/>
            <a:miter lim="800000"/>
            <a:headEnd/>
            <a:tailEnd/>
          </a:ln>
        </p:spPr>
        <p:txBody>
          <a:bodyPr>
            <a:spAutoFit/>
          </a:bodyPr>
          <a:lstStyle/>
          <a:p>
            <a:r>
              <a:rPr lang="en-US"/>
              <a:t>We’re going to look first at large, multipolar neurons, which are neurons with an axon and several dendrites.  An excellent example is the motor neurons of the peripheral nervous system, which have cell bodies located in the spinal cord.</a:t>
            </a:r>
          </a:p>
          <a:p>
            <a:endParaRPr lang="en-US" sz="800"/>
          </a:p>
          <a:p>
            <a:r>
              <a:rPr lang="en-US"/>
              <a:t>The scanning view below shows a cross section through the spinal cord, with the grey matter (marked by dotted line), which contains the cell bodies, and the white matter, which contains bundles of myelinated axons.</a:t>
            </a:r>
          </a:p>
        </p:txBody>
      </p:sp>
      <p:sp>
        <p:nvSpPr>
          <p:cNvPr id="29699" name="Freeform 13"/>
          <p:cNvSpPr>
            <a:spLocks/>
          </p:cNvSpPr>
          <p:nvPr/>
        </p:nvSpPr>
        <p:spPr bwMode="auto">
          <a:xfrm>
            <a:off x="1295400" y="3009900"/>
            <a:ext cx="2133600" cy="2489200"/>
          </a:xfrm>
          <a:custGeom>
            <a:avLst/>
            <a:gdLst>
              <a:gd name="T0" fmla="*/ 2147483647 w 1344"/>
              <a:gd name="T1" fmla="*/ 2147483647 h 1568"/>
              <a:gd name="T2" fmla="*/ 2147483647 w 1344"/>
              <a:gd name="T3" fmla="*/ 2147483647 h 1568"/>
              <a:gd name="T4" fmla="*/ 2147483647 w 1344"/>
              <a:gd name="T5" fmla="*/ 2147483647 h 1568"/>
              <a:gd name="T6" fmla="*/ 2147483647 w 1344"/>
              <a:gd name="T7" fmla="*/ 2147483647 h 1568"/>
              <a:gd name="T8" fmla="*/ 2147483647 w 1344"/>
              <a:gd name="T9" fmla="*/ 2147483647 h 1568"/>
              <a:gd name="T10" fmla="*/ 2147483647 w 1344"/>
              <a:gd name="T11" fmla="*/ 2147483647 h 1568"/>
              <a:gd name="T12" fmla="*/ 2147483647 w 1344"/>
              <a:gd name="T13" fmla="*/ 2147483647 h 1568"/>
              <a:gd name="T14" fmla="*/ 2147483647 w 1344"/>
              <a:gd name="T15" fmla="*/ 2147483647 h 1568"/>
              <a:gd name="T16" fmla="*/ 2147483647 w 1344"/>
              <a:gd name="T17" fmla="*/ 2147483647 h 1568"/>
              <a:gd name="T18" fmla="*/ 2147483647 w 1344"/>
              <a:gd name="T19" fmla="*/ 2147483647 h 1568"/>
              <a:gd name="T20" fmla="*/ 2147483647 w 1344"/>
              <a:gd name="T21" fmla="*/ 2147483647 h 1568"/>
              <a:gd name="T22" fmla="*/ 2147483647 w 1344"/>
              <a:gd name="T23" fmla="*/ 2147483647 h 1568"/>
              <a:gd name="T24" fmla="*/ 2147483647 w 1344"/>
              <a:gd name="T25" fmla="*/ 2147483647 h 1568"/>
              <a:gd name="T26" fmla="*/ 2147483647 w 1344"/>
              <a:gd name="T27" fmla="*/ 2147483647 h 1568"/>
              <a:gd name="T28" fmla="*/ 2147483647 w 1344"/>
              <a:gd name="T29" fmla="*/ 2147483647 h 1568"/>
              <a:gd name="T30" fmla="*/ 2147483647 w 1344"/>
              <a:gd name="T31" fmla="*/ 2147483647 h 1568"/>
              <a:gd name="T32" fmla="*/ 2147483647 w 1344"/>
              <a:gd name="T33" fmla="*/ 2147483647 h 1568"/>
              <a:gd name="T34" fmla="*/ 2147483647 w 1344"/>
              <a:gd name="T35" fmla="*/ 2147483647 h 1568"/>
              <a:gd name="T36" fmla="*/ 2147483647 w 1344"/>
              <a:gd name="T37" fmla="*/ 2147483647 h 1568"/>
              <a:gd name="T38" fmla="*/ 2147483647 w 1344"/>
              <a:gd name="T39" fmla="*/ 2147483647 h 1568"/>
              <a:gd name="T40" fmla="*/ 2147483647 w 1344"/>
              <a:gd name="T41" fmla="*/ 2147483647 h 1568"/>
              <a:gd name="T42" fmla="*/ 2147483647 w 1344"/>
              <a:gd name="T43" fmla="*/ 2147483647 h 1568"/>
              <a:gd name="T44" fmla="*/ 2147483647 w 1344"/>
              <a:gd name="T45" fmla="*/ 2147483647 h 1568"/>
              <a:gd name="T46" fmla="*/ 2147483647 w 1344"/>
              <a:gd name="T47" fmla="*/ 2147483647 h 1568"/>
              <a:gd name="T48" fmla="*/ 2147483647 w 1344"/>
              <a:gd name="T49" fmla="*/ 2147483647 h 1568"/>
              <a:gd name="T50" fmla="*/ 2147483647 w 1344"/>
              <a:gd name="T51" fmla="*/ 2147483647 h 1568"/>
              <a:gd name="T52" fmla="*/ 2147483647 w 1344"/>
              <a:gd name="T53" fmla="*/ 2147483647 h 1568"/>
              <a:gd name="T54" fmla="*/ 2147483647 w 1344"/>
              <a:gd name="T55" fmla="*/ 2147483647 h 1568"/>
              <a:gd name="T56" fmla="*/ 2147483647 w 1344"/>
              <a:gd name="T57" fmla="*/ 2147483647 h 1568"/>
              <a:gd name="T58" fmla="*/ 2147483647 w 1344"/>
              <a:gd name="T59" fmla="*/ 2147483647 h 1568"/>
              <a:gd name="T60" fmla="*/ 2147483647 w 1344"/>
              <a:gd name="T61" fmla="*/ 2147483647 h 1568"/>
              <a:gd name="T62" fmla="*/ 2147483647 w 1344"/>
              <a:gd name="T63" fmla="*/ 2147483647 h 1568"/>
              <a:gd name="T64" fmla="*/ 2147483647 w 1344"/>
              <a:gd name="T65" fmla="*/ 2147483647 h 1568"/>
              <a:gd name="T66" fmla="*/ 0 w 1344"/>
              <a:gd name="T67" fmla="*/ 2147483647 h 1568"/>
              <a:gd name="T68" fmla="*/ 0 w 1344"/>
              <a:gd name="T69" fmla="*/ 2147483647 h 1568"/>
              <a:gd name="T70" fmla="*/ 2147483647 w 1344"/>
              <a:gd name="T71" fmla="*/ 2147483647 h 1568"/>
              <a:gd name="T72" fmla="*/ 2147483647 w 1344"/>
              <a:gd name="T73" fmla="*/ 2147483647 h 1568"/>
              <a:gd name="T74" fmla="*/ 2147483647 w 1344"/>
              <a:gd name="T75" fmla="*/ 2147483647 h 1568"/>
              <a:gd name="T76" fmla="*/ 2147483647 w 1344"/>
              <a:gd name="T77" fmla="*/ 2147483647 h 1568"/>
              <a:gd name="T78" fmla="*/ 2147483647 w 1344"/>
              <a:gd name="T79" fmla="*/ 2147483647 h 1568"/>
              <a:gd name="T80" fmla="*/ 2147483647 w 1344"/>
              <a:gd name="T81" fmla="*/ 2147483647 h 1568"/>
              <a:gd name="T82" fmla="*/ 2147483647 w 1344"/>
              <a:gd name="T83" fmla="*/ 2147483647 h 1568"/>
              <a:gd name="T84" fmla="*/ 2147483647 w 1344"/>
              <a:gd name="T85" fmla="*/ 2147483647 h 1568"/>
              <a:gd name="T86" fmla="*/ 2147483647 w 1344"/>
              <a:gd name="T87" fmla="*/ 2147483647 h 1568"/>
              <a:gd name="T88" fmla="*/ 2147483647 w 1344"/>
              <a:gd name="T89" fmla="*/ 2147483647 h 1568"/>
              <a:gd name="T90" fmla="*/ 2147483647 w 1344"/>
              <a:gd name="T91" fmla="*/ 2147483647 h 1568"/>
              <a:gd name="T92" fmla="*/ 2147483647 w 1344"/>
              <a:gd name="T93" fmla="*/ 2147483647 h 1568"/>
              <a:gd name="T94" fmla="*/ 2147483647 w 1344"/>
              <a:gd name="T95" fmla="*/ 2147483647 h 1568"/>
              <a:gd name="T96" fmla="*/ 2147483647 w 1344"/>
              <a:gd name="T97" fmla="*/ 2147483647 h 1568"/>
              <a:gd name="T98" fmla="*/ 2147483647 w 1344"/>
              <a:gd name="T99" fmla="*/ 2147483647 h 1568"/>
              <a:gd name="T100" fmla="*/ 2147483647 w 1344"/>
              <a:gd name="T101" fmla="*/ 2147483647 h 1568"/>
              <a:gd name="T102" fmla="*/ 2147483647 w 1344"/>
              <a:gd name="T103" fmla="*/ 2147483647 h 1568"/>
              <a:gd name="T104" fmla="*/ 2147483647 w 1344"/>
              <a:gd name="T105" fmla="*/ 2147483647 h 1568"/>
              <a:gd name="T106" fmla="*/ 2147483647 w 1344"/>
              <a:gd name="T107" fmla="*/ 2147483647 h 1568"/>
              <a:gd name="T108" fmla="*/ 2147483647 w 1344"/>
              <a:gd name="T109" fmla="*/ 2147483647 h 1568"/>
              <a:gd name="T110" fmla="*/ 2147483647 w 1344"/>
              <a:gd name="T111" fmla="*/ 2147483647 h 1568"/>
              <a:gd name="T112" fmla="*/ 2147483647 w 1344"/>
              <a:gd name="T113" fmla="*/ 0 h 1568"/>
              <a:gd name="T114" fmla="*/ 2147483647 w 1344"/>
              <a:gd name="T115" fmla="*/ 2147483647 h 1568"/>
              <a:gd name="T116" fmla="*/ 2147483647 w 1344"/>
              <a:gd name="T117" fmla="*/ 2147483647 h 15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4"/>
              <a:gd name="T178" fmla="*/ 0 h 1568"/>
              <a:gd name="T179" fmla="*/ 1344 w 1344"/>
              <a:gd name="T180" fmla="*/ 1568 h 15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4" h="1568">
                <a:moveTo>
                  <a:pt x="1200" y="96"/>
                </a:moveTo>
                <a:lnTo>
                  <a:pt x="1152" y="192"/>
                </a:lnTo>
                <a:lnTo>
                  <a:pt x="1104" y="336"/>
                </a:lnTo>
                <a:lnTo>
                  <a:pt x="1152" y="576"/>
                </a:lnTo>
                <a:lnTo>
                  <a:pt x="1152" y="672"/>
                </a:lnTo>
                <a:lnTo>
                  <a:pt x="1152" y="768"/>
                </a:lnTo>
                <a:lnTo>
                  <a:pt x="1168" y="832"/>
                </a:lnTo>
                <a:lnTo>
                  <a:pt x="1192" y="884"/>
                </a:lnTo>
                <a:lnTo>
                  <a:pt x="1344" y="1008"/>
                </a:lnTo>
                <a:lnTo>
                  <a:pt x="1344" y="1104"/>
                </a:lnTo>
                <a:lnTo>
                  <a:pt x="1344" y="1248"/>
                </a:lnTo>
                <a:lnTo>
                  <a:pt x="1344" y="1344"/>
                </a:lnTo>
                <a:lnTo>
                  <a:pt x="1296" y="1440"/>
                </a:lnTo>
                <a:lnTo>
                  <a:pt x="1200" y="1440"/>
                </a:lnTo>
                <a:lnTo>
                  <a:pt x="1104" y="1392"/>
                </a:lnTo>
                <a:lnTo>
                  <a:pt x="1008" y="1152"/>
                </a:lnTo>
                <a:lnTo>
                  <a:pt x="960" y="1104"/>
                </a:lnTo>
                <a:lnTo>
                  <a:pt x="876" y="1184"/>
                </a:lnTo>
                <a:lnTo>
                  <a:pt x="768" y="1200"/>
                </a:lnTo>
                <a:lnTo>
                  <a:pt x="720" y="1152"/>
                </a:lnTo>
                <a:lnTo>
                  <a:pt x="672" y="1200"/>
                </a:lnTo>
                <a:lnTo>
                  <a:pt x="672" y="1248"/>
                </a:lnTo>
                <a:lnTo>
                  <a:pt x="660" y="1308"/>
                </a:lnTo>
                <a:lnTo>
                  <a:pt x="720" y="1440"/>
                </a:lnTo>
                <a:lnTo>
                  <a:pt x="720" y="1536"/>
                </a:lnTo>
                <a:lnTo>
                  <a:pt x="656" y="1552"/>
                </a:lnTo>
                <a:lnTo>
                  <a:pt x="576" y="1568"/>
                </a:lnTo>
                <a:lnTo>
                  <a:pt x="480" y="1440"/>
                </a:lnTo>
                <a:lnTo>
                  <a:pt x="384" y="1248"/>
                </a:lnTo>
                <a:lnTo>
                  <a:pt x="336" y="1104"/>
                </a:lnTo>
                <a:lnTo>
                  <a:pt x="336" y="960"/>
                </a:lnTo>
                <a:lnTo>
                  <a:pt x="336" y="912"/>
                </a:lnTo>
                <a:lnTo>
                  <a:pt x="240" y="720"/>
                </a:lnTo>
                <a:lnTo>
                  <a:pt x="0" y="288"/>
                </a:lnTo>
                <a:lnTo>
                  <a:pt x="0" y="240"/>
                </a:lnTo>
                <a:lnTo>
                  <a:pt x="48" y="192"/>
                </a:lnTo>
                <a:lnTo>
                  <a:pt x="96" y="240"/>
                </a:lnTo>
                <a:lnTo>
                  <a:pt x="96" y="288"/>
                </a:lnTo>
                <a:lnTo>
                  <a:pt x="192" y="480"/>
                </a:lnTo>
                <a:lnTo>
                  <a:pt x="240" y="576"/>
                </a:lnTo>
                <a:lnTo>
                  <a:pt x="336" y="672"/>
                </a:lnTo>
                <a:lnTo>
                  <a:pt x="480" y="672"/>
                </a:lnTo>
                <a:lnTo>
                  <a:pt x="528" y="720"/>
                </a:lnTo>
                <a:lnTo>
                  <a:pt x="528" y="864"/>
                </a:lnTo>
                <a:lnTo>
                  <a:pt x="576" y="912"/>
                </a:lnTo>
                <a:lnTo>
                  <a:pt x="672" y="1008"/>
                </a:lnTo>
                <a:lnTo>
                  <a:pt x="720" y="1056"/>
                </a:lnTo>
                <a:lnTo>
                  <a:pt x="864" y="1008"/>
                </a:lnTo>
                <a:lnTo>
                  <a:pt x="960" y="912"/>
                </a:lnTo>
                <a:lnTo>
                  <a:pt x="960" y="816"/>
                </a:lnTo>
                <a:lnTo>
                  <a:pt x="960" y="720"/>
                </a:lnTo>
                <a:lnTo>
                  <a:pt x="912" y="624"/>
                </a:lnTo>
                <a:lnTo>
                  <a:pt x="960" y="580"/>
                </a:lnTo>
                <a:lnTo>
                  <a:pt x="1012" y="432"/>
                </a:lnTo>
                <a:lnTo>
                  <a:pt x="1008" y="384"/>
                </a:lnTo>
                <a:lnTo>
                  <a:pt x="1104" y="96"/>
                </a:lnTo>
                <a:lnTo>
                  <a:pt x="1152" y="0"/>
                </a:lnTo>
                <a:lnTo>
                  <a:pt x="1200" y="48"/>
                </a:lnTo>
                <a:lnTo>
                  <a:pt x="1200" y="96"/>
                </a:lnTo>
                <a:close/>
              </a:path>
            </a:pathLst>
          </a:custGeom>
          <a:noFill/>
          <a:ln w="9525" cap="flat">
            <a:solidFill>
              <a:schemeClr val="tx1"/>
            </a:solidFill>
            <a:prstDash val="dash"/>
            <a:round/>
            <a:headEnd/>
            <a:tailEnd/>
          </a:ln>
        </p:spPr>
        <p:txBody>
          <a:bodyPr/>
          <a:lstStyle/>
          <a:p>
            <a:endParaRPr lang="en-US"/>
          </a:p>
        </p:txBody>
      </p:sp>
      <p:grpSp>
        <p:nvGrpSpPr>
          <p:cNvPr id="5134" name="Group 14"/>
          <p:cNvGrpSpPr>
            <a:grpSpLocks/>
          </p:cNvGrpSpPr>
          <p:nvPr/>
        </p:nvGrpSpPr>
        <p:grpSpPr bwMode="auto">
          <a:xfrm>
            <a:off x="60325" y="2751138"/>
            <a:ext cx="8931275" cy="4068762"/>
            <a:chOff x="38" y="1800"/>
            <a:chExt cx="5626" cy="2563"/>
          </a:xfrm>
        </p:grpSpPr>
        <p:grpSp>
          <p:nvGrpSpPr>
            <p:cNvPr id="29702" name="Group 13"/>
            <p:cNvGrpSpPr>
              <a:grpSpLocks/>
            </p:cNvGrpSpPr>
            <p:nvPr/>
          </p:nvGrpSpPr>
          <p:grpSpPr bwMode="auto">
            <a:xfrm>
              <a:off x="38" y="1800"/>
              <a:ext cx="5626" cy="2563"/>
              <a:chOff x="38" y="1800"/>
              <a:chExt cx="5626" cy="2563"/>
            </a:xfrm>
          </p:grpSpPr>
          <p:pic>
            <p:nvPicPr>
              <p:cNvPr id="29706" name="Picture 9" descr="SL181LP"/>
              <p:cNvPicPr>
                <a:picLocks noChangeAspect="1" noChangeArrowheads="1"/>
              </p:cNvPicPr>
              <p:nvPr/>
            </p:nvPicPr>
            <p:blipFill>
              <a:blip r:embed="rId5" cstate="print"/>
              <a:srcRect/>
              <a:stretch>
                <a:fillRect/>
              </a:stretch>
            </p:blipFill>
            <p:spPr bwMode="auto">
              <a:xfrm>
                <a:off x="2880" y="1800"/>
                <a:ext cx="2784" cy="2088"/>
              </a:xfrm>
              <a:prstGeom prst="rect">
                <a:avLst/>
              </a:prstGeom>
              <a:noFill/>
              <a:ln w="9525">
                <a:noFill/>
                <a:miter lim="800000"/>
                <a:headEnd/>
                <a:tailEnd/>
              </a:ln>
            </p:spPr>
          </p:pic>
          <p:sp>
            <p:nvSpPr>
              <p:cNvPr id="29707" name="Rectangle 10"/>
              <p:cNvSpPr>
                <a:spLocks noChangeArrowheads="1"/>
              </p:cNvSpPr>
              <p:nvPr/>
            </p:nvSpPr>
            <p:spPr bwMode="auto">
              <a:xfrm>
                <a:off x="864" y="2952"/>
                <a:ext cx="1008" cy="768"/>
              </a:xfrm>
              <a:prstGeom prst="rect">
                <a:avLst/>
              </a:prstGeom>
              <a:noFill/>
              <a:ln w="9525">
                <a:solidFill>
                  <a:schemeClr val="tx1"/>
                </a:solidFill>
                <a:miter lim="800000"/>
                <a:headEnd/>
                <a:tailEnd/>
              </a:ln>
            </p:spPr>
            <p:txBody>
              <a:bodyPr wrap="none" anchor="ctr"/>
              <a:lstStyle/>
              <a:p>
                <a:endParaRPr lang="en-US"/>
              </a:p>
            </p:txBody>
          </p:sp>
          <p:sp>
            <p:nvSpPr>
              <p:cNvPr id="29708" name="Text Box 14"/>
              <p:cNvSpPr txBox="1">
                <a:spLocks noChangeArrowheads="1"/>
              </p:cNvSpPr>
              <p:nvPr/>
            </p:nvSpPr>
            <p:spPr bwMode="auto">
              <a:xfrm>
                <a:off x="38" y="3959"/>
                <a:ext cx="5146" cy="404"/>
              </a:xfrm>
              <a:prstGeom prst="rect">
                <a:avLst/>
              </a:prstGeom>
              <a:noFill/>
              <a:ln w="9525">
                <a:noFill/>
                <a:miter lim="800000"/>
                <a:headEnd/>
                <a:tailEnd/>
              </a:ln>
            </p:spPr>
            <p:txBody>
              <a:bodyPr>
                <a:spAutoFit/>
              </a:bodyPr>
              <a:lstStyle/>
              <a:p>
                <a:r>
                  <a:rPr lang="en-US"/>
                  <a:t>The boxed area is enlarged at right.  Now the large neuronal cell bodies are evident, as purple blotches (arrows indicate some examples)</a:t>
                </a:r>
              </a:p>
            </p:txBody>
          </p:sp>
        </p:grpSp>
        <p:sp>
          <p:nvSpPr>
            <p:cNvPr id="29703" name="Line 15"/>
            <p:cNvSpPr>
              <a:spLocks noChangeShapeType="1"/>
            </p:cNvSpPr>
            <p:nvPr/>
          </p:nvSpPr>
          <p:spPr bwMode="auto">
            <a:xfrm>
              <a:off x="4274" y="1935"/>
              <a:ext cx="48" cy="96"/>
            </a:xfrm>
            <a:prstGeom prst="line">
              <a:avLst/>
            </a:prstGeom>
            <a:noFill/>
            <a:ln w="9525">
              <a:solidFill>
                <a:schemeClr val="tx1"/>
              </a:solidFill>
              <a:round/>
              <a:headEnd type="triangle" w="med" len="med"/>
              <a:tailEnd/>
            </a:ln>
          </p:spPr>
          <p:txBody>
            <a:bodyPr/>
            <a:lstStyle/>
            <a:p>
              <a:endParaRPr lang="en-US"/>
            </a:p>
          </p:txBody>
        </p:sp>
        <p:sp>
          <p:nvSpPr>
            <p:cNvPr id="29704" name="Line 16"/>
            <p:cNvSpPr>
              <a:spLocks noChangeShapeType="1"/>
            </p:cNvSpPr>
            <p:nvPr/>
          </p:nvSpPr>
          <p:spPr bwMode="auto">
            <a:xfrm flipH="1" flipV="1">
              <a:off x="4474" y="2888"/>
              <a:ext cx="48" cy="96"/>
            </a:xfrm>
            <a:prstGeom prst="line">
              <a:avLst/>
            </a:prstGeom>
            <a:noFill/>
            <a:ln w="9525">
              <a:solidFill>
                <a:schemeClr val="tx1"/>
              </a:solidFill>
              <a:round/>
              <a:headEnd/>
              <a:tailEnd type="triangle" w="med" len="med"/>
            </a:ln>
          </p:spPr>
          <p:txBody>
            <a:bodyPr/>
            <a:lstStyle/>
            <a:p>
              <a:endParaRPr lang="en-US"/>
            </a:p>
          </p:txBody>
        </p:sp>
        <p:sp>
          <p:nvSpPr>
            <p:cNvPr id="29705" name="Line 17"/>
            <p:cNvSpPr>
              <a:spLocks noChangeShapeType="1"/>
            </p:cNvSpPr>
            <p:nvPr/>
          </p:nvSpPr>
          <p:spPr bwMode="auto">
            <a:xfrm>
              <a:off x="4348" y="1926"/>
              <a:ext cx="48" cy="96"/>
            </a:xfrm>
            <a:prstGeom prst="line">
              <a:avLst/>
            </a:prstGeom>
            <a:noFill/>
            <a:ln w="9525">
              <a:solidFill>
                <a:schemeClr val="tx1"/>
              </a:solidFill>
              <a:round/>
              <a:headEnd type="triangle" w="med" len="med"/>
              <a:tailEnd/>
            </a:ln>
          </p:spPr>
          <p:txBody>
            <a:bodyPr/>
            <a:lstStyle/>
            <a:p>
              <a:endParaRPr lang="en-US"/>
            </a:p>
          </p:txBody>
        </p:sp>
      </p:grpSp>
      <p:sp>
        <p:nvSpPr>
          <p:cNvPr id="15" name="Rectangle 14"/>
          <p:cNvSpPr/>
          <p:nvPr/>
        </p:nvSpPr>
        <p:spPr>
          <a:xfrm>
            <a:off x="1947692" y="-6123"/>
            <a:ext cx="5295617"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Gray matter</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SL181MP"/>
          <p:cNvPicPr>
            <a:picLocks noChangeAspect="1" noChangeArrowheads="1"/>
          </p:cNvPicPr>
          <p:nvPr/>
        </p:nvPicPr>
        <p:blipFill>
          <a:blip r:embed="rId4" cstate="print"/>
          <a:srcRect/>
          <a:stretch>
            <a:fillRect/>
          </a:stretch>
        </p:blipFill>
        <p:spPr bwMode="auto">
          <a:xfrm>
            <a:off x="2935288" y="957263"/>
            <a:ext cx="5791200" cy="4343400"/>
          </a:xfrm>
          <a:prstGeom prst="rect">
            <a:avLst/>
          </a:prstGeom>
          <a:noFill/>
          <a:ln w="9525">
            <a:noFill/>
            <a:miter lim="800000"/>
            <a:headEnd/>
            <a:tailEnd/>
          </a:ln>
        </p:spPr>
      </p:pic>
      <p:sp>
        <p:nvSpPr>
          <p:cNvPr id="31746" name="Text Box 5"/>
          <p:cNvSpPr txBox="1">
            <a:spLocks noChangeArrowheads="1"/>
          </p:cNvSpPr>
          <p:nvPr/>
        </p:nvSpPr>
        <p:spPr bwMode="auto">
          <a:xfrm>
            <a:off x="685800" y="5561013"/>
            <a:ext cx="7924800" cy="1200150"/>
          </a:xfrm>
          <a:prstGeom prst="rect">
            <a:avLst/>
          </a:prstGeom>
          <a:noFill/>
          <a:ln w="9525">
            <a:noFill/>
            <a:miter lim="800000"/>
            <a:headEnd/>
            <a:tailEnd/>
          </a:ln>
        </p:spPr>
        <p:txBody>
          <a:bodyPr>
            <a:spAutoFit/>
          </a:bodyPr>
          <a:lstStyle/>
          <a:p>
            <a:r>
              <a:rPr lang="en-US"/>
              <a:t>This medium  power view shows several multipolar motorneuron cell bodies (green arrows).</a:t>
            </a:r>
          </a:p>
          <a:p>
            <a:r>
              <a:rPr lang="en-US"/>
              <a:t>(The smaller, round nuclei (red arrows) are associated with oligodendrocytes, non-neuronal cells. Advance for a higher power view….</a:t>
            </a:r>
          </a:p>
        </p:txBody>
      </p:sp>
      <p:sp>
        <p:nvSpPr>
          <p:cNvPr id="6" name="Rectangle 5"/>
          <p:cNvSpPr/>
          <p:nvPr/>
        </p:nvSpPr>
        <p:spPr>
          <a:xfrm>
            <a:off x="1947692" y="-6123"/>
            <a:ext cx="5295617"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75000"/>
                  </a:schemeClr>
                </a:solidFill>
                <a:effectLst>
                  <a:reflection blurRad="12700" stA="50000" endPos="50000" dist="5000" dir="5400000" sy="-100000" rotWithShape="0"/>
                </a:effectLst>
                <a:latin typeface="+mn-lt"/>
              </a:rPr>
              <a:t>SPINAL CORD – Gray matter</a:t>
            </a:r>
          </a:p>
        </p:txBody>
      </p:sp>
      <p:pic>
        <p:nvPicPr>
          <p:cNvPr id="31748" name="Picture 8" descr="SL181SC"/>
          <p:cNvPicPr>
            <a:picLocks noChangeAspect="1" noChangeArrowheads="1"/>
          </p:cNvPicPr>
          <p:nvPr/>
        </p:nvPicPr>
        <p:blipFill>
          <a:blip r:embed="rId5" cstate="print"/>
          <a:srcRect/>
          <a:stretch>
            <a:fillRect/>
          </a:stretch>
        </p:blipFill>
        <p:spPr bwMode="auto">
          <a:xfrm>
            <a:off x="0" y="974725"/>
            <a:ext cx="3068638" cy="2301875"/>
          </a:xfrm>
          <a:prstGeom prst="rect">
            <a:avLst/>
          </a:prstGeom>
          <a:noFill/>
          <a:ln w="9525">
            <a:noFill/>
            <a:miter lim="800000"/>
            <a:headEnd/>
            <a:tailEnd/>
          </a:ln>
        </p:spPr>
      </p:pic>
      <p:sp>
        <p:nvSpPr>
          <p:cNvPr id="3" name="Rectangle 2"/>
          <p:cNvSpPr/>
          <p:nvPr/>
        </p:nvSpPr>
        <p:spPr>
          <a:xfrm>
            <a:off x="1358900" y="2590800"/>
            <a:ext cx="88900" cy="1127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flipV="1">
            <a:off x="1447800" y="974725"/>
            <a:ext cx="1620838" cy="16160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43038" y="2717800"/>
            <a:ext cx="1535112" cy="25860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464300" y="1970088"/>
            <a:ext cx="457200" cy="45720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00600" y="3563938"/>
            <a:ext cx="457200" cy="457200"/>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03600" y="2928938"/>
            <a:ext cx="582613"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29000" y="4235450"/>
            <a:ext cx="582613"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2"/>
  <p:tag name="MULTIRESPDIVISOR" val="1"/>
  <p:tag name="INCORRECTPOINTVALUE" val="0"/>
  <p:tag name="AUTOADJUSTPARTRANGE" val="True"/>
  <p:tag name="FIBNUMRESULTS" val="5"/>
  <p:tag name="PRRESPONSE2" val="9"/>
  <p:tag name="PRRESPONSE6" val="5"/>
  <p:tag name="PRRESPONSE10" val="1"/>
  <p:tag name="POWERPOINTVERSION" val="12.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POLLINGCYCLE" val="2"/>
  <p:tag name="INCLUDEPPT" val="True"/>
  <p:tag name="REALTIMEBACKUPPATH" val="(None)"/>
  <p:tag name="FIBDISPLAYRESULTS" val="True"/>
  <p:tag name="PRRESPONSE3" val="8"/>
  <p:tag name="PRRESPONSE8" val="3"/>
  <p:tag name="TPVERSION" val="2008"/>
  <p:tag name="ANSWERNOWSTYLE" val="-1"/>
  <p:tag name="COUNTDOWNSECONDS" val="5"/>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0"/>
  <p:tag name="ZEROBASED" val="False"/>
  <p:tag name="PRRESPONSE1" val="10"/>
  <p:tag name="SHOWFLASHWARNING" val="True"/>
  <p:tag name="COUNTDOWNSTYLE" val="0"/>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00"/>
  <p:tag name="USESECONDARYMONITOR" val="True"/>
  <p:tag name="PARTICIPANTSINLEADERBOARD" val="5"/>
  <p:tag name="INCLUDENONRESPONDERS" val="False"/>
  <p:tag name="SAVECSVWITHSESSION" val="False"/>
  <p:tag name="DISPLAYNAME" val="True"/>
  <p:tag name="PRRESPONSE7" val="4"/>
  <p:tag name="GRIDFONTSIZE" val="12"/>
  <p:tag name="STDCHART" val="1"/>
  <p:tag name="RESPTABLESTYLE" val="1"/>
  <p:tag name="CUSTOMCELLBACKCOLOR1" val="-657956"/>
  <p:tag name="PRRESPONSE4" val="7"/>
  <p:tag name="ADVANCEDSETTINGSVIEW" val="False"/>
  <p:tag name="DELIMITERS" val="3.1"/>
  <p:tag name="TPFULLVERSION" val="4.3.2.1178"/>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3672</TotalTime>
  <Words>4003</Words>
  <Application>Microsoft Office PowerPoint</Application>
  <PresentationFormat>On-screen Show (4:3)</PresentationFormat>
  <Paragraphs>515</Paragraphs>
  <Slides>77</Slides>
  <Notes>77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Bradley Hand ITC</vt:lpstr>
      <vt:lpstr>Calibri</vt:lpstr>
      <vt:lpstr>Chiller</vt:lpstr>
      <vt:lpstr>Georgia</vt:lpstr>
      <vt:lpstr>Helvetica</vt:lpstr>
      <vt:lpstr>Script MT Bold</vt:lpstr>
      <vt:lpstr>Tahoma</vt:lpstr>
      <vt:lpstr>Tempus Sans ITC</vt:lpstr>
      <vt:lpstr>Times New Roman</vt:lpstr>
      <vt:lpstr>Office Theme</vt:lpstr>
      <vt:lpstr>PowerPoint Presentation</vt:lpstr>
      <vt:lpstr>PowerPoint Presentation</vt:lpstr>
      <vt:lpstr>In this lab, we will examine cells, ganglia, nerves, and sensory endings of the peripheral nervous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Dorsal Root Ganglion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Lowrie, DJ (lowriedj)</cp:lastModifiedBy>
  <cp:revision>232</cp:revision>
  <dcterms:created xsi:type="dcterms:W3CDTF">2009-07-20T18:28:08Z</dcterms:created>
  <dcterms:modified xsi:type="dcterms:W3CDTF">2021-10-11T19:02:52Z</dcterms:modified>
</cp:coreProperties>
</file>