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83" r:id="rId2"/>
    <p:sldId id="284" r:id="rId3"/>
    <p:sldId id="285" r:id="rId4"/>
    <p:sldId id="316" r:id="rId5"/>
    <p:sldId id="317" r:id="rId6"/>
    <p:sldId id="318" r:id="rId7"/>
    <p:sldId id="319" r:id="rId8"/>
    <p:sldId id="320" r:id="rId9"/>
    <p:sldId id="321" r:id="rId10"/>
    <p:sldId id="322" r:id="rId11"/>
    <p:sldId id="323" r:id="rId12"/>
    <p:sldId id="324" r:id="rId13"/>
    <p:sldId id="305" r:id="rId14"/>
    <p:sldId id="325" r:id="rId15"/>
    <p:sldId id="328" r:id="rId16"/>
    <p:sldId id="327" r:id="rId17"/>
    <p:sldId id="329" r:id="rId18"/>
    <p:sldId id="330" r:id="rId19"/>
    <p:sldId id="331" r:id="rId20"/>
    <p:sldId id="326" r:id="rId21"/>
    <p:sldId id="333" r:id="rId22"/>
    <p:sldId id="341" r:id="rId23"/>
    <p:sldId id="310" r:id="rId24"/>
    <p:sldId id="334" r:id="rId25"/>
    <p:sldId id="335" r:id="rId26"/>
    <p:sldId id="336" r:id="rId27"/>
    <p:sldId id="337" r:id="rId28"/>
    <p:sldId id="338" r:id="rId29"/>
    <p:sldId id="339" r:id="rId30"/>
    <p:sldId id="345" r:id="rId31"/>
    <p:sldId id="346" r:id="rId32"/>
    <p:sldId id="277" r:id="rId33"/>
    <p:sldId id="278" r:id="rId34"/>
    <p:sldId id="279" r:id="rId35"/>
    <p:sldId id="312" r:id="rId36"/>
    <p:sldId id="313" r:id="rId37"/>
    <p:sldId id="314" r:id="rId38"/>
    <p:sldId id="290" r:id="rId39"/>
    <p:sldId id="264" r:id="rId40"/>
    <p:sldId id="265" r:id="rId41"/>
    <p:sldId id="266" r:id="rId42"/>
    <p:sldId id="280" r:id="rId43"/>
    <p:sldId id="281" r:id="rId44"/>
    <p:sldId id="343" r:id="rId45"/>
    <p:sldId id="282" r:id="rId46"/>
    <p:sldId id="291" r:id="rId47"/>
    <p:sldId id="292" r:id="rId48"/>
    <p:sldId id="293" r:id="rId49"/>
    <p:sldId id="350" r:id="rId50"/>
    <p:sldId id="344" r:id="rId51"/>
    <p:sldId id="294" r:id="rId52"/>
    <p:sldId id="295" r:id="rId53"/>
    <p:sldId id="296" r:id="rId54"/>
    <p:sldId id="347" r:id="rId55"/>
    <p:sldId id="267" r:id="rId56"/>
    <p:sldId id="349" r:id="rId57"/>
    <p:sldId id="297" r:id="rId58"/>
    <p:sldId id="298" r:id="rId59"/>
    <p:sldId id="348" r:id="rId60"/>
    <p:sldId id="299"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CC00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30" autoAdjust="0"/>
    <p:restoredTop sz="94674"/>
  </p:normalViewPr>
  <p:slideViewPr>
    <p:cSldViewPr>
      <p:cViewPr varScale="1">
        <p:scale>
          <a:sx n="105" d="100"/>
          <a:sy n="105" d="100"/>
        </p:scale>
        <p:origin x="294" y="114"/>
      </p:cViewPr>
      <p:guideLst>
        <p:guide orient="horz" pos="2160"/>
        <p:guide pos="2880"/>
      </p:guideLst>
    </p:cSldViewPr>
  </p:slideViewPr>
  <p:notesTextViewPr>
    <p:cViewPr>
      <p:scale>
        <a:sx n="1" d="1"/>
        <a:sy n="1" d="1"/>
      </p:scale>
      <p:origin x="0" y="0"/>
    </p:cViewPr>
  </p:notesTextViewPr>
  <p:sorterViewPr>
    <p:cViewPr>
      <p:scale>
        <a:sx n="100" d="100"/>
        <a:sy n="100" d="100"/>
      </p:scale>
      <p:origin x="0" y="94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F81545-26EB-456F-81F9-E94D31AA4C66}" type="datetimeFigureOut">
              <a:rPr lang="en-US" smtClean="0"/>
              <a:t>10/11/2021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A3B307-D0A7-48AD-9F44-470DD1BCA40F}" type="slidenum">
              <a:rPr lang="en-US" smtClean="0"/>
              <a:t>‹#›</a:t>
            </a:fld>
            <a:endParaRPr lang="en-US"/>
          </a:p>
        </p:txBody>
      </p:sp>
    </p:spTree>
    <p:extLst>
      <p:ext uri="{BB962C8B-B14F-4D97-AF65-F5344CB8AC3E}">
        <p14:creationId xmlns:p14="http://schemas.microsoft.com/office/powerpoint/2010/main" val="474706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34081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49</a:t>
            </a:fld>
            <a:endParaRPr lang="en-US"/>
          </a:p>
        </p:txBody>
      </p:sp>
      <p:sp>
        <p:nvSpPr>
          <p:cNvPr id="5122" name="Rectangle 2"/>
          <p:cNvSpPr>
            <a:spLocks noGrp="1" noRot="1" noChangeAspect="1" noChangeArrowheads="1" noTextEdit="1"/>
          </p:cNvSpPr>
          <p:nvPr>
            <p:ph type="sldImg"/>
          </p:nvPr>
        </p:nvSpPr>
        <p:spPr>
          <a:xfrm>
            <a:off x="-1554542" y="507480"/>
            <a:ext cx="9968638" cy="7518504"/>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019086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56</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263704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05068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973028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895323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4114492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51047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40657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437807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p:spPr>
      </p:sp>
      <p:sp>
        <p:nvSpPr>
          <p:cNvPr id="12493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077626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87B640-6FD0-4D86-9CBC-A89D469F2E61}"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CC90A-A6E7-43F4-BFB3-1D932BE84D15}" type="slidenum">
              <a:rPr lang="en-US" smtClean="0"/>
              <a:t>‹#›</a:t>
            </a:fld>
            <a:endParaRPr lang="en-US"/>
          </a:p>
        </p:txBody>
      </p:sp>
    </p:spTree>
    <p:extLst>
      <p:ext uri="{BB962C8B-B14F-4D97-AF65-F5344CB8AC3E}">
        <p14:creationId xmlns:p14="http://schemas.microsoft.com/office/powerpoint/2010/main" val="1857509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7B640-6FD0-4D86-9CBC-A89D469F2E61}"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CC90A-A6E7-43F4-BFB3-1D932BE84D15}" type="slidenum">
              <a:rPr lang="en-US" smtClean="0"/>
              <a:t>‹#›</a:t>
            </a:fld>
            <a:endParaRPr lang="en-US"/>
          </a:p>
        </p:txBody>
      </p:sp>
    </p:spTree>
    <p:extLst>
      <p:ext uri="{BB962C8B-B14F-4D97-AF65-F5344CB8AC3E}">
        <p14:creationId xmlns:p14="http://schemas.microsoft.com/office/powerpoint/2010/main" val="3787170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7B640-6FD0-4D86-9CBC-A89D469F2E61}"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CC90A-A6E7-43F4-BFB3-1D932BE84D15}" type="slidenum">
              <a:rPr lang="en-US" smtClean="0"/>
              <a:t>‹#›</a:t>
            </a:fld>
            <a:endParaRPr lang="en-US"/>
          </a:p>
        </p:txBody>
      </p:sp>
    </p:spTree>
    <p:extLst>
      <p:ext uri="{BB962C8B-B14F-4D97-AF65-F5344CB8AC3E}">
        <p14:creationId xmlns:p14="http://schemas.microsoft.com/office/powerpoint/2010/main" val="1049264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7B640-6FD0-4D86-9CBC-A89D469F2E61}"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CC90A-A6E7-43F4-BFB3-1D932BE84D15}" type="slidenum">
              <a:rPr lang="en-US" smtClean="0"/>
              <a:t>‹#›</a:t>
            </a:fld>
            <a:endParaRPr lang="en-US"/>
          </a:p>
        </p:txBody>
      </p:sp>
    </p:spTree>
    <p:extLst>
      <p:ext uri="{BB962C8B-B14F-4D97-AF65-F5344CB8AC3E}">
        <p14:creationId xmlns:p14="http://schemas.microsoft.com/office/powerpoint/2010/main" val="2319665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87B640-6FD0-4D86-9CBC-A89D469F2E61}"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CC90A-A6E7-43F4-BFB3-1D932BE84D15}" type="slidenum">
              <a:rPr lang="en-US" smtClean="0"/>
              <a:t>‹#›</a:t>
            </a:fld>
            <a:endParaRPr lang="en-US"/>
          </a:p>
        </p:txBody>
      </p:sp>
    </p:spTree>
    <p:extLst>
      <p:ext uri="{BB962C8B-B14F-4D97-AF65-F5344CB8AC3E}">
        <p14:creationId xmlns:p14="http://schemas.microsoft.com/office/powerpoint/2010/main" val="165142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87B640-6FD0-4D86-9CBC-A89D469F2E61}" type="datetimeFigureOut">
              <a:rPr lang="en-US" smtClean="0"/>
              <a:t>10/11/2021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CC90A-A6E7-43F4-BFB3-1D932BE84D15}" type="slidenum">
              <a:rPr lang="en-US" smtClean="0"/>
              <a:t>‹#›</a:t>
            </a:fld>
            <a:endParaRPr lang="en-US"/>
          </a:p>
        </p:txBody>
      </p:sp>
    </p:spTree>
    <p:extLst>
      <p:ext uri="{BB962C8B-B14F-4D97-AF65-F5344CB8AC3E}">
        <p14:creationId xmlns:p14="http://schemas.microsoft.com/office/powerpoint/2010/main" val="191827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87B640-6FD0-4D86-9CBC-A89D469F2E61}" type="datetimeFigureOut">
              <a:rPr lang="en-US" smtClean="0"/>
              <a:t>10/11/2021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6CC90A-A6E7-43F4-BFB3-1D932BE84D15}" type="slidenum">
              <a:rPr lang="en-US" smtClean="0"/>
              <a:t>‹#›</a:t>
            </a:fld>
            <a:endParaRPr lang="en-US"/>
          </a:p>
        </p:txBody>
      </p:sp>
    </p:spTree>
    <p:extLst>
      <p:ext uri="{BB962C8B-B14F-4D97-AF65-F5344CB8AC3E}">
        <p14:creationId xmlns:p14="http://schemas.microsoft.com/office/powerpoint/2010/main" val="199938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87B640-6FD0-4D86-9CBC-A89D469F2E61}" type="datetimeFigureOut">
              <a:rPr lang="en-US" smtClean="0"/>
              <a:t>10/11/2021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6CC90A-A6E7-43F4-BFB3-1D932BE84D15}" type="slidenum">
              <a:rPr lang="en-US" smtClean="0"/>
              <a:t>‹#›</a:t>
            </a:fld>
            <a:endParaRPr lang="en-US"/>
          </a:p>
        </p:txBody>
      </p:sp>
    </p:spTree>
    <p:extLst>
      <p:ext uri="{BB962C8B-B14F-4D97-AF65-F5344CB8AC3E}">
        <p14:creationId xmlns:p14="http://schemas.microsoft.com/office/powerpoint/2010/main" val="3179379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7B640-6FD0-4D86-9CBC-A89D469F2E61}" type="datetimeFigureOut">
              <a:rPr lang="en-US" smtClean="0"/>
              <a:t>10/11/2021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6CC90A-A6E7-43F4-BFB3-1D932BE84D15}" type="slidenum">
              <a:rPr lang="en-US" smtClean="0"/>
              <a:t>‹#›</a:t>
            </a:fld>
            <a:endParaRPr lang="en-US"/>
          </a:p>
        </p:txBody>
      </p:sp>
    </p:spTree>
    <p:extLst>
      <p:ext uri="{BB962C8B-B14F-4D97-AF65-F5344CB8AC3E}">
        <p14:creationId xmlns:p14="http://schemas.microsoft.com/office/powerpoint/2010/main" val="2409370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87B640-6FD0-4D86-9CBC-A89D469F2E61}" type="datetimeFigureOut">
              <a:rPr lang="en-US" smtClean="0"/>
              <a:t>10/11/2021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CC90A-A6E7-43F4-BFB3-1D932BE84D15}" type="slidenum">
              <a:rPr lang="en-US" smtClean="0"/>
              <a:t>‹#›</a:t>
            </a:fld>
            <a:endParaRPr lang="en-US"/>
          </a:p>
        </p:txBody>
      </p:sp>
    </p:spTree>
    <p:extLst>
      <p:ext uri="{BB962C8B-B14F-4D97-AF65-F5344CB8AC3E}">
        <p14:creationId xmlns:p14="http://schemas.microsoft.com/office/powerpoint/2010/main" val="848553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87B640-6FD0-4D86-9CBC-A89D469F2E61}" type="datetimeFigureOut">
              <a:rPr lang="en-US" smtClean="0"/>
              <a:t>10/11/2021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CC90A-A6E7-43F4-BFB3-1D932BE84D15}" type="slidenum">
              <a:rPr lang="en-US" smtClean="0"/>
              <a:t>‹#›</a:t>
            </a:fld>
            <a:endParaRPr lang="en-US"/>
          </a:p>
        </p:txBody>
      </p:sp>
    </p:spTree>
    <p:extLst>
      <p:ext uri="{BB962C8B-B14F-4D97-AF65-F5344CB8AC3E}">
        <p14:creationId xmlns:p14="http://schemas.microsoft.com/office/powerpoint/2010/main" val="1673841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7B640-6FD0-4D86-9CBC-A89D469F2E61}" type="datetimeFigureOut">
              <a:rPr lang="en-US" smtClean="0"/>
              <a:t>10/11/2021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CC90A-A6E7-43F4-BFB3-1D932BE84D15}" type="slidenum">
              <a:rPr lang="en-US" smtClean="0"/>
              <a:t>‹#›</a:t>
            </a:fld>
            <a:endParaRPr lang="en-US"/>
          </a:p>
        </p:txBody>
      </p:sp>
    </p:spTree>
    <p:extLst>
      <p:ext uri="{BB962C8B-B14F-4D97-AF65-F5344CB8AC3E}">
        <p14:creationId xmlns:p14="http://schemas.microsoft.com/office/powerpoint/2010/main" val="330966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accessibilityresources.mediaspace.kaltura.com/media/skeletalmuscleSL27_xvid.mp4/1_f0zyqcz4"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accessibilityresources.mediaspace.kaltura.com/media/cardiacmuscleSL88_xvid.mp4/1_6mgktith"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accessibilityresources.mediaspace.kaltura.com/media/cardiacmuscleSL64_xvid.mp4/1_sa1fhm1a"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accessibilityresources.mediaspace.kaltura.com/media/smoothmuscleSL57_xvid.mp4/1_rlqb6ind"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accessibilityresources.mediaspace.kaltura.com/media/skeletalsmoothSL15A_xvid.mp4/1_ylq0zky0"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accessibilityresources.mediaspace.kaltura.com/media/skeletalmuscleSL86_xvid.mp4/1_p6eqgdid"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07156" y="1219200"/>
            <a:ext cx="5943600" cy="1323439"/>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latin typeface="+mn-lt"/>
              </a:rPr>
              <a:t>Muscle</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2" name="TextBox 1"/>
          <p:cNvSpPr txBox="1"/>
          <p:nvPr/>
        </p:nvSpPr>
        <p:spPr>
          <a:xfrm>
            <a:off x="457200" y="5105400"/>
            <a:ext cx="5638800" cy="954107"/>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60 minutes to complete.</a:t>
            </a:r>
          </a:p>
        </p:txBody>
      </p:sp>
      <p:pic>
        <p:nvPicPr>
          <p:cNvPr id="1026" name="Picture 2" descr="http://www.umm.edu/graphics/images/en/199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391501"/>
            <a:ext cx="2895600" cy="231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401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73" y="1148438"/>
            <a:ext cx="5609127" cy="4337962"/>
          </a:xfrm>
          <a:prstGeom prst="rect">
            <a:avLst/>
          </a:prstGeom>
        </p:spPr>
      </p:pic>
      <p:sp>
        <p:nvSpPr>
          <p:cNvPr id="3" name="Rectangle 2"/>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
        <p:nvSpPr>
          <p:cNvPr id="10" name="TextBox 9"/>
          <p:cNvSpPr txBox="1"/>
          <p:nvPr/>
        </p:nvSpPr>
        <p:spPr>
          <a:xfrm>
            <a:off x="155733" y="457200"/>
            <a:ext cx="8845226" cy="584775"/>
          </a:xfrm>
          <a:prstGeom prst="rect">
            <a:avLst/>
          </a:prstGeom>
          <a:noFill/>
        </p:spPr>
        <p:txBody>
          <a:bodyPr wrap="square">
            <a:spAutoFit/>
          </a:bodyPr>
          <a:lstStyle/>
          <a:p>
            <a:r>
              <a:rPr lang="en-US" sz="1600" b="1" dirty="0">
                <a:solidFill>
                  <a:schemeClr val="accent6">
                    <a:lumMod val="50000"/>
                  </a:schemeClr>
                </a:solidFill>
                <a:latin typeface="Calibri" pitchFamily="34" charset="0"/>
              </a:rPr>
              <a:t>In the same slide (and others in our set), some of the fibers are oriented in cross-section; you need to be able to recognize skeletal muscle in cross-section as well.  </a:t>
            </a:r>
          </a:p>
        </p:txBody>
      </p:sp>
      <p:sp>
        <p:nvSpPr>
          <p:cNvPr id="11" name="Left Brace 10"/>
          <p:cNvSpPr/>
          <p:nvPr/>
        </p:nvSpPr>
        <p:spPr>
          <a:xfrm>
            <a:off x="1998133" y="2626426"/>
            <a:ext cx="288087" cy="805395"/>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5867400" y="1422053"/>
            <a:ext cx="3200399" cy="1600438"/>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In cross sections, usually it is easier to see the cell borders and peripheral nuclei.  Also, if you look closely, you can see stippling within the cytoplasm (outlined cell is best for this), which represents the myofibrils cut in cross section.</a:t>
            </a:r>
          </a:p>
        </p:txBody>
      </p:sp>
      <p:sp>
        <p:nvSpPr>
          <p:cNvPr id="17" name="Left Brace 16"/>
          <p:cNvSpPr/>
          <p:nvPr/>
        </p:nvSpPr>
        <p:spPr>
          <a:xfrm>
            <a:off x="2105377" y="4054471"/>
            <a:ext cx="288087" cy="698152"/>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Freeform 1"/>
          <p:cNvSpPr/>
          <p:nvPr/>
        </p:nvSpPr>
        <p:spPr>
          <a:xfrm>
            <a:off x="3318933" y="2167467"/>
            <a:ext cx="1900087" cy="1196622"/>
          </a:xfrm>
          <a:custGeom>
            <a:avLst/>
            <a:gdLst>
              <a:gd name="connsiteX0" fmla="*/ 1636889 w 1900087"/>
              <a:gd name="connsiteY0" fmla="*/ 372533 h 1196622"/>
              <a:gd name="connsiteX1" fmla="*/ 1512711 w 1900087"/>
              <a:gd name="connsiteY1" fmla="*/ 282222 h 1196622"/>
              <a:gd name="connsiteX2" fmla="*/ 1478845 w 1900087"/>
              <a:gd name="connsiteY2" fmla="*/ 248355 h 1196622"/>
              <a:gd name="connsiteX3" fmla="*/ 1444978 w 1900087"/>
              <a:gd name="connsiteY3" fmla="*/ 237066 h 1196622"/>
              <a:gd name="connsiteX4" fmla="*/ 1377245 w 1900087"/>
              <a:gd name="connsiteY4" fmla="*/ 191911 h 1196622"/>
              <a:gd name="connsiteX5" fmla="*/ 1343378 w 1900087"/>
              <a:gd name="connsiteY5" fmla="*/ 180622 h 1196622"/>
              <a:gd name="connsiteX6" fmla="*/ 1309511 w 1900087"/>
              <a:gd name="connsiteY6" fmla="*/ 158044 h 1196622"/>
              <a:gd name="connsiteX7" fmla="*/ 1275645 w 1900087"/>
              <a:gd name="connsiteY7" fmla="*/ 146755 h 1196622"/>
              <a:gd name="connsiteX8" fmla="*/ 1241778 w 1900087"/>
              <a:gd name="connsiteY8" fmla="*/ 124177 h 1196622"/>
              <a:gd name="connsiteX9" fmla="*/ 1174045 w 1900087"/>
              <a:gd name="connsiteY9" fmla="*/ 101600 h 1196622"/>
              <a:gd name="connsiteX10" fmla="*/ 1140178 w 1900087"/>
              <a:gd name="connsiteY10" fmla="*/ 79022 h 1196622"/>
              <a:gd name="connsiteX11" fmla="*/ 1004711 w 1900087"/>
              <a:gd name="connsiteY11" fmla="*/ 45155 h 1196622"/>
              <a:gd name="connsiteX12" fmla="*/ 970845 w 1900087"/>
              <a:gd name="connsiteY12" fmla="*/ 33866 h 1196622"/>
              <a:gd name="connsiteX13" fmla="*/ 609600 w 1900087"/>
              <a:gd name="connsiteY13" fmla="*/ 0 h 1196622"/>
              <a:gd name="connsiteX14" fmla="*/ 338667 w 1900087"/>
              <a:gd name="connsiteY14" fmla="*/ 22577 h 1196622"/>
              <a:gd name="connsiteX15" fmla="*/ 270934 w 1900087"/>
              <a:gd name="connsiteY15" fmla="*/ 45155 h 1196622"/>
              <a:gd name="connsiteX16" fmla="*/ 203200 w 1900087"/>
              <a:gd name="connsiteY16" fmla="*/ 90311 h 1196622"/>
              <a:gd name="connsiteX17" fmla="*/ 124178 w 1900087"/>
              <a:gd name="connsiteY17" fmla="*/ 180622 h 1196622"/>
              <a:gd name="connsiteX18" fmla="*/ 101600 w 1900087"/>
              <a:gd name="connsiteY18" fmla="*/ 214489 h 1196622"/>
              <a:gd name="connsiteX19" fmla="*/ 67734 w 1900087"/>
              <a:gd name="connsiteY19" fmla="*/ 304800 h 1196622"/>
              <a:gd name="connsiteX20" fmla="*/ 45156 w 1900087"/>
              <a:gd name="connsiteY20" fmla="*/ 395111 h 1196622"/>
              <a:gd name="connsiteX21" fmla="*/ 33867 w 1900087"/>
              <a:gd name="connsiteY21" fmla="*/ 428977 h 1196622"/>
              <a:gd name="connsiteX22" fmla="*/ 0 w 1900087"/>
              <a:gd name="connsiteY22" fmla="*/ 598311 h 1196622"/>
              <a:gd name="connsiteX23" fmla="*/ 11289 w 1900087"/>
              <a:gd name="connsiteY23" fmla="*/ 767644 h 1196622"/>
              <a:gd name="connsiteX24" fmla="*/ 22578 w 1900087"/>
              <a:gd name="connsiteY24" fmla="*/ 812800 h 1196622"/>
              <a:gd name="connsiteX25" fmla="*/ 67734 w 1900087"/>
              <a:gd name="connsiteY25" fmla="*/ 936977 h 1196622"/>
              <a:gd name="connsiteX26" fmla="*/ 124178 w 1900087"/>
              <a:gd name="connsiteY26" fmla="*/ 1004711 h 1196622"/>
              <a:gd name="connsiteX27" fmla="*/ 146756 w 1900087"/>
              <a:gd name="connsiteY27" fmla="*/ 1038577 h 1196622"/>
              <a:gd name="connsiteX28" fmla="*/ 225778 w 1900087"/>
              <a:gd name="connsiteY28" fmla="*/ 1083733 h 1196622"/>
              <a:gd name="connsiteX29" fmla="*/ 304800 w 1900087"/>
              <a:gd name="connsiteY29" fmla="*/ 1128889 h 1196622"/>
              <a:gd name="connsiteX30" fmla="*/ 428978 w 1900087"/>
              <a:gd name="connsiteY30" fmla="*/ 1162755 h 1196622"/>
              <a:gd name="connsiteX31" fmla="*/ 519289 w 1900087"/>
              <a:gd name="connsiteY31" fmla="*/ 1174044 h 1196622"/>
              <a:gd name="connsiteX32" fmla="*/ 643467 w 1900087"/>
              <a:gd name="connsiteY32" fmla="*/ 1185333 h 1196622"/>
              <a:gd name="connsiteX33" fmla="*/ 1095023 w 1900087"/>
              <a:gd name="connsiteY33" fmla="*/ 1196622 h 1196622"/>
              <a:gd name="connsiteX34" fmla="*/ 1332089 w 1900087"/>
              <a:gd name="connsiteY34" fmla="*/ 1185333 h 1196622"/>
              <a:gd name="connsiteX35" fmla="*/ 1512711 w 1900087"/>
              <a:gd name="connsiteY35" fmla="*/ 1162755 h 1196622"/>
              <a:gd name="connsiteX36" fmla="*/ 1648178 w 1900087"/>
              <a:gd name="connsiteY36" fmla="*/ 1151466 h 1196622"/>
              <a:gd name="connsiteX37" fmla="*/ 1715911 w 1900087"/>
              <a:gd name="connsiteY37" fmla="*/ 1128889 h 1196622"/>
              <a:gd name="connsiteX38" fmla="*/ 1749778 w 1900087"/>
              <a:gd name="connsiteY38" fmla="*/ 1117600 h 1196622"/>
              <a:gd name="connsiteX39" fmla="*/ 1783645 w 1900087"/>
              <a:gd name="connsiteY39" fmla="*/ 1083733 h 1196622"/>
              <a:gd name="connsiteX40" fmla="*/ 1817511 w 1900087"/>
              <a:gd name="connsiteY40" fmla="*/ 1061155 h 1196622"/>
              <a:gd name="connsiteX41" fmla="*/ 1885245 w 1900087"/>
              <a:gd name="connsiteY41" fmla="*/ 993422 h 1196622"/>
              <a:gd name="connsiteX42" fmla="*/ 1885245 w 1900087"/>
              <a:gd name="connsiteY42" fmla="*/ 835377 h 1196622"/>
              <a:gd name="connsiteX43" fmla="*/ 1873956 w 1900087"/>
              <a:gd name="connsiteY43" fmla="*/ 778933 h 1196622"/>
              <a:gd name="connsiteX44" fmla="*/ 1851378 w 1900087"/>
              <a:gd name="connsiteY44" fmla="*/ 745066 h 1196622"/>
              <a:gd name="connsiteX45" fmla="*/ 1828800 w 1900087"/>
              <a:gd name="connsiteY45" fmla="*/ 677333 h 1196622"/>
              <a:gd name="connsiteX46" fmla="*/ 1783645 w 1900087"/>
              <a:gd name="connsiteY46" fmla="*/ 598311 h 1196622"/>
              <a:gd name="connsiteX47" fmla="*/ 1772356 w 1900087"/>
              <a:gd name="connsiteY47" fmla="*/ 564444 h 1196622"/>
              <a:gd name="connsiteX48" fmla="*/ 1749778 w 1900087"/>
              <a:gd name="connsiteY48" fmla="*/ 530577 h 1196622"/>
              <a:gd name="connsiteX49" fmla="*/ 1738489 w 1900087"/>
              <a:gd name="connsiteY49" fmla="*/ 485422 h 1196622"/>
              <a:gd name="connsiteX50" fmla="*/ 1715911 w 1900087"/>
              <a:gd name="connsiteY50" fmla="*/ 451555 h 1196622"/>
              <a:gd name="connsiteX51" fmla="*/ 1648178 w 1900087"/>
              <a:gd name="connsiteY51" fmla="*/ 372533 h 1196622"/>
              <a:gd name="connsiteX52" fmla="*/ 1636889 w 1900087"/>
              <a:gd name="connsiteY52" fmla="*/ 372533 h 119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0087" h="1196622">
                <a:moveTo>
                  <a:pt x="1636889" y="372533"/>
                </a:moveTo>
                <a:cubicBezTo>
                  <a:pt x="1614311" y="357481"/>
                  <a:pt x="1548902" y="318414"/>
                  <a:pt x="1512711" y="282222"/>
                </a:cubicBezTo>
                <a:cubicBezTo>
                  <a:pt x="1501422" y="270933"/>
                  <a:pt x="1492128" y="257211"/>
                  <a:pt x="1478845" y="248355"/>
                </a:cubicBezTo>
                <a:cubicBezTo>
                  <a:pt x="1468944" y="241754"/>
                  <a:pt x="1455380" y="242845"/>
                  <a:pt x="1444978" y="237066"/>
                </a:cubicBezTo>
                <a:cubicBezTo>
                  <a:pt x="1421258" y="223888"/>
                  <a:pt x="1402987" y="200492"/>
                  <a:pt x="1377245" y="191911"/>
                </a:cubicBezTo>
                <a:cubicBezTo>
                  <a:pt x="1365956" y="188148"/>
                  <a:pt x="1354021" y="185944"/>
                  <a:pt x="1343378" y="180622"/>
                </a:cubicBezTo>
                <a:cubicBezTo>
                  <a:pt x="1331243" y="174554"/>
                  <a:pt x="1321646" y="164112"/>
                  <a:pt x="1309511" y="158044"/>
                </a:cubicBezTo>
                <a:cubicBezTo>
                  <a:pt x="1298868" y="152722"/>
                  <a:pt x="1286288" y="152077"/>
                  <a:pt x="1275645" y="146755"/>
                </a:cubicBezTo>
                <a:cubicBezTo>
                  <a:pt x="1263510" y="140687"/>
                  <a:pt x="1254176" y="129687"/>
                  <a:pt x="1241778" y="124177"/>
                </a:cubicBezTo>
                <a:cubicBezTo>
                  <a:pt x="1220030" y="114511"/>
                  <a:pt x="1193847" y="114801"/>
                  <a:pt x="1174045" y="101600"/>
                </a:cubicBezTo>
                <a:cubicBezTo>
                  <a:pt x="1162756" y="94074"/>
                  <a:pt x="1152576" y="84532"/>
                  <a:pt x="1140178" y="79022"/>
                </a:cubicBezTo>
                <a:cubicBezTo>
                  <a:pt x="1086509" y="55169"/>
                  <a:pt x="1061509" y="54621"/>
                  <a:pt x="1004711" y="45155"/>
                </a:cubicBezTo>
                <a:cubicBezTo>
                  <a:pt x="993422" y="41392"/>
                  <a:pt x="982325" y="36997"/>
                  <a:pt x="970845" y="33866"/>
                </a:cubicBezTo>
                <a:cubicBezTo>
                  <a:pt x="810355" y="-9903"/>
                  <a:pt x="860524" y="10455"/>
                  <a:pt x="609600" y="0"/>
                </a:cubicBezTo>
                <a:cubicBezTo>
                  <a:pt x="483238" y="6318"/>
                  <a:pt x="433266" y="-5802"/>
                  <a:pt x="338667" y="22577"/>
                </a:cubicBezTo>
                <a:cubicBezTo>
                  <a:pt x="315872" y="29415"/>
                  <a:pt x="290736" y="31954"/>
                  <a:pt x="270934" y="45155"/>
                </a:cubicBezTo>
                <a:lnTo>
                  <a:pt x="203200" y="90311"/>
                </a:lnTo>
                <a:cubicBezTo>
                  <a:pt x="150519" y="169333"/>
                  <a:pt x="180623" y="142992"/>
                  <a:pt x="124178" y="180622"/>
                </a:cubicBezTo>
                <a:cubicBezTo>
                  <a:pt x="116652" y="191911"/>
                  <a:pt x="107668" y="202354"/>
                  <a:pt x="101600" y="214489"/>
                </a:cubicBezTo>
                <a:cubicBezTo>
                  <a:pt x="94758" y="228173"/>
                  <a:pt x="73596" y="283307"/>
                  <a:pt x="67734" y="304800"/>
                </a:cubicBezTo>
                <a:cubicBezTo>
                  <a:pt x="59569" y="334737"/>
                  <a:pt x="54969" y="365673"/>
                  <a:pt x="45156" y="395111"/>
                </a:cubicBezTo>
                <a:cubicBezTo>
                  <a:pt x="41393" y="406400"/>
                  <a:pt x="37136" y="417536"/>
                  <a:pt x="33867" y="428977"/>
                </a:cubicBezTo>
                <a:cubicBezTo>
                  <a:pt x="18028" y="484413"/>
                  <a:pt x="9458" y="541565"/>
                  <a:pt x="0" y="598311"/>
                </a:cubicBezTo>
                <a:cubicBezTo>
                  <a:pt x="3763" y="654755"/>
                  <a:pt x="5367" y="711385"/>
                  <a:pt x="11289" y="767644"/>
                </a:cubicBezTo>
                <a:cubicBezTo>
                  <a:pt x="12913" y="783074"/>
                  <a:pt x="18120" y="797939"/>
                  <a:pt x="22578" y="812800"/>
                </a:cubicBezTo>
                <a:cubicBezTo>
                  <a:pt x="30482" y="839146"/>
                  <a:pt x="54268" y="910045"/>
                  <a:pt x="67734" y="936977"/>
                </a:cubicBezTo>
                <a:cubicBezTo>
                  <a:pt x="88756" y="979022"/>
                  <a:pt x="92967" y="967259"/>
                  <a:pt x="124178" y="1004711"/>
                </a:cubicBezTo>
                <a:cubicBezTo>
                  <a:pt x="132864" y="1015134"/>
                  <a:pt x="137162" y="1028983"/>
                  <a:pt x="146756" y="1038577"/>
                </a:cubicBezTo>
                <a:cubicBezTo>
                  <a:pt x="165092" y="1056912"/>
                  <a:pt x="205119" y="1071928"/>
                  <a:pt x="225778" y="1083733"/>
                </a:cubicBezTo>
                <a:cubicBezTo>
                  <a:pt x="265270" y="1106300"/>
                  <a:pt x="257900" y="1111835"/>
                  <a:pt x="304800" y="1128889"/>
                </a:cubicBezTo>
                <a:cubicBezTo>
                  <a:pt x="307982" y="1130046"/>
                  <a:pt x="408647" y="1159366"/>
                  <a:pt x="428978" y="1162755"/>
                </a:cubicBezTo>
                <a:cubicBezTo>
                  <a:pt x="458903" y="1167743"/>
                  <a:pt x="489118" y="1170868"/>
                  <a:pt x="519289" y="1174044"/>
                </a:cubicBezTo>
                <a:cubicBezTo>
                  <a:pt x="560624" y="1178395"/>
                  <a:pt x="601936" y="1183704"/>
                  <a:pt x="643467" y="1185333"/>
                </a:cubicBezTo>
                <a:cubicBezTo>
                  <a:pt x="793917" y="1191233"/>
                  <a:pt x="944504" y="1192859"/>
                  <a:pt x="1095023" y="1196622"/>
                </a:cubicBezTo>
                <a:lnTo>
                  <a:pt x="1332089" y="1185333"/>
                </a:lnTo>
                <a:cubicBezTo>
                  <a:pt x="1715996" y="1161339"/>
                  <a:pt x="1304431" y="1187259"/>
                  <a:pt x="1512711" y="1162755"/>
                </a:cubicBezTo>
                <a:cubicBezTo>
                  <a:pt x="1557713" y="1157461"/>
                  <a:pt x="1603022" y="1155229"/>
                  <a:pt x="1648178" y="1151466"/>
                </a:cubicBezTo>
                <a:lnTo>
                  <a:pt x="1715911" y="1128889"/>
                </a:lnTo>
                <a:lnTo>
                  <a:pt x="1749778" y="1117600"/>
                </a:lnTo>
                <a:cubicBezTo>
                  <a:pt x="1761067" y="1106311"/>
                  <a:pt x="1771380" y="1093954"/>
                  <a:pt x="1783645" y="1083733"/>
                </a:cubicBezTo>
                <a:cubicBezTo>
                  <a:pt x="1794068" y="1075047"/>
                  <a:pt x="1807371" y="1070169"/>
                  <a:pt x="1817511" y="1061155"/>
                </a:cubicBezTo>
                <a:cubicBezTo>
                  <a:pt x="1841376" y="1039942"/>
                  <a:pt x="1885245" y="993422"/>
                  <a:pt x="1885245" y="993422"/>
                </a:cubicBezTo>
                <a:cubicBezTo>
                  <a:pt x="1908712" y="923021"/>
                  <a:pt x="1900984" y="961288"/>
                  <a:pt x="1885245" y="835377"/>
                </a:cubicBezTo>
                <a:cubicBezTo>
                  <a:pt x="1882865" y="816338"/>
                  <a:pt x="1880693" y="796899"/>
                  <a:pt x="1873956" y="778933"/>
                </a:cubicBezTo>
                <a:cubicBezTo>
                  <a:pt x="1869192" y="766229"/>
                  <a:pt x="1856888" y="757464"/>
                  <a:pt x="1851378" y="745066"/>
                </a:cubicBezTo>
                <a:cubicBezTo>
                  <a:pt x="1841712" y="723318"/>
                  <a:pt x="1839443" y="698620"/>
                  <a:pt x="1828800" y="677333"/>
                </a:cubicBezTo>
                <a:cubicBezTo>
                  <a:pt x="1800156" y="620042"/>
                  <a:pt x="1815558" y="646179"/>
                  <a:pt x="1783645" y="598311"/>
                </a:cubicBezTo>
                <a:cubicBezTo>
                  <a:pt x="1779882" y="587022"/>
                  <a:pt x="1777678" y="575087"/>
                  <a:pt x="1772356" y="564444"/>
                </a:cubicBezTo>
                <a:cubicBezTo>
                  <a:pt x="1766288" y="552309"/>
                  <a:pt x="1755123" y="543048"/>
                  <a:pt x="1749778" y="530577"/>
                </a:cubicBezTo>
                <a:cubicBezTo>
                  <a:pt x="1743666" y="516317"/>
                  <a:pt x="1744601" y="499682"/>
                  <a:pt x="1738489" y="485422"/>
                </a:cubicBezTo>
                <a:cubicBezTo>
                  <a:pt x="1733144" y="472951"/>
                  <a:pt x="1723797" y="462596"/>
                  <a:pt x="1715911" y="451555"/>
                </a:cubicBezTo>
                <a:cubicBezTo>
                  <a:pt x="1703881" y="434713"/>
                  <a:pt x="1668692" y="384841"/>
                  <a:pt x="1648178" y="372533"/>
                </a:cubicBezTo>
                <a:cubicBezTo>
                  <a:pt x="1641725" y="368661"/>
                  <a:pt x="1659467" y="387585"/>
                  <a:pt x="1636889" y="372533"/>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445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932" y="1314115"/>
            <a:ext cx="6611726" cy="5239085"/>
          </a:xfrm>
          <a:prstGeom prst="rect">
            <a:avLst/>
          </a:prstGeom>
        </p:spPr>
      </p:pic>
      <p:sp>
        <p:nvSpPr>
          <p:cNvPr id="3" name="Rectangle 2"/>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
        <p:nvSpPr>
          <p:cNvPr id="10" name="TextBox 9"/>
          <p:cNvSpPr txBox="1"/>
          <p:nvPr/>
        </p:nvSpPr>
        <p:spPr>
          <a:xfrm>
            <a:off x="155733" y="457200"/>
            <a:ext cx="8845226"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Alas, like longitudinal sections, perfect cross-sections are not always the norm.  Here, even a slight angle takes away the obvious stippling (some short “bands” may be visible), and cell borders (brackets indicate cells) are not as distinct.</a:t>
            </a:r>
          </a:p>
        </p:txBody>
      </p:sp>
      <p:sp>
        <p:nvSpPr>
          <p:cNvPr id="11" name="Left Brace 10"/>
          <p:cNvSpPr/>
          <p:nvPr/>
        </p:nvSpPr>
        <p:spPr>
          <a:xfrm>
            <a:off x="2669199" y="5310383"/>
            <a:ext cx="288087" cy="805395"/>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p:cNvSpPr/>
          <p:nvPr/>
        </p:nvSpPr>
        <p:spPr>
          <a:xfrm rot="17491582">
            <a:off x="3622450" y="3689824"/>
            <a:ext cx="339121" cy="1661259"/>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18643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737789" y="1981200"/>
            <a:ext cx="3232227"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skeletal muscle – SL27</a:t>
            </a:r>
            <a:endParaRPr lang="en-US" dirty="0">
              <a:latin typeface="Calibri" pitchFamily="34" charset="0"/>
            </a:endParaRPr>
          </a:p>
        </p:txBody>
      </p:sp>
      <p:sp>
        <p:nvSpPr>
          <p:cNvPr id="37891" name="TextBox 4"/>
          <p:cNvSpPr txBox="1">
            <a:spLocks noChangeArrowheads="1"/>
          </p:cNvSpPr>
          <p:nvPr/>
        </p:nvSpPr>
        <p:spPr bwMode="auto">
          <a:xfrm>
            <a:off x="1996998" y="5791200"/>
            <a:ext cx="4495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027</a:t>
            </a:r>
            <a:r>
              <a:rPr lang="en-US" dirty="0">
                <a:latin typeface="Calibri" pitchFamily="34" charset="0"/>
                <a:hlinkClick r:id="rId4"/>
              </a:rPr>
              <a:t> </a:t>
            </a:r>
            <a:r>
              <a:rPr lang="en-US" dirty="0">
                <a:latin typeface="Calibri" pitchFamily="34" charset="0"/>
              </a:rPr>
              <a:t>and </a:t>
            </a:r>
            <a:r>
              <a:rPr lang="en-US" u="sng" dirty="0">
                <a:hlinkClick r:id="rId4"/>
              </a:rPr>
              <a:t>SL 061</a:t>
            </a:r>
            <a:r>
              <a:rPr lang="en-US" dirty="0">
                <a:latin typeface="Calibri" pitchFamily="34" charset="0"/>
                <a:hlinkClick r:id="rId4"/>
              </a:rPr>
              <a:t> </a:t>
            </a:r>
            <a:r>
              <a:rPr lang="en-US" dirty="0">
                <a:latin typeface="Calibri" pitchFamily="34" charset="0"/>
              </a:rPr>
              <a:t>and </a:t>
            </a:r>
            <a:r>
              <a:rPr lang="en-US" u="sng" dirty="0">
                <a:hlinkClick r:id="rId4"/>
              </a:rPr>
              <a:t>SL 060</a:t>
            </a:r>
            <a:r>
              <a:rPr lang="en-US" dirty="0">
                <a:latin typeface="Calibri" pitchFamily="34" charset="0"/>
                <a:hlinkClick r:id="rId4"/>
              </a:rPr>
              <a:t> </a:t>
            </a:r>
            <a:endParaRPr lang="en-US" dirty="0">
              <a:latin typeface="Calibri" pitchFamily="34" charset="0"/>
            </a:endParaRPr>
          </a:p>
          <a:p>
            <a:r>
              <a:rPr lang="en-US" dirty="0">
                <a:latin typeface="Calibri" pitchFamily="34" charset="0"/>
              </a:rPr>
              <a:t> </a:t>
            </a:r>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Skeletal muscle</a:t>
            </a:r>
          </a:p>
        </p:txBody>
      </p:sp>
      <p:sp>
        <p:nvSpPr>
          <p:cNvPr id="6" name="Rectangle 5"/>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Tree>
    <p:extLst>
      <p:ext uri="{BB962C8B-B14F-4D97-AF65-F5344CB8AC3E}">
        <p14:creationId xmlns:p14="http://schemas.microsoft.com/office/powerpoint/2010/main" val="3611052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7"/>
          <p:cNvSpPr txBox="1">
            <a:spLocks noChangeArrowheads="1"/>
          </p:cNvSpPr>
          <p:nvPr/>
        </p:nvSpPr>
        <p:spPr bwMode="auto">
          <a:xfrm>
            <a:off x="0" y="457200"/>
            <a:ext cx="9144000" cy="1569660"/>
          </a:xfrm>
          <a:prstGeom prst="rect">
            <a:avLst/>
          </a:prstGeom>
          <a:noFill/>
          <a:ln w="9525">
            <a:noFill/>
            <a:miter lim="800000"/>
            <a:headEnd/>
            <a:tailEnd/>
          </a:ln>
          <a:effectLst/>
        </p:spPr>
        <p:txBody>
          <a:bodyPr>
            <a:spAutoFit/>
          </a:bodyPr>
          <a:lstStyle/>
          <a:p>
            <a:r>
              <a:rPr lang="en-US" sz="1600" b="1" dirty="0">
                <a:solidFill>
                  <a:srgbClr val="FF0000"/>
                </a:solidFill>
              </a:rPr>
              <a:t>Cardiac muscle </a:t>
            </a:r>
            <a:r>
              <a:rPr lang="en-US" sz="1600" b="1" dirty="0">
                <a:solidFill>
                  <a:srgbClr val="C00000"/>
                </a:solidFill>
              </a:rPr>
              <a:t>is composed of smaller, branched muscle cells, which are connected to each other by intercalated discs.  These intercalated disks, which are unique to cardiac muscle tissue, include adherent junctions for cell-cell strength, as well as gap junctions to allow electrical synchrony (so the cells contract at the same time).  Similar to skeletal muscle, cardiac muscle fibers are packed with myofibrils, which are in-register, and give the tissue a striated appearance.  Each cardiac muscle cell has a single nucleus that is centrally located.</a:t>
            </a:r>
            <a:endParaRPr lang="en-US" b="1" dirty="0">
              <a:solidFill>
                <a:srgbClr val="C00000"/>
              </a:solidFill>
            </a:endParaRPr>
          </a:p>
        </p:txBody>
      </p:sp>
      <p:pic>
        <p:nvPicPr>
          <p:cNvPr id="4" name="Picture 1" descr="Slide2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73237"/>
            <a:ext cx="8839200" cy="364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04521" y="72509"/>
            <a:ext cx="2839816"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CC0000"/>
                </a:solidFill>
                <a:latin typeface="+mn-lt"/>
              </a:rPr>
              <a:t>CARDIAC MUSCLE</a:t>
            </a:r>
          </a:p>
        </p:txBody>
      </p:sp>
      <p:sp>
        <p:nvSpPr>
          <p:cNvPr id="6" name="TextBox 5"/>
          <p:cNvSpPr txBox="1"/>
          <p:nvPr/>
        </p:nvSpPr>
        <p:spPr>
          <a:xfrm>
            <a:off x="44192" y="5671457"/>
            <a:ext cx="8838551" cy="738664"/>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When we say “smaller cells” for cardiac muscle, this is a comparison to skeletal muscle cells.  Turns out, cardiac muscle cells are quite large when compared to most other cells, including smooth muscle cells we’ll see later.  They just happen to be smaller than the very large skeletal muscle cells.  </a:t>
            </a:r>
          </a:p>
        </p:txBody>
      </p:sp>
    </p:spTree>
    <p:extLst>
      <p:ext uri="{BB962C8B-B14F-4D97-AF65-F5344CB8AC3E}">
        <p14:creationId xmlns:p14="http://schemas.microsoft.com/office/powerpoint/2010/main" val="3555927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04521" y="72509"/>
            <a:ext cx="2839816"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CC0000"/>
                </a:solidFill>
                <a:latin typeface="+mn-lt"/>
              </a:rPr>
              <a:t>CARDIAC MUSCLE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649"/>
          <a:stretch/>
        </p:blipFill>
        <p:spPr>
          <a:xfrm>
            <a:off x="118101" y="1905000"/>
            <a:ext cx="8655784" cy="3720608"/>
          </a:xfrm>
          <a:prstGeom prst="rect">
            <a:avLst/>
          </a:prstGeom>
        </p:spPr>
      </p:pic>
      <p:sp>
        <p:nvSpPr>
          <p:cNvPr id="6" name="Text Box 7"/>
          <p:cNvSpPr txBox="1">
            <a:spLocks noChangeArrowheads="1"/>
          </p:cNvSpPr>
          <p:nvPr/>
        </p:nvSpPr>
        <p:spPr bwMode="auto">
          <a:xfrm>
            <a:off x="0" y="533400"/>
            <a:ext cx="9144000" cy="1323439"/>
          </a:xfrm>
          <a:prstGeom prst="rect">
            <a:avLst/>
          </a:prstGeom>
          <a:noFill/>
          <a:ln w="9525">
            <a:noFill/>
            <a:miter lim="800000"/>
            <a:headEnd/>
            <a:tailEnd/>
          </a:ln>
          <a:effectLst/>
        </p:spPr>
        <p:txBody>
          <a:bodyPr>
            <a:spAutoFit/>
          </a:bodyPr>
          <a:lstStyle/>
          <a:p>
            <a:r>
              <a:rPr lang="en-US" sz="1600" b="1" dirty="0">
                <a:solidFill>
                  <a:srgbClr val="C00000"/>
                </a:solidFill>
              </a:rPr>
              <a:t>Just like skeletal muscle, striations are readily apparent in cardiac muscle when viewed perpendicular to the orientation of the cells.  Also, like skeletal muscle, the fibers are long, with a consistent diameter throughout the length of the cell (green brackets).  The diameter of each cell is similar, the slight variation due to sectioning (either through the thickest part of the cell or catching the edge).  However, the diameter of each cell (brackets) is much narrower than skeletal muscle.  </a:t>
            </a:r>
            <a:endParaRPr lang="en-US" b="1" dirty="0">
              <a:solidFill>
                <a:srgbClr val="C00000"/>
              </a:solidFill>
            </a:endParaRPr>
          </a:p>
        </p:txBody>
      </p:sp>
      <p:sp>
        <p:nvSpPr>
          <p:cNvPr id="7" name="Left Brace 6"/>
          <p:cNvSpPr/>
          <p:nvPr/>
        </p:nvSpPr>
        <p:spPr>
          <a:xfrm>
            <a:off x="1907740" y="4528457"/>
            <a:ext cx="130337" cy="185737"/>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flipH="1">
            <a:off x="4629480" y="3827689"/>
            <a:ext cx="130337" cy="304800"/>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44192" y="5671457"/>
            <a:ext cx="8838551" cy="738664"/>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This image gives you the impression that the diameter of each cell is comparable to the size of the nucleus.  This is not the case; in fact, cardiac muscle cells are considered to have a fairly wide diameter relative to most cells (though much smaller than skeletal muscle).  This will be better seen in cross-section. </a:t>
            </a:r>
          </a:p>
        </p:txBody>
      </p:sp>
      <p:sp>
        <p:nvSpPr>
          <p:cNvPr id="15" name="Left Brace 14"/>
          <p:cNvSpPr/>
          <p:nvPr/>
        </p:nvSpPr>
        <p:spPr>
          <a:xfrm flipH="1">
            <a:off x="7162799" y="3571195"/>
            <a:ext cx="125185" cy="434748"/>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28995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04521" y="72509"/>
            <a:ext cx="2839816"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CC0000"/>
                </a:solidFill>
                <a:latin typeface="+mn-lt"/>
              </a:rPr>
              <a:t>CARDIAC MUSCLE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649"/>
          <a:stretch/>
        </p:blipFill>
        <p:spPr>
          <a:xfrm>
            <a:off x="74559" y="1980068"/>
            <a:ext cx="8002641" cy="343986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6593" b="11299"/>
          <a:stretch/>
        </p:blipFill>
        <p:spPr>
          <a:xfrm>
            <a:off x="6172199" y="1752600"/>
            <a:ext cx="2971801" cy="1646693"/>
          </a:xfrm>
          <a:prstGeom prst="rect">
            <a:avLst/>
          </a:prstGeom>
        </p:spPr>
      </p:pic>
      <p:sp>
        <p:nvSpPr>
          <p:cNvPr id="6" name="Text Box 7"/>
          <p:cNvSpPr txBox="1">
            <a:spLocks noChangeArrowheads="1"/>
          </p:cNvSpPr>
          <p:nvPr/>
        </p:nvSpPr>
        <p:spPr bwMode="auto">
          <a:xfrm>
            <a:off x="0" y="533400"/>
            <a:ext cx="9144000" cy="1323439"/>
          </a:xfrm>
          <a:prstGeom prst="rect">
            <a:avLst/>
          </a:prstGeom>
          <a:noFill/>
          <a:ln w="9525">
            <a:noFill/>
            <a:miter lim="800000"/>
            <a:headEnd/>
            <a:tailEnd/>
          </a:ln>
          <a:effectLst/>
        </p:spPr>
        <p:txBody>
          <a:bodyPr>
            <a:spAutoFit/>
          </a:bodyPr>
          <a:lstStyle/>
          <a:p>
            <a:r>
              <a:rPr lang="en-US" sz="1600" b="1" dirty="0">
                <a:solidFill>
                  <a:srgbClr val="C00000"/>
                </a:solidFill>
              </a:rPr>
              <a:t>Note also the centrally-located nuclei, and one per cell (though the later statement is hard to see).  The nuclei here appear perfectly round, though typically they are oval, just not as elongated as seen in skeletal muscle.  The ends of the cells are joined by intercalated disks (black arrows), which appear as dense bands in the same orientation as the striations.  The cells are also branched, a nice example of a branched cell is in the insert in the upper left. </a:t>
            </a:r>
            <a:endParaRPr lang="en-US" b="1" dirty="0">
              <a:solidFill>
                <a:srgbClr val="C00000"/>
              </a:solidFill>
            </a:endParaRPr>
          </a:p>
        </p:txBody>
      </p:sp>
      <p:sp>
        <p:nvSpPr>
          <p:cNvPr id="7" name="Left Brace 6"/>
          <p:cNvSpPr/>
          <p:nvPr/>
        </p:nvSpPr>
        <p:spPr>
          <a:xfrm>
            <a:off x="3616797" y="4189868"/>
            <a:ext cx="130337" cy="185737"/>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flipH="1">
            <a:off x="4204937" y="3761243"/>
            <a:ext cx="130337" cy="304800"/>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Arrow Connector 9"/>
          <p:cNvCxnSpPr/>
          <p:nvPr/>
        </p:nvCxnSpPr>
        <p:spPr>
          <a:xfrm>
            <a:off x="1596353" y="3135099"/>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053553" y="4001874"/>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059944" y="3018293"/>
            <a:ext cx="336884" cy="6918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Left Brace 14"/>
          <p:cNvSpPr/>
          <p:nvPr/>
        </p:nvSpPr>
        <p:spPr>
          <a:xfrm flipH="1">
            <a:off x="6619874" y="3537406"/>
            <a:ext cx="123825" cy="348998"/>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69293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04521" y="72509"/>
            <a:ext cx="2839816"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CC0000"/>
                </a:solidFill>
                <a:latin typeface="+mn-lt"/>
              </a:rPr>
              <a:t>CARDIAC MUSCLE</a:t>
            </a:r>
          </a:p>
        </p:txBody>
      </p:sp>
      <p:sp>
        <p:nvSpPr>
          <p:cNvPr id="6" name="Text Box 7"/>
          <p:cNvSpPr txBox="1">
            <a:spLocks noChangeArrowheads="1"/>
          </p:cNvSpPr>
          <p:nvPr/>
        </p:nvSpPr>
        <p:spPr bwMode="auto">
          <a:xfrm>
            <a:off x="0" y="533400"/>
            <a:ext cx="9144000" cy="1815882"/>
          </a:xfrm>
          <a:prstGeom prst="rect">
            <a:avLst/>
          </a:prstGeom>
          <a:noFill/>
          <a:ln w="9525">
            <a:noFill/>
            <a:miter lim="800000"/>
            <a:headEnd/>
            <a:tailEnd/>
          </a:ln>
          <a:effectLst/>
        </p:spPr>
        <p:txBody>
          <a:bodyPr>
            <a:spAutoFit/>
          </a:bodyPr>
          <a:lstStyle/>
          <a:p>
            <a:r>
              <a:rPr lang="en-US" sz="1600" b="1" dirty="0">
                <a:solidFill>
                  <a:srgbClr val="C00000"/>
                </a:solidFill>
              </a:rPr>
              <a:t>This image is a cross-section through cardiac muscle tissue.  Three cells are outlined, color coded to the section they represent in the cartoon to the right.  You can see the centrally-located nuclei, although the nucleus is only visible in cells sectioned through the nucleus (black), while in other cells the nucleus is not in the same plane as the section (yellow).  </a:t>
            </a:r>
          </a:p>
          <a:p>
            <a:r>
              <a:rPr lang="en-US" sz="1600" b="1" dirty="0">
                <a:solidFill>
                  <a:srgbClr val="C00000"/>
                </a:solidFill>
              </a:rPr>
              <a:t>Like skeletal muscle, cardiac muscle cells have approximately the same diameter throughout their length.  Therefore, all cells have approximately the same diameter.  Cells with oval shapes (purple) are due to sectioning through branch points.</a:t>
            </a:r>
            <a:endParaRPr lang="en-US" b="1" dirty="0">
              <a:solidFill>
                <a:srgbClr val="C00000"/>
              </a:solidFill>
            </a:endParaRPr>
          </a:p>
        </p:txBody>
      </p:sp>
      <p:sp>
        <p:nvSpPr>
          <p:cNvPr id="14" name="TextBox 13"/>
          <p:cNvSpPr txBox="1"/>
          <p:nvPr/>
        </p:nvSpPr>
        <p:spPr>
          <a:xfrm>
            <a:off x="105153" y="6434945"/>
            <a:ext cx="8838551" cy="307777"/>
          </a:xfrm>
          <a:prstGeom prst="rect">
            <a:avLst/>
          </a:prstGeom>
          <a:noFill/>
        </p:spPr>
        <p:txBody>
          <a:bodyPr wrap="square" rtlCol="0">
            <a:spAutoFit/>
          </a:bodyPr>
          <a:lstStyle/>
          <a:p>
            <a:r>
              <a:rPr lang="en-US" sz="1400" b="1" dirty="0">
                <a:solidFill>
                  <a:srgbClr val="002060"/>
                </a:solidFill>
                <a:latin typeface="Tempus Sans ITC" pitchFamily="82" charset="0"/>
              </a:rPr>
              <a:t>The relatively large rim of cytoplasm around the nucleus will become useful when comparing to smooth muscle. </a:t>
            </a:r>
            <a:endParaRPr lang="en-US" sz="1400" b="1" dirty="0">
              <a:solidFill>
                <a:schemeClr val="accent3">
                  <a:lumMod val="50000"/>
                </a:schemeClr>
              </a:solidFill>
              <a:latin typeface="Tempus Sans ITC" pitchFamily="8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34" y="2327511"/>
            <a:ext cx="5855865" cy="4072596"/>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1" y="2819400"/>
            <a:ext cx="2667000" cy="2644302"/>
          </a:xfrm>
          <a:prstGeom prst="rect">
            <a:avLst/>
          </a:prstGeom>
        </p:spPr>
      </p:pic>
      <p:cxnSp>
        <p:nvCxnSpPr>
          <p:cNvPr id="17" name="Straight Connector 16"/>
          <p:cNvCxnSpPr/>
          <p:nvPr/>
        </p:nvCxnSpPr>
        <p:spPr>
          <a:xfrm>
            <a:off x="7924800" y="3657600"/>
            <a:ext cx="0" cy="53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543800" y="3657600"/>
            <a:ext cx="0" cy="533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81800" y="4524615"/>
            <a:ext cx="0" cy="88558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1647265" y="2326341"/>
            <a:ext cx="665629" cy="517712"/>
          </a:xfrm>
          <a:custGeom>
            <a:avLst/>
            <a:gdLst>
              <a:gd name="connsiteX0" fmla="*/ 638735 w 665629"/>
              <a:gd name="connsiteY0" fmla="*/ 316006 h 517712"/>
              <a:gd name="connsiteX1" fmla="*/ 645459 w 665629"/>
              <a:gd name="connsiteY1" fmla="*/ 282388 h 517712"/>
              <a:gd name="connsiteX2" fmla="*/ 658906 w 665629"/>
              <a:gd name="connsiteY2" fmla="*/ 255494 h 517712"/>
              <a:gd name="connsiteX3" fmla="*/ 665629 w 665629"/>
              <a:gd name="connsiteY3" fmla="*/ 235324 h 517712"/>
              <a:gd name="connsiteX4" fmla="*/ 652182 w 665629"/>
              <a:gd name="connsiteY4" fmla="*/ 168088 h 517712"/>
              <a:gd name="connsiteX5" fmla="*/ 645459 w 665629"/>
              <a:gd name="connsiteY5" fmla="*/ 141194 h 517712"/>
              <a:gd name="connsiteX6" fmla="*/ 632011 w 665629"/>
              <a:gd name="connsiteY6" fmla="*/ 127747 h 517712"/>
              <a:gd name="connsiteX7" fmla="*/ 611841 w 665629"/>
              <a:gd name="connsiteY7" fmla="*/ 87406 h 517712"/>
              <a:gd name="connsiteX8" fmla="*/ 605117 w 665629"/>
              <a:gd name="connsiteY8" fmla="*/ 67235 h 517712"/>
              <a:gd name="connsiteX9" fmla="*/ 584947 w 665629"/>
              <a:gd name="connsiteY9" fmla="*/ 47065 h 517712"/>
              <a:gd name="connsiteX10" fmla="*/ 571500 w 665629"/>
              <a:gd name="connsiteY10" fmla="*/ 26894 h 517712"/>
              <a:gd name="connsiteX11" fmla="*/ 551329 w 665629"/>
              <a:gd name="connsiteY11" fmla="*/ 13447 h 517712"/>
              <a:gd name="connsiteX12" fmla="*/ 510988 w 665629"/>
              <a:gd name="connsiteY12" fmla="*/ 0 h 517712"/>
              <a:gd name="connsiteX13" fmla="*/ 416859 w 665629"/>
              <a:gd name="connsiteY13" fmla="*/ 6724 h 517712"/>
              <a:gd name="connsiteX14" fmla="*/ 376517 w 665629"/>
              <a:gd name="connsiteY14" fmla="*/ 20171 h 517712"/>
              <a:gd name="connsiteX15" fmla="*/ 336176 w 665629"/>
              <a:gd name="connsiteY15" fmla="*/ 33618 h 517712"/>
              <a:gd name="connsiteX16" fmla="*/ 316006 w 665629"/>
              <a:gd name="connsiteY16" fmla="*/ 40341 h 517712"/>
              <a:gd name="connsiteX17" fmla="*/ 289111 w 665629"/>
              <a:gd name="connsiteY17" fmla="*/ 53788 h 517712"/>
              <a:gd name="connsiteX18" fmla="*/ 248770 w 665629"/>
              <a:gd name="connsiteY18" fmla="*/ 67235 h 517712"/>
              <a:gd name="connsiteX19" fmla="*/ 228600 w 665629"/>
              <a:gd name="connsiteY19" fmla="*/ 73959 h 517712"/>
              <a:gd name="connsiteX20" fmla="*/ 208429 w 665629"/>
              <a:gd name="connsiteY20" fmla="*/ 80683 h 517712"/>
              <a:gd name="connsiteX21" fmla="*/ 181535 w 665629"/>
              <a:gd name="connsiteY21" fmla="*/ 94130 h 517712"/>
              <a:gd name="connsiteX22" fmla="*/ 161364 w 665629"/>
              <a:gd name="connsiteY22" fmla="*/ 107577 h 517712"/>
              <a:gd name="connsiteX23" fmla="*/ 141194 w 665629"/>
              <a:gd name="connsiteY23" fmla="*/ 114300 h 517712"/>
              <a:gd name="connsiteX24" fmla="*/ 121023 w 665629"/>
              <a:gd name="connsiteY24" fmla="*/ 134471 h 517712"/>
              <a:gd name="connsiteX25" fmla="*/ 100853 w 665629"/>
              <a:gd name="connsiteY25" fmla="*/ 161365 h 517712"/>
              <a:gd name="connsiteX26" fmla="*/ 80682 w 665629"/>
              <a:gd name="connsiteY26" fmla="*/ 174812 h 517712"/>
              <a:gd name="connsiteX27" fmla="*/ 40341 w 665629"/>
              <a:gd name="connsiteY27" fmla="*/ 235324 h 517712"/>
              <a:gd name="connsiteX28" fmla="*/ 26894 w 665629"/>
              <a:gd name="connsiteY28" fmla="*/ 255494 h 517712"/>
              <a:gd name="connsiteX29" fmla="*/ 6723 w 665629"/>
              <a:gd name="connsiteY29" fmla="*/ 316006 h 517712"/>
              <a:gd name="connsiteX30" fmla="*/ 0 w 665629"/>
              <a:gd name="connsiteY30" fmla="*/ 336177 h 517712"/>
              <a:gd name="connsiteX31" fmla="*/ 13447 w 665629"/>
              <a:gd name="connsiteY31" fmla="*/ 396688 h 517712"/>
              <a:gd name="connsiteX32" fmla="*/ 20170 w 665629"/>
              <a:gd name="connsiteY32" fmla="*/ 416859 h 517712"/>
              <a:gd name="connsiteX33" fmla="*/ 87406 w 665629"/>
              <a:gd name="connsiteY33" fmla="*/ 484094 h 517712"/>
              <a:gd name="connsiteX34" fmla="*/ 107576 w 665629"/>
              <a:gd name="connsiteY34" fmla="*/ 497541 h 517712"/>
              <a:gd name="connsiteX35" fmla="*/ 201706 w 665629"/>
              <a:gd name="connsiteY35" fmla="*/ 504265 h 517712"/>
              <a:gd name="connsiteX36" fmla="*/ 248770 w 665629"/>
              <a:gd name="connsiteY36" fmla="*/ 510988 h 517712"/>
              <a:gd name="connsiteX37" fmla="*/ 309282 w 665629"/>
              <a:gd name="connsiteY37" fmla="*/ 517712 h 517712"/>
              <a:gd name="connsiteX38" fmla="*/ 396688 w 665629"/>
              <a:gd name="connsiteY38" fmla="*/ 504265 h 517712"/>
              <a:gd name="connsiteX39" fmla="*/ 437029 w 665629"/>
              <a:gd name="connsiteY39" fmla="*/ 490818 h 517712"/>
              <a:gd name="connsiteX40" fmla="*/ 457200 w 665629"/>
              <a:gd name="connsiteY40" fmla="*/ 484094 h 517712"/>
              <a:gd name="connsiteX41" fmla="*/ 477370 w 665629"/>
              <a:gd name="connsiteY41" fmla="*/ 477371 h 517712"/>
              <a:gd name="connsiteX42" fmla="*/ 497541 w 665629"/>
              <a:gd name="connsiteY42" fmla="*/ 463924 h 517712"/>
              <a:gd name="connsiteX43" fmla="*/ 551329 w 665629"/>
              <a:gd name="connsiteY43" fmla="*/ 416859 h 517712"/>
              <a:gd name="connsiteX44" fmla="*/ 578223 w 665629"/>
              <a:gd name="connsiteY44" fmla="*/ 376518 h 517712"/>
              <a:gd name="connsiteX45" fmla="*/ 591670 w 665629"/>
              <a:gd name="connsiteY45" fmla="*/ 356347 h 517712"/>
              <a:gd name="connsiteX46" fmla="*/ 611841 w 665629"/>
              <a:gd name="connsiteY46" fmla="*/ 342900 h 517712"/>
              <a:gd name="connsiteX47" fmla="*/ 638735 w 665629"/>
              <a:gd name="connsiteY47" fmla="*/ 316006 h 51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65629" h="517712">
                <a:moveTo>
                  <a:pt x="638735" y="316006"/>
                </a:moveTo>
                <a:cubicBezTo>
                  <a:pt x="640976" y="304800"/>
                  <a:pt x="641845" y="293229"/>
                  <a:pt x="645459" y="282388"/>
                </a:cubicBezTo>
                <a:cubicBezTo>
                  <a:pt x="648629" y="272880"/>
                  <a:pt x="654958" y="264706"/>
                  <a:pt x="658906" y="255494"/>
                </a:cubicBezTo>
                <a:cubicBezTo>
                  <a:pt x="661698" y="248980"/>
                  <a:pt x="663388" y="242047"/>
                  <a:pt x="665629" y="235324"/>
                </a:cubicBezTo>
                <a:cubicBezTo>
                  <a:pt x="661147" y="212912"/>
                  <a:pt x="656971" y="190437"/>
                  <a:pt x="652182" y="168088"/>
                </a:cubicBezTo>
                <a:cubicBezTo>
                  <a:pt x="650246" y="159053"/>
                  <a:pt x="649592" y="149459"/>
                  <a:pt x="645459" y="141194"/>
                </a:cubicBezTo>
                <a:cubicBezTo>
                  <a:pt x="642624" y="135524"/>
                  <a:pt x="636494" y="132229"/>
                  <a:pt x="632011" y="127747"/>
                </a:cubicBezTo>
                <a:cubicBezTo>
                  <a:pt x="615114" y="77054"/>
                  <a:pt x="637906" y="139536"/>
                  <a:pt x="611841" y="87406"/>
                </a:cubicBezTo>
                <a:cubicBezTo>
                  <a:pt x="608671" y="81067"/>
                  <a:pt x="609048" y="73132"/>
                  <a:pt x="605117" y="67235"/>
                </a:cubicBezTo>
                <a:cubicBezTo>
                  <a:pt x="599843" y="59324"/>
                  <a:pt x="591034" y="54369"/>
                  <a:pt x="584947" y="47065"/>
                </a:cubicBezTo>
                <a:cubicBezTo>
                  <a:pt x="579774" y="40857"/>
                  <a:pt x="577214" y="32608"/>
                  <a:pt x="571500" y="26894"/>
                </a:cubicBezTo>
                <a:cubicBezTo>
                  <a:pt x="565786" y="21180"/>
                  <a:pt x="558713" y="16729"/>
                  <a:pt x="551329" y="13447"/>
                </a:cubicBezTo>
                <a:cubicBezTo>
                  <a:pt x="538376" y="7690"/>
                  <a:pt x="510988" y="0"/>
                  <a:pt x="510988" y="0"/>
                </a:cubicBezTo>
                <a:cubicBezTo>
                  <a:pt x="479612" y="2241"/>
                  <a:pt x="447967" y="2058"/>
                  <a:pt x="416859" y="6724"/>
                </a:cubicBezTo>
                <a:cubicBezTo>
                  <a:pt x="402841" y="8827"/>
                  <a:pt x="389964" y="15689"/>
                  <a:pt x="376517" y="20171"/>
                </a:cubicBezTo>
                <a:lnTo>
                  <a:pt x="336176" y="33618"/>
                </a:lnTo>
                <a:cubicBezTo>
                  <a:pt x="329453" y="35859"/>
                  <a:pt x="322345" y="37172"/>
                  <a:pt x="316006" y="40341"/>
                </a:cubicBezTo>
                <a:cubicBezTo>
                  <a:pt x="307041" y="44823"/>
                  <a:pt x="298417" y="50066"/>
                  <a:pt x="289111" y="53788"/>
                </a:cubicBezTo>
                <a:cubicBezTo>
                  <a:pt x="275950" y="59052"/>
                  <a:pt x="262217" y="62753"/>
                  <a:pt x="248770" y="67235"/>
                </a:cubicBezTo>
                <a:lnTo>
                  <a:pt x="228600" y="73959"/>
                </a:lnTo>
                <a:cubicBezTo>
                  <a:pt x="221876" y="76200"/>
                  <a:pt x="214768" y="77513"/>
                  <a:pt x="208429" y="80683"/>
                </a:cubicBezTo>
                <a:cubicBezTo>
                  <a:pt x="199464" y="85165"/>
                  <a:pt x="190237" y="89157"/>
                  <a:pt x="181535" y="94130"/>
                </a:cubicBezTo>
                <a:cubicBezTo>
                  <a:pt x="174519" y="98139"/>
                  <a:pt x="168592" y="103963"/>
                  <a:pt x="161364" y="107577"/>
                </a:cubicBezTo>
                <a:cubicBezTo>
                  <a:pt x="155025" y="110746"/>
                  <a:pt x="147917" y="112059"/>
                  <a:pt x="141194" y="114300"/>
                </a:cubicBezTo>
                <a:cubicBezTo>
                  <a:pt x="134470" y="121024"/>
                  <a:pt x="127211" y="127251"/>
                  <a:pt x="121023" y="134471"/>
                </a:cubicBezTo>
                <a:cubicBezTo>
                  <a:pt x="113730" y="142979"/>
                  <a:pt x="108777" y="153441"/>
                  <a:pt x="100853" y="161365"/>
                </a:cubicBezTo>
                <a:cubicBezTo>
                  <a:pt x="95139" y="167079"/>
                  <a:pt x="87406" y="170330"/>
                  <a:pt x="80682" y="174812"/>
                </a:cubicBezTo>
                <a:lnTo>
                  <a:pt x="40341" y="235324"/>
                </a:lnTo>
                <a:cubicBezTo>
                  <a:pt x="35859" y="242047"/>
                  <a:pt x="29449" y="247828"/>
                  <a:pt x="26894" y="255494"/>
                </a:cubicBezTo>
                <a:lnTo>
                  <a:pt x="6723" y="316006"/>
                </a:lnTo>
                <a:lnTo>
                  <a:pt x="0" y="336177"/>
                </a:lnTo>
                <a:cubicBezTo>
                  <a:pt x="4624" y="359299"/>
                  <a:pt x="7114" y="374522"/>
                  <a:pt x="13447" y="396688"/>
                </a:cubicBezTo>
                <a:cubicBezTo>
                  <a:pt x="15394" y="403503"/>
                  <a:pt x="16728" y="410664"/>
                  <a:pt x="20170" y="416859"/>
                </a:cubicBezTo>
                <a:cubicBezTo>
                  <a:pt x="46536" y="464320"/>
                  <a:pt x="43110" y="454563"/>
                  <a:pt x="87406" y="484094"/>
                </a:cubicBezTo>
                <a:cubicBezTo>
                  <a:pt x="94129" y="488576"/>
                  <a:pt x="99516" y="496965"/>
                  <a:pt x="107576" y="497541"/>
                </a:cubicBezTo>
                <a:cubicBezTo>
                  <a:pt x="138953" y="499782"/>
                  <a:pt x="170391" y="501283"/>
                  <a:pt x="201706" y="504265"/>
                </a:cubicBezTo>
                <a:cubicBezTo>
                  <a:pt x="217482" y="505767"/>
                  <a:pt x="233045" y="509022"/>
                  <a:pt x="248770" y="510988"/>
                </a:cubicBezTo>
                <a:cubicBezTo>
                  <a:pt x="268908" y="513505"/>
                  <a:pt x="289111" y="515471"/>
                  <a:pt x="309282" y="517712"/>
                </a:cubicBezTo>
                <a:cubicBezTo>
                  <a:pt x="319223" y="516292"/>
                  <a:pt x="384259" y="507372"/>
                  <a:pt x="396688" y="504265"/>
                </a:cubicBezTo>
                <a:cubicBezTo>
                  <a:pt x="410439" y="500827"/>
                  <a:pt x="423582" y="495300"/>
                  <a:pt x="437029" y="490818"/>
                </a:cubicBezTo>
                <a:lnTo>
                  <a:pt x="457200" y="484094"/>
                </a:lnTo>
                <a:lnTo>
                  <a:pt x="477370" y="477371"/>
                </a:lnTo>
                <a:cubicBezTo>
                  <a:pt x="484094" y="472889"/>
                  <a:pt x="491460" y="469245"/>
                  <a:pt x="497541" y="463924"/>
                </a:cubicBezTo>
                <a:cubicBezTo>
                  <a:pt x="560476" y="408856"/>
                  <a:pt x="505938" y="447120"/>
                  <a:pt x="551329" y="416859"/>
                </a:cubicBezTo>
                <a:lnTo>
                  <a:pt x="578223" y="376518"/>
                </a:lnTo>
                <a:cubicBezTo>
                  <a:pt x="582705" y="369794"/>
                  <a:pt x="584946" y="360829"/>
                  <a:pt x="591670" y="356347"/>
                </a:cubicBezTo>
                <a:lnTo>
                  <a:pt x="611841" y="342900"/>
                </a:lnTo>
                <a:lnTo>
                  <a:pt x="638735" y="316006"/>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185790" y="2803713"/>
            <a:ext cx="548010" cy="605590"/>
          </a:xfrm>
          <a:custGeom>
            <a:avLst/>
            <a:gdLst>
              <a:gd name="connsiteX0" fmla="*/ 397851 w 492026"/>
              <a:gd name="connsiteY0" fmla="*/ 383241 h 565249"/>
              <a:gd name="connsiteX1" fmla="*/ 458363 w 492026"/>
              <a:gd name="connsiteY1" fmla="*/ 309282 h 565249"/>
              <a:gd name="connsiteX2" fmla="*/ 471810 w 492026"/>
              <a:gd name="connsiteY2" fmla="*/ 289112 h 565249"/>
              <a:gd name="connsiteX3" fmla="*/ 485257 w 492026"/>
              <a:gd name="connsiteY3" fmla="*/ 248771 h 565249"/>
              <a:gd name="connsiteX4" fmla="*/ 485257 w 492026"/>
              <a:gd name="connsiteY4" fmla="*/ 154641 h 565249"/>
              <a:gd name="connsiteX5" fmla="*/ 465086 w 492026"/>
              <a:gd name="connsiteY5" fmla="*/ 114300 h 565249"/>
              <a:gd name="connsiteX6" fmla="*/ 444916 w 492026"/>
              <a:gd name="connsiteY6" fmla="*/ 94129 h 565249"/>
              <a:gd name="connsiteX7" fmla="*/ 431469 w 492026"/>
              <a:gd name="connsiteY7" fmla="*/ 73959 h 565249"/>
              <a:gd name="connsiteX8" fmla="*/ 391128 w 492026"/>
              <a:gd name="connsiteY8" fmla="*/ 53788 h 565249"/>
              <a:gd name="connsiteX9" fmla="*/ 370957 w 492026"/>
              <a:gd name="connsiteY9" fmla="*/ 40341 h 565249"/>
              <a:gd name="connsiteX10" fmla="*/ 330616 w 492026"/>
              <a:gd name="connsiteY10" fmla="*/ 26894 h 565249"/>
              <a:gd name="connsiteX11" fmla="*/ 290275 w 492026"/>
              <a:gd name="connsiteY11" fmla="*/ 13447 h 565249"/>
              <a:gd name="connsiteX12" fmla="*/ 270104 w 492026"/>
              <a:gd name="connsiteY12" fmla="*/ 6723 h 565249"/>
              <a:gd name="connsiteX13" fmla="*/ 243210 w 492026"/>
              <a:gd name="connsiteY13" fmla="*/ 0 h 565249"/>
              <a:gd name="connsiteX14" fmla="*/ 155804 w 492026"/>
              <a:gd name="connsiteY14" fmla="*/ 6723 h 565249"/>
              <a:gd name="connsiteX15" fmla="*/ 135634 w 492026"/>
              <a:gd name="connsiteY15" fmla="*/ 13447 h 565249"/>
              <a:gd name="connsiteX16" fmla="*/ 122186 w 492026"/>
              <a:gd name="connsiteY16" fmla="*/ 26894 h 565249"/>
              <a:gd name="connsiteX17" fmla="*/ 102016 w 492026"/>
              <a:gd name="connsiteY17" fmla="*/ 40341 h 565249"/>
              <a:gd name="connsiteX18" fmla="*/ 81845 w 492026"/>
              <a:gd name="connsiteY18" fmla="*/ 60512 h 565249"/>
              <a:gd name="connsiteX19" fmla="*/ 54951 w 492026"/>
              <a:gd name="connsiteY19" fmla="*/ 100853 h 565249"/>
              <a:gd name="connsiteX20" fmla="*/ 34781 w 492026"/>
              <a:gd name="connsiteY20" fmla="*/ 141194 h 565249"/>
              <a:gd name="connsiteX21" fmla="*/ 14610 w 492026"/>
              <a:gd name="connsiteY21" fmla="*/ 208429 h 565249"/>
              <a:gd name="connsiteX22" fmla="*/ 7886 w 492026"/>
              <a:gd name="connsiteY22" fmla="*/ 228600 h 565249"/>
              <a:gd name="connsiteX23" fmla="*/ 7886 w 492026"/>
              <a:gd name="connsiteY23" fmla="*/ 443753 h 565249"/>
              <a:gd name="connsiteX24" fmla="*/ 14610 w 492026"/>
              <a:gd name="connsiteY24" fmla="*/ 470647 h 565249"/>
              <a:gd name="connsiteX25" fmla="*/ 28057 w 492026"/>
              <a:gd name="connsiteY25" fmla="*/ 490818 h 565249"/>
              <a:gd name="connsiteX26" fmla="*/ 34781 w 492026"/>
              <a:gd name="connsiteY26" fmla="*/ 510988 h 565249"/>
              <a:gd name="connsiteX27" fmla="*/ 54951 w 492026"/>
              <a:gd name="connsiteY27" fmla="*/ 524435 h 565249"/>
              <a:gd name="connsiteX28" fmla="*/ 102016 w 492026"/>
              <a:gd name="connsiteY28" fmla="*/ 551329 h 565249"/>
              <a:gd name="connsiteX29" fmla="*/ 122186 w 492026"/>
              <a:gd name="connsiteY29" fmla="*/ 564776 h 565249"/>
              <a:gd name="connsiteX30" fmla="*/ 202869 w 492026"/>
              <a:gd name="connsiteY30" fmla="*/ 558053 h 565249"/>
              <a:gd name="connsiteX31" fmla="*/ 229763 w 492026"/>
              <a:gd name="connsiteY31" fmla="*/ 544606 h 565249"/>
              <a:gd name="connsiteX32" fmla="*/ 249934 w 492026"/>
              <a:gd name="connsiteY32" fmla="*/ 537882 h 565249"/>
              <a:gd name="connsiteX33" fmla="*/ 283551 w 492026"/>
              <a:gd name="connsiteY33" fmla="*/ 510988 h 565249"/>
              <a:gd name="connsiteX34" fmla="*/ 310445 w 492026"/>
              <a:gd name="connsiteY34" fmla="*/ 463923 h 565249"/>
              <a:gd name="connsiteX35" fmla="*/ 350786 w 492026"/>
              <a:gd name="connsiteY35" fmla="*/ 430306 h 565249"/>
              <a:gd name="connsiteX36" fmla="*/ 377681 w 492026"/>
              <a:gd name="connsiteY36" fmla="*/ 389965 h 565249"/>
              <a:gd name="connsiteX37" fmla="*/ 397851 w 492026"/>
              <a:gd name="connsiteY37" fmla="*/ 383241 h 56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92026" h="565249">
                <a:moveTo>
                  <a:pt x="397851" y="383241"/>
                </a:moveTo>
                <a:cubicBezTo>
                  <a:pt x="411298" y="369794"/>
                  <a:pt x="422677" y="362810"/>
                  <a:pt x="458363" y="309282"/>
                </a:cubicBezTo>
                <a:cubicBezTo>
                  <a:pt x="462845" y="302559"/>
                  <a:pt x="469255" y="296778"/>
                  <a:pt x="471810" y="289112"/>
                </a:cubicBezTo>
                <a:lnTo>
                  <a:pt x="485257" y="248771"/>
                </a:lnTo>
                <a:cubicBezTo>
                  <a:pt x="492728" y="196475"/>
                  <a:pt x="495716" y="206937"/>
                  <a:pt x="485257" y="154641"/>
                </a:cubicBezTo>
                <a:cubicBezTo>
                  <a:pt x="482065" y="138679"/>
                  <a:pt x="475526" y="126828"/>
                  <a:pt x="465086" y="114300"/>
                </a:cubicBezTo>
                <a:cubicBezTo>
                  <a:pt x="458999" y="106995"/>
                  <a:pt x="451003" y="101434"/>
                  <a:pt x="444916" y="94129"/>
                </a:cubicBezTo>
                <a:cubicBezTo>
                  <a:pt x="439743" y="87921"/>
                  <a:pt x="437183" y="79673"/>
                  <a:pt x="431469" y="73959"/>
                </a:cubicBezTo>
                <a:cubicBezTo>
                  <a:pt x="412201" y="54692"/>
                  <a:pt x="413000" y="64724"/>
                  <a:pt x="391128" y="53788"/>
                </a:cubicBezTo>
                <a:cubicBezTo>
                  <a:pt x="383900" y="50174"/>
                  <a:pt x="378341" y="43623"/>
                  <a:pt x="370957" y="40341"/>
                </a:cubicBezTo>
                <a:cubicBezTo>
                  <a:pt x="358004" y="34584"/>
                  <a:pt x="344063" y="31376"/>
                  <a:pt x="330616" y="26894"/>
                </a:cubicBezTo>
                <a:lnTo>
                  <a:pt x="290275" y="13447"/>
                </a:lnTo>
                <a:cubicBezTo>
                  <a:pt x="283551" y="11206"/>
                  <a:pt x="276980" y="8442"/>
                  <a:pt x="270104" y="6723"/>
                </a:cubicBezTo>
                <a:lnTo>
                  <a:pt x="243210" y="0"/>
                </a:lnTo>
                <a:cubicBezTo>
                  <a:pt x="214075" y="2241"/>
                  <a:pt x="184800" y="3099"/>
                  <a:pt x="155804" y="6723"/>
                </a:cubicBezTo>
                <a:cubicBezTo>
                  <a:pt x="148772" y="7602"/>
                  <a:pt x="141711" y="9801"/>
                  <a:pt x="135634" y="13447"/>
                </a:cubicBezTo>
                <a:cubicBezTo>
                  <a:pt x="130198" y="16709"/>
                  <a:pt x="127136" y="22934"/>
                  <a:pt x="122186" y="26894"/>
                </a:cubicBezTo>
                <a:cubicBezTo>
                  <a:pt x="115876" y="31942"/>
                  <a:pt x="108224" y="35168"/>
                  <a:pt x="102016" y="40341"/>
                </a:cubicBezTo>
                <a:cubicBezTo>
                  <a:pt x="94711" y="46428"/>
                  <a:pt x="87683" y="53006"/>
                  <a:pt x="81845" y="60512"/>
                </a:cubicBezTo>
                <a:cubicBezTo>
                  <a:pt x="71923" y="73269"/>
                  <a:pt x="54951" y="100853"/>
                  <a:pt x="54951" y="100853"/>
                </a:cubicBezTo>
                <a:cubicBezTo>
                  <a:pt x="30435" y="174405"/>
                  <a:pt x="69534" y="63000"/>
                  <a:pt x="34781" y="141194"/>
                </a:cubicBezTo>
                <a:cubicBezTo>
                  <a:pt x="22000" y="169952"/>
                  <a:pt x="22433" y="181050"/>
                  <a:pt x="14610" y="208429"/>
                </a:cubicBezTo>
                <a:cubicBezTo>
                  <a:pt x="12663" y="215244"/>
                  <a:pt x="10127" y="221876"/>
                  <a:pt x="7886" y="228600"/>
                </a:cubicBezTo>
                <a:cubicBezTo>
                  <a:pt x="-2365" y="331113"/>
                  <a:pt x="-2891" y="303651"/>
                  <a:pt x="7886" y="443753"/>
                </a:cubicBezTo>
                <a:cubicBezTo>
                  <a:pt x="8595" y="452966"/>
                  <a:pt x="10970" y="462154"/>
                  <a:pt x="14610" y="470647"/>
                </a:cubicBezTo>
                <a:cubicBezTo>
                  <a:pt x="17793" y="478074"/>
                  <a:pt x="24443" y="483590"/>
                  <a:pt x="28057" y="490818"/>
                </a:cubicBezTo>
                <a:cubicBezTo>
                  <a:pt x="31227" y="497157"/>
                  <a:pt x="30354" y="505454"/>
                  <a:pt x="34781" y="510988"/>
                </a:cubicBezTo>
                <a:cubicBezTo>
                  <a:pt x="39829" y="517298"/>
                  <a:pt x="48376" y="519738"/>
                  <a:pt x="54951" y="524435"/>
                </a:cubicBezTo>
                <a:cubicBezTo>
                  <a:pt x="90567" y="549876"/>
                  <a:pt x="69283" y="540419"/>
                  <a:pt x="102016" y="551329"/>
                </a:cubicBezTo>
                <a:cubicBezTo>
                  <a:pt x="108739" y="555811"/>
                  <a:pt x="114123" y="564238"/>
                  <a:pt x="122186" y="564776"/>
                </a:cubicBezTo>
                <a:cubicBezTo>
                  <a:pt x="149114" y="566571"/>
                  <a:pt x="176344" y="563026"/>
                  <a:pt x="202869" y="558053"/>
                </a:cubicBezTo>
                <a:cubicBezTo>
                  <a:pt x="212720" y="556206"/>
                  <a:pt x="220551" y="548554"/>
                  <a:pt x="229763" y="544606"/>
                </a:cubicBezTo>
                <a:cubicBezTo>
                  <a:pt x="236277" y="541814"/>
                  <a:pt x="243210" y="540123"/>
                  <a:pt x="249934" y="537882"/>
                </a:cubicBezTo>
                <a:cubicBezTo>
                  <a:pt x="288471" y="480078"/>
                  <a:pt x="237158" y="548103"/>
                  <a:pt x="283551" y="510988"/>
                </a:cubicBezTo>
                <a:cubicBezTo>
                  <a:pt x="294140" y="502516"/>
                  <a:pt x="303826" y="473190"/>
                  <a:pt x="310445" y="463923"/>
                </a:cubicBezTo>
                <a:cubicBezTo>
                  <a:pt x="322209" y="447454"/>
                  <a:pt x="334705" y="441027"/>
                  <a:pt x="350786" y="430306"/>
                </a:cubicBezTo>
                <a:cubicBezTo>
                  <a:pt x="359751" y="416859"/>
                  <a:pt x="364234" y="398930"/>
                  <a:pt x="377681" y="389965"/>
                </a:cubicBezTo>
                <a:cubicBezTo>
                  <a:pt x="400488" y="374760"/>
                  <a:pt x="384404" y="396688"/>
                  <a:pt x="397851" y="383241"/>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19418" y="5271247"/>
            <a:ext cx="753035" cy="860612"/>
          </a:xfrm>
          <a:custGeom>
            <a:avLst/>
            <a:gdLst>
              <a:gd name="connsiteX0" fmla="*/ 504264 w 753035"/>
              <a:gd name="connsiteY0" fmla="*/ 255494 h 860612"/>
              <a:gd name="connsiteX1" fmla="*/ 463923 w 753035"/>
              <a:gd name="connsiteY1" fmla="*/ 221877 h 860612"/>
              <a:gd name="connsiteX2" fmla="*/ 450476 w 753035"/>
              <a:gd name="connsiteY2" fmla="*/ 208429 h 860612"/>
              <a:gd name="connsiteX3" fmla="*/ 437029 w 753035"/>
              <a:gd name="connsiteY3" fmla="*/ 188259 h 860612"/>
              <a:gd name="connsiteX4" fmla="*/ 416858 w 753035"/>
              <a:gd name="connsiteY4" fmla="*/ 181535 h 860612"/>
              <a:gd name="connsiteX5" fmla="*/ 389964 w 753035"/>
              <a:gd name="connsiteY5" fmla="*/ 147918 h 860612"/>
              <a:gd name="connsiteX6" fmla="*/ 349623 w 753035"/>
              <a:gd name="connsiteY6" fmla="*/ 94129 h 860612"/>
              <a:gd name="connsiteX7" fmla="*/ 329453 w 753035"/>
              <a:gd name="connsiteY7" fmla="*/ 80682 h 860612"/>
              <a:gd name="connsiteX8" fmla="*/ 295835 w 753035"/>
              <a:gd name="connsiteY8" fmla="*/ 53788 h 860612"/>
              <a:gd name="connsiteX9" fmla="*/ 268941 w 753035"/>
              <a:gd name="connsiteY9" fmla="*/ 33618 h 860612"/>
              <a:gd name="connsiteX10" fmla="*/ 248770 w 753035"/>
              <a:gd name="connsiteY10" fmla="*/ 26894 h 860612"/>
              <a:gd name="connsiteX11" fmla="*/ 228600 w 753035"/>
              <a:gd name="connsiteY11" fmla="*/ 13447 h 860612"/>
              <a:gd name="connsiteX12" fmla="*/ 201706 w 753035"/>
              <a:gd name="connsiteY12" fmla="*/ 6724 h 860612"/>
              <a:gd name="connsiteX13" fmla="*/ 181535 w 753035"/>
              <a:gd name="connsiteY13" fmla="*/ 0 h 860612"/>
              <a:gd name="connsiteX14" fmla="*/ 127747 w 753035"/>
              <a:gd name="connsiteY14" fmla="*/ 13447 h 860612"/>
              <a:gd name="connsiteX15" fmla="*/ 107576 w 753035"/>
              <a:gd name="connsiteY15" fmla="*/ 26894 h 860612"/>
              <a:gd name="connsiteX16" fmla="*/ 87406 w 753035"/>
              <a:gd name="connsiteY16" fmla="*/ 47065 h 860612"/>
              <a:gd name="connsiteX17" fmla="*/ 80682 w 753035"/>
              <a:gd name="connsiteY17" fmla="*/ 67235 h 860612"/>
              <a:gd name="connsiteX18" fmla="*/ 67235 w 753035"/>
              <a:gd name="connsiteY18" fmla="*/ 87406 h 860612"/>
              <a:gd name="connsiteX19" fmla="*/ 60511 w 753035"/>
              <a:gd name="connsiteY19" fmla="*/ 114300 h 860612"/>
              <a:gd name="connsiteX20" fmla="*/ 53788 w 753035"/>
              <a:gd name="connsiteY20" fmla="*/ 134471 h 860612"/>
              <a:gd name="connsiteX21" fmla="*/ 40341 w 753035"/>
              <a:gd name="connsiteY21" fmla="*/ 181535 h 860612"/>
              <a:gd name="connsiteX22" fmla="*/ 33617 w 753035"/>
              <a:gd name="connsiteY22" fmla="*/ 228600 h 860612"/>
              <a:gd name="connsiteX23" fmla="*/ 13447 w 753035"/>
              <a:gd name="connsiteY23" fmla="*/ 275665 h 860612"/>
              <a:gd name="connsiteX24" fmla="*/ 6723 w 753035"/>
              <a:gd name="connsiteY24" fmla="*/ 342900 h 860612"/>
              <a:gd name="connsiteX25" fmla="*/ 0 w 753035"/>
              <a:gd name="connsiteY25" fmla="*/ 383241 h 860612"/>
              <a:gd name="connsiteX26" fmla="*/ 6723 w 753035"/>
              <a:gd name="connsiteY26" fmla="*/ 497541 h 860612"/>
              <a:gd name="connsiteX27" fmla="*/ 40341 w 753035"/>
              <a:gd name="connsiteY27" fmla="*/ 544606 h 860612"/>
              <a:gd name="connsiteX28" fmla="*/ 87406 w 753035"/>
              <a:gd name="connsiteY28" fmla="*/ 598394 h 860612"/>
              <a:gd name="connsiteX29" fmla="*/ 107576 w 753035"/>
              <a:gd name="connsiteY29" fmla="*/ 611841 h 860612"/>
              <a:gd name="connsiteX30" fmla="*/ 127747 w 753035"/>
              <a:gd name="connsiteY30" fmla="*/ 625288 h 860612"/>
              <a:gd name="connsiteX31" fmla="*/ 154641 w 753035"/>
              <a:gd name="connsiteY31" fmla="*/ 645459 h 860612"/>
              <a:gd name="connsiteX32" fmla="*/ 194982 w 753035"/>
              <a:gd name="connsiteY32" fmla="*/ 672353 h 860612"/>
              <a:gd name="connsiteX33" fmla="*/ 242047 w 753035"/>
              <a:gd name="connsiteY33" fmla="*/ 705971 h 860612"/>
              <a:gd name="connsiteX34" fmla="*/ 262217 w 753035"/>
              <a:gd name="connsiteY34" fmla="*/ 712694 h 860612"/>
              <a:gd name="connsiteX35" fmla="*/ 302558 w 753035"/>
              <a:gd name="connsiteY35" fmla="*/ 739588 h 860612"/>
              <a:gd name="connsiteX36" fmla="*/ 342900 w 753035"/>
              <a:gd name="connsiteY36" fmla="*/ 759759 h 860612"/>
              <a:gd name="connsiteX37" fmla="*/ 369794 w 753035"/>
              <a:gd name="connsiteY37" fmla="*/ 773206 h 860612"/>
              <a:gd name="connsiteX38" fmla="*/ 389964 w 753035"/>
              <a:gd name="connsiteY38" fmla="*/ 786653 h 860612"/>
              <a:gd name="connsiteX39" fmla="*/ 430306 w 753035"/>
              <a:gd name="connsiteY39" fmla="*/ 800100 h 860612"/>
              <a:gd name="connsiteX40" fmla="*/ 450476 w 753035"/>
              <a:gd name="connsiteY40" fmla="*/ 813547 h 860612"/>
              <a:gd name="connsiteX41" fmla="*/ 504264 w 753035"/>
              <a:gd name="connsiteY41" fmla="*/ 826994 h 860612"/>
              <a:gd name="connsiteX42" fmla="*/ 571500 w 753035"/>
              <a:gd name="connsiteY42" fmla="*/ 847165 h 860612"/>
              <a:gd name="connsiteX43" fmla="*/ 679076 w 753035"/>
              <a:gd name="connsiteY43" fmla="*/ 860612 h 860612"/>
              <a:gd name="connsiteX44" fmla="*/ 712694 w 753035"/>
              <a:gd name="connsiteY44" fmla="*/ 853888 h 860612"/>
              <a:gd name="connsiteX45" fmla="*/ 732864 w 753035"/>
              <a:gd name="connsiteY45" fmla="*/ 813547 h 860612"/>
              <a:gd name="connsiteX46" fmla="*/ 739588 w 753035"/>
              <a:gd name="connsiteY46" fmla="*/ 753035 h 860612"/>
              <a:gd name="connsiteX47" fmla="*/ 753035 w 753035"/>
              <a:gd name="connsiteY47" fmla="*/ 712694 h 860612"/>
              <a:gd name="connsiteX48" fmla="*/ 739588 w 753035"/>
              <a:gd name="connsiteY48" fmla="*/ 638735 h 860612"/>
              <a:gd name="connsiteX49" fmla="*/ 726141 w 753035"/>
              <a:gd name="connsiteY49" fmla="*/ 591671 h 860612"/>
              <a:gd name="connsiteX50" fmla="*/ 712694 w 753035"/>
              <a:gd name="connsiteY50" fmla="*/ 571500 h 860612"/>
              <a:gd name="connsiteX51" fmla="*/ 705970 w 753035"/>
              <a:gd name="connsiteY51" fmla="*/ 544606 h 860612"/>
              <a:gd name="connsiteX52" fmla="*/ 679076 w 753035"/>
              <a:gd name="connsiteY52" fmla="*/ 504265 h 860612"/>
              <a:gd name="connsiteX53" fmla="*/ 658906 w 753035"/>
              <a:gd name="connsiteY53" fmla="*/ 463924 h 860612"/>
              <a:gd name="connsiteX54" fmla="*/ 652182 w 753035"/>
              <a:gd name="connsiteY54" fmla="*/ 443753 h 860612"/>
              <a:gd name="connsiteX55" fmla="*/ 638735 w 753035"/>
              <a:gd name="connsiteY55" fmla="*/ 423582 h 860612"/>
              <a:gd name="connsiteX56" fmla="*/ 632011 w 753035"/>
              <a:gd name="connsiteY56" fmla="*/ 403412 h 860612"/>
              <a:gd name="connsiteX57" fmla="*/ 605117 w 753035"/>
              <a:gd name="connsiteY57" fmla="*/ 363071 h 860612"/>
              <a:gd name="connsiteX58" fmla="*/ 571500 w 753035"/>
              <a:gd name="connsiteY58" fmla="*/ 289112 h 860612"/>
              <a:gd name="connsiteX59" fmla="*/ 531158 w 753035"/>
              <a:gd name="connsiteY59" fmla="*/ 268941 h 860612"/>
              <a:gd name="connsiteX60" fmla="*/ 504264 w 753035"/>
              <a:gd name="connsiteY60" fmla="*/ 255494 h 86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53035" h="860612">
                <a:moveTo>
                  <a:pt x="504264" y="255494"/>
                </a:moveTo>
                <a:cubicBezTo>
                  <a:pt x="493058" y="247650"/>
                  <a:pt x="477096" y="233404"/>
                  <a:pt x="463923" y="221877"/>
                </a:cubicBezTo>
                <a:cubicBezTo>
                  <a:pt x="459152" y="217703"/>
                  <a:pt x="454436" y="213379"/>
                  <a:pt x="450476" y="208429"/>
                </a:cubicBezTo>
                <a:cubicBezTo>
                  <a:pt x="445428" y="202119"/>
                  <a:pt x="443339" y="193307"/>
                  <a:pt x="437029" y="188259"/>
                </a:cubicBezTo>
                <a:cubicBezTo>
                  <a:pt x="431495" y="183832"/>
                  <a:pt x="423582" y="183776"/>
                  <a:pt x="416858" y="181535"/>
                </a:cubicBezTo>
                <a:cubicBezTo>
                  <a:pt x="401718" y="136113"/>
                  <a:pt x="422715" y="185348"/>
                  <a:pt x="389964" y="147918"/>
                </a:cubicBezTo>
                <a:cubicBezTo>
                  <a:pt x="364874" y="119244"/>
                  <a:pt x="372410" y="112360"/>
                  <a:pt x="349623" y="94129"/>
                </a:cubicBezTo>
                <a:cubicBezTo>
                  <a:pt x="343313" y="89081"/>
                  <a:pt x="336176" y="85164"/>
                  <a:pt x="329453" y="80682"/>
                </a:cubicBezTo>
                <a:cubicBezTo>
                  <a:pt x="303937" y="42409"/>
                  <a:pt x="330809" y="73773"/>
                  <a:pt x="295835" y="53788"/>
                </a:cubicBezTo>
                <a:cubicBezTo>
                  <a:pt x="286106" y="48228"/>
                  <a:pt x="278670" y="39178"/>
                  <a:pt x="268941" y="33618"/>
                </a:cubicBezTo>
                <a:cubicBezTo>
                  <a:pt x="262787" y="30102"/>
                  <a:pt x="255109" y="30064"/>
                  <a:pt x="248770" y="26894"/>
                </a:cubicBezTo>
                <a:cubicBezTo>
                  <a:pt x="241543" y="23280"/>
                  <a:pt x="236027" y="16630"/>
                  <a:pt x="228600" y="13447"/>
                </a:cubicBezTo>
                <a:cubicBezTo>
                  <a:pt x="220107" y="9807"/>
                  <a:pt x="210591" y="9263"/>
                  <a:pt x="201706" y="6724"/>
                </a:cubicBezTo>
                <a:cubicBezTo>
                  <a:pt x="194891" y="4777"/>
                  <a:pt x="188259" y="2241"/>
                  <a:pt x="181535" y="0"/>
                </a:cubicBezTo>
                <a:cubicBezTo>
                  <a:pt x="168752" y="2557"/>
                  <a:pt x="141528" y="6557"/>
                  <a:pt x="127747" y="13447"/>
                </a:cubicBezTo>
                <a:cubicBezTo>
                  <a:pt x="120519" y="17061"/>
                  <a:pt x="113784" y="21721"/>
                  <a:pt x="107576" y="26894"/>
                </a:cubicBezTo>
                <a:cubicBezTo>
                  <a:pt x="100271" y="32981"/>
                  <a:pt x="94129" y="40341"/>
                  <a:pt x="87406" y="47065"/>
                </a:cubicBezTo>
                <a:cubicBezTo>
                  <a:pt x="85165" y="53788"/>
                  <a:pt x="83852" y="60896"/>
                  <a:pt x="80682" y="67235"/>
                </a:cubicBezTo>
                <a:cubicBezTo>
                  <a:pt x="77068" y="74463"/>
                  <a:pt x="70418" y="79979"/>
                  <a:pt x="67235" y="87406"/>
                </a:cubicBezTo>
                <a:cubicBezTo>
                  <a:pt x="63595" y="95899"/>
                  <a:pt x="63050" y="105415"/>
                  <a:pt x="60511" y="114300"/>
                </a:cubicBezTo>
                <a:cubicBezTo>
                  <a:pt x="58564" y="121115"/>
                  <a:pt x="55735" y="127656"/>
                  <a:pt x="53788" y="134471"/>
                </a:cubicBezTo>
                <a:cubicBezTo>
                  <a:pt x="36906" y="193559"/>
                  <a:pt x="56458" y="133181"/>
                  <a:pt x="40341" y="181535"/>
                </a:cubicBezTo>
                <a:cubicBezTo>
                  <a:pt x="38100" y="197223"/>
                  <a:pt x="36725" y="213060"/>
                  <a:pt x="33617" y="228600"/>
                </a:cubicBezTo>
                <a:cubicBezTo>
                  <a:pt x="30319" y="245092"/>
                  <a:pt x="20738" y="261082"/>
                  <a:pt x="13447" y="275665"/>
                </a:cubicBezTo>
                <a:cubicBezTo>
                  <a:pt x="11206" y="298077"/>
                  <a:pt x="9517" y="320550"/>
                  <a:pt x="6723" y="342900"/>
                </a:cubicBezTo>
                <a:cubicBezTo>
                  <a:pt x="5032" y="356427"/>
                  <a:pt x="0" y="369609"/>
                  <a:pt x="0" y="383241"/>
                </a:cubicBezTo>
                <a:cubicBezTo>
                  <a:pt x="0" y="421407"/>
                  <a:pt x="1566" y="459725"/>
                  <a:pt x="6723" y="497541"/>
                </a:cubicBezTo>
                <a:cubicBezTo>
                  <a:pt x="11246" y="530712"/>
                  <a:pt x="18112" y="529787"/>
                  <a:pt x="40341" y="544606"/>
                </a:cubicBezTo>
                <a:cubicBezTo>
                  <a:pt x="50984" y="587179"/>
                  <a:pt x="39375" y="566374"/>
                  <a:pt x="87406" y="598394"/>
                </a:cubicBezTo>
                <a:lnTo>
                  <a:pt x="107576" y="611841"/>
                </a:lnTo>
                <a:cubicBezTo>
                  <a:pt x="114300" y="616323"/>
                  <a:pt x="121282" y="620439"/>
                  <a:pt x="127747" y="625288"/>
                </a:cubicBezTo>
                <a:cubicBezTo>
                  <a:pt x="136712" y="632012"/>
                  <a:pt x="145461" y="639033"/>
                  <a:pt x="154641" y="645459"/>
                </a:cubicBezTo>
                <a:cubicBezTo>
                  <a:pt x="167881" y="654727"/>
                  <a:pt x="182053" y="662656"/>
                  <a:pt x="194982" y="672353"/>
                </a:cubicBezTo>
                <a:cubicBezTo>
                  <a:pt x="201077" y="676924"/>
                  <a:pt x="232212" y="701054"/>
                  <a:pt x="242047" y="705971"/>
                </a:cubicBezTo>
                <a:cubicBezTo>
                  <a:pt x="248386" y="709140"/>
                  <a:pt x="255494" y="710453"/>
                  <a:pt x="262217" y="712694"/>
                </a:cubicBezTo>
                <a:cubicBezTo>
                  <a:pt x="275664" y="721659"/>
                  <a:pt x="287226" y="734477"/>
                  <a:pt x="302558" y="739588"/>
                </a:cubicBezTo>
                <a:cubicBezTo>
                  <a:pt x="339540" y="751916"/>
                  <a:pt x="306405" y="738905"/>
                  <a:pt x="342900" y="759759"/>
                </a:cubicBezTo>
                <a:cubicBezTo>
                  <a:pt x="351602" y="764732"/>
                  <a:pt x="361092" y="768233"/>
                  <a:pt x="369794" y="773206"/>
                </a:cubicBezTo>
                <a:cubicBezTo>
                  <a:pt x="376810" y="777215"/>
                  <a:pt x="382580" y="783371"/>
                  <a:pt x="389964" y="786653"/>
                </a:cubicBezTo>
                <a:cubicBezTo>
                  <a:pt x="402917" y="792410"/>
                  <a:pt x="430306" y="800100"/>
                  <a:pt x="430306" y="800100"/>
                </a:cubicBezTo>
                <a:cubicBezTo>
                  <a:pt x="437029" y="804582"/>
                  <a:pt x="443249" y="809933"/>
                  <a:pt x="450476" y="813547"/>
                </a:cubicBezTo>
                <a:cubicBezTo>
                  <a:pt x="466799" y="821709"/>
                  <a:pt x="487381" y="822390"/>
                  <a:pt x="504264" y="826994"/>
                </a:cubicBezTo>
                <a:cubicBezTo>
                  <a:pt x="539337" y="836559"/>
                  <a:pt x="540004" y="841439"/>
                  <a:pt x="571500" y="847165"/>
                </a:cubicBezTo>
                <a:cubicBezTo>
                  <a:pt x="601638" y="852645"/>
                  <a:pt x="650219" y="857405"/>
                  <a:pt x="679076" y="860612"/>
                </a:cubicBezTo>
                <a:cubicBezTo>
                  <a:pt x="690282" y="858371"/>
                  <a:pt x="702772" y="859558"/>
                  <a:pt x="712694" y="853888"/>
                </a:cubicBezTo>
                <a:cubicBezTo>
                  <a:pt x="723429" y="847754"/>
                  <a:pt x="729413" y="823901"/>
                  <a:pt x="732864" y="813547"/>
                </a:cubicBezTo>
                <a:cubicBezTo>
                  <a:pt x="735105" y="793376"/>
                  <a:pt x="735608" y="772936"/>
                  <a:pt x="739588" y="753035"/>
                </a:cubicBezTo>
                <a:cubicBezTo>
                  <a:pt x="742368" y="739136"/>
                  <a:pt x="753035" y="712694"/>
                  <a:pt x="753035" y="712694"/>
                </a:cubicBezTo>
                <a:cubicBezTo>
                  <a:pt x="741910" y="623703"/>
                  <a:pt x="753406" y="687097"/>
                  <a:pt x="739588" y="638735"/>
                </a:cubicBezTo>
                <a:cubicBezTo>
                  <a:pt x="736717" y="628688"/>
                  <a:pt x="731512" y="602414"/>
                  <a:pt x="726141" y="591671"/>
                </a:cubicBezTo>
                <a:cubicBezTo>
                  <a:pt x="722527" y="584443"/>
                  <a:pt x="717176" y="578224"/>
                  <a:pt x="712694" y="571500"/>
                </a:cubicBezTo>
                <a:cubicBezTo>
                  <a:pt x="710453" y="562535"/>
                  <a:pt x="710103" y="552871"/>
                  <a:pt x="705970" y="544606"/>
                </a:cubicBezTo>
                <a:cubicBezTo>
                  <a:pt x="698742" y="530151"/>
                  <a:pt x="679076" y="504265"/>
                  <a:pt x="679076" y="504265"/>
                </a:cubicBezTo>
                <a:cubicBezTo>
                  <a:pt x="662180" y="453571"/>
                  <a:pt x="684970" y="516051"/>
                  <a:pt x="658906" y="463924"/>
                </a:cubicBezTo>
                <a:cubicBezTo>
                  <a:pt x="655736" y="457585"/>
                  <a:pt x="655352" y="450092"/>
                  <a:pt x="652182" y="443753"/>
                </a:cubicBezTo>
                <a:cubicBezTo>
                  <a:pt x="648568" y="436525"/>
                  <a:pt x="642349" y="430810"/>
                  <a:pt x="638735" y="423582"/>
                </a:cubicBezTo>
                <a:cubicBezTo>
                  <a:pt x="635565" y="417243"/>
                  <a:pt x="635453" y="409607"/>
                  <a:pt x="632011" y="403412"/>
                </a:cubicBezTo>
                <a:cubicBezTo>
                  <a:pt x="624162" y="389285"/>
                  <a:pt x="605117" y="363071"/>
                  <a:pt x="605117" y="363071"/>
                </a:cubicBezTo>
                <a:cubicBezTo>
                  <a:pt x="598129" y="342104"/>
                  <a:pt x="584386" y="297703"/>
                  <a:pt x="571500" y="289112"/>
                </a:cubicBezTo>
                <a:cubicBezTo>
                  <a:pt x="513688" y="250572"/>
                  <a:pt x="586836" y="296781"/>
                  <a:pt x="531158" y="268941"/>
                </a:cubicBezTo>
                <a:cubicBezTo>
                  <a:pt x="523931" y="265327"/>
                  <a:pt x="515470" y="263338"/>
                  <a:pt x="504264" y="255494"/>
                </a:cubicBezTo>
                <a:close/>
              </a:path>
            </a:pathLst>
          </a:custGeom>
          <a:noFill/>
          <a:ln w="381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126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737789" y="1981200"/>
            <a:ext cx="3232227"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cardiac muscle – SL88</a:t>
            </a:r>
            <a:endParaRPr lang="en-US" dirty="0">
              <a:latin typeface="Calibri" pitchFamily="34" charset="0"/>
            </a:endParaRPr>
          </a:p>
        </p:txBody>
      </p:sp>
      <p:sp>
        <p:nvSpPr>
          <p:cNvPr id="37891" name="TextBox 4"/>
          <p:cNvSpPr txBox="1">
            <a:spLocks noChangeArrowheads="1"/>
          </p:cNvSpPr>
          <p:nvPr/>
        </p:nvSpPr>
        <p:spPr bwMode="auto">
          <a:xfrm>
            <a:off x="1996998" y="5791200"/>
            <a:ext cx="4495800" cy="101566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088</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Cardiac muscle</a:t>
            </a:r>
          </a:p>
          <a:p>
            <a:pPr lvl="2" eaLnBrk="0" hangingPunct="0">
              <a:buFontTx/>
              <a:buChar char="•"/>
            </a:pPr>
            <a:r>
              <a:rPr lang="en-US" sz="1200" b="1" dirty="0">
                <a:solidFill>
                  <a:srgbClr val="002060"/>
                </a:solidFill>
                <a:latin typeface="Georgia" pitchFamily="18" charset="0"/>
                <a:ea typeface="Times" pitchFamily="18" charset="0"/>
                <a:cs typeface="Arial" charset="0"/>
              </a:rPr>
              <a:t>Intercalated disks</a:t>
            </a:r>
          </a:p>
        </p:txBody>
      </p:sp>
      <p:sp>
        <p:nvSpPr>
          <p:cNvPr id="5" name="Rectangle 4"/>
          <p:cNvSpPr/>
          <p:nvPr/>
        </p:nvSpPr>
        <p:spPr>
          <a:xfrm>
            <a:off x="3104521" y="72509"/>
            <a:ext cx="2839816"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CC0000"/>
                </a:solidFill>
                <a:latin typeface="+mn-lt"/>
              </a:rPr>
              <a:t>CARDIAC MUSCLE</a:t>
            </a:r>
          </a:p>
        </p:txBody>
      </p:sp>
    </p:spTree>
    <p:extLst>
      <p:ext uri="{BB962C8B-B14F-4D97-AF65-F5344CB8AC3E}">
        <p14:creationId xmlns:p14="http://schemas.microsoft.com/office/powerpoint/2010/main" val="1265744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04521" y="72509"/>
            <a:ext cx="2839816"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CC0000"/>
                </a:solidFill>
                <a:latin typeface="+mn-lt"/>
              </a:rPr>
              <a:t>CARDIAC MUSCLE</a:t>
            </a:r>
          </a:p>
        </p:txBody>
      </p:sp>
      <p:sp>
        <p:nvSpPr>
          <p:cNvPr id="6" name="Text Box 7"/>
          <p:cNvSpPr txBox="1">
            <a:spLocks noChangeArrowheads="1"/>
          </p:cNvSpPr>
          <p:nvPr/>
        </p:nvSpPr>
        <p:spPr bwMode="auto">
          <a:xfrm>
            <a:off x="152400" y="696250"/>
            <a:ext cx="8763000" cy="338554"/>
          </a:xfrm>
          <a:prstGeom prst="rect">
            <a:avLst/>
          </a:prstGeom>
          <a:noFill/>
          <a:ln w="9525">
            <a:noFill/>
            <a:miter lim="800000"/>
            <a:headEnd/>
            <a:tailEnd/>
          </a:ln>
          <a:effectLst/>
        </p:spPr>
        <p:txBody>
          <a:bodyPr wrap="square">
            <a:spAutoFit/>
          </a:bodyPr>
          <a:lstStyle/>
          <a:p>
            <a:r>
              <a:rPr lang="en-US" sz="1600" b="1" dirty="0">
                <a:solidFill>
                  <a:srgbClr val="C00000"/>
                </a:solidFill>
              </a:rPr>
              <a:t>In this specially-stained slide (</a:t>
            </a:r>
            <a:r>
              <a:rPr lang="en-US" sz="1600" b="1" dirty="0" err="1">
                <a:solidFill>
                  <a:srgbClr val="C00000"/>
                </a:solidFill>
              </a:rPr>
              <a:t>Bencosme</a:t>
            </a:r>
            <a:r>
              <a:rPr lang="en-US" sz="1600" b="1" dirty="0">
                <a:solidFill>
                  <a:srgbClr val="C00000"/>
                </a:solidFill>
              </a:rPr>
              <a:t>), intercalated disks are easier to see (arrows).</a:t>
            </a:r>
            <a:endParaRPr lang="en-US" b="1" dirty="0">
              <a:solidFill>
                <a:srgbClr val="C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912" y="1219200"/>
            <a:ext cx="5699519" cy="5349629"/>
          </a:xfrm>
          <a:prstGeom prst="rect">
            <a:avLst/>
          </a:prstGeom>
        </p:spPr>
      </p:pic>
      <p:cxnSp>
        <p:nvCxnSpPr>
          <p:cNvPr id="15" name="Straight Arrow Connector 14"/>
          <p:cNvCxnSpPr/>
          <p:nvPr/>
        </p:nvCxnSpPr>
        <p:spPr>
          <a:xfrm flipV="1">
            <a:off x="4472331" y="2341884"/>
            <a:ext cx="315241" cy="2939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465425" y="4973079"/>
            <a:ext cx="315241" cy="2939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721166" y="5257682"/>
            <a:ext cx="255968" cy="4049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682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600200" y="1981200"/>
            <a:ext cx="5791201"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cardiac muscle showing intercalated disks – SL64</a:t>
            </a:r>
            <a:endParaRPr lang="en-US" dirty="0">
              <a:latin typeface="Calibri" pitchFamily="34" charset="0"/>
            </a:endParaRPr>
          </a:p>
        </p:txBody>
      </p:sp>
      <p:sp>
        <p:nvSpPr>
          <p:cNvPr id="37891" name="TextBox 4"/>
          <p:cNvSpPr txBox="1">
            <a:spLocks noChangeArrowheads="1"/>
          </p:cNvSpPr>
          <p:nvPr/>
        </p:nvSpPr>
        <p:spPr bwMode="auto">
          <a:xfrm>
            <a:off x="1996998" y="5791200"/>
            <a:ext cx="4495800" cy="101566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064</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Cardiac muscle</a:t>
            </a:r>
          </a:p>
          <a:p>
            <a:pPr lvl="2" eaLnBrk="0" hangingPunct="0">
              <a:buFontTx/>
              <a:buChar char="•"/>
            </a:pPr>
            <a:r>
              <a:rPr lang="en-US" sz="1200" b="1" dirty="0">
                <a:solidFill>
                  <a:srgbClr val="002060"/>
                </a:solidFill>
                <a:latin typeface="Georgia" pitchFamily="18" charset="0"/>
                <a:ea typeface="Times" pitchFamily="18" charset="0"/>
                <a:cs typeface="Arial" charset="0"/>
              </a:rPr>
              <a:t>Intercalated disks</a:t>
            </a:r>
          </a:p>
        </p:txBody>
      </p:sp>
      <p:sp>
        <p:nvSpPr>
          <p:cNvPr id="5" name="Rectangle 4"/>
          <p:cNvSpPr/>
          <p:nvPr/>
        </p:nvSpPr>
        <p:spPr>
          <a:xfrm>
            <a:off x="3104521" y="72509"/>
            <a:ext cx="2839816"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CC0000"/>
                </a:solidFill>
                <a:latin typeface="+mn-lt"/>
              </a:rPr>
              <a:t>CARDIAC MUSCLE</a:t>
            </a:r>
          </a:p>
        </p:txBody>
      </p:sp>
    </p:spTree>
    <p:extLst>
      <p:ext uri="{BB962C8B-B14F-4D97-AF65-F5344CB8AC3E}">
        <p14:creationId xmlns:p14="http://schemas.microsoft.com/office/powerpoint/2010/main" val="1175591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2954655"/>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a:t>
            </a:r>
          </a:p>
          <a:p>
            <a:pPr lvl="1">
              <a:buFont typeface="Arial" charset="0"/>
              <a:buChar char="•"/>
              <a:tabLst>
                <a:tab pos="457200" algn="l"/>
              </a:tabLst>
            </a:pPr>
            <a:r>
              <a:rPr lang="en-US" sz="1200" dirty="0">
                <a:solidFill>
                  <a:srgbClr val="002060"/>
                </a:solidFill>
                <a:latin typeface="Georgia" pitchFamily="18" charset="0"/>
              </a:rPr>
              <a:t>Muscle</a:t>
            </a:r>
          </a:p>
          <a:p>
            <a:pPr lvl="2">
              <a:buFont typeface="Arial" charset="0"/>
              <a:buChar char="•"/>
              <a:tabLst>
                <a:tab pos="457200" algn="l"/>
              </a:tabLst>
            </a:pPr>
            <a:r>
              <a:rPr lang="en-US" sz="1200" dirty="0">
                <a:solidFill>
                  <a:srgbClr val="002060"/>
                </a:solidFill>
                <a:latin typeface="Georgia" pitchFamily="18" charset="0"/>
              </a:rPr>
              <a:t>Skeletal muscle</a:t>
            </a:r>
          </a:p>
          <a:p>
            <a:pPr lvl="2">
              <a:buFont typeface="Arial" charset="0"/>
              <a:buChar char="•"/>
              <a:tabLst>
                <a:tab pos="457200" algn="l"/>
              </a:tabLst>
            </a:pPr>
            <a:r>
              <a:rPr lang="en-US" sz="1200" dirty="0">
                <a:solidFill>
                  <a:srgbClr val="002060"/>
                </a:solidFill>
                <a:latin typeface="Georgia" pitchFamily="18" charset="0"/>
              </a:rPr>
              <a:t>Cardiac muscle</a:t>
            </a:r>
          </a:p>
          <a:p>
            <a:pPr lvl="3">
              <a:buFont typeface="Arial" charset="0"/>
              <a:buChar char="•"/>
              <a:tabLst>
                <a:tab pos="457200" algn="l"/>
              </a:tabLst>
            </a:pPr>
            <a:r>
              <a:rPr lang="en-US" sz="1200" dirty="0">
                <a:solidFill>
                  <a:srgbClr val="002060"/>
                </a:solidFill>
                <a:latin typeface="Georgia" pitchFamily="18" charset="0"/>
              </a:rPr>
              <a:t>Intercalated disks</a:t>
            </a:r>
          </a:p>
          <a:p>
            <a:pPr lvl="2">
              <a:buFont typeface="Arial" charset="0"/>
              <a:buChar char="•"/>
              <a:tabLst>
                <a:tab pos="457200" algn="l"/>
              </a:tabLst>
            </a:pPr>
            <a:r>
              <a:rPr lang="en-US" sz="1200" dirty="0">
                <a:solidFill>
                  <a:srgbClr val="002060"/>
                </a:solidFill>
                <a:latin typeface="Georgia" pitchFamily="18" charset="0"/>
              </a:rPr>
              <a:t>Smooth muscle</a:t>
            </a: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Distinguish, at the electron microscope level, each of the following:</a:t>
            </a:r>
          </a:p>
          <a:p>
            <a:pPr lvl="1">
              <a:buFont typeface="Arial" charset="0"/>
              <a:buChar char="•"/>
              <a:tabLst>
                <a:tab pos="457200" algn="l"/>
              </a:tabLst>
            </a:pPr>
            <a:r>
              <a:rPr lang="en-US" sz="1200" dirty="0">
                <a:solidFill>
                  <a:srgbClr val="002060"/>
                </a:solidFill>
                <a:latin typeface="Georgia" pitchFamily="18" charset="0"/>
              </a:rPr>
              <a:t>Smooth muscle</a:t>
            </a:r>
          </a:p>
          <a:p>
            <a:pPr lvl="2">
              <a:buFont typeface="Arial" charset="0"/>
              <a:buChar char="•"/>
              <a:tabLst>
                <a:tab pos="457200" algn="l"/>
              </a:tabLst>
            </a:pPr>
            <a:r>
              <a:rPr lang="en-US" sz="1200" dirty="0" err="1">
                <a:solidFill>
                  <a:srgbClr val="002060"/>
                </a:solidFill>
                <a:latin typeface="Georgia" pitchFamily="18" charset="0"/>
              </a:rPr>
              <a:t>Myofilaments</a:t>
            </a:r>
            <a:r>
              <a:rPr lang="en-US" sz="1200" dirty="0">
                <a:solidFill>
                  <a:srgbClr val="002060"/>
                </a:solidFill>
                <a:latin typeface="Georgia" pitchFamily="18" charset="0"/>
              </a:rPr>
              <a:t> (mostly actin filaments)	</a:t>
            </a:r>
          </a:p>
          <a:p>
            <a:pPr lvl="2">
              <a:buFont typeface="Arial" charset="0"/>
              <a:buChar char="•"/>
              <a:tabLst>
                <a:tab pos="457200" algn="l"/>
              </a:tabLst>
            </a:pPr>
            <a:r>
              <a:rPr lang="en-US" sz="1200" dirty="0">
                <a:solidFill>
                  <a:srgbClr val="002060"/>
                </a:solidFill>
                <a:latin typeface="Georgia" pitchFamily="18" charset="0"/>
              </a:rPr>
              <a:t>Dense bodies</a:t>
            </a:r>
          </a:p>
          <a:p>
            <a:pPr lvl="2">
              <a:buFont typeface="Arial" charset="0"/>
              <a:buChar char="•"/>
              <a:tabLst>
                <a:tab pos="457200" algn="l"/>
              </a:tabLst>
            </a:pPr>
            <a:r>
              <a:rPr lang="en-US" sz="1200" dirty="0" err="1">
                <a:solidFill>
                  <a:srgbClr val="002060"/>
                </a:solidFill>
                <a:latin typeface="Georgia" pitchFamily="18" charset="0"/>
              </a:rPr>
              <a:t>Caveolae</a:t>
            </a:r>
            <a:r>
              <a:rPr lang="en-US" sz="1200" dirty="0">
                <a:solidFill>
                  <a:srgbClr val="002060"/>
                </a:solidFill>
                <a:latin typeface="Georgia" pitchFamily="18" charset="0"/>
              </a:rPr>
              <a:t> (pinocytotic vesicles)</a:t>
            </a:r>
          </a:p>
          <a:p>
            <a:pPr lvl="2">
              <a:buFont typeface="Arial" charset="0"/>
              <a:buChar char="•"/>
              <a:tabLst>
                <a:tab pos="457200" algn="l"/>
              </a:tabLst>
            </a:pPr>
            <a:r>
              <a:rPr lang="en-US" sz="1200" dirty="0">
                <a:solidFill>
                  <a:srgbClr val="002060"/>
                </a:solidFill>
                <a:latin typeface="Georgia" pitchFamily="18" charset="0"/>
              </a:rPr>
              <a:t>Gap junctions</a:t>
            </a:r>
          </a:p>
        </p:txBody>
      </p:sp>
    </p:spTree>
    <p:extLst>
      <p:ext uri="{BB962C8B-B14F-4D97-AF65-F5344CB8AC3E}">
        <p14:creationId xmlns:p14="http://schemas.microsoft.com/office/powerpoint/2010/main" val="1993333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4521" y="72509"/>
            <a:ext cx="2839816"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CC0000"/>
                </a:solidFill>
                <a:latin typeface="+mn-lt"/>
              </a:rPr>
              <a:t>CARDIAC MUSCLE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95729"/>
            <a:ext cx="5263647" cy="6262270"/>
          </a:xfrm>
          <a:prstGeom prst="rect">
            <a:avLst/>
          </a:prstGeom>
        </p:spPr>
      </p:pic>
      <p:sp>
        <p:nvSpPr>
          <p:cNvPr id="4" name="Text Box 7"/>
          <p:cNvSpPr txBox="1">
            <a:spLocks noChangeArrowheads="1"/>
          </p:cNvSpPr>
          <p:nvPr/>
        </p:nvSpPr>
        <p:spPr bwMode="auto">
          <a:xfrm>
            <a:off x="5181600" y="1440968"/>
            <a:ext cx="3917576" cy="4278094"/>
          </a:xfrm>
          <a:prstGeom prst="rect">
            <a:avLst/>
          </a:prstGeom>
          <a:noFill/>
          <a:ln w="9525">
            <a:noFill/>
            <a:miter lim="800000"/>
            <a:headEnd/>
            <a:tailEnd/>
          </a:ln>
          <a:effectLst/>
        </p:spPr>
        <p:txBody>
          <a:bodyPr wrap="square">
            <a:spAutoFit/>
          </a:bodyPr>
          <a:lstStyle/>
          <a:p>
            <a:r>
              <a:rPr lang="en-US" sz="1600" b="1" dirty="0">
                <a:solidFill>
                  <a:srgbClr val="C00000"/>
                </a:solidFill>
              </a:rPr>
              <a:t>A scanning electron micrograph (a) was taken from cardiac muscle specially prepared to remove connective tissue elements and separate cardiac muscle cells at their intercalated disks.  The end of a cell is outlined.  A cartoon (b) is labeled.</a:t>
            </a:r>
          </a:p>
          <a:p>
            <a:endParaRPr lang="en-US" sz="1600" b="1" dirty="0">
              <a:solidFill>
                <a:srgbClr val="C00000"/>
              </a:solidFill>
            </a:endParaRPr>
          </a:p>
          <a:p>
            <a:r>
              <a:rPr lang="en-US" sz="1600" b="1" dirty="0">
                <a:solidFill>
                  <a:srgbClr val="C00000"/>
                </a:solidFill>
              </a:rPr>
              <a:t>In the transmission electron micrograph (c), cells run longitudinally from upper left to lower right.  A dotted red line (visible when you advance the slide) indicates an intercalated disk, which joins the cells “end-to-end”.  Fascia </a:t>
            </a:r>
            <a:r>
              <a:rPr lang="en-US" sz="1600" b="1" dirty="0" err="1">
                <a:solidFill>
                  <a:srgbClr val="C00000"/>
                </a:solidFill>
              </a:rPr>
              <a:t>adherens</a:t>
            </a:r>
            <a:r>
              <a:rPr lang="en-US" sz="1600" b="1" dirty="0">
                <a:solidFill>
                  <a:srgbClr val="C00000"/>
                </a:solidFill>
              </a:rPr>
              <a:t> (FA) and macula </a:t>
            </a:r>
            <a:r>
              <a:rPr lang="en-US" sz="1600" b="1" dirty="0" err="1">
                <a:solidFill>
                  <a:srgbClr val="C00000"/>
                </a:solidFill>
              </a:rPr>
              <a:t>adherens</a:t>
            </a:r>
            <a:r>
              <a:rPr lang="en-US" sz="1600" b="1" dirty="0">
                <a:solidFill>
                  <a:srgbClr val="C00000"/>
                </a:solidFill>
              </a:rPr>
              <a:t> (MA) anchor the ends of cells together, while gap junctions (GJ), which are only on the “sides” of the disk, provide electrical continuity between the cells.</a:t>
            </a:r>
            <a:endParaRPr lang="en-US" b="1" dirty="0">
              <a:solidFill>
                <a:srgbClr val="C00000"/>
              </a:solidFill>
            </a:endParaRPr>
          </a:p>
        </p:txBody>
      </p:sp>
      <p:sp>
        <p:nvSpPr>
          <p:cNvPr id="5" name="Freeform 4"/>
          <p:cNvSpPr/>
          <p:nvPr/>
        </p:nvSpPr>
        <p:spPr>
          <a:xfrm>
            <a:off x="893578" y="1927952"/>
            <a:ext cx="968273" cy="596836"/>
          </a:xfrm>
          <a:custGeom>
            <a:avLst/>
            <a:gdLst>
              <a:gd name="connsiteX0" fmla="*/ 725902 w 968273"/>
              <a:gd name="connsiteY0" fmla="*/ 517793 h 596836"/>
              <a:gd name="connsiteX1" fmla="*/ 792003 w 968273"/>
              <a:gd name="connsiteY1" fmla="*/ 506776 h 596836"/>
              <a:gd name="connsiteX2" fmla="*/ 913188 w 968273"/>
              <a:gd name="connsiteY2" fmla="*/ 473725 h 596836"/>
              <a:gd name="connsiteX3" fmla="*/ 946239 w 968273"/>
              <a:gd name="connsiteY3" fmla="*/ 440675 h 596836"/>
              <a:gd name="connsiteX4" fmla="*/ 968273 w 968273"/>
              <a:gd name="connsiteY4" fmla="*/ 374573 h 596836"/>
              <a:gd name="connsiteX5" fmla="*/ 957256 w 968273"/>
              <a:gd name="connsiteY5" fmla="*/ 176270 h 596836"/>
              <a:gd name="connsiteX6" fmla="*/ 935222 w 968273"/>
              <a:gd name="connsiteY6" fmla="*/ 143219 h 596836"/>
              <a:gd name="connsiteX7" fmla="*/ 913188 w 968273"/>
              <a:gd name="connsiteY7" fmla="*/ 77118 h 596836"/>
              <a:gd name="connsiteX8" fmla="*/ 880138 w 968273"/>
              <a:gd name="connsiteY8" fmla="*/ 44067 h 596836"/>
              <a:gd name="connsiteX9" fmla="*/ 814036 w 968273"/>
              <a:gd name="connsiteY9" fmla="*/ 0 h 596836"/>
              <a:gd name="connsiteX10" fmla="*/ 351328 w 968273"/>
              <a:gd name="connsiteY10" fmla="*/ 11017 h 596836"/>
              <a:gd name="connsiteX11" fmla="*/ 186075 w 968273"/>
              <a:gd name="connsiteY11" fmla="*/ 33050 h 596836"/>
              <a:gd name="connsiteX12" fmla="*/ 119974 w 968273"/>
              <a:gd name="connsiteY12" fmla="*/ 55084 h 596836"/>
              <a:gd name="connsiteX13" fmla="*/ 53873 w 968273"/>
              <a:gd name="connsiteY13" fmla="*/ 110168 h 596836"/>
              <a:gd name="connsiteX14" fmla="*/ 20822 w 968273"/>
              <a:gd name="connsiteY14" fmla="*/ 352540 h 596836"/>
              <a:gd name="connsiteX15" fmla="*/ 42856 w 968273"/>
              <a:gd name="connsiteY15" fmla="*/ 385590 h 596836"/>
              <a:gd name="connsiteX16" fmla="*/ 97940 w 968273"/>
              <a:gd name="connsiteY16" fmla="*/ 484742 h 596836"/>
              <a:gd name="connsiteX17" fmla="*/ 130991 w 968273"/>
              <a:gd name="connsiteY17" fmla="*/ 506776 h 596836"/>
              <a:gd name="connsiteX18" fmla="*/ 153024 w 968273"/>
              <a:gd name="connsiteY18" fmla="*/ 539826 h 596836"/>
              <a:gd name="connsiteX19" fmla="*/ 219126 w 968273"/>
              <a:gd name="connsiteY19" fmla="*/ 561860 h 596836"/>
              <a:gd name="connsiteX20" fmla="*/ 252176 w 968273"/>
              <a:gd name="connsiteY20" fmla="*/ 583894 h 596836"/>
              <a:gd name="connsiteX21" fmla="*/ 593699 w 968273"/>
              <a:gd name="connsiteY21" fmla="*/ 583894 h 596836"/>
              <a:gd name="connsiteX22" fmla="*/ 626750 w 968273"/>
              <a:gd name="connsiteY22" fmla="*/ 572877 h 596836"/>
              <a:gd name="connsiteX23" fmla="*/ 692851 w 968273"/>
              <a:gd name="connsiteY23" fmla="*/ 561860 h 596836"/>
              <a:gd name="connsiteX24" fmla="*/ 736918 w 968273"/>
              <a:gd name="connsiteY24" fmla="*/ 550843 h 596836"/>
              <a:gd name="connsiteX25" fmla="*/ 792003 w 968273"/>
              <a:gd name="connsiteY25" fmla="*/ 517793 h 59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8273" h="596836">
                <a:moveTo>
                  <a:pt x="725902" y="517793"/>
                </a:moveTo>
                <a:cubicBezTo>
                  <a:pt x="747936" y="514121"/>
                  <a:pt x="770161" y="511456"/>
                  <a:pt x="792003" y="506776"/>
                </a:cubicBezTo>
                <a:cubicBezTo>
                  <a:pt x="861585" y="491865"/>
                  <a:pt x="862844" y="490507"/>
                  <a:pt x="913188" y="473725"/>
                </a:cubicBezTo>
                <a:cubicBezTo>
                  <a:pt x="924205" y="462708"/>
                  <a:pt x="938673" y="454294"/>
                  <a:pt x="946239" y="440675"/>
                </a:cubicBezTo>
                <a:cubicBezTo>
                  <a:pt x="957519" y="420372"/>
                  <a:pt x="968273" y="374573"/>
                  <a:pt x="968273" y="374573"/>
                </a:cubicBezTo>
                <a:cubicBezTo>
                  <a:pt x="964601" y="308472"/>
                  <a:pt x="966619" y="241808"/>
                  <a:pt x="957256" y="176270"/>
                </a:cubicBezTo>
                <a:cubicBezTo>
                  <a:pt x="955383" y="163162"/>
                  <a:pt x="940600" y="155319"/>
                  <a:pt x="935222" y="143219"/>
                </a:cubicBezTo>
                <a:cubicBezTo>
                  <a:pt x="925789" y="121995"/>
                  <a:pt x="929611" y="93541"/>
                  <a:pt x="913188" y="77118"/>
                </a:cubicBezTo>
                <a:cubicBezTo>
                  <a:pt x="902171" y="66101"/>
                  <a:pt x="892436" y="53632"/>
                  <a:pt x="880138" y="44067"/>
                </a:cubicBezTo>
                <a:cubicBezTo>
                  <a:pt x="859235" y="27809"/>
                  <a:pt x="814036" y="0"/>
                  <a:pt x="814036" y="0"/>
                </a:cubicBezTo>
                <a:lnTo>
                  <a:pt x="351328" y="11017"/>
                </a:lnTo>
                <a:cubicBezTo>
                  <a:pt x="298438" y="13091"/>
                  <a:pt x="238989" y="24232"/>
                  <a:pt x="186075" y="33050"/>
                </a:cubicBezTo>
                <a:cubicBezTo>
                  <a:pt x="164041" y="40395"/>
                  <a:pt x="136397" y="38661"/>
                  <a:pt x="119974" y="55084"/>
                </a:cubicBezTo>
                <a:cubicBezTo>
                  <a:pt x="77561" y="97497"/>
                  <a:pt x="99887" y="79493"/>
                  <a:pt x="53873" y="110168"/>
                </a:cubicBezTo>
                <a:cubicBezTo>
                  <a:pt x="-15818" y="214705"/>
                  <a:pt x="-7481" y="173291"/>
                  <a:pt x="20822" y="352540"/>
                </a:cubicBezTo>
                <a:cubicBezTo>
                  <a:pt x="22887" y="365618"/>
                  <a:pt x="35511" y="374573"/>
                  <a:pt x="42856" y="385590"/>
                </a:cubicBezTo>
                <a:cubicBezTo>
                  <a:pt x="54336" y="420031"/>
                  <a:pt x="65470" y="463096"/>
                  <a:pt x="97940" y="484742"/>
                </a:cubicBezTo>
                <a:lnTo>
                  <a:pt x="130991" y="506776"/>
                </a:lnTo>
                <a:cubicBezTo>
                  <a:pt x="138335" y="517793"/>
                  <a:pt x="141796" y="532809"/>
                  <a:pt x="153024" y="539826"/>
                </a:cubicBezTo>
                <a:cubicBezTo>
                  <a:pt x="172720" y="552136"/>
                  <a:pt x="219126" y="561860"/>
                  <a:pt x="219126" y="561860"/>
                </a:cubicBezTo>
                <a:cubicBezTo>
                  <a:pt x="230143" y="569205"/>
                  <a:pt x="239615" y="579707"/>
                  <a:pt x="252176" y="583894"/>
                </a:cubicBezTo>
                <a:cubicBezTo>
                  <a:pt x="338938" y="612815"/>
                  <a:pt x="583763" y="584291"/>
                  <a:pt x="593699" y="583894"/>
                </a:cubicBezTo>
                <a:cubicBezTo>
                  <a:pt x="604716" y="580222"/>
                  <a:pt x="615414" y="575396"/>
                  <a:pt x="626750" y="572877"/>
                </a:cubicBezTo>
                <a:cubicBezTo>
                  <a:pt x="648556" y="568031"/>
                  <a:pt x="670947" y="566241"/>
                  <a:pt x="692851" y="561860"/>
                </a:cubicBezTo>
                <a:cubicBezTo>
                  <a:pt x="707698" y="558891"/>
                  <a:pt x="722229" y="554515"/>
                  <a:pt x="736918" y="550843"/>
                </a:cubicBezTo>
                <a:cubicBezTo>
                  <a:pt x="776801" y="524254"/>
                  <a:pt x="758126" y="534730"/>
                  <a:pt x="792003" y="517793"/>
                </a:cubicBezTo>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418705" y="3580015"/>
            <a:ext cx="2231313" cy="3175461"/>
          </a:xfrm>
          <a:custGeom>
            <a:avLst/>
            <a:gdLst>
              <a:gd name="connsiteX0" fmla="*/ 1657004 w 2231313"/>
              <a:gd name="connsiteY0" fmla="*/ 0 h 3175461"/>
              <a:gd name="connsiteX1" fmla="*/ 1629295 w 2231313"/>
              <a:gd name="connsiteY1" fmla="*/ 22167 h 3175461"/>
              <a:gd name="connsiteX2" fmla="*/ 1623753 w 2231313"/>
              <a:gd name="connsiteY2" fmla="*/ 38792 h 3175461"/>
              <a:gd name="connsiteX3" fmla="*/ 1607128 w 2231313"/>
              <a:gd name="connsiteY3" fmla="*/ 55418 h 3175461"/>
              <a:gd name="connsiteX4" fmla="*/ 1579419 w 2231313"/>
              <a:gd name="connsiteY4" fmla="*/ 83127 h 3175461"/>
              <a:gd name="connsiteX5" fmla="*/ 1551710 w 2231313"/>
              <a:gd name="connsiteY5" fmla="*/ 110836 h 3175461"/>
              <a:gd name="connsiteX6" fmla="*/ 1535084 w 2231313"/>
              <a:gd name="connsiteY6" fmla="*/ 133003 h 3175461"/>
              <a:gd name="connsiteX7" fmla="*/ 1524000 w 2231313"/>
              <a:gd name="connsiteY7" fmla="*/ 149629 h 3175461"/>
              <a:gd name="connsiteX8" fmla="*/ 1507375 w 2231313"/>
              <a:gd name="connsiteY8" fmla="*/ 155170 h 3175461"/>
              <a:gd name="connsiteX9" fmla="*/ 1490750 w 2231313"/>
              <a:gd name="connsiteY9" fmla="*/ 166254 h 3175461"/>
              <a:gd name="connsiteX10" fmla="*/ 1479666 w 2231313"/>
              <a:gd name="connsiteY10" fmla="*/ 182880 h 3175461"/>
              <a:gd name="connsiteX11" fmla="*/ 1446415 w 2231313"/>
              <a:gd name="connsiteY11" fmla="*/ 205047 h 3175461"/>
              <a:gd name="connsiteX12" fmla="*/ 1429790 w 2231313"/>
              <a:gd name="connsiteY12" fmla="*/ 221672 h 3175461"/>
              <a:gd name="connsiteX13" fmla="*/ 1396539 w 2231313"/>
              <a:gd name="connsiteY13" fmla="*/ 243840 h 3175461"/>
              <a:gd name="connsiteX14" fmla="*/ 1379913 w 2231313"/>
              <a:gd name="connsiteY14" fmla="*/ 254923 h 3175461"/>
              <a:gd name="connsiteX15" fmla="*/ 1368830 w 2231313"/>
              <a:gd name="connsiteY15" fmla="*/ 271549 h 3175461"/>
              <a:gd name="connsiteX16" fmla="*/ 1330037 w 2231313"/>
              <a:gd name="connsiteY16" fmla="*/ 293716 h 3175461"/>
              <a:gd name="connsiteX17" fmla="*/ 1313411 w 2231313"/>
              <a:gd name="connsiteY17" fmla="*/ 310341 h 3175461"/>
              <a:gd name="connsiteX18" fmla="*/ 1296786 w 2231313"/>
              <a:gd name="connsiteY18" fmla="*/ 321425 h 3175461"/>
              <a:gd name="connsiteX19" fmla="*/ 1263535 w 2231313"/>
              <a:gd name="connsiteY19" fmla="*/ 371301 h 3175461"/>
              <a:gd name="connsiteX20" fmla="*/ 1252451 w 2231313"/>
              <a:gd name="connsiteY20" fmla="*/ 387927 h 3175461"/>
              <a:gd name="connsiteX21" fmla="*/ 1241368 w 2231313"/>
              <a:gd name="connsiteY21" fmla="*/ 426720 h 3175461"/>
              <a:gd name="connsiteX22" fmla="*/ 1252451 w 2231313"/>
              <a:gd name="connsiteY22" fmla="*/ 526472 h 3175461"/>
              <a:gd name="connsiteX23" fmla="*/ 1263535 w 2231313"/>
              <a:gd name="connsiteY23" fmla="*/ 565265 h 3175461"/>
              <a:gd name="connsiteX24" fmla="*/ 1274619 w 2231313"/>
              <a:gd name="connsiteY24" fmla="*/ 581890 h 3175461"/>
              <a:gd name="connsiteX25" fmla="*/ 1318953 w 2231313"/>
              <a:gd name="connsiteY25" fmla="*/ 642850 h 3175461"/>
              <a:gd name="connsiteX26" fmla="*/ 1324495 w 2231313"/>
              <a:gd name="connsiteY26" fmla="*/ 659476 h 3175461"/>
              <a:gd name="connsiteX27" fmla="*/ 1374371 w 2231313"/>
              <a:gd name="connsiteY27" fmla="*/ 714894 h 3175461"/>
              <a:gd name="connsiteX28" fmla="*/ 1390997 w 2231313"/>
              <a:gd name="connsiteY28" fmla="*/ 731520 h 3175461"/>
              <a:gd name="connsiteX29" fmla="*/ 1429790 w 2231313"/>
              <a:gd name="connsiteY29" fmla="*/ 775854 h 3175461"/>
              <a:gd name="connsiteX30" fmla="*/ 1451957 w 2231313"/>
              <a:gd name="connsiteY30" fmla="*/ 803563 h 3175461"/>
              <a:gd name="connsiteX31" fmla="*/ 1457499 w 2231313"/>
              <a:gd name="connsiteY31" fmla="*/ 820189 h 3175461"/>
              <a:gd name="connsiteX32" fmla="*/ 1479666 w 2231313"/>
              <a:gd name="connsiteY32" fmla="*/ 842356 h 3175461"/>
              <a:gd name="connsiteX33" fmla="*/ 1507375 w 2231313"/>
              <a:gd name="connsiteY33" fmla="*/ 875607 h 3175461"/>
              <a:gd name="connsiteX34" fmla="*/ 1512917 w 2231313"/>
              <a:gd name="connsiteY34" fmla="*/ 892232 h 3175461"/>
              <a:gd name="connsiteX35" fmla="*/ 1540626 w 2231313"/>
              <a:gd name="connsiteY35" fmla="*/ 925483 h 3175461"/>
              <a:gd name="connsiteX36" fmla="*/ 1546168 w 2231313"/>
              <a:gd name="connsiteY36" fmla="*/ 942109 h 3175461"/>
              <a:gd name="connsiteX37" fmla="*/ 1568335 w 2231313"/>
              <a:gd name="connsiteY37" fmla="*/ 975360 h 3175461"/>
              <a:gd name="connsiteX38" fmla="*/ 1573877 w 2231313"/>
              <a:gd name="connsiteY38" fmla="*/ 991985 h 3175461"/>
              <a:gd name="connsiteX39" fmla="*/ 1596044 w 2231313"/>
              <a:gd name="connsiteY39" fmla="*/ 1025236 h 3175461"/>
              <a:gd name="connsiteX40" fmla="*/ 1601586 w 2231313"/>
              <a:gd name="connsiteY40" fmla="*/ 1047403 h 3175461"/>
              <a:gd name="connsiteX41" fmla="*/ 1623753 w 2231313"/>
              <a:gd name="connsiteY41" fmla="*/ 1080654 h 3175461"/>
              <a:gd name="connsiteX42" fmla="*/ 1634837 w 2231313"/>
              <a:gd name="connsiteY42" fmla="*/ 1102821 h 3175461"/>
              <a:gd name="connsiteX43" fmla="*/ 1645920 w 2231313"/>
              <a:gd name="connsiteY43" fmla="*/ 1119447 h 3175461"/>
              <a:gd name="connsiteX44" fmla="*/ 1651462 w 2231313"/>
              <a:gd name="connsiteY44" fmla="*/ 1136072 h 3175461"/>
              <a:gd name="connsiteX45" fmla="*/ 1662546 w 2231313"/>
              <a:gd name="connsiteY45" fmla="*/ 1152698 h 3175461"/>
              <a:gd name="connsiteX46" fmla="*/ 1673630 w 2231313"/>
              <a:gd name="connsiteY46" fmla="*/ 1174865 h 3175461"/>
              <a:gd name="connsiteX47" fmla="*/ 1695797 w 2231313"/>
              <a:gd name="connsiteY47" fmla="*/ 1208116 h 3175461"/>
              <a:gd name="connsiteX48" fmla="*/ 1706880 w 2231313"/>
              <a:gd name="connsiteY48" fmla="*/ 1224741 h 3175461"/>
              <a:gd name="connsiteX49" fmla="*/ 1723506 w 2231313"/>
              <a:gd name="connsiteY49" fmla="*/ 1257992 h 3175461"/>
              <a:gd name="connsiteX50" fmla="*/ 1729048 w 2231313"/>
              <a:gd name="connsiteY50" fmla="*/ 1274618 h 3175461"/>
              <a:gd name="connsiteX51" fmla="*/ 1751215 w 2231313"/>
              <a:gd name="connsiteY51" fmla="*/ 1307869 h 3175461"/>
              <a:gd name="connsiteX52" fmla="*/ 1773382 w 2231313"/>
              <a:gd name="connsiteY52" fmla="*/ 1352203 h 3175461"/>
              <a:gd name="connsiteX53" fmla="*/ 1784466 w 2231313"/>
              <a:gd name="connsiteY53" fmla="*/ 1374370 h 3175461"/>
              <a:gd name="connsiteX54" fmla="*/ 1817717 w 2231313"/>
              <a:gd name="connsiteY54" fmla="*/ 1424247 h 3175461"/>
              <a:gd name="connsiteX55" fmla="*/ 1839884 w 2231313"/>
              <a:gd name="connsiteY55" fmla="*/ 1457498 h 3175461"/>
              <a:gd name="connsiteX56" fmla="*/ 1850968 w 2231313"/>
              <a:gd name="connsiteY56" fmla="*/ 1474123 h 3175461"/>
              <a:gd name="connsiteX57" fmla="*/ 1867593 w 2231313"/>
              <a:gd name="connsiteY57" fmla="*/ 1490749 h 3175461"/>
              <a:gd name="connsiteX58" fmla="*/ 1884219 w 2231313"/>
              <a:gd name="connsiteY58" fmla="*/ 1512916 h 3175461"/>
              <a:gd name="connsiteX59" fmla="*/ 1917470 w 2231313"/>
              <a:gd name="connsiteY59" fmla="*/ 1535083 h 3175461"/>
              <a:gd name="connsiteX60" fmla="*/ 1928553 w 2231313"/>
              <a:gd name="connsiteY60" fmla="*/ 1551709 h 3175461"/>
              <a:gd name="connsiteX61" fmla="*/ 1961804 w 2231313"/>
              <a:gd name="connsiteY61" fmla="*/ 1584960 h 3175461"/>
              <a:gd name="connsiteX62" fmla="*/ 1972888 w 2231313"/>
              <a:gd name="connsiteY62" fmla="*/ 1601585 h 3175461"/>
              <a:gd name="connsiteX63" fmla="*/ 1989513 w 2231313"/>
              <a:gd name="connsiteY63" fmla="*/ 1612669 h 3175461"/>
              <a:gd name="connsiteX64" fmla="*/ 2022764 w 2231313"/>
              <a:gd name="connsiteY64" fmla="*/ 1623752 h 3175461"/>
              <a:gd name="connsiteX65" fmla="*/ 2078182 w 2231313"/>
              <a:gd name="connsiteY65" fmla="*/ 1684712 h 3175461"/>
              <a:gd name="connsiteX66" fmla="*/ 2100350 w 2231313"/>
              <a:gd name="connsiteY66" fmla="*/ 1717963 h 3175461"/>
              <a:gd name="connsiteX67" fmla="*/ 2111433 w 2231313"/>
              <a:gd name="connsiteY67" fmla="*/ 1734589 h 3175461"/>
              <a:gd name="connsiteX68" fmla="*/ 2128059 w 2231313"/>
              <a:gd name="connsiteY68" fmla="*/ 1740130 h 3175461"/>
              <a:gd name="connsiteX69" fmla="*/ 2155768 w 2231313"/>
              <a:gd name="connsiteY69" fmla="*/ 1773381 h 3175461"/>
              <a:gd name="connsiteX70" fmla="*/ 2211186 w 2231313"/>
              <a:gd name="connsiteY70" fmla="*/ 1834341 h 3175461"/>
              <a:gd name="connsiteX71" fmla="*/ 2216728 w 2231313"/>
              <a:gd name="connsiteY71" fmla="*/ 1850967 h 3175461"/>
              <a:gd name="connsiteX72" fmla="*/ 2227811 w 2231313"/>
              <a:gd name="connsiteY72" fmla="*/ 1906385 h 3175461"/>
              <a:gd name="connsiteX73" fmla="*/ 2211186 w 2231313"/>
              <a:gd name="connsiteY73" fmla="*/ 2078181 h 3175461"/>
              <a:gd name="connsiteX74" fmla="*/ 2194560 w 2231313"/>
              <a:gd name="connsiteY74" fmla="*/ 2094807 h 3175461"/>
              <a:gd name="connsiteX75" fmla="*/ 2172393 w 2231313"/>
              <a:gd name="connsiteY75" fmla="*/ 2122516 h 3175461"/>
              <a:gd name="connsiteX76" fmla="*/ 2150226 w 2231313"/>
              <a:gd name="connsiteY76" fmla="*/ 2155767 h 3175461"/>
              <a:gd name="connsiteX77" fmla="*/ 2122517 w 2231313"/>
              <a:gd name="connsiteY77" fmla="*/ 2189018 h 3175461"/>
              <a:gd name="connsiteX78" fmla="*/ 2105891 w 2231313"/>
              <a:gd name="connsiteY78" fmla="*/ 2205643 h 3175461"/>
              <a:gd name="connsiteX79" fmla="*/ 2078182 w 2231313"/>
              <a:gd name="connsiteY79" fmla="*/ 2238894 h 3175461"/>
              <a:gd name="connsiteX80" fmla="*/ 2056015 w 2231313"/>
              <a:gd name="connsiteY80" fmla="*/ 2277687 h 3175461"/>
              <a:gd name="connsiteX81" fmla="*/ 2039390 w 2231313"/>
              <a:gd name="connsiteY81" fmla="*/ 2288770 h 3175461"/>
              <a:gd name="connsiteX82" fmla="*/ 2006139 w 2231313"/>
              <a:gd name="connsiteY82" fmla="*/ 2322021 h 3175461"/>
              <a:gd name="connsiteX83" fmla="*/ 2000597 w 2231313"/>
              <a:gd name="connsiteY83" fmla="*/ 2344189 h 3175461"/>
              <a:gd name="connsiteX84" fmla="*/ 1989513 w 2231313"/>
              <a:gd name="connsiteY84" fmla="*/ 2360814 h 3175461"/>
              <a:gd name="connsiteX85" fmla="*/ 1934095 w 2231313"/>
              <a:gd name="connsiteY85" fmla="*/ 2405149 h 3175461"/>
              <a:gd name="connsiteX86" fmla="*/ 1895302 w 2231313"/>
              <a:gd name="connsiteY86" fmla="*/ 2438400 h 3175461"/>
              <a:gd name="connsiteX87" fmla="*/ 1884219 w 2231313"/>
              <a:gd name="connsiteY87" fmla="*/ 2455025 h 3175461"/>
              <a:gd name="connsiteX88" fmla="*/ 1862051 w 2231313"/>
              <a:gd name="connsiteY88" fmla="*/ 2466109 h 3175461"/>
              <a:gd name="connsiteX89" fmla="*/ 1845426 w 2231313"/>
              <a:gd name="connsiteY89" fmla="*/ 2477192 h 3175461"/>
              <a:gd name="connsiteX90" fmla="*/ 1817717 w 2231313"/>
              <a:gd name="connsiteY90" fmla="*/ 2510443 h 3175461"/>
              <a:gd name="connsiteX91" fmla="*/ 1801091 w 2231313"/>
              <a:gd name="connsiteY91" fmla="*/ 2521527 h 3175461"/>
              <a:gd name="connsiteX92" fmla="*/ 1773382 w 2231313"/>
              <a:gd name="connsiteY92" fmla="*/ 2549236 h 3175461"/>
              <a:gd name="connsiteX93" fmla="*/ 1745673 w 2231313"/>
              <a:gd name="connsiteY93" fmla="*/ 2576945 h 3175461"/>
              <a:gd name="connsiteX94" fmla="*/ 1701339 w 2231313"/>
              <a:gd name="connsiteY94" fmla="*/ 2643447 h 3175461"/>
              <a:gd name="connsiteX95" fmla="*/ 1690255 w 2231313"/>
              <a:gd name="connsiteY95" fmla="*/ 2660072 h 3175461"/>
              <a:gd name="connsiteX96" fmla="*/ 1673630 w 2231313"/>
              <a:gd name="connsiteY96" fmla="*/ 2671156 h 3175461"/>
              <a:gd name="connsiteX97" fmla="*/ 1629295 w 2231313"/>
              <a:gd name="connsiteY97" fmla="*/ 2721032 h 3175461"/>
              <a:gd name="connsiteX98" fmla="*/ 1590502 w 2231313"/>
              <a:gd name="connsiteY98" fmla="*/ 2754283 h 3175461"/>
              <a:gd name="connsiteX99" fmla="*/ 1579419 w 2231313"/>
              <a:gd name="connsiteY99" fmla="*/ 2776450 h 3175461"/>
              <a:gd name="connsiteX100" fmla="*/ 1562793 w 2231313"/>
              <a:gd name="connsiteY100" fmla="*/ 2787534 h 3175461"/>
              <a:gd name="connsiteX101" fmla="*/ 1529542 w 2231313"/>
              <a:gd name="connsiteY101" fmla="*/ 2815243 h 3175461"/>
              <a:gd name="connsiteX102" fmla="*/ 1512917 w 2231313"/>
              <a:gd name="connsiteY102" fmla="*/ 2837410 h 3175461"/>
              <a:gd name="connsiteX103" fmla="*/ 1501833 w 2231313"/>
              <a:gd name="connsiteY103" fmla="*/ 2854036 h 3175461"/>
              <a:gd name="connsiteX104" fmla="*/ 1485208 w 2231313"/>
              <a:gd name="connsiteY104" fmla="*/ 2859578 h 3175461"/>
              <a:gd name="connsiteX105" fmla="*/ 1440873 w 2231313"/>
              <a:gd name="connsiteY105" fmla="*/ 2898370 h 3175461"/>
              <a:gd name="connsiteX106" fmla="*/ 1424248 w 2231313"/>
              <a:gd name="connsiteY106" fmla="*/ 2903912 h 3175461"/>
              <a:gd name="connsiteX107" fmla="*/ 1402080 w 2231313"/>
              <a:gd name="connsiteY107" fmla="*/ 2914996 h 3175461"/>
              <a:gd name="connsiteX108" fmla="*/ 1368830 w 2231313"/>
              <a:gd name="connsiteY108" fmla="*/ 2931621 h 3175461"/>
              <a:gd name="connsiteX109" fmla="*/ 1324495 w 2231313"/>
              <a:gd name="connsiteY109" fmla="*/ 2926080 h 3175461"/>
              <a:gd name="connsiteX110" fmla="*/ 1269077 w 2231313"/>
              <a:gd name="connsiteY110" fmla="*/ 2859578 h 3175461"/>
              <a:gd name="connsiteX111" fmla="*/ 1235826 w 2231313"/>
              <a:gd name="connsiteY111" fmla="*/ 2826327 h 3175461"/>
              <a:gd name="connsiteX112" fmla="*/ 1219200 w 2231313"/>
              <a:gd name="connsiteY112" fmla="*/ 2793076 h 3175461"/>
              <a:gd name="connsiteX113" fmla="*/ 1202575 w 2231313"/>
              <a:gd name="connsiteY113" fmla="*/ 2781992 h 3175461"/>
              <a:gd name="connsiteX114" fmla="*/ 1163782 w 2231313"/>
              <a:gd name="connsiteY114" fmla="*/ 2737658 h 3175461"/>
              <a:gd name="connsiteX115" fmla="*/ 1136073 w 2231313"/>
              <a:gd name="connsiteY115" fmla="*/ 2698865 h 3175461"/>
              <a:gd name="connsiteX116" fmla="*/ 1124990 w 2231313"/>
              <a:gd name="connsiteY116" fmla="*/ 2682240 h 3175461"/>
              <a:gd name="connsiteX117" fmla="*/ 1075113 w 2231313"/>
              <a:gd name="connsiteY117" fmla="*/ 2637905 h 3175461"/>
              <a:gd name="connsiteX118" fmla="*/ 1030779 w 2231313"/>
              <a:gd name="connsiteY118" fmla="*/ 2599112 h 3175461"/>
              <a:gd name="connsiteX119" fmla="*/ 986444 w 2231313"/>
              <a:gd name="connsiteY119" fmla="*/ 2565861 h 3175461"/>
              <a:gd name="connsiteX120" fmla="*/ 947651 w 2231313"/>
              <a:gd name="connsiteY120" fmla="*/ 2538152 h 3175461"/>
              <a:gd name="connsiteX121" fmla="*/ 931026 w 2231313"/>
              <a:gd name="connsiteY121" fmla="*/ 2532610 h 3175461"/>
              <a:gd name="connsiteX122" fmla="*/ 903317 w 2231313"/>
              <a:gd name="connsiteY122" fmla="*/ 2510443 h 3175461"/>
              <a:gd name="connsiteX123" fmla="*/ 870066 w 2231313"/>
              <a:gd name="connsiteY123" fmla="*/ 2482734 h 3175461"/>
              <a:gd name="connsiteX124" fmla="*/ 853440 w 2231313"/>
              <a:gd name="connsiteY124" fmla="*/ 2477192 h 3175461"/>
              <a:gd name="connsiteX125" fmla="*/ 836815 w 2231313"/>
              <a:gd name="connsiteY125" fmla="*/ 2466109 h 3175461"/>
              <a:gd name="connsiteX126" fmla="*/ 792480 w 2231313"/>
              <a:gd name="connsiteY126" fmla="*/ 2438400 h 3175461"/>
              <a:gd name="connsiteX127" fmla="*/ 775855 w 2231313"/>
              <a:gd name="connsiteY127" fmla="*/ 2432858 h 3175461"/>
              <a:gd name="connsiteX128" fmla="*/ 720437 w 2231313"/>
              <a:gd name="connsiteY128" fmla="*/ 2443941 h 3175461"/>
              <a:gd name="connsiteX129" fmla="*/ 703811 w 2231313"/>
              <a:gd name="connsiteY129" fmla="*/ 2455025 h 3175461"/>
              <a:gd name="connsiteX130" fmla="*/ 681644 w 2231313"/>
              <a:gd name="connsiteY130" fmla="*/ 2466109 h 3175461"/>
              <a:gd name="connsiteX131" fmla="*/ 670560 w 2231313"/>
              <a:gd name="connsiteY131" fmla="*/ 2482734 h 3175461"/>
              <a:gd name="connsiteX132" fmla="*/ 637310 w 2231313"/>
              <a:gd name="connsiteY132" fmla="*/ 2499360 h 3175461"/>
              <a:gd name="connsiteX133" fmla="*/ 620684 w 2231313"/>
              <a:gd name="connsiteY133" fmla="*/ 2510443 h 3175461"/>
              <a:gd name="connsiteX134" fmla="*/ 598517 w 2231313"/>
              <a:gd name="connsiteY134" fmla="*/ 2515985 h 3175461"/>
              <a:gd name="connsiteX135" fmla="*/ 543099 w 2231313"/>
              <a:gd name="connsiteY135" fmla="*/ 2532610 h 3175461"/>
              <a:gd name="connsiteX136" fmla="*/ 487680 w 2231313"/>
              <a:gd name="connsiteY136" fmla="*/ 2543694 h 3175461"/>
              <a:gd name="connsiteX137" fmla="*/ 465513 w 2231313"/>
              <a:gd name="connsiteY137" fmla="*/ 2554778 h 3175461"/>
              <a:gd name="connsiteX138" fmla="*/ 432262 w 2231313"/>
              <a:gd name="connsiteY138" fmla="*/ 2576945 h 3175461"/>
              <a:gd name="connsiteX139" fmla="*/ 404553 w 2231313"/>
              <a:gd name="connsiteY139" fmla="*/ 2599112 h 3175461"/>
              <a:gd name="connsiteX140" fmla="*/ 393470 w 2231313"/>
              <a:gd name="connsiteY140" fmla="*/ 2615738 h 3175461"/>
              <a:gd name="connsiteX141" fmla="*/ 376844 w 2231313"/>
              <a:gd name="connsiteY141" fmla="*/ 2632363 h 3175461"/>
              <a:gd name="connsiteX142" fmla="*/ 365760 w 2231313"/>
              <a:gd name="connsiteY142" fmla="*/ 2665614 h 3175461"/>
              <a:gd name="connsiteX143" fmla="*/ 360219 w 2231313"/>
              <a:gd name="connsiteY143" fmla="*/ 2682240 h 3175461"/>
              <a:gd name="connsiteX144" fmla="*/ 354677 w 2231313"/>
              <a:gd name="connsiteY144" fmla="*/ 2704407 h 3175461"/>
              <a:gd name="connsiteX145" fmla="*/ 326968 w 2231313"/>
              <a:gd name="connsiteY145" fmla="*/ 2737658 h 3175461"/>
              <a:gd name="connsiteX146" fmla="*/ 293717 w 2231313"/>
              <a:gd name="connsiteY146" fmla="*/ 2787534 h 3175461"/>
              <a:gd name="connsiteX147" fmla="*/ 282633 w 2231313"/>
              <a:gd name="connsiteY147" fmla="*/ 2804160 h 3175461"/>
              <a:gd name="connsiteX148" fmla="*/ 249382 w 2231313"/>
              <a:gd name="connsiteY148" fmla="*/ 2831869 h 3175461"/>
              <a:gd name="connsiteX149" fmla="*/ 238299 w 2231313"/>
              <a:gd name="connsiteY149" fmla="*/ 2854036 h 3175461"/>
              <a:gd name="connsiteX150" fmla="*/ 221673 w 2231313"/>
              <a:gd name="connsiteY150" fmla="*/ 2865120 h 3175461"/>
              <a:gd name="connsiteX151" fmla="*/ 216131 w 2231313"/>
              <a:gd name="connsiteY151" fmla="*/ 2881745 h 3175461"/>
              <a:gd name="connsiteX152" fmla="*/ 193964 w 2231313"/>
              <a:gd name="connsiteY152" fmla="*/ 2903912 h 3175461"/>
              <a:gd name="connsiteX153" fmla="*/ 188422 w 2231313"/>
              <a:gd name="connsiteY153" fmla="*/ 2920538 h 3175461"/>
              <a:gd name="connsiteX154" fmla="*/ 171797 w 2231313"/>
              <a:gd name="connsiteY154" fmla="*/ 2937163 h 3175461"/>
              <a:gd name="connsiteX155" fmla="*/ 155171 w 2231313"/>
              <a:gd name="connsiteY155" fmla="*/ 2959330 h 3175461"/>
              <a:gd name="connsiteX156" fmla="*/ 133004 w 2231313"/>
              <a:gd name="connsiteY156" fmla="*/ 2992581 h 3175461"/>
              <a:gd name="connsiteX157" fmla="*/ 110837 w 2231313"/>
              <a:gd name="connsiteY157" fmla="*/ 3025832 h 3175461"/>
              <a:gd name="connsiteX158" fmla="*/ 99753 w 2231313"/>
              <a:gd name="connsiteY158" fmla="*/ 3042458 h 3175461"/>
              <a:gd name="connsiteX159" fmla="*/ 88670 w 2231313"/>
              <a:gd name="connsiteY159" fmla="*/ 3059083 h 3175461"/>
              <a:gd name="connsiteX160" fmla="*/ 72044 w 2231313"/>
              <a:gd name="connsiteY160" fmla="*/ 3075709 h 3175461"/>
              <a:gd name="connsiteX161" fmla="*/ 49877 w 2231313"/>
              <a:gd name="connsiteY161" fmla="*/ 3114501 h 3175461"/>
              <a:gd name="connsiteX162" fmla="*/ 33251 w 2231313"/>
              <a:gd name="connsiteY162" fmla="*/ 3131127 h 3175461"/>
              <a:gd name="connsiteX163" fmla="*/ 22168 w 2231313"/>
              <a:gd name="connsiteY163" fmla="*/ 3147752 h 3175461"/>
              <a:gd name="connsiteX164" fmla="*/ 11084 w 2231313"/>
              <a:gd name="connsiteY164" fmla="*/ 3169920 h 3175461"/>
              <a:gd name="connsiteX165" fmla="*/ 0 w 2231313"/>
              <a:gd name="connsiteY165" fmla="*/ 3175461 h 317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2231313" h="3175461">
                <a:moveTo>
                  <a:pt x="1657004" y="0"/>
                </a:moveTo>
                <a:cubicBezTo>
                  <a:pt x="1647768" y="7389"/>
                  <a:pt x="1636993" y="13186"/>
                  <a:pt x="1629295" y="22167"/>
                </a:cubicBezTo>
                <a:cubicBezTo>
                  <a:pt x="1625493" y="26602"/>
                  <a:pt x="1626993" y="33932"/>
                  <a:pt x="1623753" y="38792"/>
                </a:cubicBezTo>
                <a:cubicBezTo>
                  <a:pt x="1619406" y="45313"/>
                  <a:pt x="1612145" y="49397"/>
                  <a:pt x="1607128" y="55418"/>
                </a:cubicBezTo>
                <a:cubicBezTo>
                  <a:pt x="1584039" y="83126"/>
                  <a:pt x="1609896" y="62807"/>
                  <a:pt x="1579419" y="83127"/>
                </a:cubicBezTo>
                <a:cubicBezTo>
                  <a:pt x="1549862" y="127460"/>
                  <a:pt x="1588655" y="73891"/>
                  <a:pt x="1551710" y="110836"/>
                </a:cubicBezTo>
                <a:cubicBezTo>
                  <a:pt x="1545179" y="117367"/>
                  <a:pt x="1540453" y="125487"/>
                  <a:pt x="1535084" y="133003"/>
                </a:cubicBezTo>
                <a:cubicBezTo>
                  <a:pt x="1531213" y="138423"/>
                  <a:pt x="1529201" y="145468"/>
                  <a:pt x="1524000" y="149629"/>
                </a:cubicBezTo>
                <a:cubicBezTo>
                  <a:pt x="1519439" y="153278"/>
                  <a:pt x="1512917" y="153323"/>
                  <a:pt x="1507375" y="155170"/>
                </a:cubicBezTo>
                <a:cubicBezTo>
                  <a:pt x="1501833" y="158865"/>
                  <a:pt x="1495460" y="161544"/>
                  <a:pt x="1490750" y="166254"/>
                </a:cubicBezTo>
                <a:cubicBezTo>
                  <a:pt x="1486040" y="170964"/>
                  <a:pt x="1484679" y="178494"/>
                  <a:pt x="1479666" y="182880"/>
                </a:cubicBezTo>
                <a:cubicBezTo>
                  <a:pt x="1469641" y="191652"/>
                  <a:pt x="1455834" y="195628"/>
                  <a:pt x="1446415" y="205047"/>
                </a:cubicBezTo>
                <a:cubicBezTo>
                  <a:pt x="1440873" y="210589"/>
                  <a:pt x="1435976" y="216860"/>
                  <a:pt x="1429790" y="221672"/>
                </a:cubicBezTo>
                <a:cubicBezTo>
                  <a:pt x="1419275" y="229850"/>
                  <a:pt x="1407623" y="236451"/>
                  <a:pt x="1396539" y="243840"/>
                </a:cubicBezTo>
                <a:lnTo>
                  <a:pt x="1379913" y="254923"/>
                </a:lnTo>
                <a:cubicBezTo>
                  <a:pt x="1376219" y="260465"/>
                  <a:pt x="1373540" y="266839"/>
                  <a:pt x="1368830" y="271549"/>
                </a:cubicBezTo>
                <a:cubicBezTo>
                  <a:pt x="1355748" y="284631"/>
                  <a:pt x="1345240" y="282857"/>
                  <a:pt x="1330037" y="293716"/>
                </a:cubicBezTo>
                <a:cubicBezTo>
                  <a:pt x="1323659" y="298271"/>
                  <a:pt x="1319432" y="305324"/>
                  <a:pt x="1313411" y="310341"/>
                </a:cubicBezTo>
                <a:cubicBezTo>
                  <a:pt x="1308294" y="314605"/>
                  <a:pt x="1302328" y="317730"/>
                  <a:pt x="1296786" y="321425"/>
                </a:cubicBezTo>
                <a:lnTo>
                  <a:pt x="1263535" y="371301"/>
                </a:lnTo>
                <a:lnTo>
                  <a:pt x="1252451" y="387927"/>
                </a:lnTo>
                <a:cubicBezTo>
                  <a:pt x="1249838" y="395766"/>
                  <a:pt x="1241368" y="419764"/>
                  <a:pt x="1241368" y="426720"/>
                </a:cubicBezTo>
                <a:cubicBezTo>
                  <a:pt x="1241368" y="528952"/>
                  <a:pt x="1239377" y="480709"/>
                  <a:pt x="1252451" y="526472"/>
                </a:cubicBezTo>
                <a:cubicBezTo>
                  <a:pt x="1254818" y="534758"/>
                  <a:pt x="1259105" y="556406"/>
                  <a:pt x="1263535" y="565265"/>
                </a:cubicBezTo>
                <a:cubicBezTo>
                  <a:pt x="1266514" y="571222"/>
                  <a:pt x="1271430" y="576043"/>
                  <a:pt x="1274619" y="581890"/>
                </a:cubicBezTo>
                <a:cubicBezTo>
                  <a:pt x="1304963" y="637521"/>
                  <a:pt x="1281306" y="614615"/>
                  <a:pt x="1318953" y="642850"/>
                </a:cubicBezTo>
                <a:cubicBezTo>
                  <a:pt x="1320800" y="648392"/>
                  <a:pt x="1321597" y="654404"/>
                  <a:pt x="1324495" y="659476"/>
                </a:cubicBezTo>
                <a:cubicBezTo>
                  <a:pt x="1336064" y="679722"/>
                  <a:pt x="1359130" y="699653"/>
                  <a:pt x="1374371" y="714894"/>
                </a:cubicBezTo>
                <a:cubicBezTo>
                  <a:pt x="1379913" y="720436"/>
                  <a:pt x="1386650" y="724999"/>
                  <a:pt x="1390997" y="731520"/>
                </a:cubicBezTo>
                <a:cubicBezTo>
                  <a:pt x="1409326" y="759014"/>
                  <a:pt x="1397370" y="743436"/>
                  <a:pt x="1429790" y="775854"/>
                </a:cubicBezTo>
                <a:cubicBezTo>
                  <a:pt x="1443717" y="817642"/>
                  <a:pt x="1423310" y="767756"/>
                  <a:pt x="1451957" y="803563"/>
                </a:cubicBezTo>
                <a:cubicBezTo>
                  <a:pt x="1455606" y="808125"/>
                  <a:pt x="1454104" y="815435"/>
                  <a:pt x="1457499" y="820189"/>
                </a:cubicBezTo>
                <a:cubicBezTo>
                  <a:pt x="1463573" y="828692"/>
                  <a:pt x="1472277" y="834967"/>
                  <a:pt x="1479666" y="842356"/>
                </a:cubicBezTo>
                <a:cubicBezTo>
                  <a:pt x="1492373" y="880474"/>
                  <a:pt x="1473825" y="835346"/>
                  <a:pt x="1507375" y="875607"/>
                </a:cubicBezTo>
                <a:cubicBezTo>
                  <a:pt x="1511115" y="880095"/>
                  <a:pt x="1510305" y="887007"/>
                  <a:pt x="1512917" y="892232"/>
                </a:cubicBezTo>
                <a:cubicBezTo>
                  <a:pt x="1520634" y="907667"/>
                  <a:pt x="1528366" y="913224"/>
                  <a:pt x="1540626" y="925483"/>
                </a:cubicBezTo>
                <a:cubicBezTo>
                  <a:pt x="1542473" y="931025"/>
                  <a:pt x="1543331" y="937002"/>
                  <a:pt x="1546168" y="942109"/>
                </a:cubicBezTo>
                <a:cubicBezTo>
                  <a:pt x="1552637" y="953754"/>
                  <a:pt x="1564122" y="962723"/>
                  <a:pt x="1568335" y="975360"/>
                </a:cubicBezTo>
                <a:cubicBezTo>
                  <a:pt x="1570182" y="980902"/>
                  <a:pt x="1571040" y="986879"/>
                  <a:pt x="1573877" y="991985"/>
                </a:cubicBezTo>
                <a:cubicBezTo>
                  <a:pt x="1580346" y="1003630"/>
                  <a:pt x="1596044" y="1025236"/>
                  <a:pt x="1596044" y="1025236"/>
                </a:cubicBezTo>
                <a:cubicBezTo>
                  <a:pt x="1597891" y="1032625"/>
                  <a:pt x="1598180" y="1040591"/>
                  <a:pt x="1601586" y="1047403"/>
                </a:cubicBezTo>
                <a:cubicBezTo>
                  <a:pt x="1607543" y="1059318"/>
                  <a:pt x="1617796" y="1068740"/>
                  <a:pt x="1623753" y="1080654"/>
                </a:cubicBezTo>
                <a:cubicBezTo>
                  <a:pt x="1627448" y="1088043"/>
                  <a:pt x="1630738" y="1095648"/>
                  <a:pt x="1634837" y="1102821"/>
                </a:cubicBezTo>
                <a:cubicBezTo>
                  <a:pt x="1638141" y="1108604"/>
                  <a:pt x="1642941" y="1113490"/>
                  <a:pt x="1645920" y="1119447"/>
                </a:cubicBezTo>
                <a:cubicBezTo>
                  <a:pt x="1648532" y="1124672"/>
                  <a:pt x="1648850" y="1130847"/>
                  <a:pt x="1651462" y="1136072"/>
                </a:cubicBezTo>
                <a:cubicBezTo>
                  <a:pt x="1654441" y="1142029"/>
                  <a:pt x="1659241" y="1146915"/>
                  <a:pt x="1662546" y="1152698"/>
                </a:cubicBezTo>
                <a:cubicBezTo>
                  <a:pt x="1666645" y="1159871"/>
                  <a:pt x="1669380" y="1167781"/>
                  <a:pt x="1673630" y="1174865"/>
                </a:cubicBezTo>
                <a:cubicBezTo>
                  <a:pt x="1680484" y="1186288"/>
                  <a:pt x="1688408" y="1197032"/>
                  <a:pt x="1695797" y="1208116"/>
                </a:cubicBezTo>
                <a:cubicBezTo>
                  <a:pt x="1699491" y="1213658"/>
                  <a:pt x="1704774" y="1218423"/>
                  <a:pt x="1706880" y="1224741"/>
                </a:cubicBezTo>
                <a:cubicBezTo>
                  <a:pt x="1714528" y="1247686"/>
                  <a:pt x="1709181" y="1236506"/>
                  <a:pt x="1723506" y="1257992"/>
                </a:cubicBezTo>
                <a:cubicBezTo>
                  <a:pt x="1725353" y="1263534"/>
                  <a:pt x="1726211" y="1269511"/>
                  <a:pt x="1729048" y="1274618"/>
                </a:cubicBezTo>
                <a:cubicBezTo>
                  <a:pt x="1735517" y="1286263"/>
                  <a:pt x="1751215" y="1307869"/>
                  <a:pt x="1751215" y="1307869"/>
                </a:cubicBezTo>
                <a:cubicBezTo>
                  <a:pt x="1760939" y="1346764"/>
                  <a:pt x="1749832" y="1314524"/>
                  <a:pt x="1773382" y="1352203"/>
                </a:cubicBezTo>
                <a:cubicBezTo>
                  <a:pt x="1777760" y="1359208"/>
                  <a:pt x="1780216" y="1367286"/>
                  <a:pt x="1784466" y="1374370"/>
                </a:cubicBezTo>
                <a:cubicBezTo>
                  <a:pt x="1784471" y="1374378"/>
                  <a:pt x="1812173" y="1415930"/>
                  <a:pt x="1817717" y="1424247"/>
                </a:cubicBezTo>
                <a:lnTo>
                  <a:pt x="1839884" y="1457498"/>
                </a:lnTo>
                <a:cubicBezTo>
                  <a:pt x="1843579" y="1463040"/>
                  <a:pt x="1846259" y="1469413"/>
                  <a:pt x="1850968" y="1474123"/>
                </a:cubicBezTo>
                <a:cubicBezTo>
                  <a:pt x="1856510" y="1479665"/>
                  <a:pt x="1862493" y="1484798"/>
                  <a:pt x="1867593" y="1490749"/>
                </a:cubicBezTo>
                <a:cubicBezTo>
                  <a:pt x="1873604" y="1497762"/>
                  <a:pt x="1877316" y="1506780"/>
                  <a:pt x="1884219" y="1512916"/>
                </a:cubicBezTo>
                <a:cubicBezTo>
                  <a:pt x="1894175" y="1521766"/>
                  <a:pt x="1917470" y="1535083"/>
                  <a:pt x="1917470" y="1535083"/>
                </a:cubicBezTo>
                <a:cubicBezTo>
                  <a:pt x="1921164" y="1540625"/>
                  <a:pt x="1924128" y="1546731"/>
                  <a:pt x="1928553" y="1551709"/>
                </a:cubicBezTo>
                <a:cubicBezTo>
                  <a:pt x="1938967" y="1563425"/>
                  <a:pt x="1953109" y="1571918"/>
                  <a:pt x="1961804" y="1584960"/>
                </a:cubicBezTo>
                <a:cubicBezTo>
                  <a:pt x="1965499" y="1590502"/>
                  <a:pt x="1968178" y="1596875"/>
                  <a:pt x="1972888" y="1601585"/>
                </a:cubicBezTo>
                <a:cubicBezTo>
                  <a:pt x="1977598" y="1606295"/>
                  <a:pt x="1983427" y="1609964"/>
                  <a:pt x="1989513" y="1612669"/>
                </a:cubicBezTo>
                <a:cubicBezTo>
                  <a:pt x="2000189" y="1617414"/>
                  <a:pt x="2022764" y="1623752"/>
                  <a:pt x="2022764" y="1623752"/>
                </a:cubicBezTo>
                <a:cubicBezTo>
                  <a:pt x="2050264" y="1651252"/>
                  <a:pt x="2056874" y="1655414"/>
                  <a:pt x="2078182" y="1684712"/>
                </a:cubicBezTo>
                <a:cubicBezTo>
                  <a:pt x="2086017" y="1695485"/>
                  <a:pt x="2092961" y="1706879"/>
                  <a:pt x="2100350" y="1717963"/>
                </a:cubicBezTo>
                <a:cubicBezTo>
                  <a:pt x="2104045" y="1723505"/>
                  <a:pt x="2105114" y="1732483"/>
                  <a:pt x="2111433" y="1734589"/>
                </a:cubicBezTo>
                <a:lnTo>
                  <a:pt x="2128059" y="1740130"/>
                </a:lnTo>
                <a:cubicBezTo>
                  <a:pt x="2157990" y="1785030"/>
                  <a:pt x="2117369" y="1726450"/>
                  <a:pt x="2155768" y="1773381"/>
                </a:cubicBezTo>
                <a:cubicBezTo>
                  <a:pt x="2203691" y="1831952"/>
                  <a:pt x="2169676" y="1803209"/>
                  <a:pt x="2211186" y="1834341"/>
                </a:cubicBezTo>
                <a:cubicBezTo>
                  <a:pt x="2213033" y="1839883"/>
                  <a:pt x="2215414" y="1845275"/>
                  <a:pt x="2216728" y="1850967"/>
                </a:cubicBezTo>
                <a:cubicBezTo>
                  <a:pt x="2220964" y="1869323"/>
                  <a:pt x="2227811" y="1906385"/>
                  <a:pt x="2227811" y="1906385"/>
                </a:cubicBezTo>
                <a:cubicBezTo>
                  <a:pt x="2226693" y="1936568"/>
                  <a:pt x="2243809" y="2032510"/>
                  <a:pt x="2211186" y="2078181"/>
                </a:cubicBezTo>
                <a:cubicBezTo>
                  <a:pt x="2206630" y="2084559"/>
                  <a:pt x="2200102" y="2089265"/>
                  <a:pt x="2194560" y="2094807"/>
                </a:cubicBezTo>
                <a:cubicBezTo>
                  <a:pt x="2182082" y="2132245"/>
                  <a:pt x="2199388" y="2091665"/>
                  <a:pt x="2172393" y="2122516"/>
                </a:cubicBezTo>
                <a:cubicBezTo>
                  <a:pt x="2163621" y="2132541"/>
                  <a:pt x="2159646" y="2146348"/>
                  <a:pt x="2150226" y="2155767"/>
                </a:cubicBezTo>
                <a:cubicBezTo>
                  <a:pt x="2101653" y="2204337"/>
                  <a:pt x="2161094" y="2142725"/>
                  <a:pt x="2122517" y="2189018"/>
                </a:cubicBezTo>
                <a:cubicBezTo>
                  <a:pt x="2117500" y="2195039"/>
                  <a:pt x="2111433" y="2200101"/>
                  <a:pt x="2105891" y="2205643"/>
                </a:cubicBezTo>
                <a:cubicBezTo>
                  <a:pt x="2082113" y="2253200"/>
                  <a:pt x="2109515" y="2207560"/>
                  <a:pt x="2078182" y="2238894"/>
                </a:cubicBezTo>
                <a:cubicBezTo>
                  <a:pt x="2056338" y="2260739"/>
                  <a:pt x="2077742" y="2251615"/>
                  <a:pt x="2056015" y="2277687"/>
                </a:cubicBezTo>
                <a:cubicBezTo>
                  <a:pt x="2051751" y="2282803"/>
                  <a:pt x="2044368" y="2284345"/>
                  <a:pt x="2039390" y="2288770"/>
                </a:cubicBezTo>
                <a:cubicBezTo>
                  <a:pt x="2027675" y="2299184"/>
                  <a:pt x="2006139" y="2322021"/>
                  <a:pt x="2006139" y="2322021"/>
                </a:cubicBezTo>
                <a:cubicBezTo>
                  <a:pt x="2004292" y="2329410"/>
                  <a:pt x="2003597" y="2337188"/>
                  <a:pt x="2000597" y="2344189"/>
                </a:cubicBezTo>
                <a:cubicBezTo>
                  <a:pt x="1997973" y="2350311"/>
                  <a:pt x="1993938" y="2355836"/>
                  <a:pt x="1989513" y="2360814"/>
                </a:cubicBezTo>
                <a:cubicBezTo>
                  <a:pt x="1958238" y="2395997"/>
                  <a:pt x="1966161" y="2389115"/>
                  <a:pt x="1934095" y="2405149"/>
                </a:cubicBezTo>
                <a:cubicBezTo>
                  <a:pt x="1889835" y="2464163"/>
                  <a:pt x="1946016" y="2396139"/>
                  <a:pt x="1895302" y="2438400"/>
                </a:cubicBezTo>
                <a:cubicBezTo>
                  <a:pt x="1890185" y="2442664"/>
                  <a:pt x="1889336" y="2450761"/>
                  <a:pt x="1884219" y="2455025"/>
                </a:cubicBezTo>
                <a:cubicBezTo>
                  <a:pt x="1877872" y="2460314"/>
                  <a:pt x="1869224" y="2462010"/>
                  <a:pt x="1862051" y="2466109"/>
                </a:cubicBezTo>
                <a:cubicBezTo>
                  <a:pt x="1856268" y="2469413"/>
                  <a:pt x="1850543" y="2472928"/>
                  <a:pt x="1845426" y="2477192"/>
                </a:cubicBezTo>
                <a:cubicBezTo>
                  <a:pt x="1790948" y="2522590"/>
                  <a:pt x="1861311" y="2466849"/>
                  <a:pt x="1817717" y="2510443"/>
                </a:cubicBezTo>
                <a:cubicBezTo>
                  <a:pt x="1813007" y="2515153"/>
                  <a:pt x="1806633" y="2517832"/>
                  <a:pt x="1801091" y="2521527"/>
                </a:cubicBezTo>
                <a:cubicBezTo>
                  <a:pt x="1771537" y="2565859"/>
                  <a:pt x="1810327" y="2512291"/>
                  <a:pt x="1773382" y="2549236"/>
                </a:cubicBezTo>
                <a:cubicBezTo>
                  <a:pt x="1736436" y="2586182"/>
                  <a:pt x="1790011" y="2547387"/>
                  <a:pt x="1745673" y="2576945"/>
                </a:cubicBezTo>
                <a:lnTo>
                  <a:pt x="1701339" y="2643447"/>
                </a:lnTo>
                <a:cubicBezTo>
                  <a:pt x="1697645" y="2648989"/>
                  <a:pt x="1695797" y="2656377"/>
                  <a:pt x="1690255" y="2660072"/>
                </a:cubicBezTo>
                <a:lnTo>
                  <a:pt x="1673630" y="2671156"/>
                </a:lnTo>
                <a:cubicBezTo>
                  <a:pt x="1653850" y="2700824"/>
                  <a:pt x="1667257" y="2683069"/>
                  <a:pt x="1629295" y="2721032"/>
                </a:cubicBezTo>
                <a:cubicBezTo>
                  <a:pt x="1606135" y="2744192"/>
                  <a:pt x="1618944" y="2732952"/>
                  <a:pt x="1590502" y="2754283"/>
                </a:cubicBezTo>
                <a:cubicBezTo>
                  <a:pt x="1586808" y="2761672"/>
                  <a:pt x="1584708" y="2770104"/>
                  <a:pt x="1579419" y="2776450"/>
                </a:cubicBezTo>
                <a:cubicBezTo>
                  <a:pt x="1575155" y="2781567"/>
                  <a:pt x="1567910" y="2783270"/>
                  <a:pt x="1562793" y="2787534"/>
                </a:cubicBezTo>
                <a:cubicBezTo>
                  <a:pt x="1520130" y="2823087"/>
                  <a:pt x="1570815" y="2787730"/>
                  <a:pt x="1529542" y="2815243"/>
                </a:cubicBezTo>
                <a:cubicBezTo>
                  <a:pt x="1524000" y="2822632"/>
                  <a:pt x="1518285" y="2829894"/>
                  <a:pt x="1512917" y="2837410"/>
                </a:cubicBezTo>
                <a:cubicBezTo>
                  <a:pt x="1509046" y="2842830"/>
                  <a:pt x="1507034" y="2849875"/>
                  <a:pt x="1501833" y="2854036"/>
                </a:cubicBezTo>
                <a:cubicBezTo>
                  <a:pt x="1497272" y="2857685"/>
                  <a:pt x="1490750" y="2857731"/>
                  <a:pt x="1485208" y="2859578"/>
                </a:cubicBezTo>
                <a:cubicBezTo>
                  <a:pt x="1470900" y="2873885"/>
                  <a:pt x="1458680" y="2888195"/>
                  <a:pt x="1440873" y="2898370"/>
                </a:cubicBezTo>
                <a:cubicBezTo>
                  <a:pt x="1435801" y="2901268"/>
                  <a:pt x="1429617" y="2901611"/>
                  <a:pt x="1424248" y="2903912"/>
                </a:cubicBezTo>
                <a:cubicBezTo>
                  <a:pt x="1416654" y="2907166"/>
                  <a:pt x="1409253" y="2910897"/>
                  <a:pt x="1402080" y="2914996"/>
                </a:cubicBezTo>
                <a:cubicBezTo>
                  <a:pt x="1372000" y="2932185"/>
                  <a:pt x="1399311" y="2921462"/>
                  <a:pt x="1368830" y="2931621"/>
                </a:cubicBezTo>
                <a:cubicBezTo>
                  <a:pt x="1354052" y="2929774"/>
                  <a:pt x="1337816" y="2932740"/>
                  <a:pt x="1324495" y="2926080"/>
                </a:cubicBezTo>
                <a:cubicBezTo>
                  <a:pt x="1288179" y="2907923"/>
                  <a:pt x="1294538" y="2885039"/>
                  <a:pt x="1269077" y="2859578"/>
                </a:cubicBezTo>
                <a:lnTo>
                  <a:pt x="1235826" y="2826327"/>
                </a:lnTo>
                <a:cubicBezTo>
                  <a:pt x="1231318" y="2812804"/>
                  <a:pt x="1229944" y="2803820"/>
                  <a:pt x="1219200" y="2793076"/>
                </a:cubicBezTo>
                <a:cubicBezTo>
                  <a:pt x="1214490" y="2788366"/>
                  <a:pt x="1208117" y="2785687"/>
                  <a:pt x="1202575" y="2781992"/>
                </a:cubicBezTo>
                <a:cubicBezTo>
                  <a:pt x="1176713" y="2743199"/>
                  <a:pt x="1191492" y="2756130"/>
                  <a:pt x="1163782" y="2737658"/>
                </a:cubicBezTo>
                <a:cubicBezTo>
                  <a:pt x="1143274" y="2696638"/>
                  <a:pt x="1164157" y="2732565"/>
                  <a:pt x="1136073" y="2698865"/>
                </a:cubicBezTo>
                <a:cubicBezTo>
                  <a:pt x="1131809" y="2693749"/>
                  <a:pt x="1129415" y="2687218"/>
                  <a:pt x="1124990" y="2682240"/>
                </a:cubicBezTo>
                <a:cubicBezTo>
                  <a:pt x="1097382" y="2651181"/>
                  <a:pt x="1100382" y="2654751"/>
                  <a:pt x="1075113" y="2637905"/>
                </a:cubicBezTo>
                <a:cubicBezTo>
                  <a:pt x="1054487" y="2606965"/>
                  <a:pt x="1073880" y="2631438"/>
                  <a:pt x="1030779" y="2599112"/>
                </a:cubicBezTo>
                <a:lnTo>
                  <a:pt x="986444" y="2565861"/>
                </a:lnTo>
                <a:cubicBezTo>
                  <a:pt x="981423" y="2562095"/>
                  <a:pt x="955754" y="2542204"/>
                  <a:pt x="947651" y="2538152"/>
                </a:cubicBezTo>
                <a:cubicBezTo>
                  <a:pt x="942426" y="2535540"/>
                  <a:pt x="936568" y="2534457"/>
                  <a:pt x="931026" y="2532610"/>
                </a:cubicBezTo>
                <a:cubicBezTo>
                  <a:pt x="912342" y="2504586"/>
                  <a:pt x="930084" y="2523826"/>
                  <a:pt x="903317" y="2510443"/>
                </a:cubicBezTo>
                <a:cubicBezTo>
                  <a:pt x="867047" y="2492309"/>
                  <a:pt x="906842" y="2507252"/>
                  <a:pt x="870066" y="2482734"/>
                </a:cubicBezTo>
                <a:cubicBezTo>
                  <a:pt x="865205" y="2479493"/>
                  <a:pt x="858665" y="2479804"/>
                  <a:pt x="853440" y="2477192"/>
                </a:cubicBezTo>
                <a:cubicBezTo>
                  <a:pt x="847483" y="2474214"/>
                  <a:pt x="842357" y="2469803"/>
                  <a:pt x="836815" y="2466109"/>
                </a:cubicBezTo>
                <a:cubicBezTo>
                  <a:pt x="819250" y="2439762"/>
                  <a:pt x="832050" y="2451590"/>
                  <a:pt x="792480" y="2438400"/>
                </a:cubicBezTo>
                <a:lnTo>
                  <a:pt x="775855" y="2432858"/>
                </a:lnTo>
                <a:cubicBezTo>
                  <a:pt x="761566" y="2434899"/>
                  <a:pt x="735910" y="2436205"/>
                  <a:pt x="720437" y="2443941"/>
                </a:cubicBezTo>
                <a:cubicBezTo>
                  <a:pt x="714479" y="2446920"/>
                  <a:pt x="709594" y="2451720"/>
                  <a:pt x="703811" y="2455025"/>
                </a:cubicBezTo>
                <a:cubicBezTo>
                  <a:pt x="696638" y="2459124"/>
                  <a:pt x="689033" y="2462414"/>
                  <a:pt x="681644" y="2466109"/>
                </a:cubicBezTo>
                <a:cubicBezTo>
                  <a:pt x="677949" y="2471651"/>
                  <a:pt x="675270" y="2478024"/>
                  <a:pt x="670560" y="2482734"/>
                </a:cubicBezTo>
                <a:cubicBezTo>
                  <a:pt x="654678" y="2498616"/>
                  <a:pt x="655339" y="2490346"/>
                  <a:pt x="637310" y="2499360"/>
                </a:cubicBezTo>
                <a:cubicBezTo>
                  <a:pt x="631353" y="2502339"/>
                  <a:pt x="626806" y="2507819"/>
                  <a:pt x="620684" y="2510443"/>
                </a:cubicBezTo>
                <a:cubicBezTo>
                  <a:pt x="613683" y="2513443"/>
                  <a:pt x="605812" y="2513796"/>
                  <a:pt x="598517" y="2515985"/>
                </a:cubicBezTo>
                <a:cubicBezTo>
                  <a:pt x="570229" y="2524472"/>
                  <a:pt x="568655" y="2527499"/>
                  <a:pt x="543099" y="2532610"/>
                </a:cubicBezTo>
                <a:cubicBezTo>
                  <a:pt x="475178" y="2546194"/>
                  <a:pt x="539158" y="2530825"/>
                  <a:pt x="487680" y="2543694"/>
                </a:cubicBezTo>
                <a:cubicBezTo>
                  <a:pt x="480291" y="2547389"/>
                  <a:pt x="472597" y="2550528"/>
                  <a:pt x="465513" y="2554778"/>
                </a:cubicBezTo>
                <a:cubicBezTo>
                  <a:pt x="454090" y="2561632"/>
                  <a:pt x="432262" y="2576945"/>
                  <a:pt x="432262" y="2576945"/>
                </a:cubicBezTo>
                <a:cubicBezTo>
                  <a:pt x="400499" y="2624591"/>
                  <a:pt x="442794" y="2568518"/>
                  <a:pt x="404553" y="2599112"/>
                </a:cubicBezTo>
                <a:cubicBezTo>
                  <a:pt x="399352" y="2603273"/>
                  <a:pt x="397734" y="2610621"/>
                  <a:pt x="393470" y="2615738"/>
                </a:cubicBezTo>
                <a:cubicBezTo>
                  <a:pt x="388453" y="2621759"/>
                  <a:pt x="382386" y="2626821"/>
                  <a:pt x="376844" y="2632363"/>
                </a:cubicBezTo>
                <a:lnTo>
                  <a:pt x="365760" y="2665614"/>
                </a:lnTo>
                <a:cubicBezTo>
                  <a:pt x="363913" y="2671156"/>
                  <a:pt x="361636" y="2676573"/>
                  <a:pt x="360219" y="2682240"/>
                </a:cubicBezTo>
                <a:cubicBezTo>
                  <a:pt x="358372" y="2689629"/>
                  <a:pt x="357677" y="2697406"/>
                  <a:pt x="354677" y="2704407"/>
                </a:cubicBezTo>
                <a:cubicBezTo>
                  <a:pt x="346577" y="2723306"/>
                  <a:pt x="339675" y="2721320"/>
                  <a:pt x="326968" y="2737658"/>
                </a:cubicBezTo>
                <a:cubicBezTo>
                  <a:pt x="326956" y="2737673"/>
                  <a:pt x="299264" y="2779213"/>
                  <a:pt x="293717" y="2787534"/>
                </a:cubicBezTo>
                <a:cubicBezTo>
                  <a:pt x="290022" y="2793076"/>
                  <a:pt x="288175" y="2800465"/>
                  <a:pt x="282633" y="2804160"/>
                </a:cubicBezTo>
                <a:cubicBezTo>
                  <a:pt x="259487" y="2819590"/>
                  <a:pt x="270717" y="2810534"/>
                  <a:pt x="249382" y="2831869"/>
                </a:cubicBezTo>
                <a:cubicBezTo>
                  <a:pt x="245688" y="2839258"/>
                  <a:pt x="243588" y="2847690"/>
                  <a:pt x="238299" y="2854036"/>
                </a:cubicBezTo>
                <a:cubicBezTo>
                  <a:pt x="234035" y="2859153"/>
                  <a:pt x="225834" y="2859919"/>
                  <a:pt x="221673" y="2865120"/>
                </a:cubicBezTo>
                <a:cubicBezTo>
                  <a:pt x="218024" y="2869681"/>
                  <a:pt x="219526" y="2876992"/>
                  <a:pt x="216131" y="2881745"/>
                </a:cubicBezTo>
                <a:cubicBezTo>
                  <a:pt x="210057" y="2890248"/>
                  <a:pt x="201353" y="2896523"/>
                  <a:pt x="193964" y="2903912"/>
                </a:cubicBezTo>
                <a:cubicBezTo>
                  <a:pt x="192117" y="2909454"/>
                  <a:pt x="191662" y="2915677"/>
                  <a:pt x="188422" y="2920538"/>
                </a:cubicBezTo>
                <a:cubicBezTo>
                  <a:pt x="184075" y="2927059"/>
                  <a:pt x="176897" y="2931213"/>
                  <a:pt x="171797" y="2937163"/>
                </a:cubicBezTo>
                <a:cubicBezTo>
                  <a:pt x="165786" y="2944176"/>
                  <a:pt x="160468" y="2951763"/>
                  <a:pt x="155171" y="2959330"/>
                </a:cubicBezTo>
                <a:cubicBezTo>
                  <a:pt x="147532" y="2970243"/>
                  <a:pt x="140393" y="2981497"/>
                  <a:pt x="133004" y="2992581"/>
                </a:cubicBezTo>
                <a:lnTo>
                  <a:pt x="110837" y="3025832"/>
                </a:lnTo>
                <a:lnTo>
                  <a:pt x="99753" y="3042458"/>
                </a:lnTo>
                <a:cubicBezTo>
                  <a:pt x="96059" y="3048000"/>
                  <a:pt x="93379" y="3054374"/>
                  <a:pt x="88670" y="3059083"/>
                </a:cubicBezTo>
                <a:cubicBezTo>
                  <a:pt x="83128" y="3064625"/>
                  <a:pt x="76600" y="3069331"/>
                  <a:pt x="72044" y="3075709"/>
                </a:cubicBezTo>
                <a:cubicBezTo>
                  <a:pt x="44945" y="3113647"/>
                  <a:pt x="76052" y="3083090"/>
                  <a:pt x="49877" y="3114501"/>
                </a:cubicBezTo>
                <a:cubicBezTo>
                  <a:pt x="44860" y="3120522"/>
                  <a:pt x="38268" y="3125106"/>
                  <a:pt x="33251" y="3131127"/>
                </a:cubicBezTo>
                <a:cubicBezTo>
                  <a:pt x="28987" y="3136244"/>
                  <a:pt x="25472" y="3141969"/>
                  <a:pt x="22168" y="3147752"/>
                </a:cubicBezTo>
                <a:cubicBezTo>
                  <a:pt x="18069" y="3154925"/>
                  <a:pt x="16245" y="3163469"/>
                  <a:pt x="11084" y="3169920"/>
                </a:cubicBezTo>
                <a:cubicBezTo>
                  <a:pt x="8504" y="3173145"/>
                  <a:pt x="3695" y="3173614"/>
                  <a:pt x="0" y="3175461"/>
                </a:cubicBez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153296" y="5867400"/>
            <a:ext cx="3838304" cy="523220"/>
          </a:xfrm>
          <a:prstGeom prst="rect">
            <a:avLst/>
          </a:prstGeom>
          <a:noFill/>
        </p:spPr>
        <p:txBody>
          <a:bodyPr wrap="square" rtlCol="0">
            <a:spAutoFit/>
          </a:bodyPr>
          <a:lstStyle/>
          <a:p>
            <a:r>
              <a:rPr lang="en-US" sz="1400" b="1" dirty="0">
                <a:solidFill>
                  <a:srgbClr val="002060"/>
                </a:solidFill>
                <a:latin typeface="Tempus Sans ITC" pitchFamily="82" charset="0"/>
              </a:rPr>
              <a:t>Fascia </a:t>
            </a:r>
            <a:r>
              <a:rPr lang="en-US" sz="1400" b="1" dirty="0" err="1">
                <a:solidFill>
                  <a:srgbClr val="002060"/>
                </a:solidFill>
                <a:latin typeface="Tempus Sans ITC" pitchFamily="82" charset="0"/>
              </a:rPr>
              <a:t>adherens</a:t>
            </a:r>
            <a:r>
              <a:rPr lang="en-US" sz="1400" b="1" dirty="0">
                <a:solidFill>
                  <a:srgbClr val="002060"/>
                </a:solidFill>
                <a:latin typeface="Tempus Sans ITC" pitchFamily="82" charset="0"/>
              </a:rPr>
              <a:t> is similar to the </a:t>
            </a:r>
            <a:r>
              <a:rPr lang="en-US" sz="1400" b="1" dirty="0" err="1">
                <a:solidFill>
                  <a:srgbClr val="002060"/>
                </a:solidFill>
                <a:latin typeface="Tempus Sans ITC" pitchFamily="82" charset="0"/>
              </a:rPr>
              <a:t>zonula</a:t>
            </a:r>
            <a:r>
              <a:rPr lang="en-US" sz="1400" b="1" dirty="0">
                <a:solidFill>
                  <a:srgbClr val="002060"/>
                </a:solidFill>
                <a:latin typeface="Tempus Sans ITC" pitchFamily="82" charset="0"/>
              </a:rPr>
              <a:t> </a:t>
            </a:r>
            <a:r>
              <a:rPr lang="en-US" sz="1400" b="1" dirty="0" err="1">
                <a:solidFill>
                  <a:srgbClr val="002060"/>
                </a:solidFill>
                <a:latin typeface="Tempus Sans ITC" pitchFamily="82" charset="0"/>
              </a:rPr>
              <a:t>adherens</a:t>
            </a:r>
            <a:r>
              <a:rPr lang="en-US" sz="1400" b="1" dirty="0">
                <a:solidFill>
                  <a:srgbClr val="002060"/>
                </a:solidFill>
                <a:latin typeface="Tempus Sans ITC" pitchFamily="82" charset="0"/>
              </a:rPr>
              <a:t> of epithelial cells.</a:t>
            </a:r>
            <a:endParaRPr lang="en-US" sz="1400" b="1" dirty="0">
              <a:solidFill>
                <a:schemeClr val="accent3">
                  <a:lumMod val="50000"/>
                </a:schemeClr>
              </a:solidFill>
              <a:latin typeface="Tempus Sans ITC" pitchFamily="82" charset="0"/>
            </a:endParaRPr>
          </a:p>
        </p:txBody>
      </p:sp>
    </p:spTree>
    <p:extLst>
      <p:ext uri="{BB962C8B-B14F-4D97-AF65-F5344CB8AC3E}">
        <p14:creationId xmlns:p14="http://schemas.microsoft.com/office/powerpoint/2010/main" val="383348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703048" y="21491"/>
            <a:ext cx="373801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50000"/>
                  </a:schemeClr>
                </a:solidFill>
                <a:latin typeface="+mn-lt"/>
              </a:rPr>
              <a:t>SMOOTH MUSCLE </a:t>
            </a:r>
          </a:p>
        </p:txBody>
      </p:sp>
      <p:pic>
        <p:nvPicPr>
          <p:cNvPr id="5" name="Picture 1" descr="Slide3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667000"/>
            <a:ext cx="6781800" cy="401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678" y="658557"/>
            <a:ext cx="9048749" cy="1938992"/>
          </a:xfrm>
          <a:prstGeom prst="rect">
            <a:avLst/>
          </a:prstGeom>
          <a:noFill/>
        </p:spPr>
        <p:txBody>
          <a:bodyPr wrap="square" rtlCol="0">
            <a:spAutoFit/>
          </a:bodyPr>
          <a:lstStyle/>
          <a:p>
            <a:r>
              <a:rPr lang="en-US" sz="1600" b="1" dirty="0">
                <a:solidFill>
                  <a:srgbClr val="820000"/>
                </a:solidFill>
              </a:rPr>
              <a:t>Smooth muscle tissue is composed of many smooth muscle cells.  Although there are connective tissue elements (e.g. collagen) between the cells, smooth muscle is much more cellular than connective tissue.  In addition, smooth muscle cells are smaller than cardiac and skeletal muscle cells. These features result is a tissue that has lots of nuclei.  Depending on the orientation of the cells, the nuclei are slightly elongated in longitudinally-oriented cells (L), or round in transverse (cross) -sections (T).</a:t>
            </a:r>
          </a:p>
          <a:p>
            <a:endParaRPr lang="en-US" sz="800" b="1" dirty="0">
              <a:solidFill>
                <a:srgbClr val="820000"/>
              </a:solidFill>
            </a:endParaRPr>
          </a:p>
          <a:p>
            <a:r>
              <a:rPr lang="en-US" sz="1600" b="1" dirty="0">
                <a:solidFill>
                  <a:srgbClr val="820000"/>
                </a:solidFill>
              </a:rPr>
              <a:t>The contractile proteins within smooth muscle cells give the tissue a highly eosinophilic color, though usually (not always) less eosinophilic that cardiac or skeletal muscle.</a:t>
            </a:r>
          </a:p>
        </p:txBody>
      </p:sp>
    </p:spTree>
    <p:extLst>
      <p:ext uri="{BB962C8B-B14F-4D97-AF65-F5344CB8AC3E}">
        <p14:creationId xmlns:p14="http://schemas.microsoft.com/office/powerpoint/2010/main" val="940675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2280442"/>
            <a:ext cx="6858000" cy="4278313"/>
            <a:chOff x="1371600" y="2438400"/>
            <a:chExt cx="6858000" cy="4278313"/>
          </a:xfrm>
        </p:grpSpPr>
        <p:pic>
          <p:nvPicPr>
            <p:cNvPr id="11269" name="Picture 5" descr="024 - 06_14a"/>
            <p:cNvPicPr>
              <a:picLocks noChangeAspect="1" noChangeArrowheads="1"/>
            </p:cNvPicPr>
            <p:nvPr/>
          </p:nvPicPr>
          <p:blipFill>
            <a:blip r:embed="rId2">
              <a:lum contrast="6000"/>
            </a:blip>
            <a:srcRect t="1750"/>
            <a:stretch>
              <a:fillRect/>
            </a:stretch>
          </p:blipFill>
          <p:spPr bwMode="auto">
            <a:xfrm>
              <a:off x="1371600" y="2438400"/>
              <a:ext cx="6858000" cy="4278313"/>
            </a:xfrm>
            <a:prstGeom prst="rect">
              <a:avLst/>
            </a:prstGeom>
            <a:noFill/>
          </p:spPr>
        </p:pic>
        <p:sp>
          <p:nvSpPr>
            <p:cNvPr id="11270" name="Text Box 6"/>
            <p:cNvSpPr txBox="1">
              <a:spLocks noChangeArrowheads="1"/>
            </p:cNvSpPr>
            <p:nvPr/>
          </p:nvSpPr>
          <p:spPr bwMode="auto">
            <a:xfrm>
              <a:off x="5774569" y="6439714"/>
              <a:ext cx="2455031" cy="276999"/>
            </a:xfrm>
            <a:prstGeom prst="rect">
              <a:avLst/>
            </a:prstGeom>
            <a:noFill/>
            <a:ln w="9525">
              <a:noFill/>
              <a:miter lim="800000"/>
              <a:headEnd/>
              <a:tailEnd/>
            </a:ln>
            <a:effectLst/>
          </p:spPr>
          <p:txBody>
            <a:bodyPr wrap="none">
              <a:spAutoFit/>
            </a:bodyPr>
            <a:lstStyle/>
            <a:p>
              <a:r>
                <a:rPr lang="en-US" sz="1200" i="1" dirty="0"/>
                <a:t>from Wheater’s Functional Histology</a:t>
              </a:r>
            </a:p>
          </p:txBody>
        </p:sp>
        <p:sp>
          <p:nvSpPr>
            <p:cNvPr id="11272" name="Freeform 8"/>
            <p:cNvSpPr>
              <a:spLocks/>
            </p:cNvSpPr>
            <p:nvPr/>
          </p:nvSpPr>
          <p:spPr bwMode="auto">
            <a:xfrm>
              <a:off x="5233988" y="4479925"/>
              <a:ext cx="1452562" cy="349250"/>
            </a:xfrm>
            <a:custGeom>
              <a:avLst/>
              <a:gdLst/>
              <a:ahLst/>
              <a:cxnLst>
                <a:cxn ang="0">
                  <a:pos x="513" y="76"/>
                </a:cxn>
                <a:cxn ang="0">
                  <a:pos x="27" y="172"/>
                </a:cxn>
                <a:cxn ang="0">
                  <a:pos x="9" y="184"/>
                </a:cxn>
                <a:cxn ang="0">
                  <a:pos x="51" y="220"/>
                </a:cxn>
                <a:cxn ang="0">
                  <a:pos x="561" y="196"/>
                </a:cxn>
                <a:cxn ang="0">
                  <a:pos x="729" y="124"/>
                </a:cxn>
                <a:cxn ang="0">
                  <a:pos x="747" y="112"/>
                </a:cxn>
                <a:cxn ang="0">
                  <a:pos x="765" y="106"/>
                </a:cxn>
                <a:cxn ang="0">
                  <a:pos x="825" y="82"/>
                </a:cxn>
                <a:cxn ang="0">
                  <a:pos x="873" y="70"/>
                </a:cxn>
                <a:cxn ang="0">
                  <a:pos x="915" y="28"/>
                </a:cxn>
                <a:cxn ang="0">
                  <a:pos x="801" y="16"/>
                </a:cxn>
                <a:cxn ang="0">
                  <a:pos x="657" y="46"/>
                </a:cxn>
                <a:cxn ang="0">
                  <a:pos x="531" y="64"/>
                </a:cxn>
                <a:cxn ang="0">
                  <a:pos x="513" y="76"/>
                </a:cxn>
              </a:cxnLst>
              <a:rect l="0" t="0" r="r" b="b"/>
              <a:pathLst>
                <a:path w="915" h="220">
                  <a:moveTo>
                    <a:pt x="513" y="76"/>
                  </a:moveTo>
                  <a:cubicBezTo>
                    <a:pt x="349" y="99"/>
                    <a:pt x="189" y="140"/>
                    <a:pt x="27" y="172"/>
                  </a:cubicBezTo>
                  <a:cubicBezTo>
                    <a:pt x="21" y="176"/>
                    <a:pt x="12" y="177"/>
                    <a:pt x="9" y="184"/>
                  </a:cubicBezTo>
                  <a:cubicBezTo>
                    <a:pt x="0" y="205"/>
                    <a:pt x="40" y="216"/>
                    <a:pt x="51" y="220"/>
                  </a:cubicBezTo>
                  <a:cubicBezTo>
                    <a:pt x="222" y="215"/>
                    <a:pt x="391" y="203"/>
                    <a:pt x="561" y="196"/>
                  </a:cubicBezTo>
                  <a:cubicBezTo>
                    <a:pt x="620" y="176"/>
                    <a:pt x="669" y="144"/>
                    <a:pt x="729" y="124"/>
                  </a:cubicBezTo>
                  <a:cubicBezTo>
                    <a:pt x="736" y="122"/>
                    <a:pt x="741" y="115"/>
                    <a:pt x="747" y="112"/>
                  </a:cubicBezTo>
                  <a:cubicBezTo>
                    <a:pt x="753" y="109"/>
                    <a:pt x="759" y="108"/>
                    <a:pt x="765" y="106"/>
                  </a:cubicBezTo>
                  <a:cubicBezTo>
                    <a:pt x="788" y="100"/>
                    <a:pt x="804" y="90"/>
                    <a:pt x="825" y="82"/>
                  </a:cubicBezTo>
                  <a:cubicBezTo>
                    <a:pt x="840" y="76"/>
                    <a:pt x="873" y="70"/>
                    <a:pt x="873" y="70"/>
                  </a:cubicBezTo>
                  <a:cubicBezTo>
                    <a:pt x="914" y="42"/>
                    <a:pt x="904" y="60"/>
                    <a:pt x="915" y="28"/>
                  </a:cubicBezTo>
                  <a:cubicBezTo>
                    <a:pt x="873" y="0"/>
                    <a:pt x="864" y="11"/>
                    <a:pt x="801" y="16"/>
                  </a:cubicBezTo>
                  <a:cubicBezTo>
                    <a:pt x="750" y="29"/>
                    <a:pt x="709" y="41"/>
                    <a:pt x="657" y="46"/>
                  </a:cubicBezTo>
                  <a:cubicBezTo>
                    <a:pt x="616" y="56"/>
                    <a:pt x="573" y="59"/>
                    <a:pt x="531" y="64"/>
                  </a:cubicBezTo>
                  <a:cubicBezTo>
                    <a:pt x="489" y="78"/>
                    <a:pt x="482" y="76"/>
                    <a:pt x="513" y="76"/>
                  </a:cubicBezTo>
                  <a:close/>
                </a:path>
              </a:pathLst>
            </a:custGeom>
            <a:noFill/>
            <a:ln w="38100">
              <a:solidFill>
                <a:schemeClr val="tx1"/>
              </a:solidFill>
              <a:round/>
              <a:headEnd/>
              <a:tailEnd/>
            </a:ln>
            <a:effectLst/>
          </p:spPr>
          <p:txBody>
            <a:bodyPr/>
            <a:lstStyle/>
            <a:p>
              <a:endParaRPr lang="en-US"/>
            </a:p>
          </p:txBody>
        </p:sp>
        <p:sp>
          <p:nvSpPr>
            <p:cNvPr id="11273" name="Freeform 9"/>
            <p:cNvSpPr>
              <a:spLocks/>
            </p:cNvSpPr>
            <p:nvPr/>
          </p:nvSpPr>
          <p:spPr bwMode="auto">
            <a:xfrm rot="-127936">
              <a:off x="2133600" y="5362575"/>
              <a:ext cx="2065338" cy="723900"/>
            </a:xfrm>
            <a:custGeom>
              <a:avLst/>
              <a:gdLst/>
              <a:ahLst/>
              <a:cxnLst>
                <a:cxn ang="0">
                  <a:pos x="643" y="168"/>
                </a:cxn>
                <a:cxn ang="0">
                  <a:pos x="625" y="174"/>
                </a:cxn>
                <a:cxn ang="0">
                  <a:pos x="613" y="192"/>
                </a:cxn>
                <a:cxn ang="0">
                  <a:pos x="577" y="204"/>
                </a:cxn>
                <a:cxn ang="0">
                  <a:pos x="493" y="258"/>
                </a:cxn>
                <a:cxn ang="0">
                  <a:pos x="457" y="282"/>
                </a:cxn>
                <a:cxn ang="0">
                  <a:pos x="355" y="312"/>
                </a:cxn>
                <a:cxn ang="0">
                  <a:pos x="145" y="366"/>
                </a:cxn>
                <a:cxn ang="0">
                  <a:pos x="25" y="396"/>
                </a:cxn>
                <a:cxn ang="0">
                  <a:pos x="55" y="456"/>
                </a:cxn>
                <a:cxn ang="0">
                  <a:pos x="313" y="432"/>
                </a:cxn>
                <a:cxn ang="0">
                  <a:pos x="421" y="402"/>
                </a:cxn>
                <a:cxn ang="0">
                  <a:pos x="565" y="348"/>
                </a:cxn>
                <a:cxn ang="0">
                  <a:pos x="601" y="330"/>
                </a:cxn>
                <a:cxn ang="0">
                  <a:pos x="691" y="282"/>
                </a:cxn>
                <a:cxn ang="0">
                  <a:pos x="727" y="258"/>
                </a:cxn>
                <a:cxn ang="0">
                  <a:pos x="751" y="252"/>
                </a:cxn>
                <a:cxn ang="0">
                  <a:pos x="841" y="216"/>
                </a:cxn>
                <a:cxn ang="0">
                  <a:pos x="913" y="174"/>
                </a:cxn>
                <a:cxn ang="0">
                  <a:pos x="1063" y="144"/>
                </a:cxn>
                <a:cxn ang="0">
                  <a:pos x="1153" y="108"/>
                </a:cxn>
                <a:cxn ang="0">
                  <a:pos x="1207" y="84"/>
                </a:cxn>
                <a:cxn ang="0">
                  <a:pos x="1255" y="60"/>
                </a:cxn>
                <a:cxn ang="0">
                  <a:pos x="1291" y="36"/>
                </a:cxn>
                <a:cxn ang="0">
                  <a:pos x="1261" y="0"/>
                </a:cxn>
                <a:cxn ang="0">
                  <a:pos x="1141" y="42"/>
                </a:cxn>
                <a:cxn ang="0">
                  <a:pos x="973" y="78"/>
                </a:cxn>
                <a:cxn ang="0">
                  <a:pos x="775" y="120"/>
                </a:cxn>
                <a:cxn ang="0">
                  <a:pos x="679" y="156"/>
                </a:cxn>
                <a:cxn ang="0">
                  <a:pos x="643" y="168"/>
                </a:cxn>
              </a:cxnLst>
              <a:rect l="0" t="0" r="r" b="b"/>
              <a:pathLst>
                <a:path w="1301" h="456">
                  <a:moveTo>
                    <a:pt x="643" y="168"/>
                  </a:moveTo>
                  <a:cubicBezTo>
                    <a:pt x="637" y="170"/>
                    <a:pt x="630" y="170"/>
                    <a:pt x="625" y="174"/>
                  </a:cubicBezTo>
                  <a:cubicBezTo>
                    <a:pt x="619" y="179"/>
                    <a:pt x="619" y="188"/>
                    <a:pt x="613" y="192"/>
                  </a:cubicBezTo>
                  <a:cubicBezTo>
                    <a:pt x="602" y="199"/>
                    <a:pt x="577" y="204"/>
                    <a:pt x="577" y="204"/>
                  </a:cubicBezTo>
                  <a:cubicBezTo>
                    <a:pt x="550" y="225"/>
                    <a:pt x="522" y="242"/>
                    <a:pt x="493" y="258"/>
                  </a:cubicBezTo>
                  <a:cubicBezTo>
                    <a:pt x="480" y="265"/>
                    <a:pt x="471" y="277"/>
                    <a:pt x="457" y="282"/>
                  </a:cubicBezTo>
                  <a:cubicBezTo>
                    <a:pt x="423" y="293"/>
                    <a:pt x="389" y="301"/>
                    <a:pt x="355" y="312"/>
                  </a:cubicBezTo>
                  <a:cubicBezTo>
                    <a:pt x="274" y="339"/>
                    <a:pt x="232" y="359"/>
                    <a:pt x="145" y="366"/>
                  </a:cubicBezTo>
                  <a:cubicBezTo>
                    <a:pt x="106" y="379"/>
                    <a:pt x="64" y="383"/>
                    <a:pt x="25" y="396"/>
                  </a:cubicBezTo>
                  <a:cubicBezTo>
                    <a:pt x="10" y="440"/>
                    <a:pt x="0" y="445"/>
                    <a:pt x="55" y="456"/>
                  </a:cubicBezTo>
                  <a:cubicBezTo>
                    <a:pt x="142" y="450"/>
                    <a:pt x="226" y="437"/>
                    <a:pt x="313" y="432"/>
                  </a:cubicBezTo>
                  <a:cubicBezTo>
                    <a:pt x="347" y="421"/>
                    <a:pt x="389" y="418"/>
                    <a:pt x="421" y="402"/>
                  </a:cubicBezTo>
                  <a:cubicBezTo>
                    <a:pt x="467" y="379"/>
                    <a:pt x="516" y="364"/>
                    <a:pt x="565" y="348"/>
                  </a:cubicBezTo>
                  <a:cubicBezTo>
                    <a:pt x="578" y="344"/>
                    <a:pt x="588" y="334"/>
                    <a:pt x="601" y="330"/>
                  </a:cubicBezTo>
                  <a:cubicBezTo>
                    <a:pt x="619" y="303"/>
                    <a:pt x="660" y="292"/>
                    <a:pt x="691" y="282"/>
                  </a:cubicBezTo>
                  <a:cubicBezTo>
                    <a:pt x="705" y="277"/>
                    <a:pt x="713" y="261"/>
                    <a:pt x="727" y="258"/>
                  </a:cubicBezTo>
                  <a:cubicBezTo>
                    <a:pt x="735" y="256"/>
                    <a:pt x="743" y="254"/>
                    <a:pt x="751" y="252"/>
                  </a:cubicBezTo>
                  <a:cubicBezTo>
                    <a:pt x="779" y="234"/>
                    <a:pt x="815" y="234"/>
                    <a:pt x="841" y="216"/>
                  </a:cubicBezTo>
                  <a:cubicBezTo>
                    <a:pt x="862" y="202"/>
                    <a:pt x="886" y="179"/>
                    <a:pt x="913" y="174"/>
                  </a:cubicBezTo>
                  <a:cubicBezTo>
                    <a:pt x="963" y="164"/>
                    <a:pt x="1014" y="159"/>
                    <a:pt x="1063" y="144"/>
                  </a:cubicBezTo>
                  <a:cubicBezTo>
                    <a:pt x="1081" y="139"/>
                    <a:pt x="1140" y="117"/>
                    <a:pt x="1153" y="108"/>
                  </a:cubicBezTo>
                  <a:cubicBezTo>
                    <a:pt x="1169" y="97"/>
                    <a:pt x="1207" y="84"/>
                    <a:pt x="1207" y="84"/>
                  </a:cubicBezTo>
                  <a:cubicBezTo>
                    <a:pt x="1247" y="44"/>
                    <a:pt x="1199" y="86"/>
                    <a:pt x="1255" y="60"/>
                  </a:cubicBezTo>
                  <a:cubicBezTo>
                    <a:pt x="1268" y="54"/>
                    <a:pt x="1291" y="36"/>
                    <a:pt x="1291" y="36"/>
                  </a:cubicBezTo>
                  <a:cubicBezTo>
                    <a:pt x="1301" y="5"/>
                    <a:pt x="1288" y="9"/>
                    <a:pt x="1261" y="0"/>
                  </a:cubicBezTo>
                  <a:cubicBezTo>
                    <a:pt x="1193" y="8"/>
                    <a:pt x="1195" y="22"/>
                    <a:pt x="1141" y="42"/>
                  </a:cubicBezTo>
                  <a:cubicBezTo>
                    <a:pt x="1090" y="61"/>
                    <a:pt x="1026" y="72"/>
                    <a:pt x="973" y="78"/>
                  </a:cubicBezTo>
                  <a:cubicBezTo>
                    <a:pt x="907" y="95"/>
                    <a:pt x="843" y="112"/>
                    <a:pt x="775" y="120"/>
                  </a:cubicBezTo>
                  <a:cubicBezTo>
                    <a:pt x="742" y="131"/>
                    <a:pt x="710" y="140"/>
                    <a:pt x="679" y="156"/>
                  </a:cubicBezTo>
                  <a:cubicBezTo>
                    <a:pt x="675" y="158"/>
                    <a:pt x="643" y="187"/>
                    <a:pt x="643" y="168"/>
                  </a:cubicBezTo>
                  <a:close/>
                </a:path>
              </a:pathLst>
            </a:custGeom>
            <a:noFill/>
            <a:ln w="38100">
              <a:solidFill>
                <a:schemeClr val="tx1"/>
              </a:solidFill>
              <a:round/>
              <a:headEnd/>
              <a:tailEnd/>
            </a:ln>
            <a:effectLst/>
          </p:spPr>
          <p:txBody>
            <a:bodyPr/>
            <a:lstStyle/>
            <a:p>
              <a:endParaRPr lang="en-US"/>
            </a:p>
          </p:txBody>
        </p:sp>
        <p:sp>
          <p:nvSpPr>
            <p:cNvPr id="11274" name="Line 10"/>
            <p:cNvSpPr>
              <a:spLocks noChangeShapeType="1"/>
            </p:cNvSpPr>
            <p:nvPr/>
          </p:nvSpPr>
          <p:spPr bwMode="auto">
            <a:xfrm>
              <a:off x="4976813" y="3886200"/>
              <a:ext cx="0" cy="533400"/>
            </a:xfrm>
            <a:prstGeom prst="line">
              <a:avLst/>
            </a:prstGeom>
            <a:noFill/>
            <a:ln w="38100">
              <a:solidFill>
                <a:srgbClr val="0000FF"/>
              </a:solidFill>
              <a:round/>
              <a:headEnd/>
              <a:tailEnd type="triangle" w="med" len="med"/>
            </a:ln>
            <a:effectLst/>
          </p:spPr>
          <p:txBody>
            <a:bodyPr/>
            <a:lstStyle/>
            <a:p>
              <a:endParaRPr lang="en-US"/>
            </a:p>
          </p:txBody>
        </p:sp>
        <p:sp>
          <p:nvSpPr>
            <p:cNvPr id="11275" name="Line 11"/>
            <p:cNvSpPr>
              <a:spLocks noChangeShapeType="1"/>
            </p:cNvSpPr>
            <p:nvPr/>
          </p:nvSpPr>
          <p:spPr bwMode="auto">
            <a:xfrm>
              <a:off x="2946400" y="4586288"/>
              <a:ext cx="0" cy="533400"/>
            </a:xfrm>
            <a:prstGeom prst="line">
              <a:avLst/>
            </a:prstGeom>
            <a:noFill/>
            <a:ln w="38100">
              <a:solidFill>
                <a:srgbClr val="0000FF"/>
              </a:solidFill>
              <a:round/>
              <a:headEnd/>
              <a:tailEnd type="triangle" w="med" len="med"/>
            </a:ln>
            <a:effectLst/>
          </p:spPr>
          <p:txBody>
            <a:bodyPr/>
            <a:lstStyle/>
            <a:p>
              <a:endParaRPr lang="en-US"/>
            </a:p>
          </p:txBody>
        </p:sp>
      </p:grpSp>
      <p:sp>
        <p:nvSpPr>
          <p:cNvPr id="9" name="Rectangle 8"/>
          <p:cNvSpPr/>
          <p:nvPr/>
        </p:nvSpPr>
        <p:spPr>
          <a:xfrm>
            <a:off x="2703048" y="21491"/>
            <a:ext cx="373801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50000"/>
                  </a:schemeClr>
                </a:solidFill>
                <a:latin typeface="+mn-lt"/>
              </a:rPr>
              <a:t>SMOOTH MUSCLE </a:t>
            </a:r>
          </a:p>
        </p:txBody>
      </p:sp>
      <p:sp>
        <p:nvSpPr>
          <p:cNvPr id="11" name="TextBox 10"/>
          <p:cNvSpPr txBox="1"/>
          <p:nvPr/>
        </p:nvSpPr>
        <p:spPr>
          <a:xfrm>
            <a:off x="47678" y="658557"/>
            <a:ext cx="9048749" cy="1569660"/>
          </a:xfrm>
          <a:prstGeom prst="rect">
            <a:avLst/>
          </a:prstGeom>
          <a:noFill/>
        </p:spPr>
        <p:txBody>
          <a:bodyPr wrap="square" rtlCol="0">
            <a:spAutoFit/>
          </a:bodyPr>
          <a:lstStyle/>
          <a:p>
            <a:r>
              <a:rPr lang="en-US" sz="1600" b="1" dirty="0">
                <a:solidFill>
                  <a:srgbClr val="820000"/>
                </a:solidFill>
              </a:rPr>
              <a:t>Here’s a nice slide that is a unique view of smooth muscle because individual smooth muscle cells (outlined) are well-defined.  As we will see in subsequent slides, this in almost never the case.  Note that the cells are small (actually, their size is typical as far as cells go, but small when compared to skeletal and cardiac muscle).  They are tapered or cigar shape, so they are thinner at the tips and fatter in the middle, where a single, central nucleus resides (arrows). In this middle portion of the cell, there is relatively little cytoplasm surrounding the nucleus.  Loose connective tissue is between the cells.</a:t>
            </a:r>
          </a:p>
        </p:txBody>
      </p:sp>
      <p:sp>
        <p:nvSpPr>
          <p:cNvPr id="12" name="TextBox 11"/>
          <p:cNvSpPr txBox="1"/>
          <p:nvPr/>
        </p:nvSpPr>
        <p:spPr>
          <a:xfrm>
            <a:off x="7086600" y="2667000"/>
            <a:ext cx="2057400" cy="738664"/>
          </a:xfrm>
          <a:prstGeom prst="rect">
            <a:avLst/>
          </a:prstGeom>
          <a:noFill/>
        </p:spPr>
        <p:txBody>
          <a:bodyPr wrap="square" rtlCol="0">
            <a:spAutoFit/>
          </a:bodyPr>
          <a:lstStyle/>
          <a:p>
            <a:r>
              <a:rPr lang="en-US" sz="1400" b="1" dirty="0">
                <a:solidFill>
                  <a:srgbClr val="002060"/>
                </a:solidFill>
                <a:latin typeface="Tempus Sans ITC" pitchFamily="82" charset="0"/>
              </a:rPr>
              <a:t>Yep, looks a little striated in places.  This is due to pixilation, trust me.</a:t>
            </a:r>
            <a:endParaRPr lang="en-US" sz="1400" b="1" dirty="0">
              <a:solidFill>
                <a:schemeClr val="accent3">
                  <a:lumMod val="50000"/>
                </a:schemeClr>
              </a:solidFill>
              <a:latin typeface="Tempus Sans ITC" pitchFamily="82" charset="0"/>
            </a:endParaRPr>
          </a:p>
        </p:txBody>
      </p:sp>
    </p:spTree>
    <p:extLst>
      <p:ext uri="{BB962C8B-B14F-4D97-AF65-F5344CB8AC3E}">
        <p14:creationId xmlns:p14="http://schemas.microsoft.com/office/powerpoint/2010/main" val="960687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14111" y="609600"/>
            <a:ext cx="9144000" cy="2062103"/>
          </a:xfrm>
          <a:prstGeom prst="rect">
            <a:avLst/>
          </a:prstGeom>
          <a:noFill/>
          <a:ln w="9525">
            <a:noFill/>
            <a:miter lim="800000"/>
            <a:headEnd/>
            <a:tailEnd/>
          </a:ln>
          <a:effectLst/>
        </p:spPr>
        <p:txBody>
          <a:bodyPr>
            <a:spAutoFit/>
          </a:bodyPr>
          <a:lstStyle/>
          <a:p>
            <a:pPr marL="122238" indent="-122238"/>
            <a:r>
              <a:rPr lang="en-US" sz="1600" b="1" dirty="0">
                <a:solidFill>
                  <a:srgbClr val="820000"/>
                </a:solidFill>
              </a:rPr>
              <a:t>This image is more typical of smooth muscle because it is difficult to see individual cells.  Note that:</a:t>
            </a:r>
          </a:p>
          <a:p>
            <a:pPr marL="122238" indent="-122238"/>
            <a:r>
              <a:rPr lang="en-US" sz="1600" b="1" dirty="0">
                <a:solidFill>
                  <a:srgbClr val="820000"/>
                </a:solidFill>
              </a:rPr>
              <a:t>--The tissue has an overall appearance that is more red in color than other tissues, but typically is slightly pinker (less red) than skeletal or cardiac muscle.</a:t>
            </a:r>
          </a:p>
          <a:p>
            <a:pPr marL="122238" indent="-122238"/>
            <a:r>
              <a:rPr lang="en-US" sz="1600" b="1" dirty="0">
                <a:solidFill>
                  <a:srgbClr val="820000"/>
                </a:solidFill>
              </a:rPr>
              <a:t>--Note the oval shaped nuclei.  Also note that the nuclei are relatively evenly dispersed throughout the tissue.  Connective tissues tend to have fewer nuclei that are more clustered or unevenly distributed.</a:t>
            </a:r>
          </a:p>
          <a:p>
            <a:pPr marL="122238" indent="-122238"/>
            <a:r>
              <a:rPr lang="en-US" sz="1600" b="1" dirty="0">
                <a:solidFill>
                  <a:srgbClr val="820000"/>
                </a:solidFill>
              </a:rPr>
              <a:t>--The contractile proteins are NOT arranged in an ordered fashion, thus there are no visible striations in smooth muscle.  I  know, there are “striations” here, but I swear, this is an artifact, and they usually aren’t there (and will NOT be present on an exam slide of smooth muscle). </a:t>
            </a:r>
          </a:p>
        </p:txBody>
      </p:sp>
      <p:pic>
        <p:nvPicPr>
          <p:cNvPr id="12293" name="Picture 5" descr="022 - 06_15"/>
          <p:cNvPicPr>
            <a:picLocks noChangeAspect="1" noChangeArrowheads="1"/>
          </p:cNvPicPr>
          <p:nvPr/>
        </p:nvPicPr>
        <p:blipFill>
          <a:blip r:embed="rId2"/>
          <a:srcRect b="29688"/>
          <a:stretch>
            <a:fillRect/>
          </a:stretch>
        </p:blipFill>
        <p:spPr bwMode="auto">
          <a:xfrm>
            <a:off x="990600" y="2971800"/>
            <a:ext cx="7620000" cy="3429000"/>
          </a:xfrm>
          <a:prstGeom prst="rect">
            <a:avLst/>
          </a:prstGeom>
          <a:noFill/>
        </p:spPr>
      </p:pic>
      <p:sp>
        <p:nvSpPr>
          <p:cNvPr id="12294" name="Line 6"/>
          <p:cNvSpPr>
            <a:spLocks noChangeShapeType="1"/>
          </p:cNvSpPr>
          <p:nvPr/>
        </p:nvSpPr>
        <p:spPr bwMode="auto">
          <a:xfrm>
            <a:off x="4572000" y="3546475"/>
            <a:ext cx="0" cy="533400"/>
          </a:xfrm>
          <a:prstGeom prst="line">
            <a:avLst/>
          </a:prstGeom>
          <a:noFill/>
          <a:ln w="38100">
            <a:solidFill>
              <a:srgbClr val="0000FF"/>
            </a:solidFill>
            <a:round/>
            <a:headEnd/>
            <a:tailEnd type="triangle" w="med" len="med"/>
          </a:ln>
          <a:effectLst/>
        </p:spPr>
        <p:txBody>
          <a:bodyPr/>
          <a:lstStyle/>
          <a:p>
            <a:endParaRPr lang="en-US"/>
          </a:p>
        </p:txBody>
      </p:sp>
      <p:sp>
        <p:nvSpPr>
          <p:cNvPr id="12295" name="Line 7"/>
          <p:cNvSpPr>
            <a:spLocks noChangeShapeType="1"/>
          </p:cNvSpPr>
          <p:nvPr/>
        </p:nvSpPr>
        <p:spPr bwMode="auto">
          <a:xfrm>
            <a:off x="7493000" y="3451225"/>
            <a:ext cx="0" cy="533400"/>
          </a:xfrm>
          <a:prstGeom prst="line">
            <a:avLst/>
          </a:prstGeom>
          <a:noFill/>
          <a:ln w="38100">
            <a:solidFill>
              <a:srgbClr val="0000FF"/>
            </a:solidFill>
            <a:round/>
            <a:headEnd/>
            <a:tailEnd type="triangle" w="med" len="med"/>
          </a:ln>
          <a:effectLst/>
        </p:spPr>
        <p:txBody>
          <a:bodyPr/>
          <a:lstStyle/>
          <a:p>
            <a:endParaRPr lang="en-US"/>
          </a:p>
        </p:txBody>
      </p:sp>
      <p:sp>
        <p:nvSpPr>
          <p:cNvPr id="6" name="Rectangle 5"/>
          <p:cNvSpPr/>
          <p:nvPr/>
        </p:nvSpPr>
        <p:spPr>
          <a:xfrm>
            <a:off x="2703048" y="21491"/>
            <a:ext cx="373801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50000"/>
                  </a:schemeClr>
                </a:solidFill>
                <a:latin typeface="+mn-lt"/>
              </a:rPr>
              <a:t>SMOOTH MUSCLE </a:t>
            </a:r>
          </a:p>
        </p:txBody>
      </p:sp>
    </p:spTree>
    <p:extLst>
      <p:ext uri="{BB962C8B-B14F-4D97-AF65-F5344CB8AC3E}">
        <p14:creationId xmlns:p14="http://schemas.microsoft.com/office/powerpoint/2010/main" val="403780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48757" y="762000"/>
            <a:ext cx="5534025" cy="4401205"/>
          </a:xfrm>
          <a:prstGeom prst="rect">
            <a:avLst/>
          </a:prstGeom>
          <a:noFill/>
        </p:spPr>
        <p:txBody>
          <a:bodyPr wrap="square">
            <a:spAutoFit/>
          </a:bodyPr>
          <a:lstStyle/>
          <a:p>
            <a:r>
              <a:rPr lang="en-US" sz="1600" b="1" dirty="0">
                <a:solidFill>
                  <a:srgbClr val="820000"/>
                </a:solidFill>
                <a:latin typeface="Calibri" pitchFamily="34" charset="0"/>
              </a:rPr>
              <a:t>This image is similar to the one three slides previous.  The left portion of the image is a longitudinal view of smooth muscle, while the right side is a cross-section.  Once again, cell borders are difficult to discern. It can be done with high magnification, as we will see shortly. However, some key features to note:</a:t>
            </a:r>
          </a:p>
          <a:p>
            <a:endParaRPr lang="en-US" sz="800" b="1" dirty="0">
              <a:solidFill>
                <a:srgbClr val="820000"/>
              </a:solidFill>
              <a:latin typeface="Calibri" pitchFamily="34" charset="0"/>
            </a:endParaRPr>
          </a:p>
          <a:p>
            <a:pPr marL="225425" indent="-225425"/>
            <a:r>
              <a:rPr lang="en-US" sz="1600" b="1" dirty="0">
                <a:solidFill>
                  <a:srgbClr val="820000"/>
                </a:solidFill>
                <a:latin typeface="Calibri" pitchFamily="34" charset="0"/>
              </a:rPr>
              <a:t>1. Numerous nuclei due to the fact that there are many, small cells</a:t>
            </a:r>
          </a:p>
          <a:p>
            <a:pPr marL="225425" indent="-225425"/>
            <a:r>
              <a:rPr lang="en-US" sz="1600" b="1" dirty="0">
                <a:solidFill>
                  <a:srgbClr val="820000"/>
                </a:solidFill>
                <a:latin typeface="Calibri" pitchFamily="34" charset="0"/>
              </a:rPr>
              <a:t>2.  Eosinophilia due to abundant contractile proteins in the cytoplasm of these cells</a:t>
            </a:r>
          </a:p>
          <a:p>
            <a:pPr marL="225425" indent="-225425"/>
            <a:r>
              <a:rPr lang="en-US" sz="1600" b="1" dirty="0">
                <a:solidFill>
                  <a:srgbClr val="820000"/>
                </a:solidFill>
                <a:latin typeface="Calibri" pitchFamily="34" charset="0"/>
              </a:rPr>
              <a:t>3.  In longitudinal sections, the nuclei are oval; in cross section, the nuclei are round</a:t>
            </a:r>
          </a:p>
          <a:p>
            <a:pPr marL="225425" indent="-225425"/>
            <a:r>
              <a:rPr lang="en-US" sz="1600" b="1" dirty="0">
                <a:solidFill>
                  <a:srgbClr val="820000"/>
                </a:solidFill>
                <a:latin typeface="Calibri" pitchFamily="34" charset="0"/>
              </a:rPr>
              <a:t>4.  There is no distinct “border” around the smooth muscle, it blends in with the surrounding connective tissue.  This is undoubtedly subtle, and is less clear because you have yet to study the pale structure in the center of this image, which is a ganglion (part of the nervous system) and does have a distinct border.</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28758" y="2023216"/>
            <a:ext cx="6055658" cy="3259858"/>
          </a:xfrm>
          <a:prstGeom prst="rect">
            <a:avLst/>
          </a:prstGeom>
        </p:spPr>
      </p:pic>
      <p:sp>
        <p:nvSpPr>
          <p:cNvPr id="2" name="TextBox 1"/>
          <p:cNvSpPr txBox="1"/>
          <p:nvPr/>
        </p:nvSpPr>
        <p:spPr>
          <a:xfrm>
            <a:off x="2582335" y="6286309"/>
            <a:ext cx="846666" cy="400110"/>
          </a:xfrm>
          <a:prstGeom prst="rect">
            <a:avLst/>
          </a:prstGeom>
          <a:noFill/>
        </p:spPr>
        <p:txBody>
          <a:bodyPr wrap="square" rtlCol="0">
            <a:spAutoFit/>
          </a:bodyPr>
          <a:lstStyle/>
          <a:p>
            <a:r>
              <a:rPr lang="en-US" sz="2000" b="1" dirty="0">
                <a:solidFill>
                  <a:srgbClr val="FFFF00"/>
                </a:solidFill>
              </a:rPr>
              <a:t>colon</a:t>
            </a:r>
          </a:p>
        </p:txBody>
      </p:sp>
      <p:sp>
        <p:nvSpPr>
          <p:cNvPr id="3" name="TextBox 2"/>
          <p:cNvSpPr txBox="1"/>
          <p:nvPr/>
        </p:nvSpPr>
        <p:spPr>
          <a:xfrm>
            <a:off x="4250458" y="6172200"/>
            <a:ext cx="4893541" cy="523220"/>
          </a:xfrm>
          <a:prstGeom prst="rect">
            <a:avLst/>
          </a:prstGeom>
          <a:noFill/>
        </p:spPr>
        <p:txBody>
          <a:bodyPr wrap="square" rtlCol="0">
            <a:spAutoFit/>
          </a:bodyPr>
          <a:lstStyle/>
          <a:p>
            <a:r>
              <a:rPr lang="en-US" sz="1400" b="1" dirty="0">
                <a:solidFill>
                  <a:schemeClr val="accent6">
                    <a:lumMod val="50000"/>
                  </a:schemeClr>
                </a:solidFill>
                <a:latin typeface="Tempus Sans ITC" pitchFamily="82" charset="0"/>
              </a:rPr>
              <a:t>Information provided on organs in this group of smooth muscle images is FYI for now</a:t>
            </a:r>
          </a:p>
        </p:txBody>
      </p:sp>
      <p:sp>
        <p:nvSpPr>
          <p:cNvPr id="9" name="Rectangle 8"/>
          <p:cNvSpPr/>
          <p:nvPr/>
        </p:nvSpPr>
        <p:spPr>
          <a:xfrm>
            <a:off x="2703048" y="21491"/>
            <a:ext cx="373801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50000"/>
                  </a:schemeClr>
                </a:solidFill>
                <a:latin typeface="+mn-lt"/>
              </a:rPr>
              <a:t>SMOOTH MUSCLE </a:t>
            </a:r>
          </a:p>
        </p:txBody>
      </p:sp>
    </p:spTree>
    <p:extLst>
      <p:ext uri="{BB962C8B-B14F-4D97-AF65-F5344CB8AC3E}">
        <p14:creationId xmlns:p14="http://schemas.microsoft.com/office/powerpoint/2010/main" val="3792111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90600"/>
            <a:ext cx="5638800" cy="5469848"/>
          </a:xfrm>
          <a:prstGeom prst="rect">
            <a:avLst/>
          </a:prstGeom>
        </p:spPr>
      </p:pic>
      <p:sp>
        <p:nvSpPr>
          <p:cNvPr id="7" name="TextBox 6"/>
          <p:cNvSpPr txBox="1"/>
          <p:nvPr/>
        </p:nvSpPr>
        <p:spPr>
          <a:xfrm>
            <a:off x="304800" y="686872"/>
            <a:ext cx="8763000" cy="338554"/>
          </a:xfrm>
          <a:prstGeom prst="rect">
            <a:avLst/>
          </a:prstGeom>
          <a:noFill/>
        </p:spPr>
        <p:txBody>
          <a:bodyPr wrap="square">
            <a:spAutoFit/>
          </a:bodyPr>
          <a:lstStyle/>
          <a:p>
            <a:r>
              <a:rPr lang="en-US" sz="1600" b="1" dirty="0">
                <a:solidFill>
                  <a:srgbClr val="820000"/>
                </a:solidFill>
                <a:latin typeface="Calibri" pitchFamily="34" charset="0"/>
              </a:rPr>
              <a:t>A survey of smooth muscle for your viewing pleasure….</a:t>
            </a:r>
          </a:p>
        </p:txBody>
      </p:sp>
      <p:sp>
        <p:nvSpPr>
          <p:cNvPr id="3" name="Freeform 2"/>
          <p:cNvSpPr/>
          <p:nvPr/>
        </p:nvSpPr>
        <p:spPr>
          <a:xfrm>
            <a:off x="4524375" y="1057275"/>
            <a:ext cx="1343025" cy="2009775"/>
          </a:xfrm>
          <a:custGeom>
            <a:avLst/>
            <a:gdLst>
              <a:gd name="connsiteX0" fmla="*/ 219075 w 1343025"/>
              <a:gd name="connsiteY0" fmla="*/ 161925 h 2009775"/>
              <a:gd name="connsiteX1" fmla="*/ 209550 w 1343025"/>
              <a:gd name="connsiteY1" fmla="*/ 209550 h 2009775"/>
              <a:gd name="connsiteX2" fmla="*/ 190500 w 1343025"/>
              <a:gd name="connsiteY2" fmla="*/ 238125 h 2009775"/>
              <a:gd name="connsiteX3" fmla="*/ 171450 w 1343025"/>
              <a:gd name="connsiteY3" fmla="*/ 276225 h 2009775"/>
              <a:gd name="connsiteX4" fmla="*/ 152400 w 1343025"/>
              <a:gd name="connsiteY4" fmla="*/ 304800 h 2009775"/>
              <a:gd name="connsiteX5" fmla="*/ 133350 w 1343025"/>
              <a:gd name="connsiteY5" fmla="*/ 342900 h 2009775"/>
              <a:gd name="connsiteX6" fmla="*/ 114300 w 1343025"/>
              <a:gd name="connsiteY6" fmla="*/ 371475 h 2009775"/>
              <a:gd name="connsiteX7" fmla="*/ 95250 w 1343025"/>
              <a:gd name="connsiteY7" fmla="*/ 409575 h 2009775"/>
              <a:gd name="connsiteX8" fmla="*/ 76200 w 1343025"/>
              <a:gd name="connsiteY8" fmla="*/ 466725 h 2009775"/>
              <a:gd name="connsiteX9" fmla="*/ 47625 w 1343025"/>
              <a:gd name="connsiteY9" fmla="*/ 523875 h 2009775"/>
              <a:gd name="connsiteX10" fmla="*/ 28575 w 1343025"/>
              <a:gd name="connsiteY10" fmla="*/ 600075 h 2009775"/>
              <a:gd name="connsiteX11" fmla="*/ 19050 w 1343025"/>
              <a:gd name="connsiteY11" fmla="*/ 676275 h 2009775"/>
              <a:gd name="connsiteX12" fmla="*/ 9525 w 1343025"/>
              <a:gd name="connsiteY12" fmla="*/ 704850 h 2009775"/>
              <a:gd name="connsiteX13" fmla="*/ 0 w 1343025"/>
              <a:gd name="connsiteY13" fmla="*/ 800100 h 2009775"/>
              <a:gd name="connsiteX14" fmla="*/ 9525 w 1343025"/>
              <a:gd name="connsiteY14" fmla="*/ 1066800 h 2009775"/>
              <a:gd name="connsiteX15" fmla="*/ 28575 w 1343025"/>
              <a:gd name="connsiteY15" fmla="*/ 1104900 h 2009775"/>
              <a:gd name="connsiteX16" fmla="*/ 38100 w 1343025"/>
              <a:gd name="connsiteY16" fmla="*/ 1152525 h 2009775"/>
              <a:gd name="connsiteX17" fmla="*/ 47625 w 1343025"/>
              <a:gd name="connsiteY17" fmla="*/ 1181100 h 2009775"/>
              <a:gd name="connsiteX18" fmla="*/ 57150 w 1343025"/>
              <a:gd name="connsiteY18" fmla="*/ 1219200 h 2009775"/>
              <a:gd name="connsiteX19" fmla="*/ 85725 w 1343025"/>
              <a:gd name="connsiteY19" fmla="*/ 1295400 h 2009775"/>
              <a:gd name="connsiteX20" fmla="*/ 95250 w 1343025"/>
              <a:gd name="connsiteY20" fmla="*/ 1323975 h 2009775"/>
              <a:gd name="connsiteX21" fmla="*/ 114300 w 1343025"/>
              <a:gd name="connsiteY21" fmla="*/ 1362075 h 2009775"/>
              <a:gd name="connsiteX22" fmla="*/ 123825 w 1343025"/>
              <a:gd name="connsiteY22" fmla="*/ 1390650 h 2009775"/>
              <a:gd name="connsiteX23" fmla="*/ 152400 w 1343025"/>
              <a:gd name="connsiteY23" fmla="*/ 1428750 h 2009775"/>
              <a:gd name="connsiteX24" fmla="*/ 171450 w 1343025"/>
              <a:gd name="connsiteY24" fmla="*/ 1466850 h 2009775"/>
              <a:gd name="connsiteX25" fmla="*/ 180975 w 1343025"/>
              <a:gd name="connsiteY25" fmla="*/ 1495425 h 2009775"/>
              <a:gd name="connsiteX26" fmla="*/ 209550 w 1343025"/>
              <a:gd name="connsiteY26" fmla="*/ 1524000 h 2009775"/>
              <a:gd name="connsiteX27" fmla="*/ 219075 w 1343025"/>
              <a:gd name="connsiteY27" fmla="*/ 1562100 h 2009775"/>
              <a:gd name="connsiteX28" fmla="*/ 257175 w 1343025"/>
              <a:gd name="connsiteY28" fmla="*/ 1600200 h 2009775"/>
              <a:gd name="connsiteX29" fmla="*/ 276225 w 1343025"/>
              <a:gd name="connsiteY29" fmla="*/ 1628775 h 2009775"/>
              <a:gd name="connsiteX30" fmla="*/ 323850 w 1343025"/>
              <a:gd name="connsiteY30" fmla="*/ 1676400 h 2009775"/>
              <a:gd name="connsiteX31" fmla="*/ 371475 w 1343025"/>
              <a:gd name="connsiteY31" fmla="*/ 1743075 h 2009775"/>
              <a:gd name="connsiteX32" fmla="*/ 400050 w 1343025"/>
              <a:gd name="connsiteY32" fmla="*/ 1762125 h 2009775"/>
              <a:gd name="connsiteX33" fmla="*/ 409575 w 1343025"/>
              <a:gd name="connsiteY33" fmla="*/ 1790700 h 2009775"/>
              <a:gd name="connsiteX34" fmla="*/ 476250 w 1343025"/>
              <a:gd name="connsiteY34" fmla="*/ 1847850 h 2009775"/>
              <a:gd name="connsiteX35" fmla="*/ 504825 w 1343025"/>
              <a:gd name="connsiteY35" fmla="*/ 1857375 h 2009775"/>
              <a:gd name="connsiteX36" fmla="*/ 523875 w 1343025"/>
              <a:gd name="connsiteY36" fmla="*/ 1885950 h 2009775"/>
              <a:gd name="connsiteX37" fmla="*/ 619125 w 1343025"/>
              <a:gd name="connsiteY37" fmla="*/ 1952625 h 2009775"/>
              <a:gd name="connsiteX38" fmla="*/ 647700 w 1343025"/>
              <a:gd name="connsiteY38" fmla="*/ 1971675 h 2009775"/>
              <a:gd name="connsiteX39" fmla="*/ 676275 w 1343025"/>
              <a:gd name="connsiteY39" fmla="*/ 1990725 h 2009775"/>
              <a:gd name="connsiteX40" fmla="*/ 742950 w 1343025"/>
              <a:gd name="connsiteY40" fmla="*/ 2009775 h 2009775"/>
              <a:gd name="connsiteX41" fmla="*/ 866775 w 1343025"/>
              <a:gd name="connsiteY41" fmla="*/ 2000250 h 2009775"/>
              <a:gd name="connsiteX42" fmla="*/ 923925 w 1343025"/>
              <a:gd name="connsiteY42" fmla="*/ 1981200 h 2009775"/>
              <a:gd name="connsiteX43" fmla="*/ 952500 w 1343025"/>
              <a:gd name="connsiteY43" fmla="*/ 1952625 h 2009775"/>
              <a:gd name="connsiteX44" fmla="*/ 1009650 w 1343025"/>
              <a:gd name="connsiteY44" fmla="*/ 1914525 h 2009775"/>
              <a:gd name="connsiteX45" fmla="*/ 1095375 w 1343025"/>
              <a:gd name="connsiteY45" fmla="*/ 1847850 h 2009775"/>
              <a:gd name="connsiteX46" fmla="*/ 1152525 w 1343025"/>
              <a:gd name="connsiteY46" fmla="*/ 1819275 h 2009775"/>
              <a:gd name="connsiteX47" fmla="*/ 1171575 w 1343025"/>
              <a:gd name="connsiteY47" fmla="*/ 1790700 h 2009775"/>
              <a:gd name="connsiteX48" fmla="*/ 1181100 w 1343025"/>
              <a:gd name="connsiteY48" fmla="*/ 1762125 h 2009775"/>
              <a:gd name="connsiteX49" fmla="*/ 1219200 w 1343025"/>
              <a:gd name="connsiteY49" fmla="*/ 1704975 h 2009775"/>
              <a:gd name="connsiteX50" fmla="*/ 1228725 w 1343025"/>
              <a:gd name="connsiteY50" fmla="*/ 1666875 h 2009775"/>
              <a:gd name="connsiteX51" fmla="*/ 1238250 w 1343025"/>
              <a:gd name="connsiteY51" fmla="*/ 1638300 h 2009775"/>
              <a:gd name="connsiteX52" fmla="*/ 1257300 w 1343025"/>
              <a:gd name="connsiteY52" fmla="*/ 1524000 h 2009775"/>
              <a:gd name="connsiteX53" fmla="*/ 1247775 w 1343025"/>
              <a:gd name="connsiteY53" fmla="*/ 1104900 h 2009775"/>
              <a:gd name="connsiteX54" fmla="*/ 1257300 w 1343025"/>
              <a:gd name="connsiteY54" fmla="*/ 1076325 h 2009775"/>
              <a:gd name="connsiteX55" fmla="*/ 1266825 w 1343025"/>
              <a:gd name="connsiteY55" fmla="*/ 1038225 h 2009775"/>
              <a:gd name="connsiteX56" fmla="*/ 1314450 w 1343025"/>
              <a:gd name="connsiteY56" fmla="*/ 962025 h 2009775"/>
              <a:gd name="connsiteX57" fmla="*/ 1333500 w 1343025"/>
              <a:gd name="connsiteY57" fmla="*/ 895350 h 2009775"/>
              <a:gd name="connsiteX58" fmla="*/ 1343025 w 1343025"/>
              <a:gd name="connsiteY58" fmla="*/ 866775 h 2009775"/>
              <a:gd name="connsiteX59" fmla="*/ 1333500 w 1343025"/>
              <a:gd name="connsiteY59" fmla="*/ 752475 h 2009775"/>
              <a:gd name="connsiteX60" fmla="*/ 1295400 w 1343025"/>
              <a:gd name="connsiteY60" fmla="*/ 638175 h 2009775"/>
              <a:gd name="connsiteX61" fmla="*/ 1285875 w 1343025"/>
              <a:gd name="connsiteY61" fmla="*/ 609600 h 2009775"/>
              <a:gd name="connsiteX62" fmla="*/ 1247775 w 1343025"/>
              <a:gd name="connsiteY62" fmla="*/ 523875 h 2009775"/>
              <a:gd name="connsiteX63" fmla="*/ 1209675 w 1343025"/>
              <a:gd name="connsiteY63" fmla="*/ 457200 h 2009775"/>
              <a:gd name="connsiteX64" fmla="*/ 1200150 w 1343025"/>
              <a:gd name="connsiteY64" fmla="*/ 428625 h 2009775"/>
              <a:gd name="connsiteX65" fmla="*/ 1162050 w 1343025"/>
              <a:gd name="connsiteY65" fmla="*/ 371475 h 2009775"/>
              <a:gd name="connsiteX66" fmla="*/ 1133475 w 1343025"/>
              <a:gd name="connsiteY66" fmla="*/ 295275 h 2009775"/>
              <a:gd name="connsiteX67" fmla="*/ 1114425 w 1343025"/>
              <a:gd name="connsiteY67" fmla="*/ 238125 h 2009775"/>
              <a:gd name="connsiteX68" fmla="*/ 1095375 w 1343025"/>
              <a:gd name="connsiteY68" fmla="*/ 209550 h 2009775"/>
              <a:gd name="connsiteX69" fmla="*/ 1066800 w 1343025"/>
              <a:gd name="connsiteY69" fmla="*/ 171450 h 2009775"/>
              <a:gd name="connsiteX70" fmla="*/ 1047750 w 1343025"/>
              <a:gd name="connsiteY70" fmla="*/ 133350 h 2009775"/>
              <a:gd name="connsiteX71" fmla="*/ 1038225 w 1343025"/>
              <a:gd name="connsiteY71" fmla="*/ 95250 h 2009775"/>
              <a:gd name="connsiteX72" fmla="*/ 1009650 w 1343025"/>
              <a:gd name="connsiteY72" fmla="*/ 76200 h 2009775"/>
              <a:gd name="connsiteX73" fmla="*/ 990600 w 1343025"/>
              <a:gd name="connsiteY73" fmla="*/ 47625 h 2009775"/>
              <a:gd name="connsiteX74" fmla="*/ 962025 w 1343025"/>
              <a:gd name="connsiteY74" fmla="*/ 38100 h 2009775"/>
              <a:gd name="connsiteX75" fmla="*/ 933450 w 1343025"/>
              <a:gd name="connsiteY75" fmla="*/ 19050 h 2009775"/>
              <a:gd name="connsiteX76" fmla="*/ 885825 w 1343025"/>
              <a:gd name="connsiteY76" fmla="*/ 9525 h 2009775"/>
              <a:gd name="connsiteX77" fmla="*/ 638175 w 1343025"/>
              <a:gd name="connsiteY77" fmla="*/ 0 h 2009775"/>
              <a:gd name="connsiteX78" fmla="*/ 514350 w 1343025"/>
              <a:gd name="connsiteY78" fmla="*/ 9525 h 2009775"/>
              <a:gd name="connsiteX79" fmla="*/ 419100 w 1343025"/>
              <a:gd name="connsiteY79" fmla="*/ 19050 h 2009775"/>
              <a:gd name="connsiteX80" fmla="*/ 333375 w 1343025"/>
              <a:gd name="connsiteY80" fmla="*/ 85725 h 2009775"/>
              <a:gd name="connsiteX81" fmla="*/ 295275 w 1343025"/>
              <a:gd name="connsiteY81" fmla="*/ 142875 h 2009775"/>
              <a:gd name="connsiteX82" fmla="*/ 257175 w 1343025"/>
              <a:gd name="connsiteY82" fmla="*/ 190500 h 2009775"/>
              <a:gd name="connsiteX83" fmla="*/ 238125 w 1343025"/>
              <a:gd name="connsiteY83" fmla="*/ 219075 h 20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343025" h="2009775">
                <a:moveTo>
                  <a:pt x="219075" y="161925"/>
                </a:moveTo>
                <a:cubicBezTo>
                  <a:pt x="215900" y="177800"/>
                  <a:pt x="215234" y="194391"/>
                  <a:pt x="209550" y="209550"/>
                </a:cubicBezTo>
                <a:cubicBezTo>
                  <a:pt x="205530" y="220269"/>
                  <a:pt x="196180" y="228186"/>
                  <a:pt x="190500" y="238125"/>
                </a:cubicBezTo>
                <a:cubicBezTo>
                  <a:pt x="183455" y="250453"/>
                  <a:pt x="178495" y="263897"/>
                  <a:pt x="171450" y="276225"/>
                </a:cubicBezTo>
                <a:cubicBezTo>
                  <a:pt x="165770" y="286164"/>
                  <a:pt x="158080" y="294861"/>
                  <a:pt x="152400" y="304800"/>
                </a:cubicBezTo>
                <a:cubicBezTo>
                  <a:pt x="145355" y="317128"/>
                  <a:pt x="140395" y="330572"/>
                  <a:pt x="133350" y="342900"/>
                </a:cubicBezTo>
                <a:cubicBezTo>
                  <a:pt x="127670" y="352839"/>
                  <a:pt x="119980" y="361536"/>
                  <a:pt x="114300" y="371475"/>
                </a:cubicBezTo>
                <a:cubicBezTo>
                  <a:pt x="107255" y="383803"/>
                  <a:pt x="100523" y="396392"/>
                  <a:pt x="95250" y="409575"/>
                </a:cubicBezTo>
                <a:cubicBezTo>
                  <a:pt x="87792" y="428219"/>
                  <a:pt x="87339" y="450017"/>
                  <a:pt x="76200" y="466725"/>
                </a:cubicBezTo>
                <a:cubicBezTo>
                  <a:pt x="57576" y="494661"/>
                  <a:pt x="55512" y="492327"/>
                  <a:pt x="47625" y="523875"/>
                </a:cubicBezTo>
                <a:lnTo>
                  <a:pt x="28575" y="600075"/>
                </a:lnTo>
                <a:cubicBezTo>
                  <a:pt x="25400" y="625475"/>
                  <a:pt x="23629" y="651090"/>
                  <a:pt x="19050" y="676275"/>
                </a:cubicBezTo>
                <a:cubicBezTo>
                  <a:pt x="17254" y="686153"/>
                  <a:pt x="11052" y="694927"/>
                  <a:pt x="9525" y="704850"/>
                </a:cubicBezTo>
                <a:cubicBezTo>
                  <a:pt x="4673" y="736387"/>
                  <a:pt x="3175" y="768350"/>
                  <a:pt x="0" y="800100"/>
                </a:cubicBezTo>
                <a:cubicBezTo>
                  <a:pt x="3175" y="889000"/>
                  <a:pt x="1222" y="978232"/>
                  <a:pt x="9525" y="1066800"/>
                </a:cubicBezTo>
                <a:cubicBezTo>
                  <a:pt x="10850" y="1080937"/>
                  <a:pt x="24085" y="1091430"/>
                  <a:pt x="28575" y="1104900"/>
                </a:cubicBezTo>
                <a:cubicBezTo>
                  <a:pt x="33695" y="1120259"/>
                  <a:pt x="34173" y="1136819"/>
                  <a:pt x="38100" y="1152525"/>
                </a:cubicBezTo>
                <a:cubicBezTo>
                  <a:pt x="40535" y="1162265"/>
                  <a:pt x="44867" y="1171446"/>
                  <a:pt x="47625" y="1181100"/>
                </a:cubicBezTo>
                <a:cubicBezTo>
                  <a:pt x="51221" y="1193687"/>
                  <a:pt x="53554" y="1206613"/>
                  <a:pt x="57150" y="1219200"/>
                </a:cubicBezTo>
                <a:cubicBezTo>
                  <a:pt x="65798" y="1249468"/>
                  <a:pt x="73647" y="1263192"/>
                  <a:pt x="85725" y="1295400"/>
                </a:cubicBezTo>
                <a:cubicBezTo>
                  <a:pt x="89250" y="1304801"/>
                  <a:pt x="91295" y="1314747"/>
                  <a:pt x="95250" y="1323975"/>
                </a:cubicBezTo>
                <a:cubicBezTo>
                  <a:pt x="100843" y="1337026"/>
                  <a:pt x="108707" y="1349024"/>
                  <a:pt x="114300" y="1362075"/>
                </a:cubicBezTo>
                <a:cubicBezTo>
                  <a:pt x="118255" y="1371303"/>
                  <a:pt x="118844" y="1381933"/>
                  <a:pt x="123825" y="1390650"/>
                </a:cubicBezTo>
                <a:cubicBezTo>
                  <a:pt x="131701" y="1404433"/>
                  <a:pt x="143986" y="1415288"/>
                  <a:pt x="152400" y="1428750"/>
                </a:cubicBezTo>
                <a:cubicBezTo>
                  <a:pt x="159925" y="1440791"/>
                  <a:pt x="165857" y="1453799"/>
                  <a:pt x="171450" y="1466850"/>
                </a:cubicBezTo>
                <a:cubicBezTo>
                  <a:pt x="175405" y="1476078"/>
                  <a:pt x="175406" y="1487071"/>
                  <a:pt x="180975" y="1495425"/>
                </a:cubicBezTo>
                <a:cubicBezTo>
                  <a:pt x="188447" y="1506633"/>
                  <a:pt x="200025" y="1514475"/>
                  <a:pt x="209550" y="1524000"/>
                </a:cubicBezTo>
                <a:cubicBezTo>
                  <a:pt x="212725" y="1536700"/>
                  <a:pt x="212137" y="1550999"/>
                  <a:pt x="219075" y="1562100"/>
                </a:cubicBezTo>
                <a:cubicBezTo>
                  <a:pt x="228594" y="1577330"/>
                  <a:pt x="245486" y="1586563"/>
                  <a:pt x="257175" y="1600200"/>
                </a:cubicBezTo>
                <a:cubicBezTo>
                  <a:pt x="264625" y="1608892"/>
                  <a:pt x="268687" y="1620160"/>
                  <a:pt x="276225" y="1628775"/>
                </a:cubicBezTo>
                <a:cubicBezTo>
                  <a:pt x="291009" y="1645671"/>
                  <a:pt x="309066" y="1659504"/>
                  <a:pt x="323850" y="1676400"/>
                </a:cubicBezTo>
                <a:cubicBezTo>
                  <a:pt x="361709" y="1719667"/>
                  <a:pt x="322160" y="1693760"/>
                  <a:pt x="371475" y="1743075"/>
                </a:cubicBezTo>
                <a:cubicBezTo>
                  <a:pt x="379570" y="1751170"/>
                  <a:pt x="390525" y="1755775"/>
                  <a:pt x="400050" y="1762125"/>
                </a:cubicBezTo>
                <a:cubicBezTo>
                  <a:pt x="403225" y="1771650"/>
                  <a:pt x="403739" y="1782530"/>
                  <a:pt x="409575" y="1790700"/>
                </a:cubicBezTo>
                <a:cubicBezTo>
                  <a:pt x="422595" y="1808927"/>
                  <a:pt x="453876" y="1836663"/>
                  <a:pt x="476250" y="1847850"/>
                </a:cubicBezTo>
                <a:cubicBezTo>
                  <a:pt x="485230" y="1852340"/>
                  <a:pt x="495300" y="1854200"/>
                  <a:pt x="504825" y="1857375"/>
                </a:cubicBezTo>
                <a:cubicBezTo>
                  <a:pt x="511175" y="1866900"/>
                  <a:pt x="515780" y="1877855"/>
                  <a:pt x="523875" y="1885950"/>
                </a:cubicBezTo>
                <a:cubicBezTo>
                  <a:pt x="537979" y="1900054"/>
                  <a:pt x="609790" y="1946401"/>
                  <a:pt x="619125" y="1952625"/>
                </a:cubicBezTo>
                <a:lnTo>
                  <a:pt x="647700" y="1971675"/>
                </a:lnTo>
                <a:cubicBezTo>
                  <a:pt x="657225" y="1978025"/>
                  <a:pt x="665415" y="1987105"/>
                  <a:pt x="676275" y="1990725"/>
                </a:cubicBezTo>
                <a:cubicBezTo>
                  <a:pt x="717269" y="2004390"/>
                  <a:pt x="695110" y="1997815"/>
                  <a:pt x="742950" y="2009775"/>
                </a:cubicBezTo>
                <a:cubicBezTo>
                  <a:pt x="784225" y="2006600"/>
                  <a:pt x="825885" y="2006706"/>
                  <a:pt x="866775" y="2000250"/>
                </a:cubicBezTo>
                <a:cubicBezTo>
                  <a:pt x="886610" y="1997118"/>
                  <a:pt x="923925" y="1981200"/>
                  <a:pt x="923925" y="1981200"/>
                </a:cubicBezTo>
                <a:cubicBezTo>
                  <a:pt x="933450" y="1971675"/>
                  <a:pt x="941867" y="1960895"/>
                  <a:pt x="952500" y="1952625"/>
                </a:cubicBezTo>
                <a:cubicBezTo>
                  <a:pt x="970572" y="1938569"/>
                  <a:pt x="991578" y="1928581"/>
                  <a:pt x="1009650" y="1914525"/>
                </a:cubicBezTo>
                <a:cubicBezTo>
                  <a:pt x="1038225" y="1892300"/>
                  <a:pt x="1061032" y="1859298"/>
                  <a:pt x="1095375" y="1847850"/>
                </a:cubicBezTo>
                <a:cubicBezTo>
                  <a:pt x="1134810" y="1834705"/>
                  <a:pt x="1115596" y="1843894"/>
                  <a:pt x="1152525" y="1819275"/>
                </a:cubicBezTo>
                <a:cubicBezTo>
                  <a:pt x="1158875" y="1809750"/>
                  <a:pt x="1166455" y="1800939"/>
                  <a:pt x="1171575" y="1790700"/>
                </a:cubicBezTo>
                <a:cubicBezTo>
                  <a:pt x="1176065" y="1781720"/>
                  <a:pt x="1176224" y="1770902"/>
                  <a:pt x="1181100" y="1762125"/>
                </a:cubicBezTo>
                <a:cubicBezTo>
                  <a:pt x="1192219" y="1742111"/>
                  <a:pt x="1219200" y="1704975"/>
                  <a:pt x="1219200" y="1704975"/>
                </a:cubicBezTo>
                <a:cubicBezTo>
                  <a:pt x="1222375" y="1692275"/>
                  <a:pt x="1225129" y="1679462"/>
                  <a:pt x="1228725" y="1666875"/>
                </a:cubicBezTo>
                <a:cubicBezTo>
                  <a:pt x="1231483" y="1657221"/>
                  <a:pt x="1236281" y="1648145"/>
                  <a:pt x="1238250" y="1638300"/>
                </a:cubicBezTo>
                <a:cubicBezTo>
                  <a:pt x="1245825" y="1600425"/>
                  <a:pt x="1257300" y="1524000"/>
                  <a:pt x="1257300" y="1524000"/>
                </a:cubicBezTo>
                <a:cubicBezTo>
                  <a:pt x="1241157" y="1306071"/>
                  <a:pt x="1228861" y="1294036"/>
                  <a:pt x="1247775" y="1104900"/>
                </a:cubicBezTo>
                <a:cubicBezTo>
                  <a:pt x="1248774" y="1094910"/>
                  <a:pt x="1254542" y="1085979"/>
                  <a:pt x="1257300" y="1076325"/>
                </a:cubicBezTo>
                <a:cubicBezTo>
                  <a:pt x="1260896" y="1063738"/>
                  <a:pt x="1260971" y="1049934"/>
                  <a:pt x="1266825" y="1038225"/>
                </a:cubicBezTo>
                <a:cubicBezTo>
                  <a:pt x="1348872" y="874131"/>
                  <a:pt x="1248093" y="1116857"/>
                  <a:pt x="1314450" y="962025"/>
                </a:cubicBezTo>
                <a:cubicBezTo>
                  <a:pt x="1324238" y="939187"/>
                  <a:pt x="1326595" y="919517"/>
                  <a:pt x="1333500" y="895350"/>
                </a:cubicBezTo>
                <a:cubicBezTo>
                  <a:pt x="1336258" y="885696"/>
                  <a:pt x="1339850" y="876300"/>
                  <a:pt x="1343025" y="866775"/>
                </a:cubicBezTo>
                <a:cubicBezTo>
                  <a:pt x="1339850" y="828675"/>
                  <a:pt x="1339171" y="790284"/>
                  <a:pt x="1333500" y="752475"/>
                </a:cubicBezTo>
                <a:cubicBezTo>
                  <a:pt x="1320486" y="665713"/>
                  <a:pt x="1321018" y="697950"/>
                  <a:pt x="1295400" y="638175"/>
                </a:cubicBezTo>
                <a:cubicBezTo>
                  <a:pt x="1291445" y="628947"/>
                  <a:pt x="1289737" y="618868"/>
                  <a:pt x="1285875" y="609600"/>
                </a:cubicBezTo>
                <a:cubicBezTo>
                  <a:pt x="1273848" y="580735"/>
                  <a:pt x="1261759" y="551844"/>
                  <a:pt x="1247775" y="523875"/>
                </a:cubicBezTo>
                <a:cubicBezTo>
                  <a:pt x="1199946" y="428216"/>
                  <a:pt x="1259772" y="574092"/>
                  <a:pt x="1209675" y="457200"/>
                </a:cubicBezTo>
                <a:cubicBezTo>
                  <a:pt x="1205720" y="447972"/>
                  <a:pt x="1205026" y="437402"/>
                  <a:pt x="1200150" y="428625"/>
                </a:cubicBezTo>
                <a:cubicBezTo>
                  <a:pt x="1189031" y="408611"/>
                  <a:pt x="1162050" y="371475"/>
                  <a:pt x="1162050" y="371475"/>
                </a:cubicBezTo>
                <a:cubicBezTo>
                  <a:pt x="1139469" y="258569"/>
                  <a:pt x="1169150" y="375543"/>
                  <a:pt x="1133475" y="295275"/>
                </a:cubicBezTo>
                <a:cubicBezTo>
                  <a:pt x="1125320" y="276925"/>
                  <a:pt x="1125564" y="254833"/>
                  <a:pt x="1114425" y="238125"/>
                </a:cubicBezTo>
                <a:cubicBezTo>
                  <a:pt x="1108075" y="228600"/>
                  <a:pt x="1102029" y="218865"/>
                  <a:pt x="1095375" y="209550"/>
                </a:cubicBezTo>
                <a:cubicBezTo>
                  <a:pt x="1086148" y="196632"/>
                  <a:pt x="1075214" y="184912"/>
                  <a:pt x="1066800" y="171450"/>
                </a:cubicBezTo>
                <a:cubicBezTo>
                  <a:pt x="1059275" y="159409"/>
                  <a:pt x="1052736" y="146645"/>
                  <a:pt x="1047750" y="133350"/>
                </a:cubicBezTo>
                <a:cubicBezTo>
                  <a:pt x="1043153" y="121093"/>
                  <a:pt x="1045487" y="106142"/>
                  <a:pt x="1038225" y="95250"/>
                </a:cubicBezTo>
                <a:cubicBezTo>
                  <a:pt x="1031875" y="85725"/>
                  <a:pt x="1019175" y="82550"/>
                  <a:pt x="1009650" y="76200"/>
                </a:cubicBezTo>
                <a:cubicBezTo>
                  <a:pt x="1003300" y="66675"/>
                  <a:pt x="999539" y="54776"/>
                  <a:pt x="990600" y="47625"/>
                </a:cubicBezTo>
                <a:cubicBezTo>
                  <a:pt x="982760" y="41353"/>
                  <a:pt x="971005" y="42590"/>
                  <a:pt x="962025" y="38100"/>
                </a:cubicBezTo>
                <a:cubicBezTo>
                  <a:pt x="951786" y="32980"/>
                  <a:pt x="944169" y="23070"/>
                  <a:pt x="933450" y="19050"/>
                </a:cubicBezTo>
                <a:cubicBezTo>
                  <a:pt x="918291" y="13366"/>
                  <a:pt x="901981" y="10567"/>
                  <a:pt x="885825" y="9525"/>
                </a:cubicBezTo>
                <a:cubicBezTo>
                  <a:pt x="803385" y="4206"/>
                  <a:pt x="720725" y="3175"/>
                  <a:pt x="638175" y="0"/>
                </a:cubicBezTo>
                <a:lnTo>
                  <a:pt x="514350" y="9525"/>
                </a:lnTo>
                <a:cubicBezTo>
                  <a:pt x="482562" y="12289"/>
                  <a:pt x="449556" y="9533"/>
                  <a:pt x="419100" y="19050"/>
                </a:cubicBezTo>
                <a:cubicBezTo>
                  <a:pt x="397955" y="25658"/>
                  <a:pt x="350362" y="63885"/>
                  <a:pt x="333375" y="85725"/>
                </a:cubicBezTo>
                <a:cubicBezTo>
                  <a:pt x="319319" y="103797"/>
                  <a:pt x="302515" y="121155"/>
                  <a:pt x="295275" y="142875"/>
                </a:cubicBezTo>
                <a:cubicBezTo>
                  <a:pt x="282130" y="182310"/>
                  <a:pt x="294104" y="165881"/>
                  <a:pt x="257175" y="190500"/>
                </a:cubicBezTo>
                <a:lnTo>
                  <a:pt x="238125" y="219075"/>
                </a:ln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4" name="Freeform 3"/>
          <p:cNvSpPr/>
          <p:nvPr/>
        </p:nvSpPr>
        <p:spPr>
          <a:xfrm>
            <a:off x="2647950" y="1352550"/>
            <a:ext cx="1457325" cy="1371600"/>
          </a:xfrm>
          <a:custGeom>
            <a:avLst/>
            <a:gdLst>
              <a:gd name="connsiteX0" fmla="*/ 1343025 w 1457325"/>
              <a:gd name="connsiteY0" fmla="*/ 1028700 h 1371600"/>
              <a:gd name="connsiteX1" fmla="*/ 1362075 w 1457325"/>
              <a:gd name="connsiteY1" fmla="*/ 942975 h 1371600"/>
              <a:gd name="connsiteX2" fmla="*/ 1390650 w 1457325"/>
              <a:gd name="connsiteY2" fmla="*/ 895350 h 1371600"/>
              <a:gd name="connsiteX3" fmla="*/ 1409700 w 1457325"/>
              <a:gd name="connsiteY3" fmla="*/ 781050 h 1371600"/>
              <a:gd name="connsiteX4" fmla="*/ 1419225 w 1457325"/>
              <a:gd name="connsiteY4" fmla="*/ 714375 h 1371600"/>
              <a:gd name="connsiteX5" fmla="*/ 1428750 w 1457325"/>
              <a:gd name="connsiteY5" fmla="*/ 685800 h 1371600"/>
              <a:gd name="connsiteX6" fmla="*/ 1447800 w 1457325"/>
              <a:gd name="connsiteY6" fmla="*/ 581025 h 1371600"/>
              <a:gd name="connsiteX7" fmla="*/ 1457325 w 1457325"/>
              <a:gd name="connsiteY7" fmla="*/ 466725 h 1371600"/>
              <a:gd name="connsiteX8" fmla="*/ 1438275 w 1457325"/>
              <a:gd name="connsiteY8" fmla="*/ 314325 h 1371600"/>
              <a:gd name="connsiteX9" fmla="*/ 1428750 w 1457325"/>
              <a:gd name="connsiteY9" fmla="*/ 276225 h 1371600"/>
              <a:gd name="connsiteX10" fmla="*/ 1390650 w 1457325"/>
              <a:gd name="connsiteY10" fmla="*/ 200025 h 1371600"/>
              <a:gd name="connsiteX11" fmla="*/ 1381125 w 1457325"/>
              <a:gd name="connsiteY11" fmla="*/ 171450 h 1371600"/>
              <a:gd name="connsiteX12" fmla="*/ 1266825 w 1457325"/>
              <a:gd name="connsiteY12" fmla="*/ 38100 h 1371600"/>
              <a:gd name="connsiteX13" fmla="*/ 1190625 w 1457325"/>
              <a:gd name="connsiteY13" fmla="*/ 0 h 1371600"/>
              <a:gd name="connsiteX14" fmla="*/ 885825 w 1457325"/>
              <a:gd name="connsiteY14" fmla="*/ 9525 h 1371600"/>
              <a:gd name="connsiteX15" fmla="*/ 828675 w 1457325"/>
              <a:gd name="connsiteY15" fmla="*/ 19050 h 1371600"/>
              <a:gd name="connsiteX16" fmla="*/ 714375 w 1457325"/>
              <a:gd name="connsiteY16" fmla="*/ 38100 h 1371600"/>
              <a:gd name="connsiteX17" fmla="*/ 657225 w 1457325"/>
              <a:gd name="connsiteY17" fmla="*/ 76200 h 1371600"/>
              <a:gd name="connsiteX18" fmla="*/ 628650 w 1457325"/>
              <a:gd name="connsiteY18" fmla="*/ 85725 h 1371600"/>
              <a:gd name="connsiteX19" fmla="*/ 571500 w 1457325"/>
              <a:gd name="connsiteY19" fmla="*/ 133350 h 1371600"/>
              <a:gd name="connsiteX20" fmla="*/ 542925 w 1457325"/>
              <a:gd name="connsiteY20" fmla="*/ 142875 h 1371600"/>
              <a:gd name="connsiteX21" fmla="*/ 514350 w 1457325"/>
              <a:gd name="connsiteY21" fmla="*/ 161925 h 1371600"/>
              <a:gd name="connsiteX22" fmla="*/ 476250 w 1457325"/>
              <a:gd name="connsiteY22" fmla="*/ 180975 h 1371600"/>
              <a:gd name="connsiteX23" fmla="*/ 419100 w 1457325"/>
              <a:gd name="connsiteY23" fmla="*/ 219075 h 1371600"/>
              <a:gd name="connsiteX24" fmla="*/ 400050 w 1457325"/>
              <a:gd name="connsiteY24" fmla="*/ 247650 h 1371600"/>
              <a:gd name="connsiteX25" fmla="*/ 371475 w 1457325"/>
              <a:gd name="connsiteY25" fmla="*/ 257175 h 1371600"/>
              <a:gd name="connsiteX26" fmla="*/ 314325 w 1457325"/>
              <a:gd name="connsiteY26" fmla="*/ 295275 h 1371600"/>
              <a:gd name="connsiteX27" fmla="*/ 228600 w 1457325"/>
              <a:gd name="connsiteY27" fmla="*/ 352425 h 1371600"/>
              <a:gd name="connsiteX28" fmla="*/ 200025 w 1457325"/>
              <a:gd name="connsiteY28" fmla="*/ 371475 h 1371600"/>
              <a:gd name="connsiteX29" fmla="*/ 133350 w 1457325"/>
              <a:gd name="connsiteY29" fmla="*/ 409575 h 1371600"/>
              <a:gd name="connsiteX30" fmla="*/ 104775 w 1457325"/>
              <a:gd name="connsiteY30" fmla="*/ 438150 h 1371600"/>
              <a:gd name="connsiteX31" fmla="*/ 76200 w 1457325"/>
              <a:gd name="connsiteY31" fmla="*/ 457200 h 1371600"/>
              <a:gd name="connsiteX32" fmla="*/ 38100 w 1457325"/>
              <a:gd name="connsiteY32" fmla="*/ 514350 h 1371600"/>
              <a:gd name="connsiteX33" fmla="*/ 0 w 1457325"/>
              <a:gd name="connsiteY33" fmla="*/ 600075 h 1371600"/>
              <a:gd name="connsiteX34" fmla="*/ 9525 w 1457325"/>
              <a:gd name="connsiteY34" fmla="*/ 838200 h 1371600"/>
              <a:gd name="connsiteX35" fmla="*/ 19050 w 1457325"/>
              <a:gd name="connsiteY35" fmla="*/ 866775 h 1371600"/>
              <a:gd name="connsiteX36" fmla="*/ 57150 w 1457325"/>
              <a:gd name="connsiteY36" fmla="*/ 942975 h 1371600"/>
              <a:gd name="connsiteX37" fmla="*/ 85725 w 1457325"/>
              <a:gd name="connsiteY37" fmla="*/ 990600 h 1371600"/>
              <a:gd name="connsiteX38" fmla="*/ 104775 w 1457325"/>
              <a:gd name="connsiteY38" fmla="*/ 1028700 h 1371600"/>
              <a:gd name="connsiteX39" fmla="*/ 123825 w 1457325"/>
              <a:gd name="connsiteY39" fmla="*/ 1057275 h 1371600"/>
              <a:gd name="connsiteX40" fmla="*/ 133350 w 1457325"/>
              <a:gd name="connsiteY40" fmla="*/ 1085850 h 1371600"/>
              <a:gd name="connsiteX41" fmla="*/ 219075 w 1457325"/>
              <a:gd name="connsiteY41" fmla="*/ 1162050 h 1371600"/>
              <a:gd name="connsiteX42" fmla="*/ 266700 w 1457325"/>
              <a:gd name="connsiteY42" fmla="*/ 1209675 h 1371600"/>
              <a:gd name="connsiteX43" fmla="*/ 323850 w 1457325"/>
              <a:gd name="connsiteY43" fmla="*/ 1257300 h 1371600"/>
              <a:gd name="connsiteX44" fmla="*/ 352425 w 1457325"/>
              <a:gd name="connsiteY44" fmla="*/ 1266825 h 1371600"/>
              <a:gd name="connsiteX45" fmla="*/ 381000 w 1457325"/>
              <a:gd name="connsiteY45" fmla="*/ 1285875 h 1371600"/>
              <a:gd name="connsiteX46" fmla="*/ 419100 w 1457325"/>
              <a:gd name="connsiteY46" fmla="*/ 1314450 h 1371600"/>
              <a:gd name="connsiteX47" fmla="*/ 457200 w 1457325"/>
              <a:gd name="connsiteY47" fmla="*/ 1323975 h 1371600"/>
              <a:gd name="connsiteX48" fmla="*/ 514350 w 1457325"/>
              <a:gd name="connsiteY48" fmla="*/ 1343025 h 1371600"/>
              <a:gd name="connsiteX49" fmla="*/ 619125 w 1457325"/>
              <a:gd name="connsiteY49" fmla="*/ 1362075 h 1371600"/>
              <a:gd name="connsiteX50" fmla="*/ 752475 w 1457325"/>
              <a:gd name="connsiteY50" fmla="*/ 1371600 h 1371600"/>
              <a:gd name="connsiteX51" fmla="*/ 857250 w 1457325"/>
              <a:gd name="connsiteY51" fmla="*/ 1362075 h 1371600"/>
              <a:gd name="connsiteX52" fmla="*/ 942975 w 1457325"/>
              <a:gd name="connsiteY52" fmla="*/ 1323975 h 1371600"/>
              <a:gd name="connsiteX53" fmla="*/ 971550 w 1457325"/>
              <a:gd name="connsiteY53" fmla="*/ 1314450 h 1371600"/>
              <a:gd name="connsiteX54" fmla="*/ 1000125 w 1457325"/>
              <a:gd name="connsiteY54" fmla="*/ 1285875 h 1371600"/>
              <a:gd name="connsiteX55" fmla="*/ 1038225 w 1457325"/>
              <a:gd name="connsiteY55" fmla="*/ 1276350 h 1371600"/>
              <a:gd name="connsiteX56" fmla="*/ 1066800 w 1457325"/>
              <a:gd name="connsiteY56" fmla="*/ 1266825 h 1371600"/>
              <a:gd name="connsiteX57" fmla="*/ 1095375 w 1457325"/>
              <a:gd name="connsiteY57" fmla="*/ 1238250 h 1371600"/>
              <a:gd name="connsiteX58" fmla="*/ 1123950 w 1457325"/>
              <a:gd name="connsiteY58" fmla="*/ 1219200 h 1371600"/>
              <a:gd name="connsiteX59" fmla="*/ 1171575 w 1457325"/>
              <a:gd name="connsiteY59" fmla="*/ 1162050 h 1371600"/>
              <a:gd name="connsiteX60" fmla="*/ 1209675 w 1457325"/>
              <a:gd name="connsiteY60" fmla="*/ 1104900 h 1371600"/>
              <a:gd name="connsiteX61" fmla="*/ 1266825 w 1457325"/>
              <a:gd name="connsiteY61" fmla="*/ 1047750 h 1371600"/>
              <a:gd name="connsiteX62" fmla="*/ 1304925 w 1457325"/>
              <a:gd name="connsiteY62" fmla="*/ 990600 h 1371600"/>
              <a:gd name="connsiteX63" fmla="*/ 1333500 w 1457325"/>
              <a:gd name="connsiteY63" fmla="*/ 9525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57325" h="1371600">
                <a:moveTo>
                  <a:pt x="1343025" y="1028700"/>
                </a:moveTo>
                <a:cubicBezTo>
                  <a:pt x="1346683" y="1006750"/>
                  <a:pt x="1350351" y="966423"/>
                  <a:pt x="1362075" y="942975"/>
                </a:cubicBezTo>
                <a:cubicBezTo>
                  <a:pt x="1370354" y="926416"/>
                  <a:pt x="1381125" y="911225"/>
                  <a:pt x="1390650" y="895350"/>
                </a:cubicBezTo>
                <a:cubicBezTo>
                  <a:pt x="1397000" y="857250"/>
                  <a:pt x="1404238" y="819287"/>
                  <a:pt x="1409700" y="781050"/>
                </a:cubicBezTo>
                <a:cubicBezTo>
                  <a:pt x="1412875" y="758825"/>
                  <a:pt x="1414822" y="736390"/>
                  <a:pt x="1419225" y="714375"/>
                </a:cubicBezTo>
                <a:cubicBezTo>
                  <a:pt x="1421194" y="704530"/>
                  <a:pt x="1426315" y="695540"/>
                  <a:pt x="1428750" y="685800"/>
                </a:cubicBezTo>
                <a:cubicBezTo>
                  <a:pt x="1433271" y="667717"/>
                  <a:pt x="1446102" y="596311"/>
                  <a:pt x="1447800" y="581025"/>
                </a:cubicBezTo>
                <a:cubicBezTo>
                  <a:pt x="1452022" y="543027"/>
                  <a:pt x="1454150" y="504825"/>
                  <a:pt x="1457325" y="466725"/>
                </a:cubicBezTo>
                <a:cubicBezTo>
                  <a:pt x="1450759" y="401066"/>
                  <a:pt x="1450092" y="373408"/>
                  <a:pt x="1438275" y="314325"/>
                </a:cubicBezTo>
                <a:cubicBezTo>
                  <a:pt x="1435708" y="301488"/>
                  <a:pt x="1433785" y="288309"/>
                  <a:pt x="1428750" y="276225"/>
                </a:cubicBezTo>
                <a:cubicBezTo>
                  <a:pt x="1417828" y="250011"/>
                  <a:pt x="1402401" y="225878"/>
                  <a:pt x="1390650" y="200025"/>
                </a:cubicBezTo>
                <a:cubicBezTo>
                  <a:pt x="1386495" y="190885"/>
                  <a:pt x="1386694" y="179804"/>
                  <a:pt x="1381125" y="171450"/>
                </a:cubicBezTo>
                <a:cubicBezTo>
                  <a:pt x="1340728" y="110855"/>
                  <a:pt x="1322480" y="68457"/>
                  <a:pt x="1266825" y="38100"/>
                </a:cubicBezTo>
                <a:cubicBezTo>
                  <a:pt x="1241894" y="24502"/>
                  <a:pt x="1190625" y="0"/>
                  <a:pt x="1190625" y="0"/>
                </a:cubicBezTo>
                <a:cubicBezTo>
                  <a:pt x="1089025" y="3175"/>
                  <a:pt x="987334" y="4182"/>
                  <a:pt x="885825" y="9525"/>
                </a:cubicBezTo>
                <a:cubicBezTo>
                  <a:pt x="866539" y="10540"/>
                  <a:pt x="847763" y="16113"/>
                  <a:pt x="828675" y="19050"/>
                </a:cubicBezTo>
                <a:cubicBezTo>
                  <a:pt x="726282" y="34803"/>
                  <a:pt x="798214" y="21332"/>
                  <a:pt x="714375" y="38100"/>
                </a:cubicBezTo>
                <a:cubicBezTo>
                  <a:pt x="695325" y="50800"/>
                  <a:pt x="678945" y="68960"/>
                  <a:pt x="657225" y="76200"/>
                </a:cubicBezTo>
                <a:cubicBezTo>
                  <a:pt x="647700" y="79375"/>
                  <a:pt x="637630" y="81235"/>
                  <a:pt x="628650" y="85725"/>
                </a:cubicBezTo>
                <a:cubicBezTo>
                  <a:pt x="566324" y="116888"/>
                  <a:pt x="634697" y="91219"/>
                  <a:pt x="571500" y="133350"/>
                </a:cubicBezTo>
                <a:cubicBezTo>
                  <a:pt x="563146" y="138919"/>
                  <a:pt x="551905" y="138385"/>
                  <a:pt x="542925" y="142875"/>
                </a:cubicBezTo>
                <a:cubicBezTo>
                  <a:pt x="532686" y="147995"/>
                  <a:pt x="524289" y="156245"/>
                  <a:pt x="514350" y="161925"/>
                </a:cubicBezTo>
                <a:cubicBezTo>
                  <a:pt x="502022" y="168970"/>
                  <a:pt x="488426" y="173670"/>
                  <a:pt x="476250" y="180975"/>
                </a:cubicBezTo>
                <a:cubicBezTo>
                  <a:pt x="456617" y="192755"/>
                  <a:pt x="419100" y="219075"/>
                  <a:pt x="419100" y="219075"/>
                </a:cubicBezTo>
                <a:cubicBezTo>
                  <a:pt x="412750" y="228600"/>
                  <a:pt x="408989" y="240499"/>
                  <a:pt x="400050" y="247650"/>
                </a:cubicBezTo>
                <a:cubicBezTo>
                  <a:pt x="392210" y="253922"/>
                  <a:pt x="380252" y="252299"/>
                  <a:pt x="371475" y="257175"/>
                </a:cubicBezTo>
                <a:cubicBezTo>
                  <a:pt x="351461" y="268294"/>
                  <a:pt x="333375" y="282575"/>
                  <a:pt x="314325" y="295275"/>
                </a:cubicBezTo>
                <a:lnTo>
                  <a:pt x="228600" y="352425"/>
                </a:lnTo>
                <a:cubicBezTo>
                  <a:pt x="219075" y="358775"/>
                  <a:pt x="209183" y="364606"/>
                  <a:pt x="200025" y="371475"/>
                </a:cubicBezTo>
                <a:cubicBezTo>
                  <a:pt x="153893" y="406074"/>
                  <a:pt x="176985" y="395030"/>
                  <a:pt x="133350" y="409575"/>
                </a:cubicBezTo>
                <a:cubicBezTo>
                  <a:pt x="123825" y="419100"/>
                  <a:pt x="115123" y="429526"/>
                  <a:pt x="104775" y="438150"/>
                </a:cubicBezTo>
                <a:cubicBezTo>
                  <a:pt x="95981" y="445479"/>
                  <a:pt x="83738" y="448585"/>
                  <a:pt x="76200" y="457200"/>
                </a:cubicBezTo>
                <a:cubicBezTo>
                  <a:pt x="61123" y="474430"/>
                  <a:pt x="45340" y="492630"/>
                  <a:pt x="38100" y="514350"/>
                </a:cubicBezTo>
                <a:cubicBezTo>
                  <a:pt x="15430" y="582360"/>
                  <a:pt x="30189" y="554792"/>
                  <a:pt x="0" y="600075"/>
                </a:cubicBezTo>
                <a:cubicBezTo>
                  <a:pt x="3175" y="679450"/>
                  <a:pt x="3865" y="758963"/>
                  <a:pt x="9525" y="838200"/>
                </a:cubicBezTo>
                <a:cubicBezTo>
                  <a:pt x="10240" y="848215"/>
                  <a:pt x="14895" y="857635"/>
                  <a:pt x="19050" y="866775"/>
                </a:cubicBezTo>
                <a:cubicBezTo>
                  <a:pt x="30801" y="892628"/>
                  <a:pt x="42539" y="918624"/>
                  <a:pt x="57150" y="942975"/>
                </a:cubicBezTo>
                <a:cubicBezTo>
                  <a:pt x="66675" y="958850"/>
                  <a:pt x="76734" y="974416"/>
                  <a:pt x="85725" y="990600"/>
                </a:cubicBezTo>
                <a:cubicBezTo>
                  <a:pt x="92621" y="1003012"/>
                  <a:pt x="97730" y="1016372"/>
                  <a:pt x="104775" y="1028700"/>
                </a:cubicBezTo>
                <a:cubicBezTo>
                  <a:pt x="110455" y="1038639"/>
                  <a:pt x="118705" y="1047036"/>
                  <a:pt x="123825" y="1057275"/>
                </a:cubicBezTo>
                <a:cubicBezTo>
                  <a:pt x="128315" y="1066255"/>
                  <a:pt x="127186" y="1077925"/>
                  <a:pt x="133350" y="1085850"/>
                </a:cubicBezTo>
                <a:cubicBezTo>
                  <a:pt x="168482" y="1131019"/>
                  <a:pt x="180879" y="1136586"/>
                  <a:pt x="219075" y="1162050"/>
                </a:cubicBezTo>
                <a:cubicBezTo>
                  <a:pt x="254000" y="1214437"/>
                  <a:pt x="219075" y="1169988"/>
                  <a:pt x="266700" y="1209675"/>
                </a:cubicBezTo>
                <a:cubicBezTo>
                  <a:pt x="298298" y="1236007"/>
                  <a:pt x="288377" y="1239563"/>
                  <a:pt x="323850" y="1257300"/>
                </a:cubicBezTo>
                <a:cubicBezTo>
                  <a:pt x="332830" y="1261790"/>
                  <a:pt x="343445" y="1262335"/>
                  <a:pt x="352425" y="1266825"/>
                </a:cubicBezTo>
                <a:cubicBezTo>
                  <a:pt x="362664" y="1271945"/>
                  <a:pt x="371685" y="1279221"/>
                  <a:pt x="381000" y="1285875"/>
                </a:cubicBezTo>
                <a:cubicBezTo>
                  <a:pt x="393918" y="1295102"/>
                  <a:pt x="404901" y="1307350"/>
                  <a:pt x="419100" y="1314450"/>
                </a:cubicBezTo>
                <a:cubicBezTo>
                  <a:pt x="430809" y="1320304"/>
                  <a:pt x="444661" y="1320213"/>
                  <a:pt x="457200" y="1323975"/>
                </a:cubicBezTo>
                <a:cubicBezTo>
                  <a:pt x="476434" y="1329745"/>
                  <a:pt x="494659" y="1339087"/>
                  <a:pt x="514350" y="1343025"/>
                </a:cubicBezTo>
                <a:cubicBezTo>
                  <a:pt x="540050" y="1348165"/>
                  <a:pt x="594752" y="1359638"/>
                  <a:pt x="619125" y="1362075"/>
                </a:cubicBezTo>
                <a:cubicBezTo>
                  <a:pt x="663467" y="1366509"/>
                  <a:pt x="708025" y="1368425"/>
                  <a:pt x="752475" y="1371600"/>
                </a:cubicBezTo>
                <a:cubicBezTo>
                  <a:pt x="787400" y="1368425"/>
                  <a:pt x="822715" y="1368169"/>
                  <a:pt x="857250" y="1362075"/>
                </a:cubicBezTo>
                <a:cubicBezTo>
                  <a:pt x="933205" y="1348671"/>
                  <a:pt x="893163" y="1348881"/>
                  <a:pt x="942975" y="1323975"/>
                </a:cubicBezTo>
                <a:cubicBezTo>
                  <a:pt x="951955" y="1319485"/>
                  <a:pt x="962025" y="1317625"/>
                  <a:pt x="971550" y="1314450"/>
                </a:cubicBezTo>
                <a:cubicBezTo>
                  <a:pt x="981075" y="1304925"/>
                  <a:pt x="988429" y="1292558"/>
                  <a:pt x="1000125" y="1285875"/>
                </a:cubicBezTo>
                <a:cubicBezTo>
                  <a:pt x="1011491" y="1279380"/>
                  <a:pt x="1025638" y="1279946"/>
                  <a:pt x="1038225" y="1276350"/>
                </a:cubicBezTo>
                <a:cubicBezTo>
                  <a:pt x="1047879" y="1273592"/>
                  <a:pt x="1057275" y="1270000"/>
                  <a:pt x="1066800" y="1266825"/>
                </a:cubicBezTo>
                <a:cubicBezTo>
                  <a:pt x="1076325" y="1257300"/>
                  <a:pt x="1085027" y="1246874"/>
                  <a:pt x="1095375" y="1238250"/>
                </a:cubicBezTo>
                <a:cubicBezTo>
                  <a:pt x="1104169" y="1230921"/>
                  <a:pt x="1116621" y="1227994"/>
                  <a:pt x="1123950" y="1219200"/>
                </a:cubicBezTo>
                <a:cubicBezTo>
                  <a:pt x="1184374" y="1146691"/>
                  <a:pt x="1101957" y="1208462"/>
                  <a:pt x="1171575" y="1162050"/>
                </a:cubicBezTo>
                <a:cubicBezTo>
                  <a:pt x="1184275" y="1143000"/>
                  <a:pt x="1193486" y="1121089"/>
                  <a:pt x="1209675" y="1104900"/>
                </a:cubicBezTo>
                <a:cubicBezTo>
                  <a:pt x="1228725" y="1085850"/>
                  <a:pt x="1251881" y="1070166"/>
                  <a:pt x="1266825" y="1047750"/>
                </a:cubicBezTo>
                <a:cubicBezTo>
                  <a:pt x="1279525" y="1028700"/>
                  <a:pt x="1288736" y="1006789"/>
                  <a:pt x="1304925" y="990600"/>
                </a:cubicBezTo>
                <a:cubicBezTo>
                  <a:pt x="1335745" y="959780"/>
                  <a:pt x="1333500" y="975495"/>
                  <a:pt x="1333500" y="9525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466850" y="2476500"/>
            <a:ext cx="3714750" cy="3219450"/>
          </a:xfrm>
          <a:custGeom>
            <a:avLst/>
            <a:gdLst>
              <a:gd name="connsiteX0" fmla="*/ 1771650 w 3714750"/>
              <a:gd name="connsiteY0" fmla="*/ 647700 h 3219450"/>
              <a:gd name="connsiteX1" fmla="*/ 1752600 w 3714750"/>
              <a:gd name="connsiteY1" fmla="*/ 904875 h 3219450"/>
              <a:gd name="connsiteX2" fmla="*/ 1733550 w 3714750"/>
              <a:gd name="connsiteY2" fmla="*/ 962025 h 3219450"/>
              <a:gd name="connsiteX3" fmla="*/ 1704975 w 3714750"/>
              <a:gd name="connsiteY3" fmla="*/ 981075 h 3219450"/>
              <a:gd name="connsiteX4" fmla="*/ 1685925 w 3714750"/>
              <a:gd name="connsiteY4" fmla="*/ 1009650 h 3219450"/>
              <a:gd name="connsiteX5" fmla="*/ 1638300 w 3714750"/>
              <a:gd name="connsiteY5" fmla="*/ 1057275 h 3219450"/>
              <a:gd name="connsiteX6" fmla="*/ 1600200 w 3714750"/>
              <a:gd name="connsiteY6" fmla="*/ 1038225 h 3219450"/>
              <a:gd name="connsiteX7" fmla="*/ 1562100 w 3714750"/>
              <a:gd name="connsiteY7" fmla="*/ 962025 h 3219450"/>
              <a:gd name="connsiteX8" fmla="*/ 1552575 w 3714750"/>
              <a:gd name="connsiteY8" fmla="*/ 923925 h 3219450"/>
              <a:gd name="connsiteX9" fmla="*/ 1533525 w 3714750"/>
              <a:gd name="connsiteY9" fmla="*/ 895350 h 3219450"/>
              <a:gd name="connsiteX10" fmla="*/ 1524000 w 3714750"/>
              <a:gd name="connsiteY10" fmla="*/ 866775 h 3219450"/>
              <a:gd name="connsiteX11" fmla="*/ 1504950 w 3714750"/>
              <a:gd name="connsiteY11" fmla="*/ 838200 h 3219450"/>
              <a:gd name="connsiteX12" fmla="*/ 1495425 w 3714750"/>
              <a:gd name="connsiteY12" fmla="*/ 809625 h 3219450"/>
              <a:gd name="connsiteX13" fmla="*/ 1457325 w 3714750"/>
              <a:gd name="connsiteY13" fmla="*/ 752475 h 3219450"/>
              <a:gd name="connsiteX14" fmla="*/ 1447800 w 3714750"/>
              <a:gd name="connsiteY14" fmla="*/ 723900 h 3219450"/>
              <a:gd name="connsiteX15" fmla="*/ 1362075 w 3714750"/>
              <a:gd name="connsiteY15" fmla="*/ 676275 h 3219450"/>
              <a:gd name="connsiteX16" fmla="*/ 1333500 w 3714750"/>
              <a:gd name="connsiteY16" fmla="*/ 657225 h 3219450"/>
              <a:gd name="connsiteX17" fmla="*/ 1209675 w 3714750"/>
              <a:gd name="connsiteY17" fmla="*/ 628650 h 3219450"/>
              <a:gd name="connsiteX18" fmla="*/ 1095375 w 3714750"/>
              <a:gd name="connsiteY18" fmla="*/ 600075 h 3219450"/>
              <a:gd name="connsiteX19" fmla="*/ 1066800 w 3714750"/>
              <a:gd name="connsiteY19" fmla="*/ 590550 h 3219450"/>
              <a:gd name="connsiteX20" fmla="*/ 1000125 w 3714750"/>
              <a:gd name="connsiteY20" fmla="*/ 581025 h 3219450"/>
              <a:gd name="connsiteX21" fmla="*/ 923925 w 3714750"/>
              <a:gd name="connsiteY21" fmla="*/ 561975 h 3219450"/>
              <a:gd name="connsiteX22" fmla="*/ 866775 w 3714750"/>
              <a:gd name="connsiteY22" fmla="*/ 552450 h 3219450"/>
              <a:gd name="connsiteX23" fmla="*/ 781050 w 3714750"/>
              <a:gd name="connsiteY23" fmla="*/ 523875 h 3219450"/>
              <a:gd name="connsiteX24" fmla="*/ 657225 w 3714750"/>
              <a:gd name="connsiteY24" fmla="*/ 495300 h 3219450"/>
              <a:gd name="connsiteX25" fmla="*/ 552450 w 3714750"/>
              <a:gd name="connsiteY25" fmla="*/ 485775 h 3219450"/>
              <a:gd name="connsiteX26" fmla="*/ 371475 w 3714750"/>
              <a:gd name="connsiteY26" fmla="*/ 495300 h 3219450"/>
              <a:gd name="connsiteX27" fmla="*/ 285750 w 3714750"/>
              <a:gd name="connsiteY27" fmla="*/ 533400 h 3219450"/>
              <a:gd name="connsiteX28" fmla="*/ 209550 w 3714750"/>
              <a:gd name="connsiteY28" fmla="*/ 552450 h 3219450"/>
              <a:gd name="connsiteX29" fmla="*/ 142875 w 3714750"/>
              <a:gd name="connsiteY29" fmla="*/ 590550 h 3219450"/>
              <a:gd name="connsiteX30" fmla="*/ 85725 w 3714750"/>
              <a:gd name="connsiteY30" fmla="*/ 638175 h 3219450"/>
              <a:gd name="connsiteX31" fmla="*/ 66675 w 3714750"/>
              <a:gd name="connsiteY31" fmla="*/ 666750 h 3219450"/>
              <a:gd name="connsiteX32" fmla="*/ 19050 w 3714750"/>
              <a:gd name="connsiteY32" fmla="*/ 733425 h 3219450"/>
              <a:gd name="connsiteX33" fmla="*/ 9525 w 3714750"/>
              <a:gd name="connsiteY33" fmla="*/ 771525 h 3219450"/>
              <a:gd name="connsiteX34" fmla="*/ 0 w 3714750"/>
              <a:gd name="connsiteY34" fmla="*/ 800100 h 3219450"/>
              <a:gd name="connsiteX35" fmla="*/ 9525 w 3714750"/>
              <a:gd name="connsiteY35" fmla="*/ 962025 h 3219450"/>
              <a:gd name="connsiteX36" fmla="*/ 19050 w 3714750"/>
              <a:gd name="connsiteY36" fmla="*/ 1000125 h 3219450"/>
              <a:gd name="connsiteX37" fmla="*/ 38100 w 3714750"/>
              <a:gd name="connsiteY37" fmla="*/ 1028700 h 3219450"/>
              <a:gd name="connsiteX38" fmla="*/ 66675 w 3714750"/>
              <a:gd name="connsiteY38" fmla="*/ 1076325 h 3219450"/>
              <a:gd name="connsiteX39" fmla="*/ 95250 w 3714750"/>
              <a:gd name="connsiteY39" fmla="*/ 1114425 h 3219450"/>
              <a:gd name="connsiteX40" fmla="*/ 142875 w 3714750"/>
              <a:gd name="connsiteY40" fmla="*/ 1181100 h 3219450"/>
              <a:gd name="connsiteX41" fmla="*/ 171450 w 3714750"/>
              <a:gd name="connsiteY41" fmla="*/ 1219200 h 3219450"/>
              <a:gd name="connsiteX42" fmla="*/ 209550 w 3714750"/>
              <a:gd name="connsiteY42" fmla="*/ 1276350 h 3219450"/>
              <a:gd name="connsiteX43" fmla="*/ 295275 w 3714750"/>
              <a:gd name="connsiteY43" fmla="*/ 1362075 h 3219450"/>
              <a:gd name="connsiteX44" fmla="*/ 352425 w 3714750"/>
              <a:gd name="connsiteY44" fmla="*/ 1438275 h 3219450"/>
              <a:gd name="connsiteX45" fmla="*/ 409575 w 3714750"/>
              <a:gd name="connsiteY45" fmla="*/ 1495425 h 3219450"/>
              <a:gd name="connsiteX46" fmla="*/ 447675 w 3714750"/>
              <a:gd name="connsiteY46" fmla="*/ 1543050 h 3219450"/>
              <a:gd name="connsiteX47" fmla="*/ 466725 w 3714750"/>
              <a:gd name="connsiteY47" fmla="*/ 1581150 h 3219450"/>
              <a:gd name="connsiteX48" fmla="*/ 495300 w 3714750"/>
              <a:gd name="connsiteY48" fmla="*/ 1600200 h 3219450"/>
              <a:gd name="connsiteX49" fmla="*/ 504825 w 3714750"/>
              <a:gd name="connsiteY49" fmla="*/ 1628775 h 3219450"/>
              <a:gd name="connsiteX50" fmla="*/ 533400 w 3714750"/>
              <a:gd name="connsiteY50" fmla="*/ 1657350 h 3219450"/>
              <a:gd name="connsiteX51" fmla="*/ 552450 w 3714750"/>
              <a:gd name="connsiteY51" fmla="*/ 1685925 h 3219450"/>
              <a:gd name="connsiteX52" fmla="*/ 581025 w 3714750"/>
              <a:gd name="connsiteY52" fmla="*/ 1714500 h 3219450"/>
              <a:gd name="connsiteX53" fmla="*/ 619125 w 3714750"/>
              <a:gd name="connsiteY53" fmla="*/ 1771650 h 3219450"/>
              <a:gd name="connsiteX54" fmla="*/ 657225 w 3714750"/>
              <a:gd name="connsiteY54" fmla="*/ 1828800 h 3219450"/>
              <a:gd name="connsiteX55" fmla="*/ 676275 w 3714750"/>
              <a:gd name="connsiteY55" fmla="*/ 1857375 h 3219450"/>
              <a:gd name="connsiteX56" fmla="*/ 695325 w 3714750"/>
              <a:gd name="connsiteY56" fmla="*/ 1885950 h 3219450"/>
              <a:gd name="connsiteX57" fmla="*/ 723900 w 3714750"/>
              <a:gd name="connsiteY57" fmla="*/ 1914525 h 3219450"/>
              <a:gd name="connsiteX58" fmla="*/ 762000 w 3714750"/>
              <a:gd name="connsiteY58" fmla="*/ 1962150 h 3219450"/>
              <a:gd name="connsiteX59" fmla="*/ 771525 w 3714750"/>
              <a:gd name="connsiteY59" fmla="*/ 2000250 h 3219450"/>
              <a:gd name="connsiteX60" fmla="*/ 819150 w 3714750"/>
              <a:gd name="connsiteY60" fmla="*/ 2057400 h 3219450"/>
              <a:gd name="connsiteX61" fmla="*/ 838200 w 3714750"/>
              <a:gd name="connsiteY61" fmla="*/ 2095500 h 3219450"/>
              <a:gd name="connsiteX62" fmla="*/ 923925 w 3714750"/>
              <a:gd name="connsiteY62" fmla="*/ 2162175 h 3219450"/>
              <a:gd name="connsiteX63" fmla="*/ 990600 w 3714750"/>
              <a:gd name="connsiteY63" fmla="*/ 2200275 h 3219450"/>
              <a:gd name="connsiteX64" fmla="*/ 1047750 w 3714750"/>
              <a:gd name="connsiteY64" fmla="*/ 2228850 h 3219450"/>
              <a:gd name="connsiteX65" fmla="*/ 1076325 w 3714750"/>
              <a:gd name="connsiteY65" fmla="*/ 2257425 h 3219450"/>
              <a:gd name="connsiteX66" fmla="*/ 1104900 w 3714750"/>
              <a:gd name="connsiteY66" fmla="*/ 2266950 h 3219450"/>
              <a:gd name="connsiteX67" fmla="*/ 1162050 w 3714750"/>
              <a:gd name="connsiteY67" fmla="*/ 2305050 h 3219450"/>
              <a:gd name="connsiteX68" fmla="*/ 1228725 w 3714750"/>
              <a:gd name="connsiteY68" fmla="*/ 2362200 h 3219450"/>
              <a:gd name="connsiteX69" fmla="*/ 1257300 w 3714750"/>
              <a:gd name="connsiteY69" fmla="*/ 2371725 h 3219450"/>
              <a:gd name="connsiteX70" fmla="*/ 1304925 w 3714750"/>
              <a:gd name="connsiteY70" fmla="*/ 2409825 h 3219450"/>
              <a:gd name="connsiteX71" fmla="*/ 1323975 w 3714750"/>
              <a:gd name="connsiteY71" fmla="*/ 2438400 h 3219450"/>
              <a:gd name="connsiteX72" fmla="*/ 1381125 w 3714750"/>
              <a:gd name="connsiteY72" fmla="*/ 2486025 h 3219450"/>
              <a:gd name="connsiteX73" fmla="*/ 1390650 w 3714750"/>
              <a:gd name="connsiteY73" fmla="*/ 2514600 h 3219450"/>
              <a:gd name="connsiteX74" fmla="*/ 1428750 w 3714750"/>
              <a:gd name="connsiteY74" fmla="*/ 2571750 h 3219450"/>
              <a:gd name="connsiteX75" fmla="*/ 1438275 w 3714750"/>
              <a:gd name="connsiteY75" fmla="*/ 2600325 h 3219450"/>
              <a:gd name="connsiteX76" fmla="*/ 1447800 w 3714750"/>
              <a:gd name="connsiteY76" fmla="*/ 2647950 h 3219450"/>
              <a:gd name="connsiteX77" fmla="*/ 1466850 w 3714750"/>
              <a:gd name="connsiteY77" fmla="*/ 2676525 h 3219450"/>
              <a:gd name="connsiteX78" fmla="*/ 1495425 w 3714750"/>
              <a:gd name="connsiteY78" fmla="*/ 2752725 h 3219450"/>
              <a:gd name="connsiteX79" fmla="*/ 1514475 w 3714750"/>
              <a:gd name="connsiteY79" fmla="*/ 2800350 h 3219450"/>
              <a:gd name="connsiteX80" fmla="*/ 1533525 w 3714750"/>
              <a:gd name="connsiteY80" fmla="*/ 2828925 h 3219450"/>
              <a:gd name="connsiteX81" fmla="*/ 1552575 w 3714750"/>
              <a:gd name="connsiteY81" fmla="*/ 2876550 h 3219450"/>
              <a:gd name="connsiteX82" fmla="*/ 1562100 w 3714750"/>
              <a:gd name="connsiteY82" fmla="*/ 2905125 h 3219450"/>
              <a:gd name="connsiteX83" fmla="*/ 1581150 w 3714750"/>
              <a:gd name="connsiteY83" fmla="*/ 2933700 h 3219450"/>
              <a:gd name="connsiteX84" fmla="*/ 1590675 w 3714750"/>
              <a:gd name="connsiteY84" fmla="*/ 2962275 h 3219450"/>
              <a:gd name="connsiteX85" fmla="*/ 1609725 w 3714750"/>
              <a:gd name="connsiteY85" fmla="*/ 3000375 h 3219450"/>
              <a:gd name="connsiteX86" fmla="*/ 1647825 w 3714750"/>
              <a:gd name="connsiteY86" fmla="*/ 3067050 h 3219450"/>
              <a:gd name="connsiteX87" fmla="*/ 1714500 w 3714750"/>
              <a:gd name="connsiteY87" fmla="*/ 3105150 h 3219450"/>
              <a:gd name="connsiteX88" fmla="*/ 1743075 w 3714750"/>
              <a:gd name="connsiteY88" fmla="*/ 3124200 h 3219450"/>
              <a:gd name="connsiteX89" fmla="*/ 1800225 w 3714750"/>
              <a:gd name="connsiteY89" fmla="*/ 3143250 h 3219450"/>
              <a:gd name="connsiteX90" fmla="*/ 1857375 w 3714750"/>
              <a:gd name="connsiteY90" fmla="*/ 3181350 h 3219450"/>
              <a:gd name="connsiteX91" fmla="*/ 1905000 w 3714750"/>
              <a:gd name="connsiteY91" fmla="*/ 3190875 h 3219450"/>
              <a:gd name="connsiteX92" fmla="*/ 1943100 w 3714750"/>
              <a:gd name="connsiteY92" fmla="*/ 3200400 h 3219450"/>
              <a:gd name="connsiteX93" fmla="*/ 2162175 w 3714750"/>
              <a:gd name="connsiteY93" fmla="*/ 3219450 h 3219450"/>
              <a:gd name="connsiteX94" fmla="*/ 2362200 w 3714750"/>
              <a:gd name="connsiteY94" fmla="*/ 3209925 h 3219450"/>
              <a:gd name="connsiteX95" fmla="*/ 2466975 w 3714750"/>
              <a:gd name="connsiteY95" fmla="*/ 3190875 h 3219450"/>
              <a:gd name="connsiteX96" fmla="*/ 2600325 w 3714750"/>
              <a:gd name="connsiteY96" fmla="*/ 3171825 h 3219450"/>
              <a:gd name="connsiteX97" fmla="*/ 2628900 w 3714750"/>
              <a:gd name="connsiteY97" fmla="*/ 3162300 h 3219450"/>
              <a:gd name="connsiteX98" fmla="*/ 2695575 w 3714750"/>
              <a:gd name="connsiteY98" fmla="*/ 3124200 h 3219450"/>
              <a:gd name="connsiteX99" fmla="*/ 2800350 w 3714750"/>
              <a:gd name="connsiteY99" fmla="*/ 3095625 h 3219450"/>
              <a:gd name="connsiteX100" fmla="*/ 2838450 w 3714750"/>
              <a:gd name="connsiteY100" fmla="*/ 3076575 h 3219450"/>
              <a:gd name="connsiteX101" fmla="*/ 2886075 w 3714750"/>
              <a:gd name="connsiteY101" fmla="*/ 3057525 h 3219450"/>
              <a:gd name="connsiteX102" fmla="*/ 2914650 w 3714750"/>
              <a:gd name="connsiteY102" fmla="*/ 3038475 h 3219450"/>
              <a:gd name="connsiteX103" fmla="*/ 2981325 w 3714750"/>
              <a:gd name="connsiteY103" fmla="*/ 3009900 h 3219450"/>
              <a:gd name="connsiteX104" fmla="*/ 3009900 w 3714750"/>
              <a:gd name="connsiteY104" fmla="*/ 2990850 h 3219450"/>
              <a:gd name="connsiteX105" fmla="*/ 3114675 w 3714750"/>
              <a:gd name="connsiteY105" fmla="*/ 2943225 h 3219450"/>
              <a:gd name="connsiteX106" fmla="*/ 3143250 w 3714750"/>
              <a:gd name="connsiteY106" fmla="*/ 2924175 h 3219450"/>
              <a:gd name="connsiteX107" fmla="*/ 3190875 w 3714750"/>
              <a:gd name="connsiteY107" fmla="*/ 2867025 h 3219450"/>
              <a:gd name="connsiteX108" fmla="*/ 3228975 w 3714750"/>
              <a:gd name="connsiteY108" fmla="*/ 2838450 h 3219450"/>
              <a:gd name="connsiteX109" fmla="*/ 3295650 w 3714750"/>
              <a:gd name="connsiteY109" fmla="*/ 2762250 h 3219450"/>
              <a:gd name="connsiteX110" fmla="*/ 3352800 w 3714750"/>
              <a:gd name="connsiteY110" fmla="*/ 2705100 h 3219450"/>
              <a:gd name="connsiteX111" fmla="*/ 3381375 w 3714750"/>
              <a:gd name="connsiteY111" fmla="*/ 2676525 h 3219450"/>
              <a:gd name="connsiteX112" fmla="*/ 3419475 w 3714750"/>
              <a:gd name="connsiteY112" fmla="*/ 2619375 h 3219450"/>
              <a:gd name="connsiteX113" fmla="*/ 3495675 w 3714750"/>
              <a:gd name="connsiteY113" fmla="*/ 2543175 h 3219450"/>
              <a:gd name="connsiteX114" fmla="*/ 3505200 w 3714750"/>
              <a:gd name="connsiteY114" fmla="*/ 2514600 h 3219450"/>
              <a:gd name="connsiteX115" fmla="*/ 3533775 w 3714750"/>
              <a:gd name="connsiteY115" fmla="*/ 2505075 h 3219450"/>
              <a:gd name="connsiteX116" fmla="*/ 3543300 w 3714750"/>
              <a:gd name="connsiteY116" fmla="*/ 2466975 h 3219450"/>
              <a:gd name="connsiteX117" fmla="*/ 3571875 w 3714750"/>
              <a:gd name="connsiteY117" fmla="*/ 2428875 h 3219450"/>
              <a:gd name="connsiteX118" fmla="*/ 3581400 w 3714750"/>
              <a:gd name="connsiteY118" fmla="*/ 2400300 h 3219450"/>
              <a:gd name="connsiteX119" fmla="*/ 3609975 w 3714750"/>
              <a:gd name="connsiteY119" fmla="*/ 2371725 h 3219450"/>
              <a:gd name="connsiteX120" fmla="*/ 3619500 w 3714750"/>
              <a:gd name="connsiteY120" fmla="*/ 2324100 h 3219450"/>
              <a:gd name="connsiteX121" fmla="*/ 3638550 w 3714750"/>
              <a:gd name="connsiteY121" fmla="*/ 2295525 h 3219450"/>
              <a:gd name="connsiteX122" fmla="*/ 3657600 w 3714750"/>
              <a:gd name="connsiteY122" fmla="*/ 2257425 h 3219450"/>
              <a:gd name="connsiteX123" fmla="*/ 3667125 w 3714750"/>
              <a:gd name="connsiteY123" fmla="*/ 2209800 h 3219450"/>
              <a:gd name="connsiteX124" fmla="*/ 3686175 w 3714750"/>
              <a:gd name="connsiteY124" fmla="*/ 2152650 h 3219450"/>
              <a:gd name="connsiteX125" fmla="*/ 3695700 w 3714750"/>
              <a:gd name="connsiteY125" fmla="*/ 2076450 h 3219450"/>
              <a:gd name="connsiteX126" fmla="*/ 3705225 w 3714750"/>
              <a:gd name="connsiteY126" fmla="*/ 2038350 h 3219450"/>
              <a:gd name="connsiteX127" fmla="*/ 3714750 w 3714750"/>
              <a:gd name="connsiteY127" fmla="*/ 1952625 h 3219450"/>
              <a:gd name="connsiteX128" fmla="*/ 3695700 w 3714750"/>
              <a:gd name="connsiteY128" fmla="*/ 1828800 h 3219450"/>
              <a:gd name="connsiteX129" fmla="*/ 3648075 w 3714750"/>
              <a:gd name="connsiteY129" fmla="*/ 1743075 h 3219450"/>
              <a:gd name="connsiteX130" fmla="*/ 3638550 w 3714750"/>
              <a:gd name="connsiteY130" fmla="*/ 1714500 h 3219450"/>
              <a:gd name="connsiteX131" fmla="*/ 3600450 w 3714750"/>
              <a:gd name="connsiteY131" fmla="*/ 1647825 h 3219450"/>
              <a:gd name="connsiteX132" fmla="*/ 3571875 w 3714750"/>
              <a:gd name="connsiteY132" fmla="*/ 1619250 h 3219450"/>
              <a:gd name="connsiteX133" fmla="*/ 3533775 w 3714750"/>
              <a:gd name="connsiteY133" fmla="*/ 1562100 h 3219450"/>
              <a:gd name="connsiteX134" fmla="*/ 3514725 w 3714750"/>
              <a:gd name="connsiteY134" fmla="*/ 1504950 h 3219450"/>
              <a:gd name="connsiteX135" fmla="*/ 3467100 w 3714750"/>
              <a:gd name="connsiteY135" fmla="*/ 1447800 h 3219450"/>
              <a:gd name="connsiteX136" fmla="*/ 3429000 w 3714750"/>
              <a:gd name="connsiteY136" fmla="*/ 1371600 h 3219450"/>
              <a:gd name="connsiteX137" fmla="*/ 3409950 w 3714750"/>
              <a:gd name="connsiteY137" fmla="*/ 1333500 h 3219450"/>
              <a:gd name="connsiteX138" fmla="*/ 3371850 w 3714750"/>
              <a:gd name="connsiteY138" fmla="*/ 1276350 h 3219450"/>
              <a:gd name="connsiteX139" fmla="*/ 3362325 w 3714750"/>
              <a:gd name="connsiteY139" fmla="*/ 1247775 h 3219450"/>
              <a:gd name="connsiteX140" fmla="*/ 3314700 w 3714750"/>
              <a:gd name="connsiteY140" fmla="*/ 1181100 h 3219450"/>
              <a:gd name="connsiteX141" fmla="*/ 3286125 w 3714750"/>
              <a:gd name="connsiteY141" fmla="*/ 1162050 h 3219450"/>
              <a:gd name="connsiteX142" fmla="*/ 3257550 w 3714750"/>
              <a:gd name="connsiteY142" fmla="*/ 1123950 h 3219450"/>
              <a:gd name="connsiteX143" fmla="*/ 3190875 w 3714750"/>
              <a:gd name="connsiteY143" fmla="*/ 1085850 h 3219450"/>
              <a:gd name="connsiteX144" fmla="*/ 3133725 w 3714750"/>
              <a:gd name="connsiteY144" fmla="*/ 1038225 h 3219450"/>
              <a:gd name="connsiteX145" fmla="*/ 3076575 w 3714750"/>
              <a:gd name="connsiteY145" fmla="*/ 1000125 h 3219450"/>
              <a:gd name="connsiteX146" fmla="*/ 3048000 w 3714750"/>
              <a:gd name="connsiteY146" fmla="*/ 981075 h 3219450"/>
              <a:gd name="connsiteX147" fmla="*/ 3019425 w 3714750"/>
              <a:gd name="connsiteY147" fmla="*/ 952500 h 3219450"/>
              <a:gd name="connsiteX148" fmla="*/ 2981325 w 3714750"/>
              <a:gd name="connsiteY148" fmla="*/ 904875 h 3219450"/>
              <a:gd name="connsiteX149" fmla="*/ 2971800 w 3714750"/>
              <a:gd name="connsiteY149" fmla="*/ 876300 h 3219450"/>
              <a:gd name="connsiteX150" fmla="*/ 2933700 w 3714750"/>
              <a:gd name="connsiteY150" fmla="*/ 790575 h 3219450"/>
              <a:gd name="connsiteX151" fmla="*/ 2924175 w 3714750"/>
              <a:gd name="connsiteY151" fmla="*/ 752475 h 3219450"/>
              <a:gd name="connsiteX152" fmla="*/ 2914650 w 3714750"/>
              <a:gd name="connsiteY152" fmla="*/ 704850 h 3219450"/>
              <a:gd name="connsiteX153" fmla="*/ 2895600 w 3714750"/>
              <a:gd name="connsiteY153" fmla="*/ 638175 h 3219450"/>
              <a:gd name="connsiteX154" fmla="*/ 2886075 w 3714750"/>
              <a:gd name="connsiteY154" fmla="*/ 571500 h 3219450"/>
              <a:gd name="connsiteX155" fmla="*/ 2867025 w 3714750"/>
              <a:gd name="connsiteY155" fmla="*/ 495300 h 3219450"/>
              <a:gd name="connsiteX156" fmla="*/ 2847975 w 3714750"/>
              <a:gd name="connsiteY156" fmla="*/ 381000 h 3219450"/>
              <a:gd name="connsiteX157" fmla="*/ 2838450 w 3714750"/>
              <a:gd name="connsiteY157" fmla="*/ 352425 h 3219450"/>
              <a:gd name="connsiteX158" fmla="*/ 2800350 w 3714750"/>
              <a:gd name="connsiteY158" fmla="*/ 285750 h 3219450"/>
              <a:gd name="connsiteX159" fmla="*/ 2762250 w 3714750"/>
              <a:gd name="connsiteY159" fmla="*/ 238125 h 3219450"/>
              <a:gd name="connsiteX160" fmla="*/ 2724150 w 3714750"/>
              <a:gd name="connsiteY160" fmla="*/ 142875 h 3219450"/>
              <a:gd name="connsiteX161" fmla="*/ 2705100 w 3714750"/>
              <a:gd name="connsiteY161" fmla="*/ 114300 h 3219450"/>
              <a:gd name="connsiteX162" fmla="*/ 2676525 w 3714750"/>
              <a:gd name="connsiteY162" fmla="*/ 85725 h 3219450"/>
              <a:gd name="connsiteX163" fmla="*/ 2667000 w 3714750"/>
              <a:gd name="connsiteY163" fmla="*/ 57150 h 3219450"/>
              <a:gd name="connsiteX164" fmla="*/ 2628900 w 3714750"/>
              <a:gd name="connsiteY164" fmla="*/ 38100 h 3219450"/>
              <a:gd name="connsiteX165" fmla="*/ 2600325 w 3714750"/>
              <a:gd name="connsiteY165" fmla="*/ 19050 h 3219450"/>
              <a:gd name="connsiteX166" fmla="*/ 2543175 w 3714750"/>
              <a:gd name="connsiteY166" fmla="*/ 0 h 3219450"/>
              <a:gd name="connsiteX167" fmla="*/ 2428875 w 3714750"/>
              <a:gd name="connsiteY167" fmla="*/ 9525 h 3219450"/>
              <a:gd name="connsiteX168" fmla="*/ 2343150 w 3714750"/>
              <a:gd name="connsiteY168" fmla="*/ 38100 h 3219450"/>
              <a:gd name="connsiteX169" fmla="*/ 2305050 w 3714750"/>
              <a:gd name="connsiteY169" fmla="*/ 47625 h 3219450"/>
              <a:gd name="connsiteX170" fmla="*/ 2190750 w 3714750"/>
              <a:gd name="connsiteY170" fmla="*/ 104775 h 3219450"/>
              <a:gd name="connsiteX171" fmla="*/ 2162175 w 3714750"/>
              <a:gd name="connsiteY171" fmla="*/ 123825 h 3219450"/>
              <a:gd name="connsiteX172" fmla="*/ 2143125 w 3714750"/>
              <a:gd name="connsiteY172" fmla="*/ 152400 h 3219450"/>
              <a:gd name="connsiteX173" fmla="*/ 2085975 w 3714750"/>
              <a:gd name="connsiteY173" fmla="*/ 209550 h 3219450"/>
              <a:gd name="connsiteX174" fmla="*/ 2047875 w 3714750"/>
              <a:gd name="connsiteY174" fmla="*/ 257175 h 3219450"/>
              <a:gd name="connsiteX175" fmla="*/ 2038350 w 3714750"/>
              <a:gd name="connsiteY175" fmla="*/ 295275 h 3219450"/>
              <a:gd name="connsiteX176" fmla="*/ 2009775 w 3714750"/>
              <a:gd name="connsiteY176" fmla="*/ 323850 h 3219450"/>
              <a:gd name="connsiteX177" fmla="*/ 1971675 w 3714750"/>
              <a:gd name="connsiteY177" fmla="*/ 381000 h 3219450"/>
              <a:gd name="connsiteX178" fmla="*/ 1962150 w 3714750"/>
              <a:gd name="connsiteY178" fmla="*/ 419100 h 3219450"/>
              <a:gd name="connsiteX179" fmla="*/ 1895475 w 3714750"/>
              <a:gd name="connsiteY179" fmla="*/ 504825 h 3219450"/>
              <a:gd name="connsiteX180" fmla="*/ 1828800 w 3714750"/>
              <a:gd name="connsiteY180" fmla="*/ 552450 h 3219450"/>
              <a:gd name="connsiteX181" fmla="*/ 1809750 w 3714750"/>
              <a:gd name="connsiteY181" fmla="*/ 581025 h 3219450"/>
              <a:gd name="connsiteX182" fmla="*/ 1781175 w 3714750"/>
              <a:gd name="connsiteY182" fmla="*/ 600075 h 3219450"/>
              <a:gd name="connsiteX183" fmla="*/ 1771650 w 3714750"/>
              <a:gd name="connsiteY183" fmla="*/ 628650 h 3219450"/>
              <a:gd name="connsiteX184" fmla="*/ 1771650 w 3714750"/>
              <a:gd name="connsiteY184" fmla="*/ 647700 h 321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3714750" h="3219450">
                <a:moveTo>
                  <a:pt x="1771650" y="647700"/>
                </a:moveTo>
                <a:cubicBezTo>
                  <a:pt x="1768475" y="693737"/>
                  <a:pt x="1779783" y="823326"/>
                  <a:pt x="1752600" y="904875"/>
                </a:cubicBezTo>
                <a:cubicBezTo>
                  <a:pt x="1746250" y="923925"/>
                  <a:pt x="1750258" y="950886"/>
                  <a:pt x="1733550" y="962025"/>
                </a:cubicBezTo>
                <a:lnTo>
                  <a:pt x="1704975" y="981075"/>
                </a:lnTo>
                <a:cubicBezTo>
                  <a:pt x="1698625" y="990600"/>
                  <a:pt x="1694020" y="1001555"/>
                  <a:pt x="1685925" y="1009650"/>
                </a:cubicBezTo>
                <a:cubicBezTo>
                  <a:pt x="1622425" y="1073150"/>
                  <a:pt x="1689100" y="981075"/>
                  <a:pt x="1638300" y="1057275"/>
                </a:cubicBezTo>
                <a:cubicBezTo>
                  <a:pt x="1625600" y="1050925"/>
                  <a:pt x="1610240" y="1048265"/>
                  <a:pt x="1600200" y="1038225"/>
                </a:cubicBezTo>
                <a:cubicBezTo>
                  <a:pt x="1581128" y="1019153"/>
                  <a:pt x="1569524" y="988009"/>
                  <a:pt x="1562100" y="962025"/>
                </a:cubicBezTo>
                <a:cubicBezTo>
                  <a:pt x="1558504" y="949438"/>
                  <a:pt x="1557732" y="935957"/>
                  <a:pt x="1552575" y="923925"/>
                </a:cubicBezTo>
                <a:cubicBezTo>
                  <a:pt x="1548066" y="913403"/>
                  <a:pt x="1538645" y="905589"/>
                  <a:pt x="1533525" y="895350"/>
                </a:cubicBezTo>
                <a:cubicBezTo>
                  <a:pt x="1529035" y="886370"/>
                  <a:pt x="1528490" y="875755"/>
                  <a:pt x="1524000" y="866775"/>
                </a:cubicBezTo>
                <a:cubicBezTo>
                  <a:pt x="1518880" y="856536"/>
                  <a:pt x="1510070" y="848439"/>
                  <a:pt x="1504950" y="838200"/>
                </a:cubicBezTo>
                <a:cubicBezTo>
                  <a:pt x="1500460" y="829220"/>
                  <a:pt x="1500301" y="818402"/>
                  <a:pt x="1495425" y="809625"/>
                </a:cubicBezTo>
                <a:cubicBezTo>
                  <a:pt x="1484306" y="789611"/>
                  <a:pt x="1464565" y="774195"/>
                  <a:pt x="1457325" y="752475"/>
                </a:cubicBezTo>
                <a:cubicBezTo>
                  <a:pt x="1454150" y="742950"/>
                  <a:pt x="1454900" y="731000"/>
                  <a:pt x="1447800" y="723900"/>
                </a:cubicBezTo>
                <a:cubicBezTo>
                  <a:pt x="1387735" y="663835"/>
                  <a:pt x="1409985" y="700230"/>
                  <a:pt x="1362075" y="676275"/>
                </a:cubicBezTo>
                <a:cubicBezTo>
                  <a:pt x="1351836" y="671155"/>
                  <a:pt x="1343961" y="661874"/>
                  <a:pt x="1333500" y="657225"/>
                </a:cubicBezTo>
                <a:cubicBezTo>
                  <a:pt x="1283954" y="635204"/>
                  <a:pt x="1263915" y="636399"/>
                  <a:pt x="1209675" y="628650"/>
                </a:cubicBezTo>
                <a:cubicBezTo>
                  <a:pt x="1094195" y="590157"/>
                  <a:pt x="1210811" y="625727"/>
                  <a:pt x="1095375" y="600075"/>
                </a:cubicBezTo>
                <a:cubicBezTo>
                  <a:pt x="1085574" y="597897"/>
                  <a:pt x="1076645" y="592519"/>
                  <a:pt x="1066800" y="590550"/>
                </a:cubicBezTo>
                <a:cubicBezTo>
                  <a:pt x="1044785" y="586147"/>
                  <a:pt x="1022140" y="585428"/>
                  <a:pt x="1000125" y="581025"/>
                </a:cubicBezTo>
                <a:cubicBezTo>
                  <a:pt x="974452" y="575890"/>
                  <a:pt x="949750" y="566279"/>
                  <a:pt x="923925" y="561975"/>
                </a:cubicBezTo>
                <a:lnTo>
                  <a:pt x="866775" y="552450"/>
                </a:lnTo>
                <a:cubicBezTo>
                  <a:pt x="819233" y="520755"/>
                  <a:pt x="854381" y="538541"/>
                  <a:pt x="781050" y="523875"/>
                </a:cubicBezTo>
                <a:cubicBezTo>
                  <a:pt x="711685" y="510002"/>
                  <a:pt x="762140" y="511037"/>
                  <a:pt x="657225" y="495300"/>
                </a:cubicBezTo>
                <a:cubicBezTo>
                  <a:pt x="622544" y="490098"/>
                  <a:pt x="587375" y="488950"/>
                  <a:pt x="552450" y="485775"/>
                </a:cubicBezTo>
                <a:cubicBezTo>
                  <a:pt x="492125" y="488950"/>
                  <a:pt x="431453" y="488103"/>
                  <a:pt x="371475" y="495300"/>
                </a:cubicBezTo>
                <a:cubicBezTo>
                  <a:pt x="269509" y="507536"/>
                  <a:pt x="350391" y="509160"/>
                  <a:pt x="285750" y="533400"/>
                </a:cubicBezTo>
                <a:cubicBezTo>
                  <a:pt x="166483" y="578125"/>
                  <a:pt x="291808" y="517196"/>
                  <a:pt x="209550" y="552450"/>
                </a:cubicBezTo>
                <a:cubicBezTo>
                  <a:pt x="190369" y="560670"/>
                  <a:pt x="159756" y="576483"/>
                  <a:pt x="142875" y="590550"/>
                </a:cubicBezTo>
                <a:cubicBezTo>
                  <a:pt x="69536" y="651666"/>
                  <a:pt x="156671" y="590877"/>
                  <a:pt x="85725" y="638175"/>
                </a:cubicBezTo>
                <a:cubicBezTo>
                  <a:pt x="79375" y="647700"/>
                  <a:pt x="73329" y="657435"/>
                  <a:pt x="66675" y="666750"/>
                </a:cubicBezTo>
                <a:cubicBezTo>
                  <a:pt x="7602" y="749452"/>
                  <a:pt x="63945" y="666082"/>
                  <a:pt x="19050" y="733425"/>
                </a:cubicBezTo>
                <a:cubicBezTo>
                  <a:pt x="15875" y="746125"/>
                  <a:pt x="13121" y="758938"/>
                  <a:pt x="9525" y="771525"/>
                </a:cubicBezTo>
                <a:cubicBezTo>
                  <a:pt x="6767" y="781179"/>
                  <a:pt x="0" y="790060"/>
                  <a:pt x="0" y="800100"/>
                </a:cubicBezTo>
                <a:cubicBezTo>
                  <a:pt x="0" y="854168"/>
                  <a:pt x="4399" y="908200"/>
                  <a:pt x="9525" y="962025"/>
                </a:cubicBezTo>
                <a:cubicBezTo>
                  <a:pt x="10766" y="975057"/>
                  <a:pt x="13893" y="988093"/>
                  <a:pt x="19050" y="1000125"/>
                </a:cubicBezTo>
                <a:cubicBezTo>
                  <a:pt x="23559" y="1010647"/>
                  <a:pt x="32033" y="1018992"/>
                  <a:pt x="38100" y="1028700"/>
                </a:cubicBezTo>
                <a:cubicBezTo>
                  <a:pt x="47912" y="1044399"/>
                  <a:pt x="56406" y="1060921"/>
                  <a:pt x="66675" y="1076325"/>
                </a:cubicBezTo>
                <a:cubicBezTo>
                  <a:pt x="75481" y="1089534"/>
                  <a:pt x="86836" y="1100963"/>
                  <a:pt x="95250" y="1114425"/>
                </a:cubicBezTo>
                <a:cubicBezTo>
                  <a:pt x="159125" y="1216625"/>
                  <a:pt x="67450" y="1093104"/>
                  <a:pt x="142875" y="1181100"/>
                </a:cubicBezTo>
                <a:cubicBezTo>
                  <a:pt x="153206" y="1193153"/>
                  <a:pt x="162346" y="1206195"/>
                  <a:pt x="171450" y="1219200"/>
                </a:cubicBezTo>
                <a:cubicBezTo>
                  <a:pt x="184580" y="1237957"/>
                  <a:pt x="193361" y="1260161"/>
                  <a:pt x="209550" y="1276350"/>
                </a:cubicBezTo>
                <a:cubicBezTo>
                  <a:pt x="238125" y="1304925"/>
                  <a:pt x="271028" y="1329746"/>
                  <a:pt x="295275" y="1362075"/>
                </a:cubicBezTo>
                <a:cubicBezTo>
                  <a:pt x="314325" y="1387475"/>
                  <a:pt x="329974" y="1415824"/>
                  <a:pt x="352425" y="1438275"/>
                </a:cubicBezTo>
                <a:cubicBezTo>
                  <a:pt x="371475" y="1457325"/>
                  <a:pt x="392745" y="1474388"/>
                  <a:pt x="409575" y="1495425"/>
                </a:cubicBezTo>
                <a:cubicBezTo>
                  <a:pt x="422275" y="1511300"/>
                  <a:pt x="436398" y="1526134"/>
                  <a:pt x="447675" y="1543050"/>
                </a:cubicBezTo>
                <a:cubicBezTo>
                  <a:pt x="455551" y="1554864"/>
                  <a:pt x="457635" y="1570242"/>
                  <a:pt x="466725" y="1581150"/>
                </a:cubicBezTo>
                <a:cubicBezTo>
                  <a:pt x="474054" y="1589944"/>
                  <a:pt x="485775" y="1593850"/>
                  <a:pt x="495300" y="1600200"/>
                </a:cubicBezTo>
                <a:cubicBezTo>
                  <a:pt x="498475" y="1609725"/>
                  <a:pt x="499256" y="1620421"/>
                  <a:pt x="504825" y="1628775"/>
                </a:cubicBezTo>
                <a:cubicBezTo>
                  <a:pt x="512297" y="1639983"/>
                  <a:pt x="524776" y="1647002"/>
                  <a:pt x="533400" y="1657350"/>
                </a:cubicBezTo>
                <a:cubicBezTo>
                  <a:pt x="540729" y="1666144"/>
                  <a:pt x="545121" y="1677131"/>
                  <a:pt x="552450" y="1685925"/>
                </a:cubicBezTo>
                <a:cubicBezTo>
                  <a:pt x="561074" y="1696273"/>
                  <a:pt x="572755" y="1703867"/>
                  <a:pt x="581025" y="1714500"/>
                </a:cubicBezTo>
                <a:cubicBezTo>
                  <a:pt x="595081" y="1732572"/>
                  <a:pt x="606425" y="1752600"/>
                  <a:pt x="619125" y="1771650"/>
                </a:cubicBezTo>
                <a:lnTo>
                  <a:pt x="657225" y="1828800"/>
                </a:lnTo>
                <a:lnTo>
                  <a:pt x="676275" y="1857375"/>
                </a:lnTo>
                <a:cubicBezTo>
                  <a:pt x="682625" y="1866900"/>
                  <a:pt x="687230" y="1877855"/>
                  <a:pt x="695325" y="1885950"/>
                </a:cubicBezTo>
                <a:lnTo>
                  <a:pt x="723900" y="1914525"/>
                </a:lnTo>
                <a:cubicBezTo>
                  <a:pt x="755039" y="2007942"/>
                  <a:pt x="704555" y="1875982"/>
                  <a:pt x="762000" y="1962150"/>
                </a:cubicBezTo>
                <a:cubicBezTo>
                  <a:pt x="769262" y="1973042"/>
                  <a:pt x="766368" y="1988218"/>
                  <a:pt x="771525" y="2000250"/>
                </a:cubicBezTo>
                <a:cubicBezTo>
                  <a:pt x="787722" y="2038044"/>
                  <a:pt x="794629" y="2023071"/>
                  <a:pt x="819150" y="2057400"/>
                </a:cubicBezTo>
                <a:cubicBezTo>
                  <a:pt x="827403" y="2068954"/>
                  <a:pt x="829947" y="2083946"/>
                  <a:pt x="838200" y="2095500"/>
                </a:cubicBezTo>
                <a:cubicBezTo>
                  <a:pt x="858547" y="2123986"/>
                  <a:pt x="897068" y="2144270"/>
                  <a:pt x="923925" y="2162175"/>
                </a:cubicBezTo>
                <a:cubicBezTo>
                  <a:pt x="993543" y="2208587"/>
                  <a:pt x="906007" y="2151936"/>
                  <a:pt x="990600" y="2200275"/>
                </a:cubicBezTo>
                <a:cubicBezTo>
                  <a:pt x="1042301" y="2229818"/>
                  <a:pt x="995359" y="2211386"/>
                  <a:pt x="1047750" y="2228850"/>
                </a:cubicBezTo>
                <a:cubicBezTo>
                  <a:pt x="1057275" y="2238375"/>
                  <a:pt x="1065117" y="2249953"/>
                  <a:pt x="1076325" y="2257425"/>
                </a:cubicBezTo>
                <a:cubicBezTo>
                  <a:pt x="1084679" y="2262994"/>
                  <a:pt x="1096123" y="2262074"/>
                  <a:pt x="1104900" y="2266950"/>
                </a:cubicBezTo>
                <a:cubicBezTo>
                  <a:pt x="1124914" y="2278069"/>
                  <a:pt x="1145861" y="2288861"/>
                  <a:pt x="1162050" y="2305050"/>
                </a:cubicBezTo>
                <a:cubicBezTo>
                  <a:pt x="1185485" y="2328485"/>
                  <a:pt x="1199712" y="2347694"/>
                  <a:pt x="1228725" y="2362200"/>
                </a:cubicBezTo>
                <a:cubicBezTo>
                  <a:pt x="1237705" y="2366690"/>
                  <a:pt x="1247775" y="2368550"/>
                  <a:pt x="1257300" y="2371725"/>
                </a:cubicBezTo>
                <a:cubicBezTo>
                  <a:pt x="1273175" y="2384425"/>
                  <a:pt x="1290550" y="2395450"/>
                  <a:pt x="1304925" y="2409825"/>
                </a:cubicBezTo>
                <a:cubicBezTo>
                  <a:pt x="1313020" y="2417920"/>
                  <a:pt x="1316646" y="2429606"/>
                  <a:pt x="1323975" y="2438400"/>
                </a:cubicBezTo>
                <a:cubicBezTo>
                  <a:pt x="1346894" y="2465902"/>
                  <a:pt x="1353028" y="2467294"/>
                  <a:pt x="1381125" y="2486025"/>
                </a:cubicBezTo>
                <a:cubicBezTo>
                  <a:pt x="1384300" y="2495550"/>
                  <a:pt x="1385774" y="2505823"/>
                  <a:pt x="1390650" y="2514600"/>
                </a:cubicBezTo>
                <a:cubicBezTo>
                  <a:pt x="1401769" y="2534614"/>
                  <a:pt x="1421510" y="2550030"/>
                  <a:pt x="1428750" y="2571750"/>
                </a:cubicBezTo>
                <a:cubicBezTo>
                  <a:pt x="1431925" y="2581275"/>
                  <a:pt x="1435840" y="2590585"/>
                  <a:pt x="1438275" y="2600325"/>
                </a:cubicBezTo>
                <a:cubicBezTo>
                  <a:pt x="1442202" y="2616031"/>
                  <a:pt x="1442116" y="2632791"/>
                  <a:pt x="1447800" y="2647950"/>
                </a:cubicBezTo>
                <a:cubicBezTo>
                  <a:pt x="1451820" y="2658669"/>
                  <a:pt x="1460500" y="2667000"/>
                  <a:pt x="1466850" y="2676525"/>
                </a:cubicBezTo>
                <a:cubicBezTo>
                  <a:pt x="1483099" y="2741521"/>
                  <a:pt x="1466963" y="2688685"/>
                  <a:pt x="1495425" y="2752725"/>
                </a:cubicBezTo>
                <a:cubicBezTo>
                  <a:pt x="1502369" y="2768349"/>
                  <a:pt x="1506829" y="2785057"/>
                  <a:pt x="1514475" y="2800350"/>
                </a:cubicBezTo>
                <a:cubicBezTo>
                  <a:pt x="1519595" y="2810589"/>
                  <a:pt x="1528405" y="2818686"/>
                  <a:pt x="1533525" y="2828925"/>
                </a:cubicBezTo>
                <a:cubicBezTo>
                  <a:pt x="1541171" y="2844218"/>
                  <a:pt x="1546572" y="2860541"/>
                  <a:pt x="1552575" y="2876550"/>
                </a:cubicBezTo>
                <a:cubicBezTo>
                  <a:pt x="1556100" y="2885951"/>
                  <a:pt x="1557610" y="2896145"/>
                  <a:pt x="1562100" y="2905125"/>
                </a:cubicBezTo>
                <a:cubicBezTo>
                  <a:pt x="1567220" y="2915364"/>
                  <a:pt x="1576030" y="2923461"/>
                  <a:pt x="1581150" y="2933700"/>
                </a:cubicBezTo>
                <a:cubicBezTo>
                  <a:pt x="1585640" y="2942680"/>
                  <a:pt x="1586720" y="2953047"/>
                  <a:pt x="1590675" y="2962275"/>
                </a:cubicBezTo>
                <a:cubicBezTo>
                  <a:pt x="1596268" y="2975326"/>
                  <a:pt x="1604132" y="2987324"/>
                  <a:pt x="1609725" y="3000375"/>
                </a:cubicBezTo>
                <a:cubicBezTo>
                  <a:pt x="1626072" y="3038518"/>
                  <a:pt x="1610377" y="3029602"/>
                  <a:pt x="1647825" y="3067050"/>
                </a:cubicBezTo>
                <a:cubicBezTo>
                  <a:pt x="1663296" y="3082521"/>
                  <a:pt x="1697069" y="3095189"/>
                  <a:pt x="1714500" y="3105150"/>
                </a:cubicBezTo>
                <a:cubicBezTo>
                  <a:pt x="1724439" y="3110830"/>
                  <a:pt x="1732614" y="3119551"/>
                  <a:pt x="1743075" y="3124200"/>
                </a:cubicBezTo>
                <a:cubicBezTo>
                  <a:pt x="1761425" y="3132355"/>
                  <a:pt x="1783517" y="3132111"/>
                  <a:pt x="1800225" y="3143250"/>
                </a:cubicBezTo>
                <a:cubicBezTo>
                  <a:pt x="1819275" y="3155950"/>
                  <a:pt x="1834924" y="3176860"/>
                  <a:pt x="1857375" y="3181350"/>
                </a:cubicBezTo>
                <a:cubicBezTo>
                  <a:pt x="1873250" y="3184525"/>
                  <a:pt x="1889196" y="3187363"/>
                  <a:pt x="1905000" y="3190875"/>
                </a:cubicBezTo>
                <a:cubicBezTo>
                  <a:pt x="1917779" y="3193715"/>
                  <a:pt x="1930141" y="3198549"/>
                  <a:pt x="1943100" y="3200400"/>
                </a:cubicBezTo>
                <a:cubicBezTo>
                  <a:pt x="1990855" y="3207222"/>
                  <a:pt x="2121595" y="3216328"/>
                  <a:pt x="2162175" y="3219450"/>
                </a:cubicBezTo>
                <a:cubicBezTo>
                  <a:pt x="2228850" y="3216275"/>
                  <a:pt x="2295632" y="3214856"/>
                  <a:pt x="2362200" y="3209925"/>
                </a:cubicBezTo>
                <a:cubicBezTo>
                  <a:pt x="2402856" y="3206913"/>
                  <a:pt x="2427625" y="3196496"/>
                  <a:pt x="2466975" y="3190875"/>
                </a:cubicBezTo>
                <a:cubicBezTo>
                  <a:pt x="2536124" y="3180997"/>
                  <a:pt x="2542902" y="3186181"/>
                  <a:pt x="2600325" y="3171825"/>
                </a:cubicBezTo>
                <a:cubicBezTo>
                  <a:pt x="2610065" y="3169390"/>
                  <a:pt x="2619920" y="3166790"/>
                  <a:pt x="2628900" y="3162300"/>
                </a:cubicBezTo>
                <a:cubicBezTo>
                  <a:pt x="2697633" y="3127934"/>
                  <a:pt x="2612080" y="3157598"/>
                  <a:pt x="2695575" y="3124200"/>
                </a:cubicBezTo>
                <a:cubicBezTo>
                  <a:pt x="2743914" y="3104864"/>
                  <a:pt x="2752521" y="3105191"/>
                  <a:pt x="2800350" y="3095625"/>
                </a:cubicBezTo>
                <a:cubicBezTo>
                  <a:pt x="2813050" y="3089275"/>
                  <a:pt x="2825475" y="3082342"/>
                  <a:pt x="2838450" y="3076575"/>
                </a:cubicBezTo>
                <a:cubicBezTo>
                  <a:pt x="2854074" y="3069631"/>
                  <a:pt x="2870782" y="3065171"/>
                  <a:pt x="2886075" y="3057525"/>
                </a:cubicBezTo>
                <a:cubicBezTo>
                  <a:pt x="2896314" y="3052405"/>
                  <a:pt x="2904711" y="3044155"/>
                  <a:pt x="2914650" y="3038475"/>
                </a:cubicBezTo>
                <a:cubicBezTo>
                  <a:pt x="3053393" y="2959193"/>
                  <a:pt x="2874464" y="3063330"/>
                  <a:pt x="2981325" y="3009900"/>
                </a:cubicBezTo>
                <a:cubicBezTo>
                  <a:pt x="2991564" y="3004780"/>
                  <a:pt x="2999661" y="2995970"/>
                  <a:pt x="3009900" y="2990850"/>
                </a:cubicBezTo>
                <a:cubicBezTo>
                  <a:pt x="3067640" y="2961980"/>
                  <a:pt x="3067858" y="2969977"/>
                  <a:pt x="3114675" y="2943225"/>
                </a:cubicBezTo>
                <a:cubicBezTo>
                  <a:pt x="3124614" y="2937545"/>
                  <a:pt x="3134456" y="2931504"/>
                  <a:pt x="3143250" y="2924175"/>
                </a:cubicBezTo>
                <a:cubicBezTo>
                  <a:pt x="3236875" y="2846154"/>
                  <a:pt x="3115950" y="2941950"/>
                  <a:pt x="3190875" y="2867025"/>
                </a:cubicBezTo>
                <a:cubicBezTo>
                  <a:pt x="3202100" y="2855800"/>
                  <a:pt x="3216922" y="2848781"/>
                  <a:pt x="3228975" y="2838450"/>
                </a:cubicBezTo>
                <a:cubicBezTo>
                  <a:pt x="3265697" y="2806974"/>
                  <a:pt x="3258536" y="2803075"/>
                  <a:pt x="3295650" y="2762250"/>
                </a:cubicBezTo>
                <a:cubicBezTo>
                  <a:pt x="3313772" y="2742315"/>
                  <a:pt x="3333750" y="2724150"/>
                  <a:pt x="3352800" y="2705100"/>
                </a:cubicBezTo>
                <a:cubicBezTo>
                  <a:pt x="3362325" y="2695575"/>
                  <a:pt x="3373903" y="2687733"/>
                  <a:pt x="3381375" y="2676525"/>
                </a:cubicBezTo>
                <a:cubicBezTo>
                  <a:pt x="3394075" y="2657475"/>
                  <a:pt x="3403286" y="2635564"/>
                  <a:pt x="3419475" y="2619375"/>
                </a:cubicBezTo>
                <a:lnTo>
                  <a:pt x="3495675" y="2543175"/>
                </a:lnTo>
                <a:cubicBezTo>
                  <a:pt x="3498850" y="2533650"/>
                  <a:pt x="3498100" y="2521700"/>
                  <a:pt x="3505200" y="2514600"/>
                </a:cubicBezTo>
                <a:cubicBezTo>
                  <a:pt x="3512300" y="2507500"/>
                  <a:pt x="3527503" y="2512915"/>
                  <a:pt x="3533775" y="2505075"/>
                </a:cubicBezTo>
                <a:cubicBezTo>
                  <a:pt x="3541953" y="2494853"/>
                  <a:pt x="3537446" y="2478684"/>
                  <a:pt x="3543300" y="2466975"/>
                </a:cubicBezTo>
                <a:cubicBezTo>
                  <a:pt x="3550400" y="2452776"/>
                  <a:pt x="3562350" y="2441575"/>
                  <a:pt x="3571875" y="2428875"/>
                </a:cubicBezTo>
                <a:cubicBezTo>
                  <a:pt x="3575050" y="2419350"/>
                  <a:pt x="3575831" y="2408654"/>
                  <a:pt x="3581400" y="2400300"/>
                </a:cubicBezTo>
                <a:cubicBezTo>
                  <a:pt x="3588872" y="2389092"/>
                  <a:pt x="3603951" y="2383773"/>
                  <a:pt x="3609975" y="2371725"/>
                </a:cubicBezTo>
                <a:cubicBezTo>
                  <a:pt x="3617215" y="2357245"/>
                  <a:pt x="3613816" y="2339259"/>
                  <a:pt x="3619500" y="2324100"/>
                </a:cubicBezTo>
                <a:cubicBezTo>
                  <a:pt x="3623520" y="2313381"/>
                  <a:pt x="3632870" y="2305464"/>
                  <a:pt x="3638550" y="2295525"/>
                </a:cubicBezTo>
                <a:cubicBezTo>
                  <a:pt x="3645595" y="2283197"/>
                  <a:pt x="3651250" y="2270125"/>
                  <a:pt x="3657600" y="2257425"/>
                </a:cubicBezTo>
                <a:cubicBezTo>
                  <a:pt x="3660775" y="2241550"/>
                  <a:pt x="3662865" y="2225419"/>
                  <a:pt x="3667125" y="2209800"/>
                </a:cubicBezTo>
                <a:cubicBezTo>
                  <a:pt x="3672409" y="2190427"/>
                  <a:pt x="3686175" y="2152650"/>
                  <a:pt x="3686175" y="2152650"/>
                </a:cubicBezTo>
                <a:cubicBezTo>
                  <a:pt x="3689350" y="2127250"/>
                  <a:pt x="3691492" y="2101699"/>
                  <a:pt x="3695700" y="2076450"/>
                </a:cubicBezTo>
                <a:cubicBezTo>
                  <a:pt x="3697852" y="2063537"/>
                  <a:pt x="3703234" y="2051289"/>
                  <a:pt x="3705225" y="2038350"/>
                </a:cubicBezTo>
                <a:cubicBezTo>
                  <a:pt x="3709597" y="2009933"/>
                  <a:pt x="3711575" y="1981200"/>
                  <a:pt x="3714750" y="1952625"/>
                </a:cubicBezTo>
                <a:cubicBezTo>
                  <a:pt x="3708400" y="1911350"/>
                  <a:pt x="3703396" y="1869845"/>
                  <a:pt x="3695700" y="1828800"/>
                </a:cubicBezTo>
                <a:cubicBezTo>
                  <a:pt x="3683389" y="1763142"/>
                  <a:pt x="3681587" y="1843611"/>
                  <a:pt x="3648075" y="1743075"/>
                </a:cubicBezTo>
                <a:cubicBezTo>
                  <a:pt x="3644900" y="1733550"/>
                  <a:pt x="3642505" y="1723728"/>
                  <a:pt x="3638550" y="1714500"/>
                </a:cubicBezTo>
                <a:cubicBezTo>
                  <a:pt x="3630330" y="1695319"/>
                  <a:pt x="3614517" y="1664706"/>
                  <a:pt x="3600450" y="1647825"/>
                </a:cubicBezTo>
                <a:cubicBezTo>
                  <a:pt x="3591826" y="1637477"/>
                  <a:pt x="3581400" y="1628775"/>
                  <a:pt x="3571875" y="1619250"/>
                </a:cubicBezTo>
                <a:cubicBezTo>
                  <a:pt x="3540363" y="1524715"/>
                  <a:pt x="3593233" y="1669124"/>
                  <a:pt x="3533775" y="1562100"/>
                </a:cubicBezTo>
                <a:cubicBezTo>
                  <a:pt x="3524023" y="1544547"/>
                  <a:pt x="3528924" y="1519149"/>
                  <a:pt x="3514725" y="1504950"/>
                </a:cubicBezTo>
                <a:cubicBezTo>
                  <a:pt x="3490539" y="1480764"/>
                  <a:pt x="3483013" y="1476974"/>
                  <a:pt x="3467100" y="1447800"/>
                </a:cubicBezTo>
                <a:cubicBezTo>
                  <a:pt x="3453502" y="1422869"/>
                  <a:pt x="3441700" y="1397000"/>
                  <a:pt x="3429000" y="1371600"/>
                </a:cubicBezTo>
                <a:cubicBezTo>
                  <a:pt x="3422650" y="1358900"/>
                  <a:pt x="3417826" y="1345314"/>
                  <a:pt x="3409950" y="1333500"/>
                </a:cubicBezTo>
                <a:cubicBezTo>
                  <a:pt x="3397250" y="1314450"/>
                  <a:pt x="3379090" y="1298070"/>
                  <a:pt x="3371850" y="1276350"/>
                </a:cubicBezTo>
                <a:cubicBezTo>
                  <a:pt x="3368675" y="1266825"/>
                  <a:pt x="3366815" y="1256755"/>
                  <a:pt x="3362325" y="1247775"/>
                </a:cubicBezTo>
                <a:cubicBezTo>
                  <a:pt x="3356917" y="1236958"/>
                  <a:pt x="3319014" y="1185414"/>
                  <a:pt x="3314700" y="1181100"/>
                </a:cubicBezTo>
                <a:cubicBezTo>
                  <a:pt x="3306605" y="1173005"/>
                  <a:pt x="3294220" y="1170145"/>
                  <a:pt x="3286125" y="1162050"/>
                </a:cubicBezTo>
                <a:cubicBezTo>
                  <a:pt x="3274900" y="1150825"/>
                  <a:pt x="3268775" y="1135175"/>
                  <a:pt x="3257550" y="1123950"/>
                </a:cubicBezTo>
                <a:cubicBezTo>
                  <a:pt x="3242079" y="1108479"/>
                  <a:pt x="3208306" y="1095811"/>
                  <a:pt x="3190875" y="1085850"/>
                </a:cubicBezTo>
                <a:cubicBezTo>
                  <a:pt x="3135893" y="1054432"/>
                  <a:pt x="3188279" y="1080656"/>
                  <a:pt x="3133725" y="1038225"/>
                </a:cubicBezTo>
                <a:cubicBezTo>
                  <a:pt x="3115653" y="1024169"/>
                  <a:pt x="3095625" y="1012825"/>
                  <a:pt x="3076575" y="1000125"/>
                </a:cubicBezTo>
                <a:cubicBezTo>
                  <a:pt x="3067050" y="993775"/>
                  <a:pt x="3056095" y="989170"/>
                  <a:pt x="3048000" y="981075"/>
                </a:cubicBezTo>
                <a:lnTo>
                  <a:pt x="3019425" y="952500"/>
                </a:lnTo>
                <a:cubicBezTo>
                  <a:pt x="2995484" y="880676"/>
                  <a:pt x="3030564" y="966423"/>
                  <a:pt x="2981325" y="904875"/>
                </a:cubicBezTo>
                <a:cubicBezTo>
                  <a:pt x="2975053" y="897035"/>
                  <a:pt x="2976290" y="885280"/>
                  <a:pt x="2971800" y="876300"/>
                </a:cubicBezTo>
                <a:cubicBezTo>
                  <a:pt x="2940526" y="813752"/>
                  <a:pt x="2958274" y="888869"/>
                  <a:pt x="2933700" y="790575"/>
                </a:cubicBezTo>
                <a:cubicBezTo>
                  <a:pt x="2930525" y="777875"/>
                  <a:pt x="2927015" y="765254"/>
                  <a:pt x="2924175" y="752475"/>
                </a:cubicBezTo>
                <a:cubicBezTo>
                  <a:pt x="2920663" y="736671"/>
                  <a:pt x="2918577" y="720556"/>
                  <a:pt x="2914650" y="704850"/>
                </a:cubicBezTo>
                <a:cubicBezTo>
                  <a:pt x="2901048" y="650444"/>
                  <a:pt x="2907478" y="703502"/>
                  <a:pt x="2895600" y="638175"/>
                </a:cubicBezTo>
                <a:cubicBezTo>
                  <a:pt x="2891584" y="616086"/>
                  <a:pt x="2890478" y="593515"/>
                  <a:pt x="2886075" y="571500"/>
                </a:cubicBezTo>
                <a:cubicBezTo>
                  <a:pt x="2880940" y="545827"/>
                  <a:pt x="2870272" y="521280"/>
                  <a:pt x="2867025" y="495300"/>
                </a:cubicBezTo>
                <a:cubicBezTo>
                  <a:pt x="2859295" y="433457"/>
                  <a:pt x="2861960" y="429948"/>
                  <a:pt x="2847975" y="381000"/>
                </a:cubicBezTo>
                <a:cubicBezTo>
                  <a:pt x="2845217" y="371346"/>
                  <a:pt x="2842405" y="361653"/>
                  <a:pt x="2838450" y="352425"/>
                </a:cubicBezTo>
                <a:cubicBezTo>
                  <a:pt x="2788353" y="235533"/>
                  <a:pt x="2848179" y="381409"/>
                  <a:pt x="2800350" y="285750"/>
                </a:cubicBezTo>
                <a:cubicBezTo>
                  <a:pt x="2777346" y="239742"/>
                  <a:pt x="2810420" y="270238"/>
                  <a:pt x="2762250" y="238125"/>
                </a:cubicBezTo>
                <a:cubicBezTo>
                  <a:pt x="2746638" y="191289"/>
                  <a:pt x="2746574" y="182117"/>
                  <a:pt x="2724150" y="142875"/>
                </a:cubicBezTo>
                <a:cubicBezTo>
                  <a:pt x="2718470" y="132936"/>
                  <a:pt x="2712429" y="123094"/>
                  <a:pt x="2705100" y="114300"/>
                </a:cubicBezTo>
                <a:cubicBezTo>
                  <a:pt x="2696476" y="103952"/>
                  <a:pt x="2686050" y="95250"/>
                  <a:pt x="2676525" y="85725"/>
                </a:cubicBezTo>
                <a:cubicBezTo>
                  <a:pt x="2673350" y="76200"/>
                  <a:pt x="2674100" y="64250"/>
                  <a:pt x="2667000" y="57150"/>
                </a:cubicBezTo>
                <a:cubicBezTo>
                  <a:pt x="2656960" y="47110"/>
                  <a:pt x="2641228" y="45145"/>
                  <a:pt x="2628900" y="38100"/>
                </a:cubicBezTo>
                <a:cubicBezTo>
                  <a:pt x="2618961" y="32420"/>
                  <a:pt x="2610786" y="23699"/>
                  <a:pt x="2600325" y="19050"/>
                </a:cubicBezTo>
                <a:cubicBezTo>
                  <a:pt x="2581975" y="10895"/>
                  <a:pt x="2543175" y="0"/>
                  <a:pt x="2543175" y="0"/>
                </a:cubicBezTo>
                <a:cubicBezTo>
                  <a:pt x="2505075" y="3175"/>
                  <a:pt x="2466432" y="2371"/>
                  <a:pt x="2428875" y="9525"/>
                </a:cubicBezTo>
                <a:cubicBezTo>
                  <a:pt x="2399286" y="15161"/>
                  <a:pt x="2371939" y="29242"/>
                  <a:pt x="2343150" y="38100"/>
                </a:cubicBezTo>
                <a:cubicBezTo>
                  <a:pt x="2330638" y="41950"/>
                  <a:pt x="2317589" y="43863"/>
                  <a:pt x="2305050" y="47625"/>
                </a:cubicBezTo>
                <a:cubicBezTo>
                  <a:pt x="2233350" y="69135"/>
                  <a:pt x="2256433" y="60986"/>
                  <a:pt x="2190750" y="104775"/>
                </a:cubicBezTo>
                <a:lnTo>
                  <a:pt x="2162175" y="123825"/>
                </a:lnTo>
                <a:cubicBezTo>
                  <a:pt x="2155825" y="133350"/>
                  <a:pt x="2150730" y="143844"/>
                  <a:pt x="2143125" y="152400"/>
                </a:cubicBezTo>
                <a:cubicBezTo>
                  <a:pt x="2125227" y="172536"/>
                  <a:pt x="2085975" y="209550"/>
                  <a:pt x="2085975" y="209550"/>
                </a:cubicBezTo>
                <a:cubicBezTo>
                  <a:pt x="2054836" y="302967"/>
                  <a:pt x="2105320" y="171007"/>
                  <a:pt x="2047875" y="257175"/>
                </a:cubicBezTo>
                <a:cubicBezTo>
                  <a:pt x="2040613" y="268067"/>
                  <a:pt x="2044845" y="283909"/>
                  <a:pt x="2038350" y="295275"/>
                </a:cubicBezTo>
                <a:cubicBezTo>
                  <a:pt x="2031667" y="306971"/>
                  <a:pt x="2018045" y="313217"/>
                  <a:pt x="2009775" y="323850"/>
                </a:cubicBezTo>
                <a:cubicBezTo>
                  <a:pt x="1995719" y="341922"/>
                  <a:pt x="1971675" y="381000"/>
                  <a:pt x="1971675" y="381000"/>
                </a:cubicBezTo>
                <a:cubicBezTo>
                  <a:pt x="1968500" y="393700"/>
                  <a:pt x="1968004" y="407391"/>
                  <a:pt x="1962150" y="419100"/>
                </a:cubicBezTo>
                <a:cubicBezTo>
                  <a:pt x="1946026" y="451347"/>
                  <a:pt x="1922913" y="481306"/>
                  <a:pt x="1895475" y="504825"/>
                </a:cubicBezTo>
                <a:cubicBezTo>
                  <a:pt x="1874800" y="522547"/>
                  <a:pt x="1851415" y="537373"/>
                  <a:pt x="1828800" y="552450"/>
                </a:cubicBezTo>
                <a:cubicBezTo>
                  <a:pt x="1822450" y="561975"/>
                  <a:pt x="1817845" y="572930"/>
                  <a:pt x="1809750" y="581025"/>
                </a:cubicBezTo>
                <a:cubicBezTo>
                  <a:pt x="1801655" y="589120"/>
                  <a:pt x="1788326" y="591136"/>
                  <a:pt x="1781175" y="600075"/>
                </a:cubicBezTo>
                <a:cubicBezTo>
                  <a:pt x="1774903" y="607915"/>
                  <a:pt x="1776140" y="619670"/>
                  <a:pt x="1771650" y="628650"/>
                </a:cubicBezTo>
                <a:cubicBezTo>
                  <a:pt x="1766530" y="638889"/>
                  <a:pt x="1774825" y="601663"/>
                  <a:pt x="1771650" y="647700"/>
                </a:cubicBezTo>
                <a:close/>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257925" y="1295400"/>
            <a:ext cx="2819400" cy="2062103"/>
          </a:xfrm>
          <a:prstGeom prst="rect">
            <a:avLst/>
          </a:prstGeom>
          <a:noFill/>
        </p:spPr>
        <p:txBody>
          <a:bodyPr wrap="square">
            <a:spAutoFit/>
          </a:bodyPr>
          <a:lstStyle/>
          <a:p>
            <a:r>
              <a:rPr lang="en-US" sz="1600" b="1" dirty="0">
                <a:solidFill>
                  <a:srgbClr val="820000"/>
                </a:solidFill>
                <a:latin typeface="Calibri" pitchFamily="34" charset="0"/>
              </a:rPr>
              <a:t>Smooth muscle often comes in bundles.  Here, bundles of smooth muscle (outlined) are surrounded by dense irregular connective tissue.  Note more nuclei in smooth muscle when compared to the surrounding connective tissue.</a:t>
            </a:r>
          </a:p>
        </p:txBody>
      </p:sp>
      <p:sp>
        <p:nvSpPr>
          <p:cNvPr id="10" name="TextBox 9"/>
          <p:cNvSpPr txBox="1"/>
          <p:nvPr/>
        </p:nvSpPr>
        <p:spPr>
          <a:xfrm>
            <a:off x="533401" y="5943600"/>
            <a:ext cx="2666999" cy="400110"/>
          </a:xfrm>
          <a:prstGeom prst="rect">
            <a:avLst/>
          </a:prstGeom>
          <a:noFill/>
        </p:spPr>
        <p:txBody>
          <a:bodyPr wrap="square" rtlCol="0">
            <a:spAutoFit/>
          </a:bodyPr>
          <a:lstStyle/>
          <a:p>
            <a:r>
              <a:rPr lang="en-US" sz="2000" b="1" dirty="0">
                <a:solidFill>
                  <a:srgbClr val="FFFF00"/>
                </a:solidFill>
              </a:rPr>
              <a:t>Section of nipple</a:t>
            </a:r>
          </a:p>
        </p:txBody>
      </p:sp>
      <p:sp>
        <p:nvSpPr>
          <p:cNvPr id="13" name="Rectangle 12"/>
          <p:cNvSpPr/>
          <p:nvPr/>
        </p:nvSpPr>
        <p:spPr>
          <a:xfrm>
            <a:off x="2703048" y="21491"/>
            <a:ext cx="373801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50000"/>
                  </a:schemeClr>
                </a:solidFill>
                <a:latin typeface="+mn-lt"/>
              </a:rPr>
              <a:t>SMOOTH MUSCLE </a:t>
            </a:r>
          </a:p>
        </p:txBody>
      </p:sp>
    </p:spTree>
    <p:extLst>
      <p:ext uri="{BB962C8B-B14F-4D97-AF65-F5344CB8AC3E}">
        <p14:creationId xmlns:p14="http://schemas.microsoft.com/office/powerpoint/2010/main" val="1729881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686872"/>
            <a:ext cx="8763000" cy="338554"/>
          </a:xfrm>
          <a:prstGeom prst="rect">
            <a:avLst/>
          </a:prstGeom>
          <a:noFill/>
        </p:spPr>
        <p:txBody>
          <a:bodyPr wrap="square">
            <a:spAutoFit/>
          </a:bodyPr>
          <a:lstStyle/>
          <a:p>
            <a:r>
              <a:rPr lang="en-US" sz="1600" b="1" dirty="0">
                <a:solidFill>
                  <a:srgbClr val="820000"/>
                </a:solidFill>
                <a:latin typeface="Calibri" pitchFamily="34" charset="0"/>
              </a:rPr>
              <a:t>A survey of smooth muscle for your viewing pleasure….</a:t>
            </a:r>
          </a:p>
        </p:txBody>
      </p:sp>
      <p:sp>
        <p:nvSpPr>
          <p:cNvPr id="11" name="TextBox 10"/>
          <p:cNvSpPr txBox="1"/>
          <p:nvPr/>
        </p:nvSpPr>
        <p:spPr>
          <a:xfrm>
            <a:off x="6257925" y="1295400"/>
            <a:ext cx="2819400" cy="1323439"/>
          </a:xfrm>
          <a:prstGeom prst="rect">
            <a:avLst/>
          </a:prstGeom>
          <a:noFill/>
        </p:spPr>
        <p:txBody>
          <a:bodyPr wrap="square">
            <a:spAutoFit/>
          </a:bodyPr>
          <a:lstStyle/>
          <a:p>
            <a:r>
              <a:rPr lang="en-US" sz="1600" b="1" dirty="0">
                <a:solidFill>
                  <a:srgbClr val="820000"/>
                </a:solidFill>
                <a:latin typeface="Calibri" pitchFamily="34" charset="0"/>
              </a:rPr>
              <a:t>More bundles of smooth muscle surrounded by connective tissue.  Cross section is the top bundle, longitudinal section is below.</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6068541" cy="4267200"/>
          </a:xfrm>
          <a:prstGeom prst="rect">
            <a:avLst/>
          </a:prstGeom>
        </p:spPr>
      </p:pic>
      <p:sp>
        <p:nvSpPr>
          <p:cNvPr id="6" name="Freeform 5"/>
          <p:cNvSpPr/>
          <p:nvPr/>
        </p:nvSpPr>
        <p:spPr>
          <a:xfrm>
            <a:off x="907202" y="1815928"/>
            <a:ext cx="3750523" cy="1441622"/>
          </a:xfrm>
          <a:custGeom>
            <a:avLst/>
            <a:gdLst>
              <a:gd name="connsiteX0" fmla="*/ 2466975 w 4362450"/>
              <a:gd name="connsiteY0" fmla="*/ 9525 h 1600200"/>
              <a:gd name="connsiteX1" fmla="*/ 2219325 w 4362450"/>
              <a:gd name="connsiteY1" fmla="*/ 19050 h 1600200"/>
              <a:gd name="connsiteX2" fmla="*/ 2143125 w 4362450"/>
              <a:gd name="connsiteY2" fmla="*/ 28575 h 1600200"/>
              <a:gd name="connsiteX3" fmla="*/ 1885950 w 4362450"/>
              <a:gd name="connsiteY3" fmla="*/ 47625 h 1600200"/>
              <a:gd name="connsiteX4" fmla="*/ 1733550 w 4362450"/>
              <a:gd name="connsiteY4" fmla="*/ 76200 h 1600200"/>
              <a:gd name="connsiteX5" fmla="*/ 1704975 w 4362450"/>
              <a:gd name="connsiteY5" fmla="*/ 85725 h 1600200"/>
              <a:gd name="connsiteX6" fmla="*/ 1600200 w 4362450"/>
              <a:gd name="connsiteY6" fmla="*/ 95250 h 1600200"/>
              <a:gd name="connsiteX7" fmla="*/ 1514475 w 4362450"/>
              <a:gd name="connsiteY7" fmla="*/ 114300 h 1600200"/>
              <a:gd name="connsiteX8" fmla="*/ 1409700 w 4362450"/>
              <a:gd name="connsiteY8" fmla="*/ 133350 h 1600200"/>
              <a:gd name="connsiteX9" fmla="*/ 1333500 w 4362450"/>
              <a:gd name="connsiteY9" fmla="*/ 161925 h 1600200"/>
              <a:gd name="connsiteX10" fmla="*/ 1238250 w 4362450"/>
              <a:gd name="connsiteY10" fmla="*/ 190500 h 1600200"/>
              <a:gd name="connsiteX11" fmla="*/ 1181100 w 4362450"/>
              <a:gd name="connsiteY11" fmla="*/ 209550 h 1600200"/>
              <a:gd name="connsiteX12" fmla="*/ 1123950 w 4362450"/>
              <a:gd name="connsiteY12" fmla="*/ 238125 h 1600200"/>
              <a:gd name="connsiteX13" fmla="*/ 1066800 w 4362450"/>
              <a:gd name="connsiteY13" fmla="*/ 285750 h 1600200"/>
              <a:gd name="connsiteX14" fmla="*/ 1009650 w 4362450"/>
              <a:gd name="connsiteY14" fmla="*/ 323850 h 1600200"/>
              <a:gd name="connsiteX15" fmla="*/ 981075 w 4362450"/>
              <a:gd name="connsiteY15" fmla="*/ 342900 h 1600200"/>
              <a:gd name="connsiteX16" fmla="*/ 952500 w 4362450"/>
              <a:gd name="connsiteY16" fmla="*/ 361950 h 1600200"/>
              <a:gd name="connsiteX17" fmla="*/ 895350 w 4362450"/>
              <a:gd name="connsiteY17" fmla="*/ 409575 h 1600200"/>
              <a:gd name="connsiteX18" fmla="*/ 857250 w 4362450"/>
              <a:gd name="connsiteY18" fmla="*/ 419100 h 1600200"/>
              <a:gd name="connsiteX19" fmla="*/ 790575 w 4362450"/>
              <a:gd name="connsiteY19" fmla="*/ 447675 h 1600200"/>
              <a:gd name="connsiteX20" fmla="*/ 723900 w 4362450"/>
              <a:gd name="connsiteY20" fmla="*/ 495300 h 1600200"/>
              <a:gd name="connsiteX21" fmla="*/ 695325 w 4362450"/>
              <a:gd name="connsiteY21" fmla="*/ 504825 h 1600200"/>
              <a:gd name="connsiteX22" fmla="*/ 657225 w 4362450"/>
              <a:gd name="connsiteY22" fmla="*/ 523875 h 1600200"/>
              <a:gd name="connsiteX23" fmla="*/ 628650 w 4362450"/>
              <a:gd name="connsiteY23" fmla="*/ 542925 h 1600200"/>
              <a:gd name="connsiteX24" fmla="*/ 590550 w 4362450"/>
              <a:gd name="connsiteY24" fmla="*/ 552450 h 1600200"/>
              <a:gd name="connsiteX25" fmla="*/ 561975 w 4362450"/>
              <a:gd name="connsiteY25" fmla="*/ 581025 h 1600200"/>
              <a:gd name="connsiteX26" fmla="*/ 533400 w 4362450"/>
              <a:gd name="connsiteY26" fmla="*/ 600075 h 1600200"/>
              <a:gd name="connsiteX27" fmla="*/ 495300 w 4362450"/>
              <a:gd name="connsiteY27" fmla="*/ 628650 h 1600200"/>
              <a:gd name="connsiteX28" fmla="*/ 390525 w 4362450"/>
              <a:gd name="connsiteY28" fmla="*/ 695325 h 1600200"/>
              <a:gd name="connsiteX29" fmla="*/ 304800 w 4362450"/>
              <a:gd name="connsiteY29" fmla="*/ 762000 h 1600200"/>
              <a:gd name="connsiteX30" fmla="*/ 276225 w 4362450"/>
              <a:gd name="connsiteY30" fmla="*/ 781050 h 1600200"/>
              <a:gd name="connsiteX31" fmla="*/ 247650 w 4362450"/>
              <a:gd name="connsiteY31" fmla="*/ 800100 h 1600200"/>
              <a:gd name="connsiteX32" fmla="*/ 190500 w 4362450"/>
              <a:gd name="connsiteY32" fmla="*/ 847725 h 1600200"/>
              <a:gd name="connsiteX33" fmla="*/ 161925 w 4362450"/>
              <a:gd name="connsiteY33" fmla="*/ 876300 h 1600200"/>
              <a:gd name="connsiteX34" fmla="*/ 133350 w 4362450"/>
              <a:gd name="connsiteY34" fmla="*/ 895350 h 1600200"/>
              <a:gd name="connsiteX35" fmla="*/ 76200 w 4362450"/>
              <a:gd name="connsiteY35" fmla="*/ 952500 h 1600200"/>
              <a:gd name="connsiteX36" fmla="*/ 28575 w 4362450"/>
              <a:gd name="connsiteY36" fmla="*/ 1019175 h 1600200"/>
              <a:gd name="connsiteX37" fmla="*/ 0 w 4362450"/>
              <a:gd name="connsiteY37" fmla="*/ 1114425 h 1600200"/>
              <a:gd name="connsiteX38" fmla="*/ 9525 w 4362450"/>
              <a:gd name="connsiteY38" fmla="*/ 1285875 h 1600200"/>
              <a:gd name="connsiteX39" fmla="*/ 47625 w 4362450"/>
              <a:gd name="connsiteY39" fmla="*/ 1343025 h 1600200"/>
              <a:gd name="connsiteX40" fmla="*/ 85725 w 4362450"/>
              <a:gd name="connsiteY40" fmla="*/ 1390650 h 1600200"/>
              <a:gd name="connsiteX41" fmla="*/ 114300 w 4362450"/>
              <a:gd name="connsiteY41" fmla="*/ 1419225 h 1600200"/>
              <a:gd name="connsiteX42" fmla="*/ 200025 w 4362450"/>
              <a:gd name="connsiteY42" fmla="*/ 1466850 h 1600200"/>
              <a:gd name="connsiteX43" fmla="*/ 228600 w 4362450"/>
              <a:gd name="connsiteY43" fmla="*/ 1495425 h 1600200"/>
              <a:gd name="connsiteX44" fmla="*/ 295275 w 4362450"/>
              <a:gd name="connsiteY44" fmla="*/ 1533525 h 1600200"/>
              <a:gd name="connsiteX45" fmla="*/ 361950 w 4362450"/>
              <a:gd name="connsiteY45" fmla="*/ 1552575 h 1600200"/>
              <a:gd name="connsiteX46" fmla="*/ 390525 w 4362450"/>
              <a:gd name="connsiteY46" fmla="*/ 1571625 h 1600200"/>
              <a:gd name="connsiteX47" fmla="*/ 447675 w 4362450"/>
              <a:gd name="connsiteY47" fmla="*/ 1581150 h 1600200"/>
              <a:gd name="connsiteX48" fmla="*/ 600075 w 4362450"/>
              <a:gd name="connsiteY48" fmla="*/ 1600200 h 1600200"/>
              <a:gd name="connsiteX49" fmla="*/ 847725 w 4362450"/>
              <a:gd name="connsiteY49" fmla="*/ 1590675 h 1600200"/>
              <a:gd name="connsiteX50" fmla="*/ 952500 w 4362450"/>
              <a:gd name="connsiteY50" fmla="*/ 1581150 h 1600200"/>
              <a:gd name="connsiteX51" fmla="*/ 990600 w 4362450"/>
              <a:gd name="connsiteY51" fmla="*/ 1571625 h 1600200"/>
              <a:gd name="connsiteX52" fmla="*/ 1228725 w 4362450"/>
              <a:gd name="connsiteY52" fmla="*/ 1552575 h 1600200"/>
              <a:gd name="connsiteX53" fmla="*/ 1333500 w 4362450"/>
              <a:gd name="connsiteY53" fmla="*/ 1543050 h 1600200"/>
              <a:gd name="connsiteX54" fmla="*/ 1362075 w 4362450"/>
              <a:gd name="connsiteY54" fmla="*/ 1533525 h 1600200"/>
              <a:gd name="connsiteX55" fmla="*/ 1457325 w 4362450"/>
              <a:gd name="connsiteY55" fmla="*/ 1514475 h 1600200"/>
              <a:gd name="connsiteX56" fmla="*/ 1514475 w 4362450"/>
              <a:gd name="connsiteY56" fmla="*/ 1495425 h 1600200"/>
              <a:gd name="connsiteX57" fmla="*/ 1647825 w 4362450"/>
              <a:gd name="connsiteY57" fmla="*/ 1466850 h 1600200"/>
              <a:gd name="connsiteX58" fmla="*/ 1743075 w 4362450"/>
              <a:gd name="connsiteY58" fmla="*/ 1438275 h 1600200"/>
              <a:gd name="connsiteX59" fmla="*/ 1800225 w 4362450"/>
              <a:gd name="connsiteY59" fmla="*/ 1419225 h 1600200"/>
              <a:gd name="connsiteX60" fmla="*/ 1847850 w 4362450"/>
              <a:gd name="connsiteY60" fmla="*/ 1409700 h 1600200"/>
              <a:gd name="connsiteX61" fmla="*/ 1876425 w 4362450"/>
              <a:gd name="connsiteY61" fmla="*/ 1400175 h 1600200"/>
              <a:gd name="connsiteX62" fmla="*/ 1924050 w 4362450"/>
              <a:gd name="connsiteY62" fmla="*/ 1390650 h 1600200"/>
              <a:gd name="connsiteX63" fmla="*/ 2000250 w 4362450"/>
              <a:gd name="connsiteY63" fmla="*/ 1352550 h 1600200"/>
              <a:gd name="connsiteX64" fmla="*/ 2076450 w 4362450"/>
              <a:gd name="connsiteY64" fmla="*/ 1343025 h 1600200"/>
              <a:gd name="connsiteX65" fmla="*/ 2143125 w 4362450"/>
              <a:gd name="connsiteY65" fmla="*/ 1323975 h 1600200"/>
              <a:gd name="connsiteX66" fmla="*/ 2181225 w 4362450"/>
              <a:gd name="connsiteY66" fmla="*/ 1314450 h 1600200"/>
              <a:gd name="connsiteX67" fmla="*/ 2209800 w 4362450"/>
              <a:gd name="connsiteY67" fmla="*/ 1304925 h 1600200"/>
              <a:gd name="connsiteX68" fmla="*/ 2257425 w 4362450"/>
              <a:gd name="connsiteY68" fmla="*/ 1295400 h 1600200"/>
              <a:gd name="connsiteX69" fmla="*/ 2314575 w 4362450"/>
              <a:gd name="connsiteY69" fmla="*/ 1276350 h 1600200"/>
              <a:gd name="connsiteX70" fmla="*/ 2352675 w 4362450"/>
              <a:gd name="connsiteY70" fmla="*/ 1257300 h 1600200"/>
              <a:gd name="connsiteX71" fmla="*/ 2419350 w 4362450"/>
              <a:gd name="connsiteY71" fmla="*/ 1247775 h 1600200"/>
              <a:gd name="connsiteX72" fmla="*/ 2457450 w 4362450"/>
              <a:gd name="connsiteY72" fmla="*/ 1238250 h 1600200"/>
              <a:gd name="connsiteX73" fmla="*/ 2543175 w 4362450"/>
              <a:gd name="connsiteY73" fmla="*/ 1219200 h 1600200"/>
              <a:gd name="connsiteX74" fmla="*/ 2571750 w 4362450"/>
              <a:gd name="connsiteY74" fmla="*/ 1209675 h 1600200"/>
              <a:gd name="connsiteX75" fmla="*/ 2609850 w 4362450"/>
              <a:gd name="connsiteY75" fmla="*/ 1190625 h 1600200"/>
              <a:gd name="connsiteX76" fmla="*/ 2857500 w 4362450"/>
              <a:gd name="connsiteY76" fmla="*/ 1143000 h 1600200"/>
              <a:gd name="connsiteX77" fmla="*/ 2895600 w 4362450"/>
              <a:gd name="connsiteY77" fmla="*/ 1133475 h 1600200"/>
              <a:gd name="connsiteX78" fmla="*/ 2943225 w 4362450"/>
              <a:gd name="connsiteY78" fmla="*/ 1123950 h 1600200"/>
              <a:gd name="connsiteX79" fmla="*/ 3095625 w 4362450"/>
              <a:gd name="connsiteY79" fmla="*/ 1085850 h 1600200"/>
              <a:gd name="connsiteX80" fmla="*/ 3171825 w 4362450"/>
              <a:gd name="connsiteY80" fmla="*/ 1066800 h 1600200"/>
              <a:gd name="connsiteX81" fmla="*/ 3314700 w 4362450"/>
              <a:gd name="connsiteY81" fmla="*/ 1047750 h 1600200"/>
              <a:gd name="connsiteX82" fmla="*/ 3448050 w 4362450"/>
              <a:gd name="connsiteY82" fmla="*/ 1019175 h 1600200"/>
              <a:gd name="connsiteX83" fmla="*/ 3476625 w 4362450"/>
              <a:gd name="connsiteY83" fmla="*/ 1009650 h 1600200"/>
              <a:gd name="connsiteX84" fmla="*/ 3533775 w 4362450"/>
              <a:gd name="connsiteY84" fmla="*/ 1000125 h 1600200"/>
              <a:gd name="connsiteX85" fmla="*/ 3562350 w 4362450"/>
              <a:gd name="connsiteY85" fmla="*/ 990600 h 1600200"/>
              <a:gd name="connsiteX86" fmla="*/ 3667125 w 4362450"/>
              <a:gd name="connsiteY86" fmla="*/ 971550 h 1600200"/>
              <a:gd name="connsiteX87" fmla="*/ 3743325 w 4362450"/>
              <a:gd name="connsiteY87" fmla="*/ 952500 h 1600200"/>
              <a:gd name="connsiteX88" fmla="*/ 3790950 w 4362450"/>
              <a:gd name="connsiteY88" fmla="*/ 933450 h 1600200"/>
              <a:gd name="connsiteX89" fmla="*/ 3829050 w 4362450"/>
              <a:gd name="connsiteY89" fmla="*/ 923925 h 1600200"/>
              <a:gd name="connsiteX90" fmla="*/ 3914775 w 4362450"/>
              <a:gd name="connsiteY90" fmla="*/ 885825 h 1600200"/>
              <a:gd name="connsiteX91" fmla="*/ 4019550 w 4362450"/>
              <a:gd name="connsiteY91" fmla="*/ 857250 h 1600200"/>
              <a:gd name="connsiteX92" fmla="*/ 4086225 w 4362450"/>
              <a:gd name="connsiteY92" fmla="*/ 819150 h 1600200"/>
              <a:gd name="connsiteX93" fmla="*/ 4114800 w 4362450"/>
              <a:gd name="connsiteY93" fmla="*/ 809625 h 1600200"/>
              <a:gd name="connsiteX94" fmla="*/ 4171950 w 4362450"/>
              <a:gd name="connsiteY94" fmla="*/ 781050 h 1600200"/>
              <a:gd name="connsiteX95" fmla="*/ 4191000 w 4362450"/>
              <a:gd name="connsiteY95" fmla="*/ 752475 h 1600200"/>
              <a:gd name="connsiteX96" fmla="*/ 4257675 w 4362450"/>
              <a:gd name="connsiteY96" fmla="*/ 685800 h 1600200"/>
              <a:gd name="connsiteX97" fmla="*/ 4305300 w 4362450"/>
              <a:gd name="connsiteY97" fmla="*/ 619125 h 1600200"/>
              <a:gd name="connsiteX98" fmla="*/ 4324350 w 4362450"/>
              <a:gd name="connsiteY98" fmla="*/ 590550 h 1600200"/>
              <a:gd name="connsiteX99" fmla="*/ 4333875 w 4362450"/>
              <a:gd name="connsiteY99" fmla="*/ 561975 h 1600200"/>
              <a:gd name="connsiteX100" fmla="*/ 4362450 w 4362450"/>
              <a:gd name="connsiteY100" fmla="*/ 504825 h 1600200"/>
              <a:gd name="connsiteX101" fmla="*/ 4352925 w 4362450"/>
              <a:gd name="connsiteY101" fmla="*/ 342900 h 1600200"/>
              <a:gd name="connsiteX102" fmla="*/ 4324350 w 4362450"/>
              <a:gd name="connsiteY102" fmla="*/ 314325 h 1600200"/>
              <a:gd name="connsiteX103" fmla="*/ 4314825 w 4362450"/>
              <a:gd name="connsiteY103" fmla="*/ 285750 h 1600200"/>
              <a:gd name="connsiteX104" fmla="*/ 4286250 w 4362450"/>
              <a:gd name="connsiteY104" fmla="*/ 257175 h 1600200"/>
              <a:gd name="connsiteX105" fmla="*/ 4248150 w 4362450"/>
              <a:gd name="connsiteY105" fmla="*/ 200025 h 1600200"/>
              <a:gd name="connsiteX106" fmla="*/ 4181475 w 4362450"/>
              <a:gd name="connsiteY106" fmla="*/ 142875 h 1600200"/>
              <a:gd name="connsiteX107" fmla="*/ 4143375 w 4362450"/>
              <a:gd name="connsiteY107" fmla="*/ 104775 h 1600200"/>
              <a:gd name="connsiteX108" fmla="*/ 4114800 w 4362450"/>
              <a:gd name="connsiteY108" fmla="*/ 76200 h 1600200"/>
              <a:gd name="connsiteX109" fmla="*/ 4086225 w 4362450"/>
              <a:gd name="connsiteY109" fmla="*/ 66675 h 1600200"/>
              <a:gd name="connsiteX110" fmla="*/ 4029075 w 4362450"/>
              <a:gd name="connsiteY110" fmla="*/ 28575 h 1600200"/>
              <a:gd name="connsiteX111" fmla="*/ 3943350 w 4362450"/>
              <a:gd name="connsiteY111" fmla="*/ 9525 h 1600200"/>
              <a:gd name="connsiteX112" fmla="*/ 3914775 w 4362450"/>
              <a:gd name="connsiteY112" fmla="*/ 0 h 1600200"/>
              <a:gd name="connsiteX113" fmla="*/ 3457575 w 4362450"/>
              <a:gd name="connsiteY113" fmla="*/ 9525 h 1600200"/>
              <a:gd name="connsiteX114" fmla="*/ 3381375 w 4362450"/>
              <a:gd name="connsiteY114" fmla="*/ 19050 h 1600200"/>
              <a:gd name="connsiteX115" fmla="*/ 3276600 w 4362450"/>
              <a:gd name="connsiteY115" fmla="*/ 28575 h 1600200"/>
              <a:gd name="connsiteX116" fmla="*/ 3057525 w 4362450"/>
              <a:gd name="connsiteY116" fmla="*/ 38100 h 1600200"/>
              <a:gd name="connsiteX117" fmla="*/ 2981325 w 4362450"/>
              <a:gd name="connsiteY117" fmla="*/ 47625 h 1600200"/>
              <a:gd name="connsiteX118" fmla="*/ 2838450 w 4362450"/>
              <a:gd name="connsiteY118" fmla="*/ 66675 h 1600200"/>
              <a:gd name="connsiteX119" fmla="*/ 2552700 w 4362450"/>
              <a:gd name="connsiteY119" fmla="*/ 57150 h 1600200"/>
              <a:gd name="connsiteX120" fmla="*/ 2457450 w 4362450"/>
              <a:gd name="connsiteY120" fmla="*/ 47625 h 1600200"/>
              <a:gd name="connsiteX121" fmla="*/ 2400300 w 4362450"/>
              <a:gd name="connsiteY121" fmla="*/ 28575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362450" h="1600200">
                <a:moveTo>
                  <a:pt x="2466975" y="9525"/>
                </a:moveTo>
                <a:cubicBezTo>
                  <a:pt x="2384425" y="12700"/>
                  <a:pt x="2301793" y="14199"/>
                  <a:pt x="2219325" y="19050"/>
                </a:cubicBezTo>
                <a:cubicBezTo>
                  <a:pt x="2193772" y="20553"/>
                  <a:pt x="2168629" y="26389"/>
                  <a:pt x="2143125" y="28575"/>
                </a:cubicBezTo>
                <a:cubicBezTo>
                  <a:pt x="2057479" y="35916"/>
                  <a:pt x="1885950" y="47625"/>
                  <a:pt x="1885950" y="47625"/>
                </a:cubicBezTo>
                <a:cubicBezTo>
                  <a:pt x="1829554" y="57024"/>
                  <a:pt x="1792928" y="62497"/>
                  <a:pt x="1733550" y="76200"/>
                </a:cubicBezTo>
                <a:cubicBezTo>
                  <a:pt x="1723767" y="78458"/>
                  <a:pt x="1714914" y="84305"/>
                  <a:pt x="1704975" y="85725"/>
                </a:cubicBezTo>
                <a:cubicBezTo>
                  <a:pt x="1670258" y="90685"/>
                  <a:pt x="1635029" y="91152"/>
                  <a:pt x="1600200" y="95250"/>
                </a:cubicBezTo>
                <a:cubicBezTo>
                  <a:pt x="1468732" y="110717"/>
                  <a:pt x="1594859" y="96437"/>
                  <a:pt x="1514475" y="114300"/>
                </a:cubicBezTo>
                <a:cubicBezTo>
                  <a:pt x="1438046" y="131284"/>
                  <a:pt x="1479037" y="116016"/>
                  <a:pt x="1409700" y="133350"/>
                </a:cubicBezTo>
                <a:cubicBezTo>
                  <a:pt x="1387054" y="139012"/>
                  <a:pt x="1352729" y="154933"/>
                  <a:pt x="1333500" y="161925"/>
                </a:cubicBezTo>
                <a:cubicBezTo>
                  <a:pt x="1227661" y="200412"/>
                  <a:pt x="1319476" y="166132"/>
                  <a:pt x="1238250" y="190500"/>
                </a:cubicBezTo>
                <a:cubicBezTo>
                  <a:pt x="1219016" y="196270"/>
                  <a:pt x="1197808" y="198411"/>
                  <a:pt x="1181100" y="209550"/>
                </a:cubicBezTo>
                <a:cubicBezTo>
                  <a:pt x="1099208" y="264145"/>
                  <a:pt x="1202820" y="198690"/>
                  <a:pt x="1123950" y="238125"/>
                </a:cubicBezTo>
                <a:cubicBezTo>
                  <a:pt x="1083106" y="258547"/>
                  <a:pt x="1104718" y="256258"/>
                  <a:pt x="1066800" y="285750"/>
                </a:cubicBezTo>
                <a:cubicBezTo>
                  <a:pt x="1048728" y="299806"/>
                  <a:pt x="1028700" y="311150"/>
                  <a:pt x="1009650" y="323850"/>
                </a:cubicBezTo>
                <a:lnTo>
                  <a:pt x="981075" y="342900"/>
                </a:lnTo>
                <a:cubicBezTo>
                  <a:pt x="971550" y="349250"/>
                  <a:pt x="960595" y="353855"/>
                  <a:pt x="952500" y="361950"/>
                </a:cubicBezTo>
                <a:cubicBezTo>
                  <a:pt x="935336" y="379114"/>
                  <a:pt x="918557" y="399629"/>
                  <a:pt x="895350" y="409575"/>
                </a:cubicBezTo>
                <a:cubicBezTo>
                  <a:pt x="883318" y="414732"/>
                  <a:pt x="869837" y="415504"/>
                  <a:pt x="857250" y="419100"/>
                </a:cubicBezTo>
                <a:cubicBezTo>
                  <a:pt x="833371" y="425923"/>
                  <a:pt x="811964" y="434307"/>
                  <a:pt x="790575" y="447675"/>
                </a:cubicBezTo>
                <a:cubicBezTo>
                  <a:pt x="773317" y="458461"/>
                  <a:pt x="744050" y="485225"/>
                  <a:pt x="723900" y="495300"/>
                </a:cubicBezTo>
                <a:cubicBezTo>
                  <a:pt x="714920" y="499790"/>
                  <a:pt x="704553" y="500870"/>
                  <a:pt x="695325" y="504825"/>
                </a:cubicBezTo>
                <a:cubicBezTo>
                  <a:pt x="682274" y="510418"/>
                  <a:pt x="669553" y="516830"/>
                  <a:pt x="657225" y="523875"/>
                </a:cubicBezTo>
                <a:cubicBezTo>
                  <a:pt x="647286" y="529555"/>
                  <a:pt x="639172" y="538416"/>
                  <a:pt x="628650" y="542925"/>
                </a:cubicBezTo>
                <a:cubicBezTo>
                  <a:pt x="616618" y="548082"/>
                  <a:pt x="603250" y="549275"/>
                  <a:pt x="590550" y="552450"/>
                </a:cubicBezTo>
                <a:cubicBezTo>
                  <a:pt x="581025" y="561975"/>
                  <a:pt x="572323" y="572401"/>
                  <a:pt x="561975" y="581025"/>
                </a:cubicBezTo>
                <a:cubicBezTo>
                  <a:pt x="553181" y="588354"/>
                  <a:pt x="542715" y="593421"/>
                  <a:pt x="533400" y="600075"/>
                </a:cubicBezTo>
                <a:cubicBezTo>
                  <a:pt x="520482" y="609302"/>
                  <a:pt x="508509" y="619844"/>
                  <a:pt x="495300" y="628650"/>
                </a:cubicBezTo>
                <a:cubicBezTo>
                  <a:pt x="473259" y="643344"/>
                  <a:pt x="407160" y="678690"/>
                  <a:pt x="390525" y="695325"/>
                </a:cubicBezTo>
                <a:cubicBezTo>
                  <a:pt x="345761" y="740089"/>
                  <a:pt x="373158" y="716428"/>
                  <a:pt x="304800" y="762000"/>
                </a:cubicBezTo>
                <a:lnTo>
                  <a:pt x="276225" y="781050"/>
                </a:lnTo>
                <a:cubicBezTo>
                  <a:pt x="266700" y="787400"/>
                  <a:pt x="255745" y="792005"/>
                  <a:pt x="247650" y="800100"/>
                </a:cubicBezTo>
                <a:cubicBezTo>
                  <a:pt x="164168" y="883582"/>
                  <a:pt x="270066" y="781420"/>
                  <a:pt x="190500" y="847725"/>
                </a:cubicBezTo>
                <a:cubicBezTo>
                  <a:pt x="180152" y="856349"/>
                  <a:pt x="172273" y="867676"/>
                  <a:pt x="161925" y="876300"/>
                </a:cubicBezTo>
                <a:cubicBezTo>
                  <a:pt x="153131" y="883629"/>
                  <a:pt x="141906" y="887745"/>
                  <a:pt x="133350" y="895350"/>
                </a:cubicBezTo>
                <a:cubicBezTo>
                  <a:pt x="113214" y="913248"/>
                  <a:pt x="91144" y="930084"/>
                  <a:pt x="76200" y="952500"/>
                </a:cubicBezTo>
                <a:cubicBezTo>
                  <a:pt x="48344" y="994284"/>
                  <a:pt x="64019" y="971917"/>
                  <a:pt x="28575" y="1019175"/>
                </a:cubicBezTo>
                <a:cubicBezTo>
                  <a:pt x="5385" y="1088744"/>
                  <a:pt x="14395" y="1056844"/>
                  <a:pt x="0" y="1114425"/>
                </a:cubicBezTo>
                <a:cubicBezTo>
                  <a:pt x="3175" y="1171575"/>
                  <a:pt x="-2149" y="1229840"/>
                  <a:pt x="9525" y="1285875"/>
                </a:cubicBezTo>
                <a:cubicBezTo>
                  <a:pt x="14195" y="1308289"/>
                  <a:pt x="40385" y="1321305"/>
                  <a:pt x="47625" y="1343025"/>
                </a:cubicBezTo>
                <a:cubicBezTo>
                  <a:pt x="63262" y="1389935"/>
                  <a:pt x="45955" y="1357509"/>
                  <a:pt x="85725" y="1390650"/>
                </a:cubicBezTo>
                <a:cubicBezTo>
                  <a:pt x="96073" y="1399274"/>
                  <a:pt x="103667" y="1410955"/>
                  <a:pt x="114300" y="1419225"/>
                </a:cubicBezTo>
                <a:cubicBezTo>
                  <a:pt x="163428" y="1457436"/>
                  <a:pt x="156911" y="1452479"/>
                  <a:pt x="200025" y="1466850"/>
                </a:cubicBezTo>
                <a:cubicBezTo>
                  <a:pt x="209550" y="1476375"/>
                  <a:pt x="218252" y="1486801"/>
                  <a:pt x="228600" y="1495425"/>
                </a:cubicBezTo>
                <a:cubicBezTo>
                  <a:pt x="243674" y="1507986"/>
                  <a:pt x="278336" y="1527173"/>
                  <a:pt x="295275" y="1533525"/>
                </a:cubicBezTo>
                <a:cubicBezTo>
                  <a:pt x="319690" y="1542680"/>
                  <a:pt x="338923" y="1541061"/>
                  <a:pt x="361950" y="1552575"/>
                </a:cubicBezTo>
                <a:cubicBezTo>
                  <a:pt x="372189" y="1557695"/>
                  <a:pt x="379665" y="1568005"/>
                  <a:pt x="390525" y="1571625"/>
                </a:cubicBezTo>
                <a:cubicBezTo>
                  <a:pt x="408847" y="1577732"/>
                  <a:pt x="428587" y="1578213"/>
                  <a:pt x="447675" y="1581150"/>
                </a:cubicBezTo>
                <a:cubicBezTo>
                  <a:pt x="518348" y="1592023"/>
                  <a:pt x="523366" y="1591677"/>
                  <a:pt x="600075" y="1600200"/>
                </a:cubicBezTo>
                <a:lnTo>
                  <a:pt x="847725" y="1590675"/>
                </a:lnTo>
                <a:cubicBezTo>
                  <a:pt x="882743" y="1588782"/>
                  <a:pt x="917739" y="1585785"/>
                  <a:pt x="952500" y="1581150"/>
                </a:cubicBezTo>
                <a:cubicBezTo>
                  <a:pt x="965476" y="1579420"/>
                  <a:pt x="977579" y="1572972"/>
                  <a:pt x="990600" y="1571625"/>
                </a:cubicBezTo>
                <a:cubicBezTo>
                  <a:pt x="1069806" y="1563431"/>
                  <a:pt x="1149423" y="1559784"/>
                  <a:pt x="1228725" y="1552575"/>
                </a:cubicBezTo>
                <a:lnTo>
                  <a:pt x="1333500" y="1543050"/>
                </a:lnTo>
                <a:cubicBezTo>
                  <a:pt x="1343025" y="1539875"/>
                  <a:pt x="1352274" y="1535703"/>
                  <a:pt x="1362075" y="1533525"/>
                </a:cubicBezTo>
                <a:cubicBezTo>
                  <a:pt x="1428279" y="1518813"/>
                  <a:pt x="1403104" y="1530741"/>
                  <a:pt x="1457325" y="1514475"/>
                </a:cubicBezTo>
                <a:cubicBezTo>
                  <a:pt x="1476559" y="1508705"/>
                  <a:pt x="1494994" y="1500295"/>
                  <a:pt x="1514475" y="1495425"/>
                </a:cubicBezTo>
                <a:cubicBezTo>
                  <a:pt x="1609411" y="1471691"/>
                  <a:pt x="1564850" y="1480679"/>
                  <a:pt x="1647825" y="1466850"/>
                </a:cubicBezTo>
                <a:cubicBezTo>
                  <a:pt x="1749341" y="1426244"/>
                  <a:pt x="1641889" y="1465871"/>
                  <a:pt x="1743075" y="1438275"/>
                </a:cubicBezTo>
                <a:cubicBezTo>
                  <a:pt x="1762448" y="1432991"/>
                  <a:pt x="1780852" y="1424509"/>
                  <a:pt x="1800225" y="1419225"/>
                </a:cubicBezTo>
                <a:cubicBezTo>
                  <a:pt x="1815844" y="1414965"/>
                  <a:pt x="1832144" y="1413627"/>
                  <a:pt x="1847850" y="1409700"/>
                </a:cubicBezTo>
                <a:cubicBezTo>
                  <a:pt x="1857590" y="1407265"/>
                  <a:pt x="1866685" y="1402610"/>
                  <a:pt x="1876425" y="1400175"/>
                </a:cubicBezTo>
                <a:cubicBezTo>
                  <a:pt x="1892131" y="1396248"/>
                  <a:pt x="1908175" y="1393825"/>
                  <a:pt x="1924050" y="1390650"/>
                </a:cubicBezTo>
                <a:cubicBezTo>
                  <a:pt x="1951709" y="1372211"/>
                  <a:pt x="1964612" y="1360774"/>
                  <a:pt x="2000250" y="1352550"/>
                </a:cubicBezTo>
                <a:cubicBezTo>
                  <a:pt x="2025192" y="1346794"/>
                  <a:pt x="2051201" y="1347233"/>
                  <a:pt x="2076450" y="1343025"/>
                </a:cubicBezTo>
                <a:cubicBezTo>
                  <a:pt x="2112182" y="1337070"/>
                  <a:pt x="2111418" y="1333034"/>
                  <a:pt x="2143125" y="1323975"/>
                </a:cubicBezTo>
                <a:cubicBezTo>
                  <a:pt x="2155712" y="1320379"/>
                  <a:pt x="2168638" y="1318046"/>
                  <a:pt x="2181225" y="1314450"/>
                </a:cubicBezTo>
                <a:cubicBezTo>
                  <a:pt x="2190879" y="1311692"/>
                  <a:pt x="2200060" y="1307360"/>
                  <a:pt x="2209800" y="1304925"/>
                </a:cubicBezTo>
                <a:cubicBezTo>
                  <a:pt x="2225506" y="1300998"/>
                  <a:pt x="2241806" y="1299660"/>
                  <a:pt x="2257425" y="1295400"/>
                </a:cubicBezTo>
                <a:cubicBezTo>
                  <a:pt x="2276798" y="1290116"/>
                  <a:pt x="2296614" y="1285330"/>
                  <a:pt x="2314575" y="1276350"/>
                </a:cubicBezTo>
                <a:cubicBezTo>
                  <a:pt x="2327275" y="1270000"/>
                  <a:pt x="2338976" y="1261036"/>
                  <a:pt x="2352675" y="1257300"/>
                </a:cubicBezTo>
                <a:cubicBezTo>
                  <a:pt x="2374335" y="1251393"/>
                  <a:pt x="2397261" y="1251791"/>
                  <a:pt x="2419350" y="1247775"/>
                </a:cubicBezTo>
                <a:cubicBezTo>
                  <a:pt x="2432230" y="1245433"/>
                  <a:pt x="2444694" y="1241194"/>
                  <a:pt x="2457450" y="1238250"/>
                </a:cubicBezTo>
                <a:cubicBezTo>
                  <a:pt x="2485972" y="1231668"/>
                  <a:pt x="2514777" y="1226300"/>
                  <a:pt x="2543175" y="1219200"/>
                </a:cubicBezTo>
                <a:cubicBezTo>
                  <a:pt x="2552915" y="1216765"/>
                  <a:pt x="2562522" y="1213630"/>
                  <a:pt x="2571750" y="1209675"/>
                </a:cubicBezTo>
                <a:cubicBezTo>
                  <a:pt x="2584801" y="1204082"/>
                  <a:pt x="2596169" y="1194425"/>
                  <a:pt x="2609850" y="1190625"/>
                </a:cubicBezTo>
                <a:cubicBezTo>
                  <a:pt x="2951727" y="1095659"/>
                  <a:pt x="2553270" y="1219058"/>
                  <a:pt x="2857500" y="1143000"/>
                </a:cubicBezTo>
                <a:cubicBezTo>
                  <a:pt x="2870200" y="1139825"/>
                  <a:pt x="2882821" y="1136315"/>
                  <a:pt x="2895600" y="1133475"/>
                </a:cubicBezTo>
                <a:cubicBezTo>
                  <a:pt x="2911404" y="1129963"/>
                  <a:pt x="2927476" y="1127700"/>
                  <a:pt x="2943225" y="1123950"/>
                </a:cubicBezTo>
                <a:cubicBezTo>
                  <a:pt x="2994164" y="1111822"/>
                  <a:pt x="3044825" y="1098550"/>
                  <a:pt x="3095625" y="1085850"/>
                </a:cubicBezTo>
                <a:cubicBezTo>
                  <a:pt x="3121025" y="1079500"/>
                  <a:pt x="3145873" y="1070260"/>
                  <a:pt x="3171825" y="1066800"/>
                </a:cubicBezTo>
                <a:lnTo>
                  <a:pt x="3314700" y="1047750"/>
                </a:lnTo>
                <a:cubicBezTo>
                  <a:pt x="3385795" y="1024052"/>
                  <a:pt x="3302128" y="1050444"/>
                  <a:pt x="3448050" y="1019175"/>
                </a:cubicBezTo>
                <a:cubicBezTo>
                  <a:pt x="3457867" y="1017071"/>
                  <a:pt x="3466824" y="1011828"/>
                  <a:pt x="3476625" y="1009650"/>
                </a:cubicBezTo>
                <a:cubicBezTo>
                  <a:pt x="3495478" y="1005460"/>
                  <a:pt x="3514922" y="1004315"/>
                  <a:pt x="3533775" y="1000125"/>
                </a:cubicBezTo>
                <a:cubicBezTo>
                  <a:pt x="3543576" y="997947"/>
                  <a:pt x="3552610" y="993035"/>
                  <a:pt x="3562350" y="990600"/>
                </a:cubicBezTo>
                <a:cubicBezTo>
                  <a:pt x="3617450" y="976825"/>
                  <a:pt x="3607680" y="984288"/>
                  <a:pt x="3667125" y="971550"/>
                </a:cubicBezTo>
                <a:cubicBezTo>
                  <a:pt x="3692726" y="966064"/>
                  <a:pt x="3718301" y="960200"/>
                  <a:pt x="3743325" y="952500"/>
                </a:cubicBezTo>
                <a:cubicBezTo>
                  <a:pt x="3759667" y="947472"/>
                  <a:pt x="3774730" y="938857"/>
                  <a:pt x="3790950" y="933450"/>
                </a:cubicBezTo>
                <a:cubicBezTo>
                  <a:pt x="3803369" y="929310"/>
                  <a:pt x="3816793" y="928522"/>
                  <a:pt x="3829050" y="923925"/>
                </a:cubicBezTo>
                <a:cubicBezTo>
                  <a:pt x="3904099" y="895782"/>
                  <a:pt x="3827889" y="911891"/>
                  <a:pt x="3914775" y="885825"/>
                </a:cubicBezTo>
                <a:cubicBezTo>
                  <a:pt x="4010434" y="857127"/>
                  <a:pt x="3911886" y="900316"/>
                  <a:pt x="4019550" y="857250"/>
                </a:cubicBezTo>
                <a:cubicBezTo>
                  <a:pt x="4103045" y="823852"/>
                  <a:pt x="4017492" y="853516"/>
                  <a:pt x="4086225" y="819150"/>
                </a:cubicBezTo>
                <a:cubicBezTo>
                  <a:pt x="4095205" y="814660"/>
                  <a:pt x="4105820" y="814115"/>
                  <a:pt x="4114800" y="809625"/>
                </a:cubicBezTo>
                <a:cubicBezTo>
                  <a:pt x="4188658" y="772696"/>
                  <a:pt x="4100126" y="804991"/>
                  <a:pt x="4171950" y="781050"/>
                </a:cubicBezTo>
                <a:cubicBezTo>
                  <a:pt x="4178300" y="771525"/>
                  <a:pt x="4183342" y="760984"/>
                  <a:pt x="4191000" y="752475"/>
                </a:cubicBezTo>
                <a:cubicBezTo>
                  <a:pt x="4212026" y="729113"/>
                  <a:pt x="4240240" y="711952"/>
                  <a:pt x="4257675" y="685800"/>
                </a:cubicBezTo>
                <a:cubicBezTo>
                  <a:pt x="4302570" y="618457"/>
                  <a:pt x="4246227" y="701827"/>
                  <a:pt x="4305300" y="619125"/>
                </a:cubicBezTo>
                <a:cubicBezTo>
                  <a:pt x="4311954" y="609810"/>
                  <a:pt x="4319230" y="600789"/>
                  <a:pt x="4324350" y="590550"/>
                </a:cubicBezTo>
                <a:cubicBezTo>
                  <a:pt x="4328840" y="581570"/>
                  <a:pt x="4329385" y="570955"/>
                  <a:pt x="4333875" y="561975"/>
                </a:cubicBezTo>
                <a:cubicBezTo>
                  <a:pt x="4370804" y="488117"/>
                  <a:pt x="4338509" y="576649"/>
                  <a:pt x="4362450" y="504825"/>
                </a:cubicBezTo>
                <a:cubicBezTo>
                  <a:pt x="4359275" y="450850"/>
                  <a:pt x="4363529" y="395918"/>
                  <a:pt x="4352925" y="342900"/>
                </a:cubicBezTo>
                <a:cubicBezTo>
                  <a:pt x="4350283" y="329691"/>
                  <a:pt x="4331822" y="325533"/>
                  <a:pt x="4324350" y="314325"/>
                </a:cubicBezTo>
                <a:cubicBezTo>
                  <a:pt x="4318781" y="305971"/>
                  <a:pt x="4320394" y="294104"/>
                  <a:pt x="4314825" y="285750"/>
                </a:cubicBezTo>
                <a:cubicBezTo>
                  <a:pt x="4307353" y="274542"/>
                  <a:pt x="4294520" y="267808"/>
                  <a:pt x="4286250" y="257175"/>
                </a:cubicBezTo>
                <a:cubicBezTo>
                  <a:pt x="4272194" y="239103"/>
                  <a:pt x="4264339" y="216214"/>
                  <a:pt x="4248150" y="200025"/>
                </a:cubicBezTo>
                <a:cubicBezTo>
                  <a:pt x="4208350" y="160225"/>
                  <a:pt x="4230351" y="179532"/>
                  <a:pt x="4181475" y="142875"/>
                </a:cubicBezTo>
                <a:cubicBezTo>
                  <a:pt x="4163332" y="88446"/>
                  <a:pt x="4186918" y="133804"/>
                  <a:pt x="4143375" y="104775"/>
                </a:cubicBezTo>
                <a:cubicBezTo>
                  <a:pt x="4132167" y="97303"/>
                  <a:pt x="4126008" y="83672"/>
                  <a:pt x="4114800" y="76200"/>
                </a:cubicBezTo>
                <a:cubicBezTo>
                  <a:pt x="4106446" y="70631"/>
                  <a:pt x="4095002" y="71551"/>
                  <a:pt x="4086225" y="66675"/>
                </a:cubicBezTo>
                <a:cubicBezTo>
                  <a:pt x="4066211" y="55556"/>
                  <a:pt x="4051526" y="33065"/>
                  <a:pt x="4029075" y="28575"/>
                </a:cubicBezTo>
                <a:cubicBezTo>
                  <a:pt x="3996339" y="22028"/>
                  <a:pt x="3974737" y="18493"/>
                  <a:pt x="3943350" y="9525"/>
                </a:cubicBezTo>
                <a:cubicBezTo>
                  <a:pt x="3933696" y="6767"/>
                  <a:pt x="3924300" y="3175"/>
                  <a:pt x="3914775" y="0"/>
                </a:cubicBezTo>
                <a:lnTo>
                  <a:pt x="3457575" y="9525"/>
                </a:lnTo>
                <a:cubicBezTo>
                  <a:pt x="3431994" y="10439"/>
                  <a:pt x="3406832" y="16370"/>
                  <a:pt x="3381375" y="19050"/>
                </a:cubicBezTo>
                <a:cubicBezTo>
                  <a:pt x="3346499" y="22721"/>
                  <a:pt x="3311609" y="26516"/>
                  <a:pt x="3276600" y="28575"/>
                </a:cubicBezTo>
                <a:cubicBezTo>
                  <a:pt x="3203632" y="32867"/>
                  <a:pt x="3130550" y="34925"/>
                  <a:pt x="3057525" y="38100"/>
                </a:cubicBezTo>
                <a:lnTo>
                  <a:pt x="2981325" y="47625"/>
                </a:lnTo>
                <a:cubicBezTo>
                  <a:pt x="2784149" y="73915"/>
                  <a:pt x="3056829" y="39378"/>
                  <a:pt x="2838450" y="66675"/>
                </a:cubicBezTo>
                <a:lnTo>
                  <a:pt x="2552700" y="57150"/>
                </a:lnTo>
                <a:cubicBezTo>
                  <a:pt x="2520831" y="55557"/>
                  <a:pt x="2488812" y="53505"/>
                  <a:pt x="2457450" y="47625"/>
                </a:cubicBezTo>
                <a:cubicBezTo>
                  <a:pt x="2437713" y="43924"/>
                  <a:pt x="2400300" y="28575"/>
                  <a:pt x="2400300" y="285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6200" y="3048000"/>
            <a:ext cx="5105400" cy="2557162"/>
          </a:xfrm>
          <a:custGeom>
            <a:avLst/>
            <a:gdLst>
              <a:gd name="connsiteX0" fmla="*/ 3981450 w 5800725"/>
              <a:gd name="connsiteY0" fmla="*/ 200025 h 2838450"/>
              <a:gd name="connsiteX1" fmla="*/ 3781425 w 5800725"/>
              <a:gd name="connsiteY1" fmla="*/ 238125 h 2838450"/>
              <a:gd name="connsiteX2" fmla="*/ 3667125 w 5800725"/>
              <a:gd name="connsiteY2" fmla="*/ 257175 h 2838450"/>
              <a:gd name="connsiteX3" fmla="*/ 3552825 w 5800725"/>
              <a:gd name="connsiteY3" fmla="*/ 266700 h 2838450"/>
              <a:gd name="connsiteX4" fmla="*/ 3524250 w 5800725"/>
              <a:gd name="connsiteY4" fmla="*/ 276225 h 2838450"/>
              <a:gd name="connsiteX5" fmla="*/ 3467100 w 5800725"/>
              <a:gd name="connsiteY5" fmla="*/ 285750 h 2838450"/>
              <a:gd name="connsiteX6" fmla="*/ 3457575 w 5800725"/>
              <a:gd name="connsiteY6" fmla="*/ 314325 h 2838450"/>
              <a:gd name="connsiteX7" fmla="*/ 3429000 w 5800725"/>
              <a:gd name="connsiteY7" fmla="*/ 333375 h 2838450"/>
              <a:gd name="connsiteX8" fmla="*/ 3371850 w 5800725"/>
              <a:gd name="connsiteY8" fmla="*/ 352425 h 2838450"/>
              <a:gd name="connsiteX9" fmla="*/ 3314700 w 5800725"/>
              <a:gd name="connsiteY9" fmla="*/ 381000 h 2838450"/>
              <a:gd name="connsiteX10" fmla="*/ 3228975 w 5800725"/>
              <a:gd name="connsiteY10" fmla="*/ 419100 h 2838450"/>
              <a:gd name="connsiteX11" fmla="*/ 3162300 w 5800725"/>
              <a:gd name="connsiteY11" fmla="*/ 428625 h 2838450"/>
              <a:gd name="connsiteX12" fmla="*/ 3133725 w 5800725"/>
              <a:gd name="connsiteY12" fmla="*/ 438150 h 2838450"/>
              <a:gd name="connsiteX13" fmla="*/ 2943225 w 5800725"/>
              <a:gd name="connsiteY13" fmla="*/ 466725 h 2838450"/>
              <a:gd name="connsiteX14" fmla="*/ 2914650 w 5800725"/>
              <a:gd name="connsiteY14" fmla="*/ 476250 h 2838450"/>
              <a:gd name="connsiteX15" fmla="*/ 2695575 w 5800725"/>
              <a:gd name="connsiteY15" fmla="*/ 466725 h 2838450"/>
              <a:gd name="connsiteX16" fmla="*/ 2657475 w 5800725"/>
              <a:gd name="connsiteY16" fmla="*/ 457200 h 2838450"/>
              <a:gd name="connsiteX17" fmla="*/ 2571750 w 5800725"/>
              <a:gd name="connsiteY17" fmla="*/ 447675 h 2838450"/>
              <a:gd name="connsiteX18" fmla="*/ 2524125 w 5800725"/>
              <a:gd name="connsiteY18" fmla="*/ 438150 h 2838450"/>
              <a:gd name="connsiteX19" fmla="*/ 1971675 w 5800725"/>
              <a:gd name="connsiteY19" fmla="*/ 419100 h 2838450"/>
              <a:gd name="connsiteX20" fmla="*/ 1390650 w 5800725"/>
              <a:gd name="connsiteY20" fmla="*/ 419100 h 2838450"/>
              <a:gd name="connsiteX21" fmla="*/ 1276350 w 5800725"/>
              <a:gd name="connsiteY21" fmla="*/ 438150 h 2838450"/>
              <a:gd name="connsiteX22" fmla="*/ 1247775 w 5800725"/>
              <a:gd name="connsiteY22" fmla="*/ 457200 h 2838450"/>
              <a:gd name="connsiteX23" fmla="*/ 1143000 w 5800725"/>
              <a:gd name="connsiteY23" fmla="*/ 514350 h 2838450"/>
              <a:gd name="connsiteX24" fmla="*/ 1085850 w 5800725"/>
              <a:gd name="connsiteY24" fmla="*/ 561975 h 2838450"/>
              <a:gd name="connsiteX25" fmla="*/ 1028700 w 5800725"/>
              <a:gd name="connsiteY25" fmla="*/ 619125 h 2838450"/>
              <a:gd name="connsiteX26" fmla="*/ 1000125 w 5800725"/>
              <a:gd name="connsiteY26" fmla="*/ 638175 h 2838450"/>
              <a:gd name="connsiteX27" fmla="*/ 942975 w 5800725"/>
              <a:gd name="connsiteY27" fmla="*/ 676275 h 2838450"/>
              <a:gd name="connsiteX28" fmla="*/ 885825 w 5800725"/>
              <a:gd name="connsiteY28" fmla="*/ 714375 h 2838450"/>
              <a:gd name="connsiteX29" fmla="*/ 800100 w 5800725"/>
              <a:gd name="connsiteY29" fmla="*/ 723900 h 2838450"/>
              <a:gd name="connsiteX30" fmla="*/ 733425 w 5800725"/>
              <a:gd name="connsiteY30" fmla="*/ 733425 h 2838450"/>
              <a:gd name="connsiteX31" fmla="*/ 647700 w 5800725"/>
              <a:gd name="connsiteY31" fmla="*/ 742950 h 2838450"/>
              <a:gd name="connsiteX32" fmla="*/ 609600 w 5800725"/>
              <a:gd name="connsiteY32" fmla="*/ 752475 h 2838450"/>
              <a:gd name="connsiteX33" fmla="*/ 552450 w 5800725"/>
              <a:gd name="connsiteY33" fmla="*/ 771525 h 2838450"/>
              <a:gd name="connsiteX34" fmla="*/ 523875 w 5800725"/>
              <a:gd name="connsiteY34" fmla="*/ 781050 h 2838450"/>
              <a:gd name="connsiteX35" fmla="*/ 457200 w 5800725"/>
              <a:gd name="connsiteY35" fmla="*/ 800100 h 2838450"/>
              <a:gd name="connsiteX36" fmla="*/ 428625 w 5800725"/>
              <a:gd name="connsiteY36" fmla="*/ 809625 h 2838450"/>
              <a:gd name="connsiteX37" fmla="*/ 333375 w 5800725"/>
              <a:gd name="connsiteY37" fmla="*/ 838200 h 2838450"/>
              <a:gd name="connsiteX38" fmla="*/ 304800 w 5800725"/>
              <a:gd name="connsiteY38" fmla="*/ 857250 h 2838450"/>
              <a:gd name="connsiteX39" fmla="*/ 276225 w 5800725"/>
              <a:gd name="connsiteY39" fmla="*/ 895350 h 2838450"/>
              <a:gd name="connsiteX40" fmla="*/ 238125 w 5800725"/>
              <a:gd name="connsiteY40" fmla="*/ 952500 h 2838450"/>
              <a:gd name="connsiteX41" fmla="*/ 219075 w 5800725"/>
              <a:gd name="connsiteY41" fmla="*/ 981075 h 2838450"/>
              <a:gd name="connsiteX42" fmla="*/ 180975 w 5800725"/>
              <a:gd name="connsiteY42" fmla="*/ 1114425 h 2838450"/>
              <a:gd name="connsiteX43" fmla="*/ 171450 w 5800725"/>
              <a:gd name="connsiteY43" fmla="*/ 1162050 h 2838450"/>
              <a:gd name="connsiteX44" fmla="*/ 161925 w 5800725"/>
              <a:gd name="connsiteY44" fmla="*/ 1190625 h 2838450"/>
              <a:gd name="connsiteX45" fmla="*/ 142875 w 5800725"/>
              <a:gd name="connsiteY45" fmla="*/ 1276350 h 2838450"/>
              <a:gd name="connsiteX46" fmla="*/ 133350 w 5800725"/>
              <a:gd name="connsiteY46" fmla="*/ 1314450 h 2838450"/>
              <a:gd name="connsiteX47" fmla="*/ 123825 w 5800725"/>
              <a:gd name="connsiteY47" fmla="*/ 1381125 h 2838450"/>
              <a:gd name="connsiteX48" fmla="*/ 104775 w 5800725"/>
              <a:gd name="connsiteY48" fmla="*/ 1447800 h 2838450"/>
              <a:gd name="connsiteX49" fmla="*/ 95250 w 5800725"/>
              <a:gd name="connsiteY49" fmla="*/ 1504950 h 2838450"/>
              <a:gd name="connsiteX50" fmla="*/ 85725 w 5800725"/>
              <a:gd name="connsiteY50" fmla="*/ 1533525 h 2838450"/>
              <a:gd name="connsiteX51" fmla="*/ 76200 w 5800725"/>
              <a:gd name="connsiteY51" fmla="*/ 1571625 h 2838450"/>
              <a:gd name="connsiteX52" fmla="*/ 57150 w 5800725"/>
              <a:gd name="connsiteY52" fmla="*/ 1657350 h 2838450"/>
              <a:gd name="connsiteX53" fmla="*/ 47625 w 5800725"/>
              <a:gd name="connsiteY53" fmla="*/ 1752600 h 2838450"/>
              <a:gd name="connsiteX54" fmla="*/ 38100 w 5800725"/>
              <a:gd name="connsiteY54" fmla="*/ 1781175 h 2838450"/>
              <a:gd name="connsiteX55" fmla="*/ 28575 w 5800725"/>
              <a:gd name="connsiteY55" fmla="*/ 1857375 h 2838450"/>
              <a:gd name="connsiteX56" fmla="*/ 19050 w 5800725"/>
              <a:gd name="connsiteY56" fmla="*/ 1914525 h 2838450"/>
              <a:gd name="connsiteX57" fmla="*/ 9525 w 5800725"/>
              <a:gd name="connsiteY57" fmla="*/ 2200275 h 2838450"/>
              <a:gd name="connsiteX58" fmla="*/ 0 w 5800725"/>
              <a:gd name="connsiteY58" fmla="*/ 2324100 h 2838450"/>
              <a:gd name="connsiteX59" fmla="*/ 9525 w 5800725"/>
              <a:gd name="connsiteY59" fmla="*/ 2609850 h 2838450"/>
              <a:gd name="connsiteX60" fmla="*/ 38100 w 5800725"/>
              <a:gd name="connsiteY60" fmla="*/ 2724150 h 2838450"/>
              <a:gd name="connsiteX61" fmla="*/ 57150 w 5800725"/>
              <a:gd name="connsiteY61" fmla="*/ 2790825 h 2838450"/>
              <a:gd name="connsiteX62" fmla="*/ 114300 w 5800725"/>
              <a:gd name="connsiteY62" fmla="*/ 2838450 h 2838450"/>
              <a:gd name="connsiteX63" fmla="*/ 323850 w 5800725"/>
              <a:gd name="connsiteY63" fmla="*/ 2819400 h 2838450"/>
              <a:gd name="connsiteX64" fmla="*/ 390525 w 5800725"/>
              <a:gd name="connsiteY64" fmla="*/ 2790825 h 2838450"/>
              <a:gd name="connsiteX65" fmla="*/ 428625 w 5800725"/>
              <a:gd name="connsiteY65" fmla="*/ 2781300 h 2838450"/>
              <a:gd name="connsiteX66" fmla="*/ 466725 w 5800725"/>
              <a:gd name="connsiteY66" fmla="*/ 2762250 h 2838450"/>
              <a:gd name="connsiteX67" fmla="*/ 495300 w 5800725"/>
              <a:gd name="connsiteY67" fmla="*/ 2752725 h 2838450"/>
              <a:gd name="connsiteX68" fmla="*/ 523875 w 5800725"/>
              <a:gd name="connsiteY68" fmla="*/ 2733675 h 2838450"/>
              <a:gd name="connsiteX69" fmla="*/ 581025 w 5800725"/>
              <a:gd name="connsiteY69" fmla="*/ 2714625 h 2838450"/>
              <a:gd name="connsiteX70" fmla="*/ 647700 w 5800725"/>
              <a:gd name="connsiteY70" fmla="*/ 2676525 h 2838450"/>
              <a:gd name="connsiteX71" fmla="*/ 704850 w 5800725"/>
              <a:gd name="connsiteY71" fmla="*/ 2647950 h 2838450"/>
              <a:gd name="connsiteX72" fmla="*/ 781050 w 5800725"/>
              <a:gd name="connsiteY72" fmla="*/ 2609850 h 2838450"/>
              <a:gd name="connsiteX73" fmla="*/ 809625 w 5800725"/>
              <a:gd name="connsiteY73" fmla="*/ 2581275 h 2838450"/>
              <a:gd name="connsiteX74" fmla="*/ 838200 w 5800725"/>
              <a:gd name="connsiteY74" fmla="*/ 2571750 h 2838450"/>
              <a:gd name="connsiteX75" fmla="*/ 895350 w 5800725"/>
              <a:gd name="connsiteY75" fmla="*/ 2533650 h 2838450"/>
              <a:gd name="connsiteX76" fmla="*/ 942975 w 5800725"/>
              <a:gd name="connsiteY76" fmla="*/ 2505075 h 2838450"/>
              <a:gd name="connsiteX77" fmla="*/ 1000125 w 5800725"/>
              <a:gd name="connsiteY77" fmla="*/ 2457450 h 2838450"/>
              <a:gd name="connsiteX78" fmla="*/ 1028700 w 5800725"/>
              <a:gd name="connsiteY78" fmla="*/ 2447925 h 2838450"/>
              <a:gd name="connsiteX79" fmla="*/ 1143000 w 5800725"/>
              <a:gd name="connsiteY79" fmla="*/ 2371725 h 2838450"/>
              <a:gd name="connsiteX80" fmla="*/ 1171575 w 5800725"/>
              <a:gd name="connsiteY80" fmla="*/ 2352675 h 2838450"/>
              <a:gd name="connsiteX81" fmla="*/ 1228725 w 5800725"/>
              <a:gd name="connsiteY81" fmla="*/ 2333625 h 2838450"/>
              <a:gd name="connsiteX82" fmla="*/ 1257300 w 5800725"/>
              <a:gd name="connsiteY82" fmla="*/ 2324100 h 2838450"/>
              <a:gd name="connsiteX83" fmla="*/ 1362075 w 5800725"/>
              <a:gd name="connsiteY83" fmla="*/ 2305050 h 2838450"/>
              <a:gd name="connsiteX84" fmla="*/ 1409700 w 5800725"/>
              <a:gd name="connsiteY84" fmla="*/ 2295525 h 2838450"/>
              <a:gd name="connsiteX85" fmla="*/ 1543050 w 5800725"/>
              <a:gd name="connsiteY85" fmla="*/ 2286000 h 2838450"/>
              <a:gd name="connsiteX86" fmla="*/ 1685925 w 5800725"/>
              <a:gd name="connsiteY86" fmla="*/ 2266950 h 2838450"/>
              <a:gd name="connsiteX87" fmla="*/ 1838325 w 5800725"/>
              <a:gd name="connsiteY87" fmla="*/ 2247900 h 2838450"/>
              <a:gd name="connsiteX88" fmla="*/ 2247900 w 5800725"/>
              <a:gd name="connsiteY88" fmla="*/ 2257425 h 2838450"/>
              <a:gd name="connsiteX89" fmla="*/ 2276475 w 5800725"/>
              <a:gd name="connsiteY89" fmla="*/ 2266950 h 2838450"/>
              <a:gd name="connsiteX90" fmla="*/ 2400300 w 5800725"/>
              <a:gd name="connsiteY90" fmla="*/ 2286000 h 2838450"/>
              <a:gd name="connsiteX91" fmla="*/ 2790825 w 5800725"/>
              <a:gd name="connsiteY91" fmla="*/ 2305050 h 2838450"/>
              <a:gd name="connsiteX92" fmla="*/ 3000375 w 5800725"/>
              <a:gd name="connsiteY92" fmla="*/ 2324100 h 2838450"/>
              <a:gd name="connsiteX93" fmla="*/ 3133725 w 5800725"/>
              <a:gd name="connsiteY93" fmla="*/ 2333625 h 2838450"/>
              <a:gd name="connsiteX94" fmla="*/ 3257550 w 5800725"/>
              <a:gd name="connsiteY94" fmla="*/ 2352675 h 2838450"/>
              <a:gd name="connsiteX95" fmla="*/ 3600450 w 5800725"/>
              <a:gd name="connsiteY95" fmla="*/ 2371725 h 2838450"/>
              <a:gd name="connsiteX96" fmla="*/ 3629025 w 5800725"/>
              <a:gd name="connsiteY96" fmla="*/ 2381250 h 2838450"/>
              <a:gd name="connsiteX97" fmla="*/ 3933825 w 5800725"/>
              <a:gd name="connsiteY97" fmla="*/ 2381250 h 2838450"/>
              <a:gd name="connsiteX98" fmla="*/ 3962400 w 5800725"/>
              <a:gd name="connsiteY98" fmla="*/ 2371725 h 2838450"/>
              <a:gd name="connsiteX99" fmla="*/ 4124325 w 5800725"/>
              <a:gd name="connsiteY99" fmla="*/ 2333625 h 2838450"/>
              <a:gd name="connsiteX100" fmla="*/ 4191000 w 5800725"/>
              <a:gd name="connsiteY100" fmla="*/ 2314575 h 2838450"/>
              <a:gd name="connsiteX101" fmla="*/ 4229100 w 5800725"/>
              <a:gd name="connsiteY101" fmla="*/ 2305050 h 2838450"/>
              <a:gd name="connsiteX102" fmla="*/ 4267200 w 5800725"/>
              <a:gd name="connsiteY102" fmla="*/ 2286000 h 2838450"/>
              <a:gd name="connsiteX103" fmla="*/ 4371975 w 5800725"/>
              <a:gd name="connsiteY103" fmla="*/ 2257425 h 2838450"/>
              <a:gd name="connsiteX104" fmla="*/ 4448175 w 5800725"/>
              <a:gd name="connsiteY104" fmla="*/ 2219325 h 2838450"/>
              <a:gd name="connsiteX105" fmla="*/ 4495800 w 5800725"/>
              <a:gd name="connsiteY105" fmla="*/ 2200275 h 2838450"/>
              <a:gd name="connsiteX106" fmla="*/ 4572000 w 5800725"/>
              <a:gd name="connsiteY106" fmla="*/ 2171700 h 2838450"/>
              <a:gd name="connsiteX107" fmla="*/ 4695825 w 5800725"/>
              <a:gd name="connsiteY107" fmla="*/ 2114550 h 2838450"/>
              <a:gd name="connsiteX108" fmla="*/ 4781550 w 5800725"/>
              <a:gd name="connsiteY108" fmla="*/ 2076450 h 2838450"/>
              <a:gd name="connsiteX109" fmla="*/ 4810125 w 5800725"/>
              <a:gd name="connsiteY109" fmla="*/ 2057400 h 2838450"/>
              <a:gd name="connsiteX110" fmla="*/ 4905375 w 5800725"/>
              <a:gd name="connsiteY110" fmla="*/ 2019300 h 2838450"/>
              <a:gd name="connsiteX111" fmla="*/ 4962525 w 5800725"/>
              <a:gd name="connsiteY111" fmla="*/ 1990725 h 2838450"/>
              <a:gd name="connsiteX112" fmla="*/ 5010150 w 5800725"/>
              <a:gd name="connsiteY112" fmla="*/ 1962150 h 2838450"/>
              <a:gd name="connsiteX113" fmla="*/ 5105400 w 5800725"/>
              <a:gd name="connsiteY113" fmla="*/ 1924050 h 2838450"/>
              <a:gd name="connsiteX114" fmla="*/ 5133975 w 5800725"/>
              <a:gd name="connsiteY114" fmla="*/ 1895475 h 2838450"/>
              <a:gd name="connsiteX115" fmla="*/ 5172075 w 5800725"/>
              <a:gd name="connsiteY115" fmla="*/ 1876425 h 2838450"/>
              <a:gd name="connsiteX116" fmla="*/ 5200650 w 5800725"/>
              <a:gd name="connsiteY116" fmla="*/ 1847850 h 2838450"/>
              <a:gd name="connsiteX117" fmla="*/ 5238750 w 5800725"/>
              <a:gd name="connsiteY117" fmla="*/ 1828800 h 2838450"/>
              <a:gd name="connsiteX118" fmla="*/ 5314950 w 5800725"/>
              <a:gd name="connsiteY118" fmla="*/ 1762125 h 2838450"/>
              <a:gd name="connsiteX119" fmla="*/ 5343525 w 5800725"/>
              <a:gd name="connsiteY119" fmla="*/ 1743075 h 2838450"/>
              <a:gd name="connsiteX120" fmla="*/ 5410200 w 5800725"/>
              <a:gd name="connsiteY120" fmla="*/ 1657350 h 2838450"/>
              <a:gd name="connsiteX121" fmla="*/ 5448300 w 5800725"/>
              <a:gd name="connsiteY121" fmla="*/ 1619250 h 2838450"/>
              <a:gd name="connsiteX122" fmla="*/ 5467350 w 5800725"/>
              <a:gd name="connsiteY122" fmla="*/ 1552575 h 2838450"/>
              <a:gd name="connsiteX123" fmla="*/ 5505450 w 5800725"/>
              <a:gd name="connsiteY123" fmla="*/ 1457325 h 2838450"/>
              <a:gd name="connsiteX124" fmla="*/ 5543550 w 5800725"/>
              <a:gd name="connsiteY124" fmla="*/ 1352550 h 2838450"/>
              <a:gd name="connsiteX125" fmla="*/ 5562600 w 5800725"/>
              <a:gd name="connsiteY125" fmla="*/ 1285875 h 2838450"/>
              <a:gd name="connsiteX126" fmla="*/ 5572125 w 5800725"/>
              <a:gd name="connsiteY126" fmla="*/ 1238250 h 2838450"/>
              <a:gd name="connsiteX127" fmla="*/ 5591175 w 5800725"/>
              <a:gd name="connsiteY127" fmla="*/ 1200150 h 2838450"/>
              <a:gd name="connsiteX128" fmla="*/ 5600700 w 5800725"/>
              <a:gd name="connsiteY128" fmla="*/ 1171575 h 2838450"/>
              <a:gd name="connsiteX129" fmla="*/ 5619750 w 5800725"/>
              <a:gd name="connsiteY129" fmla="*/ 1133475 h 2838450"/>
              <a:gd name="connsiteX130" fmla="*/ 5657850 w 5800725"/>
              <a:gd name="connsiteY130" fmla="*/ 1028700 h 2838450"/>
              <a:gd name="connsiteX131" fmla="*/ 5667375 w 5800725"/>
              <a:gd name="connsiteY131" fmla="*/ 990600 h 2838450"/>
              <a:gd name="connsiteX132" fmla="*/ 5695950 w 5800725"/>
              <a:gd name="connsiteY132" fmla="*/ 952500 h 2838450"/>
              <a:gd name="connsiteX133" fmla="*/ 5705475 w 5800725"/>
              <a:gd name="connsiteY133" fmla="*/ 923925 h 2838450"/>
              <a:gd name="connsiteX134" fmla="*/ 5743575 w 5800725"/>
              <a:gd name="connsiteY134" fmla="*/ 828675 h 2838450"/>
              <a:gd name="connsiteX135" fmla="*/ 5772150 w 5800725"/>
              <a:gd name="connsiteY135" fmla="*/ 714375 h 2838450"/>
              <a:gd name="connsiteX136" fmla="*/ 5791200 w 5800725"/>
              <a:gd name="connsiteY136" fmla="*/ 638175 h 2838450"/>
              <a:gd name="connsiteX137" fmla="*/ 5800725 w 5800725"/>
              <a:gd name="connsiteY137" fmla="*/ 476250 h 2838450"/>
              <a:gd name="connsiteX138" fmla="*/ 5791200 w 5800725"/>
              <a:gd name="connsiteY138" fmla="*/ 381000 h 2838450"/>
              <a:gd name="connsiteX139" fmla="*/ 5772150 w 5800725"/>
              <a:gd name="connsiteY139" fmla="*/ 276225 h 2838450"/>
              <a:gd name="connsiteX140" fmla="*/ 5753100 w 5800725"/>
              <a:gd name="connsiteY140" fmla="*/ 219075 h 2838450"/>
              <a:gd name="connsiteX141" fmla="*/ 5715000 w 5800725"/>
              <a:gd name="connsiteY141" fmla="*/ 152400 h 2838450"/>
              <a:gd name="connsiteX142" fmla="*/ 5686425 w 5800725"/>
              <a:gd name="connsiteY142" fmla="*/ 123825 h 2838450"/>
              <a:gd name="connsiteX143" fmla="*/ 5553075 w 5800725"/>
              <a:gd name="connsiteY143" fmla="*/ 47625 h 2838450"/>
              <a:gd name="connsiteX144" fmla="*/ 5514975 w 5800725"/>
              <a:gd name="connsiteY144" fmla="*/ 38100 h 2838450"/>
              <a:gd name="connsiteX145" fmla="*/ 5381625 w 5800725"/>
              <a:gd name="connsiteY145" fmla="*/ 0 h 2838450"/>
              <a:gd name="connsiteX146" fmla="*/ 4895850 w 5800725"/>
              <a:gd name="connsiteY146" fmla="*/ 9525 h 2838450"/>
              <a:gd name="connsiteX147" fmla="*/ 4857750 w 5800725"/>
              <a:gd name="connsiteY147" fmla="*/ 19050 h 2838450"/>
              <a:gd name="connsiteX148" fmla="*/ 4657725 w 5800725"/>
              <a:gd name="connsiteY148" fmla="*/ 38100 h 2838450"/>
              <a:gd name="connsiteX149" fmla="*/ 4514850 w 5800725"/>
              <a:gd name="connsiteY149" fmla="*/ 57150 h 2838450"/>
              <a:gd name="connsiteX150" fmla="*/ 4352925 w 5800725"/>
              <a:gd name="connsiteY150" fmla="*/ 66675 h 2838450"/>
              <a:gd name="connsiteX151" fmla="*/ 4200525 w 5800725"/>
              <a:gd name="connsiteY151" fmla="*/ 95250 h 2838450"/>
              <a:gd name="connsiteX152" fmla="*/ 4076700 w 5800725"/>
              <a:gd name="connsiteY152" fmla="*/ 104775 h 2838450"/>
              <a:gd name="connsiteX153" fmla="*/ 3981450 w 5800725"/>
              <a:gd name="connsiteY153" fmla="*/ 123825 h 2838450"/>
              <a:gd name="connsiteX154" fmla="*/ 3914775 w 5800725"/>
              <a:gd name="connsiteY154" fmla="*/ 142875 h 2838450"/>
              <a:gd name="connsiteX155" fmla="*/ 3876675 w 5800725"/>
              <a:gd name="connsiteY155" fmla="*/ 152400 h 2838450"/>
              <a:gd name="connsiteX156" fmla="*/ 3848100 w 5800725"/>
              <a:gd name="connsiteY156" fmla="*/ 171450 h 2838450"/>
              <a:gd name="connsiteX157" fmla="*/ 3800475 w 5800725"/>
              <a:gd name="connsiteY157" fmla="*/ 180975 h 2838450"/>
              <a:gd name="connsiteX158" fmla="*/ 3771900 w 5800725"/>
              <a:gd name="connsiteY158" fmla="*/ 190500 h 2838450"/>
              <a:gd name="connsiteX159" fmla="*/ 3733800 w 5800725"/>
              <a:gd name="connsiteY159" fmla="*/ 200025 h 2838450"/>
              <a:gd name="connsiteX160" fmla="*/ 3705225 w 5800725"/>
              <a:gd name="connsiteY160" fmla="*/ 209550 h 2838450"/>
              <a:gd name="connsiteX161" fmla="*/ 3629025 w 5800725"/>
              <a:gd name="connsiteY161" fmla="*/ 228600 h 2838450"/>
              <a:gd name="connsiteX162" fmla="*/ 3562350 w 5800725"/>
              <a:gd name="connsiteY162" fmla="*/ 247650 h 2838450"/>
              <a:gd name="connsiteX163" fmla="*/ 3486150 w 5800725"/>
              <a:gd name="connsiteY163" fmla="*/ 266700 h 2838450"/>
              <a:gd name="connsiteX164" fmla="*/ 3457575 w 5800725"/>
              <a:gd name="connsiteY164" fmla="*/ 285750 h 2838450"/>
              <a:gd name="connsiteX165" fmla="*/ 3390900 w 5800725"/>
              <a:gd name="connsiteY165" fmla="*/ 314325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5800725" h="2838450">
                <a:moveTo>
                  <a:pt x="3981450" y="200025"/>
                </a:moveTo>
                <a:cubicBezTo>
                  <a:pt x="3877268" y="252116"/>
                  <a:pt x="3955277" y="222320"/>
                  <a:pt x="3781425" y="238125"/>
                </a:cubicBezTo>
                <a:cubicBezTo>
                  <a:pt x="3561957" y="258077"/>
                  <a:pt x="3835389" y="237379"/>
                  <a:pt x="3667125" y="257175"/>
                </a:cubicBezTo>
                <a:cubicBezTo>
                  <a:pt x="3629155" y="261642"/>
                  <a:pt x="3590925" y="263525"/>
                  <a:pt x="3552825" y="266700"/>
                </a:cubicBezTo>
                <a:cubicBezTo>
                  <a:pt x="3543300" y="269875"/>
                  <a:pt x="3534051" y="274047"/>
                  <a:pt x="3524250" y="276225"/>
                </a:cubicBezTo>
                <a:cubicBezTo>
                  <a:pt x="3505397" y="280415"/>
                  <a:pt x="3483868" y="276168"/>
                  <a:pt x="3467100" y="285750"/>
                </a:cubicBezTo>
                <a:cubicBezTo>
                  <a:pt x="3458383" y="290731"/>
                  <a:pt x="3463847" y="306485"/>
                  <a:pt x="3457575" y="314325"/>
                </a:cubicBezTo>
                <a:cubicBezTo>
                  <a:pt x="3450424" y="323264"/>
                  <a:pt x="3439461" y="328726"/>
                  <a:pt x="3429000" y="333375"/>
                </a:cubicBezTo>
                <a:cubicBezTo>
                  <a:pt x="3410650" y="341530"/>
                  <a:pt x="3388558" y="341286"/>
                  <a:pt x="3371850" y="352425"/>
                </a:cubicBezTo>
                <a:cubicBezTo>
                  <a:pt x="3316936" y="389034"/>
                  <a:pt x="3369909" y="357339"/>
                  <a:pt x="3314700" y="381000"/>
                </a:cubicBezTo>
                <a:cubicBezTo>
                  <a:pt x="3282369" y="394856"/>
                  <a:pt x="3264422" y="410238"/>
                  <a:pt x="3228975" y="419100"/>
                </a:cubicBezTo>
                <a:cubicBezTo>
                  <a:pt x="3207195" y="424545"/>
                  <a:pt x="3184525" y="425450"/>
                  <a:pt x="3162300" y="428625"/>
                </a:cubicBezTo>
                <a:cubicBezTo>
                  <a:pt x="3152775" y="431800"/>
                  <a:pt x="3143526" y="435972"/>
                  <a:pt x="3133725" y="438150"/>
                </a:cubicBezTo>
                <a:cubicBezTo>
                  <a:pt x="3070926" y="452105"/>
                  <a:pt x="3006024" y="452770"/>
                  <a:pt x="2943225" y="466725"/>
                </a:cubicBezTo>
                <a:cubicBezTo>
                  <a:pt x="2933424" y="468903"/>
                  <a:pt x="2924175" y="473075"/>
                  <a:pt x="2914650" y="476250"/>
                </a:cubicBezTo>
                <a:cubicBezTo>
                  <a:pt x="2841625" y="473075"/>
                  <a:pt x="2768469" y="472125"/>
                  <a:pt x="2695575" y="466725"/>
                </a:cubicBezTo>
                <a:cubicBezTo>
                  <a:pt x="2682520" y="465758"/>
                  <a:pt x="2670414" y="459191"/>
                  <a:pt x="2657475" y="457200"/>
                </a:cubicBezTo>
                <a:cubicBezTo>
                  <a:pt x="2629058" y="452828"/>
                  <a:pt x="2600212" y="451741"/>
                  <a:pt x="2571750" y="447675"/>
                </a:cubicBezTo>
                <a:cubicBezTo>
                  <a:pt x="2555723" y="445385"/>
                  <a:pt x="2540234" y="439761"/>
                  <a:pt x="2524125" y="438150"/>
                </a:cubicBezTo>
                <a:cubicBezTo>
                  <a:pt x="2366231" y="422361"/>
                  <a:pt x="2082089" y="421668"/>
                  <a:pt x="1971675" y="419100"/>
                </a:cubicBezTo>
                <a:cubicBezTo>
                  <a:pt x="1690549" y="405713"/>
                  <a:pt x="1751223" y="403756"/>
                  <a:pt x="1390650" y="419100"/>
                </a:cubicBezTo>
                <a:cubicBezTo>
                  <a:pt x="1360635" y="420377"/>
                  <a:pt x="1307997" y="431821"/>
                  <a:pt x="1276350" y="438150"/>
                </a:cubicBezTo>
                <a:cubicBezTo>
                  <a:pt x="1266825" y="444500"/>
                  <a:pt x="1258014" y="452080"/>
                  <a:pt x="1247775" y="457200"/>
                </a:cubicBezTo>
                <a:cubicBezTo>
                  <a:pt x="1193084" y="484545"/>
                  <a:pt x="1220852" y="436498"/>
                  <a:pt x="1143000" y="514350"/>
                </a:cubicBezTo>
                <a:cubicBezTo>
                  <a:pt x="1012705" y="644645"/>
                  <a:pt x="1205199" y="455887"/>
                  <a:pt x="1085850" y="561975"/>
                </a:cubicBezTo>
                <a:cubicBezTo>
                  <a:pt x="1065714" y="579873"/>
                  <a:pt x="1051116" y="604181"/>
                  <a:pt x="1028700" y="619125"/>
                </a:cubicBezTo>
                <a:cubicBezTo>
                  <a:pt x="1019175" y="625475"/>
                  <a:pt x="1008919" y="630846"/>
                  <a:pt x="1000125" y="638175"/>
                </a:cubicBezTo>
                <a:cubicBezTo>
                  <a:pt x="898660" y="722729"/>
                  <a:pt x="1033367" y="626057"/>
                  <a:pt x="942975" y="676275"/>
                </a:cubicBezTo>
                <a:cubicBezTo>
                  <a:pt x="922961" y="687394"/>
                  <a:pt x="908580" y="711847"/>
                  <a:pt x="885825" y="714375"/>
                </a:cubicBezTo>
                <a:lnTo>
                  <a:pt x="800100" y="723900"/>
                </a:lnTo>
                <a:cubicBezTo>
                  <a:pt x="777823" y="726685"/>
                  <a:pt x="755702" y="730640"/>
                  <a:pt x="733425" y="733425"/>
                </a:cubicBezTo>
                <a:cubicBezTo>
                  <a:pt x="704896" y="736991"/>
                  <a:pt x="676275" y="739775"/>
                  <a:pt x="647700" y="742950"/>
                </a:cubicBezTo>
                <a:cubicBezTo>
                  <a:pt x="635000" y="746125"/>
                  <a:pt x="622139" y="748713"/>
                  <a:pt x="609600" y="752475"/>
                </a:cubicBezTo>
                <a:cubicBezTo>
                  <a:pt x="590366" y="758245"/>
                  <a:pt x="571500" y="765175"/>
                  <a:pt x="552450" y="771525"/>
                </a:cubicBezTo>
                <a:cubicBezTo>
                  <a:pt x="542925" y="774700"/>
                  <a:pt x="533529" y="778292"/>
                  <a:pt x="523875" y="781050"/>
                </a:cubicBezTo>
                <a:lnTo>
                  <a:pt x="457200" y="800100"/>
                </a:lnTo>
                <a:cubicBezTo>
                  <a:pt x="447583" y="802985"/>
                  <a:pt x="438279" y="806867"/>
                  <a:pt x="428625" y="809625"/>
                </a:cubicBezTo>
                <a:cubicBezTo>
                  <a:pt x="405330" y="816281"/>
                  <a:pt x="350352" y="826882"/>
                  <a:pt x="333375" y="838200"/>
                </a:cubicBezTo>
                <a:cubicBezTo>
                  <a:pt x="323850" y="844550"/>
                  <a:pt x="312895" y="849155"/>
                  <a:pt x="304800" y="857250"/>
                </a:cubicBezTo>
                <a:cubicBezTo>
                  <a:pt x="293575" y="868475"/>
                  <a:pt x="285329" y="882345"/>
                  <a:pt x="276225" y="895350"/>
                </a:cubicBezTo>
                <a:cubicBezTo>
                  <a:pt x="263095" y="914107"/>
                  <a:pt x="250825" y="933450"/>
                  <a:pt x="238125" y="952500"/>
                </a:cubicBezTo>
                <a:cubicBezTo>
                  <a:pt x="231775" y="962025"/>
                  <a:pt x="222695" y="970215"/>
                  <a:pt x="219075" y="981075"/>
                </a:cubicBezTo>
                <a:cubicBezTo>
                  <a:pt x="200919" y="1035544"/>
                  <a:pt x="192935" y="1054624"/>
                  <a:pt x="180975" y="1114425"/>
                </a:cubicBezTo>
                <a:cubicBezTo>
                  <a:pt x="177800" y="1130300"/>
                  <a:pt x="175377" y="1146344"/>
                  <a:pt x="171450" y="1162050"/>
                </a:cubicBezTo>
                <a:cubicBezTo>
                  <a:pt x="169015" y="1171790"/>
                  <a:pt x="164683" y="1180971"/>
                  <a:pt x="161925" y="1190625"/>
                </a:cubicBezTo>
                <a:cubicBezTo>
                  <a:pt x="150310" y="1231277"/>
                  <a:pt x="152696" y="1232156"/>
                  <a:pt x="142875" y="1276350"/>
                </a:cubicBezTo>
                <a:cubicBezTo>
                  <a:pt x="140035" y="1289129"/>
                  <a:pt x="135692" y="1301570"/>
                  <a:pt x="133350" y="1314450"/>
                </a:cubicBezTo>
                <a:cubicBezTo>
                  <a:pt x="129334" y="1336539"/>
                  <a:pt x="127841" y="1359036"/>
                  <a:pt x="123825" y="1381125"/>
                </a:cubicBezTo>
                <a:cubicBezTo>
                  <a:pt x="103080" y="1495221"/>
                  <a:pt x="125177" y="1355990"/>
                  <a:pt x="104775" y="1447800"/>
                </a:cubicBezTo>
                <a:cubicBezTo>
                  <a:pt x="100585" y="1466653"/>
                  <a:pt x="99440" y="1486097"/>
                  <a:pt x="95250" y="1504950"/>
                </a:cubicBezTo>
                <a:cubicBezTo>
                  <a:pt x="93072" y="1514751"/>
                  <a:pt x="88483" y="1523871"/>
                  <a:pt x="85725" y="1533525"/>
                </a:cubicBezTo>
                <a:cubicBezTo>
                  <a:pt x="82129" y="1546112"/>
                  <a:pt x="78767" y="1558788"/>
                  <a:pt x="76200" y="1571625"/>
                </a:cubicBezTo>
                <a:cubicBezTo>
                  <a:pt x="59437" y="1655442"/>
                  <a:pt x="75687" y="1601738"/>
                  <a:pt x="57150" y="1657350"/>
                </a:cubicBezTo>
                <a:cubicBezTo>
                  <a:pt x="53975" y="1689100"/>
                  <a:pt x="52477" y="1721063"/>
                  <a:pt x="47625" y="1752600"/>
                </a:cubicBezTo>
                <a:cubicBezTo>
                  <a:pt x="46098" y="1762523"/>
                  <a:pt x="39896" y="1771297"/>
                  <a:pt x="38100" y="1781175"/>
                </a:cubicBezTo>
                <a:cubicBezTo>
                  <a:pt x="33521" y="1806360"/>
                  <a:pt x="32195" y="1832035"/>
                  <a:pt x="28575" y="1857375"/>
                </a:cubicBezTo>
                <a:cubicBezTo>
                  <a:pt x="25844" y="1876494"/>
                  <a:pt x="22225" y="1895475"/>
                  <a:pt x="19050" y="1914525"/>
                </a:cubicBezTo>
                <a:cubicBezTo>
                  <a:pt x="15875" y="2009775"/>
                  <a:pt x="13953" y="2105075"/>
                  <a:pt x="9525" y="2200275"/>
                </a:cubicBezTo>
                <a:cubicBezTo>
                  <a:pt x="7602" y="2241627"/>
                  <a:pt x="0" y="2282703"/>
                  <a:pt x="0" y="2324100"/>
                </a:cubicBezTo>
                <a:cubicBezTo>
                  <a:pt x="0" y="2419403"/>
                  <a:pt x="4381" y="2514686"/>
                  <a:pt x="9525" y="2609850"/>
                </a:cubicBezTo>
                <a:cubicBezTo>
                  <a:pt x="13767" y="2688330"/>
                  <a:pt x="16577" y="2659581"/>
                  <a:pt x="38100" y="2724150"/>
                </a:cubicBezTo>
                <a:cubicBezTo>
                  <a:pt x="40217" y="2730501"/>
                  <a:pt x="51035" y="2781652"/>
                  <a:pt x="57150" y="2790825"/>
                </a:cubicBezTo>
                <a:cubicBezTo>
                  <a:pt x="71818" y="2812827"/>
                  <a:pt x="93215" y="2824393"/>
                  <a:pt x="114300" y="2838450"/>
                </a:cubicBezTo>
                <a:cubicBezTo>
                  <a:pt x="204478" y="2833145"/>
                  <a:pt x="249529" y="2837980"/>
                  <a:pt x="323850" y="2819400"/>
                </a:cubicBezTo>
                <a:cubicBezTo>
                  <a:pt x="371156" y="2807574"/>
                  <a:pt x="336005" y="2811270"/>
                  <a:pt x="390525" y="2790825"/>
                </a:cubicBezTo>
                <a:cubicBezTo>
                  <a:pt x="402782" y="2786228"/>
                  <a:pt x="416368" y="2785897"/>
                  <a:pt x="428625" y="2781300"/>
                </a:cubicBezTo>
                <a:cubicBezTo>
                  <a:pt x="441920" y="2776314"/>
                  <a:pt x="453674" y="2767843"/>
                  <a:pt x="466725" y="2762250"/>
                </a:cubicBezTo>
                <a:cubicBezTo>
                  <a:pt x="475953" y="2758295"/>
                  <a:pt x="486320" y="2757215"/>
                  <a:pt x="495300" y="2752725"/>
                </a:cubicBezTo>
                <a:cubicBezTo>
                  <a:pt x="505539" y="2747605"/>
                  <a:pt x="513414" y="2738324"/>
                  <a:pt x="523875" y="2733675"/>
                </a:cubicBezTo>
                <a:cubicBezTo>
                  <a:pt x="542225" y="2725520"/>
                  <a:pt x="564317" y="2725764"/>
                  <a:pt x="581025" y="2714625"/>
                </a:cubicBezTo>
                <a:cubicBezTo>
                  <a:pt x="650643" y="2668213"/>
                  <a:pt x="563107" y="2724864"/>
                  <a:pt x="647700" y="2676525"/>
                </a:cubicBezTo>
                <a:cubicBezTo>
                  <a:pt x="699401" y="2646982"/>
                  <a:pt x="652459" y="2665414"/>
                  <a:pt x="704850" y="2647950"/>
                </a:cubicBezTo>
                <a:cubicBezTo>
                  <a:pt x="870206" y="2523933"/>
                  <a:pt x="631247" y="2695452"/>
                  <a:pt x="781050" y="2609850"/>
                </a:cubicBezTo>
                <a:cubicBezTo>
                  <a:pt x="792746" y="2603167"/>
                  <a:pt x="798417" y="2588747"/>
                  <a:pt x="809625" y="2581275"/>
                </a:cubicBezTo>
                <a:cubicBezTo>
                  <a:pt x="817979" y="2575706"/>
                  <a:pt x="829423" y="2576626"/>
                  <a:pt x="838200" y="2571750"/>
                </a:cubicBezTo>
                <a:cubicBezTo>
                  <a:pt x="858214" y="2560631"/>
                  <a:pt x="876034" y="2545942"/>
                  <a:pt x="895350" y="2533650"/>
                </a:cubicBezTo>
                <a:cubicBezTo>
                  <a:pt x="910969" y="2523711"/>
                  <a:pt x="929884" y="2518166"/>
                  <a:pt x="942975" y="2505075"/>
                </a:cubicBezTo>
                <a:cubicBezTo>
                  <a:pt x="964041" y="2484009"/>
                  <a:pt x="973603" y="2470711"/>
                  <a:pt x="1000125" y="2457450"/>
                </a:cubicBezTo>
                <a:cubicBezTo>
                  <a:pt x="1009105" y="2452960"/>
                  <a:pt x="1020027" y="2452984"/>
                  <a:pt x="1028700" y="2447925"/>
                </a:cubicBezTo>
                <a:lnTo>
                  <a:pt x="1143000" y="2371725"/>
                </a:lnTo>
                <a:cubicBezTo>
                  <a:pt x="1152525" y="2365375"/>
                  <a:pt x="1160715" y="2356295"/>
                  <a:pt x="1171575" y="2352675"/>
                </a:cubicBezTo>
                <a:lnTo>
                  <a:pt x="1228725" y="2333625"/>
                </a:lnTo>
                <a:cubicBezTo>
                  <a:pt x="1238250" y="2330450"/>
                  <a:pt x="1247560" y="2326535"/>
                  <a:pt x="1257300" y="2324100"/>
                </a:cubicBezTo>
                <a:cubicBezTo>
                  <a:pt x="1330447" y="2305813"/>
                  <a:pt x="1259688" y="2322114"/>
                  <a:pt x="1362075" y="2305050"/>
                </a:cubicBezTo>
                <a:cubicBezTo>
                  <a:pt x="1378044" y="2302388"/>
                  <a:pt x="1393600" y="2297220"/>
                  <a:pt x="1409700" y="2295525"/>
                </a:cubicBezTo>
                <a:cubicBezTo>
                  <a:pt x="1454018" y="2290860"/>
                  <a:pt x="1498670" y="2290035"/>
                  <a:pt x="1543050" y="2286000"/>
                </a:cubicBezTo>
                <a:cubicBezTo>
                  <a:pt x="1598005" y="2281004"/>
                  <a:pt x="1632081" y="2273680"/>
                  <a:pt x="1685925" y="2266950"/>
                </a:cubicBezTo>
                <a:cubicBezTo>
                  <a:pt x="1877993" y="2242941"/>
                  <a:pt x="1677572" y="2270865"/>
                  <a:pt x="1838325" y="2247900"/>
                </a:cubicBezTo>
                <a:cubicBezTo>
                  <a:pt x="1974850" y="2251075"/>
                  <a:pt x="2111467" y="2251493"/>
                  <a:pt x="2247900" y="2257425"/>
                </a:cubicBezTo>
                <a:cubicBezTo>
                  <a:pt x="2257931" y="2257861"/>
                  <a:pt x="2266735" y="2264515"/>
                  <a:pt x="2276475" y="2266950"/>
                </a:cubicBezTo>
                <a:cubicBezTo>
                  <a:pt x="2311982" y="2275827"/>
                  <a:pt x="2366884" y="2283430"/>
                  <a:pt x="2400300" y="2286000"/>
                </a:cubicBezTo>
                <a:cubicBezTo>
                  <a:pt x="2530132" y="2295987"/>
                  <a:pt x="2660912" y="2297626"/>
                  <a:pt x="2790825" y="2305050"/>
                </a:cubicBezTo>
                <a:cubicBezTo>
                  <a:pt x="2892458" y="2310858"/>
                  <a:pt x="2904193" y="2316085"/>
                  <a:pt x="3000375" y="2324100"/>
                </a:cubicBezTo>
                <a:cubicBezTo>
                  <a:pt x="3044784" y="2327801"/>
                  <a:pt x="3089275" y="2330450"/>
                  <a:pt x="3133725" y="2333625"/>
                </a:cubicBezTo>
                <a:cubicBezTo>
                  <a:pt x="3190363" y="2352504"/>
                  <a:pt x="3159326" y="2344490"/>
                  <a:pt x="3257550" y="2352675"/>
                </a:cubicBezTo>
                <a:cubicBezTo>
                  <a:pt x="3396815" y="2364280"/>
                  <a:pt x="3446535" y="2364729"/>
                  <a:pt x="3600450" y="2371725"/>
                </a:cubicBezTo>
                <a:cubicBezTo>
                  <a:pt x="3609975" y="2374900"/>
                  <a:pt x="3619180" y="2379281"/>
                  <a:pt x="3629025" y="2381250"/>
                </a:cubicBezTo>
                <a:cubicBezTo>
                  <a:pt x="3739741" y="2403393"/>
                  <a:pt x="3795690" y="2386775"/>
                  <a:pt x="3933825" y="2381250"/>
                </a:cubicBezTo>
                <a:cubicBezTo>
                  <a:pt x="3943350" y="2378075"/>
                  <a:pt x="3952714" y="2374367"/>
                  <a:pt x="3962400" y="2371725"/>
                </a:cubicBezTo>
                <a:cubicBezTo>
                  <a:pt x="4084054" y="2338547"/>
                  <a:pt x="3993973" y="2366213"/>
                  <a:pt x="4124325" y="2333625"/>
                </a:cubicBezTo>
                <a:cubicBezTo>
                  <a:pt x="4146749" y="2328019"/>
                  <a:pt x="4168700" y="2320657"/>
                  <a:pt x="4191000" y="2314575"/>
                </a:cubicBezTo>
                <a:cubicBezTo>
                  <a:pt x="4203630" y="2311131"/>
                  <a:pt x="4216843" y="2309647"/>
                  <a:pt x="4229100" y="2305050"/>
                </a:cubicBezTo>
                <a:cubicBezTo>
                  <a:pt x="4242395" y="2300064"/>
                  <a:pt x="4254017" y="2291273"/>
                  <a:pt x="4267200" y="2286000"/>
                </a:cubicBezTo>
                <a:cubicBezTo>
                  <a:pt x="4315539" y="2266664"/>
                  <a:pt x="4324146" y="2266991"/>
                  <a:pt x="4371975" y="2257425"/>
                </a:cubicBezTo>
                <a:cubicBezTo>
                  <a:pt x="4397375" y="2244725"/>
                  <a:pt x="4422391" y="2231225"/>
                  <a:pt x="4448175" y="2219325"/>
                </a:cubicBezTo>
                <a:cubicBezTo>
                  <a:pt x="4463699" y="2212160"/>
                  <a:pt x="4479791" y="2206278"/>
                  <a:pt x="4495800" y="2200275"/>
                </a:cubicBezTo>
                <a:cubicBezTo>
                  <a:pt x="4536637" y="2184961"/>
                  <a:pt x="4521794" y="2195129"/>
                  <a:pt x="4572000" y="2171700"/>
                </a:cubicBezTo>
                <a:cubicBezTo>
                  <a:pt x="4702288" y="2110899"/>
                  <a:pt x="4626204" y="2137757"/>
                  <a:pt x="4695825" y="2114550"/>
                </a:cubicBezTo>
                <a:cubicBezTo>
                  <a:pt x="4775793" y="2054574"/>
                  <a:pt x="4688869" y="2111205"/>
                  <a:pt x="4781550" y="2076450"/>
                </a:cubicBezTo>
                <a:cubicBezTo>
                  <a:pt x="4792269" y="2072430"/>
                  <a:pt x="4799731" y="2062197"/>
                  <a:pt x="4810125" y="2057400"/>
                </a:cubicBezTo>
                <a:cubicBezTo>
                  <a:pt x="4841173" y="2043070"/>
                  <a:pt x="4876922" y="2038268"/>
                  <a:pt x="4905375" y="2019300"/>
                </a:cubicBezTo>
                <a:cubicBezTo>
                  <a:pt x="4987267" y="1964705"/>
                  <a:pt x="4883655" y="2030160"/>
                  <a:pt x="4962525" y="1990725"/>
                </a:cubicBezTo>
                <a:cubicBezTo>
                  <a:pt x="4979084" y="1982446"/>
                  <a:pt x="4993296" y="1969811"/>
                  <a:pt x="5010150" y="1962150"/>
                </a:cubicBezTo>
                <a:cubicBezTo>
                  <a:pt x="5048319" y="1944800"/>
                  <a:pt x="5072286" y="1947703"/>
                  <a:pt x="5105400" y="1924050"/>
                </a:cubicBezTo>
                <a:cubicBezTo>
                  <a:pt x="5116361" y="1916220"/>
                  <a:pt x="5123014" y="1903305"/>
                  <a:pt x="5133975" y="1895475"/>
                </a:cubicBezTo>
                <a:cubicBezTo>
                  <a:pt x="5145529" y="1887222"/>
                  <a:pt x="5160521" y="1884678"/>
                  <a:pt x="5172075" y="1876425"/>
                </a:cubicBezTo>
                <a:cubicBezTo>
                  <a:pt x="5183036" y="1868595"/>
                  <a:pt x="5189689" y="1855680"/>
                  <a:pt x="5200650" y="1847850"/>
                </a:cubicBezTo>
                <a:cubicBezTo>
                  <a:pt x="5212204" y="1839597"/>
                  <a:pt x="5226936" y="1836676"/>
                  <a:pt x="5238750" y="1828800"/>
                </a:cubicBezTo>
                <a:cubicBezTo>
                  <a:pt x="5315201" y="1777833"/>
                  <a:pt x="5259869" y="1808025"/>
                  <a:pt x="5314950" y="1762125"/>
                </a:cubicBezTo>
                <a:cubicBezTo>
                  <a:pt x="5323744" y="1754796"/>
                  <a:pt x="5334731" y="1750404"/>
                  <a:pt x="5343525" y="1743075"/>
                </a:cubicBezTo>
                <a:cubicBezTo>
                  <a:pt x="5423962" y="1676044"/>
                  <a:pt x="5303997" y="1763553"/>
                  <a:pt x="5410200" y="1657350"/>
                </a:cubicBezTo>
                <a:lnTo>
                  <a:pt x="5448300" y="1619250"/>
                </a:lnTo>
                <a:cubicBezTo>
                  <a:pt x="5454650" y="1597025"/>
                  <a:pt x="5459451" y="1574298"/>
                  <a:pt x="5467350" y="1552575"/>
                </a:cubicBezTo>
                <a:cubicBezTo>
                  <a:pt x="5512314" y="1428925"/>
                  <a:pt x="5457963" y="1623531"/>
                  <a:pt x="5505450" y="1457325"/>
                </a:cubicBezTo>
                <a:cubicBezTo>
                  <a:pt x="5532733" y="1361834"/>
                  <a:pt x="5507591" y="1406488"/>
                  <a:pt x="5543550" y="1352550"/>
                </a:cubicBezTo>
                <a:cubicBezTo>
                  <a:pt x="5549900" y="1330325"/>
                  <a:pt x="5556994" y="1308299"/>
                  <a:pt x="5562600" y="1285875"/>
                </a:cubicBezTo>
                <a:cubicBezTo>
                  <a:pt x="5566527" y="1270169"/>
                  <a:pt x="5567005" y="1253609"/>
                  <a:pt x="5572125" y="1238250"/>
                </a:cubicBezTo>
                <a:cubicBezTo>
                  <a:pt x="5576615" y="1224780"/>
                  <a:pt x="5585582" y="1213201"/>
                  <a:pt x="5591175" y="1200150"/>
                </a:cubicBezTo>
                <a:cubicBezTo>
                  <a:pt x="5595130" y="1190922"/>
                  <a:pt x="5596745" y="1180803"/>
                  <a:pt x="5600700" y="1171575"/>
                </a:cubicBezTo>
                <a:cubicBezTo>
                  <a:pt x="5606293" y="1158524"/>
                  <a:pt x="5614477" y="1146658"/>
                  <a:pt x="5619750" y="1133475"/>
                </a:cubicBezTo>
                <a:cubicBezTo>
                  <a:pt x="5633552" y="1098971"/>
                  <a:pt x="5646098" y="1063955"/>
                  <a:pt x="5657850" y="1028700"/>
                </a:cubicBezTo>
                <a:cubicBezTo>
                  <a:pt x="5661990" y="1016281"/>
                  <a:pt x="5661521" y="1002309"/>
                  <a:pt x="5667375" y="990600"/>
                </a:cubicBezTo>
                <a:cubicBezTo>
                  <a:pt x="5674475" y="976401"/>
                  <a:pt x="5686425" y="965200"/>
                  <a:pt x="5695950" y="952500"/>
                </a:cubicBezTo>
                <a:cubicBezTo>
                  <a:pt x="5699125" y="942975"/>
                  <a:pt x="5701520" y="933153"/>
                  <a:pt x="5705475" y="923925"/>
                </a:cubicBezTo>
                <a:cubicBezTo>
                  <a:pt x="5729124" y="868744"/>
                  <a:pt x="5726231" y="898052"/>
                  <a:pt x="5743575" y="828675"/>
                </a:cubicBezTo>
                <a:cubicBezTo>
                  <a:pt x="5753100" y="790575"/>
                  <a:pt x="5764448" y="752885"/>
                  <a:pt x="5772150" y="714375"/>
                </a:cubicBezTo>
                <a:cubicBezTo>
                  <a:pt x="5783644" y="656905"/>
                  <a:pt x="5776555" y="682109"/>
                  <a:pt x="5791200" y="638175"/>
                </a:cubicBezTo>
                <a:cubicBezTo>
                  <a:pt x="5794375" y="584200"/>
                  <a:pt x="5800725" y="530318"/>
                  <a:pt x="5800725" y="476250"/>
                </a:cubicBezTo>
                <a:cubicBezTo>
                  <a:pt x="5800725" y="444342"/>
                  <a:pt x="5794928" y="412690"/>
                  <a:pt x="5791200" y="381000"/>
                </a:cubicBezTo>
                <a:cubicBezTo>
                  <a:pt x="5786439" y="340533"/>
                  <a:pt x="5783263" y="313267"/>
                  <a:pt x="5772150" y="276225"/>
                </a:cubicBezTo>
                <a:cubicBezTo>
                  <a:pt x="5766380" y="256991"/>
                  <a:pt x="5762080" y="237036"/>
                  <a:pt x="5753100" y="219075"/>
                </a:cubicBezTo>
                <a:cubicBezTo>
                  <a:pt x="5741455" y="195784"/>
                  <a:pt x="5731829" y="172595"/>
                  <a:pt x="5715000" y="152400"/>
                </a:cubicBezTo>
                <a:cubicBezTo>
                  <a:pt x="5706376" y="142052"/>
                  <a:pt x="5697058" y="132095"/>
                  <a:pt x="5686425" y="123825"/>
                </a:cubicBezTo>
                <a:cubicBezTo>
                  <a:pt x="5659573" y="102940"/>
                  <a:pt x="5582865" y="55072"/>
                  <a:pt x="5553075" y="47625"/>
                </a:cubicBezTo>
                <a:cubicBezTo>
                  <a:pt x="5540375" y="44450"/>
                  <a:pt x="5527232" y="42697"/>
                  <a:pt x="5514975" y="38100"/>
                </a:cubicBezTo>
                <a:cubicBezTo>
                  <a:pt x="5400014" y="-5010"/>
                  <a:pt x="5600028" y="43681"/>
                  <a:pt x="5381625" y="0"/>
                </a:cubicBezTo>
                <a:lnTo>
                  <a:pt x="4895850" y="9525"/>
                </a:lnTo>
                <a:cubicBezTo>
                  <a:pt x="4882768" y="10001"/>
                  <a:pt x="4870663" y="16898"/>
                  <a:pt x="4857750" y="19050"/>
                </a:cubicBezTo>
                <a:cubicBezTo>
                  <a:pt x="4794923" y="29521"/>
                  <a:pt x="4719015" y="33385"/>
                  <a:pt x="4657725" y="38100"/>
                </a:cubicBezTo>
                <a:cubicBezTo>
                  <a:pt x="4599064" y="47877"/>
                  <a:pt x="4579800" y="52154"/>
                  <a:pt x="4514850" y="57150"/>
                </a:cubicBezTo>
                <a:cubicBezTo>
                  <a:pt x="4460941" y="61297"/>
                  <a:pt x="4406900" y="63500"/>
                  <a:pt x="4352925" y="66675"/>
                </a:cubicBezTo>
                <a:cubicBezTo>
                  <a:pt x="4299708" y="79979"/>
                  <a:pt x="4261776" y="90538"/>
                  <a:pt x="4200525" y="95250"/>
                </a:cubicBezTo>
                <a:lnTo>
                  <a:pt x="4076700" y="104775"/>
                </a:lnTo>
                <a:lnTo>
                  <a:pt x="3981450" y="123825"/>
                </a:lnTo>
                <a:cubicBezTo>
                  <a:pt x="3921897" y="136586"/>
                  <a:pt x="3964752" y="128596"/>
                  <a:pt x="3914775" y="142875"/>
                </a:cubicBezTo>
                <a:cubicBezTo>
                  <a:pt x="3902188" y="146471"/>
                  <a:pt x="3889375" y="149225"/>
                  <a:pt x="3876675" y="152400"/>
                </a:cubicBezTo>
                <a:cubicBezTo>
                  <a:pt x="3867150" y="158750"/>
                  <a:pt x="3858819" y="167430"/>
                  <a:pt x="3848100" y="171450"/>
                </a:cubicBezTo>
                <a:cubicBezTo>
                  <a:pt x="3832941" y="177134"/>
                  <a:pt x="3816181" y="177048"/>
                  <a:pt x="3800475" y="180975"/>
                </a:cubicBezTo>
                <a:cubicBezTo>
                  <a:pt x="3790735" y="183410"/>
                  <a:pt x="3781554" y="187742"/>
                  <a:pt x="3771900" y="190500"/>
                </a:cubicBezTo>
                <a:cubicBezTo>
                  <a:pt x="3759313" y="194096"/>
                  <a:pt x="3746387" y="196429"/>
                  <a:pt x="3733800" y="200025"/>
                </a:cubicBezTo>
                <a:cubicBezTo>
                  <a:pt x="3724146" y="202783"/>
                  <a:pt x="3714911" y="206908"/>
                  <a:pt x="3705225" y="209550"/>
                </a:cubicBezTo>
                <a:cubicBezTo>
                  <a:pt x="3679966" y="216439"/>
                  <a:pt x="3654284" y="221711"/>
                  <a:pt x="3629025" y="228600"/>
                </a:cubicBezTo>
                <a:cubicBezTo>
                  <a:pt x="3559019" y="247693"/>
                  <a:pt x="3648018" y="228613"/>
                  <a:pt x="3562350" y="247650"/>
                </a:cubicBezTo>
                <a:cubicBezTo>
                  <a:pt x="3542787" y="251997"/>
                  <a:pt x="3506575" y="256488"/>
                  <a:pt x="3486150" y="266700"/>
                </a:cubicBezTo>
                <a:cubicBezTo>
                  <a:pt x="3475911" y="271820"/>
                  <a:pt x="3468036" y="281101"/>
                  <a:pt x="3457575" y="285750"/>
                </a:cubicBezTo>
                <a:cubicBezTo>
                  <a:pt x="3383883" y="318502"/>
                  <a:pt x="3417370" y="287855"/>
                  <a:pt x="3390900" y="3143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76799" y="4721364"/>
            <a:ext cx="1344141" cy="707886"/>
          </a:xfrm>
          <a:prstGeom prst="rect">
            <a:avLst/>
          </a:prstGeom>
          <a:noFill/>
        </p:spPr>
        <p:txBody>
          <a:bodyPr wrap="square" rtlCol="0">
            <a:spAutoFit/>
          </a:bodyPr>
          <a:lstStyle/>
          <a:p>
            <a:r>
              <a:rPr lang="en-US" sz="2000" b="1" dirty="0">
                <a:solidFill>
                  <a:srgbClr val="FFFF00"/>
                </a:solidFill>
              </a:rPr>
              <a:t>urinary bladder</a:t>
            </a:r>
          </a:p>
        </p:txBody>
      </p:sp>
      <p:sp>
        <p:nvSpPr>
          <p:cNvPr id="10" name="Rectangle 9"/>
          <p:cNvSpPr/>
          <p:nvPr/>
        </p:nvSpPr>
        <p:spPr>
          <a:xfrm>
            <a:off x="2703048" y="21491"/>
            <a:ext cx="373801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50000"/>
                  </a:schemeClr>
                </a:solidFill>
                <a:latin typeface="+mn-lt"/>
              </a:rPr>
              <a:t>SMOOTH MUSCLE </a:t>
            </a:r>
          </a:p>
        </p:txBody>
      </p:sp>
    </p:spTree>
    <p:extLst>
      <p:ext uri="{BB962C8B-B14F-4D97-AF65-F5344CB8AC3E}">
        <p14:creationId xmlns:p14="http://schemas.microsoft.com/office/powerpoint/2010/main" val="2285434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686872"/>
            <a:ext cx="8763000" cy="338554"/>
          </a:xfrm>
          <a:prstGeom prst="rect">
            <a:avLst/>
          </a:prstGeom>
          <a:noFill/>
        </p:spPr>
        <p:txBody>
          <a:bodyPr wrap="square">
            <a:spAutoFit/>
          </a:bodyPr>
          <a:lstStyle/>
          <a:p>
            <a:r>
              <a:rPr lang="en-US" sz="1600" b="1" dirty="0">
                <a:solidFill>
                  <a:srgbClr val="820000"/>
                </a:solidFill>
                <a:latin typeface="Calibri" pitchFamily="34" charset="0"/>
              </a:rPr>
              <a:t>A survey of smooth muscle for your viewing pleasure….</a:t>
            </a:r>
          </a:p>
        </p:txBody>
      </p:sp>
      <p:sp>
        <p:nvSpPr>
          <p:cNvPr id="11" name="TextBox 10"/>
          <p:cNvSpPr txBox="1"/>
          <p:nvPr/>
        </p:nvSpPr>
        <p:spPr>
          <a:xfrm>
            <a:off x="6035040" y="1676400"/>
            <a:ext cx="2956560" cy="584775"/>
          </a:xfrm>
          <a:prstGeom prst="rect">
            <a:avLst/>
          </a:prstGeom>
          <a:noFill/>
        </p:spPr>
        <p:txBody>
          <a:bodyPr wrap="square">
            <a:spAutoFit/>
          </a:bodyPr>
          <a:lstStyle/>
          <a:p>
            <a:r>
              <a:rPr lang="en-US" sz="1600" b="1" dirty="0">
                <a:solidFill>
                  <a:srgbClr val="820000"/>
                </a:solidFill>
                <a:latin typeface="Calibri" pitchFamily="34" charset="0"/>
              </a:rPr>
              <a:t>Here, the bundles are intertwined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5882640" cy="4480560"/>
          </a:xfrm>
          <a:prstGeom prst="rect">
            <a:avLst/>
          </a:prstGeom>
        </p:spPr>
      </p:pic>
      <p:sp>
        <p:nvSpPr>
          <p:cNvPr id="6" name="TextBox 5"/>
          <p:cNvSpPr txBox="1"/>
          <p:nvPr/>
        </p:nvSpPr>
        <p:spPr>
          <a:xfrm>
            <a:off x="3886200" y="4840282"/>
            <a:ext cx="2009775" cy="707886"/>
          </a:xfrm>
          <a:prstGeom prst="rect">
            <a:avLst/>
          </a:prstGeom>
          <a:noFill/>
        </p:spPr>
        <p:txBody>
          <a:bodyPr wrap="square" rtlCol="0">
            <a:spAutoFit/>
          </a:bodyPr>
          <a:lstStyle/>
          <a:p>
            <a:r>
              <a:rPr lang="en-US" sz="2000" b="1" dirty="0">
                <a:solidFill>
                  <a:srgbClr val="FFFF00"/>
                </a:solidFill>
              </a:rPr>
              <a:t>Uterus</a:t>
            </a:r>
          </a:p>
          <a:p>
            <a:r>
              <a:rPr lang="en-US" sz="2000" b="1" dirty="0">
                <a:solidFill>
                  <a:srgbClr val="FFFF00"/>
                </a:solidFill>
              </a:rPr>
              <a:t>(myometrium)</a:t>
            </a:r>
          </a:p>
        </p:txBody>
      </p:sp>
      <p:sp>
        <p:nvSpPr>
          <p:cNvPr id="8" name="Rectangle 7"/>
          <p:cNvSpPr/>
          <p:nvPr/>
        </p:nvSpPr>
        <p:spPr>
          <a:xfrm>
            <a:off x="2703048" y="21491"/>
            <a:ext cx="373801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50000"/>
                  </a:schemeClr>
                </a:solidFill>
                <a:latin typeface="+mn-lt"/>
              </a:rPr>
              <a:t>SMOOTH MUSCLE </a:t>
            </a:r>
          </a:p>
        </p:txBody>
      </p:sp>
    </p:spTree>
    <p:extLst>
      <p:ext uri="{BB962C8B-B14F-4D97-AF65-F5344CB8AC3E}">
        <p14:creationId xmlns:p14="http://schemas.microsoft.com/office/powerpoint/2010/main" val="3027555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686872"/>
            <a:ext cx="8763000" cy="338554"/>
          </a:xfrm>
          <a:prstGeom prst="rect">
            <a:avLst/>
          </a:prstGeom>
          <a:noFill/>
        </p:spPr>
        <p:txBody>
          <a:bodyPr wrap="square">
            <a:spAutoFit/>
          </a:bodyPr>
          <a:lstStyle/>
          <a:p>
            <a:r>
              <a:rPr lang="en-US" sz="1600" b="1" dirty="0">
                <a:solidFill>
                  <a:srgbClr val="820000"/>
                </a:solidFill>
                <a:latin typeface="Calibri" pitchFamily="34" charset="0"/>
              </a:rPr>
              <a:t>A survey of smooth muscle for your viewing pleasure….</a:t>
            </a:r>
          </a:p>
        </p:txBody>
      </p:sp>
      <p:sp>
        <p:nvSpPr>
          <p:cNvPr id="11" name="TextBox 10"/>
          <p:cNvSpPr txBox="1"/>
          <p:nvPr/>
        </p:nvSpPr>
        <p:spPr>
          <a:xfrm>
            <a:off x="476250" y="4953000"/>
            <a:ext cx="8210550" cy="1077218"/>
          </a:xfrm>
          <a:prstGeom prst="rect">
            <a:avLst/>
          </a:prstGeom>
          <a:noFill/>
        </p:spPr>
        <p:txBody>
          <a:bodyPr wrap="square">
            <a:spAutoFit/>
          </a:bodyPr>
          <a:lstStyle/>
          <a:p>
            <a:r>
              <a:rPr lang="en-US" sz="1600" b="1" dirty="0">
                <a:solidFill>
                  <a:srgbClr val="820000"/>
                </a:solidFill>
                <a:latin typeface="Calibri" pitchFamily="34" charset="0"/>
              </a:rPr>
              <a:t>In images of cross sections of smooth muscle taken at higher magnification, various cross-sectional profiles of smooth muscle cells are visible.  Sections through the center of the cell (green) show nuclei, are largest in diameter, with a central nucleus.  Sections through the periphery of the cell (blue) lack a nucleus, and vary in diameter.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61" y="1371600"/>
            <a:ext cx="5627489" cy="3505200"/>
          </a:xfrm>
          <a:prstGeom prst="rect">
            <a:avLst/>
          </a:prstGeom>
        </p:spPr>
      </p:pic>
      <p:pic>
        <p:nvPicPr>
          <p:cNvPr id="8" name="Picture 1" descr="Slide33.JPG"/>
          <p:cNvPicPr>
            <a:picLocks noChangeAspect="1"/>
          </p:cNvPicPr>
          <p:nvPr/>
        </p:nvPicPr>
        <p:blipFill rotWithShape="1">
          <a:blip r:embed="rId3">
            <a:extLst>
              <a:ext uri="{28A0092B-C50C-407E-A947-70E740481C1C}">
                <a14:useLocalDpi xmlns:a14="http://schemas.microsoft.com/office/drawing/2010/main" val="0"/>
              </a:ext>
            </a:extLst>
          </a:blip>
          <a:srcRect l="50000" b="64967"/>
          <a:stretch/>
        </p:blipFill>
        <p:spPr bwMode="auto">
          <a:xfrm rot="16200000">
            <a:off x="5802887" y="2311164"/>
            <a:ext cx="3213877" cy="133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6400800" y="2286000"/>
            <a:ext cx="2057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00800" y="2895600"/>
            <a:ext cx="2057400" cy="0"/>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076701" y="2886075"/>
            <a:ext cx="2305049" cy="790575"/>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562272" y="2886075"/>
            <a:ext cx="1829004" cy="888257"/>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857500" y="2257425"/>
            <a:ext cx="3495676" cy="12192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882934" y="2257425"/>
            <a:ext cx="2479768" cy="1148715"/>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703048" y="21491"/>
            <a:ext cx="373801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50000"/>
                  </a:schemeClr>
                </a:solidFill>
                <a:latin typeface="+mn-lt"/>
              </a:rPr>
              <a:t>SMOOTH MUSCLE </a:t>
            </a:r>
          </a:p>
        </p:txBody>
      </p:sp>
    </p:spTree>
    <p:extLst>
      <p:ext uri="{BB962C8B-B14F-4D97-AF65-F5344CB8AC3E}">
        <p14:creationId xmlns:p14="http://schemas.microsoft.com/office/powerpoint/2010/main" val="1054012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752600" y="2209800"/>
            <a:ext cx="58674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urinary bladder showing the smooth muscle – SL57</a:t>
            </a:r>
            <a:endParaRPr lang="en-US" dirty="0">
              <a:latin typeface="Calibri" pitchFamily="34" charset="0"/>
            </a:endParaRPr>
          </a:p>
        </p:txBody>
      </p:sp>
      <p:sp>
        <p:nvSpPr>
          <p:cNvPr id="37891" name="TextBox 4"/>
          <p:cNvSpPr txBox="1">
            <a:spLocks noChangeArrowheads="1"/>
          </p:cNvSpPr>
          <p:nvPr/>
        </p:nvSpPr>
        <p:spPr bwMode="auto">
          <a:xfrm>
            <a:off x="1958898" y="5791200"/>
            <a:ext cx="4746702"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057</a:t>
            </a:r>
            <a:r>
              <a:rPr lang="en-US" dirty="0">
                <a:latin typeface="Calibri" pitchFamily="34" charset="0"/>
                <a:hlinkClick r:id="rId4"/>
              </a:rPr>
              <a:t> </a:t>
            </a:r>
            <a:r>
              <a:rPr lang="en-US" dirty="0">
                <a:latin typeface="Calibri" pitchFamily="34" charset="0"/>
              </a:rPr>
              <a:t>and </a:t>
            </a:r>
            <a:r>
              <a:rPr lang="en-US" u="sng" dirty="0">
                <a:hlinkClick r:id="rId4"/>
              </a:rPr>
              <a:t>SL 053</a:t>
            </a:r>
            <a:r>
              <a:rPr lang="en-US" dirty="0">
                <a:latin typeface="Calibri" pitchFamily="34" charset="0"/>
                <a:hlinkClick r:id="rId4"/>
              </a:rPr>
              <a:t> </a:t>
            </a:r>
            <a:r>
              <a:rPr lang="en-US" dirty="0">
                <a:latin typeface="Calibri" pitchFamily="34" charset="0"/>
              </a:rPr>
              <a:t>and </a:t>
            </a:r>
            <a:r>
              <a:rPr lang="en-US" u="sng" dirty="0">
                <a:hlinkClick r:id="rId4"/>
              </a:rPr>
              <a:t>SL 138</a:t>
            </a:r>
            <a:r>
              <a:rPr lang="en-US" dirty="0">
                <a:latin typeface="Calibri" pitchFamily="34" charset="0"/>
                <a:hlinkClick r:id="rId4"/>
              </a:rPr>
              <a:t> </a:t>
            </a:r>
            <a:r>
              <a:rPr lang="en-US" dirty="0">
                <a:latin typeface="Calibri" pitchFamily="34" charset="0"/>
              </a:rPr>
              <a:t>and </a:t>
            </a:r>
            <a:r>
              <a:rPr lang="en-US" u="sng" dirty="0">
                <a:hlinkClick r:id="rId4"/>
              </a:rPr>
              <a:t>SL 155</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Smooth muscle</a:t>
            </a:r>
          </a:p>
        </p:txBody>
      </p:sp>
      <p:sp>
        <p:nvSpPr>
          <p:cNvPr id="5" name="Rectangle 4"/>
          <p:cNvSpPr/>
          <p:nvPr/>
        </p:nvSpPr>
        <p:spPr>
          <a:xfrm>
            <a:off x="2703048" y="21491"/>
            <a:ext cx="373801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50000"/>
                  </a:schemeClr>
                </a:solidFill>
                <a:latin typeface="+mn-lt"/>
              </a:rPr>
              <a:t>SMOOTH MUSCLE </a:t>
            </a:r>
          </a:p>
        </p:txBody>
      </p:sp>
    </p:spTree>
    <p:extLst>
      <p:ext uri="{BB962C8B-B14F-4D97-AF65-F5344CB8AC3E}">
        <p14:creationId xmlns:p14="http://schemas.microsoft.com/office/powerpoint/2010/main" val="2264225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umm.edu/graphics/images/en/199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808" y="667822"/>
            <a:ext cx="3714748" cy="2971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76905" y="21491"/>
            <a:ext cx="319029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0000"/>
                </a:solidFill>
                <a:latin typeface="+mn-lt"/>
              </a:rPr>
              <a:t>MUSCLE TISSUE</a:t>
            </a:r>
          </a:p>
        </p:txBody>
      </p:sp>
      <p:sp>
        <p:nvSpPr>
          <p:cNvPr id="4" name="TextBox 3"/>
          <p:cNvSpPr txBox="1"/>
          <p:nvPr/>
        </p:nvSpPr>
        <p:spPr>
          <a:xfrm>
            <a:off x="152400" y="838200"/>
            <a:ext cx="5029200" cy="4770537"/>
          </a:xfrm>
          <a:prstGeom prst="rect">
            <a:avLst/>
          </a:prstGeom>
          <a:noFill/>
        </p:spPr>
        <p:txBody>
          <a:bodyPr wrap="square">
            <a:spAutoFit/>
          </a:bodyPr>
          <a:lstStyle/>
          <a:p>
            <a:r>
              <a:rPr lang="en-US" sz="1600" b="1" dirty="0">
                <a:solidFill>
                  <a:schemeClr val="accent6">
                    <a:lumMod val="50000"/>
                  </a:schemeClr>
                </a:solidFill>
                <a:latin typeface="Calibri" pitchFamily="34" charset="0"/>
              </a:rPr>
              <a:t>Muscle tissue has one common function:  it shortens (contracts).  This is accomplished by muscle cells, which are held together by connective tissues that also contain the blood vessels and nerves that support the muscle cells.</a:t>
            </a:r>
          </a:p>
          <a:p>
            <a:endParaRPr lang="en-US" sz="16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There are three types of muscle tissue:</a:t>
            </a:r>
          </a:p>
          <a:p>
            <a:endParaRPr lang="en-US" sz="800" b="1" dirty="0">
              <a:solidFill>
                <a:schemeClr val="accent6">
                  <a:lumMod val="50000"/>
                </a:schemeClr>
              </a:solidFill>
              <a:latin typeface="Calibri" pitchFamily="34" charset="0"/>
            </a:endParaRPr>
          </a:p>
          <a:p>
            <a:r>
              <a:rPr lang="en-US" sz="1600" b="1" dirty="0">
                <a:solidFill>
                  <a:srgbClr val="C00000"/>
                </a:solidFill>
                <a:latin typeface="Calibri" pitchFamily="34" charset="0"/>
              </a:rPr>
              <a:t>Skeletal muscle </a:t>
            </a:r>
            <a:r>
              <a:rPr lang="en-US" sz="1600" b="1" dirty="0">
                <a:solidFill>
                  <a:schemeClr val="accent6">
                    <a:lumMod val="50000"/>
                  </a:schemeClr>
                </a:solidFill>
                <a:latin typeface="Calibri" pitchFamily="34" charset="0"/>
              </a:rPr>
              <a:t>is involved in voluntary contraction and is associated with the body wall.  This is the tissue of your named muscles (biceps </a:t>
            </a:r>
            <a:r>
              <a:rPr lang="en-US" sz="1600" b="1" dirty="0" err="1">
                <a:solidFill>
                  <a:schemeClr val="accent6">
                    <a:lumMod val="50000"/>
                  </a:schemeClr>
                </a:solidFill>
                <a:latin typeface="Calibri" pitchFamily="34" charset="0"/>
              </a:rPr>
              <a:t>brachii</a:t>
            </a:r>
            <a:r>
              <a:rPr lang="en-US" sz="1600" b="1" dirty="0">
                <a:solidFill>
                  <a:schemeClr val="accent6">
                    <a:lumMod val="50000"/>
                  </a:schemeClr>
                </a:solidFill>
                <a:latin typeface="Calibri" pitchFamily="34" charset="0"/>
              </a:rPr>
              <a:t>, </a:t>
            </a:r>
            <a:r>
              <a:rPr lang="en-US" sz="1600" b="1" dirty="0" err="1">
                <a:solidFill>
                  <a:schemeClr val="accent6">
                    <a:lumMod val="50000"/>
                  </a:schemeClr>
                </a:solidFill>
                <a:latin typeface="Calibri" pitchFamily="34" charset="0"/>
              </a:rPr>
              <a:t>petoralis</a:t>
            </a:r>
            <a:r>
              <a:rPr lang="en-US" sz="1600" b="1" dirty="0">
                <a:solidFill>
                  <a:schemeClr val="accent6">
                    <a:lumMod val="50000"/>
                  </a:schemeClr>
                </a:solidFill>
                <a:latin typeface="Calibri" pitchFamily="34" charset="0"/>
              </a:rPr>
              <a:t> major)</a:t>
            </a:r>
          </a:p>
          <a:p>
            <a:endParaRPr lang="en-US" sz="800" b="1" dirty="0">
              <a:solidFill>
                <a:schemeClr val="accent6">
                  <a:lumMod val="50000"/>
                </a:schemeClr>
              </a:solidFill>
              <a:latin typeface="Calibri" pitchFamily="34" charset="0"/>
            </a:endParaRPr>
          </a:p>
          <a:p>
            <a:r>
              <a:rPr lang="en-US" sz="1600" b="1" dirty="0">
                <a:solidFill>
                  <a:srgbClr val="C00000"/>
                </a:solidFill>
                <a:latin typeface="Calibri" pitchFamily="34" charset="0"/>
              </a:rPr>
              <a:t>Cardiac muscle </a:t>
            </a:r>
            <a:r>
              <a:rPr lang="en-US" sz="1600" b="1" dirty="0">
                <a:solidFill>
                  <a:schemeClr val="accent6">
                    <a:lumMod val="50000"/>
                  </a:schemeClr>
                </a:solidFill>
                <a:latin typeface="Calibri" pitchFamily="34" charset="0"/>
              </a:rPr>
              <a:t>is found in the heart (FYI and pulmonary veins near the heart). It is involuntary.</a:t>
            </a:r>
          </a:p>
          <a:p>
            <a:endParaRPr lang="en-US" sz="800" b="1" dirty="0">
              <a:solidFill>
                <a:schemeClr val="accent6">
                  <a:lumMod val="50000"/>
                </a:schemeClr>
              </a:solidFill>
              <a:latin typeface="Calibri" pitchFamily="34" charset="0"/>
            </a:endParaRPr>
          </a:p>
          <a:p>
            <a:r>
              <a:rPr lang="en-US" sz="1600" b="1" dirty="0">
                <a:solidFill>
                  <a:srgbClr val="C00000"/>
                </a:solidFill>
                <a:latin typeface="Calibri" pitchFamily="34" charset="0"/>
              </a:rPr>
              <a:t>Smooth muscle </a:t>
            </a:r>
            <a:r>
              <a:rPr lang="en-US" sz="1600" b="1" dirty="0">
                <a:solidFill>
                  <a:schemeClr val="accent6">
                    <a:lumMod val="50000"/>
                  </a:schemeClr>
                </a:solidFill>
                <a:latin typeface="Calibri" pitchFamily="34" charset="0"/>
              </a:rPr>
              <a:t>is found in visceral organs, such as the gastrointestinal, respiratory, urinary, and reproductive systems.  It is also found in the body wall, specifically smooth muscle of blood vessels as well as </a:t>
            </a:r>
            <a:r>
              <a:rPr lang="en-US" sz="1600" b="1" dirty="0" err="1">
                <a:solidFill>
                  <a:schemeClr val="accent6">
                    <a:lumMod val="50000"/>
                  </a:schemeClr>
                </a:solidFill>
                <a:latin typeface="Calibri" pitchFamily="34" charset="0"/>
              </a:rPr>
              <a:t>arrector</a:t>
            </a:r>
            <a:r>
              <a:rPr lang="en-US" sz="1600" b="1" dirty="0">
                <a:solidFill>
                  <a:schemeClr val="accent6">
                    <a:lumMod val="50000"/>
                  </a:schemeClr>
                </a:solidFill>
                <a:latin typeface="Calibri" pitchFamily="34" charset="0"/>
              </a:rPr>
              <a:t> pili muscles of the hair follicles.</a:t>
            </a:r>
          </a:p>
        </p:txBody>
      </p:sp>
      <p:sp>
        <p:nvSpPr>
          <p:cNvPr id="5" name="TextBox 4"/>
          <p:cNvSpPr txBox="1"/>
          <p:nvPr/>
        </p:nvSpPr>
        <p:spPr>
          <a:xfrm>
            <a:off x="4953000" y="4593074"/>
            <a:ext cx="4022756" cy="2031325"/>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This module will focus on recognizing muscle tissue and differentiating between the three types of muscle.  It will then explore smooth muscle in a little more detail, because smooth muscle is ubiquitous.  Skeletal muscle will be examined in greater detail in the Musculoskeletal and Integument Block, and cardiac muscle will be revisited in the Cardiovascular, Renal, and Pulmonary Block.</a:t>
            </a:r>
          </a:p>
        </p:txBody>
      </p:sp>
    </p:spTree>
    <p:extLst>
      <p:ext uri="{BB962C8B-B14F-4D97-AF65-F5344CB8AC3E}">
        <p14:creationId xmlns:p14="http://schemas.microsoft.com/office/powerpoint/2010/main" val="936195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0553" y="609600"/>
            <a:ext cx="8763000" cy="830997"/>
          </a:xfrm>
          <a:prstGeom prst="rect">
            <a:avLst/>
          </a:prstGeom>
          <a:noFill/>
        </p:spPr>
        <p:txBody>
          <a:bodyPr wrap="square">
            <a:spAutoFit/>
          </a:bodyPr>
          <a:lstStyle/>
          <a:p>
            <a:r>
              <a:rPr lang="en-US" sz="1600" b="1" dirty="0">
                <a:solidFill>
                  <a:srgbClr val="820000"/>
                </a:solidFill>
                <a:latin typeface="Calibri" pitchFamily="34" charset="0"/>
              </a:rPr>
              <a:t>All muscle cell shortening occurs due to the action of the contractile proteins actin and myosin.  You will learn the organization of skeletal muscle proteins, as well as their mechanism of action, in greater detail in the Musculoskeletal block.  Here, we will </a:t>
            </a:r>
            <a:r>
              <a:rPr lang="en-US" sz="1600" b="1" i="1" dirty="0">
                <a:solidFill>
                  <a:srgbClr val="820000"/>
                </a:solidFill>
                <a:latin typeface="Calibri" pitchFamily="34" charset="0"/>
              </a:rPr>
              <a:t>briefly</a:t>
            </a:r>
            <a:r>
              <a:rPr lang="en-US" sz="1600" b="1" dirty="0">
                <a:solidFill>
                  <a:srgbClr val="820000"/>
                </a:solidFill>
                <a:latin typeface="Calibri" pitchFamily="34" charset="0"/>
              </a:rPr>
              <a:t> introduce smooth muscle ultrastructure.</a:t>
            </a:r>
          </a:p>
        </p:txBody>
      </p:sp>
      <p:sp>
        <p:nvSpPr>
          <p:cNvPr id="8" name="Rectangle 7"/>
          <p:cNvSpPr/>
          <p:nvPr/>
        </p:nvSpPr>
        <p:spPr>
          <a:xfrm>
            <a:off x="2703048" y="21491"/>
            <a:ext cx="373801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50000"/>
                  </a:schemeClr>
                </a:solidFill>
                <a:latin typeface="+mn-lt"/>
              </a:rPr>
              <a:t>SMOOTH MUSCLE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52" y="1477286"/>
            <a:ext cx="4000447" cy="5244696"/>
          </a:xfrm>
          <a:prstGeom prst="rect">
            <a:avLst/>
          </a:prstGeom>
        </p:spPr>
      </p:pic>
      <p:sp>
        <p:nvSpPr>
          <p:cNvPr id="9" name="TextBox 8"/>
          <p:cNvSpPr txBox="1"/>
          <p:nvPr/>
        </p:nvSpPr>
        <p:spPr>
          <a:xfrm>
            <a:off x="4323643" y="1546830"/>
            <a:ext cx="4762553" cy="2308324"/>
          </a:xfrm>
          <a:prstGeom prst="rect">
            <a:avLst/>
          </a:prstGeom>
          <a:noFill/>
        </p:spPr>
        <p:txBody>
          <a:bodyPr wrap="square">
            <a:spAutoFit/>
          </a:bodyPr>
          <a:lstStyle/>
          <a:p>
            <a:r>
              <a:rPr lang="en-US" sz="1600" b="1" dirty="0">
                <a:solidFill>
                  <a:srgbClr val="820000"/>
                </a:solidFill>
                <a:latin typeface="Calibri" pitchFamily="34" charset="0"/>
              </a:rPr>
              <a:t>In smooth muscle, actin (microfilaments) are more predominant than myosin.  In the image to the left, portions of three smooth muscle cells are shown (one is outlined).  Note that they are packed with fine microfilaments.  Other characteristics of smooth muscle cells include caveoli or pinocytotic vesicles (PV), and dense bodies (arrows), into which the actin filaments are anchored, and gap junctions (GJ) for intercellular communication.</a:t>
            </a:r>
          </a:p>
        </p:txBody>
      </p:sp>
      <p:sp>
        <p:nvSpPr>
          <p:cNvPr id="4" name="Freeform 3"/>
          <p:cNvSpPr/>
          <p:nvPr/>
        </p:nvSpPr>
        <p:spPr>
          <a:xfrm>
            <a:off x="124178" y="2470803"/>
            <a:ext cx="4267200" cy="2306154"/>
          </a:xfrm>
          <a:custGeom>
            <a:avLst/>
            <a:gdLst>
              <a:gd name="connsiteX0" fmla="*/ 2720622 w 4267200"/>
              <a:gd name="connsiteY0" fmla="*/ 182086 h 2306154"/>
              <a:gd name="connsiteX1" fmla="*/ 2540000 w 4267200"/>
              <a:gd name="connsiteY1" fmla="*/ 193375 h 2306154"/>
              <a:gd name="connsiteX2" fmla="*/ 2381955 w 4267200"/>
              <a:gd name="connsiteY2" fmla="*/ 204664 h 2306154"/>
              <a:gd name="connsiteX3" fmla="*/ 2291644 w 4267200"/>
              <a:gd name="connsiteY3" fmla="*/ 193375 h 2306154"/>
              <a:gd name="connsiteX4" fmla="*/ 2178755 w 4267200"/>
              <a:gd name="connsiteY4" fmla="*/ 170797 h 2306154"/>
              <a:gd name="connsiteX5" fmla="*/ 2133600 w 4267200"/>
              <a:gd name="connsiteY5" fmla="*/ 159508 h 2306154"/>
              <a:gd name="connsiteX6" fmla="*/ 2099733 w 4267200"/>
              <a:gd name="connsiteY6" fmla="*/ 148219 h 2306154"/>
              <a:gd name="connsiteX7" fmla="*/ 1998133 w 4267200"/>
              <a:gd name="connsiteY7" fmla="*/ 125641 h 2306154"/>
              <a:gd name="connsiteX8" fmla="*/ 1535289 w 4267200"/>
              <a:gd name="connsiteY8" fmla="*/ 148219 h 2306154"/>
              <a:gd name="connsiteX9" fmla="*/ 1501422 w 4267200"/>
              <a:gd name="connsiteY9" fmla="*/ 159508 h 2306154"/>
              <a:gd name="connsiteX10" fmla="*/ 1399822 w 4267200"/>
              <a:gd name="connsiteY10" fmla="*/ 170797 h 2306154"/>
              <a:gd name="connsiteX11" fmla="*/ 1286933 w 4267200"/>
              <a:gd name="connsiteY11" fmla="*/ 193375 h 2306154"/>
              <a:gd name="connsiteX12" fmla="*/ 1004711 w 4267200"/>
              <a:gd name="connsiteY12" fmla="*/ 182086 h 2306154"/>
              <a:gd name="connsiteX13" fmla="*/ 948266 w 4267200"/>
              <a:gd name="connsiteY13" fmla="*/ 170797 h 2306154"/>
              <a:gd name="connsiteX14" fmla="*/ 846666 w 4267200"/>
              <a:gd name="connsiteY14" fmla="*/ 159508 h 2306154"/>
              <a:gd name="connsiteX15" fmla="*/ 812800 w 4267200"/>
              <a:gd name="connsiteY15" fmla="*/ 148219 h 2306154"/>
              <a:gd name="connsiteX16" fmla="*/ 677333 w 4267200"/>
              <a:gd name="connsiteY16" fmla="*/ 125641 h 2306154"/>
              <a:gd name="connsiteX17" fmla="*/ 632178 w 4267200"/>
              <a:gd name="connsiteY17" fmla="*/ 114353 h 2306154"/>
              <a:gd name="connsiteX18" fmla="*/ 485422 w 4267200"/>
              <a:gd name="connsiteY18" fmla="*/ 91775 h 2306154"/>
              <a:gd name="connsiteX19" fmla="*/ 361244 w 4267200"/>
              <a:gd name="connsiteY19" fmla="*/ 57908 h 2306154"/>
              <a:gd name="connsiteX20" fmla="*/ 237066 w 4267200"/>
              <a:gd name="connsiteY20" fmla="*/ 24041 h 2306154"/>
              <a:gd name="connsiteX21" fmla="*/ 124178 w 4267200"/>
              <a:gd name="connsiteY21" fmla="*/ 1464 h 2306154"/>
              <a:gd name="connsiteX22" fmla="*/ 33866 w 4267200"/>
              <a:gd name="connsiteY22" fmla="*/ 12753 h 2306154"/>
              <a:gd name="connsiteX23" fmla="*/ 22578 w 4267200"/>
              <a:gd name="connsiteY23" fmla="*/ 114353 h 2306154"/>
              <a:gd name="connsiteX24" fmla="*/ 33866 w 4267200"/>
              <a:gd name="connsiteY24" fmla="*/ 283686 h 2306154"/>
              <a:gd name="connsiteX25" fmla="*/ 56444 w 4267200"/>
              <a:gd name="connsiteY25" fmla="*/ 351419 h 2306154"/>
              <a:gd name="connsiteX26" fmla="*/ 67733 w 4267200"/>
              <a:gd name="connsiteY26" fmla="*/ 396575 h 2306154"/>
              <a:gd name="connsiteX27" fmla="*/ 90311 w 4267200"/>
              <a:gd name="connsiteY27" fmla="*/ 464308 h 2306154"/>
              <a:gd name="connsiteX28" fmla="*/ 112889 w 4267200"/>
              <a:gd name="connsiteY28" fmla="*/ 577197 h 2306154"/>
              <a:gd name="connsiteX29" fmla="*/ 101600 w 4267200"/>
              <a:gd name="connsiteY29" fmla="*/ 927153 h 2306154"/>
              <a:gd name="connsiteX30" fmla="*/ 79022 w 4267200"/>
              <a:gd name="connsiteY30" fmla="*/ 994886 h 2306154"/>
              <a:gd name="connsiteX31" fmla="*/ 67733 w 4267200"/>
              <a:gd name="connsiteY31" fmla="*/ 1051330 h 2306154"/>
              <a:gd name="connsiteX32" fmla="*/ 56444 w 4267200"/>
              <a:gd name="connsiteY32" fmla="*/ 1096486 h 2306154"/>
              <a:gd name="connsiteX33" fmla="*/ 45155 w 4267200"/>
              <a:gd name="connsiteY33" fmla="*/ 1175508 h 2306154"/>
              <a:gd name="connsiteX34" fmla="*/ 33866 w 4267200"/>
              <a:gd name="connsiteY34" fmla="*/ 1231953 h 2306154"/>
              <a:gd name="connsiteX35" fmla="*/ 22578 w 4267200"/>
              <a:gd name="connsiteY35" fmla="*/ 1367419 h 2306154"/>
              <a:gd name="connsiteX36" fmla="*/ 11289 w 4267200"/>
              <a:gd name="connsiteY36" fmla="*/ 1446441 h 2306154"/>
              <a:gd name="connsiteX37" fmla="*/ 0 w 4267200"/>
              <a:gd name="connsiteY37" fmla="*/ 1548041 h 2306154"/>
              <a:gd name="connsiteX38" fmla="*/ 11289 w 4267200"/>
              <a:gd name="connsiteY38" fmla="*/ 1728664 h 2306154"/>
              <a:gd name="connsiteX39" fmla="*/ 33866 w 4267200"/>
              <a:gd name="connsiteY39" fmla="*/ 1830264 h 2306154"/>
              <a:gd name="connsiteX40" fmla="*/ 45155 w 4267200"/>
              <a:gd name="connsiteY40" fmla="*/ 1897997 h 2306154"/>
              <a:gd name="connsiteX41" fmla="*/ 79022 w 4267200"/>
              <a:gd name="connsiteY41" fmla="*/ 2044753 h 2306154"/>
              <a:gd name="connsiteX42" fmla="*/ 124178 w 4267200"/>
              <a:gd name="connsiteY42" fmla="*/ 2112486 h 2306154"/>
              <a:gd name="connsiteX43" fmla="*/ 158044 w 4267200"/>
              <a:gd name="connsiteY43" fmla="*/ 2135064 h 2306154"/>
              <a:gd name="connsiteX44" fmla="*/ 203200 w 4267200"/>
              <a:gd name="connsiteY44" fmla="*/ 2157641 h 2306154"/>
              <a:gd name="connsiteX45" fmla="*/ 417689 w 4267200"/>
              <a:gd name="connsiteY45" fmla="*/ 2180219 h 2306154"/>
              <a:gd name="connsiteX46" fmla="*/ 1219200 w 4267200"/>
              <a:gd name="connsiteY46" fmla="*/ 2168930 h 2306154"/>
              <a:gd name="connsiteX47" fmla="*/ 1399822 w 4267200"/>
              <a:gd name="connsiteY47" fmla="*/ 2191508 h 2306154"/>
              <a:gd name="connsiteX48" fmla="*/ 1478844 w 4267200"/>
              <a:gd name="connsiteY48" fmla="*/ 2202797 h 2306154"/>
              <a:gd name="connsiteX49" fmla="*/ 2054578 w 4267200"/>
              <a:gd name="connsiteY49" fmla="*/ 2180219 h 2306154"/>
              <a:gd name="connsiteX50" fmla="*/ 2088444 w 4267200"/>
              <a:gd name="connsiteY50" fmla="*/ 2168930 h 2306154"/>
              <a:gd name="connsiteX51" fmla="*/ 2212622 w 4267200"/>
              <a:gd name="connsiteY51" fmla="*/ 2157641 h 2306154"/>
              <a:gd name="connsiteX52" fmla="*/ 2777066 w 4267200"/>
              <a:gd name="connsiteY52" fmla="*/ 2180219 h 2306154"/>
              <a:gd name="connsiteX53" fmla="*/ 3048000 w 4267200"/>
              <a:gd name="connsiteY53" fmla="*/ 2214086 h 2306154"/>
              <a:gd name="connsiteX54" fmla="*/ 3160889 w 4267200"/>
              <a:gd name="connsiteY54" fmla="*/ 2225375 h 2306154"/>
              <a:gd name="connsiteX55" fmla="*/ 3228622 w 4267200"/>
              <a:gd name="connsiteY55" fmla="*/ 2236664 h 2306154"/>
              <a:gd name="connsiteX56" fmla="*/ 3273778 w 4267200"/>
              <a:gd name="connsiteY56" fmla="*/ 2247953 h 2306154"/>
              <a:gd name="connsiteX57" fmla="*/ 3443111 w 4267200"/>
              <a:gd name="connsiteY57" fmla="*/ 2259241 h 2306154"/>
              <a:gd name="connsiteX58" fmla="*/ 3962400 w 4267200"/>
              <a:gd name="connsiteY58" fmla="*/ 2293108 h 2306154"/>
              <a:gd name="connsiteX59" fmla="*/ 4131733 w 4267200"/>
              <a:gd name="connsiteY59" fmla="*/ 2293108 h 2306154"/>
              <a:gd name="connsiteX60" fmla="*/ 4165600 w 4267200"/>
              <a:gd name="connsiteY60" fmla="*/ 2259241 h 2306154"/>
              <a:gd name="connsiteX61" fmla="*/ 4210755 w 4267200"/>
              <a:gd name="connsiteY61" fmla="*/ 2191508 h 2306154"/>
              <a:gd name="connsiteX62" fmla="*/ 4233333 w 4267200"/>
              <a:gd name="connsiteY62" fmla="*/ 2157641 h 2306154"/>
              <a:gd name="connsiteX63" fmla="*/ 4267200 w 4267200"/>
              <a:gd name="connsiteY63" fmla="*/ 2078619 h 2306154"/>
              <a:gd name="connsiteX64" fmla="*/ 4255911 w 4267200"/>
              <a:gd name="connsiteY64" fmla="*/ 1480308 h 2306154"/>
              <a:gd name="connsiteX65" fmla="*/ 4244622 w 4267200"/>
              <a:gd name="connsiteY65" fmla="*/ 1423864 h 2306154"/>
              <a:gd name="connsiteX66" fmla="*/ 4233333 w 4267200"/>
              <a:gd name="connsiteY66" fmla="*/ 1243241 h 2306154"/>
              <a:gd name="connsiteX67" fmla="*/ 4222044 w 4267200"/>
              <a:gd name="connsiteY67" fmla="*/ 1164219 h 2306154"/>
              <a:gd name="connsiteX68" fmla="*/ 4210755 w 4267200"/>
              <a:gd name="connsiteY68" fmla="*/ 1040041 h 2306154"/>
              <a:gd name="connsiteX69" fmla="*/ 4222044 w 4267200"/>
              <a:gd name="connsiteY69" fmla="*/ 633641 h 2306154"/>
              <a:gd name="connsiteX70" fmla="*/ 4210755 w 4267200"/>
              <a:gd name="connsiteY70" fmla="*/ 430441 h 2306154"/>
              <a:gd name="connsiteX71" fmla="*/ 4199466 w 4267200"/>
              <a:gd name="connsiteY71" fmla="*/ 396575 h 2306154"/>
              <a:gd name="connsiteX72" fmla="*/ 4165600 w 4267200"/>
              <a:gd name="connsiteY72" fmla="*/ 362708 h 2306154"/>
              <a:gd name="connsiteX73" fmla="*/ 4109155 w 4267200"/>
              <a:gd name="connsiteY73" fmla="*/ 306264 h 2306154"/>
              <a:gd name="connsiteX74" fmla="*/ 4018844 w 4267200"/>
              <a:gd name="connsiteY74" fmla="*/ 249819 h 2306154"/>
              <a:gd name="connsiteX75" fmla="*/ 3984978 w 4267200"/>
              <a:gd name="connsiteY75" fmla="*/ 238530 h 2306154"/>
              <a:gd name="connsiteX76" fmla="*/ 3093155 w 4267200"/>
              <a:gd name="connsiteY76" fmla="*/ 238530 h 2306154"/>
              <a:gd name="connsiteX77" fmla="*/ 2991555 w 4267200"/>
              <a:gd name="connsiteY77" fmla="*/ 227241 h 2306154"/>
              <a:gd name="connsiteX78" fmla="*/ 2844800 w 4267200"/>
              <a:gd name="connsiteY78" fmla="*/ 204664 h 2306154"/>
              <a:gd name="connsiteX79" fmla="*/ 2743200 w 4267200"/>
              <a:gd name="connsiteY79" fmla="*/ 182086 h 2306154"/>
              <a:gd name="connsiteX80" fmla="*/ 2720622 w 4267200"/>
              <a:gd name="connsiteY80" fmla="*/ 182086 h 230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267200" h="2306154">
                <a:moveTo>
                  <a:pt x="2720622" y="182086"/>
                </a:moveTo>
                <a:lnTo>
                  <a:pt x="2540000" y="193375"/>
                </a:lnTo>
                <a:cubicBezTo>
                  <a:pt x="2487301" y="196888"/>
                  <a:pt x="2434771" y="204664"/>
                  <a:pt x="2381955" y="204664"/>
                </a:cubicBezTo>
                <a:cubicBezTo>
                  <a:pt x="2351617" y="204664"/>
                  <a:pt x="2321748" y="197138"/>
                  <a:pt x="2291644" y="193375"/>
                </a:cubicBezTo>
                <a:cubicBezTo>
                  <a:pt x="2186761" y="167154"/>
                  <a:pt x="2317150" y="198476"/>
                  <a:pt x="2178755" y="170797"/>
                </a:cubicBezTo>
                <a:cubicBezTo>
                  <a:pt x="2163541" y="167754"/>
                  <a:pt x="2148518" y="163770"/>
                  <a:pt x="2133600" y="159508"/>
                </a:cubicBezTo>
                <a:cubicBezTo>
                  <a:pt x="2122158" y="156239"/>
                  <a:pt x="2111349" y="150800"/>
                  <a:pt x="2099733" y="148219"/>
                </a:cubicBezTo>
                <a:cubicBezTo>
                  <a:pt x="1980526" y="121728"/>
                  <a:pt x="2074373" y="151054"/>
                  <a:pt x="1998133" y="125641"/>
                </a:cubicBezTo>
                <a:cubicBezTo>
                  <a:pt x="1919221" y="127962"/>
                  <a:pt x="1672106" y="120855"/>
                  <a:pt x="1535289" y="148219"/>
                </a:cubicBezTo>
                <a:cubicBezTo>
                  <a:pt x="1523620" y="150553"/>
                  <a:pt x="1513160" y="157552"/>
                  <a:pt x="1501422" y="159508"/>
                </a:cubicBezTo>
                <a:cubicBezTo>
                  <a:pt x="1467811" y="165110"/>
                  <a:pt x="1433480" y="165483"/>
                  <a:pt x="1399822" y="170797"/>
                </a:cubicBezTo>
                <a:cubicBezTo>
                  <a:pt x="1361917" y="176782"/>
                  <a:pt x="1286933" y="193375"/>
                  <a:pt x="1286933" y="193375"/>
                </a:cubicBezTo>
                <a:cubicBezTo>
                  <a:pt x="1192859" y="189612"/>
                  <a:pt x="1098652" y="188349"/>
                  <a:pt x="1004711" y="182086"/>
                </a:cubicBezTo>
                <a:cubicBezTo>
                  <a:pt x="985566" y="180810"/>
                  <a:pt x="967261" y="173511"/>
                  <a:pt x="948266" y="170797"/>
                </a:cubicBezTo>
                <a:cubicBezTo>
                  <a:pt x="914533" y="165978"/>
                  <a:pt x="880533" y="163271"/>
                  <a:pt x="846666" y="159508"/>
                </a:cubicBezTo>
                <a:cubicBezTo>
                  <a:pt x="835377" y="155745"/>
                  <a:pt x="824344" y="151105"/>
                  <a:pt x="812800" y="148219"/>
                </a:cubicBezTo>
                <a:cubicBezTo>
                  <a:pt x="750409" y="132621"/>
                  <a:pt x="747414" y="138383"/>
                  <a:pt x="677333" y="125641"/>
                </a:cubicBezTo>
                <a:cubicBezTo>
                  <a:pt x="662068" y="122866"/>
                  <a:pt x="647392" y="117396"/>
                  <a:pt x="632178" y="114353"/>
                </a:cubicBezTo>
                <a:cubicBezTo>
                  <a:pt x="593017" y="106521"/>
                  <a:pt x="523379" y="97197"/>
                  <a:pt x="485422" y="91775"/>
                </a:cubicBezTo>
                <a:cubicBezTo>
                  <a:pt x="340111" y="43337"/>
                  <a:pt x="488896" y="89821"/>
                  <a:pt x="361244" y="57908"/>
                </a:cubicBezTo>
                <a:cubicBezTo>
                  <a:pt x="273700" y="36022"/>
                  <a:pt x="402135" y="51550"/>
                  <a:pt x="237066" y="24041"/>
                </a:cubicBezTo>
                <a:cubicBezTo>
                  <a:pt x="154029" y="10203"/>
                  <a:pt x="191539" y="18305"/>
                  <a:pt x="124178" y="1464"/>
                </a:cubicBezTo>
                <a:cubicBezTo>
                  <a:pt x="94074" y="5227"/>
                  <a:pt x="54161" y="-9797"/>
                  <a:pt x="33866" y="12753"/>
                </a:cubicBezTo>
                <a:cubicBezTo>
                  <a:pt x="11071" y="38081"/>
                  <a:pt x="22578" y="80278"/>
                  <a:pt x="22578" y="114353"/>
                </a:cubicBezTo>
                <a:cubicBezTo>
                  <a:pt x="22578" y="170923"/>
                  <a:pt x="25866" y="227685"/>
                  <a:pt x="33866" y="283686"/>
                </a:cubicBezTo>
                <a:cubicBezTo>
                  <a:pt x="37232" y="307246"/>
                  <a:pt x="50672" y="328331"/>
                  <a:pt x="56444" y="351419"/>
                </a:cubicBezTo>
                <a:cubicBezTo>
                  <a:pt x="60207" y="366471"/>
                  <a:pt x="63275" y="381714"/>
                  <a:pt x="67733" y="396575"/>
                </a:cubicBezTo>
                <a:cubicBezTo>
                  <a:pt x="74572" y="419370"/>
                  <a:pt x="84539" y="441220"/>
                  <a:pt x="90311" y="464308"/>
                </a:cubicBezTo>
                <a:cubicBezTo>
                  <a:pt x="107151" y="531670"/>
                  <a:pt x="99049" y="494160"/>
                  <a:pt x="112889" y="577197"/>
                </a:cubicBezTo>
                <a:cubicBezTo>
                  <a:pt x="109126" y="693849"/>
                  <a:pt x="111032" y="810822"/>
                  <a:pt x="101600" y="927153"/>
                </a:cubicBezTo>
                <a:cubicBezTo>
                  <a:pt x="99677" y="950874"/>
                  <a:pt x="83689" y="971549"/>
                  <a:pt x="79022" y="994886"/>
                </a:cubicBezTo>
                <a:cubicBezTo>
                  <a:pt x="75259" y="1013701"/>
                  <a:pt x="71895" y="1032600"/>
                  <a:pt x="67733" y="1051330"/>
                </a:cubicBezTo>
                <a:cubicBezTo>
                  <a:pt x="64367" y="1066476"/>
                  <a:pt x="59219" y="1081221"/>
                  <a:pt x="56444" y="1096486"/>
                </a:cubicBezTo>
                <a:cubicBezTo>
                  <a:pt x="51684" y="1122665"/>
                  <a:pt x="49529" y="1149262"/>
                  <a:pt x="45155" y="1175508"/>
                </a:cubicBezTo>
                <a:cubicBezTo>
                  <a:pt x="42001" y="1194435"/>
                  <a:pt x="37629" y="1213138"/>
                  <a:pt x="33866" y="1231953"/>
                </a:cubicBezTo>
                <a:cubicBezTo>
                  <a:pt x="30103" y="1277108"/>
                  <a:pt x="27321" y="1322356"/>
                  <a:pt x="22578" y="1367419"/>
                </a:cubicBezTo>
                <a:cubicBezTo>
                  <a:pt x="19793" y="1393881"/>
                  <a:pt x="14589" y="1420038"/>
                  <a:pt x="11289" y="1446441"/>
                </a:cubicBezTo>
                <a:cubicBezTo>
                  <a:pt x="7062" y="1480253"/>
                  <a:pt x="3763" y="1514174"/>
                  <a:pt x="0" y="1548041"/>
                </a:cubicBezTo>
                <a:cubicBezTo>
                  <a:pt x="3763" y="1608249"/>
                  <a:pt x="5827" y="1668587"/>
                  <a:pt x="11289" y="1728664"/>
                </a:cubicBezTo>
                <a:cubicBezTo>
                  <a:pt x="22568" y="1852735"/>
                  <a:pt x="16363" y="1751496"/>
                  <a:pt x="33866" y="1830264"/>
                </a:cubicBezTo>
                <a:cubicBezTo>
                  <a:pt x="38831" y="1852608"/>
                  <a:pt x="41675" y="1875374"/>
                  <a:pt x="45155" y="1897997"/>
                </a:cubicBezTo>
                <a:cubicBezTo>
                  <a:pt x="50880" y="1935209"/>
                  <a:pt x="56017" y="2010246"/>
                  <a:pt x="79022" y="2044753"/>
                </a:cubicBezTo>
                <a:cubicBezTo>
                  <a:pt x="94074" y="2067331"/>
                  <a:pt x="101600" y="2097434"/>
                  <a:pt x="124178" y="2112486"/>
                </a:cubicBezTo>
                <a:cubicBezTo>
                  <a:pt x="135467" y="2120012"/>
                  <a:pt x="146264" y="2128333"/>
                  <a:pt x="158044" y="2135064"/>
                </a:cubicBezTo>
                <a:cubicBezTo>
                  <a:pt x="172655" y="2143413"/>
                  <a:pt x="186964" y="2153213"/>
                  <a:pt x="203200" y="2157641"/>
                </a:cubicBezTo>
                <a:cubicBezTo>
                  <a:pt x="242135" y="2168260"/>
                  <a:pt x="400360" y="2178775"/>
                  <a:pt x="417689" y="2180219"/>
                </a:cubicBezTo>
                <a:cubicBezTo>
                  <a:pt x="1000889" y="2152447"/>
                  <a:pt x="733693" y="2152188"/>
                  <a:pt x="1219200" y="2168930"/>
                </a:cubicBezTo>
                <a:cubicBezTo>
                  <a:pt x="1409722" y="2196148"/>
                  <a:pt x="1172186" y="2163053"/>
                  <a:pt x="1399822" y="2191508"/>
                </a:cubicBezTo>
                <a:cubicBezTo>
                  <a:pt x="1426225" y="2194808"/>
                  <a:pt x="1452503" y="2199034"/>
                  <a:pt x="1478844" y="2202797"/>
                </a:cubicBezTo>
                <a:cubicBezTo>
                  <a:pt x="1550192" y="2200567"/>
                  <a:pt x="1934589" y="2191127"/>
                  <a:pt x="2054578" y="2180219"/>
                </a:cubicBezTo>
                <a:cubicBezTo>
                  <a:pt x="2066428" y="2179142"/>
                  <a:pt x="2076664" y="2170613"/>
                  <a:pt x="2088444" y="2168930"/>
                </a:cubicBezTo>
                <a:cubicBezTo>
                  <a:pt x="2129590" y="2163052"/>
                  <a:pt x="2171229" y="2161404"/>
                  <a:pt x="2212622" y="2157641"/>
                </a:cubicBezTo>
                <a:cubicBezTo>
                  <a:pt x="2506057" y="2186985"/>
                  <a:pt x="2165365" y="2155751"/>
                  <a:pt x="2777066" y="2180219"/>
                </a:cubicBezTo>
                <a:cubicBezTo>
                  <a:pt x="2876291" y="2184188"/>
                  <a:pt x="2946260" y="2203912"/>
                  <a:pt x="3048000" y="2214086"/>
                </a:cubicBezTo>
                <a:cubicBezTo>
                  <a:pt x="3085630" y="2217849"/>
                  <a:pt x="3123364" y="2220684"/>
                  <a:pt x="3160889" y="2225375"/>
                </a:cubicBezTo>
                <a:cubicBezTo>
                  <a:pt x="3183601" y="2228214"/>
                  <a:pt x="3206177" y="2232175"/>
                  <a:pt x="3228622" y="2236664"/>
                </a:cubicBezTo>
                <a:cubicBezTo>
                  <a:pt x="3243836" y="2239707"/>
                  <a:pt x="3258348" y="2246329"/>
                  <a:pt x="3273778" y="2247953"/>
                </a:cubicBezTo>
                <a:cubicBezTo>
                  <a:pt x="3330037" y="2253875"/>
                  <a:pt x="3386717" y="2254789"/>
                  <a:pt x="3443111" y="2259241"/>
                </a:cubicBezTo>
                <a:cubicBezTo>
                  <a:pt x="3867204" y="2292721"/>
                  <a:pt x="3538038" y="2274657"/>
                  <a:pt x="3962400" y="2293108"/>
                </a:cubicBezTo>
                <a:cubicBezTo>
                  <a:pt x="4026621" y="2303812"/>
                  <a:pt x="4062650" y="2316136"/>
                  <a:pt x="4131733" y="2293108"/>
                </a:cubicBezTo>
                <a:cubicBezTo>
                  <a:pt x="4146879" y="2288059"/>
                  <a:pt x="4155798" y="2271843"/>
                  <a:pt x="4165600" y="2259241"/>
                </a:cubicBezTo>
                <a:cubicBezTo>
                  <a:pt x="4182259" y="2237822"/>
                  <a:pt x="4195703" y="2214086"/>
                  <a:pt x="4210755" y="2191508"/>
                </a:cubicBezTo>
                <a:cubicBezTo>
                  <a:pt x="4218281" y="2180219"/>
                  <a:pt x="4229042" y="2170512"/>
                  <a:pt x="4233333" y="2157641"/>
                </a:cubicBezTo>
                <a:cubicBezTo>
                  <a:pt x="4249944" y="2107810"/>
                  <a:pt x="4239300" y="2134418"/>
                  <a:pt x="4267200" y="2078619"/>
                </a:cubicBezTo>
                <a:cubicBezTo>
                  <a:pt x="4263437" y="1879182"/>
                  <a:pt x="4262785" y="1679662"/>
                  <a:pt x="4255911" y="1480308"/>
                </a:cubicBezTo>
                <a:cubicBezTo>
                  <a:pt x="4255250" y="1461132"/>
                  <a:pt x="4246441" y="1442965"/>
                  <a:pt x="4244622" y="1423864"/>
                </a:cubicBezTo>
                <a:cubicBezTo>
                  <a:pt x="4238903" y="1363811"/>
                  <a:pt x="4238559" y="1303339"/>
                  <a:pt x="4233333" y="1243241"/>
                </a:cubicBezTo>
                <a:cubicBezTo>
                  <a:pt x="4231028" y="1216733"/>
                  <a:pt x="4224982" y="1190664"/>
                  <a:pt x="4222044" y="1164219"/>
                </a:cubicBezTo>
                <a:cubicBezTo>
                  <a:pt x="4217454" y="1122910"/>
                  <a:pt x="4214518" y="1081434"/>
                  <a:pt x="4210755" y="1040041"/>
                </a:cubicBezTo>
                <a:cubicBezTo>
                  <a:pt x="4214518" y="904574"/>
                  <a:pt x="4222044" y="769160"/>
                  <a:pt x="4222044" y="633641"/>
                </a:cubicBezTo>
                <a:cubicBezTo>
                  <a:pt x="4222044" y="565803"/>
                  <a:pt x="4217187" y="497973"/>
                  <a:pt x="4210755" y="430441"/>
                </a:cubicBezTo>
                <a:cubicBezTo>
                  <a:pt x="4209627" y="418595"/>
                  <a:pt x="4206067" y="406476"/>
                  <a:pt x="4199466" y="396575"/>
                </a:cubicBezTo>
                <a:cubicBezTo>
                  <a:pt x="4190610" y="383291"/>
                  <a:pt x="4175820" y="374973"/>
                  <a:pt x="4165600" y="362708"/>
                </a:cubicBezTo>
                <a:cubicBezTo>
                  <a:pt x="4118565" y="306266"/>
                  <a:pt x="4171242" y="347653"/>
                  <a:pt x="4109155" y="306264"/>
                </a:cubicBezTo>
                <a:cubicBezTo>
                  <a:pt x="4073377" y="252594"/>
                  <a:pt x="4099449" y="276688"/>
                  <a:pt x="4018844" y="249819"/>
                </a:cubicBezTo>
                <a:lnTo>
                  <a:pt x="3984978" y="238530"/>
                </a:lnTo>
                <a:cubicBezTo>
                  <a:pt x="3542511" y="252357"/>
                  <a:pt x="3603817" y="256768"/>
                  <a:pt x="3093155" y="238530"/>
                </a:cubicBezTo>
                <a:cubicBezTo>
                  <a:pt x="3059102" y="237314"/>
                  <a:pt x="3025367" y="231467"/>
                  <a:pt x="2991555" y="227241"/>
                </a:cubicBezTo>
                <a:cubicBezTo>
                  <a:pt x="2962623" y="223625"/>
                  <a:pt x="2876198" y="210944"/>
                  <a:pt x="2844800" y="204664"/>
                </a:cubicBezTo>
                <a:cubicBezTo>
                  <a:pt x="2783178" y="192340"/>
                  <a:pt x="2812201" y="191943"/>
                  <a:pt x="2743200" y="182086"/>
                </a:cubicBezTo>
                <a:cubicBezTo>
                  <a:pt x="2735750" y="181022"/>
                  <a:pt x="2754489" y="180205"/>
                  <a:pt x="2720622" y="182086"/>
                </a:cubicBezTo>
                <a:close/>
              </a:path>
            </a:pathLst>
          </a:custGeom>
          <a:noFill/>
          <a:ln>
            <a:solidFill>
              <a:srgbClr val="CC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691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0553" y="609600"/>
            <a:ext cx="8763000" cy="1077218"/>
          </a:xfrm>
          <a:prstGeom prst="rect">
            <a:avLst/>
          </a:prstGeom>
          <a:noFill/>
        </p:spPr>
        <p:txBody>
          <a:bodyPr wrap="square">
            <a:spAutoFit/>
          </a:bodyPr>
          <a:lstStyle/>
          <a:p>
            <a:r>
              <a:rPr lang="en-US" sz="1600" b="1" dirty="0">
                <a:solidFill>
                  <a:srgbClr val="820000"/>
                </a:solidFill>
                <a:latin typeface="Calibri" pitchFamily="34" charset="0"/>
              </a:rPr>
              <a:t>The inset in the upper left shows about 6 smooth muscle cells.  The larger image is similar to the boxed region in the inset.  Again note that the cytoplasm of the cells is filled with microfilaments.  Arrows indicate dense bodies; the double arrows show larger dense bodies where they anchor to the plasma membrane.  PV = pinocytotic vesicles; BL = basal lamina</a:t>
            </a:r>
          </a:p>
        </p:txBody>
      </p:sp>
      <p:sp>
        <p:nvSpPr>
          <p:cNvPr id="8" name="Rectangle 7"/>
          <p:cNvSpPr/>
          <p:nvPr/>
        </p:nvSpPr>
        <p:spPr>
          <a:xfrm>
            <a:off x="2703048" y="21491"/>
            <a:ext cx="3738010"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chemeClr val="accent6">
                    <a:lumMod val="50000"/>
                  </a:schemeClr>
                </a:solidFill>
                <a:latin typeface="+mn-lt"/>
              </a:rPr>
              <a:t>SMOOTH MUSCLE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53" y="1681516"/>
            <a:ext cx="6743647" cy="5176483"/>
          </a:xfrm>
          <a:prstGeom prst="rect">
            <a:avLst/>
          </a:prstGeom>
        </p:spPr>
      </p:pic>
    </p:spTree>
    <p:extLst>
      <p:ext uri="{BB962C8B-B14F-4D97-AF65-F5344CB8AC3E}">
        <p14:creationId xmlns:p14="http://schemas.microsoft.com/office/powerpoint/2010/main" val="2842513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17" y="1557867"/>
            <a:ext cx="6400800" cy="5134904"/>
          </a:xfrm>
          <a:prstGeom prst="rect">
            <a:avLst/>
          </a:prstGeom>
        </p:spPr>
      </p:pic>
      <p:sp>
        <p:nvSpPr>
          <p:cNvPr id="10" name="TextBox 9"/>
          <p:cNvSpPr txBox="1"/>
          <p:nvPr/>
        </p:nvSpPr>
        <p:spPr>
          <a:xfrm>
            <a:off x="155733" y="499646"/>
            <a:ext cx="8845226" cy="1077218"/>
          </a:xfrm>
          <a:prstGeom prst="rect">
            <a:avLst/>
          </a:prstGeom>
          <a:noFill/>
        </p:spPr>
        <p:txBody>
          <a:bodyPr wrap="square">
            <a:spAutoFit/>
          </a:bodyPr>
          <a:lstStyle/>
          <a:p>
            <a:r>
              <a:rPr lang="en-US" sz="1600" b="1" dirty="0">
                <a:solidFill>
                  <a:schemeClr val="accent6">
                    <a:lumMod val="50000"/>
                  </a:schemeClr>
                </a:solidFill>
                <a:latin typeface="Calibri" pitchFamily="34" charset="0"/>
              </a:rPr>
              <a:t>In real, real life, or at least practical exam real life, you will have to distinguish skeletal muscle from smooth muscle, and connective tissue.  Fortunately for you, we have just the slide.  This is a section of the esophagus, in a region of transition from skeletal (voluntary) muscle to smooth (autonomic) muscle.</a:t>
            </a:r>
          </a:p>
        </p:txBody>
      </p:sp>
      <p:sp>
        <p:nvSpPr>
          <p:cNvPr id="7" name="Rectangle 6"/>
          <p:cNvSpPr/>
          <p:nvPr/>
        </p:nvSpPr>
        <p:spPr>
          <a:xfrm>
            <a:off x="1529477" y="72509"/>
            <a:ext cx="5989909"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 &amp; SMOOTH MUSCLE</a:t>
            </a:r>
          </a:p>
        </p:txBody>
      </p:sp>
      <p:sp>
        <p:nvSpPr>
          <p:cNvPr id="5" name="Freeform 4"/>
          <p:cNvSpPr/>
          <p:nvPr/>
        </p:nvSpPr>
        <p:spPr>
          <a:xfrm>
            <a:off x="76200" y="3025422"/>
            <a:ext cx="3196384" cy="3702756"/>
          </a:xfrm>
          <a:custGeom>
            <a:avLst/>
            <a:gdLst>
              <a:gd name="connsiteX0" fmla="*/ 2180384 w 3196384"/>
              <a:gd name="connsiteY0" fmla="*/ 767645 h 3702756"/>
              <a:gd name="connsiteX1" fmla="*/ 2146517 w 3196384"/>
              <a:gd name="connsiteY1" fmla="*/ 643467 h 3702756"/>
              <a:gd name="connsiteX2" fmla="*/ 2123939 w 3196384"/>
              <a:gd name="connsiteY2" fmla="*/ 575734 h 3702756"/>
              <a:gd name="connsiteX3" fmla="*/ 2112650 w 3196384"/>
              <a:gd name="connsiteY3" fmla="*/ 541867 h 3702756"/>
              <a:gd name="connsiteX4" fmla="*/ 2090073 w 3196384"/>
              <a:gd name="connsiteY4" fmla="*/ 496711 h 3702756"/>
              <a:gd name="connsiteX5" fmla="*/ 2044917 w 3196384"/>
              <a:gd name="connsiteY5" fmla="*/ 428978 h 3702756"/>
              <a:gd name="connsiteX6" fmla="*/ 2022339 w 3196384"/>
              <a:gd name="connsiteY6" fmla="*/ 372534 h 3702756"/>
              <a:gd name="connsiteX7" fmla="*/ 1999761 w 3196384"/>
              <a:gd name="connsiteY7" fmla="*/ 304800 h 3702756"/>
              <a:gd name="connsiteX8" fmla="*/ 1977184 w 3196384"/>
              <a:gd name="connsiteY8" fmla="*/ 270934 h 3702756"/>
              <a:gd name="connsiteX9" fmla="*/ 1954606 w 3196384"/>
              <a:gd name="connsiteY9" fmla="*/ 203200 h 3702756"/>
              <a:gd name="connsiteX10" fmla="*/ 1920739 w 3196384"/>
              <a:gd name="connsiteY10" fmla="*/ 101600 h 3702756"/>
              <a:gd name="connsiteX11" fmla="*/ 1886873 w 3196384"/>
              <a:gd name="connsiteY11" fmla="*/ 33867 h 3702756"/>
              <a:gd name="connsiteX12" fmla="*/ 1819139 w 3196384"/>
              <a:gd name="connsiteY12" fmla="*/ 0 h 3702756"/>
              <a:gd name="connsiteX13" fmla="*/ 1649806 w 3196384"/>
              <a:gd name="connsiteY13" fmla="*/ 33867 h 3702756"/>
              <a:gd name="connsiteX14" fmla="*/ 1582073 w 3196384"/>
              <a:gd name="connsiteY14" fmla="*/ 79022 h 3702756"/>
              <a:gd name="connsiteX15" fmla="*/ 1548206 w 3196384"/>
              <a:gd name="connsiteY15" fmla="*/ 101600 h 3702756"/>
              <a:gd name="connsiteX16" fmla="*/ 1514339 w 3196384"/>
              <a:gd name="connsiteY16" fmla="*/ 135467 h 3702756"/>
              <a:gd name="connsiteX17" fmla="*/ 1446606 w 3196384"/>
              <a:gd name="connsiteY17" fmla="*/ 169334 h 3702756"/>
              <a:gd name="connsiteX18" fmla="*/ 1412739 w 3196384"/>
              <a:gd name="connsiteY18" fmla="*/ 203200 h 3702756"/>
              <a:gd name="connsiteX19" fmla="*/ 1265984 w 3196384"/>
              <a:gd name="connsiteY19" fmla="*/ 237067 h 3702756"/>
              <a:gd name="connsiteX20" fmla="*/ 1209539 w 3196384"/>
              <a:gd name="connsiteY20" fmla="*/ 248356 h 3702756"/>
              <a:gd name="connsiteX21" fmla="*/ 1130517 w 3196384"/>
              <a:gd name="connsiteY21" fmla="*/ 259645 h 3702756"/>
              <a:gd name="connsiteX22" fmla="*/ 1062784 w 3196384"/>
              <a:gd name="connsiteY22" fmla="*/ 282222 h 3702756"/>
              <a:gd name="connsiteX23" fmla="*/ 995050 w 3196384"/>
              <a:gd name="connsiteY23" fmla="*/ 316089 h 3702756"/>
              <a:gd name="connsiteX24" fmla="*/ 949895 w 3196384"/>
              <a:gd name="connsiteY24" fmla="*/ 395111 h 3702756"/>
              <a:gd name="connsiteX25" fmla="*/ 904739 w 3196384"/>
              <a:gd name="connsiteY25" fmla="*/ 462845 h 3702756"/>
              <a:gd name="connsiteX26" fmla="*/ 837006 w 3196384"/>
              <a:gd name="connsiteY26" fmla="*/ 541867 h 3702756"/>
              <a:gd name="connsiteX27" fmla="*/ 814428 w 3196384"/>
              <a:gd name="connsiteY27" fmla="*/ 609600 h 3702756"/>
              <a:gd name="connsiteX28" fmla="*/ 780561 w 3196384"/>
              <a:gd name="connsiteY28" fmla="*/ 677334 h 3702756"/>
              <a:gd name="connsiteX29" fmla="*/ 746695 w 3196384"/>
              <a:gd name="connsiteY29" fmla="*/ 688622 h 3702756"/>
              <a:gd name="connsiteX30" fmla="*/ 667673 w 3196384"/>
              <a:gd name="connsiteY30" fmla="*/ 722489 h 3702756"/>
              <a:gd name="connsiteX31" fmla="*/ 599939 w 3196384"/>
              <a:gd name="connsiteY31" fmla="*/ 790222 h 3702756"/>
              <a:gd name="connsiteX32" fmla="*/ 577361 w 3196384"/>
              <a:gd name="connsiteY32" fmla="*/ 824089 h 3702756"/>
              <a:gd name="connsiteX33" fmla="*/ 532206 w 3196384"/>
              <a:gd name="connsiteY33" fmla="*/ 857956 h 3702756"/>
              <a:gd name="connsiteX34" fmla="*/ 487050 w 3196384"/>
              <a:gd name="connsiteY34" fmla="*/ 914400 h 3702756"/>
              <a:gd name="connsiteX35" fmla="*/ 475761 w 3196384"/>
              <a:gd name="connsiteY35" fmla="*/ 959556 h 3702756"/>
              <a:gd name="connsiteX36" fmla="*/ 441895 w 3196384"/>
              <a:gd name="connsiteY36" fmla="*/ 1027289 h 3702756"/>
              <a:gd name="connsiteX37" fmla="*/ 419317 w 3196384"/>
              <a:gd name="connsiteY37" fmla="*/ 1106311 h 3702756"/>
              <a:gd name="connsiteX38" fmla="*/ 408028 w 3196384"/>
              <a:gd name="connsiteY38" fmla="*/ 1151467 h 3702756"/>
              <a:gd name="connsiteX39" fmla="*/ 385450 w 3196384"/>
              <a:gd name="connsiteY39" fmla="*/ 1219200 h 3702756"/>
              <a:gd name="connsiteX40" fmla="*/ 374161 w 3196384"/>
              <a:gd name="connsiteY40" fmla="*/ 1264356 h 3702756"/>
              <a:gd name="connsiteX41" fmla="*/ 306428 w 3196384"/>
              <a:gd name="connsiteY41" fmla="*/ 1377245 h 3702756"/>
              <a:gd name="connsiteX42" fmla="*/ 295139 w 3196384"/>
              <a:gd name="connsiteY42" fmla="*/ 1411111 h 3702756"/>
              <a:gd name="connsiteX43" fmla="*/ 272561 w 3196384"/>
              <a:gd name="connsiteY43" fmla="*/ 1467556 h 3702756"/>
              <a:gd name="connsiteX44" fmla="*/ 249984 w 3196384"/>
              <a:gd name="connsiteY44" fmla="*/ 1512711 h 3702756"/>
              <a:gd name="connsiteX45" fmla="*/ 238695 w 3196384"/>
              <a:gd name="connsiteY45" fmla="*/ 1546578 h 3702756"/>
              <a:gd name="connsiteX46" fmla="*/ 216117 w 3196384"/>
              <a:gd name="connsiteY46" fmla="*/ 1580445 h 3702756"/>
              <a:gd name="connsiteX47" fmla="*/ 159673 w 3196384"/>
              <a:gd name="connsiteY47" fmla="*/ 1682045 h 3702756"/>
              <a:gd name="connsiteX48" fmla="*/ 148384 w 3196384"/>
              <a:gd name="connsiteY48" fmla="*/ 1715911 h 3702756"/>
              <a:gd name="connsiteX49" fmla="*/ 80650 w 3196384"/>
              <a:gd name="connsiteY49" fmla="*/ 1817511 h 3702756"/>
              <a:gd name="connsiteX50" fmla="*/ 58073 w 3196384"/>
              <a:gd name="connsiteY50" fmla="*/ 1851378 h 3702756"/>
              <a:gd name="connsiteX51" fmla="*/ 12917 w 3196384"/>
              <a:gd name="connsiteY51" fmla="*/ 1952978 h 3702756"/>
              <a:gd name="connsiteX52" fmla="*/ 1628 w 3196384"/>
              <a:gd name="connsiteY52" fmla="*/ 1998134 h 3702756"/>
              <a:gd name="connsiteX53" fmla="*/ 24206 w 3196384"/>
              <a:gd name="connsiteY53" fmla="*/ 2257778 h 3702756"/>
              <a:gd name="connsiteX54" fmla="*/ 35495 w 3196384"/>
              <a:gd name="connsiteY54" fmla="*/ 2302934 h 3702756"/>
              <a:gd name="connsiteX55" fmla="*/ 58073 w 3196384"/>
              <a:gd name="connsiteY55" fmla="*/ 2348089 h 3702756"/>
              <a:gd name="connsiteX56" fmla="*/ 103228 w 3196384"/>
              <a:gd name="connsiteY56" fmla="*/ 2415822 h 3702756"/>
              <a:gd name="connsiteX57" fmla="*/ 125806 w 3196384"/>
              <a:gd name="connsiteY57" fmla="*/ 2449689 h 3702756"/>
              <a:gd name="connsiteX58" fmla="*/ 170961 w 3196384"/>
              <a:gd name="connsiteY58" fmla="*/ 2460978 h 3702756"/>
              <a:gd name="connsiteX59" fmla="*/ 238695 w 3196384"/>
              <a:gd name="connsiteY59" fmla="*/ 2506134 h 3702756"/>
              <a:gd name="connsiteX60" fmla="*/ 272561 w 3196384"/>
              <a:gd name="connsiteY60" fmla="*/ 2540000 h 3702756"/>
              <a:gd name="connsiteX61" fmla="*/ 340295 w 3196384"/>
              <a:gd name="connsiteY61" fmla="*/ 2585156 h 3702756"/>
              <a:gd name="connsiteX62" fmla="*/ 385450 w 3196384"/>
              <a:gd name="connsiteY62" fmla="*/ 2630311 h 3702756"/>
              <a:gd name="connsiteX63" fmla="*/ 419317 w 3196384"/>
              <a:gd name="connsiteY63" fmla="*/ 2641600 h 3702756"/>
              <a:gd name="connsiteX64" fmla="*/ 453184 w 3196384"/>
              <a:gd name="connsiteY64" fmla="*/ 2664178 h 3702756"/>
              <a:gd name="connsiteX65" fmla="*/ 509628 w 3196384"/>
              <a:gd name="connsiteY65" fmla="*/ 2731911 h 3702756"/>
              <a:gd name="connsiteX66" fmla="*/ 577361 w 3196384"/>
              <a:gd name="connsiteY66" fmla="*/ 2788356 h 3702756"/>
              <a:gd name="connsiteX67" fmla="*/ 599939 w 3196384"/>
              <a:gd name="connsiteY67" fmla="*/ 2833511 h 3702756"/>
              <a:gd name="connsiteX68" fmla="*/ 633806 w 3196384"/>
              <a:gd name="connsiteY68" fmla="*/ 2856089 h 3702756"/>
              <a:gd name="connsiteX69" fmla="*/ 656384 w 3196384"/>
              <a:gd name="connsiteY69" fmla="*/ 2923822 h 3702756"/>
              <a:gd name="connsiteX70" fmla="*/ 667673 w 3196384"/>
              <a:gd name="connsiteY70" fmla="*/ 2957689 h 3702756"/>
              <a:gd name="connsiteX71" fmla="*/ 690250 w 3196384"/>
              <a:gd name="connsiteY71" fmla="*/ 3025422 h 3702756"/>
              <a:gd name="connsiteX72" fmla="*/ 735406 w 3196384"/>
              <a:gd name="connsiteY72" fmla="*/ 3093156 h 3702756"/>
              <a:gd name="connsiteX73" fmla="*/ 791850 w 3196384"/>
              <a:gd name="connsiteY73" fmla="*/ 3160889 h 3702756"/>
              <a:gd name="connsiteX74" fmla="*/ 848295 w 3196384"/>
              <a:gd name="connsiteY74" fmla="*/ 3228622 h 3702756"/>
              <a:gd name="connsiteX75" fmla="*/ 882161 w 3196384"/>
              <a:gd name="connsiteY75" fmla="*/ 3251200 h 3702756"/>
              <a:gd name="connsiteX76" fmla="*/ 916028 w 3196384"/>
              <a:gd name="connsiteY76" fmla="*/ 3296356 h 3702756"/>
              <a:gd name="connsiteX77" fmla="*/ 949895 w 3196384"/>
              <a:gd name="connsiteY77" fmla="*/ 3307645 h 3702756"/>
              <a:gd name="connsiteX78" fmla="*/ 983761 w 3196384"/>
              <a:gd name="connsiteY78" fmla="*/ 3330222 h 3702756"/>
              <a:gd name="connsiteX79" fmla="*/ 1051495 w 3196384"/>
              <a:gd name="connsiteY79" fmla="*/ 3352800 h 3702756"/>
              <a:gd name="connsiteX80" fmla="*/ 1130517 w 3196384"/>
              <a:gd name="connsiteY80" fmla="*/ 3375378 h 3702756"/>
              <a:gd name="connsiteX81" fmla="*/ 1186961 w 3196384"/>
              <a:gd name="connsiteY81" fmla="*/ 3386667 h 3702756"/>
              <a:gd name="connsiteX82" fmla="*/ 1277273 w 3196384"/>
              <a:gd name="connsiteY82" fmla="*/ 3409245 h 3702756"/>
              <a:gd name="connsiteX83" fmla="*/ 1401450 w 3196384"/>
              <a:gd name="connsiteY83" fmla="*/ 3431822 h 3702756"/>
              <a:gd name="connsiteX84" fmla="*/ 1446606 w 3196384"/>
              <a:gd name="connsiteY84" fmla="*/ 3443111 h 3702756"/>
              <a:gd name="connsiteX85" fmla="*/ 1480473 w 3196384"/>
              <a:gd name="connsiteY85" fmla="*/ 3454400 h 3702756"/>
              <a:gd name="connsiteX86" fmla="*/ 1886873 w 3196384"/>
              <a:gd name="connsiteY86" fmla="*/ 3476978 h 3702756"/>
              <a:gd name="connsiteX87" fmla="*/ 1932028 w 3196384"/>
              <a:gd name="connsiteY87" fmla="*/ 3488267 h 3702756"/>
              <a:gd name="connsiteX88" fmla="*/ 1943317 w 3196384"/>
              <a:gd name="connsiteY88" fmla="*/ 3533422 h 3702756"/>
              <a:gd name="connsiteX89" fmla="*/ 1954606 w 3196384"/>
              <a:gd name="connsiteY89" fmla="*/ 3657600 h 3702756"/>
              <a:gd name="connsiteX90" fmla="*/ 1988473 w 3196384"/>
              <a:gd name="connsiteY90" fmla="*/ 3680178 h 3702756"/>
              <a:gd name="connsiteX91" fmla="*/ 2078784 w 3196384"/>
              <a:gd name="connsiteY91" fmla="*/ 3702756 h 3702756"/>
              <a:gd name="connsiteX92" fmla="*/ 2891584 w 3196384"/>
              <a:gd name="connsiteY92" fmla="*/ 3680178 h 3702756"/>
              <a:gd name="connsiteX93" fmla="*/ 3038339 w 3196384"/>
              <a:gd name="connsiteY93" fmla="*/ 3668889 h 3702756"/>
              <a:gd name="connsiteX94" fmla="*/ 3185095 w 3196384"/>
              <a:gd name="connsiteY94" fmla="*/ 3635022 h 3702756"/>
              <a:gd name="connsiteX95" fmla="*/ 3196384 w 3196384"/>
              <a:gd name="connsiteY95" fmla="*/ 3601156 h 3702756"/>
              <a:gd name="connsiteX96" fmla="*/ 3162517 w 3196384"/>
              <a:gd name="connsiteY96" fmla="*/ 3454400 h 3702756"/>
              <a:gd name="connsiteX97" fmla="*/ 3151228 w 3196384"/>
              <a:gd name="connsiteY97" fmla="*/ 3420534 h 3702756"/>
              <a:gd name="connsiteX98" fmla="*/ 3139939 w 3196384"/>
              <a:gd name="connsiteY98" fmla="*/ 3352800 h 3702756"/>
              <a:gd name="connsiteX99" fmla="*/ 3128650 w 3196384"/>
              <a:gd name="connsiteY99" fmla="*/ 3194756 h 3702756"/>
              <a:gd name="connsiteX100" fmla="*/ 3106073 w 3196384"/>
              <a:gd name="connsiteY100" fmla="*/ 3127022 h 3702756"/>
              <a:gd name="connsiteX101" fmla="*/ 3094784 w 3196384"/>
              <a:gd name="connsiteY101" fmla="*/ 3093156 h 3702756"/>
              <a:gd name="connsiteX102" fmla="*/ 3072206 w 3196384"/>
              <a:gd name="connsiteY102" fmla="*/ 3059289 h 3702756"/>
              <a:gd name="connsiteX103" fmla="*/ 3060917 w 3196384"/>
              <a:gd name="connsiteY103" fmla="*/ 3025422 h 3702756"/>
              <a:gd name="connsiteX104" fmla="*/ 2981895 w 3196384"/>
              <a:gd name="connsiteY104" fmla="*/ 2935111 h 3702756"/>
              <a:gd name="connsiteX105" fmla="*/ 2936739 w 3196384"/>
              <a:gd name="connsiteY105" fmla="*/ 2856089 h 3702756"/>
              <a:gd name="connsiteX106" fmla="*/ 2902873 w 3196384"/>
              <a:gd name="connsiteY106" fmla="*/ 2833511 h 3702756"/>
              <a:gd name="connsiteX107" fmla="*/ 2869006 w 3196384"/>
              <a:gd name="connsiteY107" fmla="*/ 2799645 h 3702756"/>
              <a:gd name="connsiteX108" fmla="*/ 2801273 w 3196384"/>
              <a:gd name="connsiteY108" fmla="*/ 2754489 h 3702756"/>
              <a:gd name="connsiteX109" fmla="*/ 2767406 w 3196384"/>
              <a:gd name="connsiteY109" fmla="*/ 2731911 h 3702756"/>
              <a:gd name="connsiteX110" fmla="*/ 2665806 w 3196384"/>
              <a:gd name="connsiteY110" fmla="*/ 2652889 h 3702756"/>
              <a:gd name="connsiteX111" fmla="*/ 2598073 w 3196384"/>
              <a:gd name="connsiteY111" fmla="*/ 2630311 h 3702756"/>
              <a:gd name="connsiteX112" fmla="*/ 2462606 w 3196384"/>
              <a:gd name="connsiteY112" fmla="*/ 2517422 h 3702756"/>
              <a:gd name="connsiteX113" fmla="*/ 2428739 w 3196384"/>
              <a:gd name="connsiteY113" fmla="*/ 2494845 h 3702756"/>
              <a:gd name="connsiteX114" fmla="*/ 2383584 w 3196384"/>
              <a:gd name="connsiteY114" fmla="*/ 2427111 h 3702756"/>
              <a:gd name="connsiteX115" fmla="*/ 2361006 w 3196384"/>
              <a:gd name="connsiteY115" fmla="*/ 2393245 h 3702756"/>
              <a:gd name="connsiteX116" fmla="*/ 2338428 w 3196384"/>
              <a:gd name="connsiteY116" fmla="*/ 2336800 h 3702756"/>
              <a:gd name="connsiteX117" fmla="*/ 2315850 w 3196384"/>
              <a:gd name="connsiteY117" fmla="*/ 2291645 h 3702756"/>
              <a:gd name="connsiteX118" fmla="*/ 2270695 w 3196384"/>
              <a:gd name="connsiteY118" fmla="*/ 2178756 h 3702756"/>
              <a:gd name="connsiteX119" fmla="*/ 2293273 w 3196384"/>
              <a:gd name="connsiteY119" fmla="*/ 2020711 h 3702756"/>
              <a:gd name="connsiteX120" fmla="*/ 2315850 w 3196384"/>
              <a:gd name="connsiteY120" fmla="*/ 1986845 h 3702756"/>
              <a:gd name="connsiteX121" fmla="*/ 2349717 w 3196384"/>
              <a:gd name="connsiteY121" fmla="*/ 1919111 h 3702756"/>
              <a:gd name="connsiteX122" fmla="*/ 2361006 w 3196384"/>
              <a:gd name="connsiteY122" fmla="*/ 1862667 h 3702756"/>
              <a:gd name="connsiteX123" fmla="*/ 2372295 w 3196384"/>
              <a:gd name="connsiteY123" fmla="*/ 1817511 h 3702756"/>
              <a:gd name="connsiteX124" fmla="*/ 2394873 w 3196384"/>
              <a:gd name="connsiteY124" fmla="*/ 1682045 h 3702756"/>
              <a:gd name="connsiteX125" fmla="*/ 2383584 w 3196384"/>
              <a:gd name="connsiteY125" fmla="*/ 1309511 h 3702756"/>
              <a:gd name="connsiteX126" fmla="*/ 2372295 w 3196384"/>
              <a:gd name="connsiteY126" fmla="*/ 1253067 h 3702756"/>
              <a:gd name="connsiteX127" fmla="*/ 2361006 w 3196384"/>
              <a:gd name="connsiteY127" fmla="*/ 1151467 h 3702756"/>
              <a:gd name="connsiteX128" fmla="*/ 2338428 w 3196384"/>
              <a:gd name="connsiteY128" fmla="*/ 1049867 h 3702756"/>
              <a:gd name="connsiteX129" fmla="*/ 2315850 w 3196384"/>
              <a:gd name="connsiteY129" fmla="*/ 1016000 h 3702756"/>
              <a:gd name="connsiteX130" fmla="*/ 2259406 w 3196384"/>
              <a:gd name="connsiteY130" fmla="*/ 925689 h 3702756"/>
              <a:gd name="connsiteX131" fmla="*/ 2225539 w 3196384"/>
              <a:gd name="connsiteY131" fmla="*/ 857956 h 3702756"/>
              <a:gd name="connsiteX132" fmla="*/ 2169095 w 3196384"/>
              <a:gd name="connsiteY132" fmla="*/ 790222 h 3702756"/>
              <a:gd name="connsiteX133" fmla="*/ 2146517 w 3196384"/>
              <a:gd name="connsiteY133" fmla="*/ 722489 h 3702756"/>
              <a:gd name="connsiteX134" fmla="*/ 2135228 w 3196384"/>
              <a:gd name="connsiteY134" fmla="*/ 688622 h 3702756"/>
              <a:gd name="connsiteX135" fmla="*/ 2135228 w 3196384"/>
              <a:gd name="connsiteY135" fmla="*/ 666045 h 370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196384" h="3702756">
                <a:moveTo>
                  <a:pt x="2180384" y="767645"/>
                </a:moveTo>
                <a:cubicBezTo>
                  <a:pt x="2160658" y="629562"/>
                  <a:pt x="2184826" y="739237"/>
                  <a:pt x="2146517" y="643467"/>
                </a:cubicBezTo>
                <a:cubicBezTo>
                  <a:pt x="2137678" y="621370"/>
                  <a:pt x="2131465" y="598312"/>
                  <a:pt x="2123939" y="575734"/>
                </a:cubicBezTo>
                <a:cubicBezTo>
                  <a:pt x="2120176" y="564445"/>
                  <a:pt x="2117971" y="552510"/>
                  <a:pt x="2112650" y="541867"/>
                </a:cubicBezTo>
                <a:cubicBezTo>
                  <a:pt x="2105124" y="526815"/>
                  <a:pt x="2098731" y="511141"/>
                  <a:pt x="2090073" y="496711"/>
                </a:cubicBezTo>
                <a:cubicBezTo>
                  <a:pt x="2076112" y="473443"/>
                  <a:pt x="2054995" y="454172"/>
                  <a:pt x="2044917" y="428978"/>
                </a:cubicBezTo>
                <a:cubicBezTo>
                  <a:pt x="2037391" y="410163"/>
                  <a:pt x="2029264" y="391578"/>
                  <a:pt x="2022339" y="372534"/>
                </a:cubicBezTo>
                <a:cubicBezTo>
                  <a:pt x="2014206" y="350168"/>
                  <a:pt x="2012962" y="324602"/>
                  <a:pt x="1999761" y="304800"/>
                </a:cubicBezTo>
                <a:cubicBezTo>
                  <a:pt x="1992235" y="293511"/>
                  <a:pt x="1982694" y="283332"/>
                  <a:pt x="1977184" y="270934"/>
                </a:cubicBezTo>
                <a:cubicBezTo>
                  <a:pt x="1967518" y="249186"/>
                  <a:pt x="1962132" y="225778"/>
                  <a:pt x="1954606" y="203200"/>
                </a:cubicBezTo>
                <a:lnTo>
                  <a:pt x="1920739" y="101600"/>
                </a:lnTo>
                <a:cubicBezTo>
                  <a:pt x="1911558" y="74058"/>
                  <a:pt x="1908755" y="55749"/>
                  <a:pt x="1886873" y="33867"/>
                </a:cubicBezTo>
                <a:cubicBezTo>
                  <a:pt x="1864990" y="11983"/>
                  <a:pt x="1846683" y="9181"/>
                  <a:pt x="1819139" y="0"/>
                </a:cubicBezTo>
                <a:cubicBezTo>
                  <a:pt x="1779842" y="4366"/>
                  <a:pt x="1689831" y="7184"/>
                  <a:pt x="1649806" y="33867"/>
                </a:cubicBezTo>
                <a:lnTo>
                  <a:pt x="1582073" y="79022"/>
                </a:lnTo>
                <a:cubicBezTo>
                  <a:pt x="1570784" y="86548"/>
                  <a:pt x="1557800" y="92006"/>
                  <a:pt x="1548206" y="101600"/>
                </a:cubicBezTo>
                <a:cubicBezTo>
                  <a:pt x="1536917" y="112889"/>
                  <a:pt x="1527623" y="126611"/>
                  <a:pt x="1514339" y="135467"/>
                </a:cubicBezTo>
                <a:cubicBezTo>
                  <a:pt x="1412501" y="203360"/>
                  <a:pt x="1553200" y="80508"/>
                  <a:pt x="1446606" y="169334"/>
                </a:cubicBezTo>
                <a:cubicBezTo>
                  <a:pt x="1434341" y="179554"/>
                  <a:pt x="1426277" y="194739"/>
                  <a:pt x="1412739" y="203200"/>
                </a:cubicBezTo>
                <a:cubicBezTo>
                  <a:pt x="1364016" y="233651"/>
                  <a:pt x="1322671" y="228346"/>
                  <a:pt x="1265984" y="237067"/>
                </a:cubicBezTo>
                <a:cubicBezTo>
                  <a:pt x="1247020" y="239985"/>
                  <a:pt x="1228466" y="245202"/>
                  <a:pt x="1209539" y="248356"/>
                </a:cubicBezTo>
                <a:cubicBezTo>
                  <a:pt x="1183293" y="252730"/>
                  <a:pt x="1156858" y="255882"/>
                  <a:pt x="1130517" y="259645"/>
                </a:cubicBezTo>
                <a:cubicBezTo>
                  <a:pt x="1107939" y="267171"/>
                  <a:pt x="1082586" y="269021"/>
                  <a:pt x="1062784" y="282222"/>
                </a:cubicBezTo>
                <a:cubicBezTo>
                  <a:pt x="1019016" y="311401"/>
                  <a:pt x="1041788" y="300510"/>
                  <a:pt x="995050" y="316089"/>
                </a:cubicBezTo>
                <a:cubicBezTo>
                  <a:pt x="975302" y="395081"/>
                  <a:pt x="999452" y="331395"/>
                  <a:pt x="949895" y="395111"/>
                </a:cubicBezTo>
                <a:cubicBezTo>
                  <a:pt x="933236" y="416530"/>
                  <a:pt x="921020" y="441137"/>
                  <a:pt x="904739" y="462845"/>
                </a:cubicBezTo>
                <a:cubicBezTo>
                  <a:pt x="861294" y="520772"/>
                  <a:pt x="884177" y="494696"/>
                  <a:pt x="837006" y="541867"/>
                </a:cubicBezTo>
                <a:lnTo>
                  <a:pt x="814428" y="609600"/>
                </a:lnTo>
                <a:cubicBezTo>
                  <a:pt x="806991" y="631910"/>
                  <a:pt x="800456" y="661418"/>
                  <a:pt x="780561" y="677334"/>
                </a:cubicBezTo>
                <a:cubicBezTo>
                  <a:pt x="771269" y="684767"/>
                  <a:pt x="757632" y="683935"/>
                  <a:pt x="746695" y="688622"/>
                </a:cubicBezTo>
                <a:cubicBezTo>
                  <a:pt x="649035" y="730476"/>
                  <a:pt x="747103" y="696011"/>
                  <a:pt x="667673" y="722489"/>
                </a:cubicBezTo>
                <a:cubicBezTo>
                  <a:pt x="645095" y="745067"/>
                  <a:pt x="617651" y="763655"/>
                  <a:pt x="599939" y="790222"/>
                </a:cubicBezTo>
                <a:cubicBezTo>
                  <a:pt x="592413" y="801511"/>
                  <a:pt x="586955" y="814495"/>
                  <a:pt x="577361" y="824089"/>
                </a:cubicBezTo>
                <a:cubicBezTo>
                  <a:pt x="564057" y="837393"/>
                  <a:pt x="547258" y="846667"/>
                  <a:pt x="532206" y="857956"/>
                </a:cubicBezTo>
                <a:cubicBezTo>
                  <a:pt x="495300" y="968672"/>
                  <a:pt x="555135" y="812273"/>
                  <a:pt x="487050" y="914400"/>
                </a:cubicBezTo>
                <a:cubicBezTo>
                  <a:pt x="478444" y="927309"/>
                  <a:pt x="480023" y="944638"/>
                  <a:pt x="475761" y="959556"/>
                </a:cubicBezTo>
                <a:cubicBezTo>
                  <a:pt x="464077" y="1000453"/>
                  <a:pt x="466634" y="990181"/>
                  <a:pt x="441895" y="1027289"/>
                </a:cubicBezTo>
                <a:cubicBezTo>
                  <a:pt x="406603" y="1168457"/>
                  <a:pt x="451708" y="992944"/>
                  <a:pt x="419317" y="1106311"/>
                </a:cubicBezTo>
                <a:cubicBezTo>
                  <a:pt x="415055" y="1121229"/>
                  <a:pt x="412486" y="1136606"/>
                  <a:pt x="408028" y="1151467"/>
                </a:cubicBezTo>
                <a:cubicBezTo>
                  <a:pt x="401189" y="1174262"/>
                  <a:pt x="391222" y="1196112"/>
                  <a:pt x="385450" y="1219200"/>
                </a:cubicBezTo>
                <a:cubicBezTo>
                  <a:pt x="381687" y="1234252"/>
                  <a:pt x="381100" y="1250479"/>
                  <a:pt x="374161" y="1264356"/>
                </a:cubicBezTo>
                <a:cubicBezTo>
                  <a:pt x="293899" y="1424881"/>
                  <a:pt x="357125" y="1258954"/>
                  <a:pt x="306428" y="1377245"/>
                </a:cubicBezTo>
                <a:cubicBezTo>
                  <a:pt x="301741" y="1388182"/>
                  <a:pt x="299317" y="1399969"/>
                  <a:pt x="295139" y="1411111"/>
                </a:cubicBezTo>
                <a:cubicBezTo>
                  <a:pt x="288024" y="1430085"/>
                  <a:pt x="280791" y="1449038"/>
                  <a:pt x="272561" y="1467556"/>
                </a:cubicBezTo>
                <a:cubicBezTo>
                  <a:pt x="265726" y="1482934"/>
                  <a:pt x="256613" y="1497243"/>
                  <a:pt x="249984" y="1512711"/>
                </a:cubicBezTo>
                <a:cubicBezTo>
                  <a:pt x="245297" y="1523649"/>
                  <a:pt x="244017" y="1535935"/>
                  <a:pt x="238695" y="1546578"/>
                </a:cubicBezTo>
                <a:cubicBezTo>
                  <a:pt x="232627" y="1558713"/>
                  <a:pt x="221627" y="1568047"/>
                  <a:pt x="216117" y="1580445"/>
                </a:cubicBezTo>
                <a:cubicBezTo>
                  <a:pt x="171914" y="1679900"/>
                  <a:pt x="221487" y="1620229"/>
                  <a:pt x="159673" y="1682045"/>
                </a:cubicBezTo>
                <a:cubicBezTo>
                  <a:pt x="155910" y="1693334"/>
                  <a:pt x="154163" y="1705509"/>
                  <a:pt x="148384" y="1715911"/>
                </a:cubicBezTo>
                <a:cubicBezTo>
                  <a:pt x="148372" y="1715933"/>
                  <a:pt x="91946" y="1800567"/>
                  <a:pt x="80650" y="1817511"/>
                </a:cubicBezTo>
                <a:cubicBezTo>
                  <a:pt x="73124" y="1828800"/>
                  <a:pt x="62363" y="1838507"/>
                  <a:pt x="58073" y="1851378"/>
                </a:cubicBezTo>
                <a:cubicBezTo>
                  <a:pt x="31204" y="1931982"/>
                  <a:pt x="48696" y="1899309"/>
                  <a:pt x="12917" y="1952978"/>
                </a:cubicBezTo>
                <a:cubicBezTo>
                  <a:pt x="9154" y="1968030"/>
                  <a:pt x="1628" y="1982619"/>
                  <a:pt x="1628" y="1998134"/>
                </a:cubicBezTo>
                <a:cubicBezTo>
                  <a:pt x="1628" y="2305394"/>
                  <a:pt x="-9035" y="2141434"/>
                  <a:pt x="24206" y="2257778"/>
                </a:cubicBezTo>
                <a:cubicBezTo>
                  <a:pt x="28468" y="2272696"/>
                  <a:pt x="30047" y="2288407"/>
                  <a:pt x="35495" y="2302934"/>
                </a:cubicBezTo>
                <a:cubicBezTo>
                  <a:pt x="41404" y="2318691"/>
                  <a:pt x="51444" y="2332621"/>
                  <a:pt x="58073" y="2348089"/>
                </a:cubicBezTo>
                <a:cubicBezTo>
                  <a:pt x="89583" y="2421613"/>
                  <a:pt x="40589" y="2340656"/>
                  <a:pt x="103228" y="2415822"/>
                </a:cubicBezTo>
                <a:cubicBezTo>
                  <a:pt x="111914" y="2426245"/>
                  <a:pt x="114517" y="2442163"/>
                  <a:pt x="125806" y="2449689"/>
                </a:cubicBezTo>
                <a:cubicBezTo>
                  <a:pt x="138715" y="2458295"/>
                  <a:pt x="155909" y="2457215"/>
                  <a:pt x="170961" y="2460978"/>
                </a:cubicBezTo>
                <a:cubicBezTo>
                  <a:pt x="193539" y="2476030"/>
                  <a:pt x="219507" y="2486946"/>
                  <a:pt x="238695" y="2506134"/>
                </a:cubicBezTo>
                <a:cubicBezTo>
                  <a:pt x="249984" y="2517423"/>
                  <a:pt x="259959" y="2530199"/>
                  <a:pt x="272561" y="2540000"/>
                </a:cubicBezTo>
                <a:cubicBezTo>
                  <a:pt x="293980" y="2556659"/>
                  <a:pt x="321107" y="2565968"/>
                  <a:pt x="340295" y="2585156"/>
                </a:cubicBezTo>
                <a:cubicBezTo>
                  <a:pt x="355347" y="2600208"/>
                  <a:pt x="368129" y="2617939"/>
                  <a:pt x="385450" y="2630311"/>
                </a:cubicBezTo>
                <a:cubicBezTo>
                  <a:pt x="395133" y="2637228"/>
                  <a:pt x="408674" y="2636278"/>
                  <a:pt x="419317" y="2641600"/>
                </a:cubicBezTo>
                <a:cubicBezTo>
                  <a:pt x="431452" y="2647668"/>
                  <a:pt x="442761" y="2655492"/>
                  <a:pt x="453184" y="2664178"/>
                </a:cubicBezTo>
                <a:cubicBezTo>
                  <a:pt x="507148" y="2709149"/>
                  <a:pt x="469267" y="2683478"/>
                  <a:pt x="509628" y="2731911"/>
                </a:cubicBezTo>
                <a:cubicBezTo>
                  <a:pt x="536791" y="2764506"/>
                  <a:pt x="544061" y="2766156"/>
                  <a:pt x="577361" y="2788356"/>
                </a:cubicBezTo>
                <a:cubicBezTo>
                  <a:pt x="584887" y="2803408"/>
                  <a:pt x="589166" y="2820583"/>
                  <a:pt x="599939" y="2833511"/>
                </a:cubicBezTo>
                <a:cubicBezTo>
                  <a:pt x="608625" y="2843934"/>
                  <a:pt x="626615" y="2844584"/>
                  <a:pt x="633806" y="2856089"/>
                </a:cubicBezTo>
                <a:cubicBezTo>
                  <a:pt x="646420" y="2876270"/>
                  <a:pt x="648858" y="2901244"/>
                  <a:pt x="656384" y="2923822"/>
                </a:cubicBezTo>
                <a:lnTo>
                  <a:pt x="667673" y="2957689"/>
                </a:lnTo>
                <a:cubicBezTo>
                  <a:pt x="667675" y="2957694"/>
                  <a:pt x="690246" y="3025417"/>
                  <a:pt x="690250" y="3025422"/>
                </a:cubicBezTo>
                <a:cubicBezTo>
                  <a:pt x="705302" y="3048000"/>
                  <a:pt x="723270" y="3068885"/>
                  <a:pt x="735406" y="3093156"/>
                </a:cubicBezTo>
                <a:cubicBezTo>
                  <a:pt x="764052" y="3150446"/>
                  <a:pt x="743982" y="3128976"/>
                  <a:pt x="791850" y="3160889"/>
                </a:cubicBezTo>
                <a:cubicBezTo>
                  <a:pt x="814051" y="3194191"/>
                  <a:pt x="815697" y="3201457"/>
                  <a:pt x="848295" y="3228622"/>
                </a:cubicBezTo>
                <a:cubicBezTo>
                  <a:pt x="858718" y="3237308"/>
                  <a:pt x="872567" y="3241606"/>
                  <a:pt x="882161" y="3251200"/>
                </a:cubicBezTo>
                <a:cubicBezTo>
                  <a:pt x="895465" y="3264504"/>
                  <a:pt x="901574" y="3284311"/>
                  <a:pt x="916028" y="3296356"/>
                </a:cubicBezTo>
                <a:cubicBezTo>
                  <a:pt x="925170" y="3303974"/>
                  <a:pt x="939252" y="3302323"/>
                  <a:pt x="949895" y="3307645"/>
                </a:cubicBezTo>
                <a:cubicBezTo>
                  <a:pt x="962030" y="3313712"/>
                  <a:pt x="971363" y="3324712"/>
                  <a:pt x="983761" y="3330222"/>
                </a:cubicBezTo>
                <a:cubicBezTo>
                  <a:pt x="1005509" y="3339888"/>
                  <a:pt x="1028917" y="3345274"/>
                  <a:pt x="1051495" y="3352800"/>
                </a:cubicBezTo>
                <a:cubicBezTo>
                  <a:pt x="1089212" y="3365373"/>
                  <a:pt x="1087987" y="3365927"/>
                  <a:pt x="1130517" y="3375378"/>
                </a:cubicBezTo>
                <a:cubicBezTo>
                  <a:pt x="1149247" y="3379540"/>
                  <a:pt x="1168265" y="3382353"/>
                  <a:pt x="1186961" y="3386667"/>
                </a:cubicBezTo>
                <a:cubicBezTo>
                  <a:pt x="1217197" y="3393645"/>
                  <a:pt x="1246665" y="3404144"/>
                  <a:pt x="1277273" y="3409245"/>
                </a:cubicBezTo>
                <a:cubicBezTo>
                  <a:pt x="1326271" y="3417411"/>
                  <a:pt x="1354132" y="3421307"/>
                  <a:pt x="1401450" y="3431822"/>
                </a:cubicBezTo>
                <a:cubicBezTo>
                  <a:pt x="1416596" y="3435188"/>
                  <a:pt x="1431688" y="3438849"/>
                  <a:pt x="1446606" y="3443111"/>
                </a:cubicBezTo>
                <a:cubicBezTo>
                  <a:pt x="1458048" y="3446380"/>
                  <a:pt x="1468608" y="3453487"/>
                  <a:pt x="1480473" y="3454400"/>
                </a:cubicBezTo>
                <a:cubicBezTo>
                  <a:pt x="1615749" y="3464806"/>
                  <a:pt x="1751406" y="3469452"/>
                  <a:pt x="1886873" y="3476978"/>
                </a:cubicBezTo>
                <a:cubicBezTo>
                  <a:pt x="1901925" y="3480741"/>
                  <a:pt x="1921057" y="3477296"/>
                  <a:pt x="1932028" y="3488267"/>
                </a:cubicBezTo>
                <a:cubicBezTo>
                  <a:pt x="1942999" y="3499238"/>
                  <a:pt x="1941266" y="3518043"/>
                  <a:pt x="1943317" y="3533422"/>
                </a:cubicBezTo>
                <a:cubicBezTo>
                  <a:pt x="1948810" y="3574621"/>
                  <a:pt x="1942383" y="3617875"/>
                  <a:pt x="1954606" y="3657600"/>
                </a:cubicBezTo>
                <a:cubicBezTo>
                  <a:pt x="1958596" y="3670568"/>
                  <a:pt x="1976338" y="3674110"/>
                  <a:pt x="1988473" y="3680178"/>
                </a:cubicBezTo>
                <a:cubicBezTo>
                  <a:pt x="2011616" y="3691750"/>
                  <a:pt x="2057314" y="3698462"/>
                  <a:pt x="2078784" y="3702756"/>
                </a:cubicBezTo>
                <a:cubicBezTo>
                  <a:pt x="2337954" y="3697122"/>
                  <a:pt x="2627516" y="3693720"/>
                  <a:pt x="2891584" y="3680178"/>
                </a:cubicBezTo>
                <a:cubicBezTo>
                  <a:pt x="2940582" y="3677665"/>
                  <a:pt x="2989421" y="3672652"/>
                  <a:pt x="3038339" y="3668889"/>
                </a:cubicBezTo>
                <a:cubicBezTo>
                  <a:pt x="3067329" y="3663091"/>
                  <a:pt x="3169776" y="3643532"/>
                  <a:pt x="3185095" y="3635022"/>
                </a:cubicBezTo>
                <a:cubicBezTo>
                  <a:pt x="3195497" y="3629243"/>
                  <a:pt x="3192621" y="3612445"/>
                  <a:pt x="3196384" y="3601156"/>
                </a:cubicBezTo>
                <a:cubicBezTo>
                  <a:pt x="3181729" y="3498576"/>
                  <a:pt x="3193509" y="3547375"/>
                  <a:pt x="3162517" y="3454400"/>
                </a:cubicBezTo>
                <a:lnTo>
                  <a:pt x="3151228" y="3420534"/>
                </a:lnTo>
                <a:cubicBezTo>
                  <a:pt x="3147465" y="3397956"/>
                  <a:pt x="3142217" y="3375576"/>
                  <a:pt x="3139939" y="3352800"/>
                </a:cubicBezTo>
                <a:cubicBezTo>
                  <a:pt x="3134684" y="3300247"/>
                  <a:pt x="3136485" y="3246987"/>
                  <a:pt x="3128650" y="3194756"/>
                </a:cubicBezTo>
                <a:cubicBezTo>
                  <a:pt x="3125120" y="3171220"/>
                  <a:pt x="3113599" y="3149600"/>
                  <a:pt x="3106073" y="3127022"/>
                </a:cubicBezTo>
                <a:cubicBezTo>
                  <a:pt x="3102310" y="3115733"/>
                  <a:pt x="3101385" y="3103057"/>
                  <a:pt x="3094784" y="3093156"/>
                </a:cubicBezTo>
                <a:cubicBezTo>
                  <a:pt x="3087258" y="3081867"/>
                  <a:pt x="3078274" y="3071424"/>
                  <a:pt x="3072206" y="3059289"/>
                </a:cubicBezTo>
                <a:cubicBezTo>
                  <a:pt x="3066884" y="3048646"/>
                  <a:pt x="3066696" y="3035824"/>
                  <a:pt x="3060917" y="3025422"/>
                </a:cubicBezTo>
                <a:cubicBezTo>
                  <a:pt x="3022181" y="2955698"/>
                  <a:pt x="3031366" y="2968092"/>
                  <a:pt x="2981895" y="2935111"/>
                </a:cubicBezTo>
                <a:cubicBezTo>
                  <a:pt x="2973041" y="2917403"/>
                  <a:pt x="2952695" y="2872045"/>
                  <a:pt x="2936739" y="2856089"/>
                </a:cubicBezTo>
                <a:cubicBezTo>
                  <a:pt x="2927145" y="2846495"/>
                  <a:pt x="2913296" y="2842197"/>
                  <a:pt x="2902873" y="2833511"/>
                </a:cubicBezTo>
                <a:cubicBezTo>
                  <a:pt x="2890608" y="2823291"/>
                  <a:pt x="2881608" y="2809446"/>
                  <a:pt x="2869006" y="2799645"/>
                </a:cubicBezTo>
                <a:cubicBezTo>
                  <a:pt x="2847587" y="2782986"/>
                  <a:pt x="2823851" y="2769541"/>
                  <a:pt x="2801273" y="2754489"/>
                </a:cubicBezTo>
                <a:cubicBezTo>
                  <a:pt x="2789984" y="2746963"/>
                  <a:pt x="2778116" y="2740241"/>
                  <a:pt x="2767406" y="2731911"/>
                </a:cubicBezTo>
                <a:cubicBezTo>
                  <a:pt x="2733539" y="2705570"/>
                  <a:pt x="2706509" y="2666457"/>
                  <a:pt x="2665806" y="2652889"/>
                </a:cubicBezTo>
                <a:lnTo>
                  <a:pt x="2598073" y="2630311"/>
                </a:lnTo>
                <a:cubicBezTo>
                  <a:pt x="2511156" y="2543395"/>
                  <a:pt x="2556902" y="2580286"/>
                  <a:pt x="2462606" y="2517422"/>
                </a:cubicBezTo>
                <a:lnTo>
                  <a:pt x="2428739" y="2494845"/>
                </a:lnTo>
                <a:lnTo>
                  <a:pt x="2383584" y="2427111"/>
                </a:lnTo>
                <a:cubicBezTo>
                  <a:pt x="2376058" y="2415822"/>
                  <a:pt x="2366045" y="2405842"/>
                  <a:pt x="2361006" y="2393245"/>
                </a:cubicBezTo>
                <a:cubicBezTo>
                  <a:pt x="2353480" y="2374430"/>
                  <a:pt x="2346658" y="2355318"/>
                  <a:pt x="2338428" y="2336800"/>
                </a:cubicBezTo>
                <a:cubicBezTo>
                  <a:pt x="2331593" y="2321422"/>
                  <a:pt x="2322100" y="2307270"/>
                  <a:pt x="2315850" y="2291645"/>
                </a:cubicBezTo>
                <a:cubicBezTo>
                  <a:pt x="2260052" y="2152148"/>
                  <a:pt x="2323644" y="2284652"/>
                  <a:pt x="2270695" y="2178756"/>
                </a:cubicBezTo>
                <a:cubicBezTo>
                  <a:pt x="2272686" y="2158845"/>
                  <a:pt x="2277260" y="2058075"/>
                  <a:pt x="2293273" y="2020711"/>
                </a:cubicBezTo>
                <a:cubicBezTo>
                  <a:pt x="2298617" y="2008241"/>
                  <a:pt x="2309783" y="1998980"/>
                  <a:pt x="2315850" y="1986845"/>
                </a:cubicBezTo>
                <a:cubicBezTo>
                  <a:pt x="2362586" y="1893372"/>
                  <a:pt x="2285015" y="2016164"/>
                  <a:pt x="2349717" y="1919111"/>
                </a:cubicBezTo>
                <a:cubicBezTo>
                  <a:pt x="2353480" y="1900296"/>
                  <a:pt x="2356844" y="1881397"/>
                  <a:pt x="2361006" y="1862667"/>
                </a:cubicBezTo>
                <a:cubicBezTo>
                  <a:pt x="2364372" y="1847521"/>
                  <a:pt x="2369436" y="1832760"/>
                  <a:pt x="2372295" y="1817511"/>
                </a:cubicBezTo>
                <a:cubicBezTo>
                  <a:pt x="2380731" y="1772517"/>
                  <a:pt x="2394873" y="1682045"/>
                  <a:pt x="2394873" y="1682045"/>
                </a:cubicBezTo>
                <a:cubicBezTo>
                  <a:pt x="2391110" y="1557867"/>
                  <a:pt x="2390114" y="1433574"/>
                  <a:pt x="2383584" y="1309511"/>
                </a:cubicBezTo>
                <a:cubicBezTo>
                  <a:pt x="2382576" y="1290350"/>
                  <a:pt x="2375009" y="1272061"/>
                  <a:pt x="2372295" y="1253067"/>
                </a:cubicBezTo>
                <a:cubicBezTo>
                  <a:pt x="2367476" y="1219334"/>
                  <a:pt x="2365510" y="1185243"/>
                  <a:pt x="2361006" y="1151467"/>
                </a:cubicBezTo>
                <a:cubicBezTo>
                  <a:pt x="2357853" y="1127818"/>
                  <a:pt x="2351709" y="1076428"/>
                  <a:pt x="2338428" y="1049867"/>
                </a:cubicBezTo>
                <a:cubicBezTo>
                  <a:pt x="2332360" y="1037732"/>
                  <a:pt x="2321360" y="1028398"/>
                  <a:pt x="2315850" y="1016000"/>
                </a:cubicBezTo>
                <a:cubicBezTo>
                  <a:pt x="2276255" y="926911"/>
                  <a:pt x="2320331" y="966306"/>
                  <a:pt x="2259406" y="925689"/>
                </a:cubicBezTo>
                <a:cubicBezTo>
                  <a:pt x="2194700" y="828629"/>
                  <a:pt x="2272278" y="951432"/>
                  <a:pt x="2225539" y="857956"/>
                </a:cubicBezTo>
                <a:cubicBezTo>
                  <a:pt x="2209822" y="826523"/>
                  <a:pt x="2194061" y="815189"/>
                  <a:pt x="2169095" y="790222"/>
                </a:cubicBezTo>
                <a:lnTo>
                  <a:pt x="2146517" y="722489"/>
                </a:lnTo>
                <a:cubicBezTo>
                  <a:pt x="2142754" y="711200"/>
                  <a:pt x="2135228" y="700522"/>
                  <a:pt x="2135228" y="688622"/>
                </a:cubicBezTo>
                <a:lnTo>
                  <a:pt x="2135228" y="666045"/>
                </a:ln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409917" y="1490076"/>
            <a:ext cx="2630551" cy="4312413"/>
          </a:xfrm>
          <a:custGeom>
            <a:avLst/>
            <a:gdLst>
              <a:gd name="connsiteX0" fmla="*/ 1941689 w 2630551"/>
              <a:gd name="connsiteY0" fmla="*/ 4154368 h 4312413"/>
              <a:gd name="connsiteX1" fmla="*/ 1964267 w 2630551"/>
              <a:gd name="connsiteY1" fmla="*/ 4097924 h 4312413"/>
              <a:gd name="connsiteX2" fmla="*/ 1986844 w 2630551"/>
              <a:gd name="connsiteY2" fmla="*/ 4064057 h 4312413"/>
              <a:gd name="connsiteX3" fmla="*/ 1998133 w 2630551"/>
              <a:gd name="connsiteY3" fmla="*/ 3973746 h 4312413"/>
              <a:gd name="connsiteX4" fmla="*/ 2009422 w 2630551"/>
              <a:gd name="connsiteY4" fmla="*/ 3917302 h 4312413"/>
              <a:gd name="connsiteX5" fmla="*/ 2032000 w 2630551"/>
              <a:gd name="connsiteY5" fmla="*/ 3849568 h 4312413"/>
              <a:gd name="connsiteX6" fmla="*/ 2043289 w 2630551"/>
              <a:gd name="connsiteY6" fmla="*/ 3815702 h 4312413"/>
              <a:gd name="connsiteX7" fmla="*/ 2065867 w 2630551"/>
              <a:gd name="connsiteY7" fmla="*/ 3556057 h 4312413"/>
              <a:gd name="connsiteX8" fmla="*/ 2077156 w 2630551"/>
              <a:gd name="connsiteY8" fmla="*/ 3443168 h 4312413"/>
              <a:gd name="connsiteX9" fmla="*/ 2111022 w 2630551"/>
              <a:gd name="connsiteY9" fmla="*/ 3341568 h 4312413"/>
              <a:gd name="connsiteX10" fmla="*/ 2122311 w 2630551"/>
              <a:gd name="connsiteY10" fmla="*/ 3296413 h 4312413"/>
              <a:gd name="connsiteX11" fmla="*/ 2144889 w 2630551"/>
              <a:gd name="connsiteY11" fmla="*/ 3239968 h 4312413"/>
              <a:gd name="connsiteX12" fmla="*/ 2167467 w 2630551"/>
              <a:gd name="connsiteY12" fmla="*/ 3172235 h 4312413"/>
              <a:gd name="connsiteX13" fmla="*/ 2178756 w 2630551"/>
              <a:gd name="connsiteY13" fmla="*/ 3138368 h 4312413"/>
              <a:gd name="connsiteX14" fmla="*/ 2190044 w 2630551"/>
              <a:gd name="connsiteY14" fmla="*/ 3081924 h 4312413"/>
              <a:gd name="connsiteX15" fmla="*/ 2212622 w 2630551"/>
              <a:gd name="connsiteY15" fmla="*/ 3036768 h 4312413"/>
              <a:gd name="connsiteX16" fmla="*/ 2235200 w 2630551"/>
              <a:gd name="connsiteY16" fmla="*/ 2946457 h 4312413"/>
              <a:gd name="connsiteX17" fmla="*/ 2246489 w 2630551"/>
              <a:gd name="connsiteY17" fmla="*/ 2901302 h 4312413"/>
              <a:gd name="connsiteX18" fmla="*/ 2269067 w 2630551"/>
              <a:gd name="connsiteY18" fmla="*/ 2856146 h 4312413"/>
              <a:gd name="connsiteX19" fmla="*/ 2280356 w 2630551"/>
              <a:gd name="connsiteY19" fmla="*/ 2822280 h 4312413"/>
              <a:gd name="connsiteX20" fmla="*/ 2291644 w 2630551"/>
              <a:gd name="connsiteY20" fmla="*/ 2777124 h 4312413"/>
              <a:gd name="connsiteX21" fmla="*/ 2314222 w 2630551"/>
              <a:gd name="connsiteY21" fmla="*/ 2743257 h 4312413"/>
              <a:gd name="connsiteX22" fmla="*/ 2348089 w 2630551"/>
              <a:gd name="connsiteY22" fmla="*/ 2664235 h 4312413"/>
              <a:gd name="connsiteX23" fmla="*/ 2359378 w 2630551"/>
              <a:gd name="connsiteY23" fmla="*/ 2630368 h 4312413"/>
              <a:gd name="connsiteX24" fmla="*/ 2381956 w 2630551"/>
              <a:gd name="connsiteY24" fmla="*/ 2585213 h 4312413"/>
              <a:gd name="connsiteX25" fmla="*/ 2438400 w 2630551"/>
              <a:gd name="connsiteY25" fmla="*/ 2517480 h 4312413"/>
              <a:gd name="connsiteX26" fmla="*/ 2472267 w 2630551"/>
              <a:gd name="connsiteY26" fmla="*/ 2494902 h 4312413"/>
              <a:gd name="connsiteX27" fmla="*/ 2540000 w 2630551"/>
              <a:gd name="connsiteY27" fmla="*/ 2393302 h 4312413"/>
              <a:gd name="connsiteX28" fmla="*/ 2562578 w 2630551"/>
              <a:gd name="connsiteY28" fmla="*/ 2359435 h 4312413"/>
              <a:gd name="connsiteX29" fmla="*/ 2596444 w 2630551"/>
              <a:gd name="connsiteY29" fmla="*/ 2291702 h 4312413"/>
              <a:gd name="connsiteX30" fmla="*/ 2619022 w 2630551"/>
              <a:gd name="connsiteY30" fmla="*/ 2190102 h 4312413"/>
              <a:gd name="connsiteX31" fmla="*/ 2619022 w 2630551"/>
              <a:gd name="connsiteY31" fmla="*/ 1625657 h 4312413"/>
              <a:gd name="connsiteX32" fmla="*/ 2596444 w 2630551"/>
              <a:gd name="connsiteY32" fmla="*/ 1478902 h 4312413"/>
              <a:gd name="connsiteX33" fmla="*/ 2585156 w 2630551"/>
              <a:gd name="connsiteY33" fmla="*/ 1445035 h 4312413"/>
              <a:gd name="connsiteX34" fmla="*/ 2562578 w 2630551"/>
              <a:gd name="connsiteY34" fmla="*/ 1411168 h 4312413"/>
              <a:gd name="connsiteX35" fmla="*/ 2528711 w 2630551"/>
              <a:gd name="connsiteY35" fmla="*/ 1332146 h 4312413"/>
              <a:gd name="connsiteX36" fmla="*/ 2494844 w 2630551"/>
              <a:gd name="connsiteY36" fmla="*/ 1230546 h 4312413"/>
              <a:gd name="connsiteX37" fmla="*/ 2472267 w 2630551"/>
              <a:gd name="connsiteY37" fmla="*/ 1185391 h 4312413"/>
              <a:gd name="connsiteX38" fmla="*/ 2449689 w 2630551"/>
              <a:gd name="connsiteY38" fmla="*/ 1151524 h 4312413"/>
              <a:gd name="connsiteX39" fmla="*/ 2415822 w 2630551"/>
              <a:gd name="connsiteY39" fmla="*/ 1049924 h 4312413"/>
              <a:gd name="connsiteX40" fmla="*/ 2370667 w 2630551"/>
              <a:gd name="connsiteY40" fmla="*/ 970902 h 4312413"/>
              <a:gd name="connsiteX41" fmla="*/ 2348089 w 2630551"/>
              <a:gd name="connsiteY41" fmla="*/ 925746 h 4312413"/>
              <a:gd name="connsiteX42" fmla="*/ 2336800 w 2630551"/>
              <a:gd name="connsiteY42" fmla="*/ 891880 h 4312413"/>
              <a:gd name="connsiteX43" fmla="*/ 2302933 w 2630551"/>
              <a:gd name="connsiteY43" fmla="*/ 858013 h 4312413"/>
              <a:gd name="connsiteX44" fmla="*/ 2269067 w 2630551"/>
              <a:gd name="connsiteY44" fmla="*/ 767702 h 4312413"/>
              <a:gd name="connsiteX45" fmla="*/ 2246489 w 2630551"/>
              <a:gd name="connsiteY45" fmla="*/ 722546 h 4312413"/>
              <a:gd name="connsiteX46" fmla="*/ 2212622 w 2630551"/>
              <a:gd name="connsiteY46" fmla="*/ 677391 h 4312413"/>
              <a:gd name="connsiteX47" fmla="*/ 2190044 w 2630551"/>
              <a:gd name="connsiteY47" fmla="*/ 643524 h 4312413"/>
              <a:gd name="connsiteX48" fmla="*/ 2178756 w 2630551"/>
              <a:gd name="connsiteY48" fmla="*/ 609657 h 4312413"/>
              <a:gd name="connsiteX49" fmla="*/ 2099733 w 2630551"/>
              <a:gd name="connsiteY49" fmla="*/ 496768 h 4312413"/>
              <a:gd name="connsiteX50" fmla="*/ 2077156 w 2630551"/>
              <a:gd name="connsiteY50" fmla="*/ 462902 h 4312413"/>
              <a:gd name="connsiteX51" fmla="*/ 2054578 w 2630551"/>
              <a:gd name="connsiteY51" fmla="*/ 417746 h 4312413"/>
              <a:gd name="connsiteX52" fmla="*/ 1986844 w 2630551"/>
              <a:gd name="connsiteY52" fmla="*/ 361302 h 4312413"/>
              <a:gd name="connsiteX53" fmla="*/ 1941689 w 2630551"/>
              <a:gd name="connsiteY53" fmla="*/ 293568 h 4312413"/>
              <a:gd name="connsiteX54" fmla="*/ 1919111 w 2630551"/>
              <a:gd name="connsiteY54" fmla="*/ 259702 h 4312413"/>
              <a:gd name="connsiteX55" fmla="*/ 1817511 w 2630551"/>
              <a:gd name="connsiteY55" fmla="*/ 169391 h 4312413"/>
              <a:gd name="connsiteX56" fmla="*/ 1794933 w 2630551"/>
              <a:gd name="connsiteY56" fmla="*/ 135524 h 4312413"/>
              <a:gd name="connsiteX57" fmla="*/ 1761067 w 2630551"/>
              <a:gd name="connsiteY57" fmla="*/ 124235 h 4312413"/>
              <a:gd name="connsiteX58" fmla="*/ 1727200 w 2630551"/>
              <a:gd name="connsiteY58" fmla="*/ 101657 h 4312413"/>
              <a:gd name="connsiteX59" fmla="*/ 1659467 w 2630551"/>
              <a:gd name="connsiteY59" fmla="*/ 79080 h 4312413"/>
              <a:gd name="connsiteX60" fmla="*/ 1524000 w 2630551"/>
              <a:gd name="connsiteY60" fmla="*/ 33924 h 4312413"/>
              <a:gd name="connsiteX61" fmla="*/ 1490133 w 2630551"/>
              <a:gd name="connsiteY61" fmla="*/ 22635 h 4312413"/>
              <a:gd name="connsiteX62" fmla="*/ 1365956 w 2630551"/>
              <a:gd name="connsiteY62" fmla="*/ 11346 h 4312413"/>
              <a:gd name="connsiteX63" fmla="*/ 1309511 w 2630551"/>
              <a:gd name="connsiteY63" fmla="*/ 57 h 4312413"/>
              <a:gd name="connsiteX64" fmla="*/ 1106311 w 2630551"/>
              <a:gd name="connsiteY64" fmla="*/ 22635 h 4312413"/>
              <a:gd name="connsiteX65" fmla="*/ 1038578 w 2630551"/>
              <a:gd name="connsiteY65" fmla="*/ 33924 h 4312413"/>
              <a:gd name="connsiteX66" fmla="*/ 451556 w 2630551"/>
              <a:gd name="connsiteY66" fmla="*/ 45213 h 4312413"/>
              <a:gd name="connsiteX67" fmla="*/ 225778 w 2630551"/>
              <a:gd name="connsiteY67" fmla="*/ 67791 h 4312413"/>
              <a:gd name="connsiteX68" fmla="*/ 180622 w 2630551"/>
              <a:gd name="connsiteY68" fmla="*/ 79080 h 4312413"/>
              <a:gd name="connsiteX69" fmla="*/ 67733 w 2630551"/>
              <a:gd name="connsiteY69" fmla="*/ 90368 h 4312413"/>
              <a:gd name="connsiteX70" fmla="*/ 33867 w 2630551"/>
              <a:gd name="connsiteY70" fmla="*/ 112946 h 4312413"/>
              <a:gd name="connsiteX71" fmla="*/ 0 w 2630551"/>
              <a:gd name="connsiteY71" fmla="*/ 180680 h 4312413"/>
              <a:gd name="connsiteX72" fmla="*/ 11289 w 2630551"/>
              <a:gd name="connsiteY72" fmla="*/ 248413 h 4312413"/>
              <a:gd name="connsiteX73" fmla="*/ 33867 w 2630551"/>
              <a:gd name="connsiteY73" fmla="*/ 282280 h 4312413"/>
              <a:gd name="connsiteX74" fmla="*/ 112889 w 2630551"/>
              <a:gd name="connsiteY74" fmla="*/ 361302 h 4312413"/>
              <a:gd name="connsiteX75" fmla="*/ 191911 w 2630551"/>
              <a:gd name="connsiteY75" fmla="*/ 406457 h 4312413"/>
              <a:gd name="connsiteX76" fmla="*/ 237067 w 2630551"/>
              <a:gd name="connsiteY76" fmla="*/ 462902 h 4312413"/>
              <a:gd name="connsiteX77" fmla="*/ 327378 w 2630551"/>
              <a:gd name="connsiteY77" fmla="*/ 564502 h 4312413"/>
              <a:gd name="connsiteX78" fmla="*/ 361244 w 2630551"/>
              <a:gd name="connsiteY78" fmla="*/ 643524 h 4312413"/>
              <a:gd name="connsiteX79" fmla="*/ 395111 w 2630551"/>
              <a:gd name="connsiteY79" fmla="*/ 677391 h 4312413"/>
              <a:gd name="connsiteX80" fmla="*/ 440267 w 2630551"/>
              <a:gd name="connsiteY80" fmla="*/ 756413 h 4312413"/>
              <a:gd name="connsiteX81" fmla="*/ 474133 w 2630551"/>
              <a:gd name="connsiteY81" fmla="*/ 778991 h 4312413"/>
              <a:gd name="connsiteX82" fmla="*/ 519289 w 2630551"/>
              <a:gd name="connsiteY82" fmla="*/ 858013 h 4312413"/>
              <a:gd name="connsiteX83" fmla="*/ 553156 w 2630551"/>
              <a:gd name="connsiteY83" fmla="*/ 903168 h 4312413"/>
              <a:gd name="connsiteX84" fmla="*/ 587022 w 2630551"/>
              <a:gd name="connsiteY84" fmla="*/ 914457 h 4312413"/>
              <a:gd name="connsiteX85" fmla="*/ 643467 w 2630551"/>
              <a:gd name="connsiteY85" fmla="*/ 970902 h 4312413"/>
              <a:gd name="connsiteX86" fmla="*/ 688622 w 2630551"/>
              <a:gd name="connsiteY86" fmla="*/ 1061213 h 4312413"/>
              <a:gd name="connsiteX87" fmla="*/ 722489 w 2630551"/>
              <a:gd name="connsiteY87" fmla="*/ 1072502 h 4312413"/>
              <a:gd name="connsiteX88" fmla="*/ 778933 w 2630551"/>
              <a:gd name="connsiteY88" fmla="*/ 1151524 h 4312413"/>
              <a:gd name="connsiteX89" fmla="*/ 801511 w 2630551"/>
              <a:gd name="connsiteY89" fmla="*/ 1185391 h 4312413"/>
              <a:gd name="connsiteX90" fmla="*/ 835378 w 2630551"/>
              <a:gd name="connsiteY90" fmla="*/ 1219257 h 4312413"/>
              <a:gd name="connsiteX91" fmla="*/ 857956 w 2630551"/>
              <a:gd name="connsiteY91" fmla="*/ 1264413 h 4312413"/>
              <a:gd name="connsiteX92" fmla="*/ 869244 w 2630551"/>
              <a:gd name="connsiteY92" fmla="*/ 1298280 h 4312413"/>
              <a:gd name="connsiteX93" fmla="*/ 948267 w 2630551"/>
              <a:gd name="connsiteY93" fmla="*/ 1399880 h 4312413"/>
              <a:gd name="connsiteX94" fmla="*/ 959556 w 2630551"/>
              <a:gd name="connsiteY94" fmla="*/ 1433746 h 4312413"/>
              <a:gd name="connsiteX95" fmla="*/ 993422 w 2630551"/>
              <a:gd name="connsiteY95" fmla="*/ 1467613 h 4312413"/>
              <a:gd name="connsiteX96" fmla="*/ 1038578 w 2630551"/>
              <a:gd name="connsiteY96" fmla="*/ 1535346 h 4312413"/>
              <a:gd name="connsiteX97" fmla="*/ 1049867 w 2630551"/>
              <a:gd name="connsiteY97" fmla="*/ 1580502 h 4312413"/>
              <a:gd name="connsiteX98" fmla="*/ 1061156 w 2630551"/>
              <a:gd name="connsiteY98" fmla="*/ 1614368 h 4312413"/>
              <a:gd name="connsiteX99" fmla="*/ 1049867 w 2630551"/>
              <a:gd name="connsiteY99" fmla="*/ 1862724 h 4312413"/>
              <a:gd name="connsiteX100" fmla="*/ 1038578 w 2630551"/>
              <a:gd name="connsiteY100" fmla="*/ 1907880 h 4312413"/>
              <a:gd name="connsiteX101" fmla="*/ 1004711 w 2630551"/>
              <a:gd name="connsiteY101" fmla="*/ 1941746 h 4312413"/>
              <a:gd name="connsiteX102" fmla="*/ 993422 w 2630551"/>
              <a:gd name="connsiteY102" fmla="*/ 1975613 h 4312413"/>
              <a:gd name="connsiteX103" fmla="*/ 925689 w 2630551"/>
              <a:gd name="connsiteY103" fmla="*/ 2077213 h 4312413"/>
              <a:gd name="connsiteX104" fmla="*/ 903111 w 2630551"/>
              <a:gd name="connsiteY104" fmla="*/ 2111080 h 4312413"/>
              <a:gd name="connsiteX105" fmla="*/ 891822 w 2630551"/>
              <a:gd name="connsiteY105" fmla="*/ 2144946 h 4312413"/>
              <a:gd name="connsiteX106" fmla="*/ 903111 w 2630551"/>
              <a:gd name="connsiteY106" fmla="*/ 2280413 h 4312413"/>
              <a:gd name="connsiteX107" fmla="*/ 948267 w 2630551"/>
              <a:gd name="connsiteY107" fmla="*/ 2382013 h 4312413"/>
              <a:gd name="connsiteX108" fmla="*/ 970844 w 2630551"/>
              <a:gd name="connsiteY108" fmla="*/ 2449746 h 4312413"/>
              <a:gd name="connsiteX109" fmla="*/ 1016000 w 2630551"/>
              <a:gd name="connsiteY109" fmla="*/ 2517480 h 4312413"/>
              <a:gd name="connsiteX110" fmla="*/ 1038578 w 2630551"/>
              <a:gd name="connsiteY110" fmla="*/ 2551346 h 4312413"/>
              <a:gd name="connsiteX111" fmla="*/ 1061156 w 2630551"/>
              <a:gd name="connsiteY111" fmla="*/ 2619080 h 4312413"/>
              <a:gd name="connsiteX112" fmla="*/ 1072444 w 2630551"/>
              <a:gd name="connsiteY112" fmla="*/ 2652946 h 4312413"/>
              <a:gd name="connsiteX113" fmla="*/ 1083733 w 2630551"/>
              <a:gd name="connsiteY113" fmla="*/ 2754546 h 4312413"/>
              <a:gd name="connsiteX114" fmla="*/ 1095022 w 2630551"/>
              <a:gd name="connsiteY114" fmla="*/ 2799702 h 4312413"/>
              <a:gd name="connsiteX115" fmla="*/ 1106311 w 2630551"/>
              <a:gd name="connsiteY115" fmla="*/ 2957746 h 4312413"/>
              <a:gd name="connsiteX116" fmla="*/ 1117600 w 2630551"/>
              <a:gd name="connsiteY116" fmla="*/ 3025480 h 4312413"/>
              <a:gd name="connsiteX117" fmla="*/ 1128889 w 2630551"/>
              <a:gd name="connsiteY117" fmla="*/ 3104502 h 4312413"/>
              <a:gd name="connsiteX118" fmla="*/ 1106311 w 2630551"/>
              <a:gd name="connsiteY118" fmla="*/ 3386724 h 4312413"/>
              <a:gd name="connsiteX119" fmla="*/ 1083733 w 2630551"/>
              <a:gd name="connsiteY119" fmla="*/ 3522191 h 4312413"/>
              <a:gd name="connsiteX120" fmla="*/ 1072444 w 2630551"/>
              <a:gd name="connsiteY120" fmla="*/ 3556057 h 4312413"/>
              <a:gd name="connsiteX121" fmla="*/ 1049867 w 2630551"/>
              <a:gd name="connsiteY121" fmla="*/ 3635080 h 4312413"/>
              <a:gd name="connsiteX122" fmla="*/ 1072444 w 2630551"/>
              <a:gd name="connsiteY122" fmla="*/ 3804413 h 4312413"/>
              <a:gd name="connsiteX123" fmla="*/ 1083733 w 2630551"/>
              <a:gd name="connsiteY123" fmla="*/ 3838280 h 4312413"/>
              <a:gd name="connsiteX124" fmla="*/ 1128889 w 2630551"/>
              <a:gd name="connsiteY124" fmla="*/ 3906013 h 4312413"/>
              <a:gd name="connsiteX125" fmla="*/ 1162756 w 2630551"/>
              <a:gd name="connsiteY125" fmla="*/ 3928591 h 4312413"/>
              <a:gd name="connsiteX126" fmla="*/ 1185333 w 2630551"/>
              <a:gd name="connsiteY126" fmla="*/ 3962457 h 4312413"/>
              <a:gd name="connsiteX127" fmla="*/ 1286933 w 2630551"/>
              <a:gd name="connsiteY127" fmla="*/ 4052768 h 4312413"/>
              <a:gd name="connsiteX128" fmla="*/ 1298222 w 2630551"/>
              <a:gd name="connsiteY128" fmla="*/ 4086635 h 4312413"/>
              <a:gd name="connsiteX129" fmla="*/ 1365956 w 2630551"/>
              <a:gd name="connsiteY129" fmla="*/ 4131791 h 4312413"/>
              <a:gd name="connsiteX130" fmla="*/ 1399822 w 2630551"/>
              <a:gd name="connsiteY130" fmla="*/ 4165657 h 4312413"/>
              <a:gd name="connsiteX131" fmla="*/ 1422400 w 2630551"/>
              <a:gd name="connsiteY131" fmla="*/ 4199524 h 4312413"/>
              <a:gd name="connsiteX132" fmla="*/ 1456267 w 2630551"/>
              <a:gd name="connsiteY132" fmla="*/ 4210813 h 4312413"/>
              <a:gd name="connsiteX133" fmla="*/ 1546578 w 2630551"/>
              <a:gd name="connsiteY133" fmla="*/ 4289835 h 4312413"/>
              <a:gd name="connsiteX134" fmla="*/ 1614311 w 2630551"/>
              <a:gd name="connsiteY134" fmla="*/ 4312413 h 4312413"/>
              <a:gd name="connsiteX135" fmla="*/ 1817511 w 2630551"/>
              <a:gd name="connsiteY135" fmla="*/ 4278546 h 4312413"/>
              <a:gd name="connsiteX136" fmla="*/ 1885244 w 2630551"/>
              <a:gd name="connsiteY136" fmla="*/ 4233391 h 4312413"/>
              <a:gd name="connsiteX137" fmla="*/ 1907822 w 2630551"/>
              <a:gd name="connsiteY137" fmla="*/ 4188235 h 4312413"/>
              <a:gd name="connsiteX138" fmla="*/ 1941689 w 2630551"/>
              <a:gd name="connsiteY138" fmla="*/ 4154368 h 431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630551" h="4312413">
                <a:moveTo>
                  <a:pt x="1941689" y="4154368"/>
                </a:moveTo>
                <a:cubicBezTo>
                  <a:pt x="1951096" y="4139316"/>
                  <a:pt x="1955205" y="4116049"/>
                  <a:pt x="1964267" y="4097924"/>
                </a:cubicBezTo>
                <a:cubicBezTo>
                  <a:pt x="1970335" y="4085789"/>
                  <a:pt x="1983274" y="4077146"/>
                  <a:pt x="1986844" y="4064057"/>
                </a:cubicBezTo>
                <a:cubicBezTo>
                  <a:pt x="1994826" y="4034788"/>
                  <a:pt x="1993520" y="4003731"/>
                  <a:pt x="1998133" y="3973746"/>
                </a:cubicBezTo>
                <a:cubicBezTo>
                  <a:pt x="2001051" y="3954782"/>
                  <a:pt x="2004373" y="3935813"/>
                  <a:pt x="2009422" y="3917302"/>
                </a:cubicBezTo>
                <a:cubicBezTo>
                  <a:pt x="2015684" y="3894341"/>
                  <a:pt x="2024474" y="3872146"/>
                  <a:pt x="2032000" y="3849568"/>
                </a:cubicBezTo>
                <a:lnTo>
                  <a:pt x="2043289" y="3815702"/>
                </a:lnTo>
                <a:cubicBezTo>
                  <a:pt x="2059954" y="3582387"/>
                  <a:pt x="2046843" y="3736783"/>
                  <a:pt x="2065867" y="3556057"/>
                </a:cubicBezTo>
                <a:cubicBezTo>
                  <a:pt x="2069826" y="3518447"/>
                  <a:pt x="2070187" y="3480338"/>
                  <a:pt x="2077156" y="3443168"/>
                </a:cubicBezTo>
                <a:cubicBezTo>
                  <a:pt x="2085623" y="3398012"/>
                  <a:pt x="2101144" y="3381080"/>
                  <a:pt x="2111022" y="3341568"/>
                </a:cubicBezTo>
                <a:cubicBezTo>
                  <a:pt x="2114785" y="3326516"/>
                  <a:pt x="2117405" y="3311132"/>
                  <a:pt x="2122311" y="3296413"/>
                </a:cubicBezTo>
                <a:cubicBezTo>
                  <a:pt x="2128719" y="3277189"/>
                  <a:pt x="2137964" y="3259012"/>
                  <a:pt x="2144889" y="3239968"/>
                </a:cubicBezTo>
                <a:cubicBezTo>
                  <a:pt x="2153022" y="3217602"/>
                  <a:pt x="2159941" y="3194813"/>
                  <a:pt x="2167467" y="3172235"/>
                </a:cubicBezTo>
                <a:cubicBezTo>
                  <a:pt x="2171230" y="3160946"/>
                  <a:pt x="2176422" y="3150037"/>
                  <a:pt x="2178756" y="3138368"/>
                </a:cubicBezTo>
                <a:cubicBezTo>
                  <a:pt x="2182519" y="3119553"/>
                  <a:pt x="2183977" y="3100127"/>
                  <a:pt x="2190044" y="3081924"/>
                </a:cubicBezTo>
                <a:cubicBezTo>
                  <a:pt x="2195366" y="3065959"/>
                  <a:pt x="2205096" y="3051820"/>
                  <a:pt x="2212622" y="3036768"/>
                </a:cubicBezTo>
                <a:cubicBezTo>
                  <a:pt x="2235573" y="2922015"/>
                  <a:pt x="2212058" y="3027452"/>
                  <a:pt x="2235200" y="2946457"/>
                </a:cubicBezTo>
                <a:cubicBezTo>
                  <a:pt x="2239462" y="2931539"/>
                  <a:pt x="2241041" y="2915829"/>
                  <a:pt x="2246489" y="2901302"/>
                </a:cubicBezTo>
                <a:cubicBezTo>
                  <a:pt x="2252398" y="2885545"/>
                  <a:pt x="2262438" y="2871614"/>
                  <a:pt x="2269067" y="2856146"/>
                </a:cubicBezTo>
                <a:cubicBezTo>
                  <a:pt x="2273754" y="2845209"/>
                  <a:pt x="2277087" y="2833722"/>
                  <a:pt x="2280356" y="2822280"/>
                </a:cubicBezTo>
                <a:cubicBezTo>
                  <a:pt x="2284618" y="2807362"/>
                  <a:pt x="2285532" y="2791385"/>
                  <a:pt x="2291644" y="2777124"/>
                </a:cubicBezTo>
                <a:cubicBezTo>
                  <a:pt x="2296988" y="2764653"/>
                  <a:pt x="2306696" y="2754546"/>
                  <a:pt x="2314222" y="2743257"/>
                </a:cubicBezTo>
                <a:cubicBezTo>
                  <a:pt x="2337717" y="2649279"/>
                  <a:pt x="2309108" y="2742196"/>
                  <a:pt x="2348089" y="2664235"/>
                </a:cubicBezTo>
                <a:cubicBezTo>
                  <a:pt x="2353411" y="2653592"/>
                  <a:pt x="2354690" y="2641305"/>
                  <a:pt x="2359378" y="2630368"/>
                </a:cubicBezTo>
                <a:cubicBezTo>
                  <a:pt x="2366007" y="2614900"/>
                  <a:pt x="2373607" y="2599824"/>
                  <a:pt x="2381956" y="2585213"/>
                </a:cubicBezTo>
                <a:cubicBezTo>
                  <a:pt x="2398103" y="2556955"/>
                  <a:pt x="2412925" y="2538709"/>
                  <a:pt x="2438400" y="2517480"/>
                </a:cubicBezTo>
                <a:cubicBezTo>
                  <a:pt x="2448823" y="2508794"/>
                  <a:pt x="2460978" y="2502428"/>
                  <a:pt x="2472267" y="2494902"/>
                </a:cubicBezTo>
                <a:lnTo>
                  <a:pt x="2540000" y="2393302"/>
                </a:lnTo>
                <a:cubicBezTo>
                  <a:pt x="2547526" y="2382013"/>
                  <a:pt x="2558288" y="2372306"/>
                  <a:pt x="2562578" y="2359435"/>
                </a:cubicBezTo>
                <a:cubicBezTo>
                  <a:pt x="2578157" y="2312697"/>
                  <a:pt x="2567266" y="2335469"/>
                  <a:pt x="2596444" y="2291702"/>
                </a:cubicBezTo>
                <a:cubicBezTo>
                  <a:pt x="2603970" y="2257835"/>
                  <a:pt x="2615045" y="2224566"/>
                  <a:pt x="2619022" y="2190102"/>
                </a:cubicBezTo>
                <a:cubicBezTo>
                  <a:pt x="2640066" y="2007719"/>
                  <a:pt x="2627483" y="1803329"/>
                  <a:pt x="2619022" y="1625657"/>
                </a:cubicBezTo>
                <a:cubicBezTo>
                  <a:pt x="2616162" y="1565601"/>
                  <a:pt x="2611380" y="1531178"/>
                  <a:pt x="2596444" y="1478902"/>
                </a:cubicBezTo>
                <a:cubicBezTo>
                  <a:pt x="2593175" y="1467460"/>
                  <a:pt x="2590478" y="1455678"/>
                  <a:pt x="2585156" y="1445035"/>
                </a:cubicBezTo>
                <a:cubicBezTo>
                  <a:pt x="2579088" y="1432900"/>
                  <a:pt x="2570104" y="1422457"/>
                  <a:pt x="2562578" y="1411168"/>
                </a:cubicBezTo>
                <a:cubicBezTo>
                  <a:pt x="2527939" y="1272616"/>
                  <a:pt x="2577437" y="1449087"/>
                  <a:pt x="2528711" y="1332146"/>
                </a:cubicBezTo>
                <a:cubicBezTo>
                  <a:pt x="2514981" y="1299193"/>
                  <a:pt x="2510809" y="1262476"/>
                  <a:pt x="2494844" y="1230546"/>
                </a:cubicBezTo>
                <a:cubicBezTo>
                  <a:pt x="2487318" y="1215494"/>
                  <a:pt x="2480616" y="1200002"/>
                  <a:pt x="2472267" y="1185391"/>
                </a:cubicBezTo>
                <a:cubicBezTo>
                  <a:pt x="2465536" y="1173611"/>
                  <a:pt x="2455757" y="1163659"/>
                  <a:pt x="2449689" y="1151524"/>
                </a:cubicBezTo>
                <a:cubicBezTo>
                  <a:pt x="2400277" y="1052701"/>
                  <a:pt x="2448159" y="1136157"/>
                  <a:pt x="2415822" y="1049924"/>
                </a:cubicBezTo>
                <a:cubicBezTo>
                  <a:pt x="2397215" y="1000304"/>
                  <a:pt x="2394486" y="1012586"/>
                  <a:pt x="2370667" y="970902"/>
                </a:cubicBezTo>
                <a:cubicBezTo>
                  <a:pt x="2362318" y="956291"/>
                  <a:pt x="2354718" y="941214"/>
                  <a:pt x="2348089" y="925746"/>
                </a:cubicBezTo>
                <a:cubicBezTo>
                  <a:pt x="2343402" y="914809"/>
                  <a:pt x="2343401" y="901781"/>
                  <a:pt x="2336800" y="891880"/>
                </a:cubicBezTo>
                <a:cubicBezTo>
                  <a:pt x="2327944" y="878596"/>
                  <a:pt x="2314222" y="869302"/>
                  <a:pt x="2302933" y="858013"/>
                </a:cubicBezTo>
                <a:cubicBezTo>
                  <a:pt x="2290521" y="820778"/>
                  <a:pt x="2287063" y="808193"/>
                  <a:pt x="2269067" y="767702"/>
                </a:cubicBezTo>
                <a:cubicBezTo>
                  <a:pt x="2262232" y="752324"/>
                  <a:pt x="2255408" y="736817"/>
                  <a:pt x="2246489" y="722546"/>
                </a:cubicBezTo>
                <a:cubicBezTo>
                  <a:pt x="2236517" y="706591"/>
                  <a:pt x="2223558" y="692701"/>
                  <a:pt x="2212622" y="677391"/>
                </a:cubicBezTo>
                <a:cubicBezTo>
                  <a:pt x="2204736" y="666351"/>
                  <a:pt x="2197570" y="654813"/>
                  <a:pt x="2190044" y="643524"/>
                </a:cubicBezTo>
                <a:cubicBezTo>
                  <a:pt x="2186281" y="632235"/>
                  <a:pt x="2184535" y="620059"/>
                  <a:pt x="2178756" y="609657"/>
                </a:cubicBezTo>
                <a:cubicBezTo>
                  <a:pt x="2152807" y="562949"/>
                  <a:pt x="2129327" y="538199"/>
                  <a:pt x="2099733" y="496768"/>
                </a:cubicBezTo>
                <a:cubicBezTo>
                  <a:pt x="2091847" y="485728"/>
                  <a:pt x="2083887" y="474682"/>
                  <a:pt x="2077156" y="462902"/>
                </a:cubicBezTo>
                <a:cubicBezTo>
                  <a:pt x="2068807" y="448291"/>
                  <a:pt x="2064360" y="431440"/>
                  <a:pt x="2054578" y="417746"/>
                </a:cubicBezTo>
                <a:cubicBezTo>
                  <a:pt x="2034824" y="390091"/>
                  <a:pt x="2013847" y="379304"/>
                  <a:pt x="1986844" y="361302"/>
                </a:cubicBezTo>
                <a:cubicBezTo>
                  <a:pt x="1966323" y="279212"/>
                  <a:pt x="1993662" y="345540"/>
                  <a:pt x="1941689" y="293568"/>
                </a:cubicBezTo>
                <a:cubicBezTo>
                  <a:pt x="1932095" y="283974"/>
                  <a:pt x="1928125" y="269842"/>
                  <a:pt x="1919111" y="259702"/>
                </a:cubicBezTo>
                <a:cubicBezTo>
                  <a:pt x="1862870" y="196431"/>
                  <a:pt x="1868986" y="203706"/>
                  <a:pt x="1817511" y="169391"/>
                </a:cubicBezTo>
                <a:cubicBezTo>
                  <a:pt x="1809985" y="158102"/>
                  <a:pt x="1805528" y="144000"/>
                  <a:pt x="1794933" y="135524"/>
                </a:cubicBezTo>
                <a:cubicBezTo>
                  <a:pt x="1785641" y="128090"/>
                  <a:pt x="1771710" y="129557"/>
                  <a:pt x="1761067" y="124235"/>
                </a:cubicBezTo>
                <a:cubicBezTo>
                  <a:pt x="1748932" y="118167"/>
                  <a:pt x="1739598" y="107167"/>
                  <a:pt x="1727200" y="101657"/>
                </a:cubicBezTo>
                <a:cubicBezTo>
                  <a:pt x="1705452" y="91991"/>
                  <a:pt x="1680753" y="89723"/>
                  <a:pt x="1659467" y="79080"/>
                </a:cubicBezTo>
                <a:cubicBezTo>
                  <a:pt x="1557641" y="28167"/>
                  <a:pt x="1683954" y="87242"/>
                  <a:pt x="1524000" y="33924"/>
                </a:cubicBezTo>
                <a:cubicBezTo>
                  <a:pt x="1512711" y="30161"/>
                  <a:pt x="1501913" y="24318"/>
                  <a:pt x="1490133" y="22635"/>
                </a:cubicBezTo>
                <a:cubicBezTo>
                  <a:pt x="1448988" y="16757"/>
                  <a:pt x="1407348" y="15109"/>
                  <a:pt x="1365956" y="11346"/>
                </a:cubicBezTo>
                <a:cubicBezTo>
                  <a:pt x="1347141" y="7583"/>
                  <a:pt x="1328681" y="-776"/>
                  <a:pt x="1309511" y="57"/>
                </a:cubicBezTo>
                <a:cubicBezTo>
                  <a:pt x="1241425" y="3017"/>
                  <a:pt x="1173534" y="11431"/>
                  <a:pt x="1106311" y="22635"/>
                </a:cubicBezTo>
                <a:cubicBezTo>
                  <a:pt x="1083733" y="26398"/>
                  <a:pt x="1061454" y="33135"/>
                  <a:pt x="1038578" y="33924"/>
                </a:cubicBezTo>
                <a:cubicBezTo>
                  <a:pt x="842984" y="40669"/>
                  <a:pt x="647230" y="41450"/>
                  <a:pt x="451556" y="45213"/>
                </a:cubicBezTo>
                <a:cubicBezTo>
                  <a:pt x="275732" y="74517"/>
                  <a:pt x="535853" y="33338"/>
                  <a:pt x="225778" y="67791"/>
                </a:cubicBezTo>
                <a:cubicBezTo>
                  <a:pt x="210358" y="69504"/>
                  <a:pt x="195981" y="76886"/>
                  <a:pt x="180622" y="79080"/>
                </a:cubicBezTo>
                <a:cubicBezTo>
                  <a:pt x="143185" y="84428"/>
                  <a:pt x="105363" y="86605"/>
                  <a:pt x="67733" y="90368"/>
                </a:cubicBezTo>
                <a:cubicBezTo>
                  <a:pt x="56444" y="97894"/>
                  <a:pt x="43461" y="103352"/>
                  <a:pt x="33867" y="112946"/>
                </a:cubicBezTo>
                <a:cubicBezTo>
                  <a:pt x="11983" y="134831"/>
                  <a:pt x="9182" y="153135"/>
                  <a:pt x="0" y="180680"/>
                </a:cubicBezTo>
                <a:cubicBezTo>
                  <a:pt x="3763" y="203258"/>
                  <a:pt x="4051" y="226699"/>
                  <a:pt x="11289" y="248413"/>
                </a:cubicBezTo>
                <a:cubicBezTo>
                  <a:pt x="15580" y="261284"/>
                  <a:pt x="24791" y="272195"/>
                  <a:pt x="33867" y="282280"/>
                </a:cubicBezTo>
                <a:cubicBezTo>
                  <a:pt x="58787" y="309969"/>
                  <a:pt x="79571" y="344642"/>
                  <a:pt x="112889" y="361302"/>
                </a:cubicBezTo>
                <a:cubicBezTo>
                  <a:pt x="170179" y="389948"/>
                  <a:pt x="144042" y="374546"/>
                  <a:pt x="191911" y="406457"/>
                </a:cubicBezTo>
                <a:cubicBezTo>
                  <a:pt x="217333" y="482724"/>
                  <a:pt x="182076" y="400055"/>
                  <a:pt x="237067" y="462902"/>
                </a:cubicBezTo>
                <a:cubicBezTo>
                  <a:pt x="343198" y="584194"/>
                  <a:pt x="225471" y="488072"/>
                  <a:pt x="327378" y="564502"/>
                </a:cubicBezTo>
                <a:cubicBezTo>
                  <a:pt x="336590" y="592137"/>
                  <a:pt x="343809" y="619115"/>
                  <a:pt x="361244" y="643524"/>
                </a:cubicBezTo>
                <a:cubicBezTo>
                  <a:pt x="370523" y="656515"/>
                  <a:pt x="383822" y="666102"/>
                  <a:pt x="395111" y="677391"/>
                </a:cubicBezTo>
                <a:cubicBezTo>
                  <a:pt x="408028" y="716140"/>
                  <a:pt x="406095" y="722240"/>
                  <a:pt x="440267" y="756413"/>
                </a:cubicBezTo>
                <a:cubicBezTo>
                  <a:pt x="449861" y="766007"/>
                  <a:pt x="462844" y="771465"/>
                  <a:pt x="474133" y="778991"/>
                </a:cubicBezTo>
                <a:cubicBezTo>
                  <a:pt x="496180" y="823085"/>
                  <a:pt x="492696" y="820784"/>
                  <a:pt x="519289" y="858013"/>
                </a:cubicBezTo>
                <a:cubicBezTo>
                  <a:pt x="530225" y="873323"/>
                  <a:pt x="538702" y="891123"/>
                  <a:pt x="553156" y="903168"/>
                </a:cubicBezTo>
                <a:cubicBezTo>
                  <a:pt x="562297" y="910786"/>
                  <a:pt x="575733" y="910694"/>
                  <a:pt x="587022" y="914457"/>
                </a:cubicBezTo>
                <a:cubicBezTo>
                  <a:pt x="605837" y="933272"/>
                  <a:pt x="627502" y="949615"/>
                  <a:pt x="643467" y="970902"/>
                </a:cubicBezTo>
                <a:cubicBezTo>
                  <a:pt x="709459" y="1058891"/>
                  <a:pt x="560559" y="933148"/>
                  <a:pt x="688622" y="1061213"/>
                </a:cubicBezTo>
                <a:cubicBezTo>
                  <a:pt x="697036" y="1069627"/>
                  <a:pt x="711200" y="1068739"/>
                  <a:pt x="722489" y="1072502"/>
                </a:cubicBezTo>
                <a:cubicBezTo>
                  <a:pt x="775707" y="1152327"/>
                  <a:pt x="708909" y="1053489"/>
                  <a:pt x="778933" y="1151524"/>
                </a:cubicBezTo>
                <a:cubicBezTo>
                  <a:pt x="786819" y="1162565"/>
                  <a:pt x="792825" y="1174968"/>
                  <a:pt x="801511" y="1185391"/>
                </a:cubicBezTo>
                <a:cubicBezTo>
                  <a:pt x="811732" y="1197655"/>
                  <a:pt x="824089" y="1207968"/>
                  <a:pt x="835378" y="1219257"/>
                </a:cubicBezTo>
                <a:cubicBezTo>
                  <a:pt x="842904" y="1234309"/>
                  <a:pt x="851327" y="1248945"/>
                  <a:pt x="857956" y="1264413"/>
                </a:cubicBezTo>
                <a:cubicBezTo>
                  <a:pt x="862643" y="1275350"/>
                  <a:pt x="862643" y="1288379"/>
                  <a:pt x="869244" y="1298280"/>
                </a:cubicBezTo>
                <a:cubicBezTo>
                  <a:pt x="908209" y="1356728"/>
                  <a:pt x="918204" y="1309693"/>
                  <a:pt x="948267" y="1399880"/>
                </a:cubicBezTo>
                <a:cubicBezTo>
                  <a:pt x="952030" y="1411169"/>
                  <a:pt x="952955" y="1423845"/>
                  <a:pt x="959556" y="1433746"/>
                </a:cubicBezTo>
                <a:cubicBezTo>
                  <a:pt x="968412" y="1447030"/>
                  <a:pt x="983621" y="1455011"/>
                  <a:pt x="993422" y="1467613"/>
                </a:cubicBezTo>
                <a:cubicBezTo>
                  <a:pt x="1010081" y="1489032"/>
                  <a:pt x="1038578" y="1535346"/>
                  <a:pt x="1038578" y="1535346"/>
                </a:cubicBezTo>
                <a:cubicBezTo>
                  <a:pt x="1042341" y="1550398"/>
                  <a:pt x="1045605" y="1565584"/>
                  <a:pt x="1049867" y="1580502"/>
                </a:cubicBezTo>
                <a:cubicBezTo>
                  <a:pt x="1053136" y="1591943"/>
                  <a:pt x="1061156" y="1602469"/>
                  <a:pt x="1061156" y="1614368"/>
                </a:cubicBezTo>
                <a:cubicBezTo>
                  <a:pt x="1061156" y="1697239"/>
                  <a:pt x="1056223" y="1780097"/>
                  <a:pt x="1049867" y="1862724"/>
                </a:cubicBezTo>
                <a:cubicBezTo>
                  <a:pt x="1048677" y="1878194"/>
                  <a:pt x="1046276" y="1894409"/>
                  <a:pt x="1038578" y="1907880"/>
                </a:cubicBezTo>
                <a:cubicBezTo>
                  <a:pt x="1030657" y="1921741"/>
                  <a:pt x="1016000" y="1930457"/>
                  <a:pt x="1004711" y="1941746"/>
                </a:cubicBezTo>
                <a:cubicBezTo>
                  <a:pt x="1000948" y="1953035"/>
                  <a:pt x="999201" y="1965211"/>
                  <a:pt x="993422" y="1975613"/>
                </a:cubicBezTo>
                <a:lnTo>
                  <a:pt x="925689" y="2077213"/>
                </a:lnTo>
                <a:cubicBezTo>
                  <a:pt x="918163" y="2088502"/>
                  <a:pt x="907402" y="2098209"/>
                  <a:pt x="903111" y="2111080"/>
                </a:cubicBezTo>
                <a:lnTo>
                  <a:pt x="891822" y="2144946"/>
                </a:lnTo>
                <a:cubicBezTo>
                  <a:pt x="895585" y="2190102"/>
                  <a:pt x="895662" y="2235717"/>
                  <a:pt x="903111" y="2280413"/>
                </a:cubicBezTo>
                <a:cubicBezTo>
                  <a:pt x="921037" y="2387969"/>
                  <a:pt x="917586" y="2312979"/>
                  <a:pt x="948267" y="2382013"/>
                </a:cubicBezTo>
                <a:cubicBezTo>
                  <a:pt x="957933" y="2403761"/>
                  <a:pt x="957643" y="2429944"/>
                  <a:pt x="970844" y="2449746"/>
                </a:cubicBezTo>
                <a:lnTo>
                  <a:pt x="1016000" y="2517480"/>
                </a:lnTo>
                <a:lnTo>
                  <a:pt x="1038578" y="2551346"/>
                </a:lnTo>
                <a:lnTo>
                  <a:pt x="1061156" y="2619080"/>
                </a:lnTo>
                <a:lnTo>
                  <a:pt x="1072444" y="2652946"/>
                </a:lnTo>
                <a:cubicBezTo>
                  <a:pt x="1076207" y="2686813"/>
                  <a:pt x="1078552" y="2720867"/>
                  <a:pt x="1083733" y="2754546"/>
                </a:cubicBezTo>
                <a:cubicBezTo>
                  <a:pt x="1086092" y="2769881"/>
                  <a:pt x="1093309" y="2784282"/>
                  <a:pt x="1095022" y="2799702"/>
                </a:cubicBezTo>
                <a:cubicBezTo>
                  <a:pt x="1100855" y="2852195"/>
                  <a:pt x="1101056" y="2905193"/>
                  <a:pt x="1106311" y="2957746"/>
                </a:cubicBezTo>
                <a:cubicBezTo>
                  <a:pt x="1108589" y="2980522"/>
                  <a:pt x="1114119" y="3002857"/>
                  <a:pt x="1117600" y="3025480"/>
                </a:cubicBezTo>
                <a:cubicBezTo>
                  <a:pt x="1121646" y="3051779"/>
                  <a:pt x="1125126" y="3078161"/>
                  <a:pt x="1128889" y="3104502"/>
                </a:cubicBezTo>
                <a:cubicBezTo>
                  <a:pt x="1122536" y="3206141"/>
                  <a:pt x="1120273" y="3288993"/>
                  <a:pt x="1106311" y="3386724"/>
                </a:cubicBezTo>
                <a:cubicBezTo>
                  <a:pt x="1099837" y="3432042"/>
                  <a:pt x="1098210" y="3478762"/>
                  <a:pt x="1083733" y="3522191"/>
                </a:cubicBezTo>
                <a:cubicBezTo>
                  <a:pt x="1079970" y="3533480"/>
                  <a:pt x="1075713" y="3544615"/>
                  <a:pt x="1072444" y="3556057"/>
                </a:cubicBezTo>
                <a:cubicBezTo>
                  <a:pt x="1044093" y="3655290"/>
                  <a:pt x="1076936" y="3553873"/>
                  <a:pt x="1049867" y="3635080"/>
                </a:cubicBezTo>
                <a:cubicBezTo>
                  <a:pt x="1058743" y="3732714"/>
                  <a:pt x="1052501" y="3734611"/>
                  <a:pt x="1072444" y="3804413"/>
                </a:cubicBezTo>
                <a:cubicBezTo>
                  <a:pt x="1075713" y="3815855"/>
                  <a:pt x="1077954" y="3827878"/>
                  <a:pt x="1083733" y="3838280"/>
                </a:cubicBezTo>
                <a:cubicBezTo>
                  <a:pt x="1096911" y="3862000"/>
                  <a:pt x="1106311" y="3890961"/>
                  <a:pt x="1128889" y="3906013"/>
                </a:cubicBezTo>
                <a:lnTo>
                  <a:pt x="1162756" y="3928591"/>
                </a:lnTo>
                <a:cubicBezTo>
                  <a:pt x="1170282" y="3939880"/>
                  <a:pt x="1176319" y="3952317"/>
                  <a:pt x="1185333" y="3962457"/>
                </a:cubicBezTo>
                <a:cubicBezTo>
                  <a:pt x="1241571" y="4025725"/>
                  <a:pt x="1235460" y="4018453"/>
                  <a:pt x="1286933" y="4052768"/>
                </a:cubicBezTo>
                <a:cubicBezTo>
                  <a:pt x="1290696" y="4064057"/>
                  <a:pt x="1289808" y="4078221"/>
                  <a:pt x="1298222" y="4086635"/>
                </a:cubicBezTo>
                <a:cubicBezTo>
                  <a:pt x="1317410" y="4105823"/>
                  <a:pt x="1346768" y="4112603"/>
                  <a:pt x="1365956" y="4131791"/>
                </a:cubicBezTo>
                <a:cubicBezTo>
                  <a:pt x="1377245" y="4143080"/>
                  <a:pt x="1389602" y="4153393"/>
                  <a:pt x="1399822" y="4165657"/>
                </a:cubicBezTo>
                <a:cubicBezTo>
                  <a:pt x="1408508" y="4176080"/>
                  <a:pt x="1411805" y="4191048"/>
                  <a:pt x="1422400" y="4199524"/>
                </a:cubicBezTo>
                <a:cubicBezTo>
                  <a:pt x="1431692" y="4206958"/>
                  <a:pt x="1444978" y="4207050"/>
                  <a:pt x="1456267" y="4210813"/>
                </a:cubicBezTo>
                <a:cubicBezTo>
                  <a:pt x="1482608" y="4250326"/>
                  <a:pt x="1490131" y="4271019"/>
                  <a:pt x="1546578" y="4289835"/>
                </a:cubicBezTo>
                <a:lnTo>
                  <a:pt x="1614311" y="4312413"/>
                </a:lnTo>
                <a:cubicBezTo>
                  <a:pt x="1653037" y="4309186"/>
                  <a:pt x="1770058" y="4310181"/>
                  <a:pt x="1817511" y="4278546"/>
                </a:cubicBezTo>
                <a:lnTo>
                  <a:pt x="1885244" y="4233391"/>
                </a:lnTo>
                <a:cubicBezTo>
                  <a:pt x="1892770" y="4218339"/>
                  <a:pt x="1901193" y="4203703"/>
                  <a:pt x="1907822" y="4188235"/>
                </a:cubicBezTo>
                <a:cubicBezTo>
                  <a:pt x="1927279" y="4142835"/>
                  <a:pt x="1932282" y="4169420"/>
                  <a:pt x="1941689" y="4154368"/>
                </a:cubicBezTo>
                <a:close/>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510913" y="1512664"/>
            <a:ext cx="2024160" cy="4515603"/>
          </a:xfrm>
          <a:custGeom>
            <a:avLst/>
            <a:gdLst>
              <a:gd name="connsiteX0" fmla="*/ 3448 w 2024160"/>
              <a:gd name="connsiteY0" fmla="*/ 124225 h 4515603"/>
              <a:gd name="connsiteX1" fmla="*/ 71182 w 2024160"/>
              <a:gd name="connsiteY1" fmla="*/ 225825 h 4515603"/>
              <a:gd name="connsiteX2" fmla="*/ 105048 w 2024160"/>
              <a:gd name="connsiteY2" fmla="*/ 248403 h 4515603"/>
              <a:gd name="connsiteX3" fmla="*/ 138915 w 2024160"/>
              <a:gd name="connsiteY3" fmla="*/ 293558 h 4515603"/>
              <a:gd name="connsiteX4" fmla="*/ 184071 w 2024160"/>
              <a:gd name="connsiteY4" fmla="*/ 361292 h 4515603"/>
              <a:gd name="connsiteX5" fmla="*/ 217937 w 2024160"/>
              <a:gd name="connsiteY5" fmla="*/ 406447 h 4515603"/>
              <a:gd name="connsiteX6" fmla="*/ 240515 w 2024160"/>
              <a:gd name="connsiteY6" fmla="*/ 451603 h 4515603"/>
              <a:gd name="connsiteX7" fmla="*/ 263093 w 2024160"/>
              <a:gd name="connsiteY7" fmla="*/ 485469 h 4515603"/>
              <a:gd name="connsiteX8" fmla="*/ 296960 w 2024160"/>
              <a:gd name="connsiteY8" fmla="*/ 564492 h 4515603"/>
              <a:gd name="connsiteX9" fmla="*/ 342115 w 2024160"/>
              <a:gd name="connsiteY9" fmla="*/ 654803 h 4515603"/>
              <a:gd name="connsiteX10" fmla="*/ 364693 w 2024160"/>
              <a:gd name="connsiteY10" fmla="*/ 688669 h 4515603"/>
              <a:gd name="connsiteX11" fmla="*/ 387271 w 2024160"/>
              <a:gd name="connsiteY11" fmla="*/ 733825 h 4515603"/>
              <a:gd name="connsiteX12" fmla="*/ 421137 w 2024160"/>
              <a:gd name="connsiteY12" fmla="*/ 778980 h 4515603"/>
              <a:gd name="connsiteX13" fmla="*/ 443715 w 2024160"/>
              <a:gd name="connsiteY13" fmla="*/ 824136 h 4515603"/>
              <a:gd name="connsiteX14" fmla="*/ 455004 w 2024160"/>
              <a:gd name="connsiteY14" fmla="*/ 858003 h 4515603"/>
              <a:gd name="connsiteX15" fmla="*/ 522737 w 2024160"/>
              <a:gd name="connsiteY15" fmla="*/ 959603 h 4515603"/>
              <a:gd name="connsiteX16" fmla="*/ 534026 w 2024160"/>
              <a:gd name="connsiteY16" fmla="*/ 993469 h 4515603"/>
              <a:gd name="connsiteX17" fmla="*/ 579182 w 2024160"/>
              <a:gd name="connsiteY17" fmla="*/ 1095069 h 4515603"/>
              <a:gd name="connsiteX18" fmla="*/ 646915 w 2024160"/>
              <a:gd name="connsiteY18" fmla="*/ 1196669 h 4515603"/>
              <a:gd name="connsiteX19" fmla="*/ 669493 w 2024160"/>
              <a:gd name="connsiteY19" fmla="*/ 1230536 h 4515603"/>
              <a:gd name="connsiteX20" fmla="*/ 692071 w 2024160"/>
              <a:gd name="connsiteY20" fmla="*/ 1275692 h 4515603"/>
              <a:gd name="connsiteX21" fmla="*/ 737226 w 2024160"/>
              <a:gd name="connsiteY21" fmla="*/ 1343425 h 4515603"/>
              <a:gd name="connsiteX22" fmla="*/ 793671 w 2024160"/>
              <a:gd name="connsiteY22" fmla="*/ 1445025 h 4515603"/>
              <a:gd name="connsiteX23" fmla="*/ 827537 w 2024160"/>
              <a:gd name="connsiteY23" fmla="*/ 1501469 h 4515603"/>
              <a:gd name="connsiteX24" fmla="*/ 872693 w 2024160"/>
              <a:gd name="connsiteY24" fmla="*/ 1569203 h 4515603"/>
              <a:gd name="connsiteX25" fmla="*/ 895271 w 2024160"/>
              <a:gd name="connsiteY25" fmla="*/ 1603069 h 4515603"/>
              <a:gd name="connsiteX26" fmla="*/ 917848 w 2024160"/>
              <a:gd name="connsiteY26" fmla="*/ 1693380 h 4515603"/>
              <a:gd name="connsiteX27" fmla="*/ 940426 w 2024160"/>
              <a:gd name="connsiteY27" fmla="*/ 1727247 h 4515603"/>
              <a:gd name="connsiteX28" fmla="*/ 974293 w 2024160"/>
              <a:gd name="connsiteY28" fmla="*/ 1840136 h 4515603"/>
              <a:gd name="connsiteX29" fmla="*/ 985582 w 2024160"/>
              <a:gd name="connsiteY29" fmla="*/ 1874003 h 4515603"/>
              <a:gd name="connsiteX30" fmla="*/ 996871 w 2024160"/>
              <a:gd name="connsiteY30" fmla="*/ 1907869 h 4515603"/>
              <a:gd name="connsiteX31" fmla="*/ 1008160 w 2024160"/>
              <a:gd name="connsiteY31" fmla="*/ 1953025 h 4515603"/>
              <a:gd name="connsiteX32" fmla="*/ 1030737 w 2024160"/>
              <a:gd name="connsiteY32" fmla="*/ 2020758 h 4515603"/>
              <a:gd name="connsiteX33" fmla="*/ 1042026 w 2024160"/>
              <a:gd name="connsiteY33" fmla="*/ 2088492 h 4515603"/>
              <a:gd name="connsiteX34" fmla="*/ 1064604 w 2024160"/>
              <a:gd name="connsiteY34" fmla="*/ 2178803 h 4515603"/>
              <a:gd name="connsiteX35" fmla="*/ 1087182 w 2024160"/>
              <a:gd name="connsiteY35" fmla="*/ 2291692 h 4515603"/>
              <a:gd name="connsiteX36" fmla="*/ 1098471 w 2024160"/>
              <a:gd name="connsiteY36" fmla="*/ 2562625 h 4515603"/>
              <a:gd name="connsiteX37" fmla="*/ 1109760 w 2024160"/>
              <a:gd name="connsiteY37" fmla="*/ 2596492 h 4515603"/>
              <a:gd name="connsiteX38" fmla="*/ 1121048 w 2024160"/>
              <a:gd name="connsiteY38" fmla="*/ 2709380 h 4515603"/>
              <a:gd name="connsiteX39" fmla="*/ 1132337 w 2024160"/>
              <a:gd name="connsiteY39" fmla="*/ 2777114 h 4515603"/>
              <a:gd name="connsiteX40" fmla="*/ 1143626 w 2024160"/>
              <a:gd name="connsiteY40" fmla="*/ 2867425 h 4515603"/>
              <a:gd name="connsiteX41" fmla="*/ 1154915 w 2024160"/>
              <a:gd name="connsiteY41" fmla="*/ 2923869 h 4515603"/>
              <a:gd name="connsiteX42" fmla="*/ 1166204 w 2024160"/>
              <a:gd name="connsiteY42" fmla="*/ 3025469 h 4515603"/>
              <a:gd name="connsiteX43" fmla="*/ 1177493 w 2024160"/>
              <a:gd name="connsiteY43" fmla="*/ 3138358 h 4515603"/>
              <a:gd name="connsiteX44" fmla="*/ 1188782 w 2024160"/>
              <a:gd name="connsiteY44" fmla="*/ 3172225 h 4515603"/>
              <a:gd name="connsiteX45" fmla="*/ 1222648 w 2024160"/>
              <a:gd name="connsiteY45" fmla="*/ 3398003 h 4515603"/>
              <a:gd name="connsiteX46" fmla="*/ 1233937 w 2024160"/>
              <a:gd name="connsiteY46" fmla="*/ 3431869 h 4515603"/>
              <a:gd name="connsiteX47" fmla="*/ 1256515 w 2024160"/>
              <a:gd name="connsiteY47" fmla="*/ 3567336 h 4515603"/>
              <a:gd name="connsiteX48" fmla="*/ 1267804 w 2024160"/>
              <a:gd name="connsiteY48" fmla="*/ 3759247 h 4515603"/>
              <a:gd name="connsiteX49" fmla="*/ 1279093 w 2024160"/>
              <a:gd name="connsiteY49" fmla="*/ 3793114 h 4515603"/>
              <a:gd name="connsiteX50" fmla="*/ 1290382 w 2024160"/>
              <a:gd name="connsiteY50" fmla="*/ 3849558 h 4515603"/>
              <a:gd name="connsiteX51" fmla="*/ 1324248 w 2024160"/>
              <a:gd name="connsiteY51" fmla="*/ 3917292 h 4515603"/>
              <a:gd name="connsiteX52" fmla="*/ 1358115 w 2024160"/>
              <a:gd name="connsiteY52" fmla="*/ 3939869 h 4515603"/>
              <a:gd name="connsiteX53" fmla="*/ 1403271 w 2024160"/>
              <a:gd name="connsiteY53" fmla="*/ 4018892 h 4515603"/>
              <a:gd name="connsiteX54" fmla="*/ 1425848 w 2024160"/>
              <a:gd name="connsiteY54" fmla="*/ 4052758 h 4515603"/>
              <a:gd name="connsiteX55" fmla="*/ 1459715 w 2024160"/>
              <a:gd name="connsiteY55" fmla="*/ 4120492 h 4515603"/>
              <a:gd name="connsiteX56" fmla="*/ 1482293 w 2024160"/>
              <a:gd name="connsiteY56" fmla="*/ 4222092 h 4515603"/>
              <a:gd name="connsiteX57" fmla="*/ 1504871 w 2024160"/>
              <a:gd name="connsiteY57" fmla="*/ 4289825 h 4515603"/>
              <a:gd name="connsiteX58" fmla="*/ 1550026 w 2024160"/>
              <a:gd name="connsiteY58" fmla="*/ 4357558 h 4515603"/>
              <a:gd name="connsiteX59" fmla="*/ 1572604 w 2024160"/>
              <a:gd name="connsiteY59" fmla="*/ 4425292 h 4515603"/>
              <a:gd name="connsiteX60" fmla="*/ 1583893 w 2024160"/>
              <a:gd name="connsiteY60" fmla="*/ 4459158 h 4515603"/>
              <a:gd name="connsiteX61" fmla="*/ 1595182 w 2024160"/>
              <a:gd name="connsiteY61" fmla="*/ 4515603 h 4515603"/>
              <a:gd name="connsiteX62" fmla="*/ 1662915 w 2024160"/>
              <a:gd name="connsiteY62" fmla="*/ 4504314 h 4515603"/>
              <a:gd name="connsiteX63" fmla="*/ 1696782 w 2024160"/>
              <a:gd name="connsiteY63" fmla="*/ 4493025 h 4515603"/>
              <a:gd name="connsiteX64" fmla="*/ 1741937 w 2024160"/>
              <a:gd name="connsiteY64" fmla="*/ 4481736 h 4515603"/>
              <a:gd name="connsiteX65" fmla="*/ 1764515 w 2024160"/>
              <a:gd name="connsiteY65" fmla="*/ 4436580 h 4515603"/>
              <a:gd name="connsiteX66" fmla="*/ 1798382 w 2024160"/>
              <a:gd name="connsiteY66" fmla="*/ 4414003 h 4515603"/>
              <a:gd name="connsiteX67" fmla="*/ 1820960 w 2024160"/>
              <a:gd name="connsiteY67" fmla="*/ 4346269 h 4515603"/>
              <a:gd name="connsiteX68" fmla="*/ 1843537 w 2024160"/>
              <a:gd name="connsiteY68" fmla="*/ 4312403 h 4515603"/>
              <a:gd name="connsiteX69" fmla="*/ 1854826 w 2024160"/>
              <a:gd name="connsiteY69" fmla="*/ 4278536 h 4515603"/>
              <a:gd name="connsiteX70" fmla="*/ 1888693 w 2024160"/>
              <a:gd name="connsiteY70" fmla="*/ 4244669 h 4515603"/>
              <a:gd name="connsiteX71" fmla="*/ 1911271 w 2024160"/>
              <a:gd name="connsiteY71" fmla="*/ 4199514 h 4515603"/>
              <a:gd name="connsiteX72" fmla="*/ 1945137 w 2024160"/>
              <a:gd name="connsiteY72" fmla="*/ 4131780 h 4515603"/>
              <a:gd name="connsiteX73" fmla="*/ 1956426 w 2024160"/>
              <a:gd name="connsiteY73" fmla="*/ 3883425 h 4515603"/>
              <a:gd name="connsiteX74" fmla="*/ 1990293 w 2024160"/>
              <a:gd name="connsiteY74" fmla="*/ 3759247 h 4515603"/>
              <a:gd name="connsiteX75" fmla="*/ 2012871 w 2024160"/>
              <a:gd name="connsiteY75" fmla="*/ 3680225 h 4515603"/>
              <a:gd name="connsiteX76" fmla="*/ 2024160 w 2024160"/>
              <a:gd name="connsiteY76" fmla="*/ 3567336 h 4515603"/>
              <a:gd name="connsiteX77" fmla="*/ 2001582 w 2024160"/>
              <a:gd name="connsiteY77" fmla="*/ 3138358 h 4515603"/>
              <a:gd name="connsiteX78" fmla="*/ 2012871 w 2024160"/>
              <a:gd name="connsiteY78" fmla="*/ 2709380 h 4515603"/>
              <a:gd name="connsiteX79" fmla="*/ 1990293 w 2024160"/>
              <a:gd name="connsiteY79" fmla="*/ 1907869 h 4515603"/>
              <a:gd name="connsiteX80" fmla="*/ 1967715 w 2024160"/>
              <a:gd name="connsiteY80" fmla="*/ 1682092 h 4515603"/>
              <a:gd name="connsiteX81" fmla="*/ 1956426 w 2024160"/>
              <a:gd name="connsiteY81" fmla="*/ 1603069 h 4515603"/>
              <a:gd name="connsiteX82" fmla="*/ 1945137 w 2024160"/>
              <a:gd name="connsiteY82" fmla="*/ 1411158 h 4515603"/>
              <a:gd name="connsiteX83" fmla="*/ 1933848 w 2024160"/>
              <a:gd name="connsiteY83" fmla="*/ 1343425 h 4515603"/>
              <a:gd name="connsiteX84" fmla="*/ 1956426 w 2024160"/>
              <a:gd name="connsiteY84" fmla="*/ 869292 h 4515603"/>
              <a:gd name="connsiteX85" fmla="*/ 1979004 w 2024160"/>
              <a:gd name="connsiteY85" fmla="*/ 767692 h 4515603"/>
              <a:gd name="connsiteX86" fmla="*/ 1979004 w 2024160"/>
              <a:gd name="connsiteY86" fmla="*/ 372580 h 4515603"/>
              <a:gd name="connsiteX87" fmla="*/ 1967715 w 2024160"/>
              <a:gd name="connsiteY87" fmla="*/ 327425 h 4515603"/>
              <a:gd name="connsiteX88" fmla="*/ 1956426 w 2024160"/>
              <a:gd name="connsiteY88" fmla="*/ 270980 h 4515603"/>
              <a:gd name="connsiteX89" fmla="*/ 1899982 w 2024160"/>
              <a:gd name="connsiteY89" fmla="*/ 191958 h 4515603"/>
              <a:gd name="connsiteX90" fmla="*/ 1832248 w 2024160"/>
              <a:gd name="connsiteY90" fmla="*/ 169380 h 4515603"/>
              <a:gd name="connsiteX91" fmla="*/ 1764515 w 2024160"/>
              <a:gd name="connsiteY91" fmla="*/ 135514 h 4515603"/>
              <a:gd name="connsiteX92" fmla="*/ 1730648 w 2024160"/>
              <a:gd name="connsiteY92" fmla="*/ 112936 h 4515603"/>
              <a:gd name="connsiteX93" fmla="*/ 1561315 w 2024160"/>
              <a:gd name="connsiteY93" fmla="*/ 90358 h 4515603"/>
              <a:gd name="connsiteX94" fmla="*/ 1301671 w 2024160"/>
              <a:gd name="connsiteY94" fmla="*/ 67780 h 4515603"/>
              <a:gd name="connsiteX95" fmla="*/ 1177493 w 2024160"/>
              <a:gd name="connsiteY95" fmla="*/ 56492 h 4515603"/>
              <a:gd name="connsiteX96" fmla="*/ 1019448 w 2024160"/>
              <a:gd name="connsiteY96" fmla="*/ 45203 h 4515603"/>
              <a:gd name="connsiteX97" fmla="*/ 737226 w 2024160"/>
              <a:gd name="connsiteY97" fmla="*/ 11336 h 4515603"/>
              <a:gd name="connsiteX98" fmla="*/ 590471 w 2024160"/>
              <a:gd name="connsiteY98" fmla="*/ 11336 h 4515603"/>
              <a:gd name="connsiteX99" fmla="*/ 398560 w 2024160"/>
              <a:gd name="connsiteY99" fmla="*/ 22625 h 4515603"/>
              <a:gd name="connsiteX100" fmla="*/ 342115 w 2024160"/>
              <a:gd name="connsiteY100" fmla="*/ 33914 h 4515603"/>
              <a:gd name="connsiteX101" fmla="*/ 206648 w 2024160"/>
              <a:gd name="connsiteY101" fmla="*/ 45203 h 4515603"/>
              <a:gd name="connsiteX102" fmla="*/ 150204 w 2024160"/>
              <a:gd name="connsiteY102" fmla="*/ 56492 h 4515603"/>
              <a:gd name="connsiteX103" fmla="*/ 71182 w 2024160"/>
              <a:gd name="connsiteY103" fmla="*/ 67780 h 4515603"/>
              <a:gd name="connsiteX104" fmla="*/ 14737 w 2024160"/>
              <a:gd name="connsiteY104" fmla="*/ 79069 h 4515603"/>
              <a:gd name="connsiteX105" fmla="*/ 3448 w 2024160"/>
              <a:gd name="connsiteY105" fmla="*/ 124225 h 451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024160" h="4515603">
                <a:moveTo>
                  <a:pt x="3448" y="124225"/>
                </a:moveTo>
                <a:cubicBezTo>
                  <a:pt x="12855" y="148684"/>
                  <a:pt x="47667" y="202309"/>
                  <a:pt x="71182" y="225825"/>
                </a:cubicBezTo>
                <a:cubicBezTo>
                  <a:pt x="80776" y="235419"/>
                  <a:pt x="95454" y="238809"/>
                  <a:pt x="105048" y="248403"/>
                </a:cubicBezTo>
                <a:cubicBezTo>
                  <a:pt x="118352" y="261707"/>
                  <a:pt x="128125" y="278144"/>
                  <a:pt x="138915" y="293558"/>
                </a:cubicBezTo>
                <a:cubicBezTo>
                  <a:pt x="154476" y="315788"/>
                  <a:pt x="167790" y="339584"/>
                  <a:pt x="184071" y="361292"/>
                </a:cubicBezTo>
                <a:cubicBezTo>
                  <a:pt x="195360" y="376344"/>
                  <a:pt x="207965" y="390492"/>
                  <a:pt x="217937" y="406447"/>
                </a:cubicBezTo>
                <a:cubicBezTo>
                  <a:pt x="226856" y="420718"/>
                  <a:pt x="232166" y="436992"/>
                  <a:pt x="240515" y="451603"/>
                </a:cubicBezTo>
                <a:cubicBezTo>
                  <a:pt x="247246" y="463383"/>
                  <a:pt x="255567" y="474180"/>
                  <a:pt x="263093" y="485469"/>
                </a:cubicBezTo>
                <a:cubicBezTo>
                  <a:pt x="283159" y="565734"/>
                  <a:pt x="260978" y="498524"/>
                  <a:pt x="296960" y="564492"/>
                </a:cubicBezTo>
                <a:cubicBezTo>
                  <a:pt x="313077" y="594039"/>
                  <a:pt x="327063" y="624699"/>
                  <a:pt x="342115" y="654803"/>
                </a:cubicBezTo>
                <a:cubicBezTo>
                  <a:pt x="348182" y="666938"/>
                  <a:pt x="357962" y="676889"/>
                  <a:pt x="364693" y="688669"/>
                </a:cubicBezTo>
                <a:cubicBezTo>
                  <a:pt x="373042" y="703280"/>
                  <a:pt x="378352" y="719554"/>
                  <a:pt x="387271" y="733825"/>
                </a:cubicBezTo>
                <a:cubicBezTo>
                  <a:pt x="397243" y="749780"/>
                  <a:pt x="411165" y="763025"/>
                  <a:pt x="421137" y="778980"/>
                </a:cubicBezTo>
                <a:cubicBezTo>
                  <a:pt x="430056" y="793251"/>
                  <a:pt x="437086" y="808668"/>
                  <a:pt x="443715" y="824136"/>
                </a:cubicBezTo>
                <a:cubicBezTo>
                  <a:pt x="448403" y="835074"/>
                  <a:pt x="448697" y="847912"/>
                  <a:pt x="455004" y="858003"/>
                </a:cubicBezTo>
                <a:cubicBezTo>
                  <a:pt x="515539" y="954858"/>
                  <a:pt x="485986" y="873849"/>
                  <a:pt x="522737" y="959603"/>
                </a:cubicBezTo>
                <a:cubicBezTo>
                  <a:pt x="527424" y="970540"/>
                  <a:pt x="529848" y="982327"/>
                  <a:pt x="534026" y="993469"/>
                </a:cubicBezTo>
                <a:cubicBezTo>
                  <a:pt x="545351" y="1023669"/>
                  <a:pt x="562076" y="1066559"/>
                  <a:pt x="579182" y="1095069"/>
                </a:cubicBezTo>
                <a:cubicBezTo>
                  <a:pt x="579209" y="1095115"/>
                  <a:pt x="635611" y="1179713"/>
                  <a:pt x="646915" y="1196669"/>
                </a:cubicBezTo>
                <a:cubicBezTo>
                  <a:pt x="654441" y="1207958"/>
                  <a:pt x="663425" y="1218401"/>
                  <a:pt x="669493" y="1230536"/>
                </a:cubicBezTo>
                <a:cubicBezTo>
                  <a:pt x="677019" y="1245588"/>
                  <a:pt x="683413" y="1261262"/>
                  <a:pt x="692071" y="1275692"/>
                </a:cubicBezTo>
                <a:cubicBezTo>
                  <a:pt x="706032" y="1298960"/>
                  <a:pt x="728645" y="1317683"/>
                  <a:pt x="737226" y="1343425"/>
                </a:cubicBezTo>
                <a:cubicBezTo>
                  <a:pt x="759934" y="1411548"/>
                  <a:pt x="735443" y="1347977"/>
                  <a:pt x="793671" y="1445025"/>
                </a:cubicBezTo>
                <a:cubicBezTo>
                  <a:pt x="804960" y="1463840"/>
                  <a:pt x="815757" y="1482958"/>
                  <a:pt x="827537" y="1501469"/>
                </a:cubicBezTo>
                <a:cubicBezTo>
                  <a:pt x="842105" y="1524362"/>
                  <a:pt x="857641" y="1546625"/>
                  <a:pt x="872693" y="1569203"/>
                </a:cubicBezTo>
                <a:lnTo>
                  <a:pt x="895271" y="1603069"/>
                </a:lnTo>
                <a:cubicBezTo>
                  <a:pt x="899564" y="1624532"/>
                  <a:pt x="906279" y="1670241"/>
                  <a:pt x="917848" y="1693380"/>
                </a:cubicBezTo>
                <a:cubicBezTo>
                  <a:pt x="923916" y="1705515"/>
                  <a:pt x="932900" y="1715958"/>
                  <a:pt x="940426" y="1727247"/>
                </a:cubicBezTo>
                <a:cubicBezTo>
                  <a:pt x="957487" y="1795492"/>
                  <a:pt x="946808" y="1757682"/>
                  <a:pt x="974293" y="1840136"/>
                </a:cubicBezTo>
                <a:lnTo>
                  <a:pt x="985582" y="1874003"/>
                </a:lnTo>
                <a:cubicBezTo>
                  <a:pt x="989345" y="1885292"/>
                  <a:pt x="993985" y="1896325"/>
                  <a:pt x="996871" y="1907869"/>
                </a:cubicBezTo>
                <a:cubicBezTo>
                  <a:pt x="1000634" y="1922921"/>
                  <a:pt x="1003702" y="1938164"/>
                  <a:pt x="1008160" y="1953025"/>
                </a:cubicBezTo>
                <a:cubicBezTo>
                  <a:pt x="1014998" y="1975820"/>
                  <a:pt x="1030737" y="2020758"/>
                  <a:pt x="1030737" y="2020758"/>
                </a:cubicBezTo>
                <a:cubicBezTo>
                  <a:pt x="1034500" y="2043336"/>
                  <a:pt x="1037230" y="2066111"/>
                  <a:pt x="1042026" y="2088492"/>
                </a:cubicBezTo>
                <a:cubicBezTo>
                  <a:pt x="1048528" y="2118833"/>
                  <a:pt x="1058518" y="2148375"/>
                  <a:pt x="1064604" y="2178803"/>
                </a:cubicBezTo>
                <a:lnTo>
                  <a:pt x="1087182" y="2291692"/>
                </a:lnTo>
                <a:cubicBezTo>
                  <a:pt x="1090945" y="2382003"/>
                  <a:pt x="1091794" y="2472483"/>
                  <a:pt x="1098471" y="2562625"/>
                </a:cubicBezTo>
                <a:cubicBezTo>
                  <a:pt x="1099350" y="2574492"/>
                  <a:pt x="1107951" y="2584731"/>
                  <a:pt x="1109760" y="2596492"/>
                </a:cubicBezTo>
                <a:cubicBezTo>
                  <a:pt x="1115510" y="2633869"/>
                  <a:pt x="1116358" y="2671855"/>
                  <a:pt x="1121048" y="2709380"/>
                </a:cubicBezTo>
                <a:cubicBezTo>
                  <a:pt x="1123887" y="2732093"/>
                  <a:pt x="1129100" y="2754455"/>
                  <a:pt x="1132337" y="2777114"/>
                </a:cubicBezTo>
                <a:cubicBezTo>
                  <a:pt x="1136627" y="2807147"/>
                  <a:pt x="1139013" y="2837440"/>
                  <a:pt x="1143626" y="2867425"/>
                </a:cubicBezTo>
                <a:cubicBezTo>
                  <a:pt x="1146544" y="2886389"/>
                  <a:pt x="1152201" y="2904875"/>
                  <a:pt x="1154915" y="2923869"/>
                </a:cubicBezTo>
                <a:cubicBezTo>
                  <a:pt x="1159734" y="2957602"/>
                  <a:pt x="1162637" y="2991581"/>
                  <a:pt x="1166204" y="3025469"/>
                </a:cubicBezTo>
                <a:cubicBezTo>
                  <a:pt x="1170163" y="3063079"/>
                  <a:pt x="1171743" y="3100980"/>
                  <a:pt x="1177493" y="3138358"/>
                </a:cubicBezTo>
                <a:cubicBezTo>
                  <a:pt x="1179302" y="3150119"/>
                  <a:pt x="1185019" y="3160936"/>
                  <a:pt x="1188782" y="3172225"/>
                </a:cubicBezTo>
                <a:cubicBezTo>
                  <a:pt x="1194788" y="3220270"/>
                  <a:pt x="1211624" y="3364932"/>
                  <a:pt x="1222648" y="3398003"/>
                </a:cubicBezTo>
                <a:lnTo>
                  <a:pt x="1233937" y="3431869"/>
                </a:lnTo>
                <a:cubicBezTo>
                  <a:pt x="1241463" y="3477025"/>
                  <a:pt x="1253827" y="3521636"/>
                  <a:pt x="1256515" y="3567336"/>
                </a:cubicBezTo>
                <a:cubicBezTo>
                  <a:pt x="1260278" y="3631306"/>
                  <a:pt x="1261428" y="3695484"/>
                  <a:pt x="1267804" y="3759247"/>
                </a:cubicBezTo>
                <a:cubicBezTo>
                  <a:pt x="1268988" y="3771088"/>
                  <a:pt x="1276207" y="3781570"/>
                  <a:pt x="1279093" y="3793114"/>
                </a:cubicBezTo>
                <a:cubicBezTo>
                  <a:pt x="1283747" y="3811728"/>
                  <a:pt x="1285728" y="3830944"/>
                  <a:pt x="1290382" y="3849558"/>
                </a:cubicBezTo>
                <a:cubicBezTo>
                  <a:pt x="1296503" y="3874040"/>
                  <a:pt x="1305855" y="3898899"/>
                  <a:pt x="1324248" y="3917292"/>
                </a:cubicBezTo>
                <a:cubicBezTo>
                  <a:pt x="1333842" y="3926886"/>
                  <a:pt x="1346826" y="3932343"/>
                  <a:pt x="1358115" y="3939869"/>
                </a:cubicBezTo>
                <a:cubicBezTo>
                  <a:pt x="1413120" y="4022376"/>
                  <a:pt x="1345983" y="3918638"/>
                  <a:pt x="1403271" y="4018892"/>
                </a:cubicBezTo>
                <a:cubicBezTo>
                  <a:pt x="1410002" y="4030672"/>
                  <a:pt x="1419781" y="4040623"/>
                  <a:pt x="1425848" y="4052758"/>
                </a:cubicBezTo>
                <a:cubicBezTo>
                  <a:pt x="1472584" y="4146231"/>
                  <a:pt x="1395013" y="4023439"/>
                  <a:pt x="1459715" y="4120492"/>
                </a:cubicBezTo>
                <a:cubicBezTo>
                  <a:pt x="1466160" y="4152716"/>
                  <a:pt x="1472728" y="4190209"/>
                  <a:pt x="1482293" y="4222092"/>
                </a:cubicBezTo>
                <a:cubicBezTo>
                  <a:pt x="1489132" y="4244887"/>
                  <a:pt x="1491670" y="4270023"/>
                  <a:pt x="1504871" y="4289825"/>
                </a:cubicBezTo>
                <a:lnTo>
                  <a:pt x="1550026" y="4357558"/>
                </a:lnTo>
                <a:lnTo>
                  <a:pt x="1572604" y="4425292"/>
                </a:lnTo>
                <a:cubicBezTo>
                  <a:pt x="1576367" y="4436581"/>
                  <a:pt x="1581559" y="4447490"/>
                  <a:pt x="1583893" y="4459158"/>
                </a:cubicBezTo>
                <a:lnTo>
                  <a:pt x="1595182" y="4515603"/>
                </a:lnTo>
                <a:cubicBezTo>
                  <a:pt x="1617760" y="4511840"/>
                  <a:pt x="1640571" y="4509279"/>
                  <a:pt x="1662915" y="4504314"/>
                </a:cubicBezTo>
                <a:cubicBezTo>
                  <a:pt x="1674531" y="4501733"/>
                  <a:pt x="1685340" y="4496294"/>
                  <a:pt x="1696782" y="4493025"/>
                </a:cubicBezTo>
                <a:cubicBezTo>
                  <a:pt x="1711700" y="4488763"/>
                  <a:pt x="1726885" y="4485499"/>
                  <a:pt x="1741937" y="4481736"/>
                </a:cubicBezTo>
                <a:cubicBezTo>
                  <a:pt x="1749463" y="4466684"/>
                  <a:pt x="1753741" y="4449508"/>
                  <a:pt x="1764515" y="4436580"/>
                </a:cubicBezTo>
                <a:cubicBezTo>
                  <a:pt x="1773201" y="4426157"/>
                  <a:pt x="1791191" y="4425508"/>
                  <a:pt x="1798382" y="4414003"/>
                </a:cubicBezTo>
                <a:cubicBezTo>
                  <a:pt x="1810996" y="4393821"/>
                  <a:pt x="1807759" y="4366071"/>
                  <a:pt x="1820960" y="4346269"/>
                </a:cubicBezTo>
                <a:cubicBezTo>
                  <a:pt x="1828486" y="4334980"/>
                  <a:pt x="1837470" y="4324538"/>
                  <a:pt x="1843537" y="4312403"/>
                </a:cubicBezTo>
                <a:cubicBezTo>
                  <a:pt x="1848859" y="4301760"/>
                  <a:pt x="1848225" y="4288437"/>
                  <a:pt x="1854826" y="4278536"/>
                </a:cubicBezTo>
                <a:cubicBezTo>
                  <a:pt x="1863682" y="4265252"/>
                  <a:pt x="1879413" y="4257660"/>
                  <a:pt x="1888693" y="4244669"/>
                </a:cubicBezTo>
                <a:cubicBezTo>
                  <a:pt x="1898474" y="4230975"/>
                  <a:pt x="1902922" y="4214125"/>
                  <a:pt x="1911271" y="4199514"/>
                </a:cubicBezTo>
                <a:cubicBezTo>
                  <a:pt x="1946283" y="4138242"/>
                  <a:pt x="1924440" y="4193870"/>
                  <a:pt x="1945137" y="4131780"/>
                </a:cubicBezTo>
                <a:cubicBezTo>
                  <a:pt x="1948900" y="4048995"/>
                  <a:pt x="1950304" y="3966069"/>
                  <a:pt x="1956426" y="3883425"/>
                </a:cubicBezTo>
                <a:cubicBezTo>
                  <a:pt x="1960537" y="3827930"/>
                  <a:pt x="1976340" y="3815059"/>
                  <a:pt x="1990293" y="3759247"/>
                </a:cubicBezTo>
                <a:cubicBezTo>
                  <a:pt x="2004468" y="3702548"/>
                  <a:pt x="1996676" y="3728811"/>
                  <a:pt x="2012871" y="3680225"/>
                </a:cubicBezTo>
                <a:cubicBezTo>
                  <a:pt x="2016634" y="3642595"/>
                  <a:pt x="2024160" y="3605153"/>
                  <a:pt x="2024160" y="3567336"/>
                </a:cubicBezTo>
                <a:cubicBezTo>
                  <a:pt x="2024160" y="3384911"/>
                  <a:pt x="2014972" y="3299031"/>
                  <a:pt x="2001582" y="3138358"/>
                </a:cubicBezTo>
                <a:cubicBezTo>
                  <a:pt x="2005345" y="2995365"/>
                  <a:pt x="2012871" y="2852422"/>
                  <a:pt x="2012871" y="2709380"/>
                </a:cubicBezTo>
                <a:cubicBezTo>
                  <a:pt x="2012871" y="2508977"/>
                  <a:pt x="2010885" y="2154966"/>
                  <a:pt x="1990293" y="1907869"/>
                </a:cubicBezTo>
                <a:cubicBezTo>
                  <a:pt x="1984012" y="1832496"/>
                  <a:pt x="1978411" y="1756966"/>
                  <a:pt x="1967715" y="1682092"/>
                </a:cubicBezTo>
                <a:lnTo>
                  <a:pt x="1956426" y="1603069"/>
                </a:lnTo>
                <a:cubicBezTo>
                  <a:pt x="1952663" y="1539099"/>
                  <a:pt x="1950688" y="1474998"/>
                  <a:pt x="1945137" y="1411158"/>
                </a:cubicBezTo>
                <a:cubicBezTo>
                  <a:pt x="1943154" y="1388355"/>
                  <a:pt x="1933848" y="1366314"/>
                  <a:pt x="1933848" y="1343425"/>
                </a:cubicBezTo>
                <a:cubicBezTo>
                  <a:pt x="1933848" y="831368"/>
                  <a:pt x="1919448" y="1072670"/>
                  <a:pt x="1956426" y="869292"/>
                </a:cubicBezTo>
                <a:cubicBezTo>
                  <a:pt x="1972320" y="781873"/>
                  <a:pt x="1959099" y="827404"/>
                  <a:pt x="1979004" y="767692"/>
                </a:cubicBezTo>
                <a:cubicBezTo>
                  <a:pt x="1992166" y="570264"/>
                  <a:pt x="1997300" y="592129"/>
                  <a:pt x="1979004" y="372580"/>
                </a:cubicBezTo>
                <a:cubicBezTo>
                  <a:pt x="1977716" y="357119"/>
                  <a:pt x="1971081" y="342570"/>
                  <a:pt x="1967715" y="327425"/>
                </a:cubicBezTo>
                <a:cubicBezTo>
                  <a:pt x="1963553" y="308694"/>
                  <a:pt x="1962494" y="289183"/>
                  <a:pt x="1956426" y="270980"/>
                </a:cubicBezTo>
                <a:cubicBezTo>
                  <a:pt x="1947637" y="244615"/>
                  <a:pt x="1925892" y="206353"/>
                  <a:pt x="1899982" y="191958"/>
                </a:cubicBezTo>
                <a:cubicBezTo>
                  <a:pt x="1879178" y="180400"/>
                  <a:pt x="1852050" y="182581"/>
                  <a:pt x="1832248" y="169380"/>
                </a:cubicBezTo>
                <a:cubicBezTo>
                  <a:pt x="1735190" y="104676"/>
                  <a:pt x="1857994" y="182253"/>
                  <a:pt x="1764515" y="135514"/>
                </a:cubicBezTo>
                <a:cubicBezTo>
                  <a:pt x="1752380" y="129446"/>
                  <a:pt x="1743643" y="116835"/>
                  <a:pt x="1730648" y="112936"/>
                </a:cubicBezTo>
                <a:cubicBezTo>
                  <a:pt x="1719699" y="109651"/>
                  <a:pt x="1566171" y="90929"/>
                  <a:pt x="1561315" y="90358"/>
                </a:cubicBezTo>
                <a:cubicBezTo>
                  <a:pt x="1405779" y="72059"/>
                  <a:pt x="1495941" y="83321"/>
                  <a:pt x="1301671" y="67780"/>
                </a:cubicBezTo>
                <a:cubicBezTo>
                  <a:pt x="1260240" y="64466"/>
                  <a:pt x="1218924" y="59806"/>
                  <a:pt x="1177493" y="56492"/>
                </a:cubicBezTo>
                <a:lnTo>
                  <a:pt x="1019448" y="45203"/>
                </a:lnTo>
                <a:cubicBezTo>
                  <a:pt x="835586" y="14559"/>
                  <a:pt x="929625" y="26136"/>
                  <a:pt x="737226" y="11336"/>
                </a:cubicBezTo>
                <a:cubicBezTo>
                  <a:pt x="622421" y="-7798"/>
                  <a:pt x="716362" y="845"/>
                  <a:pt x="590471" y="11336"/>
                </a:cubicBezTo>
                <a:cubicBezTo>
                  <a:pt x="526611" y="16658"/>
                  <a:pt x="462530" y="18862"/>
                  <a:pt x="398560" y="22625"/>
                </a:cubicBezTo>
                <a:cubicBezTo>
                  <a:pt x="379745" y="26388"/>
                  <a:pt x="361171" y="31672"/>
                  <a:pt x="342115" y="33914"/>
                </a:cubicBezTo>
                <a:cubicBezTo>
                  <a:pt x="297113" y="39208"/>
                  <a:pt x="251650" y="39909"/>
                  <a:pt x="206648" y="45203"/>
                </a:cubicBezTo>
                <a:cubicBezTo>
                  <a:pt x="187592" y="47445"/>
                  <a:pt x="169130" y="53338"/>
                  <a:pt x="150204" y="56492"/>
                </a:cubicBezTo>
                <a:cubicBezTo>
                  <a:pt x="123958" y="60866"/>
                  <a:pt x="97428" y="63406"/>
                  <a:pt x="71182" y="67780"/>
                </a:cubicBezTo>
                <a:cubicBezTo>
                  <a:pt x="52255" y="70934"/>
                  <a:pt x="29720" y="67083"/>
                  <a:pt x="14737" y="79069"/>
                </a:cubicBezTo>
                <a:cubicBezTo>
                  <a:pt x="5922" y="86121"/>
                  <a:pt x="-5959" y="99766"/>
                  <a:pt x="3448" y="124225"/>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55379" y="3802153"/>
            <a:ext cx="1509075" cy="646331"/>
          </a:xfrm>
          <a:prstGeom prst="rect">
            <a:avLst/>
          </a:prstGeom>
          <a:noFill/>
        </p:spPr>
        <p:txBody>
          <a:bodyPr wrap="square" rtlCol="0">
            <a:spAutoFit/>
          </a:bodyPr>
          <a:lstStyle/>
          <a:p>
            <a:r>
              <a:rPr lang="en-US" b="1" dirty="0">
                <a:solidFill>
                  <a:srgbClr val="FFFF00"/>
                </a:solidFill>
              </a:rPr>
              <a:t>Skeletal muscle</a:t>
            </a:r>
          </a:p>
        </p:txBody>
      </p:sp>
      <p:sp>
        <p:nvSpPr>
          <p:cNvPr id="14" name="TextBox 13"/>
          <p:cNvSpPr txBox="1"/>
          <p:nvPr/>
        </p:nvSpPr>
        <p:spPr>
          <a:xfrm>
            <a:off x="1763509" y="1585950"/>
            <a:ext cx="1132091" cy="646331"/>
          </a:xfrm>
          <a:prstGeom prst="rect">
            <a:avLst/>
          </a:prstGeom>
          <a:noFill/>
        </p:spPr>
        <p:txBody>
          <a:bodyPr wrap="square" rtlCol="0">
            <a:spAutoFit/>
          </a:bodyPr>
          <a:lstStyle/>
          <a:p>
            <a:r>
              <a:rPr lang="en-US" b="1" dirty="0">
                <a:solidFill>
                  <a:srgbClr val="FFC000"/>
                </a:solidFill>
              </a:rPr>
              <a:t>Smooth muscle</a:t>
            </a:r>
          </a:p>
        </p:txBody>
      </p:sp>
      <p:sp>
        <p:nvSpPr>
          <p:cNvPr id="15" name="TextBox 14"/>
          <p:cNvSpPr txBox="1"/>
          <p:nvPr/>
        </p:nvSpPr>
        <p:spPr>
          <a:xfrm>
            <a:off x="4876800" y="1605086"/>
            <a:ext cx="1509075" cy="646331"/>
          </a:xfrm>
          <a:prstGeom prst="rect">
            <a:avLst/>
          </a:prstGeom>
          <a:noFill/>
        </p:spPr>
        <p:txBody>
          <a:bodyPr wrap="square" rtlCol="0">
            <a:spAutoFit/>
          </a:bodyPr>
          <a:lstStyle/>
          <a:p>
            <a:r>
              <a:rPr lang="en-US" b="1" dirty="0"/>
              <a:t>Dense irregular c.t.</a:t>
            </a:r>
          </a:p>
        </p:txBody>
      </p:sp>
      <p:sp>
        <p:nvSpPr>
          <p:cNvPr id="16" name="TextBox 15"/>
          <p:cNvSpPr txBox="1"/>
          <p:nvPr/>
        </p:nvSpPr>
        <p:spPr>
          <a:xfrm>
            <a:off x="6566117" y="1425187"/>
            <a:ext cx="2577883" cy="3754874"/>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Skeletal muscle is typically more eosinophilic (on the red side, as opposed to pink), with large-diameter cells, peripheral nuclei.</a:t>
            </a:r>
          </a:p>
          <a:p>
            <a:endParaRPr lang="en-US" sz="14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Smooth muscle cells are smaller, so more nuclei, evenly distributed.  On a much more subtle note, the nuclei are more heterochromatic than those of skeletal muscle, and some  even look “twisted” (arrow).</a:t>
            </a:r>
          </a:p>
          <a:p>
            <a:endParaRPr lang="en-US" sz="14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Dense irregular connective tissue has fewer cells, so fewer nuclei, with extracellular elements such as collagen fibers.</a:t>
            </a:r>
          </a:p>
        </p:txBody>
      </p:sp>
      <p:cxnSp>
        <p:nvCxnSpPr>
          <p:cNvPr id="18" name="Straight Arrow Connector 17"/>
          <p:cNvCxnSpPr/>
          <p:nvPr/>
        </p:nvCxnSpPr>
        <p:spPr>
          <a:xfrm flipH="1" flipV="1">
            <a:off x="3441894" y="3957784"/>
            <a:ext cx="574779" cy="3584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736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78" y="838200"/>
            <a:ext cx="6384839" cy="5143591"/>
          </a:xfrm>
          <a:prstGeom prst="rect">
            <a:avLst/>
          </a:prstGeom>
        </p:spPr>
      </p:pic>
      <p:sp>
        <p:nvSpPr>
          <p:cNvPr id="10" name="TextBox 9"/>
          <p:cNvSpPr txBox="1"/>
          <p:nvPr/>
        </p:nvSpPr>
        <p:spPr>
          <a:xfrm>
            <a:off x="155733" y="499646"/>
            <a:ext cx="8845226" cy="338554"/>
          </a:xfrm>
          <a:prstGeom prst="rect">
            <a:avLst/>
          </a:prstGeom>
          <a:noFill/>
        </p:spPr>
        <p:txBody>
          <a:bodyPr wrap="square">
            <a:spAutoFit/>
          </a:bodyPr>
          <a:lstStyle/>
          <a:p>
            <a:r>
              <a:rPr lang="en-US" sz="1600" b="1" dirty="0">
                <a:solidFill>
                  <a:schemeClr val="accent6">
                    <a:lumMod val="50000"/>
                  </a:schemeClr>
                </a:solidFill>
                <a:latin typeface="Calibri" pitchFamily="34" charset="0"/>
              </a:rPr>
              <a:t>Same slide of the esophagus, most of the fibers here are in cross-section.</a:t>
            </a:r>
          </a:p>
        </p:txBody>
      </p:sp>
      <p:sp>
        <p:nvSpPr>
          <p:cNvPr id="7" name="Rectangle 6"/>
          <p:cNvSpPr/>
          <p:nvPr/>
        </p:nvSpPr>
        <p:spPr>
          <a:xfrm>
            <a:off x="1529477" y="72509"/>
            <a:ext cx="5989909"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 &amp; SMOOTH MUSCLE</a:t>
            </a:r>
          </a:p>
        </p:txBody>
      </p:sp>
      <p:sp>
        <p:nvSpPr>
          <p:cNvPr id="12" name="TextBox 11"/>
          <p:cNvSpPr txBox="1"/>
          <p:nvPr/>
        </p:nvSpPr>
        <p:spPr>
          <a:xfrm>
            <a:off x="201789" y="838200"/>
            <a:ext cx="1267177" cy="646331"/>
          </a:xfrm>
          <a:prstGeom prst="rect">
            <a:avLst/>
          </a:prstGeom>
          <a:solidFill>
            <a:schemeClr val="tx1"/>
          </a:solidFill>
        </p:spPr>
        <p:txBody>
          <a:bodyPr wrap="square" rtlCol="0">
            <a:spAutoFit/>
          </a:bodyPr>
          <a:lstStyle/>
          <a:p>
            <a:r>
              <a:rPr lang="en-US" b="1" dirty="0">
                <a:solidFill>
                  <a:srgbClr val="FFFF00"/>
                </a:solidFill>
              </a:rPr>
              <a:t>Skeletal muscle</a:t>
            </a:r>
          </a:p>
        </p:txBody>
      </p:sp>
      <p:sp>
        <p:nvSpPr>
          <p:cNvPr id="14" name="TextBox 13"/>
          <p:cNvSpPr txBox="1"/>
          <p:nvPr/>
        </p:nvSpPr>
        <p:spPr>
          <a:xfrm>
            <a:off x="4892132" y="5335460"/>
            <a:ext cx="1132091" cy="646331"/>
          </a:xfrm>
          <a:prstGeom prst="rect">
            <a:avLst/>
          </a:prstGeom>
          <a:noFill/>
        </p:spPr>
        <p:txBody>
          <a:bodyPr wrap="square" rtlCol="0">
            <a:spAutoFit/>
          </a:bodyPr>
          <a:lstStyle/>
          <a:p>
            <a:r>
              <a:rPr lang="en-US" b="1" dirty="0">
                <a:solidFill>
                  <a:srgbClr val="FFC000"/>
                </a:solidFill>
              </a:rPr>
              <a:t>Smooth muscle</a:t>
            </a:r>
          </a:p>
        </p:txBody>
      </p:sp>
      <p:sp>
        <p:nvSpPr>
          <p:cNvPr id="15" name="TextBox 14"/>
          <p:cNvSpPr txBox="1"/>
          <p:nvPr/>
        </p:nvSpPr>
        <p:spPr>
          <a:xfrm>
            <a:off x="4188178" y="990599"/>
            <a:ext cx="1602262" cy="646331"/>
          </a:xfrm>
          <a:prstGeom prst="rect">
            <a:avLst/>
          </a:prstGeom>
          <a:noFill/>
        </p:spPr>
        <p:txBody>
          <a:bodyPr wrap="square" rtlCol="0">
            <a:spAutoFit/>
          </a:bodyPr>
          <a:lstStyle/>
          <a:p>
            <a:r>
              <a:rPr lang="en-US" b="1" dirty="0"/>
              <a:t>Dense irregular c.t.</a:t>
            </a:r>
          </a:p>
        </p:txBody>
      </p:sp>
      <p:sp>
        <p:nvSpPr>
          <p:cNvPr id="16" name="TextBox 15"/>
          <p:cNvSpPr txBox="1"/>
          <p:nvPr/>
        </p:nvSpPr>
        <p:spPr>
          <a:xfrm>
            <a:off x="6566117" y="685800"/>
            <a:ext cx="2577883" cy="6124754"/>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Skeletal muscle is typically more eosinophilic, with large-diameter cells, peripheral nuclei.</a:t>
            </a:r>
          </a:p>
          <a:p>
            <a:endParaRPr lang="en-US" sz="14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Smooth muscle cells are smaller, so more nuclei, relatively evenly distributed.  The increase in the number of nuclei is not so obvious in cross-section, but if you look closely, you can see individual cells, some with central nuclei and a small rim of cytoplasm (blue arrows), others are smaller in diameter without nuclei representing tapered ends of cells (black arrows).  I guesstimate that there are hundreds of cells in the upper half of the outlined region.  (Arrows on peripheral cells so as not to obscure your view.)</a:t>
            </a:r>
          </a:p>
          <a:p>
            <a:endParaRPr lang="en-US" sz="14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Dense irregular connective tissue has fewer cells, so fewer nuclei, with extracellular elements such as collagen fibers.</a:t>
            </a:r>
          </a:p>
        </p:txBody>
      </p:sp>
      <p:sp>
        <p:nvSpPr>
          <p:cNvPr id="8" name="Freeform 7"/>
          <p:cNvSpPr/>
          <p:nvPr/>
        </p:nvSpPr>
        <p:spPr>
          <a:xfrm>
            <a:off x="2912533" y="2912533"/>
            <a:ext cx="3725334" cy="3093156"/>
          </a:xfrm>
          <a:custGeom>
            <a:avLst/>
            <a:gdLst>
              <a:gd name="connsiteX0" fmla="*/ 2517423 w 3725334"/>
              <a:gd name="connsiteY0" fmla="*/ 598311 h 3093156"/>
              <a:gd name="connsiteX1" fmla="*/ 2472267 w 3725334"/>
              <a:gd name="connsiteY1" fmla="*/ 541867 h 3093156"/>
              <a:gd name="connsiteX2" fmla="*/ 2449689 w 3725334"/>
              <a:gd name="connsiteY2" fmla="*/ 508000 h 3093156"/>
              <a:gd name="connsiteX3" fmla="*/ 2415823 w 3725334"/>
              <a:gd name="connsiteY3" fmla="*/ 462845 h 3093156"/>
              <a:gd name="connsiteX4" fmla="*/ 2393245 w 3725334"/>
              <a:gd name="connsiteY4" fmla="*/ 428978 h 3093156"/>
              <a:gd name="connsiteX5" fmla="*/ 2359378 w 3725334"/>
              <a:gd name="connsiteY5" fmla="*/ 395111 h 3093156"/>
              <a:gd name="connsiteX6" fmla="*/ 2336800 w 3725334"/>
              <a:gd name="connsiteY6" fmla="*/ 361245 h 3093156"/>
              <a:gd name="connsiteX7" fmla="*/ 2302934 w 3725334"/>
              <a:gd name="connsiteY7" fmla="*/ 349956 h 3093156"/>
              <a:gd name="connsiteX8" fmla="*/ 2269067 w 3725334"/>
              <a:gd name="connsiteY8" fmla="*/ 327378 h 3093156"/>
              <a:gd name="connsiteX9" fmla="*/ 2178756 w 3725334"/>
              <a:gd name="connsiteY9" fmla="*/ 304800 h 3093156"/>
              <a:gd name="connsiteX10" fmla="*/ 2088445 w 3725334"/>
              <a:gd name="connsiteY10" fmla="*/ 259645 h 3093156"/>
              <a:gd name="connsiteX11" fmla="*/ 2054578 w 3725334"/>
              <a:gd name="connsiteY11" fmla="*/ 248356 h 3093156"/>
              <a:gd name="connsiteX12" fmla="*/ 2020711 w 3725334"/>
              <a:gd name="connsiteY12" fmla="*/ 225778 h 3093156"/>
              <a:gd name="connsiteX13" fmla="*/ 1986845 w 3725334"/>
              <a:gd name="connsiteY13" fmla="*/ 214489 h 3093156"/>
              <a:gd name="connsiteX14" fmla="*/ 1919111 w 3725334"/>
              <a:gd name="connsiteY14" fmla="*/ 169334 h 3093156"/>
              <a:gd name="connsiteX15" fmla="*/ 1851378 w 3725334"/>
              <a:gd name="connsiteY15" fmla="*/ 146756 h 3093156"/>
              <a:gd name="connsiteX16" fmla="*/ 1806223 w 3725334"/>
              <a:gd name="connsiteY16" fmla="*/ 124178 h 3093156"/>
              <a:gd name="connsiteX17" fmla="*/ 1772356 w 3725334"/>
              <a:gd name="connsiteY17" fmla="*/ 101600 h 3093156"/>
              <a:gd name="connsiteX18" fmla="*/ 1704623 w 3725334"/>
              <a:gd name="connsiteY18" fmla="*/ 79023 h 3093156"/>
              <a:gd name="connsiteX19" fmla="*/ 1670756 w 3725334"/>
              <a:gd name="connsiteY19" fmla="*/ 67734 h 3093156"/>
              <a:gd name="connsiteX20" fmla="*/ 1603023 w 3725334"/>
              <a:gd name="connsiteY20" fmla="*/ 22578 h 3093156"/>
              <a:gd name="connsiteX21" fmla="*/ 1467556 w 3725334"/>
              <a:gd name="connsiteY21" fmla="*/ 0 h 3093156"/>
              <a:gd name="connsiteX22" fmla="*/ 1196623 w 3725334"/>
              <a:gd name="connsiteY22" fmla="*/ 11289 h 3093156"/>
              <a:gd name="connsiteX23" fmla="*/ 1095023 w 3725334"/>
              <a:gd name="connsiteY23" fmla="*/ 45156 h 3093156"/>
              <a:gd name="connsiteX24" fmla="*/ 1004711 w 3725334"/>
              <a:gd name="connsiteY24" fmla="*/ 67734 h 3093156"/>
              <a:gd name="connsiteX25" fmla="*/ 914400 w 3725334"/>
              <a:gd name="connsiteY25" fmla="*/ 90311 h 3093156"/>
              <a:gd name="connsiteX26" fmla="*/ 790223 w 3725334"/>
              <a:gd name="connsiteY26" fmla="*/ 124178 h 3093156"/>
              <a:gd name="connsiteX27" fmla="*/ 666045 w 3725334"/>
              <a:gd name="connsiteY27" fmla="*/ 146756 h 3093156"/>
              <a:gd name="connsiteX28" fmla="*/ 632178 w 3725334"/>
              <a:gd name="connsiteY28" fmla="*/ 169334 h 3093156"/>
              <a:gd name="connsiteX29" fmla="*/ 587023 w 3725334"/>
              <a:gd name="connsiteY29" fmla="*/ 191911 h 3093156"/>
              <a:gd name="connsiteX30" fmla="*/ 508000 w 3725334"/>
              <a:gd name="connsiteY30" fmla="*/ 248356 h 3093156"/>
              <a:gd name="connsiteX31" fmla="*/ 474134 w 3725334"/>
              <a:gd name="connsiteY31" fmla="*/ 259645 h 3093156"/>
              <a:gd name="connsiteX32" fmla="*/ 462845 w 3725334"/>
              <a:gd name="connsiteY32" fmla="*/ 293511 h 3093156"/>
              <a:gd name="connsiteX33" fmla="*/ 395111 w 3725334"/>
              <a:gd name="connsiteY33" fmla="*/ 349956 h 3093156"/>
              <a:gd name="connsiteX34" fmla="*/ 293511 w 3725334"/>
              <a:gd name="connsiteY34" fmla="*/ 428978 h 3093156"/>
              <a:gd name="connsiteX35" fmla="*/ 237067 w 3725334"/>
              <a:gd name="connsiteY35" fmla="*/ 485423 h 3093156"/>
              <a:gd name="connsiteX36" fmla="*/ 214489 w 3725334"/>
              <a:gd name="connsiteY36" fmla="*/ 519289 h 3093156"/>
              <a:gd name="connsiteX37" fmla="*/ 180623 w 3725334"/>
              <a:gd name="connsiteY37" fmla="*/ 553156 h 3093156"/>
              <a:gd name="connsiteX38" fmla="*/ 169334 w 3725334"/>
              <a:gd name="connsiteY38" fmla="*/ 587023 h 3093156"/>
              <a:gd name="connsiteX39" fmla="*/ 146756 w 3725334"/>
              <a:gd name="connsiteY39" fmla="*/ 620889 h 3093156"/>
              <a:gd name="connsiteX40" fmla="*/ 112889 w 3725334"/>
              <a:gd name="connsiteY40" fmla="*/ 677334 h 3093156"/>
              <a:gd name="connsiteX41" fmla="*/ 67734 w 3725334"/>
              <a:gd name="connsiteY41" fmla="*/ 745067 h 3093156"/>
              <a:gd name="connsiteX42" fmla="*/ 45156 w 3725334"/>
              <a:gd name="connsiteY42" fmla="*/ 824089 h 3093156"/>
              <a:gd name="connsiteX43" fmla="*/ 33867 w 3725334"/>
              <a:gd name="connsiteY43" fmla="*/ 869245 h 3093156"/>
              <a:gd name="connsiteX44" fmla="*/ 22578 w 3725334"/>
              <a:gd name="connsiteY44" fmla="*/ 903111 h 3093156"/>
              <a:gd name="connsiteX45" fmla="*/ 11289 w 3725334"/>
              <a:gd name="connsiteY45" fmla="*/ 959556 h 3093156"/>
              <a:gd name="connsiteX46" fmla="*/ 0 w 3725334"/>
              <a:gd name="connsiteY46" fmla="*/ 1004711 h 3093156"/>
              <a:gd name="connsiteX47" fmla="*/ 22578 w 3725334"/>
              <a:gd name="connsiteY47" fmla="*/ 1444978 h 3093156"/>
              <a:gd name="connsiteX48" fmla="*/ 33867 w 3725334"/>
              <a:gd name="connsiteY48" fmla="*/ 1501423 h 3093156"/>
              <a:gd name="connsiteX49" fmla="*/ 45156 w 3725334"/>
              <a:gd name="connsiteY49" fmla="*/ 1614311 h 3093156"/>
              <a:gd name="connsiteX50" fmla="*/ 67734 w 3725334"/>
              <a:gd name="connsiteY50" fmla="*/ 1682045 h 3093156"/>
              <a:gd name="connsiteX51" fmla="*/ 112889 w 3725334"/>
              <a:gd name="connsiteY51" fmla="*/ 1851378 h 3093156"/>
              <a:gd name="connsiteX52" fmla="*/ 135467 w 3725334"/>
              <a:gd name="connsiteY52" fmla="*/ 1919111 h 3093156"/>
              <a:gd name="connsiteX53" fmla="*/ 146756 w 3725334"/>
              <a:gd name="connsiteY53" fmla="*/ 1952978 h 3093156"/>
              <a:gd name="connsiteX54" fmla="*/ 180623 w 3725334"/>
              <a:gd name="connsiteY54" fmla="*/ 1998134 h 3093156"/>
              <a:gd name="connsiteX55" fmla="*/ 214489 w 3725334"/>
              <a:gd name="connsiteY55" fmla="*/ 2077156 h 3093156"/>
              <a:gd name="connsiteX56" fmla="*/ 248356 w 3725334"/>
              <a:gd name="connsiteY56" fmla="*/ 2144889 h 3093156"/>
              <a:gd name="connsiteX57" fmla="*/ 327378 w 3725334"/>
              <a:gd name="connsiteY57" fmla="*/ 2257778 h 3093156"/>
              <a:gd name="connsiteX58" fmla="*/ 349956 w 3725334"/>
              <a:gd name="connsiteY58" fmla="*/ 2291645 h 3093156"/>
              <a:gd name="connsiteX59" fmla="*/ 383823 w 3725334"/>
              <a:gd name="connsiteY59" fmla="*/ 2359378 h 3093156"/>
              <a:gd name="connsiteX60" fmla="*/ 395111 w 3725334"/>
              <a:gd name="connsiteY60" fmla="*/ 2393245 h 3093156"/>
              <a:gd name="connsiteX61" fmla="*/ 428978 w 3725334"/>
              <a:gd name="connsiteY61" fmla="*/ 2427111 h 3093156"/>
              <a:gd name="connsiteX62" fmla="*/ 462845 w 3725334"/>
              <a:gd name="connsiteY62" fmla="*/ 2472267 h 3093156"/>
              <a:gd name="connsiteX63" fmla="*/ 508000 w 3725334"/>
              <a:gd name="connsiteY63" fmla="*/ 2551289 h 3093156"/>
              <a:gd name="connsiteX64" fmla="*/ 519289 w 3725334"/>
              <a:gd name="connsiteY64" fmla="*/ 2585156 h 3093156"/>
              <a:gd name="connsiteX65" fmla="*/ 541867 w 3725334"/>
              <a:gd name="connsiteY65" fmla="*/ 2619023 h 3093156"/>
              <a:gd name="connsiteX66" fmla="*/ 564445 w 3725334"/>
              <a:gd name="connsiteY66" fmla="*/ 2686756 h 3093156"/>
              <a:gd name="connsiteX67" fmla="*/ 598311 w 3725334"/>
              <a:gd name="connsiteY67" fmla="*/ 2720623 h 3093156"/>
              <a:gd name="connsiteX68" fmla="*/ 643467 w 3725334"/>
              <a:gd name="connsiteY68" fmla="*/ 2788356 h 3093156"/>
              <a:gd name="connsiteX69" fmla="*/ 666045 w 3725334"/>
              <a:gd name="connsiteY69" fmla="*/ 2822223 h 3093156"/>
              <a:gd name="connsiteX70" fmla="*/ 733778 w 3725334"/>
              <a:gd name="connsiteY70" fmla="*/ 2889956 h 3093156"/>
              <a:gd name="connsiteX71" fmla="*/ 812800 w 3725334"/>
              <a:gd name="connsiteY71" fmla="*/ 2968978 h 3093156"/>
              <a:gd name="connsiteX72" fmla="*/ 903111 w 3725334"/>
              <a:gd name="connsiteY72" fmla="*/ 3025423 h 3093156"/>
              <a:gd name="connsiteX73" fmla="*/ 982134 w 3725334"/>
              <a:gd name="connsiteY73" fmla="*/ 3048000 h 3093156"/>
              <a:gd name="connsiteX74" fmla="*/ 1151467 w 3725334"/>
              <a:gd name="connsiteY74" fmla="*/ 3059289 h 3093156"/>
              <a:gd name="connsiteX75" fmla="*/ 1456267 w 3725334"/>
              <a:gd name="connsiteY75" fmla="*/ 3048000 h 3093156"/>
              <a:gd name="connsiteX76" fmla="*/ 1648178 w 3725334"/>
              <a:gd name="connsiteY76" fmla="*/ 3036711 h 3093156"/>
              <a:gd name="connsiteX77" fmla="*/ 2280356 w 3725334"/>
              <a:gd name="connsiteY77" fmla="*/ 3059289 h 3093156"/>
              <a:gd name="connsiteX78" fmla="*/ 2912534 w 3725334"/>
              <a:gd name="connsiteY78" fmla="*/ 3070578 h 3093156"/>
              <a:gd name="connsiteX79" fmla="*/ 3059289 w 3725334"/>
              <a:gd name="connsiteY79" fmla="*/ 3081867 h 3093156"/>
              <a:gd name="connsiteX80" fmla="*/ 3183467 w 3725334"/>
              <a:gd name="connsiteY80" fmla="*/ 3093156 h 3093156"/>
              <a:gd name="connsiteX81" fmla="*/ 3386667 w 3725334"/>
              <a:gd name="connsiteY81" fmla="*/ 3081867 h 3093156"/>
              <a:gd name="connsiteX82" fmla="*/ 3476978 w 3725334"/>
              <a:gd name="connsiteY82" fmla="*/ 3070578 h 3093156"/>
              <a:gd name="connsiteX83" fmla="*/ 3510845 w 3725334"/>
              <a:gd name="connsiteY83" fmla="*/ 3048000 h 3093156"/>
              <a:gd name="connsiteX84" fmla="*/ 3544711 w 3725334"/>
              <a:gd name="connsiteY84" fmla="*/ 3036711 h 3093156"/>
              <a:gd name="connsiteX85" fmla="*/ 3567289 w 3725334"/>
              <a:gd name="connsiteY85" fmla="*/ 3002845 h 3093156"/>
              <a:gd name="connsiteX86" fmla="*/ 3601156 w 3725334"/>
              <a:gd name="connsiteY86" fmla="*/ 2991556 h 3093156"/>
              <a:gd name="connsiteX87" fmla="*/ 3623734 w 3725334"/>
              <a:gd name="connsiteY87" fmla="*/ 2946400 h 3093156"/>
              <a:gd name="connsiteX88" fmla="*/ 3657600 w 3725334"/>
              <a:gd name="connsiteY88" fmla="*/ 2912534 h 3093156"/>
              <a:gd name="connsiteX89" fmla="*/ 3691467 w 3725334"/>
              <a:gd name="connsiteY89" fmla="*/ 2573867 h 3093156"/>
              <a:gd name="connsiteX90" fmla="*/ 3702756 w 3725334"/>
              <a:gd name="connsiteY90" fmla="*/ 2494845 h 3093156"/>
              <a:gd name="connsiteX91" fmla="*/ 3714045 w 3725334"/>
              <a:gd name="connsiteY91" fmla="*/ 2404534 h 3093156"/>
              <a:gd name="connsiteX92" fmla="*/ 3725334 w 3725334"/>
              <a:gd name="connsiteY92" fmla="*/ 2348089 h 3093156"/>
              <a:gd name="connsiteX93" fmla="*/ 3714045 w 3725334"/>
              <a:gd name="connsiteY93" fmla="*/ 1941689 h 3093156"/>
              <a:gd name="connsiteX94" fmla="*/ 3691467 w 3725334"/>
              <a:gd name="connsiteY94" fmla="*/ 1783645 h 3093156"/>
              <a:gd name="connsiteX95" fmla="*/ 3680178 w 3725334"/>
              <a:gd name="connsiteY95" fmla="*/ 1659467 h 3093156"/>
              <a:gd name="connsiteX96" fmla="*/ 3668889 w 3725334"/>
              <a:gd name="connsiteY96" fmla="*/ 1614311 h 3093156"/>
              <a:gd name="connsiteX97" fmla="*/ 3646311 w 3725334"/>
              <a:gd name="connsiteY97" fmla="*/ 1433689 h 3093156"/>
              <a:gd name="connsiteX98" fmla="*/ 3635023 w 3725334"/>
              <a:gd name="connsiteY98" fmla="*/ 1399823 h 3093156"/>
              <a:gd name="connsiteX99" fmla="*/ 3612445 w 3725334"/>
              <a:gd name="connsiteY99" fmla="*/ 1365956 h 3093156"/>
              <a:gd name="connsiteX100" fmla="*/ 3578578 w 3725334"/>
              <a:gd name="connsiteY100" fmla="*/ 1298223 h 3093156"/>
              <a:gd name="connsiteX101" fmla="*/ 3544711 w 3725334"/>
              <a:gd name="connsiteY101" fmla="*/ 1275645 h 3093156"/>
              <a:gd name="connsiteX102" fmla="*/ 3454400 w 3725334"/>
              <a:gd name="connsiteY102" fmla="*/ 1196623 h 3093156"/>
              <a:gd name="connsiteX103" fmla="*/ 3420534 w 3725334"/>
              <a:gd name="connsiteY103" fmla="*/ 1174045 h 3093156"/>
              <a:gd name="connsiteX104" fmla="*/ 3364089 w 3725334"/>
              <a:gd name="connsiteY104" fmla="*/ 1128889 h 3093156"/>
              <a:gd name="connsiteX105" fmla="*/ 3262489 w 3725334"/>
              <a:gd name="connsiteY105" fmla="*/ 1072445 h 3093156"/>
              <a:gd name="connsiteX106" fmla="*/ 3228623 w 3725334"/>
              <a:gd name="connsiteY106" fmla="*/ 1049867 h 3093156"/>
              <a:gd name="connsiteX107" fmla="*/ 3194756 w 3725334"/>
              <a:gd name="connsiteY107" fmla="*/ 1038578 h 3093156"/>
              <a:gd name="connsiteX108" fmla="*/ 3081867 w 3725334"/>
              <a:gd name="connsiteY108" fmla="*/ 982134 h 3093156"/>
              <a:gd name="connsiteX109" fmla="*/ 3014134 w 3725334"/>
              <a:gd name="connsiteY109" fmla="*/ 936978 h 3093156"/>
              <a:gd name="connsiteX110" fmla="*/ 2980267 w 3725334"/>
              <a:gd name="connsiteY110" fmla="*/ 925689 h 3093156"/>
              <a:gd name="connsiteX111" fmla="*/ 2912534 w 3725334"/>
              <a:gd name="connsiteY111" fmla="*/ 880534 h 3093156"/>
              <a:gd name="connsiteX112" fmla="*/ 2878667 w 3725334"/>
              <a:gd name="connsiteY112" fmla="*/ 857956 h 3093156"/>
              <a:gd name="connsiteX113" fmla="*/ 2844800 w 3725334"/>
              <a:gd name="connsiteY113" fmla="*/ 835378 h 3093156"/>
              <a:gd name="connsiteX114" fmla="*/ 2731911 w 3725334"/>
              <a:gd name="connsiteY114" fmla="*/ 756356 h 3093156"/>
              <a:gd name="connsiteX115" fmla="*/ 2664178 w 3725334"/>
              <a:gd name="connsiteY115" fmla="*/ 722489 h 3093156"/>
              <a:gd name="connsiteX116" fmla="*/ 2630311 w 3725334"/>
              <a:gd name="connsiteY116" fmla="*/ 688623 h 3093156"/>
              <a:gd name="connsiteX117" fmla="*/ 2562578 w 3725334"/>
              <a:gd name="connsiteY117" fmla="*/ 643467 h 3093156"/>
              <a:gd name="connsiteX118" fmla="*/ 2517423 w 3725334"/>
              <a:gd name="connsiteY118" fmla="*/ 598311 h 309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725334" h="3093156">
                <a:moveTo>
                  <a:pt x="2517423" y="598311"/>
                </a:moveTo>
                <a:cubicBezTo>
                  <a:pt x="2502371" y="581378"/>
                  <a:pt x="2486724" y="561143"/>
                  <a:pt x="2472267" y="541867"/>
                </a:cubicBezTo>
                <a:cubicBezTo>
                  <a:pt x="2464126" y="531013"/>
                  <a:pt x="2457575" y="519041"/>
                  <a:pt x="2449689" y="508000"/>
                </a:cubicBezTo>
                <a:cubicBezTo>
                  <a:pt x="2438753" y="492690"/>
                  <a:pt x="2426759" y="478155"/>
                  <a:pt x="2415823" y="462845"/>
                </a:cubicBezTo>
                <a:cubicBezTo>
                  <a:pt x="2407937" y="451804"/>
                  <a:pt x="2401931" y="439401"/>
                  <a:pt x="2393245" y="428978"/>
                </a:cubicBezTo>
                <a:cubicBezTo>
                  <a:pt x="2383024" y="416713"/>
                  <a:pt x="2369599" y="407376"/>
                  <a:pt x="2359378" y="395111"/>
                </a:cubicBezTo>
                <a:cubicBezTo>
                  <a:pt x="2350692" y="384688"/>
                  <a:pt x="2347394" y="369720"/>
                  <a:pt x="2336800" y="361245"/>
                </a:cubicBezTo>
                <a:cubicBezTo>
                  <a:pt x="2327508" y="353812"/>
                  <a:pt x="2313577" y="355278"/>
                  <a:pt x="2302934" y="349956"/>
                </a:cubicBezTo>
                <a:cubicBezTo>
                  <a:pt x="2290799" y="343888"/>
                  <a:pt x="2281771" y="332142"/>
                  <a:pt x="2269067" y="327378"/>
                </a:cubicBezTo>
                <a:cubicBezTo>
                  <a:pt x="2179036" y="293616"/>
                  <a:pt x="2244419" y="334647"/>
                  <a:pt x="2178756" y="304800"/>
                </a:cubicBezTo>
                <a:cubicBezTo>
                  <a:pt x="2148116" y="290873"/>
                  <a:pt x="2120375" y="270288"/>
                  <a:pt x="2088445" y="259645"/>
                </a:cubicBezTo>
                <a:cubicBezTo>
                  <a:pt x="2077156" y="255882"/>
                  <a:pt x="2065221" y="253678"/>
                  <a:pt x="2054578" y="248356"/>
                </a:cubicBezTo>
                <a:cubicBezTo>
                  <a:pt x="2042443" y="242288"/>
                  <a:pt x="2032846" y="231846"/>
                  <a:pt x="2020711" y="225778"/>
                </a:cubicBezTo>
                <a:cubicBezTo>
                  <a:pt x="2010068" y="220456"/>
                  <a:pt x="1997247" y="220268"/>
                  <a:pt x="1986845" y="214489"/>
                </a:cubicBezTo>
                <a:cubicBezTo>
                  <a:pt x="1963125" y="201311"/>
                  <a:pt x="1943381" y="181469"/>
                  <a:pt x="1919111" y="169334"/>
                </a:cubicBezTo>
                <a:cubicBezTo>
                  <a:pt x="1897825" y="158691"/>
                  <a:pt x="1872664" y="157399"/>
                  <a:pt x="1851378" y="146756"/>
                </a:cubicBezTo>
                <a:cubicBezTo>
                  <a:pt x="1836326" y="139230"/>
                  <a:pt x="1820834" y="132527"/>
                  <a:pt x="1806223" y="124178"/>
                </a:cubicBezTo>
                <a:cubicBezTo>
                  <a:pt x="1794443" y="117446"/>
                  <a:pt x="1784754" y="107110"/>
                  <a:pt x="1772356" y="101600"/>
                </a:cubicBezTo>
                <a:cubicBezTo>
                  <a:pt x="1750608" y="91934"/>
                  <a:pt x="1727201" y="86549"/>
                  <a:pt x="1704623" y="79023"/>
                </a:cubicBezTo>
                <a:cubicBezTo>
                  <a:pt x="1693334" y="75260"/>
                  <a:pt x="1680657" y="74335"/>
                  <a:pt x="1670756" y="67734"/>
                </a:cubicBezTo>
                <a:cubicBezTo>
                  <a:pt x="1648178" y="52682"/>
                  <a:pt x="1629789" y="27039"/>
                  <a:pt x="1603023" y="22578"/>
                </a:cubicBezTo>
                <a:lnTo>
                  <a:pt x="1467556" y="0"/>
                </a:lnTo>
                <a:cubicBezTo>
                  <a:pt x="1377245" y="3763"/>
                  <a:pt x="1286564" y="2295"/>
                  <a:pt x="1196623" y="11289"/>
                </a:cubicBezTo>
                <a:cubicBezTo>
                  <a:pt x="1151454" y="15806"/>
                  <a:pt x="1134541" y="37252"/>
                  <a:pt x="1095023" y="45156"/>
                </a:cubicBezTo>
                <a:cubicBezTo>
                  <a:pt x="956930" y="72775"/>
                  <a:pt x="1100180" y="41697"/>
                  <a:pt x="1004711" y="67734"/>
                </a:cubicBezTo>
                <a:cubicBezTo>
                  <a:pt x="974774" y="75898"/>
                  <a:pt x="944382" y="82316"/>
                  <a:pt x="914400" y="90311"/>
                </a:cubicBezTo>
                <a:cubicBezTo>
                  <a:pt x="859361" y="104988"/>
                  <a:pt x="839923" y="113133"/>
                  <a:pt x="790223" y="124178"/>
                </a:cubicBezTo>
                <a:cubicBezTo>
                  <a:pt x="742892" y="134696"/>
                  <a:pt x="715057" y="138587"/>
                  <a:pt x="666045" y="146756"/>
                </a:cubicBezTo>
                <a:cubicBezTo>
                  <a:pt x="654756" y="154282"/>
                  <a:pt x="643958" y="162603"/>
                  <a:pt x="632178" y="169334"/>
                </a:cubicBezTo>
                <a:cubicBezTo>
                  <a:pt x="617567" y="177683"/>
                  <a:pt x="601293" y="182992"/>
                  <a:pt x="587023" y="191911"/>
                </a:cubicBezTo>
                <a:cubicBezTo>
                  <a:pt x="566566" y="204696"/>
                  <a:pt x="531884" y="236414"/>
                  <a:pt x="508000" y="248356"/>
                </a:cubicBezTo>
                <a:cubicBezTo>
                  <a:pt x="497357" y="253678"/>
                  <a:pt x="485423" y="255882"/>
                  <a:pt x="474134" y="259645"/>
                </a:cubicBezTo>
                <a:cubicBezTo>
                  <a:pt x="470371" y="270934"/>
                  <a:pt x="469446" y="283610"/>
                  <a:pt x="462845" y="293511"/>
                </a:cubicBezTo>
                <a:cubicBezTo>
                  <a:pt x="440936" y="326374"/>
                  <a:pt x="423946" y="327529"/>
                  <a:pt x="395111" y="349956"/>
                </a:cubicBezTo>
                <a:cubicBezTo>
                  <a:pt x="277876" y="441138"/>
                  <a:pt x="369872" y="378071"/>
                  <a:pt x="293511" y="428978"/>
                </a:cubicBezTo>
                <a:cubicBezTo>
                  <a:pt x="233311" y="519281"/>
                  <a:pt x="312320" y="410171"/>
                  <a:pt x="237067" y="485423"/>
                </a:cubicBezTo>
                <a:cubicBezTo>
                  <a:pt x="227473" y="495017"/>
                  <a:pt x="223175" y="508866"/>
                  <a:pt x="214489" y="519289"/>
                </a:cubicBezTo>
                <a:cubicBezTo>
                  <a:pt x="204269" y="531554"/>
                  <a:pt x="191912" y="541867"/>
                  <a:pt x="180623" y="553156"/>
                </a:cubicBezTo>
                <a:cubicBezTo>
                  <a:pt x="176860" y="564445"/>
                  <a:pt x="174656" y="576380"/>
                  <a:pt x="169334" y="587023"/>
                </a:cubicBezTo>
                <a:cubicBezTo>
                  <a:pt x="163266" y="599158"/>
                  <a:pt x="153947" y="609384"/>
                  <a:pt x="146756" y="620889"/>
                </a:cubicBezTo>
                <a:cubicBezTo>
                  <a:pt x="135127" y="639496"/>
                  <a:pt x="124669" y="658822"/>
                  <a:pt x="112889" y="677334"/>
                </a:cubicBezTo>
                <a:cubicBezTo>
                  <a:pt x="98321" y="700227"/>
                  <a:pt x="67734" y="745067"/>
                  <a:pt x="67734" y="745067"/>
                </a:cubicBezTo>
                <a:cubicBezTo>
                  <a:pt x="32442" y="886235"/>
                  <a:pt x="77547" y="710722"/>
                  <a:pt x="45156" y="824089"/>
                </a:cubicBezTo>
                <a:cubicBezTo>
                  <a:pt x="40894" y="839007"/>
                  <a:pt x="38129" y="854327"/>
                  <a:pt x="33867" y="869245"/>
                </a:cubicBezTo>
                <a:cubicBezTo>
                  <a:pt x="30598" y="880686"/>
                  <a:pt x="25464" y="891567"/>
                  <a:pt x="22578" y="903111"/>
                </a:cubicBezTo>
                <a:cubicBezTo>
                  <a:pt x="17924" y="921726"/>
                  <a:pt x="15451" y="940825"/>
                  <a:pt x="11289" y="959556"/>
                </a:cubicBezTo>
                <a:cubicBezTo>
                  <a:pt x="7923" y="974701"/>
                  <a:pt x="3763" y="989659"/>
                  <a:pt x="0" y="1004711"/>
                </a:cubicBezTo>
                <a:cubicBezTo>
                  <a:pt x="2803" y="1066376"/>
                  <a:pt x="15235" y="1364201"/>
                  <a:pt x="22578" y="1444978"/>
                </a:cubicBezTo>
                <a:cubicBezTo>
                  <a:pt x="24315" y="1464087"/>
                  <a:pt x="31331" y="1482404"/>
                  <a:pt x="33867" y="1501423"/>
                </a:cubicBezTo>
                <a:cubicBezTo>
                  <a:pt x="38865" y="1538908"/>
                  <a:pt x="38187" y="1577142"/>
                  <a:pt x="45156" y="1614311"/>
                </a:cubicBezTo>
                <a:cubicBezTo>
                  <a:pt x="49542" y="1637703"/>
                  <a:pt x="63821" y="1658570"/>
                  <a:pt x="67734" y="1682045"/>
                </a:cubicBezTo>
                <a:cubicBezTo>
                  <a:pt x="84892" y="1784989"/>
                  <a:pt x="71786" y="1728067"/>
                  <a:pt x="112889" y="1851378"/>
                </a:cubicBezTo>
                <a:lnTo>
                  <a:pt x="135467" y="1919111"/>
                </a:lnTo>
                <a:cubicBezTo>
                  <a:pt x="139230" y="1930400"/>
                  <a:pt x="139616" y="1943458"/>
                  <a:pt x="146756" y="1952978"/>
                </a:cubicBezTo>
                <a:lnTo>
                  <a:pt x="180623" y="1998134"/>
                </a:lnTo>
                <a:cubicBezTo>
                  <a:pt x="207093" y="2077550"/>
                  <a:pt x="172643" y="1979516"/>
                  <a:pt x="214489" y="2077156"/>
                </a:cubicBezTo>
                <a:cubicBezTo>
                  <a:pt x="238455" y="2133077"/>
                  <a:pt x="209615" y="2090652"/>
                  <a:pt x="248356" y="2144889"/>
                </a:cubicBezTo>
                <a:cubicBezTo>
                  <a:pt x="331920" y="2261877"/>
                  <a:pt x="223594" y="2102101"/>
                  <a:pt x="327378" y="2257778"/>
                </a:cubicBezTo>
                <a:cubicBezTo>
                  <a:pt x="334904" y="2269067"/>
                  <a:pt x="345665" y="2278774"/>
                  <a:pt x="349956" y="2291645"/>
                </a:cubicBezTo>
                <a:cubicBezTo>
                  <a:pt x="365536" y="2338382"/>
                  <a:pt x="354644" y="2315610"/>
                  <a:pt x="383823" y="2359378"/>
                </a:cubicBezTo>
                <a:cubicBezTo>
                  <a:pt x="387586" y="2370667"/>
                  <a:pt x="388510" y="2383344"/>
                  <a:pt x="395111" y="2393245"/>
                </a:cubicBezTo>
                <a:cubicBezTo>
                  <a:pt x="403967" y="2406529"/>
                  <a:pt x="418588" y="2414990"/>
                  <a:pt x="428978" y="2427111"/>
                </a:cubicBezTo>
                <a:cubicBezTo>
                  <a:pt x="441223" y="2441396"/>
                  <a:pt x="451556" y="2457215"/>
                  <a:pt x="462845" y="2472267"/>
                </a:cubicBezTo>
                <a:cubicBezTo>
                  <a:pt x="488729" y="2549919"/>
                  <a:pt x="453325" y="2455607"/>
                  <a:pt x="508000" y="2551289"/>
                </a:cubicBezTo>
                <a:cubicBezTo>
                  <a:pt x="513904" y="2561621"/>
                  <a:pt x="513967" y="2574513"/>
                  <a:pt x="519289" y="2585156"/>
                </a:cubicBezTo>
                <a:cubicBezTo>
                  <a:pt x="525357" y="2597291"/>
                  <a:pt x="536357" y="2606625"/>
                  <a:pt x="541867" y="2619023"/>
                </a:cubicBezTo>
                <a:cubicBezTo>
                  <a:pt x="551533" y="2640771"/>
                  <a:pt x="547617" y="2669927"/>
                  <a:pt x="564445" y="2686756"/>
                </a:cubicBezTo>
                <a:cubicBezTo>
                  <a:pt x="575734" y="2698045"/>
                  <a:pt x="588510" y="2708021"/>
                  <a:pt x="598311" y="2720623"/>
                </a:cubicBezTo>
                <a:cubicBezTo>
                  <a:pt x="614970" y="2742042"/>
                  <a:pt x="628415" y="2765778"/>
                  <a:pt x="643467" y="2788356"/>
                </a:cubicBezTo>
                <a:cubicBezTo>
                  <a:pt x="650993" y="2799645"/>
                  <a:pt x="656451" y="2812629"/>
                  <a:pt x="666045" y="2822223"/>
                </a:cubicBezTo>
                <a:cubicBezTo>
                  <a:pt x="688623" y="2844801"/>
                  <a:pt x="716066" y="2863389"/>
                  <a:pt x="733778" y="2889956"/>
                </a:cubicBezTo>
                <a:cubicBezTo>
                  <a:pt x="815742" y="3012901"/>
                  <a:pt x="739945" y="2929238"/>
                  <a:pt x="812800" y="2968978"/>
                </a:cubicBezTo>
                <a:cubicBezTo>
                  <a:pt x="843965" y="2985977"/>
                  <a:pt x="869433" y="3014198"/>
                  <a:pt x="903111" y="3025423"/>
                </a:cubicBezTo>
                <a:cubicBezTo>
                  <a:pt x="924096" y="3032417"/>
                  <a:pt x="961421" y="3045820"/>
                  <a:pt x="982134" y="3048000"/>
                </a:cubicBezTo>
                <a:cubicBezTo>
                  <a:pt x="1038393" y="3053922"/>
                  <a:pt x="1095023" y="3055526"/>
                  <a:pt x="1151467" y="3059289"/>
                </a:cubicBezTo>
                <a:lnTo>
                  <a:pt x="1456267" y="3048000"/>
                </a:lnTo>
                <a:cubicBezTo>
                  <a:pt x="1520282" y="3045090"/>
                  <a:pt x="1584103" y="3035833"/>
                  <a:pt x="1648178" y="3036711"/>
                </a:cubicBezTo>
                <a:cubicBezTo>
                  <a:pt x="1859019" y="3039599"/>
                  <a:pt x="2069529" y="3055524"/>
                  <a:pt x="2280356" y="3059289"/>
                </a:cubicBezTo>
                <a:lnTo>
                  <a:pt x="2912534" y="3070578"/>
                </a:lnTo>
                <a:lnTo>
                  <a:pt x="3059289" y="3081867"/>
                </a:lnTo>
                <a:cubicBezTo>
                  <a:pt x="3100709" y="3085319"/>
                  <a:pt x="3141904" y="3093156"/>
                  <a:pt x="3183467" y="3093156"/>
                </a:cubicBezTo>
                <a:cubicBezTo>
                  <a:pt x="3251305" y="3093156"/>
                  <a:pt x="3318934" y="3085630"/>
                  <a:pt x="3386667" y="3081867"/>
                </a:cubicBezTo>
                <a:cubicBezTo>
                  <a:pt x="3416771" y="3078104"/>
                  <a:pt x="3447709" y="3078561"/>
                  <a:pt x="3476978" y="3070578"/>
                </a:cubicBezTo>
                <a:cubicBezTo>
                  <a:pt x="3490068" y="3067008"/>
                  <a:pt x="3498710" y="3054068"/>
                  <a:pt x="3510845" y="3048000"/>
                </a:cubicBezTo>
                <a:cubicBezTo>
                  <a:pt x="3521488" y="3042678"/>
                  <a:pt x="3533422" y="3040474"/>
                  <a:pt x="3544711" y="3036711"/>
                </a:cubicBezTo>
                <a:cubicBezTo>
                  <a:pt x="3552237" y="3025422"/>
                  <a:pt x="3556695" y="3011320"/>
                  <a:pt x="3567289" y="3002845"/>
                </a:cubicBezTo>
                <a:cubicBezTo>
                  <a:pt x="3576581" y="2995411"/>
                  <a:pt x="3592742" y="2999970"/>
                  <a:pt x="3601156" y="2991556"/>
                </a:cubicBezTo>
                <a:cubicBezTo>
                  <a:pt x="3613056" y="2979656"/>
                  <a:pt x="3613953" y="2960094"/>
                  <a:pt x="3623734" y="2946400"/>
                </a:cubicBezTo>
                <a:cubicBezTo>
                  <a:pt x="3633013" y="2933409"/>
                  <a:pt x="3646311" y="2923823"/>
                  <a:pt x="3657600" y="2912534"/>
                </a:cubicBezTo>
                <a:cubicBezTo>
                  <a:pt x="3700204" y="2742116"/>
                  <a:pt x="3620162" y="3072996"/>
                  <a:pt x="3691467" y="2573867"/>
                </a:cubicBezTo>
                <a:cubicBezTo>
                  <a:pt x="3695230" y="2547526"/>
                  <a:pt x="3699239" y="2521220"/>
                  <a:pt x="3702756" y="2494845"/>
                </a:cubicBezTo>
                <a:cubicBezTo>
                  <a:pt x="3706766" y="2464773"/>
                  <a:pt x="3709432" y="2434519"/>
                  <a:pt x="3714045" y="2404534"/>
                </a:cubicBezTo>
                <a:cubicBezTo>
                  <a:pt x="3716963" y="2385570"/>
                  <a:pt x="3721571" y="2366904"/>
                  <a:pt x="3725334" y="2348089"/>
                </a:cubicBezTo>
                <a:cubicBezTo>
                  <a:pt x="3721571" y="2212622"/>
                  <a:pt x="3722162" y="2076965"/>
                  <a:pt x="3714045" y="1941689"/>
                </a:cubicBezTo>
                <a:cubicBezTo>
                  <a:pt x="3710858" y="1888568"/>
                  <a:pt x="3696285" y="1836643"/>
                  <a:pt x="3691467" y="1783645"/>
                </a:cubicBezTo>
                <a:cubicBezTo>
                  <a:pt x="3687704" y="1742252"/>
                  <a:pt x="3685671" y="1700666"/>
                  <a:pt x="3680178" y="1659467"/>
                </a:cubicBezTo>
                <a:cubicBezTo>
                  <a:pt x="3678127" y="1644088"/>
                  <a:pt x="3671191" y="1629655"/>
                  <a:pt x="3668889" y="1614311"/>
                </a:cubicBezTo>
                <a:cubicBezTo>
                  <a:pt x="3659888" y="1554306"/>
                  <a:pt x="3665497" y="1491252"/>
                  <a:pt x="3646311" y="1433689"/>
                </a:cubicBezTo>
                <a:cubicBezTo>
                  <a:pt x="3642548" y="1422400"/>
                  <a:pt x="3640344" y="1410466"/>
                  <a:pt x="3635023" y="1399823"/>
                </a:cubicBezTo>
                <a:cubicBezTo>
                  <a:pt x="3628955" y="1387688"/>
                  <a:pt x="3618513" y="1378091"/>
                  <a:pt x="3612445" y="1365956"/>
                </a:cubicBezTo>
                <a:cubicBezTo>
                  <a:pt x="3594082" y="1329229"/>
                  <a:pt x="3610931" y="1330575"/>
                  <a:pt x="3578578" y="1298223"/>
                </a:cubicBezTo>
                <a:cubicBezTo>
                  <a:pt x="3568984" y="1288629"/>
                  <a:pt x="3556000" y="1283171"/>
                  <a:pt x="3544711" y="1275645"/>
                </a:cubicBezTo>
                <a:cubicBezTo>
                  <a:pt x="3507082" y="1219199"/>
                  <a:pt x="3533424" y="1249305"/>
                  <a:pt x="3454400" y="1196623"/>
                </a:cubicBezTo>
                <a:lnTo>
                  <a:pt x="3420534" y="1174045"/>
                </a:lnTo>
                <a:cubicBezTo>
                  <a:pt x="3378817" y="1111469"/>
                  <a:pt x="3421824" y="1160964"/>
                  <a:pt x="3364089" y="1128889"/>
                </a:cubicBezTo>
                <a:cubicBezTo>
                  <a:pt x="3247637" y="1064194"/>
                  <a:pt x="3339121" y="1097989"/>
                  <a:pt x="3262489" y="1072445"/>
                </a:cubicBezTo>
                <a:cubicBezTo>
                  <a:pt x="3251200" y="1064919"/>
                  <a:pt x="3240758" y="1055935"/>
                  <a:pt x="3228623" y="1049867"/>
                </a:cubicBezTo>
                <a:cubicBezTo>
                  <a:pt x="3217980" y="1044545"/>
                  <a:pt x="3205158" y="1044357"/>
                  <a:pt x="3194756" y="1038578"/>
                </a:cubicBezTo>
                <a:cubicBezTo>
                  <a:pt x="3084789" y="977486"/>
                  <a:pt x="3170115" y="1004196"/>
                  <a:pt x="3081867" y="982134"/>
                </a:cubicBezTo>
                <a:cubicBezTo>
                  <a:pt x="3059289" y="967082"/>
                  <a:pt x="3039877" y="945559"/>
                  <a:pt x="3014134" y="936978"/>
                </a:cubicBezTo>
                <a:cubicBezTo>
                  <a:pt x="3002845" y="933215"/>
                  <a:pt x="2990669" y="931468"/>
                  <a:pt x="2980267" y="925689"/>
                </a:cubicBezTo>
                <a:cubicBezTo>
                  <a:pt x="2956547" y="912511"/>
                  <a:pt x="2935112" y="895586"/>
                  <a:pt x="2912534" y="880534"/>
                </a:cubicBezTo>
                <a:lnTo>
                  <a:pt x="2878667" y="857956"/>
                </a:lnTo>
                <a:cubicBezTo>
                  <a:pt x="2867378" y="850430"/>
                  <a:pt x="2855654" y="843519"/>
                  <a:pt x="2844800" y="835378"/>
                </a:cubicBezTo>
                <a:cubicBezTo>
                  <a:pt x="2824188" y="819919"/>
                  <a:pt x="2748595" y="761917"/>
                  <a:pt x="2731911" y="756356"/>
                </a:cubicBezTo>
                <a:cubicBezTo>
                  <a:pt x="2697968" y="745041"/>
                  <a:pt x="2693357" y="746805"/>
                  <a:pt x="2664178" y="722489"/>
                </a:cubicBezTo>
                <a:cubicBezTo>
                  <a:pt x="2651913" y="712269"/>
                  <a:pt x="2642913" y="698424"/>
                  <a:pt x="2630311" y="688623"/>
                </a:cubicBezTo>
                <a:cubicBezTo>
                  <a:pt x="2608892" y="671964"/>
                  <a:pt x="2581765" y="662654"/>
                  <a:pt x="2562578" y="643467"/>
                </a:cubicBezTo>
                <a:cubicBezTo>
                  <a:pt x="2526050" y="606939"/>
                  <a:pt x="2532475" y="615244"/>
                  <a:pt x="2517423" y="598311"/>
                </a:cubicBezTo>
                <a:close/>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35378" y="733778"/>
            <a:ext cx="3352800" cy="2822473"/>
          </a:xfrm>
          <a:custGeom>
            <a:avLst/>
            <a:gdLst>
              <a:gd name="connsiteX0" fmla="*/ 2088444 w 3352800"/>
              <a:gd name="connsiteY0" fmla="*/ 2088444 h 2822473"/>
              <a:gd name="connsiteX1" fmla="*/ 2167466 w 3352800"/>
              <a:gd name="connsiteY1" fmla="*/ 2065866 h 2822473"/>
              <a:gd name="connsiteX2" fmla="*/ 2201333 w 3352800"/>
              <a:gd name="connsiteY2" fmla="*/ 2043289 h 2822473"/>
              <a:gd name="connsiteX3" fmla="*/ 2235200 w 3352800"/>
              <a:gd name="connsiteY3" fmla="*/ 2032000 h 2822473"/>
              <a:gd name="connsiteX4" fmla="*/ 2269066 w 3352800"/>
              <a:gd name="connsiteY4" fmla="*/ 2009422 h 2822473"/>
              <a:gd name="connsiteX5" fmla="*/ 2336800 w 3352800"/>
              <a:gd name="connsiteY5" fmla="*/ 1986844 h 2822473"/>
              <a:gd name="connsiteX6" fmla="*/ 2370666 w 3352800"/>
              <a:gd name="connsiteY6" fmla="*/ 1952978 h 2822473"/>
              <a:gd name="connsiteX7" fmla="*/ 2472266 w 3352800"/>
              <a:gd name="connsiteY7" fmla="*/ 1885244 h 2822473"/>
              <a:gd name="connsiteX8" fmla="*/ 2506133 w 3352800"/>
              <a:gd name="connsiteY8" fmla="*/ 1851378 h 2822473"/>
              <a:gd name="connsiteX9" fmla="*/ 2573866 w 3352800"/>
              <a:gd name="connsiteY9" fmla="*/ 1806222 h 2822473"/>
              <a:gd name="connsiteX10" fmla="*/ 2652889 w 3352800"/>
              <a:gd name="connsiteY10" fmla="*/ 1738489 h 2822473"/>
              <a:gd name="connsiteX11" fmla="*/ 2698044 w 3352800"/>
              <a:gd name="connsiteY11" fmla="*/ 1670755 h 2822473"/>
              <a:gd name="connsiteX12" fmla="*/ 2709333 w 3352800"/>
              <a:gd name="connsiteY12" fmla="*/ 1636889 h 2822473"/>
              <a:gd name="connsiteX13" fmla="*/ 2743200 w 3352800"/>
              <a:gd name="connsiteY13" fmla="*/ 1591733 h 2822473"/>
              <a:gd name="connsiteX14" fmla="*/ 2765778 w 3352800"/>
              <a:gd name="connsiteY14" fmla="*/ 1557866 h 2822473"/>
              <a:gd name="connsiteX15" fmla="*/ 2822222 w 3352800"/>
              <a:gd name="connsiteY15" fmla="*/ 1478844 h 2822473"/>
              <a:gd name="connsiteX16" fmla="*/ 2833511 w 3352800"/>
              <a:gd name="connsiteY16" fmla="*/ 1444978 h 2822473"/>
              <a:gd name="connsiteX17" fmla="*/ 2856089 w 3352800"/>
              <a:gd name="connsiteY17" fmla="*/ 1399822 h 2822473"/>
              <a:gd name="connsiteX18" fmla="*/ 2867378 w 3352800"/>
              <a:gd name="connsiteY18" fmla="*/ 1365955 h 2822473"/>
              <a:gd name="connsiteX19" fmla="*/ 2901244 w 3352800"/>
              <a:gd name="connsiteY19" fmla="*/ 1332089 h 2822473"/>
              <a:gd name="connsiteX20" fmla="*/ 2912533 w 3352800"/>
              <a:gd name="connsiteY20" fmla="*/ 1298222 h 2822473"/>
              <a:gd name="connsiteX21" fmla="*/ 2935111 w 3352800"/>
              <a:gd name="connsiteY21" fmla="*/ 1264355 h 2822473"/>
              <a:gd name="connsiteX22" fmla="*/ 2968978 w 3352800"/>
              <a:gd name="connsiteY22" fmla="*/ 1196622 h 2822473"/>
              <a:gd name="connsiteX23" fmla="*/ 2980266 w 3352800"/>
              <a:gd name="connsiteY23" fmla="*/ 1162755 h 2822473"/>
              <a:gd name="connsiteX24" fmla="*/ 3025422 w 3352800"/>
              <a:gd name="connsiteY24" fmla="*/ 1095022 h 2822473"/>
              <a:gd name="connsiteX25" fmla="*/ 3048000 w 3352800"/>
              <a:gd name="connsiteY25" fmla="*/ 1061155 h 2822473"/>
              <a:gd name="connsiteX26" fmla="*/ 3081866 w 3352800"/>
              <a:gd name="connsiteY26" fmla="*/ 982133 h 2822473"/>
              <a:gd name="connsiteX27" fmla="*/ 3127022 w 3352800"/>
              <a:gd name="connsiteY27" fmla="*/ 914400 h 2822473"/>
              <a:gd name="connsiteX28" fmla="*/ 3160889 w 3352800"/>
              <a:gd name="connsiteY28" fmla="*/ 846666 h 2822473"/>
              <a:gd name="connsiteX29" fmla="*/ 3172178 w 3352800"/>
              <a:gd name="connsiteY29" fmla="*/ 801511 h 2822473"/>
              <a:gd name="connsiteX30" fmla="*/ 3194755 w 3352800"/>
              <a:gd name="connsiteY30" fmla="*/ 767644 h 2822473"/>
              <a:gd name="connsiteX31" fmla="*/ 3217333 w 3352800"/>
              <a:gd name="connsiteY31" fmla="*/ 722489 h 2822473"/>
              <a:gd name="connsiteX32" fmla="*/ 3239911 w 3352800"/>
              <a:gd name="connsiteY32" fmla="*/ 609600 h 2822473"/>
              <a:gd name="connsiteX33" fmla="*/ 3262489 w 3352800"/>
              <a:gd name="connsiteY33" fmla="*/ 564444 h 2822473"/>
              <a:gd name="connsiteX34" fmla="*/ 3285066 w 3352800"/>
              <a:gd name="connsiteY34" fmla="*/ 462844 h 2822473"/>
              <a:gd name="connsiteX35" fmla="*/ 3307644 w 3352800"/>
              <a:gd name="connsiteY35" fmla="*/ 395111 h 2822473"/>
              <a:gd name="connsiteX36" fmla="*/ 3330222 w 3352800"/>
              <a:gd name="connsiteY36" fmla="*/ 316089 h 2822473"/>
              <a:gd name="connsiteX37" fmla="*/ 3352800 w 3352800"/>
              <a:gd name="connsiteY37" fmla="*/ 237066 h 2822473"/>
              <a:gd name="connsiteX38" fmla="*/ 3341511 w 3352800"/>
              <a:gd name="connsiteY38" fmla="*/ 146755 h 2822473"/>
              <a:gd name="connsiteX39" fmla="*/ 3296355 w 3352800"/>
              <a:gd name="connsiteY39" fmla="*/ 124178 h 2822473"/>
              <a:gd name="connsiteX40" fmla="*/ 3228622 w 3352800"/>
              <a:gd name="connsiteY40" fmla="*/ 101600 h 2822473"/>
              <a:gd name="connsiteX41" fmla="*/ 3194755 w 3352800"/>
              <a:gd name="connsiteY41" fmla="*/ 90311 h 2822473"/>
              <a:gd name="connsiteX42" fmla="*/ 2991555 w 3352800"/>
              <a:gd name="connsiteY42" fmla="*/ 56444 h 2822473"/>
              <a:gd name="connsiteX43" fmla="*/ 2856089 w 3352800"/>
              <a:gd name="connsiteY43" fmla="*/ 33866 h 2822473"/>
              <a:gd name="connsiteX44" fmla="*/ 2822222 w 3352800"/>
              <a:gd name="connsiteY44" fmla="*/ 22578 h 2822473"/>
              <a:gd name="connsiteX45" fmla="*/ 2585155 w 3352800"/>
              <a:gd name="connsiteY45" fmla="*/ 0 h 2822473"/>
              <a:gd name="connsiteX46" fmla="*/ 2077155 w 3352800"/>
              <a:gd name="connsiteY46" fmla="*/ 11289 h 2822473"/>
              <a:gd name="connsiteX47" fmla="*/ 1964266 w 3352800"/>
              <a:gd name="connsiteY47" fmla="*/ 22578 h 2822473"/>
              <a:gd name="connsiteX48" fmla="*/ 1806222 w 3352800"/>
              <a:gd name="connsiteY48" fmla="*/ 33866 h 2822473"/>
              <a:gd name="connsiteX49" fmla="*/ 1693333 w 3352800"/>
              <a:gd name="connsiteY49" fmla="*/ 45155 h 2822473"/>
              <a:gd name="connsiteX50" fmla="*/ 1320800 w 3352800"/>
              <a:gd name="connsiteY50" fmla="*/ 67733 h 2822473"/>
              <a:gd name="connsiteX51" fmla="*/ 1061155 w 3352800"/>
              <a:gd name="connsiteY51" fmla="*/ 90311 h 2822473"/>
              <a:gd name="connsiteX52" fmla="*/ 982133 w 3352800"/>
              <a:gd name="connsiteY52" fmla="*/ 101600 h 2822473"/>
              <a:gd name="connsiteX53" fmla="*/ 869244 w 3352800"/>
              <a:gd name="connsiteY53" fmla="*/ 135466 h 2822473"/>
              <a:gd name="connsiteX54" fmla="*/ 835378 w 3352800"/>
              <a:gd name="connsiteY54" fmla="*/ 146755 h 2822473"/>
              <a:gd name="connsiteX55" fmla="*/ 801511 w 3352800"/>
              <a:gd name="connsiteY55" fmla="*/ 169333 h 2822473"/>
              <a:gd name="connsiteX56" fmla="*/ 778933 w 3352800"/>
              <a:gd name="connsiteY56" fmla="*/ 203200 h 2822473"/>
              <a:gd name="connsiteX57" fmla="*/ 745066 w 3352800"/>
              <a:gd name="connsiteY57" fmla="*/ 237066 h 2822473"/>
              <a:gd name="connsiteX58" fmla="*/ 733778 w 3352800"/>
              <a:gd name="connsiteY58" fmla="*/ 270933 h 2822473"/>
              <a:gd name="connsiteX59" fmla="*/ 699911 w 3352800"/>
              <a:gd name="connsiteY59" fmla="*/ 304800 h 2822473"/>
              <a:gd name="connsiteX60" fmla="*/ 677333 w 3352800"/>
              <a:gd name="connsiteY60" fmla="*/ 338666 h 2822473"/>
              <a:gd name="connsiteX61" fmla="*/ 609600 w 3352800"/>
              <a:gd name="connsiteY61" fmla="*/ 406400 h 2822473"/>
              <a:gd name="connsiteX62" fmla="*/ 587022 w 3352800"/>
              <a:gd name="connsiteY62" fmla="*/ 440266 h 2822473"/>
              <a:gd name="connsiteX63" fmla="*/ 553155 w 3352800"/>
              <a:gd name="connsiteY63" fmla="*/ 451555 h 2822473"/>
              <a:gd name="connsiteX64" fmla="*/ 530578 w 3352800"/>
              <a:gd name="connsiteY64" fmla="*/ 485422 h 2822473"/>
              <a:gd name="connsiteX65" fmla="*/ 462844 w 3352800"/>
              <a:gd name="connsiteY65" fmla="*/ 530578 h 2822473"/>
              <a:gd name="connsiteX66" fmla="*/ 440266 w 3352800"/>
              <a:gd name="connsiteY66" fmla="*/ 564444 h 2822473"/>
              <a:gd name="connsiteX67" fmla="*/ 372533 w 3352800"/>
              <a:gd name="connsiteY67" fmla="*/ 632178 h 2822473"/>
              <a:gd name="connsiteX68" fmla="*/ 338666 w 3352800"/>
              <a:gd name="connsiteY68" fmla="*/ 666044 h 2822473"/>
              <a:gd name="connsiteX69" fmla="*/ 259644 w 3352800"/>
              <a:gd name="connsiteY69" fmla="*/ 745066 h 2822473"/>
              <a:gd name="connsiteX70" fmla="*/ 214489 w 3352800"/>
              <a:gd name="connsiteY70" fmla="*/ 824089 h 2822473"/>
              <a:gd name="connsiteX71" fmla="*/ 191911 w 3352800"/>
              <a:gd name="connsiteY71" fmla="*/ 857955 h 2822473"/>
              <a:gd name="connsiteX72" fmla="*/ 180622 w 3352800"/>
              <a:gd name="connsiteY72" fmla="*/ 891822 h 2822473"/>
              <a:gd name="connsiteX73" fmla="*/ 158044 w 3352800"/>
              <a:gd name="connsiteY73" fmla="*/ 925689 h 2822473"/>
              <a:gd name="connsiteX74" fmla="*/ 124178 w 3352800"/>
              <a:gd name="connsiteY74" fmla="*/ 1128889 h 2822473"/>
              <a:gd name="connsiteX75" fmla="*/ 112889 w 3352800"/>
              <a:gd name="connsiteY75" fmla="*/ 1377244 h 2822473"/>
              <a:gd name="connsiteX76" fmla="*/ 90311 w 3352800"/>
              <a:gd name="connsiteY76" fmla="*/ 1862666 h 2822473"/>
              <a:gd name="connsiteX77" fmla="*/ 79022 w 3352800"/>
              <a:gd name="connsiteY77" fmla="*/ 1896533 h 2822473"/>
              <a:gd name="connsiteX78" fmla="*/ 22578 w 3352800"/>
              <a:gd name="connsiteY78" fmla="*/ 2020711 h 2822473"/>
              <a:gd name="connsiteX79" fmla="*/ 0 w 3352800"/>
              <a:gd name="connsiteY79" fmla="*/ 2156178 h 2822473"/>
              <a:gd name="connsiteX80" fmla="*/ 11289 w 3352800"/>
              <a:gd name="connsiteY80" fmla="*/ 2427111 h 2822473"/>
              <a:gd name="connsiteX81" fmla="*/ 22578 w 3352800"/>
              <a:gd name="connsiteY81" fmla="*/ 2483555 h 2822473"/>
              <a:gd name="connsiteX82" fmla="*/ 67733 w 3352800"/>
              <a:gd name="connsiteY82" fmla="*/ 2562578 h 2822473"/>
              <a:gd name="connsiteX83" fmla="*/ 79022 w 3352800"/>
              <a:gd name="connsiteY83" fmla="*/ 2596444 h 2822473"/>
              <a:gd name="connsiteX84" fmla="*/ 112889 w 3352800"/>
              <a:gd name="connsiteY84" fmla="*/ 2641600 h 2822473"/>
              <a:gd name="connsiteX85" fmla="*/ 135466 w 3352800"/>
              <a:gd name="connsiteY85" fmla="*/ 2686755 h 2822473"/>
              <a:gd name="connsiteX86" fmla="*/ 214489 w 3352800"/>
              <a:gd name="connsiteY86" fmla="*/ 2743200 h 2822473"/>
              <a:gd name="connsiteX87" fmla="*/ 248355 w 3352800"/>
              <a:gd name="connsiteY87" fmla="*/ 2754489 h 2822473"/>
              <a:gd name="connsiteX88" fmla="*/ 316089 w 3352800"/>
              <a:gd name="connsiteY88" fmla="*/ 2788355 h 2822473"/>
              <a:gd name="connsiteX89" fmla="*/ 349955 w 3352800"/>
              <a:gd name="connsiteY89" fmla="*/ 2810933 h 2822473"/>
              <a:gd name="connsiteX90" fmla="*/ 530578 w 3352800"/>
              <a:gd name="connsiteY90" fmla="*/ 2810933 h 2822473"/>
              <a:gd name="connsiteX91" fmla="*/ 632178 w 3352800"/>
              <a:gd name="connsiteY91" fmla="*/ 2765778 h 2822473"/>
              <a:gd name="connsiteX92" fmla="*/ 677333 w 3352800"/>
              <a:gd name="connsiteY92" fmla="*/ 2720622 h 2822473"/>
              <a:gd name="connsiteX93" fmla="*/ 745066 w 3352800"/>
              <a:gd name="connsiteY93" fmla="*/ 2686755 h 2822473"/>
              <a:gd name="connsiteX94" fmla="*/ 778933 w 3352800"/>
              <a:gd name="connsiteY94" fmla="*/ 2641600 h 2822473"/>
              <a:gd name="connsiteX95" fmla="*/ 835378 w 3352800"/>
              <a:gd name="connsiteY95" fmla="*/ 2619022 h 2822473"/>
              <a:gd name="connsiteX96" fmla="*/ 891822 w 3352800"/>
              <a:gd name="connsiteY96" fmla="*/ 2573866 h 2822473"/>
              <a:gd name="connsiteX97" fmla="*/ 970844 w 3352800"/>
              <a:gd name="connsiteY97" fmla="*/ 2528711 h 2822473"/>
              <a:gd name="connsiteX98" fmla="*/ 1004711 w 3352800"/>
              <a:gd name="connsiteY98" fmla="*/ 2494844 h 2822473"/>
              <a:gd name="connsiteX99" fmla="*/ 1049866 w 3352800"/>
              <a:gd name="connsiteY99" fmla="*/ 2460978 h 2822473"/>
              <a:gd name="connsiteX100" fmla="*/ 1117600 w 3352800"/>
              <a:gd name="connsiteY100" fmla="*/ 2404533 h 2822473"/>
              <a:gd name="connsiteX101" fmla="*/ 1140178 w 3352800"/>
              <a:gd name="connsiteY101" fmla="*/ 2370666 h 2822473"/>
              <a:gd name="connsiteX102" fmla="*/ 1174044 w 3352800"/>
              <a:gd name="connsiteY102" fmla="*/ 2348089 h 2822473"/>
              <a:gd name="connsiteX103" fmla="*/ 1185333 w 3352800"/>
              <a:gd name="connsiteY103" fmla="*/ 2314222 h 2822473"/>
              <a:gd name="connsiteX104" fmla="*/ 1253066 w 3352800"/>
              <a:gd name="connsiteY104" fmla="*/ 2235200 h 2822473"/>
              <a:gd name="connsiteX105" fmla="*/ 1264355 w 3352800"/>
              <a:gd name="connsiteY105" fmla="*/ 2201333 h 2822473"/>
              <a:gd name="connsiteX106" fmla="*/ 1320800 w 3352800"/>
              <a:gd name="connsiteY106" fmla="*/ 2122311 h 2822473"/>
              <a:gd name="connsiteX107" fmla="*/ 1332089 w 3352800"/>
              <a:gd name="connsiteY107" fmla="*/ 2088444 h 2822473"/>
              <a:gd name="connsiteX108" fmla="*/ 1354666 w 3352800"/>
              <a:gd name="connsiteY108" fmla="*/ 2054578 h 2822473"/>
              <a:gd name="connsiteX109" fmla="*/ 1422400 w 3352800"/>
              <a:gd name="connsiteY109" fmla="*/ 1941689 h 2822473"/>
              <a:gd name="connsiteX110" fmla="*/ 1490133 w 3352800"/>
              <a:gd name="connsiteY110" fmla="*/ 1873955 h 2822473"/>
              <a:gd name="connsiteX111" fmla="*/ 1591733 w 3352800"/>
              <a:gd name="connsiteY111" fmla="*/ 1783644 h 2822473"/>
              <a:gd name="connsiteX112" fmla="*/ 1648178 w 3352800"/>
              <a:gd name="connsiteY112" fmla="*/ 1715911 h 2822473"/>
              <a:gd name="connsiteX113" fmla="*/ 1682044 w 3352800"/>
              <a:gd name="connsiteY113" fmla="*/ 1693333 h 2822473"/>
              <a:gd name="connsiteX114" fmla="*/ 1749778 w 3352800"/>
              <a:gd name="connsiteY114" fmla="*/ 1636889 h 2822473"/>
              <a:gd name="connsiteX115" fmla="*/ 1749778 w 3352800"/>
              <a:gd name="connsiteY115" fmla="*/ 1704622 h 2822473"/>
              <a:gd name="connsiteX116" fmla="*/ 1715911 w 3352800"/>
              <a:gd name="connsiteY116" fmla="*/ 1851378 h 2822473"/>
              <a:gd name="connsiteX117" fmla="*/ 1704622 w 3352800"/>
              <a:gd name="connsiteY117" fmla="*/ 1885244 h 2822473"/>
              <a:gd name="connsiteX118" fmla="*/ 1591733 w 3352800"/>
              <a:gd name="connsiteY118" fmla="*/ 2054578 h 2822473"/>
              <a:gd name="connsiteX119" fmla="*/ 1546578 w 3352800"/>
              <a:gd name="connsiteY119" fmla="*/ 2122311 h 2822473"/>
              <a:gd name="connsiteX120" fmla="*/ 1501422 w 3352800"/>
              <a:gd name="connsiteY120" fmla="*/ 2223911 h 2822473"/>
              <a:gd name="connsiteX121" fmla="*/ 1490133 w 3352800"/>
              <a:gd name="connsiteY121" fmla="*/ 2269066 h 2822473"/>
              <a:gd name="connsiteX122" fmla="*/ 1467555 w 3352800"/>
              <a:gd name="connsiteY122" fmla="*/ 2336800 h 2822473"/>
              <a:gd name="connsiteX123" fmla="*/ 1444978 w 3352800"/>
              <a:gd name="connsiteY123" fmla="*/ 2427111 h 2822473"/>
              <a:gd name="connsiteX124" fmla="*/ 1456266 w 3352800"/>
              <a:gd name="connsiteY124" fmla="*/ 2506133 h 2822473"/>
              <a:gd name="connsiteX125" fmla="*/ 1535289 w 3352800"/>
              <a:gd name="connsiteY125" fmla="*/ 2540000 h 2822473"/>
              <a:gd name="connsiteX126" fmla="*/ 1603022 w 3352800"/>
              <a:gd name="connsiteY126" fmla="*/ 2517422 h 2822473"/>
              <a:gd name="connsiteX127" fmla="*/ 1636889 w 3352800"/>
              <a:gd name="connsiteY127" fmla="*/ 2494844 h 2822473"/>
              <a:gd name="connsiteX128" fmla="*/ 1727200 w 3352800"/>
              <a:gd name="connsiteY128" fmla="*/ 2449689 h 2822473"/>
              <a:gd name="connsiteX129" fmla="*/ 1794933 w 3352800"/>
              <a:gd name="connsiteY129" fmla="*/ 2404533 h 2822473"/>
              <a:gd name="connsiteX130" fmla="*/ 1828800 w 3352800"/>
              <a:gd name="connsiteY130" fmla="*/ 2381955 h 2822473"/>
              <a:gd name="connsiteX131" fmla="*/ 1862666 w 3352800"/>
              <a:gd name="connsiteY131" fmla="*/ 2359378 h 2822473"/>
              <a:gd name="connsiteX132" fmla="*/ 1896533 w 3352800"/>
              <a:gd name="connsiteY132" fmla="*/ 2325511 h 2822473"/>
              <a:gd name="connsiteX133" fmla="*/ 1952978 w 3352800"/>
              <a:gd name="connsiteY133" fmla="*/ 2302933 h 2822473"/>
              <a:gd name="connsiteX134" fmla="*/ 2020711 w 3352800"/>
              <a:gd name="connsiteY134" fmla="*/ 2257778 h 2822473"/>
              <a:gd name="connsiteX135" fmla="*/ 2088444 w 3352800"/>
              <a:gd name="connsiteY135" fmla="*/ 2212622 h 2822473"/>
              <a:gd name="connsiteX136" fmla="*/ 2122311 w 3352800"/>
              <a:gd name="connsiteY136" fmla="*/ 2178755 h 2822473"/>
              <a:gd name="connsiteX137" fmla="*/ 2201333 w 3352800"/>
              <a:gd name="connsiteY137" fmla="*/ 2144889 h 2822473"/>
              <a:gd name="connsiteX138" fmla="*/ 2280355 w 3352800"/>
              <a:gd name="connsiteY138" fmla="*/ 2088444 h 2822473"/>
              <a:gd name="connsiteX139" fmla="*/ 2314222 w 3352800"/>
              <a:gd name="connsiteY139" fmla="*/ 2054578 h 2822473"/>
              <a:gd name="connsiteX140" fmla="*/ 2381955 w 3352800"/>
              <a:gd name="connsiteY140" fmla="*/ 2009422 h 2822473"/>
              <a:gd name="connsiteX141" fmla="*/ 2438400 w 3352800"/>
              <a:gd name="connsiteY141" fmla="*/ 1964266 h 2822473"/>
              <a:gd name="connsiteX142" fmla="*/ 2506133 w 3352800"/>
              <a:gd name="connsiteY142" fmla="*/ 1907822 h 2822473"/>
              <a:gd name="connsiteX143" fmla="*/ 2562578 w 3352800"/>
              <a:gd name="connsiteY143" fmla="*/ 1840089 h 2822473"/>
              <a:gd name="connsiteX144" fmla="*/ 2585155 w 3352800"/>
              <a:gd name="connsiteY144" fmla="*/ 1806222 h 2822473"/>
              <a:gd name="connsiteX145" fmla="*/ 2641600 w 3352800"/>
              <a:gd name="connsiteY145" fmla="*/ 1738489 h 2822473"/>
              <a:gd name="connsiteX146" fmla="*/ 2641600 w 3352800"/>
              <a:gd name="connsiteY146" fmla="*/ 1727200 h 282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3352800" h="2822473">
                <a:moveTo>
                  <a:pt x="2088444" y="2088444"/>
                </a:moveTo>
                <a:cubicBezTo>
                  <a:pt x="2114785" y="2080918"/>
                  <a:pt x="2142031" y="2076040"/>
                  <a:pt x="2167466" y="2065866"/>
                </a:cubicBezTo>
                <a:cubicBezTo>
                  <a:pt x="2180063" y="2060827"/>
                  <a:pt x="2189198" y="2049356"/>
                  <a:pt x="2201333" y="2043289"/>
                </a:cubicBezTo>
                <a:cubicBezTo>
                  <a:pt x="2211976" y="2037967"/>
                  <a:pt x="2223911" y="2035763"/>
                  <a:pt x="2235200" y="2032000"/>
                </a:cubicBezTo>
                <a:cubicBezTo>
                  <a:pt x="2246489" y="2024474"/>
                  <a:pt x="2256668" y="2014932"/>
                  <a:pt x="2269066" y="2009422"/>
                </a:cubicBezTo>
                <a:cubicBezTo>
                  <a:pt x="2290814" y="1999756"/>
                  <a:pt x="2336800" y="1986844"/>
                  <a:pt x="2336800" y="1986844"/>
                </a:cubicBezTo>
                <a:cubicBezTo>
                  <a:pt x="2348089" y="1975555"/>
                  <a:pt x="2357675" y="1962257"/>
                  <a:pt x="2370666" y="1952978"/>
                </a:cubicBezTo>
                <a:cubicBezTo>
                  <a:pt x="2503638" y="1857999"/>
                  <a:pt x="2307806" y="2029146"/>
                  <a:pt x="2472266" y="1885244"/>
                </a:cubicBezTo>
                <a:cubicBezTo>
                  <a:pt x="2484281" y="1874731"/>
                  <a:pt x="2493531" y="1861179"/>
                  <a:pt x="2506133" y="1851378"/>
                </a:cubicBezTo>
                <a:cubicBezTo>
                  <a:pt x="2527552" y="1834719"/>
                  <a:pt x="2554679" y="1825409"/>
                  <a:pt x="2573866" y="1806222"/>
                </a:cubicBezTo>
                <a:cubicBezTo>
                  <a:pt x="2628616" y="1751472"/>
                  <a:pt x="2601310" y="1772873"/>
                  <a:pt x="2652889" y="1738489"/>
                </a:cubicBezTo>
                <a:cubicBezTo>
                  <a:pt x="2667941" y="1715911"/>
                  <a:pt x="2689463" y="1696498"/>
                  <a:pt x="2698044" y="1670755"/>
                </a:cubicBezTo>
                <a:cubicBezTo>
                  <a:pt x="2701807" y="1659466"/>
                  <a:pt x="2703429" y="1647220"/>
                  <a:pt x="2709333" y="1636889"/>
                </a:cubicBezTo>
                <a:cubicBezTo>
                  <a:pt x="2718668" y="1620553"/>
                  <a:pt x="2732264" y="1607043"/>
                  <a:pt x="2743200" y="1591733"/>
                </a:cubicBezTo>
                <a:cubicBezTo>
                  <a:pt x="2751086" y="1580693"/>
                  <a:pt x="2757892" y="1568907"/>
                  <a:pt x="2765778" y="1557866"/>
                </a:cubicBezTo>
                <a:cubicBezTo>
                  <a:pt x="2774301" y="1545934"/>
                  <a:pt x="2813354" y="1496580"/>
                  <a:pt x="2822222" y="1478844"/>
                </a:cubicBezTo>
                <a:cubicBezTo>
                  <a:pt x="2827544" y="1468201"/>
                  <a:pt x="2828824" y="1455915"/>
                  <a:pt x="2833511" y="1444978"/>
                </a:cubicBezTo>
                <a:cubicBezTo>
                  <a:pt x="2840140" y="1429510"/>
                  <a:pt x="2849460" y="1415290"/>
                  <a:pt x="2856089" y="1399822"/>
                </a:cubicBezTo>
                <a:cubicBezTo>
                  <a:pt x="2860777" y="1388884"/>
                  <a:pt x="2860777" y="1375856"/>
                  <a:pt x="2867378" y="1365955"/>
                </a:cubicBezTo>
                <a:cubicBezTo>
                  <a:pt x="2876234" y="1352672"/>
                  <a:pt x="2889955" y="1343378"/>
                  <a:pt x="2901244" y="1332089"/>
                </a:cubicBezTo>
                <a:cubicBezTo>
                  <a:pt x="2905007" y="1320800"/>
                  <a:pt x="2907211" y="1308865"/>
                  <a:pt x="2912533" y="1298222"/>
                </a:cubicBezTo>
                <a:cubicBezTo>
                  <a:pt x="2918601" y="1286087"/>
                  <a:pt x="2928522" y="1276215"/>
                  <a:pt x="2935111" y="1264355"/>
                </a:cubicBezTo>
                <a:cubicBezTo>
                  <a:pt x="2947370" y="1242289"/>
                  <a:pt x="2958726" y="1219689"/>
                  <a:pt x="2968978" y="1196622"/>
                </a:cubicBezTo>
                <a:cubicBezTo>
                  <a:pt x="2973811" y="1185748"/>
                  <a:pt x="2974487" y="1173157"/>
                  <a:pt x="2980266" y="1162755"/>
                </a:cubicBezTo>
                <a:cubicBezTo>
                  <a:pt x="2993444" y="1139035"/>
                  <a:pt x="3010370" y="1117600"/>
                  <a:pt x="3025422" y="1095022"/>
                </a:cubicBezTo>
                <a:cubicBezTo>
                  <a:pt x="3032948" y="1083733"/>
                  <a:pt x="3043709" y="1074026"/>
                  <a:pt x="3048000" y="1061155"/>
                </a:cubicBezTo>
                <a:cubicBezTo>
                  <a:pt x="3059678" y="1026123"/>
                  <a:pt x="3060944" y="1017003"/>
                  <a:pt x="3081866" y="982133"/>
                </a:cubicBezTo>
                <a:cubicBezTo>
                  <a:pt x="3095827" y="958865"/>
                  <a:pt x="3114887" y="938670"/>
                  <a:pt x="3127022" y="914400"/>
                </a:cubicBezTo>
                <a:cubicBezTo>
                  <a:pt x="3138311" y="891822"/>
                  <a:pt x="3151514" y="870103"/>
                  <a:pt x="3160889" y="846666"/>
                </a:cubicBezTo>
                <a:cubicBezTo>
                  <a:pt x="3166651" y="832261"/>
                  <a:pt x="3166066" y="815772"/>
                  <a:pt x="3172178" y="801511"/>
                </a:cubicBezTo>
                <a:cubicBezTo>
                  <a:pt x="3177522" y="789040"/>
                  <a:pt x="3188024" y="779424"/>
                  <a:pt x="3194755" y="767644"/>
                </a:cubicBezTo>
                <a:cubicBezTo>
                  <a:pt x="3203104" y="753033"/>
                  <a:pt x="3209807" y="737541"/>
                  <a:pt x="3217333" y="722489"/>
                </a:cubicBezTo>
                <a:cubicBezTo>
                  <a:pt x="3221235" y="699077"/>
                  <a:pt x="3229806" y="636546"/>
                  <a:pt x="3239911" y="609600"/>
                </a:cubicBezTo>
                <a:cubicBezTo>
                  <a:pt x="3245820" y="593843"/>
                  <a:pt x="3254963" y="579496"/>
                  <a:pt x="3262489" y="564444"/>
                </a:cubicBezTo>
                <a:cubicBezTo>
                  <a:pt x="3268931" y="532234"/>
                  <a:pt x="3275505" y="494716"/>
                  <a:pt x="3285066" y="462844"/>
                </a:cubicBezTo>
                <a:cubicBezTo>
                  <a:pt x="3291904" y="440049"/>
                  <a:pt x="3301872" y="418199"/>
                  <a:pt x="3307644" y="395111"/>
                </a:cubicBezTo>
                <a:cubicBezTo>
                  <a:pt x="3342936" y="253943"/>
                  <a:pt x="3297831" y="429456"/>
                  <a:pt x="3330222" y="316089"/>
                </a:cubicBezTo>
                <a:cubicBezTo>
                  <a:pt x="3358575" y="216856"/>
                  <a:pt x="3325731" y="318273"/>
                  <a:pt x="3352800" y="237066"/>
                </a:cubicBezTo>
                <a:cubicBezTo>
                  <a:pt x="3349037" y="206962"/>
                  <a:pt x="3355079" y="173890"/>
                  <a:pt x="3341511" y="146755"/>
                </a:cubicBezTo>
                <a:cubicBezTo>
                  <a:pt x="3333985" y="131703"/>
                  <a:pt x="3311980" y="130428"/>
                  <a:pt x="3296355" y="124178"/>
                </a:cubicBezTo>
                <a:cubicBezTo>
                  <a:pt x="3274258" y="115339"/>
                  <a:pt x="3251200" y="109126"/>
                  <a:pt x="3228622" y="101600"/>
                </a:cubicBezTo>
                <a:cubicBezTo>
                  <a:pt x="3217333" y="97837"/>
                  <a:pt x="3206424" y="92645"/>
                  <a:pt x="3194755" y="90311"/>
                </a:cubicBezTo>
                <a:cubicBezTo>
                  <a:pt x="3089778" y="69315"/>
                  <a:pt x="3157275" y="81940"/>
                  <a:pt x="2991555" y="56444"/>
                </a:cubicBezTo>
                <a:cubicBezTo>
                  <a:pt x="2912162" y="29979"/>
                  <a:pt x="3007316" y="59070"/>
                  <a:pt x="2856089" y="33866"/>
                </a:cubicBezTo>
                <a:cubicBezTo>
                  <a:pt x="2844351" y="31910"/>
                  <a:pt x="2833890" y="24912"/>
                  <a:pt x="2822222" y="22578"/>
                </a:cubicBezTo>
                <a:cubicBezTo>
                  <a:pt x="2749268" y="7988"/>
                  <a:pt x="2653912" y="4911"/>
                  <a:pt x="2585155" y="0"/>
                </a:cubicBezTo>
                <a:lnTo>
                  <a:pt x="2077155" y="11289"/>
                </a:lnTo>
                <a:cubicBezTo>
                  <a:pt x="2039363" y="12663"/>
                  <a:pt x="2001953" y="19438"/>
                  <a:pt x="1964266" y="22578"/>
                </a:cubicBezTo>
                <a:cubicBezTo>
                  <a:pt x="1911633" y="26964"/>
                  <a:pt x="1858855" y="29480"/>
                  <a:pt x="1806222" y="33866"/>
                </a:cubicBezTo>
                <a:cubicBezTo>
                  <a:pt x="1768535" y="37006"/>
                  <a:pt x="1731061" y="42553"/>
                  <a:pt x="1693333" y="45155"/>
                </a:cubicBezTo>
                <a:cubicBezTo>
                  <a:pt x="1313632" y="71342"/>
                  <a:pt x="1633226" y="42401"/>
                  <a:pt x="1320800" y="67733"/>
                </a:cubicBezTo>
                <a:cubicBezTo>
                  <a:pt x="1234209" y="74754"/>
                  <a:pt x="1147157" y="78025"/>
                  <a:pt x="1061155" y="90311"/>
                </a:cubicBezTo>
                <a:cubicBezTo>
                  <a:pt x="1034814" y="94074"/>
                  <a:pt x="1008312" y="96840"/>
                  <a:pt x="982133" y="101600"/>
                </a:cubicBezTo>
                <a:cubicBezTo>
                  <a:pt x="944605" y="108423"/>
                  <a:pt x="904580" y="123687"/>
                  <a:pt x="869244" y="135466"/>
                </a:cubicBezTo>
                <a:cubicBezTo>
                  <a:pt x="857955" y="139229"/>
                  <a:pt x="845279" y="140154"/>
                  <a:pt x="835378" y="146755"/>
                </a:cubicBezTo>
                <a:lnTo>
                  <a:pt x="801511" y="169333"/>
                </a:lnTo>
                <a:cubicBezTo>
                  <a:pt x="793985" y="180622"/>
                  <a:pt x="787619" y="192777"/>
                  <a:pt x="778933" y="203200"/>
                </a:cubicBezTo>
                <a:cubicBezTo>
                  <a:pt x="768712" y="215464"/>
                  <a:pt x="753922" y="223782"/>
                  <a:pt x="745066" y="237066"/>
                </a:cubicBezTo>
                <a:cubicBezTo>
                  <a:pt x="738465" y="246967"/>
                  <a:pt x="740379" y="261032"/>
                  <a:pt x="733778" y="270933"/>
                </a:cubicBezTo>
                <a:cubicBezTo>
                  <a:pt x="724922" y="284217"/>
                  <a:pt x="710132" y="292535"/>
                  <a:pt x="699911" y="304800"/>
                </a:cubicBezTo>
                <a:cubicBezTo>
                  <a:pt x="691225" y="315223"/>
                  <a:pt x="686347" y="328526"/>
                  <a:pt x="677333" y="338666"/>
                </a:cubicBezTo>
                <a:cubicBezTo>
                  <a:pt x="656120" y="362531"/>
                  <a:pt x="627312" y="379833"/>
                  <a:pt x="609600" y="406400"/>
                </a:cubicBezTo>
                <a:cubicBezTo>
                  <a:pt x="602074" y="417689"/>
                  <a:pt x="597616" y="431791"/>
                  <a:pt x="587022" y="440266"/>
                </a:cubicBezTo>
                <a:cubicBezTo>
                  <a:pt x="577730" y="447700"/>
                  <a:pt x="564444" y="447792"/>
                  <a:pt x="553155" y="451555"/>
                </a:cubicBezTo>
                <a:cubicBezTo>
                  <a:pt x="545629" y="462844"/>
                  <a:pt x="540789" y="476488"/>
                  <a:pt x="530578" y="485422"/>
                </a:cubicBezTo>
                <a:cubicBezTo>
                  <a:pt x="510157" y="503291"/>
                  <a:pt x="462844" y="530578"/>
                  <a:pt x="462844" y="530578"/>
                </a:cubicBezTo>
                <a:cubicBezTo>
                  <a:pt x="455318" y="541867"/>
                  <a:pt x="449280" y="554304"/>
                  <a:pt x="440266" y="564444"/>
                </a:cubicBezTo>
                <a:cubicBezTo>
                  <a:pt x="419053" y="588309"/>
                  <a:pt x="395111" y="609600"/>
                  <a:pt x="372533" y="632178"/>
                </a:cubicBezTo>
                <a:cubicBezTo>
                  <a:pt x="361244" y="643467"/>
                  <a:pt x="348639" y="653577"/>
                  <a:pt x="338666" y="666044"/>
                </a:cubicBezTo>
                <a:cubicBezTo>
                  <a:pt x="285036" y="733084"/>
                  <a:pt x="313559" y="709124"/>
                  <a:pt x="259644" y="745066"/>
                </a:cubicBezTo>
                <a:cubicBezTo>
                  <a:pt x="204632" y="827584"/>
                  <a:pt x="271784" y="723821"/>
                  <a:pt x="214489" y="824089"/>
                </a:cubicBezTo>
                <a:cubicBezTo>
                  <a:pt x="207758" y="835869"/>
                  <a:pt x="199437" y="846666"/>
                  <a:pt x="191911" y="857955"/>
                </a:cubicBezTo>
                <a:cubicBezTo>
                  <a:pt x="188148" y="869244"/>
                  <a:pt x="185944" y="881179"/>
                  <a:pt x="180622" y="891822"/>
                </a:cubicBezTo>
                <a:cubicBezTo>
                  <a:pt x="174554" y="903957"/>
                  <a:pt x="161771" y="912643"/>
                  <a:pt x="158044" y="925689"/>
                </a:cubicBezTo>
                <a:cubicBezTo>
                  <a:pt x="146324" y="966707"/>
                  <a:pt x="131537" y="1077370"/>
                  <a:pt x="124178" y="1128889"/>
                </a:cubicBezTo>
                <a:cubicBezTo>
                  <a:pt x="120415" y="1211674"/>
                  <a:pt x="115745" y="1294423"/>
                  <a:pt x="112889" y="1377244"/>
                </a:cubicBezTo>
                <a:cubicBezTo>
                  <a:pt x="110279" y="1452943"/>
                  <a:pt x="118916" y="1719640"/>
                  <a:pt x="90311" y="1862666"/>
                </a:cubicBezTo>
                <a:cubicBezTo>
                  <a:pt x="87977" y="1874335"/>
                  <a:pt x="83441" y="1885484"/>
                  <a:pt x="79022" y="1896533"/>
                </a:cubicBezTo>
                <a:cubicBezTo>
                  <a:pt x="52028" y="1964017"/>
                  <a:pt x="50042" y="1965781"/>
                  <a:pt x="22578" y="2020711"/>
                </a:cubicBezTo>
                <a:cubicBezTo>
                  <a:pt x="16168" y="2052762"/>
                  <a:pt x="0" y="2128172"/>
                  <a:pt x="0" y="2156178"/>
                </a:cubicBezTo>
                <a:cubicBezTo>
                  <a:pt x="0" y="2246567"/>
                  <a:pt x="5070" y="2336936"/>
                  <a:pt x="11289" y="2427111"/>
                </a:cubicBezTo>
                <a:cubicBezTo>
                  <a:pt x="12609" y="2446253"/>
                  <a:pt x="16511" y="2465352"/>
                  <a:pt x="22578" y="2483555"/>
                </a:cubicBezTo>
                <a:cubicBezTo>
                  <a:pt x="42370" y="2542931"/>
                  <a:pt x="42958" y="2513028"/>
                  <a:pt x="67733" y="2562578"/>
                </a:cubicBezTo>
                <a:cubicBezTo>
                  <a:pt x="73055" y="2573221"/>
                  <a:pt x="73118" y="2586113"/>
                  <a:pt x="79022" y="2596444"/>
                </a:cubicBezTo>
                <a:cubicBezTo>
                  <a:pt x="88357" y="2612780"/>
                  <a:pt x="102917" y="2625645"/>
                  <a:pt x="112889" y="2641600"/>
                </a:cubicBezTo>
                <a:cubicBezTo>
                  <a:pt x="121808" y="2655870"/>
                  <a:pt x="124514" y="2673978"/>
                  <a:pt x="135466" y="2686755"/>
                </a:cubicBezTo>
                <a:cubicBezTo>
                  <a:pt x="139301" y="2691230"/>
                  <a:pt x="202591" y="2737251"/>
                  <a:pt x="214489" y="2743200"/>
                </a:cubicBezTo>
                <a:cubicBezTo>
                  <a:pt x="225132" y="2748522"/>
                  <a:pt x="237712" y="2749168"/>
                  <a:pt x="248355" y="2754489"/>
                </a:cubicBezTo>
                <a:cubicBezTo>
                  <a:pt x="335888" y="2798255"/>
                  <a:pt x="230966" y="2759981"/>
                  <a:pt x="316089" y="2788355"/>
                </a:cubicBezTo>
                <a:cubicBezTo>
                  <a:pt x="327378" y="2795881"/>
                  <a:pt x="337251" y="2806169"/>
                  <a:pt x="349955" y="2810933"/>
                </a:cubicBezTo>
                <a:cubicBezTo>
                  <a:pt x="410646" y="2833692"/>
                  <a:pt x="466378" y="2816769"/>
                  <a:pt x="530578" y="2810933"/>
                </a:cubicBezTo>
                <a:cubicBezTo>
                  <a:pt x="568237" y="2798380"/>
                  <a:pt x="596556" y="2790713"/>
                  <a:pt x="632178" y="2765778"/>
                </a:cubicBezTo>
                <a:cubicBezTo>
                  <a:pt x="649617" y="2753571"/>
                  <a:pt x="661171" y="2734475"/>
                  <a:pt x="677333" y="2720622"/>
                </a:cubicBezTo>
                <a:cubicBezTo>
                  <a:pt x="705184" y="2696749"/>
                  <a:pt x="712288" y="2697681"/>
                  <a:pt x="745066" y="2686755"/>
                </a:cubicBezTo>
                <a:cubicBezTo>
                  <a:pt x="756355" y="2671703"/>
                  <a:pt x="763881" y="2652889"/>
                  <a:pt x="778933" y="2641600"/>
                </a:cubicBezTo>
                <a:cubicBezTo>
                  <a:pt x="795145" y="2629441"/>
                  <a:pt x="818001" y="2629448"/>
                  <a:pt x="835378" y="2619022"/>
                </a:cubicBezTo>
                <a:cubicBezTo>
                  <a:pt x="856039" y="2606625"/>
                  <a:pt x="871774" y="2587231"/>
                  <a:pt x="891822" y="2573866"/>
                </a:cubicBezTo>
                <a:cubicBezTo>
                  <a:pt x="947040" y="2537054"/>
                  <a:pt x="924647" y="2567209"/>
                  <a:pt x="970844" y="2528711"/>
                </a:cubicBezTo>
                <a:cubicBezTo>
                  <a:pt x="983109" y="2518490"/>
                  <a:pt x="992589" y="2505234"/>
                  <a:pt x="1004711" y="2494844"/>
                </a:cubicBezTo>
                <a:cubicBezTo>
                  <a:pt x="1018996" y="2482600"/>
                  <a:pt x="1035581" y="2473222"/>
                  <a:pt x="1049866" y="2460978"/>
                </a:cubicBezTo>
                <a:cubicBezTo>
                  <a:pt x="1125923" y="2395786"/>
                  <a:pt x="1042748" y="2454435"/>
                  <a:pt x="1117600" y="2404533"/>
                </a:cubicBezTo>
                <a:cubicBezTo>
                  <a:pt x="1125126" y="2393244"/>
                  <a:pt x="1130584" y="2380260"/>
                  <a:pt x="1140178" y="2370666"/>
                </a:cubicBezTo>
                <a:cubicBezTo>
                  <a:pt x="1149771" y="2361073"/>
                  <a:pt x="1165569" y="2358683"/>
                  <a:pt x="1174044" y="2348089"/>
                </a:cubicBezTo>
                <a:cubicBezTo>
                  <a:pt x="1181478" y="2338797"/>
                  <a:pt x="1179429" y="2324554"/>
                  <a:pt x="1185333" y="2314222"/>
                </a:cubicBezTo>
                <a:cubicBezTo>
                  <a:pt x="1204642" y="2280431"/>
                  <a:pt x="1226376" y="2261890"/>
                  <a:pt x="1253066" y="2235200"/>
                </a:cubicBezTo>
                <a:cubicBezTo>
                  <a:pt x="1256829" y="2223911"/>
                  <a:pt x="1258451" y="2211665"/>
                  <a:pt x="1264355" y="2201333"/>
                </a:cubicBezTo>
                <a:cubicBezTo>
                  <a:pt x="1284814" y="2165530"/>
                  <a:pt x="1303325" y="2157262"/>
                  <a:pt x="1320800" y="2122311"/>
                </a:cubicBezTo>
                <a:cubicBezTo>
                  <a:pt x="1326122" y="2111668"/>
                  <a:pt x="1326767" y="2099087"/>
                  <a:pt x="1332089" y="2088444"/>
                </a:cubicBezTo>
                <a:cubicBezTo>
                  <a:pt x="1338156" y="2076309"/>
                  <a:pt x="1347935" y="2066358"/>
                  <a:pt x="1354666" y="2054578"/>
                </a:cubicBezTo>
                <a:cubicBezTo>
                  <a:pt x="1378422" y="2013005"/>
                  <a:pt x="1385577" y="1978512"/>
                  <a:pt x="1422400" y="1941689"/>
                </a:cubicBezTo>
                <a:cubicBezTo>
                  <a:pt x="1444978" y="1919111"/>
                  <a:pt x="1463565" y="1891666"/>
                  <a:pt x="1490133" y="1873955"/>
                </a:cubicBezTo>
                <a:cubicBezTo>
                  <a:pt x="1530855" y="1846808"/>
                  <a:pt x="1560798" y="1830046"/>
                  <a:pt x="1591733" y="1783644"/>
                </a:cubicBezTo>
                <a:cubicBezTo>
                  <a:pt x="1613933" y="1750344"/>
                  <a:pt x="1615583" y="1743074"/>
                  <a:pt x="1648178" y="1715911"/>
                </a:cubicBezTo>
                <a:cubicBezTo>
                  <a:pt x="1658601" y="1707225"/>
                  <a:pt x="1671621" y="1702019"/>
                  <a:pt x="1682044" y="1693333"/>
                </a:cubicBezTo>
                <a:cubicBezTo>
                  <a:pt x="1768951" y="1620909"/>
                  <a:pt x="1665705" y="1692935"/>
                  <a:pt x="1749778" y="1636889"/>
                </a:cubicBezTo>
                <a:cubicBezTo>
                  <a:pt x="1768591" y="1693331"/>
                  <a:pt x="1761066" y="1648179"/>
                  <a:pt x="1749778" y="1704622"/>
                </a:cubicBezTo>
                <a:cubicBezTo>
                  <a:pt x="1720472" y="1851155"/>
                  <a:pt x="1760007" y="1719090"/>
                  <a:pt x="1715911" y="1851378"/>
                </a:cubicBezTo>
                <a:cubicBezTo>
                  <a:pt x="1712148" y="1862667"/>
                  <a:pt x="1711223" y="1875343"/>
                  <a:pt x="1704622" y="1885244"/>
                </a:cubicBezTo>
                <a:lnTo>
                  <a:pt x="1591733" y="2054578"/>
                </a:lnTo>
                <a:lnTo>
                  <a:pt x="1546578" y="2122311"/>
                </a:lnTo>
                <a:cubicBezTo>
                  <a:pt x="1519709" y="2202915"/>
                  <a:pt x="1537201" y="2170242"/>
                  <a:pt x="1501422" y="2223911"/>
                </a:cubicBezTo>
                <a:cubicBezTo>
                  <a:pt x="1497659" y="2238963"/>
                  <a:pt x="1494591" y="2254205"/>
                  <a:pt x="1490133" y="2269066"/>
                </a:cubicBezTo>
                <a:cubicBezTo>
                  <a:pt x="1483294" y="2291862"/>
                  <a:pt x="1472223" y="2313463"/>
                  <a:pt x="1467555" y="2336800"/>
                </a:cubicBezTo>
                <a:cubicBezTo>
                  <a:pt x="1453932" y="2404912"/>
                  <a:pt x="1462333" y="2375041"/>
                  <a:pt x="1444978" y="2427111"/>
                </a:cubicBezTo>
                <a:cubicBezTo>
                  <a:pt x="1448741" y="2453452"/>
                  <a:pt x="1445460" y="2481818"/>
                  <a:pt x="1456266" y="2506133"/>
                </a:cubicBezTo>
                <a:cubicBezTo>
                  <a:pt x="1466011" y="2528059"/>
                  <a:pt x="1519318" y="2536007"/>
                  <a:pt x="1535289" y="2540000"/>
                </a:cubicBezTo>
                <a:cubicBezTo>
                  <a:pt x="1557867" y="2532474"/>
                  <a:pt x="1583220" y="2530623"/>
                  <a:pt x="1603022" y="2517422"/>
                </a:cubicBezTo>
                <a:cubicBezTo>
                  <a:pt x="1614311" y="2509896"/>
                  <a:pt x="1624978" y="2501341"/>
                  <a:pt x="1636889" y="2494844"/>
                </a:cubicBezTo>
                <a:cubicBezTo>
                  <a:pt x="1666436" y="2478727"/>
                  <a:pt x="1699196" y="2468359"/>
                  <a:pt x="1727200" y="2449689"/>
                </a:cubicBezTo>
                <a:lnTo>
                  <a:pt x="1794933" y="2404533"/>
                </a:lnTo>
                <a:lnTo>
                  <a:pt x="1828800" y="2381955"/>
                </a:lnTo>
                <a:cubicBezTo>
                  <a:pt x="1840089" y="2374429"/>
                  <a:pt x="1853073" y="2368971"/>
                  <a:pt x="1862666" y="2359378"/>
                </a:cubicBezTo>
                <a:cubicBezTo>
                  <a:pt x="1873955" y="2348089"/>
                  <a:pt x="1882995" y="2333972"/>
                  <a:pt x="1896533" y="2325511"/>
                </a:cubicBezTo>
                <a:cubicBezTo>
                  <a:pt x="1913717" y="2314771"/>
                  <a:pt x="1935188" y="2312637"/>
                  <a:pt x="1952978" y="2302933"/>
                </a:cubicBezTo>
                <a:cubicBezTo>
                  <a:pt x="1976800" y="2289939"/>
                  <a:pt x="1998133" y="2272830"/>
                  <a:pt x="2020711" y="2257778"/>
                </a:cubicBezTo>
                <a:lnTo>
                  <a:pt x="2088444" y="2212622"/>
                </a:lnTo>
                <a:cubicBezTo>
                  <a:pt x="2099733" y="2201333"/>
                  <a:pt x="2109320" y="2188034"/>
                  <a:pt x="2122311" y="2178755"/>
                </a:cubicBezTo>
                <a:cubicBezTo>
                  <a:pt x="2146721" y="2161319"/>
                  <a:pt x="2173697" y="2154101"/>
                  <a:pt x="2201333" y="2144889"/>
                </a:cubicBezTo>
                <a:cubicBezTo>
                  <a:pt x="2289385" y="2056837"/>
                  <a:pt x="2176348" y="2162734"/>
                  <a:pt x="2280355" y="2088444"/>
                </a:cubicBezTo>
                <a:cubicBezTo>
                  <a:pt x="2293346" y="2079165"/>
                  <a:pt x="2301620" y="2064379"/>
                  <a:pt x="2314222" y="2054578"/>
                </a:cubicBezTo>
                <a:cubicBezTo>
                  <a:pt x="2335641" y="2037919"/>
                  <a:pt x="2360766" y="2026373"/>
                  <a:pt x="2381955" y="2009422"/>
                </a:cubicBezTo>
                <a:cubicBezTo>
                  <a:pt x="2400770" y="1994370"/>
                  <a:pt x="2420267" y="1980133"/>
                  <a:pt x="2438400" y="1964266"/>
                </a:cubicBezTo>
                <a:cubicBezTo>
                  <a:pt x="2507936" y="1903422"/>
                  <a:pt x="2436821" y="1954030"/>
                  <a:pt x="2506133" y="1907822"/>
                </a:cubicBezTo>
                <a:cubicBezTo>
                  <a:pt x="2562195" y="1823730"/>
                  <a:pt x="2490138" y="1927017"/>
                  <a:pt x="2562578" y="1840089"/>
                </a:cubicBezTo>
                <a:cubicBezTo>
                  <a:pt x="2571264" y="1829666"/>
                  <a:pt x="2576469" y="1816645"/>
                  <a:pt x="2585155" y="1806222"/>
                </a:cubicBezTo>
                <a:cubicBezTo>
                  <a:pt x="2616363" y="1768772"/>
                  <a:pt x="2620579" y="1780531"/>
                  <a:pt x="2641600" y="1738489"/>
                </a:cubicBezTo>
                <a:cubicBezTo>
                  <a:pt x="2643283" y="1735123"/>
                  <a:pt x="2641600" y="1730963"/>
                  <a:pt x="2641600" y="1727200"/>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2595648" y="3968288"/>
            <a:ext cx="470337" cy="5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09357" y="2531572"/>
            <a:ext cx="35305" cy="5047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549237" y="4267611"/>
            <a:ext cx="511901" cy="2729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746841" y="3517669"/>
            <a:ext cx="452375" cy="3495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424843" y="2715491"/>
            <a:ext cx="234810" cy="44929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3952875" y="838200"/>
            <a:ext cx="2133600" cy="1981200"/>
          </a:xfrm>
          <a:custGeom>
            <a:avLst/>
            <a:gdLst>
              <a:gd name="connsiteX0" fmla="*/ 1685925 w 2133600"/>
              <a:gd name="connsiteY0" fmla="*/ 790575 h 1981200"/>
              <a:gd name="connsiteX1" fmla="*/ 1714500 w 2133600"/>
              <a:gd name="connsiteY1" fmla="*/ 581025 h 1981200"/>
              <a:gd name="connsiteX2" fmla="*/ 1724025 w 2133600"/>
              <a:gd name="connsiteY2" fmla="*/ 552450 h 1981200"/>
              <a:gd name="connsiteX3" fmla="*/ 1762125 w 2133600"/>
              <a:gd name="connsiteY3" fmla="*/ 495300 h 1981200"/>
              <a:gd name="connsiteX4" fmla="*/ 1781175 w 2133600"/>
              <a:gd name="connsiteY4" fmla="*/ 466725 h 1981200"/>
              <a:gd name="connsiteX5" fmla="*/ 1790700 w 2133600"/>
              <a:gd name="connsiteY5" fmla="*/ 438150 h 1981200"/>
              <a:gd name="connsiteX6" fmla="*/ 1819275 w 2133600"/>
              <a:gd name="connsiteY6" fmla="*/ 419100 h 1981200"/>
              <a:gd name="connsiteX7" fmla="*/ 1866900 w 2133600"/>
              <a:gd name="connsiteY7" fmla="*/ 361950 h 1981200"/>
              <a:gd name="connsiteX8" fmla="*/ 1914525 w 2133600"/>
              <a:gd name="connsiteY8" fmla="*/ 304800 h 1981200"/>
              <a:gd name="connsiteX9" fmla="*/ 1943100 w 2133600"/>
              <a:gd name="connsiteY9" fmla="*/ 285750 h 1981200"/>
              <a:gd name="connsiteX10" fmla="*/ 2009775 w 2133600"/>
              <a:gd name="connsiteY10" fmla="*/ 219075 h 1981200"/>
              <a:gd name="connsiteX11" fmla="*/ 2057400 w 2133600"/>
              <a:gd name="connsiteY11" fmla="*/ 161925 h 1981200"/>
              <a:gd name="connsiteX12" fmla="*/ 2085975 w 2133600"/>
              <a:gd name="connsiteY12" fmla="*/ 142875 h 1981200"/>
              <a:gd name="connsiteX13" fmla="*/ 2095500 w 2133600"/>
              <a:gd name="connsiteY13" fmla="*/ 114300 h 1981200"/>
              <a:gd name="connsiteX14" fmla="*/ 2133600 w 2133600"/>
              <a:gd name="connsiteY14" fmla="*/ 57150 h 1981200"/>
              <a:gd name="connsiteX15" fmla="*/ 2038350 w 2133600"/>
              <a:gd name="connsiteY15" fmla="*/ 28575 h 1981200"/>
              <a:gd name="connsiteX16" fmla="*/ 2009775 w 2133600"/>
              <a:gd name="connsiteY16" fmla="*/ 19050 h 1981200"/>
              <a:gd name="connsiteX17" fmla="*/ 1876425 w 2133600"/>
              <a:gd name="connsiteY17" fmla="*/ 0 h 1981200"/>
              <a:gd name="connsiteX18" fmla="*/ 1495425 w 2133600"/>
              <a:gd name="connsiteY18" fmla="*/ 28575 h 1981200"/>
              <a:gd name="connsiteX19" fmla="*/ 1438275 w 2133600"/>
              <a:gd name="connsiteY19" fmla="*/ 38100 h 1981200"/>
              <a:gd name="connsiteX20" fmla="*/ 1066800 w 2133600"/>
              <a:gd name="connsiteY20" fmla="*/ 47625 h 1981200"/>
              <a:gd name="connsiteX21" fmla="*/ 838200 w 2133600"/>
              <a:gd name="connsiteY21" fmla="*/ 66675 h 1981200"/>
              <a:gd name="connsiteX22" fmla="*/ 800100 w 2133600"/>
              <a:gd name="connsiteY22" fmla="*/ 76200 h 1981200"/>
              <a:gd name="connsiteX23" fmla="*/ 409575 w 2133600"/>
              <a:gd name="connsiteY23" fmla="*/ 85725 h 1981200"/>
              <a:gd name="connsiteX24" fmla="*/ 333375 w 2133600"/>
              <a:gd name="connsiteY24" fmla="*/ 152400 h 1981200"/>
              <a:gd name="connsiteX25" fmla="*/ 285750 w 2133600"/>
              <a:gd name="connsiteY25" fmla="*/ 209550 h 1981200"/>
              <a:gd name="connsiteX26" fmla="*/ 266700 w 2133600"/>
              <a:gd name="connsiteY26" fmla="*/ 266700 h 1981200"/>
              <a:gd name="connsiteX27" fmla="*/ 257175 w 2133600"/>
              <a:gd name="connsiteY27" fmla="*/ 295275 h 1981200"/>
              <a:gd name="connsiteX28" fmla="*/ 247650 w 2133600"/>
              <a:gd name="connsiteY28" fmla="*/ 323850 h 1981200"/>
              <a:gd name="connsiteX29" fmla="*/ 228600 w 2133600"/>
              <a:gd name="connsiteY29" fmla="*/ 352425 h 1981200"/>
              <a:gd name="connsiteX30" fmla="*/ 209550 w 2133600"/>
              <a:gd name="connsiteY30" fmla="*/ 409575 h 1981200"/>
              <a:gd name="connsiteX31" fmla="*/ 200025 w 2133600"/>
              <a:gd name="connsiteY31" fmla="*/ 438150 h 1981200"/>
              <a:gd name="connsiteX32" fmla="*/ 180975 w 2133600"/>
              <a:gd name="connsiteY32" fmla="*/ 466725 h 1981200"/>
              <a:gd name="connsiteX33" fmla="*/ 161925 w 2133600"/>
              <a:gd name="connsiteY33" fmla="*/ 533400 h 1981200"/>
              <a:gd name="connsiteX34" fmla="*/ 123825 w 2133600"/>
              <a:gd name="connsiteY34" fmla="*/ 600075 h 1981200"/>
              <a:gd name="connsiteX35" fmla="*/ 95250 w 2133600"/>
              <a:gd name="connsiteY35" fmla="*/ 666750 h 1981200"/>
              <a:gd name="connsiteX36" fmla="*/ 85725 w 2133600"/>
              <a:gd name="connsiteY36" fmla="*/ 695325 h 1981200"/>
              <a:gd name="connsiteX37" fmla="*/ 66675 w 2133600"/>
              <a:gd name="connsiteY37" fmla="*/ 723900 h 1981200"/>
              <a:gd name="connsiteX38" fmla="*/ 57150 w 2133600"/>
              <a:gd name="connsiteY38" fmla="*/ 752475 h 1981200"/>
              <a:gd name="connsiteX39" fmla="*/ 28575 w 2133600"/>
              <a:gd name="connsiteY39" fmla="*/ 923925 h 1981200"/>
              <a:gd name="connsiteX40" fmla="*/ 38100 w 2133600"/>
              <a:gd name="connsiteY40" fmla="*/ 952500 h 1981200"/>
              <a:gd name="connsiteX41" fmla="*/ 66675 w 2133600"/>
              <a:gd name="connsiteY41" fmla="*/ 962025 h 1981200"/>
              <a:gd name="connsiteX42" fmla="*/ 161925 w 2133600"/>
              <a:gd name="connsiteY42" fmla="*/ 971550 h 1981200"/>
              <a:gd name="connsiteX43" fmla="*/ 428625 w 2133600"/>
              <a:gd name="connsiteY43" fmla="*/ 971550 h 1981200"/>
              <a:gd name="connsiteX44" fmla="*/ 419100 w 2133600"/>
              <a:gd name="connsiteY44" fmla="*/ 1095375 h 1981200"/>
              <a:gd name="connsiteX45" fmla="*/ 400050 w 2133600"/>
              <a:gd name="connsiteY45" fmla="*/ 1152525 h 1981200"/>
              <a:gd name="connsiteX46" fmla="*/ 361950 w 2133600"/>
              <a:gd name="connsiteY46" fmla="*/ 1209675 h 1981200"/>
              <a:gd name="connsiteX47" fmla="*/ 333375 w 2133600"/>
              <a:gd name="connsiteY47" fmla="*/ 1228725 h 1981200"/>
              <a:gd name="connsiteX48" fmla="*/ 276225 w 2133600"/>
              <a:gd name="connsiteY48" fmla="*/ 1285875 h 1981200"/>
              <a:gd name="connsiteX49" fmla="*/ 219075 w 2133600"/>
              <a:gd name="connsiteY49" fmla="*/ 1323975 h 1981200"/>
              <a:gd name="connsiteX50" fmla="*/ 190500 w 2133600"/>
              <a:gd name="connsiteY50" fmla="*/ 1343025 h 1981200"/>
              <a:gd name="connsiteX51" fmla="*/ 161925 w 2133600"/>
              <a:gd name="connsiteY51" fmla="*/ 1371600 h 1981200"/>
              <a:gd name="connsiteX52" fmla="*/ 76200 w 2133600"/>
              <a:gd name="connsiteY52" fmla="*/ 1419225 h 1981200"/>
              <a:gd name="connsiteX53" fmla="*/ 28575 w 2133600"/>
              <a:gd name="connsiteY53" fmla="*/ 1476375 h 1981200"/>
              <a:gd name="connsiteX54" fmla="*/ 9525 w 2133600"/>
              <a:gd name="connsiteY54" fmla="*/ 1533525 h 1981200"/>
              <a:gd name="connsiteX55" fmla="*/ 0 w 2133600"/>
              <a:gd name="connsiteY55" fmla="*/ 1562100 h 1981200"/>
              <a:gd name="connsiteX56" fmla="*/ 19050 w 2133600"/>
              <a:gd name="connsiteY56" fmla="*/ 1609725 h 1981200"/>
              <a:gd name="connsiteX57" fmla="*/ 47625 w 2133600"/>
              <a:gd name="connsiteY57" fmla="*/ 1619250 h 1981200"/>
              <a:gd name="connsiteX58" fmla="*/ 104775 w 2133600"/>
              <a:gd name="connsiteY58" fmla="*/ 1628775 h 1981200"/>
              <a:gd name="connsiteX59" fmla="*/ 142875 w 2133600"/>
              <a:gd name="connsiteY59" fmla="*/ 1638300 h 1981200"/>
              <a:gd name="connsiteX60" fmla="*/ 228600 w 2133600"/>
              <a:gd name="connsiteY60" fmla="*/ 1647825 h 1981200"/>
              <a:gd name="connsiteX61" fmla="*/ 304800 w 2133600"/>
              <a:gd name="connsiteY61" fmla="*/ 1657350 h 1981200"/>
              <a:gd name="connsiteX62" fmla="*/ 561975 w 2133600"/>
              <a:gd name="connsiteY62" fmla="*/ 1657350 h 1981200"/>
              <a:gd name="connsiteX63" fmla="*/ 619125 w 2133600"/>
              <a:gd name="connsiteY63" fmla="*/ 1685925 h 1981200"/>
              <a:gd name="connsiteX64" fmla="*/ 676275 w 2133600"/>
              <a:gd name="connsiteY64" fmla="*/ 1704975 h 1981200"/>
              <a:gd name="connsiteX65" fmla="*/ 704850 w 2133600"/>
              <a:gd name="connsiteY65" fmla="*/ 1714500 h 1981200"/>
              <a:gd name="connsiteX66" fmla="*/ 771525 w 2133600"/>
              <a:gd name="connsiteY66" fmla="*/ 1752600 h 1981200"/>
              <a:gd name="connsiteX67" fmla="*/ 876300 w 2133600"/>
              <a:gd name="connsiteY67" fmla="*/ 1781175 h 1981200"/>
              <a:gd name="connsiteX68" fmla="*/ 933450 w 2133600"/>
              <a:gd name="connsiteY68" fmla="*/ 1809750 h 1981200"/>
              <a:gd name="connsiteX69" fmla="*/ 971550 w 2133600"/>
              <a:gd name="connsiteY69" fmla="*/ 1828800 h 1981200"/>
              <a:gd name="connsiteX70" fmla="*/ 1028700 w 2133600"/>
              <a:gd name="connsiteY70" fmla="*/ 1847850 h 1981200"/>
              <a:gd name="connsiteX71" fmla="*/ 1057275 w 2133600"/>
              <a:gd name="connsiteY71" fmla="*/ 1857375 h 1981200"/>
              <a:gd name="connsiteX72" fmla="*/ 1095375 w 2133600"/>
              <a:gd name="connsiteY72" fmla="*/ 1866900 h 1981200"/>
              <a:gd name="connsiteX73" fmla="*/ 1123950 w 2133600"/>
              <a:gd name="connsiteY73" fmla="*/ 1876425 h 1981200"/>
              <a:gd name="connsiteX74" fmla="*/ 1181100 w 2133600"/>
              <a:gd name="connsiteY74" fmla="*/ 1885950 h 1981200"/>
              <a:gd name="connsiteX75" fmla="*/ 1219200 w 2133600"/>
              <a:gd name="connsiteY75" fmla="*/ 1895475 h 1981200"/>
              <a:gd name="connsiteX76" fmla="*/ 1304925 w 2133600"/>
              <a:gd name="connsiteY76" fmla="*/ 1905000 h 1981200"/>
              <a:gd name="connsiteX77" fmla="*/ 1438275 w 2133600"/>
              <a:gd name="connsiteY77" fmla="*/ 1924050 h 1981200"/>
              <a:gd name="connsiteX78" fmla="*/ 1495425 w 2133600"/>
              <a:gd name="connsiteY78" fmla="*/ 1943100 h 1981200"/>
              <a:gd name="connsiteX79" fmla="*/ 1638300 w 2133600"/>
              <a:gd name="connsiteY79" fmla="*/ 1962150 h 1981200"/>
              <a:gd name="connsiteX80" fmla="*/ 1762125 w 2133600"/>
              <a:gd name="connsiteY80" fmla="*/ 1981200 h 1981200"/>
              <a:gd name="connsiteX81" fmla="*/ 1924050 w 2133600"/>
              <a:gd name="connsiteY81" fmla="*/ 1962150 h 1981200"/>
              <a:gd name="connsiteX82" fmla="*/ 1952625 w 2133600"/>
              <a:gd name="connsiteY82" fmla="*/ 1952625 h 1981200"/>
              <a:gd name="connsiteX83" fmla="*/ 1971675 w 2133600"/>
              <a:gd name="connsiteY83" fmla="*/ 1924050 h 1981200"/>
              <a:gd name="connsiteX84" fmla="*/ 1981200 w 2133600"/>
              <a:gd name="connsiteY84" fmla="*/ 1895475 h 1981200"/>
              <a:gd name="connsiteX85" fmla="*/ 1962150 w 2133600"/>
              <a:gd name="connsiteY85" fmla="*/ 1685925 h 1981200"/>
              <a:gd name="connsiteX86" fmla="*/ 1905000 w 2133600"/>
              <a:gd name="connsiteY86" fmla="*/ 1590675 h 1981200"/>
              <a:gd name="connsiteX87" fmla="*/ 1885950 w 2133600"/>
              <a:gd name="connsiteY87" fmla="*/ 1562100 h 1981200"/>
              <a:gd name="connsiteX88" fmla="*/ 1866900 w 2133600"/>
              <a:gd name="connsiteY88" fmla="*/ 1533525 h 1981200"/>
              <a:gd name="connsiteX89" fmla="*/ 1828800 w 2133600"/>
              <a:gd name="connsiteY89" fmla="*/ 1504950 h 1981200"/>
              <a:gd name="connsiteX90" fmla="*/ 1790700 w 2133600"/>
              <a:gd name="connsiteY90" fmla="*/ 1447800 h 1981200"/>
              <a:gd name="connsiteX91" fmla="*/ 1724025 w 2133600"/>
              <a:gd name="connsiteY91" fmla="*/ 1362075 h 1981200"/>
              <a:gd name="connsiteX92" fmla="*/ 1714500 w 2133600"/>
              <a:gd name="connsiteY92" fmla="*/ 1333500 h 1981200"/>
              <a:gd name="connsiteX93" fmla="*/ 1676400 w 2133600"/>
              <a:gd name="connsiteY93" fmla="*/ 1276350 h 1981200"/>
              <a:gd name="connsiteX94" fmla="*/ 1676400 w 2133600"/>
              <a:gd name="connsiteY94" fmla="*/ 952500 h 1981200"/>
              <a:gd name="connsiteX95" fmla="*/ 1685925 w 2133600"/>
              <a:gd name="connsiteY95" fmla="*/ 876300 h 1981200"/>
              <a:gd name="connsiteX96" fmla="*/ 1685925 w 2133600"/>
              <a:gd name="connsiteY96" fmla="*/ 790575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133600" h="1981200">
                <a:moveTo>
                  <a:pt x="1685925" y="790575"/>
                </a:moveTo>
                <a:cubicBezTo>
                  <a:pt x="1690688" y="741362"/>
                  <a:pt x="1687356" y="662456"/>
                  <a:pt x="1714500" y="581025"/>
                </a:cubicBezTo>
                <a:cubicBezTo>
                  <a:pt x="1717675" y="571500"/>
                  <a:pt x="1719149" y="561227"/>
                  <a:pt x="1724025" y="552450"/>
                </a:cubicBezTo>
                <a:cubicBezTo>
                  <a:pt x="1735144" y="532436"/>
                  <a:pt x="1749425" y="514350"/>
                  <a:pt x="1762125" y="495300"/>
                </a:cubicBezTo>
                <a:cubicBezTo>
                  <a:pt x="1768475" y="485775"/>
                  <a:pt x="1777555" y="477585"/>
                  <a:pt x="1781175" y="466725"/>
                </a:cubicBezTo>
                <a:cubicBezTo>
                  <a:pt x="1784350" y="457200"/>
                  <a:pt x="1784428" y="445990"/>
                  <a:pt x="1790700" y="438150"/>
                </a:cubicBezTo>
                <a:cubicBezTo>
                  <a:pt x="1797851" y="429211"/>
                  <a:pt x="1809750" y="425450"/>
                  <a:pt x="1819275" y="419100"/>
                </a:cubicBezTo>
                <a:cubicBezTo>
                  <a:pt x="1866573" y="348154"/>
                  <a:pt x="1805784" y="435289"/>
                  <a:pt x="1866900" y="361950"/>
                </a:cubicBezTo>
                <a:cubicBezTo>
                  <a:pt x="1900957" y="321082"/>
                  <a:pt x="1868989" y="342746"/>
                  <a:pt x="1914525" y="304800"/>
                </a:cubicBezTo>
                <a:cubicBezTo>
                  <a:pt x="1923319" y="297471"/>
                  <a:pt x="1934591" y="293408"/>
                  <a:pt x="1943100" y="285750"/>
                </a:cubicBezTo>
                <a:cubicBezTo>
                  <a:pt x="1966462" y="264724"/>
                  <a:pt x="1992340" y="245227"/>
                  <a:pt x="2009775" y="219075"/>
                </a:cubicBezTo>
                <a:cubicBezTo>
                  <a:pt x="2028506" y="190978"/>
                  <a:pt x="2029898" y="184844"/>
                  <a:pt x="2057400" y="161925"/>
                </a:cubicBezTo>
                <a:cubicBezTo>
                  <a:pt x="2066194" y="154596"/>
                  <a:pt x="2076450" y="149225"/>
                  <a:pt x="2085975" y="142875"/>
                </a:cubicBezTo>
                <a:cubicBezTo>
                  <a:pt x="2089150" y="133350"/>
                  <a:pt x="2090624" y="123077"/>
                  <a:pt x="2095500" y="114300"/>
                </a:cubicBezTo>
                <a:cubicBezTo>
                  <a:pt x="2106619" y="94286"/>
                  <a:pt x="2133600" y="57150"/>
                  <a:pt x="2133600" y="57150"/>
                </a:cubicBezTo>
                <a:cubicBezTo>
                  <a:pt x="2076019" y="42755"/>
                  <a:pt x="2107919" y="51765"/>
                  <a:pt x="2038350" y="28575"/>
                </a:cubicBezTo>
                <a:cubicBezTo>
                  <a:pt x="2028825" y="25400"/>
                  <a:pt x="2019738" y="20295"/>
                  <a:pt x="2009775" y="19050"/>
                </a:cubicBezTo>
                <a:cubicBezTo>
                  <a:pt x="1914411" y="7130"/>
                  <a:pt x="1958824" y="13733"/>
                  <a:pt x="1876425" y="0"/>
                </a:cubicBezTo>
                <a:cubicBezTo>
                  <a:pt x="1790133" y="5076"/>
                  <a:pt x="1566627" y="16708"/>
                  <a:pt x="1495425" y="28575"/>
                </a:cubicBezTo>
                <a:cubicBezTo>
                  <a:pt x="1476375" y="31750"/>
                  <a:pt x="1457569" y="37243"/>
                  <a:pt x="1438275" y="38100"/>
                </a:cubicBezTo>
                <a:cubicBezTo>
                  <a:pt x="1314531" y="43600"/>
                  <a:pt x="1190625" y="44450"/>
                  <a:pt x="1066800" y="47625"/>
                </a:cubicBezTo>
                <a:cubicBezTo>
                  <a:pt x="958636" y="74666"/>
                  <a:pt x="1082489" y="46318"/>
                  <a:pt x="838200" y="66675"/>
                </a:cubicBezTo>
                <a:cubicBezTo>
                  <a:pt x="825154" y="67762"/>
                  <a:pt x="813178" y="75619"/>
                  <a:pt x="800100" y="76200"/>
                </a:cubicBezTo>
                <a:cubicBezTo>
                  <a:pt x="670015" y="81982"/>
                  <a:pt x="539750" y="82550"/>
                  <a:pt x="409575" y="85725"/>
                </a:cubicBezTo>
                <a:cubicBezTo>
                  <a:pt x="307181" y="153988"/>
                  <a:pt x="382984" y="92869"/>
                  <a:pt x="333375" y="152400"/>
                </a:cubicBezTo>
                <a:cubicBezTo>
                  <a:pt x="312012" y="178035"/>
                  <a:pt x="299264" y="179144"/>
                  <a:pt x="285750" y="209550"/>
                </a:cubicBezTo>
                <a:cubicBezTo>
                  <a:pt x="277595" y="227900"/>
                  <a:pt x="273050" y="247650"/>
                  <a:pt x="266700" y="266700"/>
                </a:cubicBezTo>
                <a:lnTo>
                  <a:pt x="257175" y="295275"/>
                </a:lnTo>
                <a:cubicBezTo>
                  <a:pt x="254000" y="304800"/>
                  <a:pt x="253219" y="315496"/>
                  <a:pt x="247650" y="323850"/>
                </a:cubicBezTo>
                <a:cubicBezTo>
                  <a:pt x="241300" y="333375"/>
                  <a:pt x="233249" y="341964"/>
                  <a:pt x="228600" y="352425"/>
                </a:cubicBezTo>
                <a:cubicBezTo>
                  <a:pt x="220445" y="370775"/>
                  <a:pt x="215900" y="390525"/>
                  <a:pt x="209550" y="409575"/>
                </a:cubicBezTo>
                <a:cubicBezTo>
                  <a:pt x="206375" y="419100"/>
                  <a:pt x="205594" y="429796"/>
                  <a:pt x="200025" y="438150"/>
                </a:cubicBezTo>
                <a:lnTo>
                  <a:pt x="180975" y="466725"/>
                </a:lnTo>
                <a:cubicBezTo>
                  <a:pt x="176142" y="486059"/>
                  <a:pt x="170124" y="514269"/>
                  <a:pt x="161925" y="533400"/>
                </a:cubicBezTo>
                <a:cubicBezTo>
                  <a:pt x="147423" y="567237"/>
                  <a:pt x="142957" y="571377"/>
                  <a:pt x="123825" y="600075"/>
                </a:cubicBezTo>
                <a:cubicBezTo>
                  <a:pt x="104001" y="679369"/>
                  <a:pt x="128139" y="600971"/>
                  <a:pt x="95250" y="666750"/>
                </a:cubicBezTo>
                <a:cubicBezTo>
                  <a:pt x="90760" y="675730"/>
                  <a:pt x="90215" y="686345"/>
                  <a:pt x="85725" y="695325"/>
                </a:cubicBezTo>
                <a:cubicBezTo>
                  <a:pt x="80605" y="705564"/>
                  <a:pt x="71795" y="713661"/>
                  <a:pt x="66675" y="723900"/>
                </a:cubicBezTo>
                <a:cubicBezTo>
                  <a:pt x="62185" y="732880"/>
                  <a:pt x="59408" y="742692"/>
                  <a:pt x="57150" y="752475"/>
                </a:cubicBezTo>
                <a:cubicBezTo>
                  <a:pt x="37456" y="837815"/>
                  <a:pt x="38656" y="843275"/>
                  <a:pt x="28575" y="923925"/>
                </a:cubicBezTo>
                <a:cubicBezTo>
                  <a:pt x="31750" y="933450"/>
                  <a:pt x="31000" y="945400"/>
                  <a:pt x="38100" y="952500"/>
                </a:cubicBezTo>
                <a:cubicBezTo>
                  <a:pt x="45200" y="959600"/>
                  <a:pt x="56752" y="960498"/>
                  <a:pt x="66675" y="962025"/>
                </a:cubicBezTo>
                <a:cubicBezTo>
                  <a:pt x="98212" y="966877"/>
                  <a:pt x="130175" y="968375"/>
                  <a:pt x="161925" y="971550"/>
                </a:cubicBezTo>
                <a:cubicBezTo>
                  <a:pt x="194899" y="969014"/>
                  <a:pt x="404068" y="946993"/>
                  <a:pt x="428625" y="971550"/>
                </a:cubicBezTo>
                <a:cubicBezTo>
                  <a:pt x="457897" y="1000822"/>
                  <a:pt x="425556" y="1054485"/>
                  <a:pt x="419100" y="1095375"/>
                </a:cubicBezTo>
                <a:cubicBezTo>
                  <a:pt x="415968" y="1115210"/>
                  <a:pt x="406400" y="1133475"/>
                  <a:pt x="400050" y="1152525"/>
                </a:cubicBezTo>
                <a:cubicBezTo>
                  <a:pt x="388311" y="1187743"/>
                  <a:pt x="394880" y="1182233"/>
                  <a:pt x="361950" y="1209675"/>
                </a:cubicBezTo>
                <a:cubicBezTo>
                  <a:pt x="353156" y="1217004"/>
                  <a:pt x="341931" y="1221120"/>
                  <a:pt x="333375" y="1228725"/>
                </a:cubicBezTo>
                <a:cubicBezTo>
                  <a:pt x="313239" y="1246623"/>
                  <a:pt x="298641" y="1270931"/>
                  <a:pt x="276225" y="1285875"/>
                </a:cubicBezTo>
                <a:lnTo>
                  <a:pt x="219075" y="1323975"/>
                </a:lnTo>
                <a:cubicBezTo>
                  <a:pt x="209550" y="1330325"/>
                  <a:pt x="198595" y="1334930"/>
                  <a:pt x="190500" y="1343025"/>
                </a:cubicBezTo>
                <a:cubicBezTo>
                  <a:pt x="180975" y="1352550"/>
                  <a:pt x="173133" y="1364128"/>
                  <a:pt x="161925" y="1371600"/>
                </a:cubicBezTo>
                <a:cubicBezTo>
                  <a:pt x="90060" y="1419510"/>
                  <a:pt x="190891" y="1304534"/>
                  <a:pt x="76200" y="1419225"/>
                </a:cubicBezTo>
                <a:cubicBezTo>
                  <a:pt x="58255" y="1437170"/>
                  <a:pt x="39184" y="1452505"/>
                  <a:pt x="28575" y="1476375"/>
                </a:cubicBezTo>
                <a:cubicBezTo>
                  <a:pt x="20420" y="1494725"/>
                  <a:pt x="15875" y="1514475"/>
                  <a:pt x="9525" y="1533525"/>
                </a:cubicBezTo>
                <a:lnTo>
                  <a:pt x="0" y="1562100"/>
                </a:lnTo>
                <a:cubicBezTo>
                  <a:pt x="6350" y="1577975"/>
                  <a:pt x="8104" y="1596590"/>
                  <a:pt x="19050" y="1609725"/>
                </a:cubicBezTo>
                <a:cubicBezTo>
                  <a:pt x="25478" y="1617438"/>
                  <a:pt x="37824" y="1617072"/>
                  <a:pt x="47625" y="1619250"/>
                </a:cubicBezTo>
                <a:cubicBezTo>
                  <a:pt x="66478" y="1623440"/>
                  <a:pt x="85837" y="1624987"/>
                  <a:pt x="104775" y="1628775"/>
                </a:cubicBezTo>
                <a:cubicBezTo>
                  <a:pt x="117612" y="1631342"/>
                  <a:pt x="129936" y="1636309"/>
                  <a:pt x="142875" y="1638300"/>
                </a:cubicBezTo>
                <a:cubicBezTo>
                  <a:pt x="171292" y="1642672"/>
                  <a:pt x="200046" y="1644466"/>
                  <a:pt x="228600" y="1647825"/>
                </a:cubicBezTo>
                <a:lnTo>
                  <a:pt x="304800" y="1657350"/>
                </a:lnTo>
                <a:cubicBezTo>
                  <a:pt x="433523" y="1646623"/>
                  <a:pt x="422329" y="1641834"/>
                  <a:pt x="561975" y="1657350"/>
                </a:cubicBezTo>
                <a:cubicBezTo>
                  <a:pt x="596713" y="1661210"/>
                  <a:pt x="587552" y="1671893"/>
                  <a:pt x="619125" y="1685925"/>
                </a:cubicBezTo>
                <a:cubicBezTo>
                  <a:pt x="637475" y="1694080"/>
                  <a:pt x="657225" y="1698625"/>
                  <a:pt x="676275" y="1704975"/>
                </a:cubicBezTo>
                <a:cubicBezTo>
                  <a:pt x="685800" y="1708150"/>
                  <a:pt x="696496" y="1708931"/>
                  <a:pt x="704850" y="1714500"/>
                </a:cubicBezTo>
                <a:cubicBezTo>
                  <a:pt x="725753" y="1728435"/>
                  <a:pt x="747355" y="1744543"/>
                  <a:pt x="771525" y="1752600"/>
                </a:cubicBezTo>
                <a:cubicBezTo>
                  <a:pt x="807308" y="1764528"/>
                  <a:pt x="842902" y="1758910"/>
                  <a:pt x="876300" y="1781175"/>
                </a:cubicBezTo>
                <a:cubicBezTo>
                  <a:pt x="931214" y="1817784"/>
                  <a:pt x="878241" y="1786089"/>
                  <a:pt x="933450" y="1809750"/>
                </a:cubicBezTo>
                <a:cubicBezTo>
                  <a:pt x="946501" y="1815343"/>
                  <a:pt x="958367" y="1823527"/>
                  <a:pt x="971550" y="1828800"/>
                </a:cubicBezTo>
                <a:cubicBezTo>
                  <a:pt x="990194" y="1836258"/>
                  <a:pt x="1009650" y="1841500"/>
                  <a:pt x="1028700" y="1847850"/>
                </a:cubicBezTo>
                <a:cubicBezTo>
                  <a:pt x="1038225" y="1851025"/>
                  <a:pt x="1047535" y="1854940"/>
                  <a:pt x="1057275" y="1857375"/>
                </a:cubicBezTo>
                <a:cubicBezTo>
                  <a:pt x="1069975" y="1860550"/>
                  <a:pt x="1082788" y="1863304"/>
                  <a:pt x="1095375" y="1866900"/>
                </a:cubicBezTo>
                <a:cubicBezTo>
                  <a:pt x="1105029" y="1869658"/>
                  <a:pt x="1114149" y="1874247"/>
                  <a:pt x="1123950" y="1876425"/>
                </a:cubicBezTo>
                <a:cubicBezTo>
                  <a:pt x="1142803" y="1880615"/>
                  <a:pt x="1162162" y="1882162"/>
                  <a:pt x="1181100" y="1885950"/>
                </a:cubicBezTo>
                <a:cubicBezTo>
                  <a:pt x="1193937" y="1888517"/>
                  <a:pt x="1206261" y="1893484"/>
                  <a:pt x="1219200" y="1895475"/>
                </a:cubicBezTo>
                <a:cubicBezTo>
                  <a:pt x="1247617" y="1899847"/>
                  <a:pt x="1276416" y="1901281"/>
                  <a:pt x="1304925" y="1905000"/>
                </a:cubicBezTo>
                <a:cubicBezTo>
                  <a:pt x="1349449" y="1910807"/>
                  <a:pt x="1438275" y="1924050"/>
                  <a:pt x="1438275" y="1924050"/>
                </a:cubicBezTo>
                <a:cubicBezTo>
                  <a:pt x="1457325" y="1930400"/>
                  <a:pt x="1475500" y="1940609"/>
                  <a:pt x="1495425" y="1943100"/>
                </a:cubicBezTo>
                <a:lnTo>
                  <a:pt x="1638300" y="1962150"/>
                </a:lnTo>
                <a:cubicBezTo>
                  <a:pt x="1742097" y="1975990"/>
                  <a:pt x="1682105" y="1965196"/>
                  <a:pt x="1762125" y="1981200"/>
                </a:cubicBezTo>
                <a:lnTo>
                  <a:pt x="1924050" y="1962150"/>
                </a:lnTo>
                <a:cubicBezTo>
                  <a:pt x="1933928" y="1960354"/>
                  <a:pt x="1943100" y="1955800"/>
                  <a:pt x="1952625" y="1952625"/>
                </a:cubicBezTo>
                <a:cubicBezTo>
                  <a:pt x="1958975" y="1943100"/>
                  <a:pt x="1966555" y="1934289"/>
                  <a:pt x="1971675" y="1924050"/>
                </a:cubicBezTo>
                <a:cubicBezTo>
                  <a:pt x="1976165" y="1915070"/>
                  <a:pt x="1981200" y="1905515"/>
                  <a:pt x="1981200" y="1895475"/>
                </a:cubicBezTo>
                <a:cubicBezTo>
                  <a:pt x="1981200" y="1842759"/>
                  <a:pt x="1989107" y="1748825"/>
                  <a:pt x="1962150" y="1685925"/>
                </a:cubicBezTo>
                <a:cubicBezTo>
                  <a:pt x="1944577" y="1644920"/>
                  <a:pt x="1932085" y="1631303"/>
                  <a:pt x="1905000" y="1590675"/>
                </a:cubicBezTo>
                <a:lnTo>
                  <a:pt x="1885950" y="1562100"/>
                </a:lnTo>
                <a:cubicBezTo>
                  <a:pt x="1879600" y="1552575"/>
                  <a:pt x="1876058" y="1540394"/>
                  <a:pt x="1866900" y="1533525"/>
                </a:cubicBezTo>
                <a:cubicBezTo>
                  <a:pt x="1854200" y="1524000"/>
                  <a:pt x="1839347" y="1516815"/>
                  <a:pt x="1828800" y="1504950"/>
                </a:cubicBezTo>
                <a:cubicBezTo>
                  <a:pt x="1813589" y="1487838"/>
                  <a:pt x="1806889" y="1463989"/>
                  <a:pt x="1790700" y="1447800"/>
                </a:cubicBezTo>
                <a:cubicBezTo>
                  <a:pt x="1766045" y="1423145"/>
                  <a:pt x="1735418" y="1396254"/>
                  <a:pt x="1724025" y="1362075"/>
                </a:cubicBezTo>
                <a:cubicBezTo>
                  <a:pt x="1720850" y="1352550"/>
                  <a:pt x="1719376" y="1342277"/>
                  <a:pt x="1714500" y="1333500"/>
                </a:cubicBezTo>
                <a:cubicBezTo>
                  <a:pt x="1703381" y="1313486"/>
                  <a:pt x="1676400" y="1276350"/>
                  <a:pt x="1676400" y="1276350"/>
                </a:cubicBezTo>
                <a:cubicBezTo>
                  <a:pt x="1649599" y="1142343"/>
                  <a:pt x="1661812" y="1222379"/>
                  <a:pt x="1676400" y="952500"/>
                </a:cubicBezTo>
                <a:cubicBezTo>
                  <a:pt x="1677782" y="926940"/>
                  <a:pt x="1682033" y="901600"/>
                  <a:pt x="1685925" y="876300"/>
                </a:cubicBezTo>
                <a:cubicBezTo>
                  <a:pt x="1696073" y="810340"/>
                  <a:pt x="1681162" y="839788"/>
                  <a:pt x="1685925" y="790575"/>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662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905000" y="2165866"/>
            <a:ext cx="5110811"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skeletal muscle and smooth muscle – SL15A</a:t>
            </a:r>
            <a:endParaRPr lang="en-US" dirty="0">
              <a:latin typeface="Calibri" pitchFamily="34" charset="0"/>
            </a:endParaRPr>
          </a:p>
        </p:txBody>
      </p:sp>
      <p:sp>
        <p:nvSpPr>
          <p:cNvPr id="37891" name="TextBox 4"/>
          <p:cNvSpPr txBox="1">
            <a:spLocks noChangeArrowheads="1"/>
          </p:cNvSpPr>
          <p:nvPr/>
        </p:nvSpPr>
        <p:spPr bwMode="auto">
          <a:xfrm>
            <a:off x="1996998" y="5562600"/>
            <a:ext cx="44958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015A</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Skeletal muscle</a:t>
            </a:r>
          </a:p>
          <a:p>
            <a:pPr lvl="1" eaLnBrk="0" hangingPunct="0">
              <a:buFontTx/>
              <a:buChar char="•"/>
            </a:pPr>
            <a:r>
              <a:rPr lang="en-US" sz="1200" b="1" dirty="0">
                <a:solidFill>
                  <a:srgbClr val="002060"/>
                </a:solidFill>
                <a:latin typeface="Georgia" pitchFamily="18" charset="0"/>
                <a:ea typeface="Times" pitchFamily="18" charset="0"/>
                <a:cs typeface="Arial" charset="0"/>
              </a:rPr>
              <a:t>Smooth muscle </a:t>
            </a:r>
          </a:p>
          <a:p>
            <a:pPr lvl="1" eaLnBrk="0" hangingPunct="0">
              <a:buFontTx/>
              <a:buChar char="•"/>
            </a:pPr>
            <a:r>
              <a:rPr lang="en-US" sz="1200" b="1" dirty="0">
                <a:solidFill>
                  <a:srgbClr val="002060"/>
                </a:solidFill>
                <a:latin typeface="Georgia" pitchFamily="18" charset="0"/>
                <a:ea typeface="Times" pitchFamily="18" charset="0"/>
                <a:cs typeface="Arial" charset="0"/>
              </a:rPr>
              <a:t>Dense irregular connective tissue (review)</a:t>
            </a:r>
          </a:p>
        </p:txBody>
      </p:sp>
      <p:sp>
        <p:nvSpPr>
          <p:cNvPr id="6" name="Rectangle 5"/>
          <p:cNvSpPr/>
          <p:nvPr/>
        </p:nvSpPr>
        <p:spPr>
          <a:xfrm>
            <a:off x="1529477" y="72509"/>
            <a:ext cx="5989909"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 &amp; SMOOTH MUSCLE</a:t>
            </a:r>
          </a:p>
        </p:txBody>
      </p:sp>
    </p:spTree>
    <p:extLst>
      <p:ext uri="{BB962C8B-B14F-4D97-AF65-F5344CB8AC3E}">
        <p14:creationId xmlns:p14="http://schemas.microsoft.com/office/powerpoint/2010/main" val="1256658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381000" y="914400"/>
            <a:ext cx="8458200" cy="369332"/>
          </a:xfrm>
          <a:prstGeom prst="rect">
            <a:avLst/>
          </a:prstGeom>
          <a:noFill/>
          <a:ln w="9525">
            <a:noFill/>
            <a:miter lim="800000"/>
            <a:headEnd/>
            <a:tailEnd/>
          </a:ln>
          <a:effectLst/>
        </p:spPr>
        <p:txBody>
          <a:bodyPr>
            <a:spAutoFit/>
          </a:bodyPr>
          <a:lstStyle/>
          <a:p>
            <a:r>
              <a:rPr lang="en-US" dirty="0"/>
              <a:t>First off, for all you “memorizers” out there, here’s a list of features of each tissue type:</a:t>
            </a:r>
          </a:p>
        </p:txBody>
      </p:sp>
      <p:sp>
        <p:nvSpPr>
          <p:cNvPr id="3" name="Rectangle 2"/>
          <p:cNvSpPr/>
          <p:nvPr/>
        </p:nvSpPr>
        <p:spPr>
          <a:xfrm>
            <a:off x="60299" y="72509"/>
            <a:ext cx="8928278"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COMPARISON OF SKELETAL, CARDIAC, &amp; SMOOTH MUSCLE</a:t>
            </a:r>
          </a:p>
        </p:txBody>
      </p:sp>
      <p:sp>
        <p:nvSpPr>
          <p:cNvPr id="4" name="TextBox 3"/>
          <p:cNvSpPr txBox="1">
            <a:spLocks noChangeArrowheads="1"/>
          </p:cNvSpPr>
          <p:nvPr/>
        </p:nvSpPr>
        <p:spPr bwMode="auto">
          <a:xfrm>
            <a:off x="207579" y="1447800"/>
            <a:ext cx="51054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solidFill>
                  <a:srgbClr val="CC0000"/>
                </a:solidFill>
                <a:latin typeface="Tempus Sans ITC" pitchFamily="82" charset="0"/>
              </a:rPr>
              <a:t>Characteristics of skeletal muscle cells:</a:t>
            </a:r>
          </a:p>
          <a:p>
            <a:pPr eaLnBrk="1" hangingPunct="1"/>
            <a:r>
              <a:rPr lang="en-US" sz="1400" b="1" dirty="0">
                <a:solidFill>
                  <a:srgbClr val="CC0000"/>
                </a:solidFill>
                <a:latin typeface="Tempus Sans ITC" pitchFamily="82" charset="0"/>
              </a:rPr>
              <a:t>-Long cells</a:t>
            </a:r>
          </a:p>
          <a:p>
            <a:pPr eaLnBrk="1" hangingPunct="1"/>
            <a:r>
              <a:rPr lang="en-US" sz="1400" b="1" dirty="0">
                <a:solidFill>
                  <a:srgbClr val="CC0000"/>
                </a:solidFill>
                <a:latin typeface="Tempus Sans ITC" pitchFamily="82" charset="0"/>
              </a:rPr>
              <a:t>-fibers of constant diameter, wide diameter</a:t>
            </a:r>
          </a:p>
          <a:p>
            <a:pPr eaLnBrk="1" hangingPunct="1"/>
            <a:r>
              <a:rPr lang="en-US" sz="1400" b="1" dirty="0">
                <a:solidFill>
                  <a:srgbClr val="CC0000"/>
                </a:solidFill>
                <a:latin typeface="Tempus Sans ITC" pitchFamily="82" charset="0"/>
              </a:rPr>
              <a:t>-Multiple nuclei, located in periphery of cell</a:t>
            </a:r>
          </a:p>
          <a:p>
            <a:pPr eaLnBrk="1" hangingPunct="1"/>
            <a:r>
              <a:rPr lang="en-US" sz="1400" b="1" dirty="0">
                <a:solidFill>
                  <a:srgbClr val="CC0000"/>
                </a:solidFill>
                <a:latin typeface="Tempus Sans ITC" pitchFamily="82" charset="0"/>
              </a:rPr>
              <a:t>-Striated </a:t>
            </a:r>
          </a:p>
          <a:p>
            <a:pPr eaLnBrk="1" hangingPunct="1"/>
            <a:r>
              <a:rPr lang="en-US" sz="1400" b="1" dirty="0">
                <a:solidFill>
                  <a:srgbClr val="CC0000"/>
                </a:solidFill>
                <a:latin typeface="Tempus Sans ITC" pitchFamily="82" charset="0"/>
              </a:rPr>
              <a:t>-Voluntary </a:t>
            </a:r>
          </a:p>
          <a:p>
            <a:pPr eaLnBrk="1" hangingPunct="1"/>
            <a:r>
              <a:rPr lang="en-US" sz="1400" b="1" dirty="0">
                <a:solidFill>
                  <a:srgbClr val="CC0000"/>
                </a:solidFill>
                <a:latin typeface="Tempus Sans ITC" pitchFamily="82" charset="0"/>
              </a:rPr>
              <a:t>-Found in named muscles (e.g. biceps)</a:t>
            </a:r>
          </a:p>
        </p:txBody>
      </p:sp>
      <p:sp>
        <p:nvSpPr>
          <p:cNvPr id="5" name="TextBox 3"/>
          <p:cNvSpPr txBox="1">
            <a:spLocks noChangeArrowheads="1"/>
          </p:cNvSpPr>
          <p:nvPr/>
        </p:nvSpPr>
        <p:spPr bwMode="auto">
          <a:xfrm>
            <a:off x="3400096" y="3048238"/>
            <a:ext cx="574390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solidFill>
                  <a:srgbClr val="820000"/>
                </a:solidFill>
                <a:latin typeface="Tempus Sans ITC" pitchFamily="82" charset="0"/>
              </a:rPr>
              <a:t>Characteristics of cardiac muscle cells:</a:t>
            </a:r>
          </a:p>
          <a:p>
            <a:pPr eaLnBrk="1" hangingPunct="1"/>
            <a:r>
              <a:rPr lang="en-US" sz="1400" b="1" dirty="0">
                <a:solidFill>
                  <a:srgbClr val="820000"/>
                </a:solidFill>
                <a:latin typeface="Tempus Sans ITC" pitchFamily="82" charset="0"/>
              </a:rPr>
              <a:t>-longer than typical cells, though much shorter than skeletal muscle cells</a:t>
            </a:r>
          </a:p>
          <a:p>
            <a:pPr eaLnBrk="1" hangingPunct="1"/>
            <a:r>
              <a:rPr lang="en-US" sz="1400" b="1" dirty="0">
                <a:solidFill>
                  <a:srgbClr val="820000"/>
                </a:solidFill>
                <a:latin typeface="Tempus Sans ITC" pitchFamily="82" charset="0"/>
              </a:rPr>
              <a:t>-fibers of constant diameter, intermediate diameter</a:t>
            </a:r>
          </a:p>
          <a:p>
            <a:pPr eaLnBrk="1" hangingPunct="1"/>
            <a:r>
              <a:rPr lang="en-US" sz="1400" b="1" dirty="0">
                <a:solidFill>
                  <a:srgbClr val="820000"/>
                </a:solidFill>
                <a:latin typeface="Tempus Sans ITC" pitchFamily="82" charset="0"/>
              </a:rPr>
              <a:t>-Central nucleus</a:t>
            </a:r>
          </a:p>
          <a:p>
            <a:pPr eaLnBrk="1" hangingPunct="1"/>
            <a:r>
              <a:rPr lang="en-US" sz="1400" b="1" dirty="0">
                <a:solidFill>
                  <a:srgbClr val="820000"/>
                </a:solidFill>
                <a:latin typeface="Tempus Sans ITC" pitchFamily="82" charset="0"/>
              </a:rPr>
              <a:t>-Striated </a:t>
            </a:r>
          </a:p>
          <a:p>
            <a:pPr eaLnBrk="1" hangingPunct="1"/>
            <a:r>
              <a:rPr lang="en-US" sz="1400" b="1" dirty="0">
                <a:solidFill>
                  <a:srgbClr val="820000"/>
                </a:solidFill>
                <a:latin typeface="Tempus Sans ITC" pitchFamily="82" charset="0"/>
              </a:rPr>
              <a:t>-</a:t>
            </a:r>
            <a:r>
              <a:rPr lang="en-US" sz="1400" b="1" dirty="0" err="1">
                <a:solidFill>
                  <a:srgbClr val="820000"/>
                </a:solidFill>
                <a:latin typeface="Tempus Sans ITC" pitchFamily="82" charset="0"/>
              </a:rPr>
              <a:t>Inoluntary</a:t>
            </a:r>
            <a:r>
              <a:rPr lang="en-US" sz="1400" b="1" dirty="0">
                <a:solidFill>
                  <a:srgbClr val="820000"/>
                </a:solidFill>
                <a:latin typeface="Tempus Sans ITC" pitchFamily="82" charset="0"/>
              </a:rPr>
              <a:t> </a:t>
            </a:r>
          </a:p>
          <a:p>
            <a:pPr eaLnBrk="1" hangingPunct="1"/>
            <a:r>
              <a:rPr lang="en-US" sz="1400" b="1" dirty="0">
                <a:solidFill>
                  <a:srgbClr val="820000"/>
                </a:solidFill>
                <a:latin typeface="Tempus Sans ITC" pitchFamily="82" charset="0"/>
              </a:rPr>
              <a:t>-Found in heart</a:t>
            </a:r>
          </a:p>
          <a:p>
            <a:pPr eaLnBrk="1" hangingPunct="1"/>
            <a:r>
              <a:rPr lang="en-US" sz="1400" b="1" dirty="0">
                <a:solidFill>
                  <a:srgbClr val="820000"/>
                </a:solidFill>
                <a:latin typeface="Tempus Sans ITC" pitchFamily="82" charset="0"/>
              </a:rPr>
              <a:t>-Branched cells </a:t>
            </a:r>
          </a:p>
          <a:p>
            <a:pPr eaLnBrk="1" hangingPunct="1"/>
            <a:r>
              <a:rPr lang="en-US" sz="1400" b="1" dirty="0">
                <a:solidFill>
                  <a:srgbClr val="820000"/>
                </a:solidFill>
                <a:latin typeface="Tempus Sans ITC" pitchFamily="82" charset="0"/>
              </a:rPr>
              <a:t>-Intercalated disks</a:t>
            </a:r>
          </a:p>
        </p:txBody>
      </p:sp>
      <p:sp>
        <p:nvSpPr>
          <p:cNvPr id="6" name="TextBox 5"/>
          <p:cNvSpPr txBox="1">
            <a:spLocks noChangeArrowheads="1"/>
          </p:cNvSpPr>
          <p:nvPr/>
        </p:nvSpPr>
        <p:spPr bwMode="auto">
          <a:xfrm>
            <a:off x="256822" y="5181600"/>
            <a:ext cx="32483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solidFill>
                  <a:srgbClr val="D60093"/>
                </a:solidFill>
                <a:latin typeface="Tempus Sans ITC" pitchFamily="82" charset="0"/>
              </a:rPr>
              <a:t>Characteristics of smooth muscle cells:</a:t>
            </a:r>
          </a:p>
          <a:p>
            <a:pPr eaLnBrk="1" hangingPunct="1"/>
            <a:r>
              <a:rPr lang="en-US" sz="1400" b="1" dirty="0">
                <a:solidFill>
                  <a:srgbClr val="D60093"/>
                </a:solidFill>
                <a:latin typeface="Tempus Sans ITC" pitchFamily="82" charset="0"/>
              </a:rPr>
              <a:t>-Spindle-shaped cells (cigar-shaped)</a:t>
            </a:r>
          </a:p>
          <a:p>
            <a:pPr eaLnBrk="1" hangingPunct="1"/>
            <a:r>
              <a:rPr lang="en-US" sz="1400" b="1" dirty="0">
                <a:solidFill>
                  <a:srgbClr val="D60093"/>
                </a:solidFill>
                <a:latin typeface="Tempus Sans ITC" pitchFamily="82" charset="0"/>
              </a:rPr>
              <a:t>-Central nucleus</a:t>
            </a:r>
          </a:p>
          <a:p>
            <a:pPr eaLnBrk="1" hangingPunct="1"/>
            <a:r>
              <a:rPr lang="en-US" sz="1400" b="1" dirty="0">
                <a:solidFill>
                  <a:srgbClr val="D60093"/>
                </a:solidFill>
                <a:latin typeface="Tempus Sans ITC" pitchFamily="82" charset="0"/>
              </a:rPr>
              <a:t>-Not striated </a:t>
            </a:r>
          </a:p>
          <a:p>
            <a:pPr eaLnBrk="1" hangingPunct="1"/>
            <a:r>
              <a:rPr lang="en-US" sz="1400" b="1" dirty="0">
                <a:solidFill>
                  <a:srgbClr val="D60093"/>
                </a:solidFill>
                <a:latin typeface="Tempus Sans ITC" pitchFamily="82" charset="0"/>
              </a:rPr>
              <a:t>-Involuntary </a:t>
            </a:r>
          </a:p>
          <a:p>
            <a:pPr eaLnBrk="1" hangingPunct="1"/>
            <a:r>
              <a:rPr lang="en-US" sz="1400" b="1" dirty="0">
                <a:solidFill>
                  <a:srgbClr val="D60093"/>
                </a:solidFill>
                <a:latin typeface="Tempus Sans ITC" pitchFamily="82" charset="0"/>
              </a:rPr>
              <a:t>-Found in visceral organs, blood vessels</a:t>
            </a:r>
          </a:p>
        </p:txBody>
      </p:sp>
    </p:spTree>
    <p:extLst>
      <p:ext uri="{BB962C8B-B14F-4D97-AF65-F5344CB8AC3E}">
        <p14:creationId xmlns:p14="http://schemas.microsoft.com/office/powerpoint/2010/main" val="1012434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descr="022 - 06_15"/>
          <p:cNvPicPr>
            <a:picLocks noChangeAspect="1" noChangeArrowheads="1"/>
          </p:cNvPicPr>
          <p:nvPr/>
        </p:nvPicPr>
        <p:blipFill>
          <a:blip r:embed="rId2"/>
          <a:srcRect l="40298" b="29688"/>
          <a:stretch>
            <a:fillRect/>
          </a:stretch>
        </p:blipFill>
        <p:spPr bwMode="auto">
          <a:xfrm>
            <a:off x="3338513" y="4316413"/>
            <a:ext cx="3338512" cy="2516187"/>
          </a:xfrm>
          <a:prstGeom prst="rect">
            <a:avLst/>
          </a:prstGeom>
          <a:noFill/>
        </p:spPr>
      </p:pic>
      <p:pic>
        <p:nvPicPr>
          <p:cNvPr id="14342" name="Picture 6" descr="014 - 06_21a"/>
          <p:cNvPicPr>
            <a:picLocks noChangeAspect="1" noChangeArrowheads="1"/>
          </p:cNvPicPr>
          <p:nvPr/>
        </p:nvPicPr>
        <p:blipFill>
          <a:blip r:embed="rId3"/>
          <a:srcRect l="10037" t="28000" b="2667"/>
          <a:stretch>
            <a:fillRect/>
          </a:stretch>
        </p:blipFill>
        <p:spPr bwMode="auto">
          <a:xfrm>
            <a:off x="5715000" y="2668588"/>
            <a:ext cx="3414713" cy="2589212"/>
          </a:xfrm>
          <a:prstGeom prst="rect">
            <a:avLst/>
          </a:prstGeom>
          <a:noFill/>
        </p:spPr>
      </p:pic>
      <p:sp>
        <p:nvSpPr>
          <p:cNvPr id="14340" name="Text Box 4"/>
          <p:cNvSpPr txBox="1">
            <a:spLocks noChangeArrowheads="1"/>
          </p:cNvSpPr>
          <p:nvPr/>
        </p:nvSpPr>
        <p:spPr bwMode="auto">
          <a:xfrm>
            <a:off x="0" y="559475"/>
            <a:ext cx="9144000" cy="2031325"/>
          </a:xfrm>
          <a:prstGeom prst="rect">
            <a:avLst/>
          </a:prstGeom>
          <a:noFill/>
          <a:ln w="9525">
            <a:noFill/>
            <a:miter lim="800000"/>
            <a:headEnd/>
            <a:tailEnd/>
          </a:ln>
          <a:effectLst/>
        </p:spPr>
        <p:txBody>
          <a:bodyPr>
            <a:spAutoFit/>
          </a:bodyPr>
          <a:lstStyle/>
          <a:p>
            <a:pPr marL="122238" indent="-122238"/>
            <a:r>
              <a:rPr lang="en-US" sz="1400" dirty="0"/>
              <a:t>--Skeletal and cardiac muscle tend more toward the red shade, while smooth muscle is pink (not absolute).</a:t>
            </a:r>
          </a:p>
          <a:p>
            <a:pPr marL="122238" indent="-122238"/>
            <a:r>
              <a:rPr lang="en-US" sz="1400" dirty="0"/>
              <a:t>--Striations are evident in skeletal and cardiac, but not smooth.</a:t>
            </a:r>
          </a:p>
          <a:p>
            <a:pPr marL="122238" indent="-122238"/>
            <a:r>
              <a:rPr lang="en-US" sz="1400" dirty="0"/>
              <a:t>--Nuclei are located in the center of each cardiac and smooth muscle cell, but are located near the plasma membrane in skeletal muscle.</a:t>
            </a:r>
          </a:p>
          <a:p>
            <a:pPr marL="122238" indent="-122238"/>
            <a:r>
              <a:rPr lang="en-US" sz="1400" dirty="0"/>
              <a:t>--Skeletal muscle cells are large and multinuclear, while cardiac and smooth muscle cells are smaller, with only a single nucleus.</a:t>
            </a:r>
          </a:p>
          <a:p>
            <a:pPr marL="122238" indent="-122238"/>
            <a:r>
              <a:rPr lang="en-US" sz="1400" dirty="0"/>
              <a:t>--Because smooth muscle cells are smaller than either cardiac or skeletal muscle cells, smooth muscle typically has more visible nuclei than the other two tissues.  This is not obvious on this example. </a:t>
            </a:r>
          </a:p>
          <a:p>
            <a:pPr marL="122238" indent="-122238"/>
            <a:r>
              <a:rPr lang="en-US" sz="1400" dirty="0"/>
              <a:t>--Cardiac muscle is the only tissue that has intercalated disks.</a:t>
            </a:r>
          </a:p>
        </p:txBody>
      </p:sp>
      <p:pic>
        <p:nvPicPr>
          <p:cNvPr id="14341" name="Picture 5" descr="005 - 06_05a"/>
          <p:cNvPicPr>
            <a:picLocks noChangeAspect="1" noChangeArrowheads="1"/>
          </p:cNvPicPr>
          <p:nvPr/>
        </p:nvPicPr>
        <p:blipFill>
          <a:blip r:embed="rId4"/>
          <a:srcRect r="13286"/>
          <a:stretch>
            <a:fillRect/>
          </a:stretch>
        </p:blipFill>
        <p:spPr bwMode="auto">
          <a:xfrm>
            <a:off x="76200" y="2895600"/>
            <a:ext cx="3657600" cy="2819400"/>
          </a:xfrm>
          <a:prstGeom prst="rect">
            <a:avLst/>
          </a:prstGeom>
          <a:noFill/>
        </p:spPr>
      </p:pic>
      <p:sp>
        <p:nvSpPr>
          <p:cNvPr id="14344" name="Text Box 8"/>
          <p:cNvSpPr txBox="1">
            <a:spLocks noChangeArrowheads="1"/>
          </p:cNvSpPr>
          <p:nvPr/>
        </p:nvSpPr>
        <p:spPr bwMode="auto">
          <a:xfrm>
            <a:off x="712788" y="5111750"/>
            <a:ext cx="2470150" cy="366713"/>
          </a:xfrm>
          <a:prstGeom prst="rect">
            <a:avLst/>
          </a:prstGeom>
          <a:noFill/>
          <a:ln w="9525">
            <a:noFill/>
            <a:miter lim="800000"/>
            <a:headEnd/>
            <a:tailEnd/>
          </a:ln>
          <a:effectLst/>
        </p:spPr>
        <p:txBody>
          <a:bodyPr wrap="none">
            <a:spAutoFit/>
          </a:bodyPr>
          <a:lstStyle/>
          <a:p>
            <a:r>
              <a:rPr lang="en-US" b="1" i="1"/>
              <a:t>skeletal muscle 320X</a:t>
            </a:r>
          </a:p>
        </p:txBody>
      </p:sp>
      <p:sp>
        <p:nvSpPr>
          <p:cNvPr id="14345" name="Text Box 9"/>
          <p:cNvSpPr txBox="1">
            <a:spLocks noChangeArrowheads="1"/>
          </p:cNvSpPr>
          <p:nvPr/>
        </p:nvSpPr>
        <p:spPr bwMode="auto">
          <a:xfrm>
            <a:off x="3810000" y="6477000"/>
            <a:ext cx="2457450" cy="366713"/>
          </a:xfrm>
          <a:prstGeom prst="rect">
            <a:avLst/>
          </a:prstGeom>
          <a:noFill/>
          <a:ln w="9525">
            <a:noFill/>
            <a:miter lim="800000"/>
            <a:headEnd/>
            <a:tailEnd/>
          </a:ln>
          <a:effectLst/>
        </p:spPr>
        <p:txBody>
          <a:bodyPr wrap="none">
            <a:spAutoFit/>
          </a:bodyPr>
          <a:lstStyle/>
          <a:p>
            <a:r>
              <a:rPr lang="en-US" b="1" i="1"/>
              <a:t>smooth muscle 320X</a:t>
            </a:r>
          </a:p>
        </p:txBody>
      </p:sp>
      <p:sp>
        <p:nvSpPr>
          <p:cNvPr id="14346" name="Text Box 10"/>
          <p:cNvSpPr txBox="1">
            <a:spLocks noChangeArrowheads="1"/>
          </p:cNvSpPr>
          <p:nvPr/>
        </p:nvSpPr>
        <p:spPr bwMode="auto">
          <a:xfrm>
            <a:off x="6172200" y="4878388"/>
            <a:ext cx="2432050" cy="366712"/>
          </a:xfrm>
          <a:prstGeom prst="rect">
            <a:avLst/>
          </a:prstGeom>
          <a:noFill/>
          <a:ln w="9525">
            <a:noFill/>
            <a:miter lim="800000"/>
            <a:headEnd/>
            <a:tailEnd/>
          </a:ln>
          <a:effectLst/>
        </p:spPr>
        <p:txBody>
          <a:bodyPr wrap="none">
            <a:spAutoFit/>
          </a:bodyPr>
          <a:lstStyle/>
          <a:p>
            <a:r>
              <a:rPr lang="en-US" b="1" i="1"/>
              <a:t>cardiac muscle 480X</a:t>
            </a:r>
          </a:p>
        </p:txBody>
      </p:sp>
      <p:sp>
        <p:nvSpPr>
          <p:cNvPr id="9" name="Rectangle 8"/>
          <p:cNvSpPr/>
          <p:nvPr/>
        </p:nvSpPr>
        <p:spPr>
          <a:xfrm>
            <a:off x="60299" y="72509"/>
            <a:ext cx="8928278"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COMPARISON OF SKELETAL, CARDIAC, &amp; SMOOTH MUSCLE</a:t>
            </a:r>
          </a:p>
        </p:txBody>
      </p:sp>
    </p:spTree>
    <p:extLst>
      <p:ext uri="{BB962C8B-B14F-4D97-AF65-F5344CB8AC3E}">
        <p14:creationId xmlns:p14="http://schemas.microsoft.com/office/powerpoint/2010/main" val="4129894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3" name="Picture 11" descr="017 - 06_16"/>
          <p:cNvPicPr>
            <a:picLocks noChangeAspect="1" noChangeArrowheads="1"/>
          </p:cNvPicPr>
          <p:nvPr/>
        </p:nvPicPr>
        <p:blipFill>
          <a:blip r:embed="rId2"/>
          <a:srcRect/>
          <a:stretch>
            <a:fillRect/>
          </a:stretch>
        </p:blipFill>
        <p:spPr bwMode="auto">
          <a:xfrm>
            <a:off x="2819400" y="4191000"/>
            <a:ext cx="3581400" cy="2655888"/>
          </a:xfrm>
          <a:prstGeom prst="rect">
            <a:avLst/>
          </a:prstGeom>
          <a:noFill/>
        </p:spPr>
      </p:pic>
      <p:pic>
        <p:nvPicPr>
          <p:cNvPr id="23561" name="Picture 9" descr="020 - 06_06"/>
          <p:cNvPicPr>
            <a:picLocks noChangeAspect="1" noChangeArrowheads="1"/>
          </p:cNvPicPr>
          <p:nvPr/>
        </p:nvPicPr>
        <p:blipFill>
          <a:blip r:embed="rId3"/>
          <a:srcRect/>
          <a:stretch>
            <a:fillRect/>
          </a:stretch>
        </p:blipFill>
        <p:spPr bwMode="auto">
          <a:xfrm>
            <a:off x="0" y="2833688"/>
            <a:ext cx="3505200" cy="2317750"/>
          </a:xfrm>
          <a:prstGeom prst="rect">
            <a:avLst/>
          </a:prstGeom>
          <a:noFill/>
        </p:spPr>
      </p:pic>
      <p:pic>
        <p:nvPicPr>
          <p:cNvPr id="23562" name="Picture 10" descr="011 - 06_21b"/>
          <p:cNvPicPr>
            <a:picLocks noChangeAspect="1" noChangeArrowheads="1"/>
          </p:cNvPicPr>
          <p:nvPr/>
        </p:nvPicPr>
        <p:blipFill>
          <a:blip r:embed="rId4"/>
          <a:srcRect/>
          <a:stretch>
            <a:fillRect/>
          </a:stretch>
        </p:blipFill>
        <p:spPr bwMode="auto">
          <a:xfrm>
            <a:off x="5791200" y="2833688"/>
            <a:ext cx="3309938" cy="3228975"/>
          </a:xfrm>
          <a:prstGeom prst="rect">
            <a:avLst/>
          </a:prstGeom>
          <a:noFill/>
        </p:spPr>
      </p:pic>
      <p:sp>
        <p:nvSpPr>
          <p:cNvPr id="23556" name="Text Box 4"/>
          <p:cNvSpPr txBox="1">
            <a:spLocks noChangeArrowheads="1"/>
          </p:cNvSpPr>
          <p:nvPr/>
        </p:nvSpPr>
        <p:spPr bwMode="auto">
          <a:xfrm>
            <a:off x="0" y="559475"/>
            <a:ext cx="9144000" cy="2031325"/>
          </a:xfrm>
          <a:prstGeom prst="rect">
            <a:avLst/>
          </a:prstGeom>
          <a:noFill/>
          <a:ln w="9525">
            <a:noFill/>
            <a:miter lim="800000"/>
            <a:headEnd/>
            <a:tailEnd/>
          </a:ln>
          <a:effectLst/>
        </p:spPr>
        <p:txBody>
          <a:bodyPr>
            <a:spAutoFit/>
          </a:bodyPr>
          <a:lstStyle/>
          <a:p>
            <a:pPr marL="122238" indent="-122238"/>
            <a:r>
              <a:rPr lang="en-US" sz="1400" dirty="0"/>
              <a:t>--Skeletal muscle cells have the largest diameter, cardiac muscle cells are smaller, and smooth muscle cells have the smallest diameter.</a:t>
            </a:r>
          </a:p>
          <a:p>
            <a:pPr marL="122238" indent="-122238"/>
            <a:r>
              <a:rPr lang="en-US" sz="1400" dirty="0"/>
              <a:t>--The diameter of skeletal muscle is very consistent between cells.  Cardiac muscle cells are somewhat consistent in diameter (but vary in shape), while the smooth muscle cell profiles vary depending on whether the cell is sectioned through the middle (with nucleus) or near the periphery of the cell (without nucleus).</a:t>
            </a:r>
          </a:p>
          <a:p>
            <a:pPr marL="122238" indent="-122238"/>
            <a:r>
              <a:rPr lang="en-US" sz="1400" dirty="0"/>
              <a:t>--Skeletal muscle nuclei are near the plasma membrane, while cardiac and smooth muscle nuclei are centrally located.</a:t>
            </a:r>
          </a:p>
          <a:p>
            <a:pPr marL="122238" indent="-122238"/>
            <a:r>
              <a:rPr lang="en-US" sz="1400" dirty="0"/>
              <a:t>--In cuts through the nucleus of a cell, there is significant cytoplasm in skeletal and, to a lesser extent, cardiac muscle, while smooth muscle has a small rim of cytoplasm around the nucleus.</a:t>
            </a:r>
          </a:p>
          <a:p>
            <a:pPr marL="122238" indent="-122238"/>
            <a:r>
              <a:rPr lang="en-US" sz="1400" dirty="0"/>
              <a:t>--In ideal sections, stippling can be seen in skeletal and cardiac muscle, but not smooth muscle.</a:t>
            </a:r>
          </a:p>
        </p:txBody>
      </p:sp>
      <p:sp>
        <p:nvSpPr>
          <p:cNvPr id="23558" name="Text Box 6"/>
          <p:cNvSpPr txBox="1">
            <a:spLocks noChangeArrowheads="1"/>
          </p:cNvSpPr>
          <p:nvPr/>
        </p:nvSpPr>
        <p:spPr bwMode="auto">
          <a:xfrm>
            <a:off x="457200" y="4814888"/>
            <a:ext cx="2470150" cy="366712"/>
          </a:xfrm>
          <a:prstGeom prst="rect">
            <a:avLst/>
          </a:prstGeom>
          <a:noFill/>
          <a:ln w="9525">
            <a:noFill/>
            <a:miter lim="800000"/>
            <a:headEnd/>
            <a:tailEnd/>
          </a:ln>
          <a:effectLst/>
        </p:spPr>
        <p:txBody>
          <a:bodyPr wrap="none">
            <a:spAutoFit/>
          </a:bodyPr>
          <a:lstStyle/>
          <a:p>
            <a:r>
              <a:rPr lang="en-US" b="1" i="1"/>
              <a:t>skeletal muscle 320X</a:t>
            </a:r>
          </a:p>
        </p:txBody>
      </p:sp>
      <p:sp>
        <p:nvSpPr>
          <p:cNvPr id="23559" name="Text Box 7"/>
          <p:cNvSpPr txBox="1">
            <a:spLocks noChangeArrowheads="1"/>
          </p:cNvSpPr>
          <p:nvPr/>
        </p:nvSpPr>
        <p:spPr bwMode="auto">
          <a:xfrm>
            <a:off x="3581400" y="6477000"/>
            <a:ext cx="2457450" cy="366713"/>
          </a:xfrm>
          <a:prstGeom prst="rect">
            <a:avLst/>
          </a:prstGeom>
          <a:noFill/>
          <a:ln w="9525">
            <a:noFill/>
            <a:miter lim="800000"/>
            <a:headEnd/>
            <a:tailEnd/>
          </a:ln>
          <a:effectLst/>
        </p:spPr>
        <p:txBody>
          <a:bodyPr wrap="none">
            <a:spAutoFit/>
          </a:bodyPr>
          <a:lstStyle/>
          <a:p>
            <a:r>
              <a:rPr lang="en-US" b="1" i="1"/>
              <a:t>smooth muscle 320X</a:t>
            </a:r>
          </a:p>
        </p:txBody>
      </p:sp>
      <p:sp>
        <p:nvSpPr>
          <p:cNvPr id="23560" name="Text Box 8"/>
          <p:cNvSpPr txBox="1">
            <a:spLocks noChangeArrowheads="1"/>
          </p:cNvSpPr>
          <p:nvPr/>
        </p:nvSpPr>
        <p:spPr bwMode="auto">
          <a:xfrm>
            <a:off x="6324600" y="5729288"/>
            <a:ext cx="2432050" cy="366712"/>
          </a:xfrm>
          <a:prstGeom prst="rect">
            <a:avLst/>
          </a:prstGeom>
          <a:noFill/>
          <a:ln w="9525">
            <a:noFill/>
            <a:miter lim="800000"/>
            <a:headEnd/>
            <a:tailEnd/>
          </a:ln>
          <a:effectLst/>
        </p:spPr>
        <p:txBody>
          <a:bodyPr wrap="none">
            <a:spAutoFit/>
          </a:bodyPr>
          <a:lstStyle/>
          <a:p>
            <a:r>
              <a:rPr lang="en-US" b="1" i="1"/>
              <a:t>cardiac muscle 480X</a:t>
            </a:r>
          </a:p>
        </p:txBody>
      </p:sp>
      <p:sp>
        <p:nvSpPr>
          <p:cNvPr id="9" name="Rectangle 8"/>
          <p:cNvSpPr/>
          <p:nvPr/>
        </p:nvSpPr>
        <p:spPr>
          <a:xfrm>
            <a:off x="60299" y="72509"/>
            <a:ext cx="8928278"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COMPARISON OF SKELETAL, CARDIAC, &amp; SMOOTH MUSCLE</a:t>
            </a:r>
          </a:p>
        </p:txBody>
      </p:sp>
    </p:spTree>
    <p:extLst>
      <p:ext uri="{BB962C8B-B14F-4D97-AF65-F5344CB8AC3E}">
        <p14:creationId xmlns:p14="http://schemas.microsoft.com/office/powerpoint/2010/main" val="3118701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nvSpPr>
        <p:spPr bwMode="auto">
          <a:xfrm>
            <a:off x="228600" y="304800"/>
            <a:ext cx="8610600" cy="3600986"/>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The next set of slides is a quiz for this module.  You should review the structures covered in this module, and try to visualize each of these in light and electron micrographs.</a:t>
            </a:r>
            <a:endParaRPr lang="en-US" sz="900" b="1" dirty="0">
              <a:solidFill>
                <a:srgbClr val="002060"/>
              </a:solidFill>
            </a:endParaRPr>
          </a:p>
          <a:p>
            <a:pPr>
              <a:tabLst>
                <a:tab pos="457200" algn="l"/>
              </a:tabLst>
            </a:pPr>
            <a:endParaRPr lang="en-US" b="1" dirty="0">
              <a:solidFill>
                <a:srgbClr val="002060"/>
              </a:solidFill>
              <a:latin typeface="Helvetica" pitchFamily="34" charset="0"/>
              <a:cs typeface="Times New Roman" pitchFamily="18" charset="0"/>
            </a:endParaRP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a:t>
            </a:r>
          </a:p>
          <a:p>
            <a:pPr lvl="1">
              <a:buFont typeface="Arial" charset="0"/>
              <a:buChar char="•"/>
              <a:tabLst>
                <a:tab pos="457200" algn="l"/>
              </a:tabLst>
            </a:pPr>
            <a:r>
              <a:rPr lang="en-US" sz="1200" dirty="0">
                <a:solidFill>
                  <a:srgbClr val="002060"/>
                </a:solidFill>
                <a:latin typeface="Georgia" pitchFamily="18" charset="0"/>
              </a:rPr>
              <a:t>Muscle</a:t>
            </a:r>
          </a:p>
          <a:p>
            <a:pPr lvl="2">
              <a:buFont typeface="Arial" charset="0"/>
              <a:buChar char="•"/>
              <a:tabLst>
                <a:tab pos="457200" algn="l"/>
              </a:tabLst>
            </a:pPr>
            <a:r>
              <a:rPr lang="en-US" sz="1200" dirty="0">
                <a:solidFill>
                  <a:srgbClr val="002060"/>
                </a:solidFill>
                <a:latin typeface="Georgia" pitchFamily="18" charset="0"/>
              </a:rPr>
              <a:t>Skeletal muscle</a:t>
            </a:r>
          </a:p>
          <a:p>
            <a:pPr lvl="2">
              <a:buFont typeface="Arial" charset="0"/>
              <a:buChar char="•"/>
              <a:tabLst>
                <a:tab pos="457200" algn="l"/>
              </a:tabLst>
            </a:pPr>
            <a:r>
              <a:rPr lang="en-US" sz="1200" dirty="0">
                <a:solidFill>
                  <a:srgbClr val="002060"/>
                </a:solidFill>
                <a:latin typeface="Georgia" pitchFamily="18" charset="0"/>
              </a:rPr>
              <a:t>Cardiac muscle</a:t>
            </a:r>
          </a:p>
          <a:p>
            <a:pPr lvl="3">
              <a:buFont typeface="Arial" charset="0"/>
              <a:buChar char="•"/>
              <a:tabLst>
                <a:tab pos="457200" algn="l"/>
              </a:tabLst>
            </a:pPr>
            <a:r>
              <a:rPr lang="en-US" sz="1200" dirty="0">
                <a:solidFill>
                  <a:srgbClr val="002060"/>
                </a:solidFill>
                <a:latin typeface="Georgia" pitchFamily="18" charset="0"/>
              </a:rPr>
              <a:t>Intercalated disks</a:t>
            </a:r>
          </a:p>
          <a:p>
            <a:pPr lvl="2">
              <a:buFont typeface="Arial" charset="0"/>
              <a:buChar char="•"/>
              <a:tabLst>
                <a:tab pos="457200" algn="l"/>
              </a:tabLst>
            </a:pPr>
            <a:r>
              <a:rPr lang="en-US" sz="1200" dirty="0">
                <a:solidFill>
                  <a:srgbClr val="002060"/>
                </a:solidFill>
                <a:latin typeface="Georgia" pitchFamily="18" charset="0"/>
              </a:rPr>
              <a:t>Smooth muscle</a:t>
            </a: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Distinguish, at the electron microscope level, each of the following components of connective tissue:</a:t>
            </a:r>
          </a:p>
          <a:p>
            <a:pPr lvl="1">
              <a:buFont typeface="Arial" charset="0"/>
              <a:buChar char="•"/>
              <a:tabLst>
                <a:tab pos="457200" algn="l"/>
              </a:tabLst>
            </a:pPr>
            <a:r>
              <a:rPr lang="en-US" sz="1200" dirty="0">
                <a:solidFill>
                  <a:srgbClr val="002060"/>
                </a:solidFill>
                <a:latin typeface="Georgia" pitchFamily="18" charset="0"/>
              </a:rPr>
              <a:t>Smooth muscle</a:t>
            </a:r>
          </a:p>
          <a:p>
            <a:pPr lvl="2">
              <a:buFont typeface="Arial" charset="0"/>
              <a:buChar char="•"/>
              <a:tabLst>
                <a:tab pos="457200" algn="l"/>
              </a:tabLst>
            </a:pPr>
            <a:r>
              <a:rPr lang="en-US" sz="1200" dirty="0" err="1">
                <a:solidFill>
                  <a:srgbClr val="002060"/>
                </a:solidFill>
                <a:latin typeface="Georgia" pitchFamily="18" charset="0"/>
              </a:rPr>
              <a:t>Myofilaments</a:t>
            </a:r>
            <a:r>
              <a:rPr lang="en-US" sz="1200" dirty="0">
                <a:solidFill>
                  <a:srgbClr val="002060"/>
                </a:solidFill>
                <a:latin typeface="Georgia" pitchFamily="18" charset="0"/>
              </a:rPr>
              <a:t> (mostly actin filaments)	</a:t>
            </a:r>
          </a:p>
          <a:p>
            <a:pPr lvl="2">
              <a:buFont typeface="Arial" charset="0"/>
              <a:buChar char="•"/>
              <a:tabLst>
                <a:tab pos="457200" algn="l"/>
              </a:tabLst>
            </a:pPr>
            <a:r>
              <a:rPr lang="en-US" sz="1200" dirty="0">
                <a:solidFill>
                  <a:srgbClr val="002060"/>
                </a:solidFill>
                <a:latin typeface="Georgia" pitchFamily="18" charset="0"/>
              </a:rPr>
              <a:t>Dense bodies</a:t>
            </a:r>
          </a:p>
          <a:p>
            <a:pPr lvl="2">
              <a:buFont typeface="Arial" charset="0"/>
              <a:buChar char="•"/>
              <a:tabLst>
                <a:tab pos="457200" algn="l"/>
              </a:tabLst>
            </a:pPr>
            <a:r>
              <a:rPr lang="en-US" sz="1200" dirty="0" err="1">
                <a:solidFill>
                  <a:srgbClr val="002060"/>
                </a:solidFill>
                <a:latin typeface="Georgia" pitchFamily="18" charset="0"/>
              </a:rPr>
              <a:t>Caveolae</a:t>
            </a:r>
            <a:r>
              <a:rPr lang="en-US" sz="1200" dirty="0">
                <a:solidFill>
                  <a:srgbClr val="002060"/>
                </a:solidFill>
                <a:latin typeface="Georgia" pitchFamily="18" charset="0"/>
              </a:rPr>
              <a:t> (pinocytotic vesicles)</a:t>
            </a:r>
          </a:p>
          <a:p>
            <a:pPr lvl="2">
              <a:buFont typeface="Arial" charset="0"/>
              <a:buChar char="•"/>
              <a:tabLst>
                <a:tab pos="457200" algn="l"/>
              </a:tabLst>
            </a:pPr>
            <a:r>
              <a:rPr lang="en-US" sz="1200" dirty="0">
                <a:solidFill>
                  <a:srgbClr val="002060"/>
                </a:solidFill>
                <a:latin typeface="Georgia" pitchFamily="18" charset="0"/>
              </a:rPr>
              <a:t>Gap junctions</a:t>
            </a:r>
          </a:p>
        </p:txBody>
      </p:sp>
    </p:spTree>
    <p:extLst>
      <p:ext uri="{BB962C8B-B14F-4D97-AF65-F5344CB8AC3E}">
        <p14:creationId xmlns:p14="http://schemas.microsoft.com/office/powerpoint/2010/main" val="2718955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 y="1371600"/>
            <a:ext cx="7239000" cy="3819641"/>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
        <p:nvSpPr>
          <p:cNvPr id="8" name="Freeform 7"/>
          <p:cNvSpPr/>
          <p:nvPr/>
        </p:nvSpPr>
        <p:spPr>
          <a:xfrm>
            <a:off x="666467" y="1349242"/>
            <a:ext cx="5867726" cy="3146558"/>
          </a:xfrm>
          <a:custGeom>
            <a:avLst/>
            <a:gdLst>
              <a:gd name="connsiteX0" fmla="*/ 3200683 w 5867726"/>
              <a:gd name="connsiteY0" fmla="*/ 1679708 h 3146558"/>
              <a:gd name="connsiteX1" fmla="*/ 3276883 w 5867726"/>
              <a:gd name="connsiteY1" fmla="*/ 1641608 h 3146558"/>
              <a:gd name="connsiteX2" fmla="*/ 3353083 w 5867726"/>
              <a:gd name="connsiteY2" fmla="*/ 1613033 h 3146558"/>
              <a:gd name="connsiteX3" fmla="*/ 3467383 w 5867726"/>
              <a:gd name="connsiteY3" fmla="*/ 1555883 h 3146558"/>
              <a:gd name="connsiteX4" fmla="*/ 3562633 w 5867726"/>
              <a:gd name="connsiteY4" fmla="*/ 1527308 h 3146558"/>
              <a:gd name="connsiteX5" fmla="*/ 3648358 w 5867726"/>
              <a:gd name="connsiteY5" fmla="*/ 1508258 h 3146558"/>
              <a:gd name="connsiteX6" fmla="*/ 3781708 w 5867726"/>
              <a:gd name="connsiteY6" fmla="*/ 1460633 h 3146558"/>
              <a:gd name="connsiteX7" fmla="*/ 3896008 w 5867726"/>
              <a:gd name="connsiteY7" fmla="*/ 1432058 h 3146558"/>
              <a:gd name="connsiteX8" fmla="*/ 3924583 w 5867726"/>
              <a:gd name="connsiteY8" fmla="*/ 1413008 h 3146558"/>
              <a:gd name="connsiteX9" fmla="*/ 4067458 w 5867726"/>
              <a:gd name="connsiteY9" fmla="*/ 1384433 h 3146558"/>
              <a:gd name="connsiteX10" fmla="*/ 4153183 w 5867726"/>
              <a:gd name="connsiteY10" fmla="*/ 1355858 h 3146558"/>
              <a:gd name="connsiteX11" fmla="*/ 4238908 w 5867726"/>
              <a:gd name="connsiteY11" fmla="*/ 1336808 h 3146558"/>
              <a:gd name="connsiteX12" fmla="*/ 4267483 w 5867726"/>
              <a:gd name="connsiteY12" fmla="*/ 1317758 h 3146558"/>
              <a:gd name="connsiteX13" fmla="*/ 4343683 w 5867726"/>
              <a:gd name="connsiteY13" fmla="*/ 1289183 h 3146558"/>
              <a:gd name="connsiteX14" fmla="*/ 4372258 w 5867726"/>
              <a:gd name="connsiteY14" fmla="*/ 1279658 h 3146558"/>
              <a:gd name="connsiteX15" fmla="*/ 4419883 w 5867726"/>
              <a:gd name="connsiteY15" fmla="*/ 1270133 h 3146558"/>
              <a:gd name="connsiteX16" fmla="*/ 4457983 w 5867726"/>
              <a:gd name="connsiteY16" fmla="*/ 1251083 h 3146558"/>
              <a:gd name="connsiteX17" fmla="*/ 4486558 w 5867726"/>
              <a:gd name="connsiteY17" fmla="*/ 1232033 h 3146558"/>
              <a:gd name="connsiteX18" fmla="*/ 4562758 w 5867726"/>
              <a:gd name="connsiteY18" fmla="*/ 1203458 h 3146558"/>
              <a:gd name="connsiteX19" fmla="*/ 4667533 w 5867726"/>
              <a:gd name="connsiteY19" fmla="*/ 1174883 h 3146558"/>
              <a:gd name="connsiteX20" fmla="*/ 4705633 w 5867726"/>
              <a:gd name="connsiteY20" fmla="*/ 1155833 h 3146558"/>
              <a:gd name="connsiteX21" fmla="*/ 4772308 w 5867726"/>
              <a:gd name="connsiteY21" fmla="*/ 1136783 h 3146558"/>
              <a:gd name="connsiteX22" fmla="*/ 4800883 w 5867726"/>
              <a:gd name="connsiteY22" fmla="*/ 1117733 h 3146558"/>
              <a:gd name="connsiteX23" fmla="*/ 4838983 w 5867726"/>
              <a:gd name="connsiteY23" fmla="*/ 1108208 h 3146558"/>
              <a:gd name="connsiteX24" fmla="*/ 4867558 w 5867726"/>
              <a:gd name="connsiteY24" fmla="*/ 1079633 h 3146558"/>
              <a:gd name="connsiteX25" fmla="*/ 4896133 w 5867726"/>
              <a:gd name="connsiteY25" fmla="*/ 1070108 h 3146558"/>
              <a:gd name="connsiteX26" fmla="*/ 4953283 w 5867726"/>
              <a:gd name="connsiteY26" fmla="*/ 1032008 h 3146558"/>
              <a:gd name="connsiteX27" fmla="*/ 4981858 w 5867726"/>
              <a:gd name="connsiteY27" fmla="*/ 1012958 h 3146558"/>
              <a:gd name="connsiteX28" fmla="*/ 5019958 w 5867726"/>
              <a:gd name="connsiteY28" fmla="*/ 993908 h 3146558"/>
              <a:gd name="connsiteX29" fmla="*/ 5048533 w 5867726"/>
              <a:gd name="connsiteY29" fmla="*/ 974858 h 3146558"/>
              <a:gd name="connsiteX30" fmla="*/ 5086633 w 5867726"/>
              <a:gd name="connsiteY30" fmla="*/ 936758 h 3146558"/>
              <a:gd name="connsiteX31" fmla="*/ 5134258 w 5867726"/>
              <a:gd name="connsiteY31" fmla="*/ 927233 h 3146558"/>
              <a:gd name="connsiteX32" fmla="*/ 5191408 w 5867726"/>
              <a:gd name="connsiteY32" fmla="*/ 889133 h 3146558"/>
              <a:gd name="connsiteX33" fmla="*/ 5248558 w 5867726"/>
              <a:gd name="connsiteY33" fmla="*/ 851033 h 3146558"/>
              <a:gd name="connsiteX34" fmla="*/ 5286658 w 5867726"/>
              <a:gd name="connsiteY34" fmla="*/ 822458 h 3146558"/>
              <a:gd name="connsiteX35" fmla="*/ 5315233 w 5867726"/>
              <a:gd name="connsiteY35" fmla="*/ 812933 h 3146558"/>
              <a:gd name="connsiteX36" fmla="*/ 5391433 w 5867726"/>
              <a:gd name="connsiteY36" fmla="*/ 755783 h 3146558"/>
              <a:gd name="connsiteX37" fmla="*/ 5458108 w 5867726"/>
              <a:gd name="connsiteY37" fmla="*/ 717683 h 3146558"/>
              <a:gd name="connsiteX38" fmla="*/ 5515258 w 5867726"/>
              <a:gd name="connsiteY38" fmla="*/ 660533 h 3146558"/>
              <a:gd name="connsiteX39" fmla="*/ 5534308 w 5867726"/>
              <a:gd name="connsiteY39" fmla="*/ 631958 h 3146558"/>
              <a:gd name="connsiteX40" fmla="*/ 5620033 w 5867726"/>
              <a:gd name="connsiteY40" fmla="*/ 584333 h 3146558"/>
              <a:gd name="connsiteX41" fmla="*/ 5639083 w 5867726"/>
              <a:gd name="connsiteY41" fmla="*/ 546233 h 3146558"/>
              <a:gd name="connsiteX42" fmla="*/ 5715283 w 5867726"/>
              <a:gd name="connsiteY42" fmla="*/ 489083 h 3146558"/>
              <a:gd name="connsiteX43" fmla="*/ 5801008 w 5867726"/>
              <a:gd name="connsiteY43" fmla="*/ 384308 h 3146558"/>
              <a:gd name="connsiteX44" fmla="*/ 5848633 w 5867726"/>
              <a:gd name="connsiteY44" fmla="*/ 355733 h 3146558"/>
              <a:gd name="connsiteX45" fmla="*/ 5867683 w 5867726"/>
              <a:gd name="connsiteY45" fmla="*/ 289058 h 3146558"/>
              <a:gd name="connsiteX46" fmla="*/ 5810533 w 5867726"/>
              <a:gd name="connsiteY46" fmla="*/ 212858 h 3146558"/>
              <a:gd name="connsiteX47" fmla="*/ 5781958 w 5867726"/>
              <a:gd name="connsiteY47" fmla="*/ 174758 h 3146558"/>
              <a:gd name="connsiteX48" fmla="*/ 5639083 w 5867726"/>
              <a:gd name="connsiteY48" fmla="*/ 98558 h 3146558"/>
              <a:gd name="connsiteX49" fmla="*/ 5581933 w 5867726"/>
              <a:gd name="connsiteY49" fmla="*/ 60458 h 3146558"/>
              <a:gd name="connsiteX50" fmla="*/ 5467633 w 5867726"/>
              <a:gd name="connsiteY50" fmla="*/ 50933 h 3146558"/>
              <a:gd name="connsiteX51" fmla="*/ 5439058 w 5867726"/>
              <a:gd name="connsiteY51" fmla="*/ 41408 h 3146558"/>
              <a:gd name="connsiteX52" fmla="*/ 5115208 w 5867726"/>
              <a:gd name="connsiteY52" fmla="*/ 22358 h 3146558"/>
              <a:gd name="connsiteX53" fmla="*/ 5058058 w 5867726"/>
              <a:gd name="connsiteY53" fmla="*/ 12833 h 3146558"/>
              <a:gd name="connsiteX54" fmla="*/ 4391308 w 5867726"/>
              <a:gd name="connsiteY54" fmla="*/ 12833 h 3146558"/>
              <a:gd name="connsiteX55" fmla="*/ 4048408 w 5867726"/>
              <a:gd name="connsiteY55" fmla="*/ 22358 h 3146558"/>
              <a:gd name="connsiteX56" fmla="*/ 3886483 w 5867726"/>
              <a:gd name="connsiteY56" fmla="*/ 31883 h 3146558"/>
              <a:gd name="connsiteX57" fmla="*/ 3819808 w 5867726"/>
              <a:gd name="connsiteY57" fmla="*/ 41408 h 3146558"/>
              <a:gd name="connsiteX58" fmla="*/ 3114958 w 5867726"/>
              <a:gd name="connsiteY58" fmla="*/ 31883 h 3146558"/>
              <a:gd name="connsiteX59" fmla="*/ 2772058 w 5867726"/>
              <a:gd name="connsiteY59" fmla="*/ 22358 h 3146558"/>
              <a:gd name="connsiteX60" fmla="*/ 2057683 w 5867726"/>
              <a:gd name="connsiteY60" fmla="*/ 41408 h 3146558"/>
              <a:gd name="connsiteX61" fmla="*/ 1657633 w 5867726"/>
              <a:gd name="connsiteY61" fmla="*/ 31883 h 3146558"/>
              <a:gd name="connsiteX62" fmla="*/ 1048033 w 5867726"/>
              <a:gd name="connsiteY62" fmla="*/ 12833 h 3146558"/>
              <a:gd name="connsiteX63" fmla="*/ 447958 w 5867726"/>
              <a:gd name="connsiteY63" fmla="*/ 41408 h 3146558"/>
              <a:gd name="connsiteX64" fmla="*/ 419383 w 5867726"/>
              <a:gd name="connsiteY64" fmla="*/ 50933 h 3146558"/>
              <a:gd name="connsiteX65" fmla="*/ 362233 w 5867726"/>
              <a:gd name="connsiteY65" fmla="*/ 117608 h 3146558"/>
              <a:gd name="connsiteX66" fmla="*/ 333658 w 5867726"/>
              <a:gd name="connsiteY66" fmla="*/ 136658 h 3146558"/>
              <a:gd name="connsiteX67" fmla="*/ 305083 w 5867726"/>
              <a:gd name="connsiteY67" fmla="*/ 174758 h 3146558"/>
              <a:gd name="connsiteX68" fmla="*/ 266983 w 5867726"/>
              <a:gd name="connsiteY68" fmla="*/ 212858 h 3146558"/>
              <a:gd name="connsiteX69" fmla="*/ 152683 w 5867726"/>
              <a:gd name="connsiteY69" fmla="*/ 431933 h 3146558"/>
              <a:gd name="connsiteX70" fmla="*/ 124108 w 5867726"/>
              <a:gd name="connsiteY70" fmla="*/ 517658 h 3146558"/>
              <a:gd name="connsiteX71" fmla="*/ 114583 w 5867726"/>
              <a:gd name="connsiteY71" fmla="*/ 546233 h 3146558"/>
              <a:gd name="connsiteX72" fmla="*/ 76483 w 5867726"/>
              <a:gd name="connsiteY72" fmla="*/ 651008 h 3146558"/>
              <a:gd name="connsiteX73" fmla="*/ 57433 w 5867726"/>
              <a:gd name="connsiteY73" fmla="*/ 746258 h 3146558"/>
              <a:gd name="connsiteX74" fmla="*/ 47908 w 5867726"/>
              <a:gd name="connsiteY74" fmla="*/ 851033 h 3146558"/>
              <a:gd name="connsiteX75" fmla="*/ 38383 w 5867726"/>
              <a:gd name="connsiteY75" fmla="*/ 889133 h 3146558"/>
              <a:gd name="connsiteX76" fmla="*/ 19333 w 5867726"/>
              <a:gd name="connsiteY76" fmla="*/ 984383 h 3146558"/>
              <a:gd name="connsiteX77" fmla="*/ 9808 w 5867726"/>
              <a:gd name="connsiteY77" fmla="*/ 1451108 h 3146558"/>
              <a:gd name="connsiteX78" fmla="*/ 28858 w 5867726"/>
              <a:gd name="connsiteY78" fmla="*/ 1727333 h 3146558"/>
              <a:gd name="connsiteX79" fmla="*/ 38383 w 5867726"/>
              <a:gd name="connsiteY79" fmla="*/ 1936883 h 3146558"/>
              <a:gd name="connsiteX80" fmla="*/ 47908 w 5867726"/>
              <a:gd name="connsiteY80" fmla="*/ 1984508 h 3146558"/>
              <a:gd name="connsiteX81" fmla="*/ 57433 w 5867726"/>
              <a:gd name="connsiteY81" fmla="*/ 2051183 h 3146558"/>
              <a:gd name="connsiteX82" fmla="*/ 66958 w 5867726"/>
              <a:gd name="connsiteY82" fmla="*/ 2108333 h 3146558"/>
              <a:gd name="connsiteX83" fmla="*/ 76483 w 5867726"/>
              <a:gd name="connsiteY83" fmla="*/ 2241683 h 3146558"/>
              <a:gd name="connsiteX84" fmla="*/ 86008 w 5867726"/>
              <a:gd name="connsiteY84" fmla="*/ 2298833 h 3146558"/>
              <a:gd name="connsiteX85" fmla="*/ 95533 w 5867726"/>
              <a:gd name="connsiteY85" fmla="*/ 2422658 h 3146558"/>
              <a:gd name="connsiteX86" fmla="*/ 105058 w 5867726"/>
              <a:gd name="connsiteY86" fmla="*/ 2489333 h 3146558"/>
              <a:gd name="connsiteX87" fmla="*/ 124108 w 5867726"/>
              <a:gd name="connsiteY87" fmla="*/ 2651258 h 3146558"/>
              <a:gd name="connsiteX88" fmla="*/ 133633 w 5867726"/>
              <a:gd name="connsiteY88" fmla="*/ 2717933 h 3146558"/>
              <a:gd name="connsiteX89" fmla="*/ 143158 w 5867726"/>
              <a:gd name="connsiteY89" fmla="*/ 2813183 h 3146558"/>
              <a:gd name="connsiteX90" fmla="*/ 152683 w 5867726"/>
              <a:gd name="connsiteY90" fmla="*/ 2851283 h 3146558"/>
              <a:gd name="connsiteX91" fmla="*/ 162208 w 5867726"/>
              <a:gd name="connsiteY91" fmla="*/ 2927483 h 3146558"/>
              <a:gd name="connsiteX92" fmla="*/ 190783 w 5867726"/>
              <a:gd name="connsiteY92" fmla="*/ 2994158 h 3146558"/>
              <a:gd name="connsiteX93" fmla="*/ 238408 w 5867726"/>
              <a:gd name="connsiteY93" fmla="*/ 3079883 h 3146558"/>
              <a:gd name="connsiteX94" fmla="*/ 247933 w 5867726"/>
              <a:gd name="connsiteY94" fmla="*/ 3108458 h 3146558"/>
              <a:gd name="connsiteX95" fmla="*/ 286033 w 5867726"/>
              <a:gd name="connsiteY95" fmla="*/ 3127508 h 3146558"/>
              <a:gd name="connsiteX96" fmla="*/ 314608 w 5867726"/>
              <a:gd name="connsiteY96" fmla="*/ 3146558 h 3146558"/>
              <a:gd name="connsiteX97" fmla="*/ 533683 w 5867726"/>
              <a:gd name="connsiteY97" fmla="*/ 3137033 h 3146558"/>
              <a:gd name="connsiteX98" fmla="*/ 695608 w 5867726"/>
              <a:gd name="connsiteY98" fmla="*/ 3070358 h 3146558"/>
              <a:gd name="connsiteX99" fmla="*/ 790858 w 5867726"/>
              <a:gd name="connsiteY99" fmla="*/ 3022733 h 3146558"/>
              <a:gd name="connsiteX100" fmla="*/ 819433 w 5867726"/>
              <a:gd name="connsiteY100" fmla="*/ 3003683 h 3146558"/>
              <a:gd name="connsiteX101" fmla="*/ 962308 w 5867726"/>
              <a:gd name="connsiteY101" fmla="*/ 2937008 h 3146558"/>
              <a:gd name="connsiteX102" fmla="*/ 1028983 w 5867726"/>
              <a:gd name="connsiteY102" fmla="*/ 2889383 h 3146558"/>
              <a:gd name="connsiteX103" fmla="*/ 1105183 w 5867726"/>
              <a:gd name="connsiteY103" fmla="*/ 2841758 h 3146558"/>
              <a:gd name="connsiteX104" fmla="*/ 1162333 w 5867726"/>
              <a:gd name="connsiteY104" fmla="*/ 2813183 h 3146558"/>
              <a:gd name="connsiteX105" fmla="*/ 1209958 w 5867726"/>
              <a:gd name="connsiteY105" fmla="*/ 2784608 h 3146558"/>
              <a:gd name="connsiteX106" fmla="*/ 1238533 w 5867726"/>
              <a:gd name="connsiteY106" fmla="*/ 2756033 h 3146558"/>
              <a:gd name="connsiteX107" fmla="*/ 1276633 w 5867726"/>
              <a:gd name="connsiteY107" fmla="*/ 2727458 h 3146558"/>
              <a:gd name="connsiteX108" fmla="*/ 1429033 w 5867726"/>
              <a:gd name="connsiteY108" fmla="*/ 2632208 h 3146558"/>
              <a:gd name="connsiteX109" fmla="*/ 1486183 w 5867726"/>
              <a:gd name="connsiteY109" fmla="*/ 2594108 h 3146558"/>
              <a:gd name="connsiteX110" fmla="*/ 1514758 w 5867726"/>
              <a:gd name="connsiteY110" fmla="*/ 2565533 h 3146558"/>
              <a:gd name="connsiteX111" fmla="*/ 1571908 w 5867726"/>
              <a:gd name="connsiteY111" fmla="*/ 2536958 h 3146558"/>
              <a:gd name="connsiteX112" fmla="*/ 1610008 w 5867726"/>
              <a:gd name="connsiteY112" fmla="*/ 2508383 h 3146558"/>
              <a:gd name="connsiteX113" fmla="*/ 1667158 w 5867726"/>
              <a:gd name="connsiteY113" fmla="*/ 2470283 h 3146558"/>
              <a:gd name="connsiteX114" fmla="*/ 1724308 w 5867726"/>
              <a:gd name="connsiteY114" fmla="*/ 2432183 h 3146558"/>
              <a:gd name="connsiteX115" fmla="*/ 1752883 w 5867726"/>
              <a:gd name="connsiteY115" fmla="*/ 2413133 h 3146558"/>
              <a:gd name="connsiteX116" fmla="*/ 1829083 w 5867726"/>
              <a:gd name="connsiteY116" fmla="*/ 2355983 h 3146558"/>
              <a:gd name="connsiteX117" fmla="*/ 1905283 w 5867726"/>
              <a:gd name="connsiteY117" fmla="*/ 2289308 h 3146558"/>
              <a:gd name="connsiteX118" fmla="*/ 1971958 w 5867726"/>
              <a:gd name="connsiteY118" fmla="*/ 2260733 h 3146558"/>
              <a:gd name="connsiteX119" fmla="*/ 2019583 w 5867726"/>
              <a:gd name="connsiteY119" fmla="*/ 2232158 h 3146558"/>
              <a:gd name="connsiteX120" fmla="*/ 2067208 w 5867726"/>
              <a:gd name="connsiteY120" fmla="*/ 2213108 h 3146558"/>
              <a:gd name="connsiteX121" fmla="*/ 2095783 w 5867726"/>
              <a:gd name="connsiteY121" fmla="*/ 2194058 h 3146558"/>
              <a:gd name="connsiteX122" fmla="*/ 2210083 w 5867726"/>
              <a:gd name="connsiteY122" fmla="*/ 2146433 h 3146558"/>
              <a:gd name="connsiteX123" fmla="*/ 2238658 w 5867726"/>
              <a:gd name="connsiteY123" fmla="*/ 2127383 h 3146558"/>
              <a:gd name="connsiteX124" fmla="*/ 2324383 w 5867726"/>
              <a:gd name="connsiteY124" fmla="*/ 2098808 h 3146558"/>
              <a:gd name="connsiteX125" fmla="*/ 2410108 w 5867726"/>
              <a:gd name="connsiteY125" fmla="*/ 2070233 h 3146558"/>
              <a:gd name="connsiteX126" fmla="*/ 2438683 w 5867726"/>
              <a:gd name="connsiteY126" fmla="*/ 2060708 h 3146558"/>
              <a:gd name="connsiteX127" fmla="*/ 2476783 w 5867726"/>
              <a:gd name="connsiteY127" fmla="*/ 2041658 h 3146558"/>
              <a:gd name="connsiteX128" fmla="*/ 2505358 w 5867726"/>
              <a:gd name="connsiteY128" fmla="*/ 2032133 h 3146558"/>
              <a:gd name="connsiteX129" fmla="*/ 2533933 w 5867726"/>
              <a:gd name="connsiteY129" fmla="*/ 2013083 h 3146558"/>
              <a:gd name="connsiteX130" fmla="*/ 2562508 w 5867726"/>
              <a:gd name="connsiteY130" fmla="*/ 2003558 h 3146558"/>
              <a:gd name="connsiteX131" fmla="*/ 2610133 w 5867726"/>
              <a:gd name="connsiteY131" fmla="*/ 1974983 h 3146558"/>
              <a:gd name="connsiteX132" fmla="*/ 2648233 w 5867726"/>
              <a:gd name="connsiteY132" fmla="*/ 1955933 h 3146558"/>
              <a:gd name="connsiteX133" fmla="*/ 2676808 w 5867726"/>
              <a:gd name="connsiteY133" fmla="*/ 1936883 h 3146558"/>
              <a:gd name="connsiteX134" fmla="*/ 2714908 w 5867726"/>
              <a:gd name="connsiteY134" fmla="*/ 1927358 h 3146558"/>
              <a:gd name="connsiteX135" fmla="*/ 2781583 w 5867726"/>
              <a:gd name="connsiteY135" fmla="*/ 1898783 h 3146558"/>
              <a:gd name="connsiteX136" fmla="*/ 2838733 w 5867726"/>
              <a:gd name="connsiteY136" fmla="*/ 1870208 h 3146558"/>
              <a:gd name="connsiteX137" fmla="*/ 2905408 w 5867726"/>
              <a:gd name="connsiteY137" fmla="*/ 1813058 h 3146558"/>
              <a:gd name="connsiteX138" fmla="*/ 2933983 w 5867726"/>
              <a:gd name="connsiteY138" fmla="*/ 1784483 h 3146558"/>
              <a:gd name="connsiteX139" fmla="*/ 2962558 w 5867726"/>
              <a:gd name="connsiteY139" fmla="*/ 1774958 h 3146558"/>
              <a:gd name="connsiteX140" fmla="*/ 3057808 w 5867726"/>
              <a:gd name="connsiteY140" fmla="*/ 1727333 h 3146558"/>
              <a:gd name="connsiteX141" fmla="*/ 3086383 w 5867726"/>
              <a:gd name="connsiteY141" fmla="*/ 1708283 h 3146558"/>
              <a:gd name="connsiteX142" fmla="*/ 3153058 w 5867726"/>
              <a:gd name="connsiteY142" fmla="*/ 1689233 h 3146558"/>
              <a:gd name="connsiteX143" fmla="*/ 3181633 w 5867726"/>
              <a:gd name="connsiteY143" fmla="*/ 1679708 h 3146558"/>
              <a:gd name="connsiteX144" fmla="*/ 3210208 w 5867726"/>
              <a:gd name="connsiteY144" fmla="*/ 1660658 h 3146558"/>
              <a:gd name="connsiteX145" fmla="*/ 3267358 w 5867726"/>
              <a:gd name="connsiteY145" fmla="*/ 1641608 h 3146558"/>
              <a:gd name="connsiteX146" fmla="*/ 3305458 w 5867726"/>
              <a:gd name="connsiteY146" fmla="*/ 1622558 h 314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867726" h="3146558">
                <a:moveTo>
                  <a:pt x="3200683" y="1679708"/>
                </a:moveTo>
                <a:cubicBezTo>
                  <a:pt x="3226083" y="1667008"/>
                  <a:pt x="3250866" y="1652990"/>
                  <a:pt x="3276883" y="1641608"/>
                </a:cubicBezTo>
                <a:cubicBezTo>
                  <a:pt x="3301736" y="1630735"/>
                  <a:pt x="3328345" y="1624165"/>
                  <a:pt x="3353083" y="1613033"/>
                </a:cubicBezTo>
                <a:cubicBezTo>
                  <a:pt x="3391928" y="1595553"/>
                  <a:pt x="3426972" y="1569353"/>
                  <a:pt x="3467383" y="1555883"/>
                </a:cubicBezTo>
                <a:cubicBezTo>
                  <a:pt x="3514871" y="1540054"/>
                  <a:pt x="3519447" y="1536905"/>
                  <a:pt x="3562633" y="1527308"/>
                </a:cubicBezTo>
                <a:cubicBezTo>
                  <a:pt x="3585281" y="1522275"/>
                  <a:pt x="3625129" y="1516001"/>
                  <a:pt x="3648358" y="1508258"/>
                </a:cubicBezTo>
                <a:cubicBezTo>
                  <a:pt x="3726553" y="1482193"/>
                  <a:pt x="3675175" y="1487266"/>
                  <a:pt x="3781708" y="1460633"/>
                </a:cubicBezTo>
                <a:lnTo>
                  <a:pt x="3896008" y="1432058"/>
                </a:lnTo>
                <a:cubicBezTo>
                  <a:pt x="3905533" y="1425708"/>
                  <a:pt x="3913576" y="1416153"/>
                  <a:pt x="3924583" y="1413008"/>
                </a:cubicBezTo>
                <a:cubicBezTo>
                  <a:pt x="4082098" y="1368004"/>
                  <a:pt x="3980221" y="1411275"/>
                  <a:pt x="4067458" y="1384433"/>
                </a:cubicBezTo>
                <a:cubicBezTo>
                  <a:pt x="4096247" y="1375575"/>
                  <a:pt x="4123472" y="1360810"/>
                  <a:pt x="4153183" y="1355858"/>
                </a:cubicBezTo>
                <a:cubicBezTo>
                  <a:pt x="4175133" y="1352200"/>
                  <a:pt x="4215460" y="1348532"/>
                  <a:pt x="4238908" y="1336808"/>
                </a:cubicBezTo>
                <a:cubicBezTo>
                  <a:pt x="4249147" y="1331688"/>
                  <a:pt x="4257061" y="1322495"/>
                  <a:pt x="4267483" y="1317758"/>
                </a:cubicBezTo>
                <a:cubicBezTo>
                  <a:pt x="4292179" y="1306533"/>
                  <a:pt x="4318189" y="1298454"/>
                  <a:pt x="4343683" y="1289183"/>
                </a:cubicBezTo>
                <a:cubicBezTo>
                  <a:pt x="4353119" y="1285752"/>
                  <a:pt x="4362518" y="1282093"/>
                  <a:pt x="4372258" y="1279658"/>
                </a:cubicBezTo>
                <a:cubicBezTo>
                  <a:pt x="4387964" y="1275731"/>
                  <a:pt x="4404008" y="1273308"/>
                  <a:pt x="4419883" y="1270133"/>
                </a:cubicBezTo>
                <a:cubicBezTo>
                  <a:pt x="4432583" y="1263783"/>
                  <a:pt x="4445655" y="1258128"/>
                  <a:pt x="4457983" y="1251083"/>
                </a:cubicBezTo>
                <a:cubicBezTo>
                  <a:pt x="4467922" y="1245403"/>
                  <a:pt x="4476136" y="1236770"/>
                  <a:pt x="4486558" y="1232033"/>
                </a:cubicBezTo>
                <a:cubicBezTo>
                  <a:pt x="4511254" y="1220808"/>
                  <a:pt x="4537023" y="1212036"/>
                  <a:pt x="4562758" y="1203458"/>
                </a:cubicBezTo>
                <a:cubicBezTo>
                  <a:pt x="4674292" y="1166280"/>
                  <a:pt x="4498204" y="1236457"/>
                  <a:pt x="4667533" y="1174883"/>
                </a:cubicBezTo>
                <a:cubicBezTo>
                  <a:pt x="4680877" y="1170031"/>
                  <a:pt x="4692289" y="1160685"/>
                  <a:pt x="4705633" y="1155833"/>
                </a:cubicBezTo>
                <a:cubicBezTo>
                  <a:pt x="4727356" y="1147934"/>
                  <a:pt x="4750083" y="1143133"/>
                  <a:pt x="4772308" y="1136783"/>
                </a:cubicBezTo>
                <a:cubicBezTo>
                  <a:pt x="4781833" y="1130433"/>
                  <a:pt x="4790361" y="1122242"/>
                  <a:pt x="4800883" y="1117733"/>
                </a:cubicBezTo>
                <a:cubicBezTo>
                  <a:pt x="4812915" y="1112576"/>
                  <a:pt x="4827617" y="1114703"/>
                  <a:pt x="4838983" y="1108208"/>
                </a:cubicBezTo>
                <a:cubicBezTo>
                  <a:pt x="4850679" y="1101525"/>
                  <a:pt x="4856350" y="1087105"/>
                  <a:pt x="4867558" y="1079633"/>
                </a:cubicBezTo>
                <a:cubicBezTo>
                  <a:pt x="4875912" y="1074064"/>
                  <a:pt x="4887356" y="1074984"/>
                  <a:pt x="4896133" y="1070108"/>
                </a:cubicBezTo>
                <a:cubicBezTo>
                  <a:pt x="4916147" y="1058989"/>
                  <a:pt x="4934233" y="1044708"/>
                  <a:pt x="4953283" y="1032008"/>
                </a:cubicBezTo>
                <a:cubicBezTo>
                  <a:pt x="4962808" y="1025658"/>
                  <a:pt x="4971619" y="1018078"/>
                  <a:pt x="4981858" y="1012958"/>
                </a:cubicBezTo>
                <a:cubicBezTo>
                  <a:pt x="4994558" y="1006608"/>
                  <a:pt x="5007630" y="1000953"/>
                  <a:pt x="5019958" y="993908"/>
                </a:cubicBezTo>
                <a:cubicBezTo>
                  <a:pt x="5029897" y="988228"/>
                  <a:pt x="5039841" y="982308"/>
                  <a:pt x="5048533" y="974858"/>
                </a:cubicBezTo>
                <a:cubicBezTo>
                  <a:pt x="5062170" y="963169"/>
                  <a:pt x="5070933" y="945480"/>
                  <a:pt x="5086633" y="936758"/>
                </a:cubicBezTo>
                <a:cubicBezTo>
                  <a:pt x="5100785" y="928896"/>
                  <a:pt x="5118383" y="930408"/>
                  <a:pt x="5134258" y="927233"/>
                </a:cubicBezTo>
                <a:cubicBezTo>
                  <a:pt x="5197674" y="863817"/>
                  <a:pt x="5129377" y="923595"/>
                  <a:pt x="5191408" y="889133"/>
                </a:cubicBezTo>
                <a:cubicBezTo>
                  <a:pt x="5211422" y="878014"/>
                  <a:pt x="5229508" y="863733"/>
                  <a:pt x="5248558" y="851033"/>
                </a:cubicBezTo>
                <a:cubicBezTo>
                  <a:pt x="5261767" y="842227"/>
                  <a:pt x="5272875" y="830334"/>
                  <a:pt x="5286658" y="822458"/>
                </a:cubicBezTo>
                <a:cubicBezTo>
                  <a:pt x="5295375" y="817477"/>
                  <a:pt x="5305708" y="816108"/>
                  <a:pt x="5315233" y="812933"/>
                </a:cubicBezTo>
                <a:cubicBezTo>
                  <a:pt x="5365510" y="762656"/>
                  <a:pt x="5320422" y="803124"/>
                  <a:pt x="5391433" y="755783"/>
                </a:cubicBezTo>
                <a:cubicBezTo>
                  <a:pt x="5449098" y="717340"/>
                  <a:pt x="5407179" y="734659"/>
                  <a:pt x="5458108" y="717683"/>
                </a:cubicBezTo>
                <a:cubicBezTo>
                  <a:pt x="5477158" y="698633"/>
                  <a:pt x="5500314" y="682949"/>
                  <a:pt x="5515258" y="660533"/>
                </a:cubicBezTo>
                <a:cubicBezTo>
                  <a:pt x="5521608" y="651008"/>
                  <a:pt x="5526213" y="640053"/>
                  <a:pt x="5534308" y="631958"/>
                </a:cubicBezTo>
                <a:cubicBezTo>
                  <a:pt x="5564512" y="601754"/>
                  <a:pt x="5580905" y="599984"/>
                  <a:pt x="5620033" y="584333"/>
                </a:cubicBezTo>
                <a:cubicBezTo>
                  <a:pt x="5626383" y="571633"/>
                  <a:pt x="5629733" y="556919"/>
                  <a:pt x="5639083" y="546233"/>
                </a:cubicBezTo>
                <a:cubicBezTo>
                  <a:pt x="5654921" y="528132"/>
                  <a:pt x="5692725" y="504122"/>
                  <a:pt x="5715283" y="489083"/>
                </a:cubicBezTo>
                <a:cubicBezTo>
                  <a:pt x="5747243" y="441144"/>
                  <a:pt x="5755426" y="420773"/>
                  <a:pt x="5801008" y="384308"/>
                </a:cubicBezTo>
                <a:cubicBezTo>
                  <a:pt x="5815464" y="372743"/>
                  <a:pt x="5832758" y="365258"/>
                  <a:pt x="5848633" y="355733"/>
                </a:cubicBezTo>
                <a:cubicBezTo>
                  <a:pt x="5852360" y="344551"/>
                  <a:pt x="5868680" y="298028"/>
                  <a:pt x="5867683" y="289058"/>
                </a:cubicBezTo>
                <a:cubicBezTo>
                  <a:pt x="5861263" y="231277"/>
                  <a:pt x="5845111" y="247436"/>
                  <a:pt x="5810533" y="212858"/>
                </a:cubicBezTo>
                <a:cubicBezTo>
                  <a:pt x="5799308" y="201633"/>
                  <a:pt x="5794541" y="184437"/>
                  <a:pt x="5781958" y="174758"/>
                </a:cubicBezTo>
                <a:cubicBezTo>
                  <a:pt x="5639738" y="65358"/>
                  <a:pt x="5736006" y="151425"/>
                  <a:pt x="5639083" y="98558"/>
                </a:cubicBezTo>
                <a:cubicBezTo>
                  <a:pt x="5618983" y="87595"/>
                  <a:pt x="5604749" y="62359"/>
                  <a:pt x="5581933" y="60458"/>
                </a:cubicBezTo>
                <a:lnTo>
                  <a:pt x="5467633" y="50933"/>
                </a:lnTo>
                <a:cubicBezTo>
                  <a:pt x="5458108" y="47758"/>
                  <a:pt x="5449065" y="42219"/>
                  <a:pt x="5439058" y="41408"/>
                </a:cubicBezTo>
                <a:cubicBezTo>
                  <a:pt x="5331275" y="32669"/>
                  <a:pt x="5115208" y="22358"/>
                  <a:pt x="5115208" y="22358"/>
                </a:cubicBezTo>
                <a:cubicBezTo>
                  <a:pt x="5096158" y="19183"/>
                  <a:pt x="5077253" y="14966"/>
                  <a:pt x="5058058" y="12833"/>
                </a:cubicBezTo>
                <a:cubicBezTo>
                  <a:pt x="4826448" y="-12901"/>
                  <a:pt x="4662927" y="7054"/>
                  <a:pt x="4391308" y="12833"/>
                </a:cubicBezTo>
                <a:lnTo>
                  <a:pt x="4048408" y="22358"/>
                </a:lnTo>
                <a:cubicBezTo>
                  <a:pt x="3994433" y="25533"/>
                  <a:pt x="3940365" y="27393"/>
                  <a:pt x="3886483" y="31883"/>
                </a:cubicBezTo>
                <a:cubicBezTo>
                  <a:pt x="3864110" y="33747"/>
                  <a:pt x="3842259" y="41408"/>
                  <a:pt x="3819808" y="41408"/>
                </a:cubicBezTo>
                <a:cubicBezTo>
                  <a:pt x="3584837" y="41408"/>
                  <a:pt x="3349908" y="35058"/>
                  <a:pt x="3114958" y="31883"/>
                </a:cubicBezTo>
                <a:cubicBezTo>
                  <a:pt x="3000658" y="28708"/>
                  <a:pt x="2886402" y="22358"/>
                  <a:pt x="2772058" y="22358"/>
                </a:cubicBezTo>
                <a:cubicBezTo>
                  <a:pt x="2619145" y="22358"/>
                  <a:pt x="2235650" y="35667"/>
                  <a:pt x="2057683" y="41408"/>
                </a:cubicBezTo>
                <a:lnTo>
                  <a:pt x="1657633" y="31883"/>
                </a:lnTo>
                <a:cubicBezTo>
                  <a:pt x="1100861" y="20161"/>
                  <a:pt x="1323940" y="37915"/>
                  <a:pt x="1048033" y="12833"/>
                </a:cubicBezTo>
                <a:cubicBezTo>
                  <a:pt x="750934" y="18896"/>
                  <a:pt x="673451" y="1615"/>
                  <a:pt x="447958" y="41408"/>
                </a:cubicBezTo>
                <a:cubicBezTo>
                  <a:pt x="438071" y="43153"/>
                  <a:pt x="428908" y="47758"/>
                  <a:pt x="419383" y="50933"/>
                </a:cubicBezTo>
                <a:cubicBezTo>
                  <a:pt x="317949" y="127009"/>
                  <a:pt x="434871" y="30443"/>
                  <a:pt x="362233" y="117608"/>
                </a:cubicBezTo>
                <a:cubicBezTo>
                  <a:pt x="354904" y="126402"/>
                  <a:pt x="341753" y="128563"/>
                  <a:pt x="333658" y="136658"/>
                </a:cubicBezTo>
                <a:cubicBezTo>
                  <a:pt x="322433" y="147883"/>
                  <a:pt x="315537" y="162811"/>
                  <a:pt x="305083" y="174758"/>
                </a:cubicBezTo>
                <a:cubicBezTo>
                  <a:pt x="293256" y="188275"/>
                  <a:pt x="276139" y="197407"/>
                  <a:pt x="266983" y="212858"/>
                </a:cubicBezTo>
                <a:cubicBezTo>
                  <a:pt x="224992" y="283717"/>
                  <a:pt x="172660" y="352026"/>
                  <a:pt x="152683" y="431933"/>
                </a:cubicBezTo>
                <a:cubicBezTo>
                  <a:pt x="136723" y="495774"/>
                  <a:pt x="151009" y="445923"/>
                  <a:pt x="124108" y="517658"/>
                </a:cubicBezTo>
                <a:cubicBezTo>
                  <a:pt x="120583" y="527059"/>
                  <a:pt x="118108" y="536832"/>
                  <a:pt x="114583" y="546233"/>
                </a:cubicBezTo>
                <a:cubicBezTo>
                  <a:pt x="100380" y="584108"/>
                  <a:pt x="86489" y="610985"/>
                  <a:pt x="76483" y="651008"/>
                </a:cubicBezTo>
                <a:cubicBezTo>
                  <a:pt x="68630" y="682420"/>
                  <a:pt x="57433" y="746258"/>
                  <a:pt x="57433" y="746258"/>
                </a:cubicBezTo>
                <a:cubicBezTo>
                  <a:pt x="54258" y="781183"/>
                  <a:pt x="52543" y="816272"/>
                  <a:pt x="47908" y="851033"/>
                </a:cubicBezTo>
                <a:cubicBezTo>
                  <a:pt x="46178" y="864009"/>
                  <a:pt x="40950" y="876296"/>
                  <a:pt x="38383" y="889133"/>
                </a:cubicBezTo>
                <a:cubicBezTo>
                  <a:pt x="15029" y="1005904"/>
                  <a:pt x="41457" y="895886"/>
                  <a:pt x="19333" y="984383"/>
                </a:cubicBezTo>
                <a:cubicBezTo>
                  <a:pt x="-6417" y="1280511"/>
                  <a:pt x="-3048" y="1136126"/>
                  <a:pt x="9808" y="1451108"/>
                </a:cubicBezTo>
                <a:cubicBezTo>
                  <a:pt x="19332" y="1684436"/>
                  <a:pt x="7538" y="1599416"/>
                  <a:pt x="28858" y="1727333"/>
                </a:cubicBezTo>
                <a:cubicBezTo>
                  <a:pt x="32033" y="1797183"/>
                  <a:pt x="33218" y="1867152"/>
                  <a:pt x="38383" y="1936883"/>
                </a:cubicBezTo>
                <a:cubicBezTo>
                  <a:pt x="39579" y="1953028"/>
                  <a:pt x="45246" y="1968539"/>
                  <a:pt x="47908" y="1984508"/>
                </a:cubicBezTo>
                <a:cubicBezTo>
                  <a:pt x="51599" y="2006653"/>
                  <a:pt x="54019" y="2028993"/>
                  <a:pt x="57433" y="2051183"/>
                </a:cubicBezTo>
                <a:cubicBezTo>
                  <a:pt x="60370" y="2070271"/>
                  <a:pt x="63783" y="2089283"/>
                  <a:pt x="66958" y="2108333"/>
                </a:cubicBezTo>
                <a:cubicBezTo>
                  <a:pt x="70133" y="2152783"/>
                  <a:pt x="72049" y="2197341"/>
                  <a:pt x="76483" y="2241683"/>
                </a:cubicBezTo>
                <a:cubicBezTo>
                  <a:pt x="78405" y="2260900"/>
                  <a:pt x="83986" y="2279626"/>
                  <a:pt x="86008" y="2298833"/>
                </a:cubicBezTo>
                <a:cubicBezTo>
                  <a:pt x="90342" y="2340002"/>
                  <a:pt x="91414" y="2381467"/>
                  <a:pt x="95533" y="2422658"/>
                </a:cubicBezTo>
                <a:cubicBezTo>
                  <a:pt x="97767" y="2444997"/>
                  <a:pt x="102273" y="2467056"/>
                  <a:pt x="105058" y="2489333"/>
                </a:cubicBezTo>
                <a:cubicBezTo>
                  <a:pt x="111799" y="2543261"/>
                  <a:pt x="117367" y="2597330"/>
                  <a:pt x="124108" y="2651258"/>
                </a:cubicBezTo>
                <a:cubicBezTo>
                  <a:pt x="126893" y="2673535"/>
                  <a:pt x="131010" y="2695636"/>
                  <a:pt x="133633" y="2717933"/>
                </a:cubicBezTo>
                <a:cubicBezTo>
                  <a:pt x="137361" y="2749623"/>
                  <a:pt x="138645" y="2781595"/>
                  <a:pt x="143158" y="2813183"/>
                </a:cubicBezTo>
                <a:cubicBezTo>
                  <a:pt x="145009" y="2826142"/>
                  <a:pt x="150531" y="2838370"/>
                  <a:pt x="152683" y="2851283"/>
                </a:cubicBezTo>
                <a:cubicBezTo>
                  <a:pt x="156891" y="2876532"/>
                  <a:pt x="157629" y="2902298"/>
                  <a:pt x="162208" y="2927483"/>
                </a:cubicBezTo>
                <a:cubicBezTo>
                  <a:pt x="167318" y="2955588"/>
                  <a:pt x="179837" y="2966792"/>
                  <a:pt x="190783" y="2994158"/>
                </a:cubicBezTo>
                <a:cubicBezTo>
                  <a:pt x="221863" y="3071857"/>
                  <a:pt x="190422" y="3031897"/>
                  <a:pt x="238408" y="3079883"/>
                </a:cubicBezTo>
                <a:cubicBezTo>
                  <a:pt x="241583" y="3089408"/>
                  <a:pt x="240833" y="3101358"/>
                  <a:pt x="247933" y="3108458"/>
                </a:cubicBezTo>
                <a:cubicBezTo>
                  <a:pt x="257973" y="3118498"/>
                  <a:pt x="273705" y="3120463"/>
                  <a:pt x="286033" y="3127508"/>
                </a:cubicBezTo>
                <a:cubicBezTo>
                  <a:pt x="295972" y="3133188"/>
                  <a:pt x="305083" y="3140208"/>
                  <a:pt x="314608" y="3146558"/>
                </a:cubicBezTo>
                <a:cubicBezTo>
                  <a:pt x="387633" y="3143383"/>
                  <a:pt x="461190" y="3146387"/>
                  <a:pt x="533683" y="3137033"/>
                </a:cubicBezTo>
                <a:cubicBezTo>
                  <a:pt x="555751" y="3134185"/>
                  <a:pt x="681243" y="3077162"/>
                  <a:pt x="695608" y="3070358"/>
                </a:cubicBezTo>
                <a:cubicBezTo>
                  <a:pt x="727689" y="3055162"/>
                  <a:pt x="759603" y="3039562"/>
                  <a:pt x="790858" y="3022733"/>
                </a:cubicBezTo>
                <a:cubicBezTo>
                  <a:pt x="800937" y="3017306"/>
                  <a:pt x="809383" y="3009165"/>
                  <a:pt x="819433" y="3003683"/>
                </a:cubicBezTo>
                <a:cubicBezTo>
                  <a:pt x="879216" y="2971074"/>
                  <a:pt x="901924" y="2962887"/>
                  <a:pt x="962308" y="2937008"/>
                </a:cubicBezTo>
                <a:cubicBezTo>
                  <a:pt x="1010438" y="2888878"/>
                  <a:pt x="968805" y="2924487"/>
                  <a:pt x="1028983" y="2889383"/>
                </a:cubicBezTo>
                <a:cubicBezTo>
                  <a:pt x="1054856" y="2874291"/>
                  <a:pt x="1079177" y="2856619"/>
                  <a:pt x="1105183" y="2841758"/>
                </a:cubicBezTo>
                <a:cubicBezTo>
                  <a:pt x="1123675" y="2831191"/>
                  <a:pt x="1143635" y="2823382"/>
                  <a:pt x="1162333" y="2813183"/>
                </a:cubicBezTo>
                <a:cubicBezTo>
                  <a:pt x="1178586" y="2804318"/>
                  <a:pt x="1195147" y="2795716"/>
                  <a:pt x="1209958" y="2784608"/>
                </a:cubicBezTo>
                <a:cubicBezTo>
                  <a:pt x="1220734" y="2776526"/>
                  <a:pt x="1228306" y="2764799"/>
                  <a:pt x="1238533" y="2756033"/>
                </a:cubicBezTo>
                <a:cubicBezTo>
                  <a:pt x="1250586" y="2745702"/>
                  <a:pt x="1263581" y="2736494"/>
                  <a:pt x="1276633" y="2727458"/>
                </a:cubicBezTo>
                <a:cubicBezTo>
                  <a:pt x="1421959" y="2626848"/>
                  <a:pt x="1303991" y="2709157"/>
                  <a:pt x="1429033" y="2632208"/>
                </a:cubicBezTo>
                <a:cubicBezTo>
                  <a:pt x="1448532" y="2620209"/>
                  <a:pt x="1468111" y="2608164"/>
                  <a:pt x="1486183" y="2594108"/>
                </a:cubicBezTo>
                <a:cubicBezTo>
                  <a:pt x="1496816" y="2585838"/>
                  <a:pt x="1503550" y="2573005"/>
                  <a:pt x="1514758" y="2565533"/>
                </a:cubicBezTo>
                <a:cubicBezTo>
                  <a:pt x="1532479" y="2553719"/>
                  <a:pt x="1553645" y="2547916"/>
                  <a:pt x="1571908" y="2536958"/>
                </a:cubicBezTo>
                <a:cubicBezTo>
                  <a:pt x="1585521" y="2528790"/>
                  <a:pt x="1597003" y="2517487"/>
                  <a:pt x="1610008" y="2508383"/>
                </a:cubicBezTo>
                <a:cubicBezTo>
                  <a:pt x="1628765" y="2495253"/>
                  <a:pt x="1648108" y="2482983"/>
                  <a:pt x="1667158" y="2470283"/>
                </a:cubicBezTo>
                <a:lnTo>
                  <a:pt x="1724308" y="2432183"/>
                </a:lnTo>
                <a:cubicBezTo>
                  <a:pt x="1733833" y="2425833"/>
                  <a:pt x="1744788" y="2421228"/>
                  <a:pt x="1752883" y="2413133"/>
                </a:cubicBezTo>
                <a:cubicBezTo>
                  <a:pt x="1826124" y="2339892"/>
                  <a:pt x="1726512" y="2434884"/>
                  <a:pt x="1829083" y="2355983"/>
                </a:cubicBezTo>
                <a:cubicBezTo>
                  <a:pt x="1855835" y="2335405"/>
                  <a:pt x="1878282" y="2309558"/>
                  <a:pt x="1905283" y="2289308"/>
                </a:cubicBezTo>
                <a:cubicBezTo>
                  <a:pt x="1944924" y="2259577"/>
                  <a:pt x="1935173" y="2279125"/>
                  <a:pt x="1971958" y="2260733"/>
                </a:cubicBezTo>
                <a:cubicBezTo>
                  <a:pt x="1988517" y="2252454"/>
                  <a:pt x="2003024" y="2240437"/>
                  <a:pt x="2019583" y="2232158"/>
                </a:cubicBezTo>
                <a:cubicBezTo>
                  <a:pt x="2034876" y="2224512"/>
                  <a:pt x="2051915" y="2220754"/>
                  <a:pt x="2067208" y="2213108"/>
                </a:cubicBezTo>
                <a:cubicBezTo>
                  <a:pt x="2077447" y="2207988"/>
                  <a:pt x="2085733" y="2199540"/>
                  <a:pt x="2095783" y="2194058"/>
                </a:cubicBezTo>
                <a:cubicBezTo>
                  <a:pt x="2170167" y="2153485"/>
                  <a:pt x="2150667" y="2161287"/>
                  <a:pt x="2210083" y="2146433"/>
                </a:cubicBezTo>
                <a:cubicBezTo>
                  <a:pt x="2219608" y="2140083"/>
                  <a:pt x="2228197" y="2132032"/>
                  <a:pt x="2238658" y="2127383"/>
                </a:cubicBezTo>
                <a:lnTo>
                  <a:pt x="2324383" y="2098808"/>
                </a:lnTo>
                <a:lnTo>
                  <a:pt x="2410108" y="2070233"/>
                </a:lnTo>
                <a:cubicBezTo>
                  <a:pt x="2419633" y="2067058"/>
                  <a:pt x="2429703" y="2065198"/>
                  <a:pt x="2438683" y="2060708"/>
                </a:cubicBezTo>
                <a:cubicBezTo>
                  <a:pt x="2451383" y="2054358"/>
                  <a:pt x="2463732" y="2047251"/>
                  <a:pt x="2476783" y="2041658"/>
                </a:cubicBezTo>
                <a:cubicBezTo>
                  <a:pt x="2486011" y="2037703"/>
                  <a:pt x="2496378" y="2036623"/>
                  <a:pt x="2505358" y="2032133"/>
                </a:cubicBezTo>
                <a:cubicBezTo>
                  <a:pt x="2515597" y="2027013"/>
                  <a:pt x="2523694" y="2018203"/>
                  <a:pt x="2533933" y="2013083"/>
                </a:cubicBezTo>
                <a:cubicBezTo>
                  <a:pt x="2542913" y="2008593"/>
                  <a:pt x="2553528" y="2008048"/>
                  <a:pt x="2562508" y="2003558"/>
                </a:cubicBezTo>
                <a:cubicBezTo>
                  <a:pt x="2579067" y="1995279"/>
                  <a:pt x="2593949" y="1983974"/>
                  <a:pt x="2610133" y="1974983"/>
                </a:cubicBezTo>
                <a:cubicBezTo>
                  <a:pt x="2622545" y="1968087"/>
                  <a:pt x="2635905" y="1962978"/>
                  <a:pt x="2648233" y="1955933"/>
                </a:cubicBezTo>
                <a:cubicBezTo>
                  <a:pt x="2658172" y="1950253"/>
                  <a:pt x="2666286" y="1941392"/>
                  <a:pt x="2676808" y="1936883"/>
                </a:cubicBezTo>
                <a:cubicBezTo>
                  <a:pt x="2688840" y="1931726"/>
                  <a:pt x="2702605" y="1931832"/>
                  <a:pt x="2714908" y="1927358"/>
                </a:cubicBezTo>
                <a:cubicBezTo>
                  <a:pt x="2737632" y="1919095"/>
                  <a:pt x="2759956" y="1909597"/>
                  <a:pt x="2781583" y="1898783"/>
                </a:cubicBezTo>
                <a:cubicBezTo>
                  <a:pt x="2855441" y="1861854"/>
                  <a:pt x="2766909" y="1894149"/>
                  <a:pt x="2838733" y="1870208"/>
                </a:cubicBezTo>
                <a:cubicBezTo>
                  <a:pt x="2953206" y="1755735"/>
                  <a:pt x="2818370" y="1885590"/>
                  <a:pt x="2905408" y="1813058"/>
                </a:cubicBezTo>
                <a:cubicBezTo>
                  <a:pt x="2915756" y="1804434"/>
                  <a:pt x="2922775" y="1791955"/>
                  <a:pt x="2933983" y="1784483"/>
                </a:cubicBezTo>
                <a:cubicBezTo>
                  <a:pt x="2942337" y="1778914"/>
                  <a:pt x="2953781" y="1779834"/>
                  <a:pt x="2962558" y="1774958"/>
                </a:cubicBezTo>
                <a:cubicBezTo>
                  <a:pt x="3055343" y="1723411"/>
                  <a:pt x="2983349" y="1745948"/>
                  <a:pt x="3057808" y="1727333"/>
                </a:cubicBezTo>
                <a:cubicBezTo>
                  <a:pt x="3067333" y="1720983"/>
                  <a:pt x="3076144" y="1713403"/>
                  <a:pt x="3086383" y="1708283"/>
                </a:cubicBezTo>
                <a:cubicBezTo>
                  <a:pt x="3101608" y="1700670"/>
                  <a:pt x="3138816" y="1693302"/>
                  <a:pt x="3153058" y="1689233"/>
                </a:cubicBezTo>
                <a:cubicBezTo>
                  <a:pt x="3162712" y="1686475"/>
                  <a:pt x="3172653" y="1684198"/>
                  <a:pt x="3181633" y="1679708"/>
                </a:cubicBezTo>
                <a:cubicBezTo>
                  <a:pt x="3191872" y="1674588"/>
                  <a:pt x="3199747" y="1665307"/>
                  <a:pt x="3210208" y="1660658"/>
                </a:cubicBezTo>
                <a:cubicBezTo>
                  <a:pt x="3228558" y="1652503"/>
                  <a:pt x="3249397" y="1650588"/>
                  <a:pt x="3267358" y="1641608"/>
                </a:cubicBezTo>
                <a:lnTo>
                  <a:pt x="3305458" y="1622558"/>
                </a:ln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009157" y="2562225"/>
            <a:ext cx="5429993" cy="2828925"/>
          </a:xfrm>
          <a:custGeom>
            <a:avLst/>
            <a:gdLst>
              <a:gd name="connsiteX0" fmla="*/ 4020293 w 5429993"/>
              <a:gd name="connsiteY0" fmla="*/ 38100 h 2828925"/>
              <a:gd name="connsiteX1" fmla="*/ 3905993 w 5429993"/>
              <a:gd name="connsiteY1" fmla="*/ 28575 h 2828925"/>
              <a:gd name="connsiteX2" fmla="*/ 3839318 w 5429993"/>
              <a:gd name="connsiteY2" fmla="*/ 19050 h 2828925"/>
              <a:gd name="connsiteX3" fmla="*/ 3715493 w 5429993"/>
              <a:gd name="connsiteY3" fmla="*/ 9525 h 2828925"/>
              <a:gd name="connsiteX4" fmla="*/ 3658343 w 5429993"/>
              <a:gd name="connsiteY4" fmla="*/ 0 h 2828925"/>
              <a:gd name="connsiteX5" fmla="*/ 3534518 w 5429993"/>
              <a:gd name="connsiteY5" fmla="*/ 9525 h 2828925"/>
              <a:gd name="connsiteX6" fmla="*/ 3467843 w 5429993"/>
              <a:gd name="connsiteY6" fmla="*/ 28575 h 2828925"/>
              <a:gd name="connsiteX7" fmla="*/ 3372593 w 5429993"/>
              <a:gd name="connsiteY7" fmla="*/ 57150 h 2828925"/>
              <a:gd name="connsiteX8" fmla="*/ 3286868 w 5429993"/>
              <a:gd name="connsiteY8" fmla="*/ 114300 h 2828925"/>
              <a:gd name="connsiteX9" fmla="*/ 3258293 w 5429993"/>
              <a:gd name="connsiteY9" fmla="*/ 133350 h 2828925"/>
              <a:gd name="connsiteX10" fmla="*/ 3210668 w 5429993"/>
              <a:gd name="connsiteY10" fmla="*/ 200025 h 2828925"/>
              <a:gd name="connsiteX11" fmla="*/ 3172568 w 5429993"/>
              <a:gd name="connsiteY11" fmla="*/ 257175 h 2828925"/>
              <a:gd name="connsiteX12" fmla="*/ 3143993 w 5429993"/>
              <a:gd name="connsiteY12" fmla="*/ 295275 h 2828925"/>
              <a:gd name="connsiteX13" fmla="*/ 3115418 w 5429993"/>
              <a:gd name="connsiteY13" fmla="*/ 352425 h 2828925"/>
              <a:gd name="connsiteX14" fmla="*/ 3029693 w 5429993"/>
              <a:gd name="connsiteY14" fmla="*/ 476250 h 2828925"/>
              <a:gd name="connsiteX15" fmla="*/ 3001118 w 5429993"/>
              <a:gd name="connsiteY15" fmla="*/ 542925 h 2828925"/>
              <a:gd name="connsiteX16" fmla="*/ 2991593 w 5429993"/>
              <a:gd name="connsiteY16" fmla="*/ 571500 h 2828925"/>
              <a:gd name="connsiteX17" fmla="*/ 2982068 w 5429993"/>
              <a:gd name="connsiteY17" fmla="*/ 609600 h 2828925"/>
              <a:gd name="connsiteX18" fmla="*/ 2963018 w 5429993"/>
              <a:gd name="connsiteY18" fmla="*/ 638175 h 2828925"/>
              <a:gd name="connsiteX19" fmla="*/ 2943968 w 5429993"/>
              <a:gd name="connsiteY19" fmla="*/ 704850 h 2828925"/>
              <a:gd name="connsiteX20" fmla="*/ 2934443 w 5429993"/>
              <a:gd name="connsiteY20" fmla="*/ 733425 h 2828925"/>
              <a:gd name="connsiteX21" fmla="*/ 2915393 w 5429993"/>
              <a:gd name="connsiteY21" fmla="*/ 762000 h 2828925"/>
              <a:gd name="connsiteX22" fmla="*/ 2886818 w 5429993"/>
              <a:gd name="connsiteY22" fmla="*/ 819150 h 2828925"/>
              <a:gd name="connsiteX23" fmla="*/ 2867768 w 5429993"/>
              <a:gd name="connsiteY23" fmla="*/ 895350 h 2828925"/>
              <a:gd name="connsiteX24" fmla="*/ 2839193 w 5429993"/>
              <a:gd name="connsiteY24" fmla="*/ 962025 h 2828925"/>
              <a:gd name="connsiteX25" fmla="*/ 2801093 w 5429993"/>
              <a:gd name="connsiteY25" fmla="*/ 1028700 h 2828925"/>
              <a:gd name="connsiteX26" fmla="*/ 2791568 w 5429993"/>
              <a:gd name="connsiteY26" fmla="*/ 1057275 h 2828925"/>
              <a:gd name="connsiteX27" fmla="*/ 2762993 w 5429993"/>
              <a:gd name="connsiteY27" fmla="*/ 1085850 h 2828925"/>
              <a:gd name="connsiteX28" fmla="*/ 2743943 w 5429993"/>
              <a:gd name="connsiteY28" fmla="*/ 1123950 h 2828925"/>
              <a:gd name="connsiteX29" fmla="*/ 2715368 w 5429993"/>
              <a:gd name="connsiteY29" fmla="*/ 1143000 h 2828925"/>
              <a:gd name="connsiteX30" fmla="*/ 2629643 w 5429993"/>
              <a:gd name="connsiteY30" fmla="*/ 1209675 h 2828925"/>
              <a:gd name="connsiteX31" fmla="*/ 2572493 w 5429993"/>
              <a:gd name="connsiteY31" fmla="*/ 1228725 h 2828925"/>
              <a:gd name="connsiteX32" fmla="*/ 2496293 w 5429993"/>
              <a:gd name="connsiteY32" fmla="*/ 1247775 h 2828925"/>
              <a:gd name="connsiteX33" fmla="*/ 2467718 w 5429993"/>
              <a:gd name="connsiteY33" fmla="*/ 1257300 h 2828925"/>
              <a:gd name="connsiteX34" fmla="*/ 2401043 w 5429993"/>
              <a:gd name="connsiteY34" fmla="*/ 1266825 h 2828925"/>
              <a:gd name="connsiteX35" fmla="*/ 2353418 w 5429993"/>
              <a:gd name="connsiteY35" fmla="*/ 1276350 h 2828925"/>
              <a:gd name="connsiteX36" fmla="*/ 2296268 w 5429993"/>
              <a:gd name="connsiteY36" fmla="*/ 1285875 h 2828925"/>
              <a:gd name="connsiteX37" fmla="*/ 2162918 w 5429993"/>
              <a:gd name="connsiteY37" fmla="*/ 1343025 h 2828925"/>
              <a:gd name="connsiteX38" fmla="*/ 2134343 w 5429993"/>
              <a:gd name="connsiteY38" fmla="*/ 1352550 h 2828925"/>
              <a:gd name="connsiteX39" fmla="*/ 2115293 w 5429993"/>
              <a:gd name="connsiteY39" fmla="*/ 1381125 h 2828925"/>
              <a:gd name="connsiteX40" fmla="*/ 2077193 w 5429993"/>
              <a:gd name="connsiteY40" fmla="*/ 1390650 h 2828925"/>
              <a:gd name="connsiteX41" fmla="*/ 2020043 w 5429993"/>
              <a:gd name="connsiteY41" fmla="*/ 1428750 h 2828925"/>
              <a:gd name="connsiteX42" fmla="*/ 2020043 w 5429993"/>
              <a:gd name="connsiteY42" fmla="*/ 1428750 h 2828925"/>
              <a:gd name="connsiteX43" fmla="*/ 1962893 w 5429993"/>
              <a:gd name="connsiteY43" fmla="*/ 1485900 h 2828925"/>
              <a:gd name="connsiteX44" fmla="*/ 1934318 w 5429993"/>
              <a:gd name="connsiteY44" fmla="*/ 1504950 h 2828925"/>
              <a:gd name="connsiteX45" fmla="*/ 1829543 w 5429993"/>
              <a:gd name="connsiteY45" fmla="*/ 1590675 h 2828925"/>
              <a:gd name="connsiteX46" fmla="*/ 1810493 w 5429993"/>
              <a:gd name="connsiteY46" fmla="*/ 1619250 h 2828925"/>
              <a:gd name="connsiteX47" fmla="*/ 1743818 w 5429993"/>
              <a:gd name="connsiteY47" fmla="*/ 1657350 h 2828925"/>
              <a:gd name="connsiteX48" fmla="*/ 1686668 w 5429993"/>
              <a:gd name="connsiteY48" fmla="*/ 1695450 h 2828925"/>
              <a:gd name="connsiteX49" fmla="*/ 1629518 w 5429993"/>
              <a:gd name="connsiteY49" fmla="*/ 1733550 h 2828925"/>
              <a:gd name="connsiteX50" fmla="*/ 1572368 w 5429993"/>
              <a:gd name="connsiteY50" fmla="*/ 1762125 h 2828925"/>
              <a:gd name="connsiteX51" fmla="*/ 1515218 w 5429993"/>
              <a:gd name="connsiteY51" fmla="*/ 1800225 h 2828925"/>
              <a:gd name="connsiteX52" fmla="*/ 1448543 w 5429993"/>
              <a:gd name="connsiteY52" fmla="*/ 1847850 h 2828925"/>
              <a:gd name="connsiteX53" fmla="*/ 1419968 w 5429993"/>
              <a:gd name="connsiteY53" fmla="*/ 1857375 h 2828925"/>
              <a:gd name="connsiteX54" fmla="*/ 1362818 w 5429993"/>
              <a:gd name="connsiteY54" fmla="*/ 1895475 h 2828925"/>
              <a:gd name="connsiteX55" fmla="*/ 1324718 w 5429993"/>
              <a:gd name="connsiteY55" fmla="*/ 1914525 h 2828925"/>
              <a:gd name="connsiteX56" fmla="*/ 1286618 w 5429993"/>
              <a:gd name="connsiteY56" fmla="*/ 1943100 h 2828925"/>
              <a:gd name="connsiteX57" fmla="*/ 1229468 w 5429993"/>
              <a:gd name="connsiteY57" fmla="*/ 1962150 h 2828925"/>
              <a:gd name="connsiteX58" fmla="*/ 1191368 w 5429993"/>
              <a:gd name="connsiteY58" fmla="*/ 1981200 h 2828925"/>
              <a:gd name="connsiteX59" fmla="*/ 1162793 w 5429993"/>
              <a:gd name="connsiteY59" fmla="*/ 1990725 h 2828925"/>
              <a:gd name="connsiteX60" fmla="*/ 1134218 w 5429993"/>
              <a:gd name="connsiteY60" fmla="*/ 2009775 h 2828925"/>
              <a:gd name="connsiteX61" fmla="*/ 1067543 w 5429993"/>
              <a:gd name="connsiteY61" fmla="*/ 2038350 h 2828925"/>
              <a:gd name="connsiteX62" fmla="*/ 1038968 w 5429993"/>
              <a:gd name="connsiteY62" fmla="*/ 2057400 h 2828925"/>
              <a:gd name="connsiteX63" fmla="*/ 877043 w 5429993"/>
              <a:gd name="connsiteY63" fmla="*/ 2095500 h 2828925"/>
              <a:gd name="connsiteX64" fmla="*/ 848468 w 5429993"/>
              <a:gd name="connsiteY64" fmla="*/ 2114550 h 2828925"/>
              <a:gd name="connsiteX65" fmla="*/ 800843 w 5429993"/>
              <a:gd name="connsiteY65" fmla="*/ 2124075 h 2828925"/>
              <a:gd name="connsiteX66" fmla="*/ 734168 w 5429993"/>
              <a:gd name="connsiteY66" fmla="*/ 2143125 h 2828925"/>
              <a:gd name="connsiteX67" fmla="*/ 696068 w 5429993"/>
              <a:gd name="connsiteY67" fmla="*/ 2162175 h 2828925"/>
              <a:gd name="connsiteX68" fmla="*/ 638918 w 5429993"/>
              <a:gd name="connsiteY68" fmla="*/ 2181225 h 2828925"/>
              <a:gd name="connsiteX69" fmla="*/ 581768 w 5429993"/>
              <a:gd name="connsiteY69" fmla="*/ 2200275 h 2828925"/>
              <a:gd name="connsiteX70" fmla="*/ 524618 w 5429993"/>
              <a:gd name="connsiteY70" fmla="*/ 2219325 h 2828925"/>
              <a:gd name="connsiteX71" fmla="*/ 496043 w 5429993"/>
              <a:gd name="connsiteY71" fmla="*/ 2228850 h 2828925"/>
              <a:gd name="connsiteX72" fmla="*/ 429368 w 5429993"/>
              <a:gd name="connsiteY72" fmla="*/ 2257425 h 2828925"/>
              <a:gd name="connsiteX73" fmla="*/ 400793 w 5429993"/>
              <a:gd name="connsiteY73" fmla="*/ 2276475 h 2828925"/>
              <a:gd name="connsiteX74" fmla="*/ 372218 w 5429993"/>
              <a:gd name="connsiteY74" fmla="*/ 2286000 h 2828925"/>
              <a:gd name="connsiteX75" fmla="*/ 305543 w 5429993"/>
              <a:gd name="connsiteY75" fmla="*/ 2333625 h 2828925"/>
              <a:gd name="connsiteX76" fmla="*/ 276968 w 5429993"/>
              <a:gd name="connsiteY76" fmla="*/ 2343150 h 2828925"/>
              <a:gd name="connsiteX77" fmla="*/ 219818 w 5429993"/>
              <a:gd name="connsiteY77" fmla="*/ 2381250 h 2828925"/>
              <a:gd name="connsiteX78" fmla="*/ 191243 w 5429993"/>
              <a:gd name="connsiteY78" fmla="*/ 2409825 h 2828925"/>
              <a:gd name="connsiteX79" fmla="*/ 134093 w 5429993"/>
              <a:gd name="connsiteY79" fmla="*/ 2447925 h 2828925"/>
              <a:gd name="connsiteX80" fmla="*/ 105518 w 5429993"/>
              <a:gd name="connsiteY80" fmla="*/ 2466975 h 2828925"/>
              <a:gd name="connsiteX81" fmla="*/ 48368 w 5429993"/>
              <a:gd name="connsiteY81" fmla="*/ 2505075 h 2828925"/>
              <a:gd name="connsiteX82" fmla="*/ 29318 w 5429993"/>
              <a:gd name="connsiteY82" fmla="*/ 2543175 h 2828925"/>
              <a:gd name="connsiteX83" fmla="*/ 743 w 5429993"/>
              <a:gd name="connsiteY83" fmla="*/ 2571750 h 2828925"/>
              <a:gd name="connsiteX84" fmla="*/ 29318 w 5429993"/>
              <a:gd name="connsiteY84" fmla="*/ 2667000 h 2828925"/>
              <a:gd name="connsiteX85" fmla="*/ 67418 w 5429993"/>
              <a:gd name="connsiteY85" fmla="*/ 2676525 h 2828925"/>
              <a:gd name="connsiteX86" fmla="*/ 95993 w 5429993"/>
              <a:gd name="connsiteY86" fmla="*/ 2686050 h 2828925"/>
              <a:gd name="connsiteX87" fmla="*/ 715118 w 5429993"/>
              <a:gd name="connsiteY87" fmla="*/ 2714625 h 2828925"/>
              <a:gd name="connsiteX88" fmla="*/ 838943 w 5429993"/>
              <a:gd name="connsiteY88" fmla="*/ 2724150 h 2828925"/>
              <a:gd name="connsiteX89" fmla="*/ 877043 w 5429993"/>
              <a:gd name="connsiteY89" fmla="*/ 2733675 h 2828925"/>
              <a:gd name="connsiteX90" fmla="*/ 981818 w 5429993"/>
              <a:gd name="connsiteY90" fmla="*/ 2743200 h 2828925"/>
              <a:gd name="connsiteX91" fmla="*/ 1048493 w 5429993"/>
              <a:gd name="connsiteY91" fmla="*/ 2752725 h 2828925"/>
              <a:gd name="connsiteX92" fmla="*/ 1267568 w 5429993"/>
              <a:gd name="connsiteY92" fmla="*/ 2762250 h 2828925"/>
              <a:gd name="connsiteX93" fmla="*/ 1362818 w 5429993"/>
              <a:gd name="connsiteY93" fmla="*/ 2781300 h 2828925"/>
              <a:gd name="connsiteX94" fmla="*/ 1572368 w 5429993"/>
              <a:gd name="connsiteY94" fmla="*/ 2790825 h 2828925"/>
              <a:gd name="connsiteX95" fmla="*/ 1810493 w 5429993"/>
              <a:gd name="connsiteY95" fmla="*/ 2809875 h 2828925"/>
              <a:gd name="connsiteX96" fmla="*/ 2181968 w 5429993"/>
              <a:gd name="connsiteY96" fmla="*/ 2828925 h 2828925"/>
              <a:gd name="connsiteX97" fmla="*/ 2724893 w 5429993"/>
              <a:gd name="connsiteY97" fmla="*/ 2819400 h 2828925"/>
              <a:gd name="connsiteX98" fmla="*/ 2820143 w 5429993"/>
              <a:gd name="connsiteY98" fmla="*/ 2809875 h 2828925"/>
              <a:gd name="connsiteX99" fmla="*/ 3086843 w 5429993"/>
              <a:gd name="connsiteY99" fmla="*/ 2800350 h 2828925"/>
              <a:gd name="connsiteX100" fmla="*/ 3305918 w 5429993"/>
              <a:gd name="connsiteY100" fmla="*/ 2781300 h 2828925"/>
              <a:gd name="connsiteX101" fmla="*/ 3544043 w 5429993"/>
              <a:gd name="connsiteY101" fmla="*/ 2771775 h 2828925"/>
              <a:gd name="connsiteX102" fmla="*/ 3639293 w 5429993"/>
              <a:gd name="connsiteY102" fmla="*/ 2762250 h 2828925"/>
              <a:gd name="connsiteX103" fmla="*/ 3686918 w 5429993"/>
              <a:gd name="connsiteY103" fmla="*/ 2752725 h 2828925"/>
              <a:gd name="connsiteX104" fmla="*/ 3944093 w 5429993"/>
              <a:gd name="connsiteY104" fmla="*/ 2733675 h 2828925"/>
              <a:gd name="connsiteX105" fmla="*/ 4134593 w 5429993"/>
              <a:gd name="connsiteY105" fmla="*/ 2714625 h 2828925"/>
              <a:gd name="connsiteX106" fmla="*/ 4201268 w 5429993"/>
              <a:gd name="connsiteY106" fmla="*/ 2705100 h 2828925"/>
              <a:gd name="connsiteX107" fmla="*/ 4258418 w 5429993"/>
              <a:gd name="connsiteY107" fmla="*/ 2695575 h 2828925"/>
              <a:gd name="connsiteX108" fmla="*/ 4429868 w 5429993"/>
              <a:gd name="connsiteY108" fmla="*/ 2686050 h 2828925"/>
              <a:gd name="connsiteX109" fmla="*/ 4477493 w 5429993"/>
              <a:gd name="connsiteY109" fmla="*/ 2676525 h 2828925"/>
              <a:gd name="connsiteX110" fmla="*/ 4801343 w 5429993"/>
              <a:gd name="connsiteY110" fmla="*/ 2657475 h 2828925"/>
              <a:gd name="connsiteX111" fmla="*/ 4877543 w 5429993"/>
              <a:gd name="connsiteY111" fmla="*/ 2647950 h 2828925"/>
              <a:gd name="connsiteX112" fmla="*/ 4934693 w 5429993"/>
              <a:gd name="connsiteY112" fmla="*/ 2638425 h 2828925"/>
              <a:gd name="connsiteX113" fmla="*/ 5077568 w 5429993"/>
              <a:gd name="connsiteY113" fmla="*/ 2628900 h 2828925"/>
              <a:gd name="connsiteX114" fmla="*/ 5125193 w 5429993"/>
              <a:gd name="connsiteY114" fmla="*/ 2619375 h 2828925"/>
              <a:gd name="connsiteX115" fmla="*/ 5191868 w 5429993"/>
              <a:gd name="connsiteY115" fmla="*/ 2609850 h 2828925"/>
              <a:gd name="connsiteX116" fmla="*/ 5249018 w 5429993"/>
              <a:gd name="connsiteY116" fmla="*/ 2590800 h 2828925"/>
              <a:gd name="connsiteX117" fmla="*/ 5325218 w 5429993"/>
              <a:gd name="connsiteY117" fmla="*/ 2571750 h 2828925"/>
              <a:gd name="connsiteX118" fmla="*/ 5353793 w 5429993"/>
              <a:gd name="connsiteY118" fmla="*/ 2247900 h 2828925"/>
              <a:gd name="connsiteX119" fmla="*/ 5372843 w 5429993"/>
              <a:gd name="connsiteY119" fmla="*/ 2162175 h 2828925"/>
              <a:gd name="connsiteX120" fmla="*/ 5382368 w 5429993"/>
              <a:gd name="connsiteY120" fmla="*/ 2047875 h 2828925"/>
              <a:gd name="connsiteX121" fmla="*/ 5391893 w 5429993"/>
              <a:gd name="connsiteY121" fmla="*/ 1990725 h 2828925"/>
              <a:gd name="connsiteX122" fmla="*/ 5401418 w 5429993"/>
              <a:gd name="connsiteY122" fmla="*/ 1905000 h 2828925"/>
              <a:gd name="connsiteX123" fmla="*/ 5410943 w 5429993"/>
              <a:gd name="connsiteY123" fmla="*/ 1581150 h 2828925"/>
              <a:gd name="connsiteX124" fmla="*/ 5429993 w 5429993"/>
              <a:gd name="connsiteY124" fmla="*/ 1304925 h 2828925"/>
              <a:gd name="connsiteX125" fmla="*/ 5420468 w 5429993"/>
              <a:gd name="connsiteY125" fmla="*/ 1181100 h 2828925"/>
              <a:gd name="connsiteX126" fmla="*/ 5410943 w 5429993"/>
              <a:gd name="connsiteY126" fmla="*/ 1152525 h 2828925"/>
              <a:gd name="connsiteX127" fmla="*/ 5391893 w 5429993"/>
              <a:gd name="connsiteY127" fmla="*/ 1066800 h 2828925"/>
              <a:gd name="connsiteX128" fmla="*/ 5372843 w 5429993"/>
              <a:gd name="connsiteY128" fmla="*/ 1009650 h 2828925"/>
              <a:gd name="connsiteX129" fmla="*/ 5353793 w 5429993"/>
              <a:gd name="connsiteY129" fmla="*/ 981075 h 2828925"/>
              <a:gd name="connsiteX130" fmla="*/ 5325218 w 5429993"/>
              <a:gd name="connsiteY130" fmla="*/ 914400 h 2828925"/>
              <a:gd name="connsiteX131" fmla="*/ 5315693 w 5429993"/>
              <a:gd name="connsiteY131" fmla="*/ 885825 h 2828925"/>
              <a:gd name="connsiteX132" fmla="*/ 5296643 w 5429993"/>
              <a:gd name="connsiteY132" fmla="*/ 857250 h 2828925"/>
              <a:gd name="connsiteX133" fmla="*/ 5287118 w 5429993"/>
              <a:gd name="connsiteY133" fmla="*/ 819150 h 2828925"/>
              <a:gd name="connsiteX134" fmla="*/ 5249018 w 5429993"/>
              <a:gd name="connsiteY134" fmla="*/ 752475 h 2828925"/>
              <a:gd name="connsiteX135" fmla="*/ 5229968 w 5429993"/>
              <a:gd name="connsiteY135" fmla="*/ 714375 h 2828925"/>
              <a:gd name="connsiteX136" fmla="*/ 5210918 w 5429993"/>
              <a:gd name="connsiteY136" fmla="*/ 685800 h 2828925"/>
              <a:gd name="connsiteX137" fmla="*/ 5191868 w 5429993"/>
              <a:gd name="connsiteY137" fmla="*/ 628650 h 2828925"/>
              <a:gd name="connsiteX138" fmla="*/ 5172818 w 5429993"/>
              <a:gd name="connsiteY138" fmla="*/ 600075 h 2828925"/>
              <a:gd name="connsiteX139" fmla="*/ 5144243 w 5429993"/>
              <a:gd name="connsiteY139" fmla="*/ 542925 h 2828925"/>
              <a:gd name="connsiteX140" fmla="*/ 5115668 w 5429993"/>
              <a:gd name="connsiteY140" fmla="*/ 523875 h 2828925"/>
              <a:gd name="connsiteX141" fmla="*/ 5010893 w 5429993"/>
              <a:gd name="connsiteY141" fmla="*/ 447675 h 2828925"/>
              <a:gd name="connsiteX142" fmla="*/ 4972793 w 5429993"/>
              <a:gd name="connsiteY142" fmla="*/ 428625 h 2828925"/>
              <a:gd name="connsiteX143" fmla="*/ 4944218 w 5429993"/>
              <a:gd name="connsiteY143" fmla="*/ 409575 h 2828925"/>
              <a:gd name="connsiteX144" fmla="*/ 4906118 w 5429993"/>
              <a:gd name="connsiteY144" fmla="*/ 400050 h 2828925"/>
              <a:gd name="connsiteX145" fmla="*/ 4848968 w 5429993"/>
              <a:gd name="connsiteY145" fmla="*/ 361950 h 2828925"/>
              <a:gd name="connsiteX146" fmla="*/ 4810868 w 5429993"/>
              <a:gd name="connsiteY146" fmla="*/ 352425 h 2828925"/>
              <a:gd name="connsiteX147" fmla="*/ 4763243 w 5429993"/>
              <a:gd name="connsiteY147" fmla="*/ 342900 h 2828925"/>
              <a:gd name="connsiteX148" fmla="*/ 4706093 w 5429993"/>
              <a:gd name="connsiteY148" fmla="*/ 323850 h 2828925"/>
              <a:gd name="connsiteX149" fmla="*/ 4658468 w 5429993"/>
              <a:gd name="connsiteY149" fmla="*/ 304800 h 2828925"/>
              <a:gd name="connsiteX150" fmla="*/ 4610843 w 5429993"/>
              <a:gd name="connsiteY150" fmla="*/ 295275 h 2828925"/>
              <a:gd name="connsiteX151" fmla="*/ 4582268 w 5429993"/>
              <a:gd name="connsiteY151" fmla="*/ 285750 h 2828925"/>
              <a:gd name="connsiteX152" fmla="*/ 4525118 w 5429993"/>
              <a:gd name="connsiteY152" fmla="*/ 276225 h 2828925"/>
              <a:gd name="connsiteX153" fmla="*/ 4496543 w 5429993"/>
              <a:gd name="connsiteY153" fmla="*/ 266700 h 2828925"/>
              <a:gd name="connsiteX154" fmla="*/ 4458443 w 5429993"/>
              <a:gd name="connsiteY154" fmla="*/ 257175 h 2828925"/>
              <a:gd name="connsiteX155" fmla="*/ 4401293 w 5429993"/>
              <a:gd name="connsiteY155" fmla="*/ 238125 h 2828925"/>
              <a:gd name="connsiteX156" fmla="*/ 4363193 w 5429993"/>
              <a:gd name="connsiteY156" fmla="*/ 228600 h 2828925"/>
              <a:gd name="connsiteX157" fmla="*/ 4286993 w 5429993"/>
              <a:gd name="connsiteY157" fmla="*/ 200025 h 2828925"/>
              <a:gd name="connsiteX158" fmla="*/ 4229843 w 5429993"/>
              <a:gd name="connsiteY158" fmla="*/ 171450 h 2828925"/>
              <a:gd name="connsiteX159" fmla="*/ 4201268 w 5429993"/>
              <a:gd name="connsiteY159" fmla="*/ 161925 h 2828925"/>
              <a:gd name="connsiteX160" fmla="*/ 4172693 w 5429993"/>
              <a:gd name="connsiteY160" fmla="*/ 142875 h 2828925"/>
              <a:gd name="connsiteX161" fmla="*/ 4144118 w 5429993"/>
              <a:gd name="connsiteY161" fmla="*/ 133350 h 2828925"/>
              <a:gd name="connsiteX162" fmla="*/ 4115543 w 5429993"/>
              <a:gd name="connsiteY162" fmla="*/ 114300 h 2828925"/>
              <a:gd name="connsiteX163" fmla="*/ 4086968 w 5429993"/>
              <a:gd name="connsiteY163" fmla="*/ 104775 h 2828925"/>
              <a:gd name="connsiteX164" fmla="*/ 4058393 w 5429993"/>
              <a:gd name="connsiteY164" fmla="*/ 85725 h 2828925"/>
              <a:gd name="connsiteX165" fmla="*/ 4029818 w 5429993"/>
              <a:gd name="connsiteY165" fmla="*/ 76200 h 2828925"/>
              <a:gd name="connsiteX166" fmla="*/ 4001243 w 5429993"/>
              <a:gd name="connsiteY166" fmla="*/ 57150 h 2828925"/>
              <a:gd name="connsiteX167" fmla="*/ 4020293 w 5429993"/>
              <a:gd name="connsiteY167" fmla="*/ 38100 h 28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5429993" h="2828925">
                <a:moveTo>
                  <a:pt x="4020293" y="38100"/>
                </a:moveTo>
                <a:cubicBezTo>
                  <a:pt x="4004418" y="33338"/>
                  <a:pt x="3944015" y="32577"/>
                  <a:pt x="3905993" y="28575"/>
                </a:cubicBezTo>
                <a:cubicBezTo>
                  <a:pt x="3883666" y="26225"/>
                  <a:pt x="3861657" y="21284"/>
                  <a:pt x="3839318" y="19050"/>
                </a:cubicBezTo>
                <a:cubicBezTo>
                  <a:pt x="3798127" y="14931"/>
                  <a:pt x="3756768" y="12700"/>
                  <a:pt x="3715493" y="9525"/>
                </a:cubicBezTo>
                <a:cubicBezTo>
                  <a:pt x="3696443" y="6350"/>
                  <a:pt x="3677656" y="0"/>
                  <a:pt x="3658343" y="0"/>
                </a:cubicBezTo>
                <a:cubicBezTo>
                  <a:pt x="3616946" y="0"/>
                  <a:pt x="3575631" y="4688"/>
                  <a:pt x="3534518" y="9525"/>
                </a:cubicBezTo>
                <a:cubicBezTo>
                  <a:pt x="3509208" y="12503"/>
                  <a:pt x="3491557" y="21800"/>
                  <a:pt x="3467843" y="28575"/>
                </a:cubicBezTo>
                <a:cubicBezTo>
                  <a:pt x="3444548" y="35231"/>
                  <a:pt x="3389570" y="45832"/>
                  <a:pt x="3372593" y="57150"/>
                </a:cubicBezTo>
                <a:lnTo>
                  <a:pt x="3286868" y="114300"/>
                </a:lnTo>
                <a:lnTo>
                  <a:pt x="3258293" y="133350"/>
                </a:lnTo>
                <a:cubicBezTo>
                  <a:pt x="3216937" y="216062"/>
                  <a:pt x="3264729" y="130518"/>
                  <a:pt x="3210668" y="200025"/>
                </a:cubicBezTo>
                <a:cubicBezTo>
                  <a:pt x="3196612" y="218097"/>
                  <a:pt x="3186305" y="238859"/>
                  <a:pt x="3172568" y="257175"/>
                </a:cubicBezTo>
                <a:cubicBezTo>
                  <a:pt x="3163043" y="269875"/>
                  <a:pt x="3152161" y="281662"/>
                  <a:pt x="3143993" y="295275"/>
                </a:cubicBezTo>
                <a:cubicBezTo>
                  <a:pt x="3133035" y="313538"/>
                  <a:pt x="3126376" y="334162"/>
                  <a:pt x="3115418" y="352425"/>
                </a:cubicBezTo>
                <a:cubicBezTo>
                  <a:pt x="3082440" y="407388"/>
                  <a:pt x="3063630" y="431001"/>
                  <a:pt x="3029693" y="476250"/>
                </a:cubicBezTo>
                <a:cubicBezTo>
                  <a:pt x="3007355" y="543263"/>
                  <a:pt x="3036428" y="460535"/>
                  <a:pt x="3001118" y="542925"/>
                </a:cubicBezTo>
                <a:cubicBezTo>
                  <a:pt x="2997163" y="552153"/>
                  <a:pt x="2994351" y="561846"/>
                  <a:pt x="2991593" y="571500"/>
                </a:cubicBezTo>
                <a:cubicBezTo>
                  <a:pt x="2987997" y="584087"/>
                  <a:pt x="2987225" y="597568"/>
                  <a:pt x="2982068" y="609600"/>
                </a:cubicBezTo>
                <a:cubicBezTo>
                  <a:pt x="2977559" y="620122"/>
                  <a:pt x="2968138" y="627936"/>
                  <a:pt x="2963018" y="638175"/>
                </a:cubicBezTo>
                <a:cubicBezTo>
                  <a:pt x="2955405" y="653400"/>
                  <a:pt x="2948037" y="690608"/>
                  <a:pt x="2943968" y="704850"/>
                </a:cubicBezTo>
                <a:cubicBezTo>
                  <a:pt x="2941210" y="714504"/>
                  <a:pt x="2938933" y="724445"/>
                  <a:pt x="2934443" y="733425"/>
                </a:cubicBezTo>
                <a:cubicBezTo>
                  <a:pt x="2929323" y="743664"/>
                  <a:pt x="2920513" y="751761"/>
                  <a:pt x="2915393" y="762000"/>
                </a:cubicBezTo>
                <a:cubicBezTo>
                  <a:pt x="2875958" y="840870"/>
                  <a:pt x="2941413" y="737258"/>
                  <a:pt x="2886818" y="819150"/>
                </a:cubicBezTo>
                <a:cubicBezTo>
                  <a:pt x="2880468" y="844550"/>
                  <a:pt x="2879477" y="871932"/>
                  <a:pt x="2867768" y="895350"/>
                </a:cubicBezTo>
                <a:cubicBezTo>
                  <a:pt x="2804587" y="1021712"/>
                  <a:pt x="2881238" y="863919"/>
                  <a:pt x="2839193" y="962025"/>
                </a:cubicBezTo>
                <a:cubicBezTo>
                  <a:pt x="2789096" y="1078917"/>
                  <a:pt x="2848922" y="933041"/>
                  <a:pt x="2801093" y="1028700"/>
                </a:cubicBezTo>
                <a:cubicBezTo>
                  <a:pt x="2796603" y="1037680"/>
                  <a:pt x="2797137" y="1048921"/>
                  <a:pt x="2791568" y="1057275"/>
                </a:cubicBezTo>
                <a:cubicBezTo>
                  <a:pt x="2784096" y="1068483"/>
                  <a:pt x="2770823" y="1074889"/>
                  <a:pt x="2762993" y="1085850"/>
                </a:cubicBezTo>
                <a:cubicBezTo>
                  <a:pt x="2754740" y="1097404"/>
                  <a:pt x="2753033" y="1113042"/>
                  <a:pt x="2743943" y="1123950"/>
                </a:cubicBezTo>
                <a:cubicBezTo>
                  <a:pt x="2736614" y="1132744"/>
                  <a:pt x="2724162" y="1135671"/>
                  <a:pt x="2715368" y="1143000"/>
                </a:cubicBezTo>
                <a:cubicBezTo>
                  <a:pt x="2682494" y="1170395"/>
                  <a:pt x="2677791" y="1193626"/>
                  <a:pt x="2629643" y="1209675"/>
                </a:cubicBezTo>
                <a:cubicBezTo>
                  <a:pt x="2610593" y="1216025"/>
                  <a:pt x="2591974" y="1223855"/>
                  <a:pt x="2572493" y="1228725"/>
                </a:cubicBezTo>
                <a:cubicBezTo>
                  <a:pt x="2547093" y="1235075"/>
                  <a:pt x="2521131" y="1239496"/>
                  <a:pt x="2496293" y="1247775"/>
                </a:cubicBezTo>
                <a:cubicBezTo>
                  <a:pt x="2486768" y="1250950"/>
                  <a:pt x="2477563" y="1255331"/>
                  <a:pt x="2467718" y="1257300"/>
                </a:cubicBezTo>
                <a:cubicBezTo>
                  <a:pt x="2445703" y="1261703"/>
                  <a:pt x="2423188" y="1263134"/>
                  <a:pt x="2401043" y="1266825"/>
                </a:cubicBezTo>
                <a:cubicBezTo>
                  <a:pt x="2385074" y="1269487"/>
                  <a:pt x="2369346" y="1273454"/>
                  <a:pt x="2353418" y="1276350"/>
                </a:cubicBezTo>
                <a:cubicBezTo>
                  <a:pt x="2334417" y="1279805"/>
                  <a:pt x="2315004" y="1281191"/>
                  <a:pt x="2296268" y="1285875"/>
                </a:cubicBezTo>
                <a:cubicBezTo>
                  <a:pt x="2163105" y="1319166"/>
                  <a:pt x="2326477" y="1288505"/>
                  <a:pt x="2162918" y="1343025"/>
                </a:cubicBezTo>
                <a:lnTo>
                  <a:pt x="2134343" y="1352550"/>
                </a:lnTo>
                <a:cubicBezTo>
                  <a:pt x="2127993" y="1362075"/>
                  <a:pt x="2124818" y="1374775"/>
                  <a:pt x="2115293" y="1381125"/>
                </a:cubicBezTo>
                <a:cubicBezTo>
                  <a:pt x="2104401" y="1388387"/>
                  <a:pt x="2088902" y="1384796"/>
                  <a:pt x="2077193" y="1390650"/>
                </a:cubicBezTo>
                <a:cubicBezTo>
                  <a:pt x="2056715" y="1400889"/>
                  <a:pt x="2039093" y="1416050"/>
                  <a:pt x="2020043" y="1428750"/>
                </a:cubicBezTo>
                <a:lnTo>
                  <a:pt x="2020043" y="1428750"/>
                </a:lnTo>
                <a:cubicBezTo>
                  <a:pt x="2000993" y="1447800"/>
                  <a:pt x="1985309" y="1470956"/>
                  <a:pt x="1962893" y="1485900"/>
                </a:cubicBezTo>
                <a:cubicBezTo>
                  <a:pt x="1953368" y="1492250"/>
                  <a:pt x="1942827" y="1497292"/>
                  <a:pt x="1934318" y="1504950"/>
                </a:cubicBezTo>
                <a:cubicBezTo>
                  <a:pt x="1838424" y="1591255"/>
                  <a:pt x="1904420" y="1553237"/>
                  <a:pt x="1829543" y="1590675"/>
                </a:cubicBezTo>
                <a:cubicBezTo>
                  <a:pt x="1823193" y="1600200"/>
                  <a:pt x="1818588" y="1611155"/>
                  <a:pt x="1810493" y="1619250"/>
                </a:cubicBezTo>
                <a:cubicBezTo>
                  <a:pt x="1787995" y="1641748"/>
                  <a:pt x="1769965" y="1638673"/>
                  <a:pt x="1743818" y="1657350"/>
                </a:cubicBezTo>
                <a:cubicBezTo>
                  <a:pt x="1681388" y="1701943"/>
                  <a:pt x="1747965" y="1675018"/>
                  <a:pt x="1686668" y="1695450"/>
                </a:cubicBezTo>
                <a:cubicBezTo>
                  <a:pt x="1632499" y="1749619"/>
                  <a:pt x="1684657" y="1705981"/>
                  <a:pt x="1629518" y="1733550"/>
                </a:cubicBezTo>
                <a:cubicBezTo>
                  <a:pt x="1555660" y="1770479"/>
                  <a:pt x="1644192" y="1738184"/>
                  <a:pt x="1572368" y="1762125"/>
                </a:cubicBezTo>
                <a:cubicBezTo>
                  <a:pt x="1505870" y="1828623"/>
                  <a:pt x="1579547" y="1763466"/>
                  <a:pt x="1515218" y="1800225"/>
                </a:cubicBezTo>
                <a:cubicBezTo>
                  <a:pt x="1485017" y="1817483"/>
                  <a:pt x="1478027" y="1833108"/>
                  <a:pt x="1448543" y="1847850"/>
                </a:cubicBezTo>
                <a:cubicBezTo>
                  <a:pt x="1439563" y="1852340"/>
                  <a:pt x="1428745" y="1852499"/>
                  <a:pt x="1419968" y="1857375"/>
                </a:cubicBezTo>
                <a:cubicBezTo>
                  <a:pt x="1399954" y="1868494"/>
                  <a:pt x="1383296" y="1885236"/>
                  <a:pt x="1362818" y="1895475"/>
                </a:cubicBezTo>
                <a:cubicBezTo>
                  <a:pt x="1350118" y="1901825"/>
                  <a:pt x="1336759" y="1907000"/>
                  <a:pt x="1324718" y="1914525"/>
                </a:cubicBezTo>
                <a:cubicBezTo>
                  <a:pt x="1311256" y="1922939"/>
                  <a:pt x="1300817" y="1936000"/>
                  <a:pt x="1286618" y="1943100"/>
                </a:cubicBezTo>
                <a:cubicBezTo>
                  <a:pt x="1268657" y="1952080"/>
                  <a:pt x="1247429" y="1953170"/>
                  <a:pt x="1229468" y="1962150"/>
                </a:cubicBezTo>
                <a:cubicBezTo>
                  <a:pt x="1216768" y="1968500"/>
                  <a:pt x="1204419" y="1975607"/>
                  <a:pt x="1191368" y="1981200"/>
                </a:cubicBezTo>
                <a:cubicBezTo>
                  <a:pt x="1182140" y="1985155"/>
                  <a:pt x="1171773" y="1986235"/>
                  <a:pt x="1162793" y="1990725"/>
                </a:cubicBezTo>
                <a:cubicBezTo>
                  <a:pt x="1152554" y="1995845"/>
                  <a:pt x="1144157" y="2004095"/>
                  <a:pt x="1134218" y="2009775"/>
                </a:cubicBezTo>
                <a:cubicBezTo>
                  <a:pt x="995475" y="2089057"/>
                  <a:pt x="1174404" y="1984920"/>
                  <a:pt x="1067543" y="2038350"/>
                </a:cubicBezTo>
                <a:cubicBezTo>
                  <a:pt x="1057304" y="2043470"/>
                  <a:pt x="1049726" y="2053488"/>
                  <a:pt x="1038968" y="2057400"/>
                </a:cubicBezTo>
                <a:cubicBezTo>
                  <a:pt x="1018422" y="2064871"/>
                  <a:pt x="894353" y="2091653"/>
                  <a:pt x="877043" y="2095500"/>
                </a:cubicBezTo>
                <a:cubicBezTo>
                  <a:pt x="867518" y="2101850"/>
                  <a:pt x="859187" y="2110530"/>
                  <a:pt x="848468" y="2114550"/>
                </a:cubicBezTo>
                <a:cubicBezTo>
                  <a:pt x="833309" y="2120234"/>
                  <a:pt x="816647" y="2120563"/>
                  <a:pt x="800843" y="2124075"/>
                </a:cubicBezTo>
                <a:cubicBezTo>
                  <a:pt x="784112" y="2127793"/>
                  <a:pt x="751302" y="2135782"/>
                  <a:pt x="734168" y="2143125"/>
                </a:cubicBezTo>
                <a:cubicBezTo>
                  <a:pt x="721117" y="2148718"/>
                  <a:pt x="709251" y="2156902"/>
                  <a:pt x="696068" y="2162175"/>
                </a:cubicBezTo>
                <a:cubicBezTo>
                  <a:pt x="677424" y="2169633"/>
                  <a:pt x="657968" y="2174875"/>
                  <a:pt x="638918" y="2181225"/>
                </a:cubicBezTo>
                <a:lnTo>
                  <a:pt x="581768" y="2200275"/>
                </a:lnTo>
                <a:lnTo>
                  <a:pt x="524618" y="2219325"/>
                </a:lnTo>
                <a:cubicBezTo>
                  <a:pt x="515093" y="2222500"/>
                  <a:pt x="504397" y="2223281"/>
                  <a:pt x="496043" y="2228850"/>
                </a:cubicBezTo>
                <a:cubicBezTo>
                  <a:pt x="456576" y="2255162"/>
                  <a:pt x="478574" y="2245124"/>
                  <a:pt x="429368" y="2257425"/>
                </a:cubicBezTo>
                <a:cubicBezTo>
                  <a:pt x="419843" y="2263775"/>
                  <a:pt x="411032" y="2271355"/>
                  <a:pt x="400793" y="2276475"/>
                </a:cubicBezTo>
                <a:cubicBezTo>
                  <a:pt x="391813" y="2280965"/>
                  <a:pt x="380935" y="2281019"/>
                  <a:pt x="372218" y="2286000"/>
                </a:cubicBezTo>
                <a:cubicBezTo>
                  <a:pt x="342017" y="2303258"/>
                  <a:pt x="335027" y="2318883"/>
                  <a:pt x="305543" y="2333625"/>
                </a:cubicBezTo>
                <a:cubicBezTo>
                  <a:pt x="296563" y="2338115"/>
                  <a:pt x="286493" y="2339975"/>
                  <a:pt x="276968" y="2343150"/>
                </a:cubicBezTo>
                <a:cubicBezTo>
                  <a:pt x="185811" y="2434307"/>
                  <a:pt x="302526" y="2326111"/>
                  <a:pt x="219818" y="2381250"/>
                </a:cubicBezTo>
                <a:cubicBezTo>
                  <a:pt x="208610" y="2388722"/>
                  <a:pt x="201876" y="2401555"/>
                  <a:pt x="191243" y="2409825"/>
                </a:cubicBezTo>
                <a:cubicBezTo>
                  <a:pt x="173171" y="2423881"/>
                  <a:pt x="153143" y="2435225"/>
                  <a:pt x="134093" y="2447925"/>
                </a:cubicBezTo>
                <a:cubicBezTo>
                  <a:pt x="124568" y="2454275"/>
                  <a:pt x="113613" y="2458880"/>
                  <a:pt x="105518" y="2466975"/>
                </a:cubicBezTo>
                <a:cubicBezTo>
                  <a:pt x="69843" y="2502650"/>
                  <a:pt x="89722" y="2491290"/>
                  <a:pt x="48368" y="2505075"/>
                </a:cubicBezTo>
                <a:cubicBezTo>
                  <a:pt x="42018" y="2517775"/>
                  <a:pt x="37571" y="2531621"/>
                  <a:pt x="29318" y="2543175"/>
                </a:cubicBezTo>
                <a:cubicBezTo>
                  <a:pt x="21488" y="2554136"/>
                  <a:pt x="3385" y="2558541"/>
                  <a:pt x="743" y="2571750"/>
                </a:cubicBezTo>
                <a:cubicBezTo>
                  <a:pt x="-2626" y="2588596"/>
                  <a:pt x="5215" y="2650931"/>
                  <a:pt x="29318" y="2667000"/>
                </a:cubicBezTo>
                <a:cubicBezTo>
                  <a:pt x="40210" y="2674262"/>
                  <a:pt x="54831" y="2672929"/>
                  <a:pt x="67418" y="2676525"/>
                </a:cubicBezTo>
                <a:cubicBezTo>
                  <a:pt x="77072" y="2679283"/>
                  <a:pt x="85994" y="2685141"/>
                  <a:pt x="95993" y="2686050"/>
                </a:cubicBezTo>
                <a:cubicBezTo>
                  <a:pt x="338405" y="2708087"/>
                  <a:pt x="465968" y="2707506"/>
                  <a:pt x="715118" y="2714625"/>
                </a:cubicBezTo>
                <a:cubicBezTo>
                  <a:pt x="756393" y="2717800"/>
                  <a:pt x="797830" y="2719313"/>
                  <a:pt x="838943" y="2724150"/>
                </a:cubicBezTo>
                <a:cubicBezTo>
                  <a:pt x="851944" y="2725680"/>
                  <a:pt x="864067" y="2731945"/>
                  <a:pt x="877043" y="2733675"/>
                </a:cubicBezTo>
                <a:cubicBezTo>
                  <a:pt x="911804" y="2738310"/>
                  <a:pt x="946963" y="2739327"/>
                  <a:pt x="981818" y="2743200"/>
                </a:cubicBezTo>
                <a:cubicBezTo>
                  <a:pt x="1004131" y="2745679"/>
                  <a:pt x="1026092" y="2751232"/>
                  <a:pt x="1048493" y="2752725"/>
                </a:cubicBezTo>
                <a:cubicBezTo>
                  <a:pt x="1121425" y="2757587"/>
                  <a:pt x="1194543" y="2759075"/>
                  <a:pt x="1267568" y="2762250"/>
                </a:cubicBezTo>
                <a:cubicBezTo>
                  <a:pt x="1299076" y="2770127"/>
                  <a:pt x="1330122" y="2778965"/>
                  <a:pt x="1362818" y="2781300"/>
                </a:cubicBezTo>
                <a:cubicBezTo>
                  <a:pt x="1432562" y="2786282"/>
                  <a:pt x="1502588" y="2786371"/>
                  <a:pt x="1572368" y="2790825"/>
                </a:cubicBezTo>
                <a:cubicBezTo>
                  <a:pt x="1651835" y="2795897"/>
                  <a:pt x="1731041" y="2804578"/>
                  <a:pt x="1810493" y="2809875"/>
                </a:cubicBezTo>
                <a:cubicBezTo>
                  <a:pt x="2029465" y="2824473"/>
                  <a:pt x="1905679" y="2817413"/>
                  <a:pt x="2181968" y="2828925"/>
                </a:cubicBezTo>
                <a:lnTo>
                  <a:pt x="2724893" y="2819400"/>
                </a:lnTo>
                <a:cubicBezTo>
                  <a:pt x="2756787" y="2818448"/>
                  <a:pt x="2788279" y="2811552"/>
                  <a:pt x="2820143" y="2809875"/>
                </a:cubicBezTo>
                <a:cubicBezTo>
                  <a:pt x="2908977" y="2805200"/>
                  <a:pt x="2997943" y="2803525"/>
                  <a:pt x="3086843" y="2800350"/>
                </a:cubicBezTo>
                <a:cubicBezTo>
                  <a:pt x="3161764" y="2792858"/>
                  <a:pt x="3230094" y="2785291"/>
                  <a:pt x="3305918" y="2781300"/>
                </a:cubicBezTo>
                <a:cubicBezTo>
                  <a:pt x="3385247" y="2777125"/>
                  <a:pt x="3464668" y="2774950"/>
                  <a:pt x="3544043" y="2771775"/>
                </a:cubicBezTo>
                <a:cubicBezTo>
                  <a:pt x="3575793" y="2768600"/>
                  <a:pt x="3607665" y="2766467"/>
                  <a:pt x="3639293" y="2762250"/>
                </a:cubicBezTo>
                <a:cubicBezTo>
                  <a:pt x="3655340" y="2760110"/>
                  <a:pt x="3670799" y="2754236"/>
                  <a:pt x="3686918" y="2752725"/>
                </a:cubicBezTo>
                <a:cubicBezTo>
                  <a:pt x="3772503" y="2744701"/>
                  <a:pt x="3944093" y="2733675"/>
                  <a:pt x="3944093" y="2733675"/>
                </a:cubicBezTo>
                <a:cubicBezTo>
                  <a:pt x="4037956" y="2710209"/>
                  <a:pt x="3944308" y="2731172"/>
                  <a:pt x="4134593" y="2714625"/>
                </a:cubicBezTo>
                <a:cubicBezTo>
                  <a:pt x="4156959" y="2712680"/>
                  <a:pt x="4179078" y="2708514"/>
                  <a:pt x="4201268" y="2705100"/>
                </a:cubicBezTo>
                <a:cubicBezTo>
                  <a:pt x="4220356" y="2702163"/>
                  <a:pt x="4239172" y="2697179"/>
                  <a:pt x="4258418" y="2695575"/>
                </a:cubicBezTo>
                <a:cubicBezTo>
                  <a:pt x="4315458" y="2690822"/>
                  <a:pt x="4372718" y="2689225"/>
                  <a:pt x="4429868" y="2686050"/>
                </a:cubicBezTo>
                <a:cubicBezTo>
                  <a:pt x="4445743" y="2682875"/>
                  <a:pt x="4461466" y="2678815"/>
                  <a:pt x="4477493" y="2676525"/>
                </a:cubicBezTo>
                <a:cubicBezTo>
                  <a:pt x="4591344" y="2660261"/>
                  <a:pt x="4674923" y="2662532"/>
                  <a:pt x="4801343" y="2657475"/>
                </a:cubicBezTo>
                <a:lnTo>
                  <a:pt x="4877543" y="2647950"/>
                </a:lnTo>
                <a:cubicBezTo>
                  <a:pt x="4896662" y="2645219"/>
                  <a:pt x="4915467" y="2640256"/>
                  <a:pt x="4934693" y="2638425"/>
                </a:cubicBezTo>
                <a:cubicBezTo>
                  <a:pt x="4982209" y="2633900"/>
                  <a:pt x="5029943" y="2632075"/>
                  <a:pt x="5077568" y="2628900"/>
                </a:cubicBezTo>
                <a:cubicBezTo>
                  <a:pt x="5093443" y="2625725"/>
                  <a:pt x="5109224" y="2622037"/>
                  <a:pt x="5125193" y="2619375"/>
                </a:cubicBezTo>
                <a:cubicBezTo>
                  <a:pt x="5147338" y="2615684"/>
                  <a:pt x="5169992" y="2614898"/>
                  <a:pt x="5191868" y="2609850"/>
                </a:cubicBezTo>
                <a:cubicBezTo>
                  <a:pt x="5211434" y="2605335"/>
                  <a:pt x="5229537" y="2595670"/>
                  <a:pt x="5249018" y="2590800"/>
                </a:cubicBezTo>
                <a:lnTo>
                  <a:pt x="5325218" y="2571750"/>
                </a:lnTo>
                <a:cubicBezTo>
                  <a:pt x="5399738" y="2459969"/>
                  <a:pt x="5336624" y="2565529"/>
                  <a:pt x="5353793" y="2247900"/>
                </a:cubicBezTo>
                <a:cubicBezTo>
                  <a:pt x="5355956" y="2207884"/>
                  <a:pt x="5361896" y="2195015"/>
                  <a:pt x="5372843" y="2162175"/>
                </a:cubicBezTo>
                <a:cubicBezTo>
                  <a:pt x="5376018" y="2124075"/>
                  <a:pt x="5378146" y="2085873"/>
                  <a:pt x="5382368" y="2047875"/>
                </a:cubicBezTo>
                <a:cubicBezTo>
                  <a:pt x="5384501" y="2028680"/>
                  <a:pt x="5389341" y="2009868"/>
                  <a:pt x="5391893" y="1990725"/>
                </a:cubicBezTo>
                <a:cubicBezTo>
                  <a:pt x="5395693" y="1962226"/>
                  <a:pt x="5398243" y="1933575"/>
                  <a:pt x="5401418" y="1905000"/>
                </a:cubicBezTo>
                <a:cubicBezTo>
                  <a:pt x="5404593" y="1797050"/>
                  <a:pt x="5405806" y="1689024"/>
                  <a:pt x="5410943" y="1581150"/>
                </a:cubicBezTo>
                <a:cubicBezTo>
                  <a:pt x="5415333" y="1488961"/>
                  <a:pt x="5429993" y="1304925"/>
                  <a:pt x="5429993" y="1304925"/>
                </a:cubicBezTo>
                <a:cubicBezTo>
                  <a:pt x="5426818" y="1263650"/>
                  <a:pt x="5425603" y="1222177"/>
                  <a:pt x="5420468" y="1181100"/>
                </a:cubicBezTo>
                <a:cubicBezTo>
                  <a:pt x="5419223" y="1171137"/>
                  <a:pt x="5413378" y="1162265"/>
                  <a:pt x="5410943" y="1152525"/>
                </a:cubicBezTo>
                <a:cubicBezTo>
                  <a:pt x="5397348" y="1098143"/>
                  <a:pt x="5406560" y="1115690"/>
                  <a:pt x="5391893" y="1066800"/>
                </a:cubicBezTo>
                <a:cubicBezTo>
                  <a:pt x="5386123" y="1047566"/>
                  <a:pt x="5383982" y="1026358"/>
                  <a:pt x="5372843" y="1009650"/>
                </a:cubicBezTo>
                <a:cubicBezTo>
                  <a:pt x="5366493" y="1000125"/>
                  <a:pt x="5358913" y="991314"/>
                  <a:pt x="5353793" y="981075"/>
                </a:cubicBezTo>
                <a:cubicBezTo>
                  <a:pt x="5342979" y="959448"/>
                  <a:pt x="5334198" y="936851"/>
                  <a:pt x="5325218" y="914400"/>
                </a:cubicBezTo>
                <a:cubicBezTo>
                  <a:pt x="5321489" y="905078"/>
                  <a:pt x="5320183" y="894805"/>
                  <a:pt x="5315693" y="885825"/>
                </a:cubicBezTo>
                <a:cubicBezTo>
                  <a:pt x="5310573" y="875586"/>
                  <a:pt x="5302993" y="866775"/>
                  <a:pt x="5296643" y="857250"/>
                </a:cubicBezTo>
                <a:cubicBezTo>
                  <a:pt x="5293468" y="844550"/>
                  <a:pt x="5291715" y="831407"/>
                  <a:pt x="5287118" y="819150"/>
                </a:cubicBezTo>
                <a:cubicBezTo>
                  <a:pt x="5271418" y="777283"/>
                  <a:pt x="5269116" y="787647"/>
                  <a:pt x="5249018" y="752475"/>
                </a:cubicBezTo>
                <a:cubicBezTo>
                  <a:pt x="5241973" y="740147"/>
                  <a:pt x="5237013" y="726703"/>
                  <a:pt x="5229968" y="714375"/>
                </a:cubicBezTo>
                <a:cubicBezTo>
                  <a:pt x="5224288" y="704436"/>
                  <a:pt x="5215567" y="696261"/>
                  <a:pt x="5210918" y="685800"/>
                </a:cubicBezTo>
                <a:cubicBezTo>
                  <a:pt x="5202763" y="667450"/>
                  <a:pt x="5203007" y="645358"/>
                  <a:pt x="5191868" y="628650"/>
                </a:cubicBezTo>
                <a:cubicBezTo>
                  <a:pt x="5185518" y="619125"/>
                  <a:pt x="5177938" y="610314"/>
                  <a:pt x="5172818" y="600075"/>
                </a:cubicBezTo>
                <a:cubicBezTo>
                  <a:pt x="5157324" y="569087"/>
                  <a:pt x="5171540" y="570222"/>
                  <a:pt x="5144243" y="542925"/>
                </a:cubicBezTo>
                <a:cubicBezTo>
                  <a:pt x="5136148" y="534830"/>
                  <a:pt x="5124983" y="530529"/>
                  <a:pt x="5115668" y="523875"/>
                </a:cubicBezTo>
                <a:cubicBezTo>
                  <a:pt x="5080527" y="498774"/>
                  <a:pt x="5049519" y="466988"/>
                  <a:pt x="5010893" y="447675"/>
                </a:cubicBezTo>
                <a:cubicBezTo>
                  <a:pt x="4998193" y="441325"/>
                  <a:pt x="4985121" y="435670"/>
                  <a:pt x="4972793" y="428625"/>
                </a:cubicBezTo>
                <a:cubicBezTo>
                  <a:pt x="4962854" y="422945"/>
                  <a:pt x="4954740" y="414084"/>
                  <a:pt x="4944218" y="409575"/>
                </a:cubicBezTo>
                <a:cubicBezTo>
                  <a:pt x="4932186" y="404418"/>
                  <a:pt x="4918818" y="403225"/>
                  <a:pt x="4906118" y="400050"/>
                </a:cubicBezTo>
                <a:cubicBezTo>
                  <a:pt x="4887068" y="387350"/>
                  <a:pt x="4871180" y="367503"/>
                  <a:pt x="4848968" y="361950"/>
                </a:cubicBezTo>
                <a:cubicBezTo>
                  <a:pt x="4836268" y="358775"/>
                  <a:pt x="4823647" y="355265"/>
                  <a:pt x="4810868" y="352425"/>
                </a:cubicBezTo>
                <a:cubicBezTo>
                  <a:pt x="4795064" y="348913"/>
                  <a:pt x="4778862" y="347160"/>
                  <a:pt x="4763243" y="342900"/>
                </a:cubicBezTo>
                <a:cubicBezTo>
                  <a:pt x="4743870" y="337616"/>
                  <a:pt x="4724737" y="331308"/>
                  <a:pt x="4706093" y="323850"/>
                </a:cubicBezTo>
                <a:cubicBezTo>
                  <a:pt x="4690218" y="317500"/>
                  <a:pt x="4674845" y="309713"/>
                  <a:pt x="4658468" y="304800"/>
                </a:cubicBezTo>
                <a:cubicBezTo>
                  <a:pt x="4642961" y="300148"/>
                  <a:pt x="4626549" y="299202"/>
                  <a:pt x="4610843" y="295275"/>
                </a:cubicBezTo>
                <a:cubicBezTo>
                  <a:pt x="4601103" y="292840"/>
                  <a:pt x="4592069" y="287928"/>
                  <a:pt x="4582268" y="285750"/>
                </a:cubicBezTo>
                <a:cubicBezTo>
                  <a:pt x="4563415" y="281560"/>
                  <a:pt x="4543971" y="280415"/>
                  <a:pt x="4525118" y="276225"/>
                </a:cubicBezTo>
                <a:cubicBezTo>
                  <a:pt x="4515317" y="274047"/>
                  <a:pt x="4506197" y="269458"/>
                  <a:pt x="4496543" y="266700"/>
                </a:cubicBezTo>
                <a:cubicBezTo>
                  <a:pt x="4483956" y="263104"/>
                  <a:pt x="4470982" y="260937"/>
                  <a:pt x="4458443" y="257175"/>
                </a:cubicBezTo>
                <a:cubicBezTo>
                  <a:pt x="4439209" y="251405"/>
                  <a:pt x="4420774" y="242995"/>
                  <a:pt x="4401293" y="238125"/>
                </a:cubicBezTo>
                <a:cubicBezTo>
                  <a:pt x="4388593" y="234950"/>
                  <a:pt x="4375450" y="233197"/>
                  <a:pt x="4363193" y="228600"/>
                </a:cubicBezTo>
                <a:cubicBezTo>
                  <a:pt x="4221145" y="175332"/>
                  <a:pt x="4423908" y="239144"/>
                  <a:pt x="4286993" y="200025"/>
                </a:cubicBezTo>
                <a:cubicBezTo>
                  <a:pt x="4231130" y="184064"/>
                  <a:pt x="4285503" y="199280"/>
                  <a:pt x="4229843" y="171450"/>
                </a:cubicBezTo>
                <a:cubicBezTo>
                  <a:pt x="4220863" y="166960"/>
                  <a:pt x="4210248" y="166415"/>
                  <a:pt x="4201268" y="161925"/>
                </a:cubicBezTo>
                <a:cubicBezTo>
                  <a:pt x="4191029" y="156805"/>
                  <a:pt x="4182932" y="147995"/>
                  <a:pt x="4172693" y="142875"/>
                </a:cubicBezTo>
                <a:cubicBezTo>
                  <a:pt x="4163713" y="138385"/>
                  <a:pt x="4153098" y="137840"/>
                  <a:pt x="4144118" y="133350"/>
                </a:cubicBezTo>
                <a:cubicBezTo>
                  <a:pt x="4133879" y="128230"/>
                  <a:pt x="4125782" y="119420"/>
                  <a:pt x="4115543" y="114300"/>
                </a:cubicBezTo>
                <a:cubicBezTo>
                  <a:pt x="4106563" y="109810"/>
                  <a:pt x="4095948" y="109265"/>
                  <a:pt x="4086968" y="104775"/>
                </a:cubicBezTo>
                <a:cubicBezTo>
                  <a:pt x="4076729" y="99655"/>
                  <a:pt x="4068632" y="90845"/>
                  <a:pt x="4058393" y="85725"/>
                </a:cubicBezTo>
                <a:cubicBezTo>
                  <a:pt x="4049413" y="81235"/>
                  <a:pt x="4038798" y="80690"/>
                  <a:pt x="4029818" y="76200"/>
                </a:cubicBezTo>
                <a:cubicBezTo>
                  <a:pt x="4019579" y="71080"/>
                  <a:pt x="4011482" y="62270"/>
                  <a:pt x="4001243" y="57150"/>
                </a:cubicBezTo>
                <a:cubicBezTo>
                  <a:pt x="3992263" y="52660"/>
                  <a:pt x="4036168" y="42862"/>
                  <a:pt x="4020293" y="38100"/>
                </a:cubicBezTo>
                <a:close/>
              </a:path>
            </a:pathLst>
          </a:cu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933450" y="1600200"/>
            <a:ext cx="7105693" cy="3389531"/>
            <a:chOff x="933450" y="1600200"/>
            <a:chExt cx="7105693" cy="3389531"/>
          </a:xfrm>
        </p:grpSpPr>
        <p:sp>
          <p:nvSpPr>
            <p:cNvPr id="6" name="Rectangle 5"/>
            <p:cNvSpPr/>
            <p:nvPr/>
          </p:nvSpPr>
          <p:spPr>
            <a:xfrm>
              <a:off x="4229143" y="4343400"/>
              <a:ext cx="38100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0070C0"/>
                  </a:solidFill>
                  <a:effectLst>
                    <a:outerShdw blurRad="76200" dist="50800" dir="5400000" algn="tl" rotWithShape="0">
                      <a:srgbClr val="000000">
                        <a:alpha val="65000"/>
                      </a:srgbClr>
                    </a:outerShdw>
                  </a:effectLst>
                  <a:latin typeface="+mn-lt"/>
                </a:rPr>
                <a:t>Smooth muscle</a:t>
              </a:r>
            </a:p>
          </p:txBody>
        </p:sp>
        <p:sp>
          <p:nvSpPr>
            <p:cNvPr id="12" name="Rectangle 11"/>
            <p:cNvSpPr/>
            <p:nvPr/>
          </p:nvSpPr>
          <p:spPr>
            <a:xfrm>
              <a:off x="933450" y="1600200"/>
              <a:ext cx="38100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Smooth muscle</a:t>
              </a:r>
            </a:p>
          </p:txBody>
        </p:sp>
      </p:grpSp>
    </p:spTree>
    <p:extLst>
      <p:ext uri="{BB962C8B-B14F-4D97-AF65-F5344CB8AC3E}">
        <p14:creationId xmlns:p14="http://schemas.microsoft.com/office/powerpoint/2010/main" val="139467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1776" y="21491"/>
            <a:ext cx="366055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0000"/>
                </a:solidFill>
                <a:latin typeface="+mn-lt"/>
              </a:rPr>
              <a:t>SKELETAL MUSCLE</a:t>
            </a:r>
          </a:p>
        </p:txBody>
      </p:sp>
      <p:sp>
        <p:nvSpPr>
          <p:cNvPr id="10" name="TextBox 9"/>
          <p:cNvSpPr txBox="1"/>
          <p:nvPr/>
        </p:nvSpPr>
        <p:spPr>
          <a:xfrm>
            <a:off x="4876799" y="667822"/>
            <a:ext cx="4048125" cy="4278094"/>
          </a:xfrm>
          <a:prstGeom prst="rect">
            <a:avLst/>
          </a:prstGeom>
          <a:noFill/>
        </p:spPr>
        <p:txBody>
          <a:bodyPr wrap="square">
            <a:spAutoFit/>
          </a:bodyPr>
          <a:lstStyle/>
          <a:p>
            <a:r>
              <a:rPr lang="en-US" sz="1600" b="1" dirty="0">
                <a:solidFill>
                  <a:schemeClr val="accent6">
                    <a:lumMod val="50000"/>
                  </a:schemeClr>
                </a:solidFill>
                <a:latin typeface="Calibri" pitchFamily="34" charset="0"/>
              </a:rPr>
              <a:t>Muscles like the biceps </a:t>
            </a:r>
            <a:r>
              <a:rPr lang="en-US" sz="1600" b="1" dirty="0" err="1">
                <a:solidFill>
                  <a:schemeClr val="accent6">
                    <a:lumMod val="50000"/>
                  </a:schemeClr>
                </a:solidFill>
                <a:latin typeface="Calibri" pitchFamily="34" charset="0"/>
              </a:rPr>
              <a:t>brachii</a:t>
            </a:r>
            <a:r>
              <a:rPr lang="en-US" sz="1600" b="1" dirty="0">
                <a:solidFill>
                  <a:schemeClr val="accent6">
                    <a:lumMod val="50000"/>
                  </a:schemeClr>
                </a:solidFill>
                <a:latin typeface="Calibri" pitchFamily="34" charset="0"/>
              </a:rPr>
              <a:t> are composed of skeletal muscle cells bundled in connective tissue sheaths; this organization is similar to the bundling of axons in nerves.  The details of the organization of the sheaths is not relevant here.  </a:t>
            </a:r>
          </a:p>
          <a:p>
            <a:endParaRPr lang="en-US" sz="16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What is important to appreciate now is that skeletal muscle cells are very large, both in length and diameter, and are called </a:t>
            </a:r>
            <a:r>
              <a:rPr lang="en-US" sz="1600" b="1" dirty="0">
                <a:solidFill>
                  <a:schemeClr val="accent6">
                    <a:lumMod val="75000"/>
                  </a:schemeClr>
                </a:solidFill>
                <a:latin typeface="Calibri" pitchFamily="34" charset="0"/>
              </a:rPr>
              <a:t>muscle fibers</a:t>
            </a:r>
            <a:r>
              <a:rPr lang="en-US" sz="1600" b="1" dirty="0">
                <a:solidFill>
                  <a:schemeClr val="accent6">
                    <a:lumMod val="50000"/>
                  </a:schemeClr>
                </a:solidFill>
                <a:latin typeface="Calibri" pitchFamily="34" charset="0"/>
              </a:rPr>
              <a:t>.  In a muscle, the muscle fibers are all arranged in the same orientation.</a:t>
            </a:r>
          </a:p>
          <a:p>
            <a:endParaRPr lang="en-US" sz="16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Also note that each </a:t>
            </a:r>
            <a:r>
              <a:rPr lang="en-US" sz="1600" b="1" dirty="0">
                <a:solidFill>
                  <a:schemeClr val="accent6">
                    <a:lumMod val="75000"/>
                  </a:schemeClr>
                </a:solidFill>
                <a:latin typeface="Calibri" pitchFamily="34" charset="0"/>
              </a:rPr>
              <a:t>muscle fiber </a:t>
            </a:r>
            <a:r>
              <a:rPr lang="en-US" sz="1600" b="1" dirty="0">
                <a:solidFill>
                  <a:schemeClr val="accent6">
                    <a:lumMod val="50000"/>
                  </a:schemeClr>
                </a:solidFill>
                <a:latin typeface="Calibri" pitchFamily="34" charset="0"/>
              </a:rPr>
              <a:t>(cell) is packed with longitudinal structures called </a:t>
            </a:r>
            <a:r>
              <a:rPr lang="en-US" sz="1600" b="1" dirty="0">
                <a:solidFill>
                  <a:schemeClr val="accent6">
                    <a:lumMod val="75000"/>
                  </a:schemeClr>
                </a:solidFill>
                <a:latin typeface="Calibri" pitchFamily="34" charset="0"/>
              </a:rPr>
              <a:t>myofibrils</a:t>
            </a:r>
            <a:r>
              <a:rPr lang="en-US" sz="1600" b="1" dirty="0">
                <a:solidFill>
                  <a:schemeClr val="accent6">
                    <a:lumMod val="50000"/>
                  </a:schemeClr>
                </a:solidFill>
                <a:latin typeface="Calibri" pitchFamily="34" charset="0"/>
              </a:rPr>
              <a:t>, which are composed of contractile proteins.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82810"/>
            <a:ext cx="4343452" cy="5098835"/>
          </a:xfrm>
          <a:prstGeom prst="rect">
            <a:avLst/>
          </a:prstGeom>
        </p:spPr>
      </p:pic>
      <p:sp>
        <p:nvSpPr>
          <p:cNvPr id="14" name="Rectangle 13"/>
          <p:cNvSpPr/>
          <p:nvPr/>
        </p:nvSpPr>
        <p:spPr>
          <a:xfrm>
            <a:off x="1200149" y="1152525"/>
            <a:ext cx="1076326" cy="2667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436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36" y="1524000"/>
            <a:ext cx="8620125" cy="43053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in the outlined region. (advance slide for answers)</a:t>
            </a:r>
          </a:p>
        </p:txBody>
      </p:sp>
      <p:sp>
        <p:nvSpPr>
          <p:cNvPr id="6" name="Rectangle 5"/>
          <p:cNvSpPr/>
          <p:nvPr/>
        </p:nvSpPr>
        <p:spPr>
          <a:xfrm>
            <a:off x="2209800" y="5764677"/>
            <a:ext cx="38100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Smooth muscle</a:t>
            </a:r>
          </a:p>
        </p:txBody>
      </p:sp>
      <p:sp>
        <p:nvSpPr>
          <p:cNvPr id="5" name="Freeform 4"/>
          <p:cNvSpPr/>
          <p:nvPr/>
        </p:nvSpPr>
        <p:spPr>
          <a:xfrm>
            <a:off x="627746" y="1552575"/>
            <a:ext cx="7338551" cy="3248025"/>
          </a:xfrm>
          <a:custGeom>
            <a:avLst/>
            <a:gdLst>
              <a:gd name="connsiteX0" fmla="*/ 5515879 w 7338551"/>
              <a:gd name="connsiteY0" fmla="*/ 2914650 h 3248025"/>
              <a:gd name="connsiteX1" fmla="*/ 5601604 w 7338551"/>
              <a:gd name="connsiteY1" fmla="*/ 2847975 h 3248025"/>
              <a:gd name="connsiteX2" fmla="*/ 5630179 w 7338551"/>
              <a:gd name="connsiteY2" fmla="*/ 2838450 h 3248025"/>
              <a:gd name="connsiteX3" fmla="*/ 5763529 w 7338551"/>
              <a:gd name="connsiteY3" fmla="*/ 2743200 h 3248025"/>
              <a:gd name="connsiteX4" fmla="*/ 5849254 w 7338551"/>
              <a:gd name="connsiteY4" fmla="*/ 2714625 h 3248025"/>
              <a:gd name="connsiteX5" fmla="*/ 5934979 w 7338551"/>
              <a:gd name="connsiteY5" fmla="*/ 2657475 h 3248025"/>
              <a:gd name="connsiteX6" fmla="*/ 5992129 w 7338551"/>
              <a:gd name="connsiteY6" fmla="*/ 2628900 h 3248025"/>
              <a:gd name="connsiteX7" fmla="*/ 6020704 w 7338551"/>
              <a:gd name="connsiteY7" fmla="*/ 2609850 h 3248025"/>
              <a:gd name="connsiteX8" fmla="*/ 6058804 w 7338551"/>
              <a:gd name="connsiteY8" fmla="*/ 2600325 h 3248025"/>
              <a:gd name="connsiteX9" fmla="*/ 6125479 w 7338551"/>
              <a:gd name="connsiteY9" fmla="*/ 2571750 h 3248025"/>
              <a:gd name="connsiteX10" fmla="*/ 6154054 w 7338551"/>
              <a:gd name="connsiteY10" fmla="*/ 2562225 h 3248025"/>
              <a:gd name="connsiteX11" fmla="*/ 6182629 w 7338551"/>
              <a:gd name="connsiteY11" fmla="*/ 2543175 h 3248025"/>
              <a:gd name="connsiteX12" fmla="*/ 6258829 w 7338551"/>
              <a:gd name="connsiteY12" fmla="*/ 2514600 h 3248025"/>
              <a:gd name="connsiteX13" fmla="*/ 6344554 w 7338551"/>
              <a:gd name="connsiteY13" fmla="*/ 2486025 h 3248025"/>
              <a:gd name="connsiteX14" fmla="*/ 6392179 w 7338551"/>
              <a:gd name="connsiteY14" fmla="*/ 2457450 h 3248025"/>
              <a:gd name="connsiteX15" fmla="*/ 6420754 w 7338551"/>
              <a:gd name="connsiteY15" fmla="*/ 2447925 h 3248025"/>
              <a:gd name="connsiteX16" fmla="*/ 6458854 w 7338551"/>
              <a:gd name="connsiteY16" fmla="*/ 2428875 h 3248025"/>
              <a:gd name="connsiteX17" fmla="*/ 6487429 w 7338551"/>
              <a:gd name="connsiteY17" fmla="*/ 2419350 h 3248025"/>
              <a:gd name="connsiteX18" fmla="*/ 6535054 w 7338551"/>
              <a:gd name="connsiteY18" fmla="*/ 2390775 h 3248025"/>
              <a:gd name="connsiteX19" fmla="*/ 6563629 w 7338551"/>
              <a:gd name="connsiteY19" fmla="*/ 2381250 h 3248025"/>
              <a:gd name="connsiteX20" fmla="*/ 6592204 w 7338551"/>
              <a:gd name="connsiteY20" fmla="*/ 2362200 h 3248025"/>
              <a:gd name="connsiteX21" fmla="*/ 6658879 w 7338551"/>
              <a:gd name="connsiteY21" fmla="*/ 2324100 h 3248025"/>
              <a:gd name="connsiteX22" fmla="*/ 6706504 w 7338551"/>
              <a:gd name="connsiteY22" fmla="*/ 2266950 h 3248025"/>
              <a:gd name="connsiteX23" fmla="*/ 6754129 w 7338551"/>
              <a:gd name="connsiteY23" fmla="*/ 2238375 h 3248025"/>
              <a:gd name="connsiteX24" fmla="*/ 6792229 w 7338551"/>
              <a:gd name="connsiteY24" fmla="*/ 2181225 h 3248025"/>
              <a:gd name="connsiteX25" fmla="*/ 6849379 w 7338551"/>
              <a:gd name="connsiteY25" fmla="*/ 2105025 h 3248025"/>
              <a:gd name="connsiteX26" fmla="*/ 6858904 w 7338551"/>
              <a:gd name="connsiteY26" fmla="*/ 2047875 h 3248025"/>
              <a:gd name="connsiteX27" fmla="*/ 6887479 w 7338551"/>
              <a:gd name="connsiteY27" fmla="*/ 2009775 h 3248025"/>
              <a:gd name="connsiteX28" fmla="*/ 6897004 w 7338551"/>
              <a:gd name="connsiteY28" fmla="*/ 1971675 h 3248025"/>
              <a:gd name="connsiteX29" fmla="*/ 6916054 w 7338551"/>
              <a:gd name="connsiteY29" fmla="*/ 1943100 h 3248025"/>
              <a:gd name="connsiteX30" fmla="*/ 6992254 w 7338551"/>
              <a:gd name="connsiteY30" fmla="*/ 1790700 h 3248025"/>
              <a:gd name="connsiteX31" fmla="*/ 7011304 w 7338551"/>
              <a:gd name="connsiteY31" fmla="*/ 1752600 h 3248025"/>
              <a:gd name="connsiteX32" fmla="*/ 7049404 w 7338551"/>
              <a:gd name="connsiteY32" fmla="*/ 1666875 h 3248025"/>
              <a:gd name="connsiteX33" fmla="*/ 7058929 w 7338551"/>
              <a:gd name="connsiteY33" fmla="*/ 1638300 h 3248025"/>
              <a:gd name="connsiteX34" fmla="*/ 7077979 w 7338551"/>
              <a:gd name="connsiteY34" fmla="*/ 1609725 h 3248025"/>
              <a:gd name="connsiteX35" fmla="*/ 7097029 w 7338551"/>
              <a:gd name="connsiteY35" fmla="*/ 1552575 h 3248025"/>
              <a:gd name="connsiteX36" fmla="*/ 7135129 w 7338551"/>
              <a:gd name="connsiteY36" fmla="*/ 1466850 h 3248025"/>
              <a:gd name="connsiteX37" fmla="*/ 7173229 w 7338551"/>
              <a:gd name="connsiteY37" fmla="*/ 1390650 h 3248025"/>
              <a:gd name="connsiteX38" fmla="*/ 7211329 w 7338551"/>
              <a:gd name="connsiteY38" fmla="*/ 1276350 h 3248025"/>
              <a:gd name="connsiteX39" fmla="*/ 7230379 w 7338551"/>
              <a:gd name="connsiteY39" fmla="*/ 1219200 h 3248025"/>
              <a:gd name="connsiteX40" fmla="*/ 7278004 w 7338551"/>
              <a:gd name="connsiteY40" fmla="*/ 1114425 h 3248025"/>
              <a:gd name="connsiteX41" fmla="*/ 7287529 w 7338551"/>
              <a:gd name="connsiteY41" fmla="*/ 1066800 h 3248025"/>
              <a:gd name="connsiteX42" fmla="*/ 7297054 w 7338551"/>
              <a:gd name="connsiteY42" fmla="*/ 1038225 h 3248025"/>
              <a:gd name="connsiteX43" fmla="*/ 7306579 w 7338551"/>
              <a:gd name="connsiteY43" fmla="*/ 981075 h 3248025"/>
              <a:gd name="connsiteX44" fmla="*/ 7325629 w 7338551"/>
              <a:gd name="connsiteY44" fmla="*/ 933450 h 3248025"/>
              <a:gd name="connsiteX45" fmla="*/ 7325629 w 7338551"/>
              <a:gd name="connsiteY45" fmla="*/ 676275 h 3248025"/>
              <a:gd name="connsiteX46" fmla="*/ 7306579 w 7338551"/>
              <a:gd name="connsiteY46" fmla="*/ 609600 h 3248025"/>
              <a:gd name="connsiteX47" fmla="*/ 7287529 w 7338551"/>
              <a:gd name="connsiteY47" fmla="*/ 581025 h 3248025"/>
              <a:gd name="connsiteX48" fmla="*/ 7249429 w 7338551"/>
              <a:gd name="connsiteY48" fmla="*/ 523875 h 3248025"/>
              <a:gd name="connsiteX49" fmla="*/ 7230379 w 7338551"/>
              <a:gd name="connsiteY49" fmla="*/ 485775 h 3248025"/>
              <a:gd name="connsiteX50" fmla="*/ 7173229 w 7338551"/>
              <a:gd name="connsiteY50" fmla="*/ 428625 h 3248025"/>
              <a:gd name="connsiteX51" fmla="*/ 7097029 w 7338551"/>
              <a:gd name="connsiteY51" fmla="*/ 342900 h 3248025"/>
              <a:gd name="connsiteX52" fmla="*/ 6973204 w 7338551"/>
              <a:gd name="connsiteY52" fmla="*/ 257175 h 3248025"/>
              <a:gd name="connsiteX53" fmla="*/ 6925579 w 7338551"/>
              <a:gd name="connsiteY53" fmla="*/ 238125 h 3248025"/>
              <a:gd name="connsiteX54" fmla="*/ 6792229 w 7338551"/>
              <a:gd name="connsiteY54" fmla="*/ 152400 h 3248025"/>
              <a:gd name="connsiteX55" fmla="*/ 6744604 w 7338551"/>
              <a:gd name="connsiteY55" fmla="*/ 114300 h 3248025"/>
              <a:gd name="connsiteX56" fmla="*/ 6706504 w 7338551"/>
              <a:gd name="connsiteY56" fmla="*/ 95250 h 3248025"/>
              <a:gd name="connsiteX57" fmla="*/ 6516004 w 7338551"/>
              <a:gd name="connsiteY57" fmla="*/ 57150 h 3248025"/>
              <a:gd name="connsiteX58" fmla="*/ 6315979 w 7338551"/>
              <a:gd name="connsiteY58" fmla="*/ 38100 h 3248025"/>
              <a:gd name="connsiteX59" fmla="*/ 6058804 w 7338551"/>
              <a:gd name="connsiteY59" fmla="*/ 9525 h 3248025"/>
              <a:gd name="connsiteX60" fmla="*/ 5811154 w 7338551"/>
              <a:gd name="connsiteY60" fmla="*/ 0 h 3248025"/>
              <a:gd name="connsiteX61" fmla="*/ 5487304 w 7338551"/>
              <a:gd name="connsiteY61" fmla="*/ 9525 h 3248025"/>
              <a:gd name="connsiteX62" fmla="*/ 5115829 w 7338551"/>
              <a:gd name="connsiteY62" fmla="*/ 28575 h 3248025"/>
              <a:gd name="connsiteX63" fmla="*/ 5011054 w 7338551"/>
              <a:gd name="connsiteY63" fmla="*/ 38100 h 3248025"/>
              <a:gd name="connsiteX64" fmla="*/ 4801504 w 7338551"/>
              <a:gd name="connsiteY64" fmla="*/ 47625 h 3248025"/>
              <a:gd name="connsiteX65" fmla="*/ 4620529 w 7338551"/>
              <a:gd name="connsiteY65" fmla="*/ 57150 h 3248025"/>
              <a:gd name="connsiteX66" fmla="*/ 4391929 w 7338551"/>
              <a:gd name="connsiteY66" fmla="*/ 76200 h 3248025"/>
              <a:gd name="connsiteX67" fmla="*/ 4325254 w 7338551"/>
              <a:gd name="connsiteY67" fmla="*/ 85725 h 3248025"/>
              <a:gd name="connsiteX68" fmla="*/ 3553729 w 7338551"/>
              <a:gd name="connsiteY68" fmla="*/ 104775 h 3248025"/>
              <a:gd name="connsiteX69" fmla="*/ 3067954 w 7338551"/>
              <a:gd name="connsiteY69" fmla="*/ 95250 h 3248025"/>
              <a:gd name="connsiteX70" fmla="*/ 2991754 w 7338551"/>
              <a:gd name="connsiteY70" fmla="*/ 85725 h 3248025"/>
              <a:gd name="connsiteX71" fmla="*/ 2753629 w 7338551"/>
              <a:gd name="connsiteY71" fmla="*/ 95250 h 3248025"/>
              <a:gd name="connsiteX72" fmla="*/ 1753504 w 7338551"/>
              <a:gd name="connsiteY72" fmla="*/ 95250 h 3248025"/>
              <a:gd name="connsiteX73" fmla="*/ 1429654 w 7338551"/>
              <a:gd name="connsiteY73" fmla="*/ 114300 h 3248025"/>
              <a:gd name="connsiteX74" fmla="*/ 1277254 w 7338551"/>
              <a:gd name="connsiteY74" fmla="*/ 123825 h 3248025"/>
              <a:gd name="connsiteX75" fmla="*/ 1191529 w 7338551"/>
              <a:gd name="connsiteY75" fmla="*/ 133350 h 3248025"/>
              <a:gd name="connsiteX76" fmla="*/ 1077229 w 7338551"/>
              <a:gd name="connsiteY76" fmla="*/ 152400 h 3248025"/>
              <a:gd name="connsiteX77" fmla="*/ 943879 w 7338551"/>
              <a:gd name="connsiteY77" fmla="*/ 161925 h 3248025"/>
              <a:gd name="connsiteX78" fmla="*/ 867679 w 7338551"/>
              <a:gd name="connsiteY78" fmla="*/ 171450 h 3248025"/>
              <a:gd name="connsiteX79" fmla="*/ 839104 w 7338551"/>
              <a:gd name="connsiteY79" fmla="*/ 180975 h 3248025"/>
              <a:gd name="connsiteX80" fmla="*/ 724804 w 7338551"/>
              <a:gd name="connsiteY80" fmla="*/ 200025 h 3248025"/>
              <a:gd name="connsiteX81" fmla="*/ 696229 w 7338551"/>
              <a:gd name="connsiteY81" fmla="*/ 209550 h 3248025"/>
              <a:gd name="connsiteX82" fmla="*/ 658129 w 7338551"/>
              <a:gd name="connsiteY82" fmla="*/ 228600 h 3248025"/>
              <a:gd name="connsiteX83" fmla="*/ 496204 w 7338551"/>
              <a:gd name="connsiteY83" fmla="*/ 266700 h 3248025"/>
              <a:gd name="connsiteX84" fmla="*/ 467629 w 7338551"/>
              <a:gd name="connsiteY84" fmla="*/ 276225 h 3248025"/>
              <a:gd name="connsiteX85" fmla="*/ 439054 w 7338551"/>
              <a:gd name="connsiteY85" fmla="*/ 304800 h 3248025"/>
              <a:gd name="connsiteX86" fmla="*/ 410479 w 7338551"/>
              <a:gd name="connsiteY86" fmla="*/ 323850 h 3248025"/>
              <a:gd name="connsiteX87" fmla="*/ 277129 w 7338551"/>
              <a:gd name="connsiteY87" fmla="*/ 466725 h 3248025"/>
              <a:gd name="connsiteX88" fmla="*/ 258079 w 7338551"/>
              <a:gd name="connsiteY88" fmla="*/ 495300 h 3248025"/>
              <a:gd name="connsiteX89" fmla="*/ 248554 w 7338551"/>
              <a:gd name="connsiteY89" fmla="*/ 533400 h 3248025"/>
              <a:gd name="connsiteX90" fmla="*/ 191404 w 7338551"/>
              <a:gd name="connsiteY90" fmla="*/ 590550 h 3248025"/>
              <a:gd name="connsiteX91" fmla="*/ 162829 w 7338551"/>
              <a:gd name="connsiteY91" fmla="*/ 647700 h 3248025"/>
              <a:gd name="connsiteX92" fmla="*/ 77104 w 7338551"/>
              <a:gd name="connsiteY92" fmla="*/ 800100 h 3248025"/>
              <a:gd name="connsiteX93" fmla="*/ 58054 w 7338551"/>
              <a:gd name="connsiteY93" fmla="*/ 885825 h 3248025"/>
              <a:gd name="connsiteX94" fmla="*/ 29479 w 7338551"/>
              <a:gd name="connsiteY94" fmla="*/ 990600 h 3248025"/>
              <a:gd name="connsiteX95" fmla="*/ 10429 w 7338551"/>
              <a:gd name="connsiteY95" fmla="*/ 1095375 h 3248025"/>
              <a:gd name="connsiteX96" fmla="*/ 10429 w 7338551"/>
              <a:gd name="connsiteY96" fmla="*/ 1343025 h 3248025"/>
              <a:gd name="connsiteX97" fmla="*/ 29479 w 7338551"/>
              <a:gd name="connsiteY97" fmla="*/ 1485900 h 3248025"/>
              <a:gd name="connsiteX98" fmla="*/ 58054 w 7338551"/>
              <a:gd name="connsiteY98" fmla="*/ 1571625 h 3248025"/>
              <a:gd name="connsiteX99" fmla="*/ 67579 w 7338551"/>
              <a:gd name="connsiteY99" fmla="*/ 1609725 h 3248025"/>
              <a:gd name="connsiteX100" fmla="*/ 115204 w 7338551"/>
              <a:gd name="connsiteY100" fmla="*/ 1743075 h 3248025"/>
              <a:gd name="connsiteX101" fmla="*/ 124729 w 7338551"/>
              <a:gd name="connsiteY101" fmla="*/ 1781175 h 3248025"/>
              <a:gd name="connsiteX102" fmla="*/ 143779 w 7338551"/>
              <a:gd name="connsiteY102" fmla="*/ 1866900 h 3248025"/>
              <a:gd name="connsiteX103" fmla="*/ 153304 w 7338551"/>
              <a:gd name="connsiteY103" fmla="*/ 1895475 h 3248025"/>
              <a:gd name="connsiteX104" fmla="*/ 172354 w 7338551"/>
              <a:gd name="connsiteY104" fmla="*/ 1971675 h 3248025"/>
              <a:gd name="connsiteX105" fmla="*/ 191404 w 7338551"/>
              <a:gd name="connsiteY105" fmla="*/ 2038350 h 3248025"/>
              <a:gd name="connsiteX106" fmla="*/ 200929 w 7338551"/>
              <a:gd name="connsiteY106" fmla="*/ 2076450 h 3248025"/>
              <a:gd name="connsiteX107" fmla="*/ 219979 w 7338551"/>
              <a:gd name="connsiteY107" fmla="*/ 2105025 h 3248025"/>
              <a:gd name="connsiteX108" fmla="*/ 239029 w 7338551"/>
              <a:gd name="connsiteY108" fmla="*/ 2181225 h 3248025"/>
              <a:gd name="connsiteX109" fmla="*/ 296179 w 7338551"/>
              <a:gd name="connsiteY109" fmla="*/ 2305050 h 3248025"/>
              <a:gd name="connsiteX110" fmla="*/ 334279 w 7338551"/>
              <a:gd name="connsiteY110" fmla="*/ 2362200 h 3248025"/>
              <a:gd name="connsiteX111" fmla="*/ 372379 w 7338551"/>
              <a:gd name="connsiteY111" fmla="*/ 2438400 h 3248025"/>
              <a:gd name="connsiteX112" fmla="*/ 410479 w 7338551"/>
              <a:gd name="connsiteY112" fmla="*/ 2495550 h 3248025"/>
              <a:gd name="connsiteX113" fmla="*/ 477154 w 7338551"/>
              <a:gd name="connsiteY113" fmla="*/ 2543175 h 3248025"/>
              <a:gd name="connsiteX114" fmla="*/ 505729 w 7338551"/>
              <a:gd name="connsiteY114" fmla="*/ 2571750 h 3248025"/>
              <a:gd name="connsiteX115" fmla="*/ 562879 w 7338551"/>
              <a:gd name="connsiteY115" fmla="*/ 2590800 h 3248025"/>
              <a:gd name="connsiteX116" fmla="*/ 648604 w 7338551"/>
              <a:gd name="connsiteY116" fmla="*/ 2628900 h 3248025"/>
              <a:gd name="connsiteX117" fmla="*/ 696229 w 7338551"/>
              <a:gd name="connsiteY117" fmla="*/ 2657475 h 3248025"/>
              <a:gd name="connsiteX118" fmla="*/ 753379 w 7338551"/>
              <a:gd name="connsiteY118" fmla="*/ 2676525 h 3248025"/>
              <a:gd name="connsiteX119" fmla="*/ 781954 w 7338551"/>
              <a:gd name="connsiteY119" fmla="*/ 2686050 h 3248025"/>
              <a:gd name="connsiteX120" fmla="*/ 858154 w 7338551"/>
              <a:gd name="connsiteY120" fmla="*/ 2705100 h 3248025"/>
              <a:gd name="connsiteX121" fmla="*/ 924829 w 7338551"/>
              <a:gd name="connsiteY121" fmla="*/ 2733675 h 3248025"/>
              <a:gd name="connsiteX122" fmla="*/ 953404 w 7338551"/>
              <a:gd name="connsiteY122" fmla="*/ 2743200 h 3248025"/>
              <a:gd name="connsiteX123" fmla="*/ 981979 w 7338551"/>
              <a:gd name="connsiteY123" fmla="*/ 2762250 h 3248025"/>
              <a:gd name="connsiteX124" fmla="*/ 1048654 w 7338551"/>
              <a:gd name="connsiteY124" fmla="*/ 2781300 h 3248025"/>
              <a:gd name="connsiteX125" fmla="*/ 1086754 w 7338551"/>
              <a:gd name="connsiteY125" fmla="*/ 2800350 h 3248025"/>
              <a:gd name="connsiteX126" fmla="*/ 1134379 w 7338551"/>
              <a:gd name="connsiteY126" fmla="*/ 2819400 h 3248025"/>
              <a:gd name="connsiteX127" fmla="*/ 1191529 w 7338551"/>
              <a:gd name="connsiteY127" fmla="*/ 2838450 h 3248025"/>
              <a:gd name="connsiteX128" fmla="*/ 1248679 w 7338551"/>
              <a:gd name="connsiteY128" fmla="*/ 2867025 h 3248025"/>
              <a:gd name="connsiteX129" fmla="*/ 1277254 w 7338551"/>
              <a:gd name="connsiteY129" fmla="*/ 2886075 h 3248025"/>
              <a:gd name="connsiteX130" fmla="*/ 1401079 w 7338551"/>
              <a:gd name="connsiteY130" fmla="*/ 2933700 h 3248025"/>
              <a:gd name="connsiteX131" fmla="*/ 1458229 w 7338551"/>
              <a:gd name="connsiteY131" fmla="*/ 2952750 h 3248025"/>
              <a:gd name="connsiteX132" fmla="*/ 1515379 w 7338551"/>
              <a:gd name="connsiteY132" fmla="*/ 2981325 h 3248025"/>
              <a:gd name="connsiteX133" fmla="*/ 1591579 w 7338551"/>
              <a:gd name="connsiteY133" fmla="*/ 3019425 h 3248025"/>
              <a:gd name="connsiteX134" fmla="*/ 1677304 w 7338551"/>
              <a:gd name="connsiteY134" fmla="*/ 3048000 h 3248025"/>
              <a:gd name="connsiteX135" fmla="*/ 1715404 w 7338551"/>
              <a:gd name="connsiteY135" fmla="*/ 3067050 h 3248025"/>
              <a:gd name="connsiteX136" fmla="*/ 1763029 w 7338551"/>
              <a:gd name="connsiteY136" fmla="*/ 3086100 h 3248025"/>
              <a:gd name="connsiteX137" fmla="*/ 1791604 w 7338551"/>
              <a:gd name="connsiteY137" fmla="*/ 3105150 h 3248025"/>
              <a:gd name="connsiteX138" fmla="*/ 1848754 w 7338551"/>
              <a:gd name="connsiteY138" fmla="*/ 3114675 h 3248025"/>
              <a:gd name="connsiteX139" fmla="*/ 1896379 w 7338551"/>
              <a:gd name="connsiteY139" fmla="*/ 3124200 h 3248025"/>
              <a:gd name="connsiteX140" fmla="*/ 1972579 w 7338551"/>
              <a:gd name="connsiteY140" fmla="*/ 3152775 h 3248025"/>
              <a:gd name="connsiteX141" fmla="*/ 2058304 w 7338551"/>
              <a:gd name="connsiteY141" fmla="*/ 3171825 h 3248025"/>
              <a:gd name="connsiteX142" fmla="*/ 2096404 w 7338551"/>
              <a:gd name="connsiteY142" fmla="*/ 3181350 h 3248025"/>
              <a:gd name="connsiteX143" fmla="*/ 2124979 w 7338551"/>
              <a:gd name="connsiteY143" fmla="*/ 3200400 h 3248025"/>
              <a:gd name="connsiteX144" fmla="*/ 2172604 w 7338551"/>
              <a:gd name="connsiteY144" fmla="*/ 3209925 h 3248025"/>
              <a:gd name="connsiteX145" fmla="*/ 2334529 w 7338551"/>
              <a:gd name="connsiteY145" fmla="*/ 3228975 h 3248025"/>
              <a:gd name="connsiteX146" fmla="*/ 2601229 w 7338551"/>
              <a:gd name="connsiteY146" fmla="*/ 3248025 h 3248025"/>
              <a:gd name="connsiteX147" fmla="*/ 3087004 w 7338551"/>
              <a:gd name="connsiteY147" fmla="*/ 3238500 h 3248025"/>
              <a:gd name="connsiteX148" fmla="*/ 3144154 w 7338551"/>
              <a:gd name="connsiteY148" fmla="*/ 3228975 h 3248025"/>
              <a:gd name="connsiteX149" fmla="*/ 3325129 w 7338551"/>
              <a:gd name="connsiteY149" fmla="*/ 3219450 h 3248025"/>
              <a:gd name="connsiteX150" fmla="*/ 3506104 w 7338551"/>
              <a:gd name="connsiteY150" fmla="*/ 3200400 h 3248025"/>
              <a:gd name="connsiteX151" fmla="*/ 3629929 w 7338551"/>
              <a:gd name="connsiteY151" fmla="*/ 3190875 h 3248025"/>
              <a:gd name="connsiteX152" fmla="*/ 3715654 w 7338551"/>
              <a:gd name="connsiteY152" fmla="*/ 3181350 h 3248025"/>
              <a:gd name="connsiteX153" fmla="*/ 3839479 w 7338551"/>
              <a:gd name="connsiteY153" fmla="*/ 3171825 h 3248025"/>
              <a:gd name="connsiteX154" fmla="*/ 3906154 w 7338551"/>
              <a:gd name="connsiteY154" fmla="*/ 3162300 h 3248025"/>
              <a:gd name="connsiteX155" fmla="*/ 4058554 w 7338551"/>
              <a:gd name="connsiteY155" fmla="*/ 3152775 h 3248025"/>
              <a:gd name="connsiteX156" fmla="*/ 4125229 w 7338551"/>
              <a:gd name="connsiteY156" fmla="*/ 3143250 h 3248025"/>
              <a:gd name="connsiteX157" fmla="*/ 4315729 w 7338551"/>
              <a:gd name="connsiteY157" fmla="*/ 3124200 h 3248025"/>
              <a:gd name="connsiteX158" fmla="*/ 4449079 w 7338551"/>
              <a:gd name="connsiteY158" fmla="*/ 3105150 h 3248025"/>
              <a:gd name="connsiteX159" fmla="*/ 4563379 w 7338551"/>
              <a:gd name="connsiteY159" fmla="*/ 3086100 h 3248025"/>
              <a:gd name="connsiteX160" fmla="*/ 4734829 w 7338551"/>
              <a:gd name="connsiteY160" fmla="*/ 3076575 h 3248025"/>
              <a:gd name="connsiteX161" fmla="*/ 4849129 w 7338551"/>
              <a:gd name="connsiteY161" fmla="*/ 3057525 h 3248025"/>
              <a:gd name="connsiteX162" fmla="*/ 4925329 w 7338551"/>
              <a:gd name="connsiteY162" fmla="*/ 3048000 h 3248025"/>
              <a:gd name="connsiteX163" fmla="*/ 5134879 w 7338551"/>
              <a:gd name="connsiteY163" fmla="*/ 3038475 h 3248025"/>
              <a:gd name="connsiteX164" fmla="*/ 5201554 w 7338551"/>
              <a:gd name="connsiteY164" fmla="*/ 3028950 h 3248025"/>
              <a:gd name="connsiteX165" fmla="*/ 5315854 w 7338551"/>
              <a:gd name="connsiteY165" fmla="*/ 3019425 h 3248025"/>
              <a:gd name="connsiteX166" fmla="*/ 5344429 w 7338551"/>
              <a:gd name="connsiteY166" fmla="*/ 3009900 h 3248025"/>
              <a:gd name="connsiteX167" fmla="*/ 5439679 w 7338551"/>
              <a:gd name="connsiteY167" fmla="*/ 3000375 h 3248025"/>
              <a:gd name="connsiteX168" fmla="*/ 5525404 w 7338551"/>
              <a:gd name="connsiteY168" fmla="*/ 2962275 h 3248025"/>
              <a:gd name="connsiteX169" fmla="*/ 5544454 w 7338551"/>
              <a:gd name="connsiteY169" fmla="*/ 2933700 h 3248025"/>
              <a:gd name="connsiteX170" fmla="*/ 5563504 w 7338551"/>
              <a:gd name="connsiteY170" fmla="*/ 2895600 h 324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338551" h="3248025">
                <a:moveTo>
                  <a:pt x="5515879" y="2914650"/>
                </a:moveTo>
                <a:cubicBezTo>
                  <a:pt x="5528527" y="2904110"/>
                  <a:pt x="5577000" y="2860277"/>
                  <a:pt x="5601604" y="2847975"/>
                </a:cubicBezTo>
                <a:cubicBezTo>
                  <a:pt x="5610584" y="2843485"/>
                  <a:pt x="5620654" y="2841625"/>
                  <a:pt x="5630179" y="2838450"/>
                </a:cubicBezTo>
                <a:cubicBezTo>
                  <a:pt x="5668558" y="2800071"/>
                  <a:pt x="5707219" y="2757278"/>
                  <a:pt x="5763529" y="2743200"/>
                </a:cubicBezTo>
                <a:cubicBezTo>
                  <a:pt x="5793806" y="2735631"/>
                  <a:pt x="5821357" y="2730566"/>
                  <a:pt x="5849254" y="2714625"/>
                </a:cubicBezTo>
                <a:cubicBezTo>
                  <a:pt x="5879072" y="2697586"/>
                  <a:pt x="5904262" y="2672834"/>
                  <a:pt x="5934979" y="2657475"/>
                </a:cubicBezTo>
                <a:cubicBezTo>
                  <a:pt x="5954029" y="2647950"/>
                  <a:pt x="5973511" y="2639243"/>
                  <a:pt x="5992129" y="2628900"/>
                </a:cubicBezTo>
                <a:cubicBezTo>
                  <a:pt x="6002136" y="2623341"/>
                  <a:pt x="6010182" y="2614359"/>
                  <a:pt x="6020704" y="2609850"/>
                </a:cubicBezTo>
                <a:cubicBezTo>
                  <a:pt x="6032736" y="2604693"/>
                  <a:pt x="6046501" y="2604799"/>
                  <a:pt x="6058804" y="2600325"/>
                </a:cubicBezTo>
                <a:cubicBezTo>
                  <a:pt x="6081528" y="2592062"/>
                  <a:pt x="6103028" y="2580730"/>
                  <a:pt x="6125479" y="2571750"/>
                </a:cubicBezTo>
                <a:cubicBezTo>
                  <a:pt x="6134801" y="2568021"/>
                  <a:pt x="6145074" y="2566715"/>
                  <a:pt x="6154054" y="2562225"/>
                </a:cubicBezTo>
                <a:cubicBezTo>
                  <a:pt x="6164293" y="2557105"/>
                  <a:pt x="6172207" y="2547912"/>
                  <a:pt x="6182629" y="2543175"/>
                </a:cubicBezTo>
                <a:cubicBezTo>
                  <a:pt x="6207325" y="2531950"/>
                  <a:pt x="6233248" y="2523628"/>
                  <a:pt x="6258829" y="2514600"/>
                </a:cubicBezTo>
                <a:cubicBezTo>
                  <a:pt x="6287233" y="2504575"/>
                  <a:pt x="6318726" y="2501522"/>
                  <a:pt x="6344554" y="2486025"/>
                </a:cubicBezTo>
                <a:cubicBezTo>
                  <a:pt x="6360429" y="2476500"/>
                  <a:pt x="6375620" y="2465729"/>
                  <a:pt x="6392179" y="2457450"/>
                </a:cubicBezTo>
                <a:cubicBezTo>
                  <a:pt x="6401159" y="2452960"/>
                  <a:pt x="6411526" y="2451880"/>
                  <a:pt x="6420754" y="2447925"/>
                </a:cubicBezTo>
                <a:cubicBezTo>
                  <a:pt x="6433805" y="2442332"/>
                  <a:pt x="6445803" y="2434468"/>
                  <a:pt x="6458854" y="2428875"/>
                </a:cubicBezTo>
                <a:cubicBezTo>
                  <a:pt x="6468082" y="2424920"/>
                  <a:pt x="6478449" y="2423840"/>
                  <a:pt x="6487429" y="2419350"/>
                </a:cubicBezTo>
                <a:cubicBezTo>
                  <a:pt x="6503988" y="2411071"/>
                  <a:pt x="6518495" y="2399054"/>
                  <a:pt x="6535054" y="2390775"/>
                </a:cubicBezTo>
                <a:cubicBezTo>
                  <a:pt x="6544034" y="2386285"/>
                  <a:pt x="6554649" y="2385740"/>
                  <a:pt x="6563629" y="2381250"/>
                </a:cubicBezTo>
                <a:cubicBezTo>
                  <a:pt x="6573868" y="2376130"/>
                  <a:pt x="6582388" y="2368090"/>
                  <a:pt x="6592204" y="2362200"/>
                </a:cubicBezTo>
                <a:cubicBezTo>
                  <a:pt x="6614154" y="2349030"/>
                  <a:pt x="6636654" y="2336800"/>
                  <a:pt x="6658879" y="2324100"/>
                </a:cubicBezTo>
                <a:cubicBezTo>
                  <a:pt x="6675013" y="2299899"/>
                  <a:pt x="6682058" y="2285285"/>
                  <a:pt x="6706504" y="2266950"/>
                </a:cubicBezTo>
                <a:cubicBezTo>
                  <a:pt x="6721315" y="2255842"/>
                  <a:pt x="6738254" y="2247900"/>
                  <a:pt x="6754129" y="2238375"/>
                </a:cubicBezTo>
                <a:cubicBezTo>
                  <a:pt x="6771237" y="2187050"/>
                  <a:pt x="6752095" y="2230277"/>
                  <a:pt x="6792229" y="2181225"/>
                </a:cubicBezTo>
                <a:cubicBezTo>
                  <a:pt x="6812334" y="2156652"/>
                  <a:pt x="6849379" y="2105025"/>
                  <a:pt x="6849379" y="2105025"/>
                </a:cubicBezTo>
                <a:cubicBezTo>
                  <a:pt x="6852554" y="2085975"/>
                  <a:pt x="6851731" y="2065806"/>
                  <a:pt x="6858904" y="2047875"/>
                </a:cubicBezTo>
                <a:cubicBezTo>
                  <a:pt x="6864800" y="2033135"/>
                  <a:pt x="6880379" y="2023974"/>
                  <a:pt x="6887479" y="2009775"/>
                </a:cubicBezTo>
                <a:cubicBezTo>
                  <a:pt x="6893333" y="1998066"/>
                  <a:pt x="6891847" y="1983707"/>
                  <a:pt x="6897004" y="1971675"/>
                </a:cubicBezTo>
                <a:cubicBezTo>
                  <a:pt x="6901513" y="1961153"/>
                  <a:pt x="6910722" y="1953230"/>
                  <a:pt x="6916054" y="1943100"/>
                </a:cubicBezTo>
                <a:cubicBezTo>
                  <a:pt x="6942507" y="1892840"/>
                  <a:pt x="6966854" y="1841500"/>
                  <a:pt x="6992254" y="1790700"/>
                </a:cubicBezTo>
                <a:cubicBezTo>
                  <a:pt x="6998604" y="1778000"/>
                  <a:pt x="7005537" y="1765575"/>
                  <a:pt x="7011304" y="1752600"/>
                </a:cubicBezTo>
                <a:cubicBezTo>
                  <a:pt x="7024004" y="1724025"/>
                  <a:pt x="7037377" y="1695740"/>
                  <a:pt x="7049404" y="1666875"/>
                </a:cubicBezTo>
                <a:cubicBezTo>
                  <a:pt x="7053266" y="1657607"/>
                  <a:pt x="7054439" y="1647280"/>
                  <a:pt x="7058929" y="1638300"/>
                </a:cubicBezTo>
                <a:cubicBezTo>
                  <a:pt x="7064049" y="1628061"/>
                  <a:pt x="7073330" y="1620186"/>
                  <a:pt x="7077979" y="1609725"/>
                </a:cubicBezTo>
                <a:cubicBezTo>
                  <a:pt x="7086134" y="1591375"/>
                  <a:pt x="7088874" y="1570925"/>
                  <a:pt x="7097029" y="1552575"/>
                </a:cubicBezTo>
                <a:cubicBezTo>
                  <a:pt x="7109729" y="1524000"/>
                  <a:pt x="7121814" y="1495144"/>
                  <a:pt x="7135129" y="1466850"/>
                </a:cubicBezTo>
                <a:cubicBezTo>
                  <a:pt x="7147221" y="1441155"/>
                  <a:pt x="7162416" y="1416909"/>
                  <a:pt x="7173229" y="1390650"/>
                </a:cubicBezTo>
                <a:lnTo>
                  <a:pt x="7211329" y="1276350"/>
                </a:lnTo>
                <a:cubicBezTo>
                  <a:pt x="7217679" y="1257300"/>
                  <a:pt x="7219240" y="1235908"/>
                  <a:pt x="7230379" y="1219200"/>
                </a:cubicBezTo>
                <a:cubicBezTo>
                  <a:pt x="7259892" y="1174931"/>
                  <a:pt x="7256274" y="1185046"/>
                  <a:pt x="7278004" y="1114425"/>
                </a:cubicBezTo>
                <a:cubicBezTo>
                  <a:pt x="7282765" y="1098952"/>
                  <a:pt x="7283602" y="1082506"/>
                  <a:pt x="7287529" y="1066800"/>
                </a:cubicBezTo>
                <a:cubicBezTo>
                  <a:pt x="7289964" y="1057060"/>
                  <a:pt x="7294876" y="1048026"/>
                  <a:pt x="7297054" y="1038225"/>
                </a:cubicBezTo>
                <a:cubicBezTo>
                  <a:pt x="7301244" y="1019372"/>
                  <a:pt x="7301497" y="999707"/>
                  <a:pt x="7306579" y="981075"/>
                </a:cubicBezTo>
                <a:cubicBezTo>
                  <a:pt x="7311078" y="964580"/>
                  <a:pt x="7319279" y="949325"/>
                  <a:pt x="7325629" y="933450"/>
                </a:cubicBezTo>
                <a:cubicBezTo>
                  <a:pt x="7344739" y="818788"/>
                  <a:pt x="7340871" y="866800"/>
                  <a:pt x="7325629" y="676275"/>
                </a:cubicBezTo>
                <a:cubicBezTo>
                  <a:pt x="7325048" y="669009"/>
                  <a:pt x="7311517" y="619475"/>
                  <a:pt x="7306579" y="609600"/>
                </a:cubicBezTo>
                <a:cubicBezTo>
                  <a:pt x="7301459" y="599361"/>
                  <a:pt x="7293879" y="590550"/>
                  <a:pt x="7287529" y="581025"/>
                </a:cubicBezTo>
                <a:cubicBezTo>
                  <a:pt x="7266631" y="497432"/>
                  <a:pt x="7296414" y="580257"/>
                  <a:pt x="7249429" y="523875"/>
                </a:cubicBezTo>
                <a:cubicBezTo>
                  <a:pt x="7240339" y="512967"/>
                  <a:pt x="7239249" y="496863"/>
                  <a:pt x="7230379" y="485775"/>
                </a:cubicBezTo>
                <a:cubicBezTo>
                  <a:pt x="7213549" y="464738"/>
                  <a:pt x="7190476" y="449321"/>
                  <a:pt x="7173229" y="428625"/>
                </a:cubicBezTo>
                <a:cubicBezTo>
                  <a:pt x="7152348" y="403568"/>
                  <a:pt x="7123926" y="365955"/>
                  <a:pt x="7097029" y="342900"/>
                </a:cubicBezTo>
                <a:cubicBezTo>
                  <a:pt x="7071289" y="320837"/>
                  <a:pt x="6985963" y="264466"/>
                  <a:pt x="6973204" y="257175"/>
                </a:cubicBezTo>
                <a:cubicBezTo>
                  <a:pt x="6958359" y="248692"/>
                  <a:pt x="6941454" y="244475"/>
                  <a:pt x="6925579" y="238125"/>
                </a:cubicBezTo>
                <a:cubicBezTo>
                  <a:pt x="6801133" y="134420"/>
                  <a:pt x="6942692" y="244993"/>
                  <a:pt x="6792229" y="152400"/>
                </a:cubicBezTo>
                <a:cubicBezTo>
                  <a:pt x="6774915" y="141745"/>
                  <a:pt x="6761520" y="125577"/>
                  <a:pt x="6744604" y="114300"/>
                </a:cubicBezTo>
                <a:cubicBezTo>
                  <a:pt x="6732790" y="106424"/>
                  <a:pt x="6719687" y="100523"/>
                  <a:pt x="6706504" y="95250"/>
                </a:cubicBezTo>
                <a:cubicBezTo>
                  <a:pt x="6639284" y="68362"/>
                  <a:pt x="6596500" y="64816"/>
                  <a:pt x="6516004" y="57150"/>
                </a:cubicBezTo>
                <a:lnTo>
                  <a:pt x="6315979" y="38100"/>
                </a:lnTo>
                <a:cubicBezTo>
                  <a:pt x="6204019" y="-6684"/>
                  <a:pt x="6283039" y="18868"/>
                  <a:pt x="6058804" y="9525"/>
                </a:cubicBezTo>
                <a:lnTo>
                  <a:pt x="5811154" y="0"/>
                </a:lnTo>
                <a:lnTo>
                  <a:pt x="5487304" y="9525"/>
                </a:lnTo>
                <a:cubicBezTo>
                  <a:pt x="5433112" y="11496"/>
                  <a:pt x="5179850" y="24160"/>
                  <a:pt x="5115829" y="28575"/>
                </a:cubicBezTo>
                <a:cubicBezTo>
                  <a:pt x="5080843" y="30988"/>
                  <a:pt x="5046059" y="35978"/>
                  <a:pt x="5011054" y="38100"/>
                </a:cubicBezTo>
                <a:cubicBezTo>
                  <a:pt x="4941260" y="42330"/>
                  <a:pt x="4871343" y="44218"/>
                  <a:pt x="4801504" y="47625"/>
                </a:cubicBezTo>
                <a:lnTo>
                  <a:pt x="4620529" y="57150"/>
                </a:lnTo>
                <a:cubicBezTo>
                  <a:pt x="4363356" y="85725"/>
                  <a:pt x="4769366" y="41888"/>
                  <a:pt x="4391929" y="76200"/>
                </a:cubicBezTo>
                <a:cubicBezTo>
                  <a:pt x="4369571" y="78233"/>
                  <a:pt x="4347648" y="84125"/>
                  <a:pt x="4325254" y="85725"/>
                </a:cubicBezTo>
                <a:cubicBezTo>
                  <a:pt x="4104629" y="101484"/>
                  <a:pt x="3707563" y="102211"/>
                  <a:pt x="3553729" y="104775"/>
                </a:cubicBezTo>
                <a:lnTo>
                  <a:pt x="3067954" y="95250"/>
                </a:lnTo>
                <a:cubicBezTo>
                  <a:pt x="3042371" y="94383"/>
                  <a:pt x="3017352" y="85725"/>
                  <a:pt x="2991754" y="85725"/>
                </a:cubicBezTo>
                <a:cubicBezTo>
                  <a:pt x="2912316" y="85725"/>
                  <a:pt x="2833004" y="92075"/>
                  <a:pt x="2753629" y="95250"/>
                </a:cubicBezTo>
                <a:cubicBezTo>
                  <a:pt x="2296737" y="82196"/>
                  <a:pt x="2334144" y="78501"/>
                  <a:pt x="1753504" y="95250"/>
                </a:cubicBezTo>
                <a:cubicBezTo>
                  <a:pt x="1645412" y="98368"/>
                  <a:pt x="1537596" y="107823"/>
                  <a:pt x="1429654" y="114300"/>
                </a:cubicBezTo>
                <a:cubicBezTo>
                  <a:pt x="1378846" y="117348"/>
                  <a:pt x="1327842" y="118204"/>
                  <a:pt x="1277254" y="123825"/>
                </a:cubicBezTo>
                <a:cubicBezTo>
                  <a:pt x="1248679" y="127000"/>
                  <a:pt x="1219991" y="129284"/>
                  <a:pt x="1191529" y="133350"/>
                </a:cubicBezTo>
                <a:cubicBezTo>
                  <a:pt x="1153292" y="138812"/>
                  <a:pt x="1115600" y="147973"/>
                  <a:pt x="1077229" y="152400"/>
                </a:cubicBezTo>
                <a:cubicBezTo>
                  <a:pt x="1032959" y="157508"/>
                  <a:pt x="988259" y="157890"/>
                  <a:pt x="943879" y="161925"/>
                </a:cubicBezTo>
                <a:cubicBezTo>
                  <a:pt x="918386" y="164243"/>
                  <a:pt x="893079" y="168275"/>
                  <a:pt x="867679" y="171450"/>
                </a:cubicBezTo>
                <a:cubicBezTo>
                  <a:pt x="858154" y="174625"/>
                  <a:pt x="848949" y="179006"/>
                  <a:pt x="839104" y="180975"/>
                </a:cubicBezTo>
                <a:cubicBezTo>
                  <a:pt x="801229" y="188550"/>
                  <a:pt x="761447" y="187811"/>
                  <a:pt x="724804" y="200025"/>
                </a:cubicBezTo>
                <a:cubicBezTo>
                  <a:pt x="715279" y="203200"/>
                  <a:pt x="705457" y="205595"/>
                  <a:pt x="696229" y="209550"/>
                </a:cubicBezTo>
                <a:cubicBezTo>
                  <a:pt x="683178" y="215143"/>
                  <a:pt x="671782" y="224699"/>
                  <a:pt x="658129" y="228600"/>
                </a:cubicBezTo>
                <a:cubicBezTo>
                  <a:pt x="604813" y="243833"/>
                  <a:pt x="549997" y="253252"/>
                  <a:pt x="496204" y="266700"/>
                </a:cubicBezTo>
                <a:cubicBezTo>
                  <a:pt x="486464" y="269135"/>
                  <a:pt x="477154" y="273050"/>
                  <a:pt x="467629" y="276225"/>
                </a:cubicBezTo>
                <a:cubicBezTo>
                  <a:pt x="458104" y="285750"/>
                  <a:pt x="449402" y="296176"/>
                  <a:pt x="439054" y="304800"/>
                </a:cubicBezTo>
                <a:cubicBezTo>
                  <a:pt x="430260" y="312129"/>
                  <a:pt x="418918" y="316115"/>
                  <a:pt x="410479" y="323850"/>
                </a:cubicBezTo>
                <a:cubicBezTo>
                  <a:pt x="358354" y="371631"/>
                  <a:pt x="319247" y="412574"/>
                  <a:pt x="277129" y="466725"/>
                </a:cubicBezTo>
                <a:cubicBezTo>
                  <a:pt x="270101" y="475761"/>
                  <a:pt x="264429" y="485775"/>
                  <a:pt x="258079" y="495300"/>
                </a:cubicBezTo>
                <a:cubicBezTo>
                  <a:pt x="254904" y="508000"/>
                  <a:pt x="256061" y="522676"/>
                  <a:pt x="248554" y="533400"/>
                </a:cubicBezTo>
                <a:cubicBezTo>
                  <a:pt x="233104" y="555471"/>
                  <a:pt x="191404" y="590550"/>
                  <a:pt x="191404" y="590550"/>
                </a:cubicBezTo>
                <a:cubicBezTo>
                  <a:pt x="171511" y="650228"/>
                  <a:pt x="195142" y="587690"/>
                  <a:pt x="162829" y="647700"/>
                </a:cubicBezTo>
                <a:cubicBezTo>
                  <a:pt x="81819" y="798147"/>
                  <a:pt x="149823" y="691022"/>
                  <a:pt x="77104" y="800100"/>
                </a:cubicBezTo>
                <a:cubicBezTo>
                  <a:pt x="70557" y="832836"/>
                  <a:pt x="67022" y="854438"/>
                  <a:pt x="58054" y="885825"/>
                </a:cubicBezTo>
                <a:cubicBezTo>
                  <a:pt x="44768" y="932325"/>
                  <a:pt x="39181" y="922687"/>
                  <a:pt x="29479" y="990600"/>
                </a:cubicBezTo>
                <a:cubicBezTo>
                  <a:pt x="18103" y="1070234"/>
                  <a:pt x="25399" y="1035495"/>
                  <a:pt x="10429" y="1095375"/>
                </a:cubicBezTo>
                <a:cubicBezTo>
                  <a:pt x="-3819" y="1223606"/>
                  <a:pt x="-3131" y="1173522"/>
                  <a:pt x="10429" y="1343025"/>
                </a:cubicBezTo>
                <a:cubicBezTo>
                  <a:pt x="10932" y="1349313"/>
                  <a:pt x="26689" y="1474740"/>
                  <a:pt x="29479" y="1485900"/>
                </a:cubicBezTo>
                <a:cubicBezTo>
                  <a:pt x="36784" y="1515121"/>
                  <a:pt x="50749" y="1542404"/>
                  <a:pt x="58054" y="1571625"/>
                </a:cubicBezTo>
                <a:cubicBezTo>
                  <a:pt x="61229" y="1584325"/>
                  <a:pt x="63439" y="1597306"/>
                  <a:pt x="67579" y="1609725"/>
                </a:cubicBezTo>
                <a:cubicBezTo>
                  <a:pt x="93644" y="1687920"/>
                  <a:pt x="88571" y="1636542"/>
                  <a:pt x="115204" y="1743075"/>
                </a:cubicBezTo>
                <a:cubicBezTo>
                  <a:pt x="118379" y="1755775"/>
                  <a:pt x="121889" y="1768396"/>
                  <a:pt x="124729" y="1781175"/>
                </a:cubicBezTo>
                <a:cubicBezTo>
                  <a:pt x="134550" y="1825369"/>
                  <a:pt x="132164" y="1826248"/>
                  <a:pt x="143779" y="1866900"/>
                </a:cubicBezTo>
                <a:cubicBezTo>
                  <a:pt x="146537" y="1876554"/>
                  <a:pt x="150662" y="1885789"/>
                  <a:pt x="153304" y="1895475"/>
                </a:cubicBezTo>
                <a:cubicBezTo>
                  <a:pt x="160193" y="1920734"/>
                  <a:pt x="166004" y="1946275"/>
                  <a:pt x="172354" y="1971675"/>
                </a:cubicBezTo>
                <a:cubicBezTo>
                  <a:pt x="202131" y="2090782"/>
                  <a:pt x="164075" y="1942697"/>
                  <a:pt x="191404" y="2038350"/>
                </a:cubicBezTo>
                <a:cubicBezTo>
                  <a:pt x="195000" y="2050937"/>
                  <a:pt x="195772" y="2064418"/>
                  <a:pt x="200929" y="2076450"/>
                </a:cubicBezTo>
                <a:cubicBezTo>
                  <a:pt x="205438" y="2086972"/>
                  <a:pt x="214859" y="2094786"/>
                  <a:pt x="219979" y="2105025"/>
                </a:cubicBezTo>
                <a:cubicBezTo>
                  <a:pt x="232551" y="2130168"/>
                  <a:pt x="230878" y="2154054"/>
                  <a:pt x="239029" y="2181225"/>
                </a:cubicBezTo>
                <a:cubicBezTo>
                  <a:pt x="251724" y="2223542"/>
                  <a:pt x="278505" y="2266167"/>
                  <a:pt x="296179" y="2305050"/>
                </a:cubicBezTo>
                <a:cubicBezTo>
                  <a:pt x="319154" y="2355594"/>
                  <a:pt x="286275" y="2314196"/>
                  <a:pt x="334279" y="2362200"/>
                </a:cubicBezTo>
                <a:cubicBezTo>
                  <a:pt x="348439" y="2404679"/>
                  <a:pt x="340888" y="2388914"/>
                  <a:pt x="372379" y="2438400"/>
                </a:cubicBezTo>
                <a:cubicBezTo>
                  <a:pt x="384671" y="2457716"/>
                  <a:pt x="391429" y="2482850"/>
                  <a:pt x="410479" y="2495550"/>
                </a:cubicBezTo>
                <a:cubicBezTo>
                  <a:pt x="433094" y="2510627"/>
                  <a:pt x="456479" y="2525453"/>
                  <a:pt x="477154" y="2543175"/>
                </a:cubicBezTo>
                <a:cubicBezTo>
                  <a:pt x="487381" y="2551941"/>
                  <a:pt x="493954" y="2565208"/>
                  <a:pt x="505729" y="2571750"/>
                </a:cubicBezTo>
                <a:cubicBezTo>
                  <a:pt x="523282" y="2581502"/>
                  <a:pt x="562879" y="2590800"/>
                  <a:pt x="562879" y="2590800"/>
                </a:cubicBezTo>
                <a:cubicBezTo>
                  <a:pt x="649339" y="2655645"/>
                  <a:pt x="549303" y="2589179"/>
                  <a:pt x="648604" y="2628900"/>
                </a:cubicBezTo>
                <a:cubicBezTo>
                  <a:pt x="665793" y="2635776"/>
                  <a:pt x="679375" y="2649814"/>
                  <a:pt x="696229" y="2657475"/>
                </a:cubicBezTo>
                <a:cubicBezTo>
                  <a:pt x="714510" y="2665784"/>
                  <a:pt x="734329" y="2670175"/>
                  <a:pt x="753379" y="2676525"/>
                </a:cubicBezTo>
                <a:cubicBezTo>
                  <a:pt x="762904" y="2679700"/>
                  <a:pt x="772214" y="2683615"/>
                  <a:pt x="781954" y="2686050"/>
                </a:cubicBezTo>
                <a:cubicBezTo>
                  <a:pt x="807354" y="2692400"/>
                  <a:pt x="833316" y="2696821"/>
                  <a:pt x="858154" y="2705100"/>
                </a:cubicBezTo>
                <a:cubicBezTo>
                  <a:pt x="925167" y="2727438"/>
                  <a:pt x="842439" y="2698365"/>
                  <a:pt x="924829" y="2733675"/>
                </a:cubicBezTo>
                <a:cubicBezTo>
                  <a:pt x="934057" y="2737630"/>
                  <a:pt x="944424" y="2738710"/>
                  <a:pt x="953404" y="2743200"/>
                </a:cubicBezTo>
                <a:cubicBezTo>
                  <a:pt x="963643" y="2748320"/>
                  <a:pt x="971740" y="2757130"/>
                  <a:pt x="981979" y="2762250"/>
                </a:cubicBezTo>
                <a:cubicBezTo>
                  <a:pt x="1005006" y="2773764"/>
                  <a:pt x="1024239" y="2772145"/>
                  <a:pt x="1048654" y="2781300"/>
                </a:cubicBezTo>
                <a:cubicBezTo>
                  <a:pt x="1061949" y="2786286"/>
                  <a:pt x="1073779" y="2794583"/>
                  <a:pt x="1086754" y="2800350"/>
                </a:cubicBezTo>
                <a:cubicBezTo>
                  <a:pt x="1102378" y="2807294"/>
                  <a:pt x="1118311" y="2813557"/>
                  <a:pt x="1134379" y="2819400"/>
                </a:cubicBezTo>
                <a:cubicBezTo>
                  <a:pt x="1153250" y="2826262"/>
                  <a:pt x="1174821" y="2827311"/>
                  <a:pt x="1191529" y="2838450"/>
                </a:cubicBezTo>
                <a:cubicBezTo>
                  <a:pt x="1273421" y="2893045"/>
                  <a:pt x="1169809" y="2827590"/>
                  <a:pt x="1248679" y="2867025"/>
                </a:cubicBezTo>
                <a:cubicBezTo>
                  <a:pt x="1258918" y="2872145"/>
                  <a:pt x="1266766" y="2881487"/>
                  <a:pt x="1277254" y="2886075"/>
                </a:cubicBezTo>
                <a:cubicBezTo>
                  <a:pt x="1317769" y="2903800"/>
                  <a:pt x="1359126" y="2919716"/>
                  <a:pt x="1401079" y="2933700"/>
                </a:cubicBezTo>
                <a:cubicBezTo>
                  <a:pt x="1420129" y="2940050"/>
                  <a:pt x="1441521" y="2941611"/>
                  <a:pt x="1458229" y="2952750"/>
                </a:cubicBezTo>
                <a:cubicBezTo>
                  <a:pt x="1520851" y="2994498"/>
                  <a:pt x="1453409" y="2953157"/>
                  <a:pt x="1515379" y="2981325"/>
                </a:cubicBezTo>
                <a:cubicBezTo>
                  <a:pt x="1541232" y="2993076"/>
                  <a:pt x="1565320" y="3008612"/>
                  <a:pt x="1591579" y="3019425"/>
                </a:cubicBezTo>
                <a:cubicBezTo>
                  <a:pt x="1619431" y="3030893"/>
                  <a:pt x="1650363" y="3034530"/>
                  <a:pt x="1677304" y="3048000"/>
                </a:cubicBezTo>
                <a:cubicBezTo>
                  <a:pt x="1690004" y="3054350"/>
                  <a:pt x="1702429" y="3061283"/>
                  <a:pt x="1715404" y="3067050"/>
                </a:cubicBezTo>
                <a:cubicBezTo>
                  <a:pt x="1731028" y="3073994"/>
                  <a:pt x="1747736" y="3078454"/>
                  <a:pt x="1763029" y="3086100"/>
                </a:cubicBezTo>
                <a:cubicBezTo>
                  <a:pt x="1773268" y="3091220"/>
                  <a:pt x="1780744" y="3101530"/>
                  <a:pt x="1791604" y="3105150"/>
                </a:cubicBezTo>
                <a:cubicBezTo>
                  <a:pt x="1809926" y="3111257"/>
                  <a:pt x="1829753" y="3111220"/>
                  <a:pt x="1848754" y="3114675"/>
                </a:cubicBezTo>
                <a:cubicBezTo>
                  <a:pt x="1864682" y="3117571"/>
                  <a:pt x="1880906" y="3119439"/>
                  <a:pt x="1896379" y="3124200"/>
                </a:cubicBezTo>
                <a:cubicBezTo>
                  <a:pt x="1922307" y="3132178"/>
                  <a:pt x="1946554" y="3145121"/>
                  <a:pt x="1972579" y="3152775"/>
                </a:cubicBezTo>
                <a:cubicBezTo>
                  <a:pt x="2000662" y="3161035"/>
                  <a:pt x="2029782" y="3165243"/>
                  <a:pt x="2058304" y="3171825"/>
                </a:cubicBezTo>
                <a:cubicBezTo>
                  <a:pt x="2071060" y="3174769"/>
                  <a:pt x="2083704" y="3178175"/>
                  <a:pt x="2096404" y="3181350"/>
                </a:cubicBezTo>
                <a:cubicBezTo>
                  <a:pt x="2105929" y="3187700"/>
                  <a:pt x="2114260" y="3196380"/>
                  <a:pt x="2124979" y="3200400"/>
                </a:cubicBezTo>
                <a:cubicBezTo>
                  <a:pt x="2140138" y="3206084"/>
                  <a:pt x="2156563" y="3207738"/>
                  <a:pt x="2172604" y="3209925"/>
                </a:cubicBezTo>
                <a:cubicBezTo>
                  <a:pt x="2226453" y="3217268"/>
                  <a:pt x="2280470" y="3223383"/>
                  <a:pt x="2334529" y="3228975"/>
                </a:cubicBezTo>
                <a:cubicBezTo>
                  <a:pt x="2418488" y="3237660"/>
                  <a:pt x="2518594" y="3242860"/>
                  <a:pt x="2601229" y="3248025"/>
                </a:cubicBezTo>
                <a:lnTo>
                  <a:pt x="3087004" y="3238500"/>
                </a:lnTo>
                <a:cubicBezTo>
                  <a:pt x="3106305" y="3237823"/>
                  <a:pt x="3124903" y="3230515"/>
                  <a:pt x="3144154" y="3228975"/>
                </a:cubicBezTo>
                <a:cubicBezTo>
                  <a:pt x="3204370" y="3224158"/>
                  <a:pt x="3264804" y="3222625"/>
                  <a:pt x="3325129" y="3219450"/>
                </a:cubicBezTo>
                <a:cubicBezTo>
                  <a:pt x="3410675" y="3198063"/>
                  <a:pt x="3346009" y="3211835"/>
                  <a:pt x="3506104" y="3200400"/>
                </a:cubicBezTo>
                <a:lnTo>
                  <a:pt x="3629929" y="3190875"/>
                </a:lnTo>
                <a:cubicBezTo>
                  <a:pt x="3658562" y="3188272"/>
                  <a:pt x="3687021" y="3183953"/>
                  <a:pt x="3715654" y="3181350"/>
                </a:cubicBezTo>
                <a:cubicBezTo>
                  <a:pt x="3756881" y="3177602"/>
                  <a:pt x="3798288" y="3175944"/>
                  <a:pt x="3839479" y="3171825"/>
                </a:cubicBezTo>
                <a:cubicBezTo>
                  <a:pt x="3861818" y="3169591"/>
                  <a:pt x="3883788" y="3164245"/>
                  <a:pt x="3906154" y="3162300"/>
                </a:cubicBezTo>
                <a:cubicBezTo>
                  <a:pt x="3956862" y="3157891"/>
                  <a:pt x="4007754" y="3155950"/>
                  <a:pt x="4058554" y="3152775"/>
                </a:cubicBezTo>
                <a:cubicBezTo>
                  <a:pt x="4080779" y="3149600"/>
                  <a:pt x="4102916" y="3145729"/>
                  <a:pt x="4125229" y="3143250"/>
                </a:cubicBezTo>
                <a:cubicBezTo>
                  <a:pt x="4188655" y="3136203"/>
                  <a:pt x="4252781" y="3134691"/>
                  <a:pt x="4315729" y="3124200"/>
                </a:cubicBezTo>
                <a:cubicBezTo>
                  <a:pt x="4398128" y="3110467"/>
                  <a:pt x="4353715" y="3117070"/>
                  <a:pt x="4449079" y="3105150"/>
                </a:cubicBezTo>
                <a:cubicBezTo>
                  <a:pt x="4500155" y="3088125"/>
                  <a:pt x="4481347" y="3092176"/>
                  <a:pt x="4563379" y="3086100"/>
                </a:cubicBezTo>
                <a:cubicBezTo>
                  <a:pt x="4620461" y="3081872"/>
                  <a:pt x="4677679" y="3079750"/>
                  <a:pt x="4734829" y="3076575"/>
                </a:cubicBezTo>
                <a:cubicBezTo>
                  <a:pt x="4795949" y="3064351"/>
                  <a:pt x="4778242" y="3066977"/>
                  <a:pt x="4849129" y="3057525"/>
                </a:cubicBezTo>
                <a:cubicBezTo>
                  <a:pt x="4874502" y="3054142"/>
                  <a:pt x="4899788" y="3049703"/>
                  <a:pt x="4925329" y="3048000"/>
                </a:cubicBezTo>
                <a:cubicBezTo>
                  <a:pt x="4995096" y="3043349"/>
                  <a:pt x="5065029" y="3041650"/>
                  <a:pt x="5134879" y="3038475"/>
                </a:cubicBezTo>
                <a:cubicBezTo>
                  <a:pt x="5157104" y="3035300"/>
                  <a:pt x="5179227" y="3031300"/>
                  <a:pt x="5201554" y="3028950"/>
                </a:cubicBezTo>
                <a:cubicBezTo>
                  <a:pt x="5239576" y="3024948"/>
                  <a:pt x="5277957" y="3024478"/>
                  <a:pt x="5315854" y="3019425"/>
                </a:cubicBezTo>
                <a:cubicBezTo>
                  <a:pt x="5325806" y="3018098"/>
                  <a:pt x="5334506" y="3011427"/>
                  <a:pt x="5344429" y="3009900"/>
                </a:cubicBezTo>
                <a:cubicBezTo>
                  <a:pt x="5375966" y="3005048"/>
                  <a:pt x="5407929" y="3003550"/>
                  <a:pt x="5439679" y="3000375"/>
                </a:cubicBezTo>
                <a:cubicBezTo>
                  <a:pt x="5467973" y="2990944"/>
                  <a:pt x="5502763" y="2984916"/>
                  <a:pt x="5525404" y="2962275"/>
                </a:cubicBezTo>
                <a:cubicBezTo>
                  <a:pt x="5533499" y="2954180"/>
                  <a:pt x="5538104" y="2943225"/>
                  <a:pt x="5544454" y="2933700"/>
                </a:cubicBezTo>
                <a:cubicBezTo>
                  <a:pt x="5554749" y="2892520"/>
                  <a:pt x="5540888" y="2895600"/>
                  <a:pt x="5563504" y="2895600"/>
                </a:cubicBezTo>
              </a:path>
            </a:pathLst>
          </a:custGeom>
          <a:noFill/>
          <a:ln w="571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8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664" y="1377696"/>
            <a:ext cx="6138672" cy="410260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4572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tissues. (advance slide for answers)</a:t>
            </a:r>
          </a:p>
        </p:txBody>
      </p:sp>
      <p:sp>
        <p:nvSpPr>
          <p:cNvPr id="9" name="Freeform 8"/>
          <p:cNvSpPr/>
          <p:nvPr/>
        </p:nvSpPr>
        <p:spPr>
          <a:xfrm>
            <a:off x="2914650" y="1676400"/>
            <a:ext cx="1476874" cy="1704975"/>
          </a:xfrm>
          <a:custGeom>
            <a:avLst/>
            <a:gdLst>
              <a:gd name="connsiteX0" fmla="*/ 428625 w 1476874"/>
              <a:gd name="connsiteY0" fmla="*/ 0 h 1704975"/>
              <a:gd name="connsiteX1" fmla="*/ 381000 w 1476874"/>
              <a:gd name="connsiteY1" fmla="*/ 19050 h 1704975"/>
              <a:gd name="connsiteX2" fmla="*/ 352425 w 1476874"/>
              <a:gd name="connsiteY2" fmla="*/ 28575 h 1704975"/>
              <a:gd name="connsiteX3" fmla="*/ 323850 w 1476874"/>
              <a:gd name="connsiteY3" fmla="*/ 57150 h 1704975"/>
              <a:gd name="connsiteX4" fmla="*/ 266700 w 1476874"/>
              <a:gd name="connsiteY4" fmla="*/ 95250 h 1704975"/>
              <a:gd name="connsiteX5" fmla="*/ 238125 w 1476874"/>
              <a:gd name="connsiteY5" fmla="*/ 114300 h 1704975"/>
              <a:gd name="connsiteX6" fmla="*/ 209550 w 1476874"/>
              <a:gd name="connsiteY6" fmla="*/ 133350 h 1704975"/>
              <a:gd name="connsiteX7" fmla="*/ 180975 w 1476874"/>
              <a:gd name="connsiteY7" fmla="*/ 161925 h 1704975"/>
              <a:gd name="connsiteX8" fmla="*/ 123825 w 1476874"/>
              <a:gd name="connsiteY8" fmla="*/ 200025 h 1704975"/>
              <a:gd name="connsiteX9" fmla="*/ 95250 w 1476874"/>
              <a:gd name="connsiteY9" fmla="*/ 257175 h 1704975"/>
              <a:gd name="connsiteX10" fmla="*/ 76200 w 1476874"/>
              <a:gd name="connsiteY10" fmla="*/ 295275 h 1704975"/>
              <a:gd name="connsiteX11" fmla="*/ 57150 w 1476874"/>
              <a:gd name="connsiteY11" fmla="*/ 323850 h 1704975"/>
              <a:gd name="connsiteX12" fmla="*/ 28575 w 1476874"/>
              <a:gd name="connsiteY12" fmla="*/ 438150 h 1704975"/>
              <a:gd name="connsiteX13" fmla="*/ 19050 w 1476874"/>
              <a:gd name="connsiteY13" fmla="*/ 466725 h 1704975"/>
              <a:gd name="connsiteX14" fmla="*/ 0 w 1476874"/>
              <a:gd name="connsiteY14" fmla="*/ 542925 h 1704975"/>
              <a:gd name="connsiteX15" fmla="*/ 9525 w 1476874"/>
              <a:gd name="connsiteY15" fmla="*/ 800100 h 1704975"/>
              <a:gd name="connsiteX16" fmla="*/ 28575 w 1476874"/>
              <a:gd name="connsiteY16" fmla="*/ 857250 h 1704975"/>
              <a:gd name="connsiteX17" fmla="*/ 47625 w 1476874"/>
              <a:gd name="connsiteY17" fmla="*/ 914400 h 1704975"/>
              <a:gd name="connsiteX18" fmla="*/ 57150 w 1476874"/>
              <a:gd name="connsiteY18" fmla="*/ 942975 h 1704975"/>
              <a:gd name="connsiteX19" fmla="*/ 76200 w 1476874"/>
              <a:gd name="connsiteY19" fmla="*/ 981075 h 1704975"/>
              <a:gd name="connsiteX20" fmla="*/ 85725 w 1476874"/>
              <a:gd name="connsiteY20" fmla="*/ 1009650 h 1704975"/>
              <a:gd name="connsiteX21" fmla="*/ 95250 w 1476874"/>
              <a:gd name="connsiteY21" fmla="*/ 1047750 h 1704975"/>
              <a:gd name="connsiteX22" fmla="*/ 114300 w 1476874"/>
              <a:gd name="connsiteY22" fmla="*/ 1076325 h 1704975"/>
              <a:gd name="connsiteX23" fmla="*/ 133350 w 1476874"/>
              <a:gd name="connsiteY23" fmla="*/ 1133475 h 1704975"/>
              <a:gd name="connsiteX24" fmla="*/ 161925 w 1476874"/>
              <a:gd name="connsiteY24" fmla="*/ 1190625 h 1704975"/>
              <a:gd name="connsiteX25" fmla="*/ 180975 w 1476874"/>
              <a:gd name="connsiteY25" fmla="*/ 1219200 h 1704975"/>
              <a:gd name="connsiteX26" fmla="*/ 200025 w 1476874"/>
              <a:gd name="connsiteY26" fmla="*/ 1266825 h 1704975"/>
              <a:gd name="connsiteX27" fmla="*/ 238125 w 1476874"/>
              <a:gd name="connsiteY27" fmla="*/ 1323975 h 1704975"/>
              <a:gd name="connsiteX28" fmla="*/ 257175 w 1476874"/>
              <a:gd name="connsiteY28" fmla="*/ 1381125 h 1704975"/>
              <a:gd name="connsiteX29" fmla="*/ 295275 w 1476874"/>
              <a:gd name="connsiteY29" fmla="*/ 1438275 h 1704975"/>
              <a:gd name="connsiteX30" fmla="*/ 314325 w 1476874"/>
              <a:gd name="connsiteY30" fmla="*/ 1466850 h 1704975"/>
              <a:gd name="connsiteX31" fmla="*/ 371475 w 1476874"/>
              <a:gd name="connsiteY31" fmla="*/ 1524000 h 1704975"/>
              <a:gd name="connsiteX32" fmla="*/ 428625 w 1476874"/>
              <a:gd name="connsiteY32" fmla="*/ 1562100 h 1704975"/>
              <a:gd name="connsiteX33" fmla="*/ 457200 w 1476874"/>
              <a:gd name="connsiteY33" fmla="*/ 1590675 h 1704975"/>
              <a:gd name="connsiteX34" fmla="*/ 514350 w 1476874"/>
              <a:gd name="connsiteY34" fmla="*/ 1609725 h 1704975"/>
              <a:gd name="connsiteX35" fmla="*/ 542925 w 1476874"/>
              <a:gd name="connsiteY35" fmla="*/ 1619250 h 1704975"/>
              <a:gd name="connsiteX36" fmla="*/ 571500 w 1476874"/>
              <a:gd name="connsiteY36" fmla="*/ 1628775 h 1704975"/>
              <a:gd name="connsiteX37" fmla="*/ 609600 w 1476874"/>
              <a:gd name="connsiteY37" fmla="*/ 1647825 h 1704975"/>
              <a:gd name="connsiteX38" fmla="*/ 657225 w 1476874"/>
              <a:gd name="connsiteY38" fmla="*/ 1657350 h 1704975"/>
              <a:gd name="connsiteX39" fmla="*/ 714375 w 1476874"/>
              <a:gd name="connsiteY39" fmla="*/ 1676400 h 1704975"/>
              <a:gd name="connsiteX40" fmla="*/ 742950 w 1476874"/>
              <a:gd name="connsiteY40" fmla="*/ 1695450 h 1704975"/>
              <a:gd name="connsiteX41" fmla="*/ 790575 w 1476874"/>
              <a:gd name="connsiteY41" fmla="*/ 1704975 h 1704975"/>
              <a:gd name="connsiteX42" fmla="*/ 885825 w 1476874"/>
              <a:gd name="connsiteY42" fmla="*/ 1695450 h 1704975"/>
              <a:gd name="connsiteX43" fmla="*/ 942975 w 1476874"/>
              <a:gd name="connsiteY43" fmla="*/ 1676400 h 1704975"/>
              <a:gd name="connsiteX44" fmla="*/ 962025 w 1476874"/>
              <a:gd name="connsiteY44" fmla="*/ 1647825 h 1704975"/>
              <a:gd name="connsiteX45" fmla="*/ 1000125 w 1476874"/>
              <a:gd name="connsiteY45" fmla="*/ 1628775 h 1704975"/>
              <a:gd name="connsiteX46" fmla="*/ 1028700 w 1476874"/>
              <a:gd name="connsiteY46" fmla="*/ 1600200 h 1704975"/>
              <a:gd name="connsiteX47" fmla="*/ 1057275 w 1476874"/>
              <a:gd name="connsiteY47" fmla="*/ 1581150 h 1704975"/>
              <a:gd name="connsiteX48" fmla="*/ 1114425 w 1476874"/>
              <a:gd name="connsiteY48" fmla="*/ 1514475 h 1704975"/>
              <a:gd name="connsiteX49" fmla="*/ 1152525 w 1476874"/>
              <a:gd name="connsiteY49" fmla="*/ 1495425 h 1704975"/>
              <a:gd name="connsiteX50" fmla="*/ 1171575 w 1476874"/>
              <a:gd name="connsiteY50" fmla="*/ 1466850 h 1704975"/>
              <a:gd name="connsiteX51" fmla="*/ 1200150 w 1476874"/>
              <a:gd name="connsiteY51" fmla="*/ 1447800 h 1704975"/>
              <a:gd name="connsiteX52" fmla="*/ 1238250 w 1476874"/>
              <a:gd name="connsiteY52" fmla="*/ 1419225 h 1704975"/>
              <a:gd name="connsiteX53" fmla="*/ 1266825 w 1476874"/>
              <a:gd name="connsiteY53" fmla="*/ 1400175 h 1704975"/>
              <a:gd name="connsiteX54" fmla="*/ 1343025 w 1476874"/>
              <a:gd name="connsiteY54" fmla="*/ 1352550 h 1704975"/>
              <a:gd name="connsiteX55" fmla="*/ 1362075 w 1476874"/>
              <a:gd name="connsiteY55" fmla="*/ 1323975 h 1704975"/>
              <a:gd name="connsiteX56" fmla="*/ 1390650 w 1476874"/>
              <a:gd name="connsiteY56" fmla="*/ 1304925 h 1704975"/>
              <a:gd name="connsiteX57" fmla="*/ 1428750 w 1476874"/>
              <a:gd name="connsiteY57" fmla="*/ 1257300 h 1704975"/>
              <a:gd name="connsiteX58" fmla="*/ 1457325 w 1476874"/>
              <a:gd name="connsiteY58" fmla="*/ 1190625 h 1704975"/>
              <a:gd name="connsiteX59" fmla="*/ 1466850 w 1476874"/>
              <a:gd name="connsiteY59" fmla="*/ 1162050 h 1704975"/>
              <a:gd name="connsiteX60" fmla="*/ 1466850 w 1476874"/>
              <a:gd name="connsiteY60" fmla="*/ 933450 h 1704975"/>
              <a:gd name="connsiteX61" fmla="*/ 1447800 w 1476874"/>
              <a:gd name="connsiteY61" fmla="*/ 866775 h 1704975"/>
              <a:gd name="connsiteX62" fmla="*/ 1438275 w 1476874"/>
              <a:gd name="connsiteY62" fmla="*/ 819150 h 1704975"/>
              <a:gd name="connsiteX63" fmla="*/ 1428750 w 1476874"/>
              <a:gd name="connsiteY63" fmla="*/ 762000 h 1704975"/>
              <a:gd name="connsiteX64" fmla="*/ 1419225 w 1476874"/>
              <a:gd name="connsiteY64" fmla="*/ 733425 h 1704975"/>
              <a:gd name="connsiteX65" fmla="*/ 1409700 w 1476874"/>
              <a:gd name="connsiteY65" fmla="*/ 685800 h 1704975"/>
              <a:gd name="connsiteX66" fmla="*/ 1390650 w 1476874"/>
              <a:gd name="connsiteY66" fmla="*/ 609600 h 1704975"/>
              <a:gd name="connsiteX67" fmla="*/ 1362075 w 1476874"/>
              <a:gd name="connsiteY67" fmla="*/ 514350 h 1704975"/>
              <a:gd name="connsiteX68" fmla="*/ 1323975 w 1476874"/>
              <a:gd name="connsiteY68" fmla="*/ 457200 h 1704975"/>
              <a:gd name="connsiteX69" fmla="*/ 1304925 w 1476874"/>
              <a:gd name="connsiteY69" fmla="*/ 428625 h 1704975"/>
              <a:gd name="connsiteX70" fmla="*/ 1295400 w 1476874"/>
              <a:gd name="connsiteY70" fmla="*/ 400050 h 1704975"/>
              <a:gd name="connsiteX71" fmla="*/ 1266825 w 1476874"/>
              <a:gd name="connsiteY71" fmla="*/ 371475 h 1704975"/>
              <a:gd name="connsiteX72" fmla="*/ 1228725 w 1476874"/>
              <a:gd name="connsiteY72" fmla="*/ 314325 h 1704975"/>
              <a:gd name="connsiteX73" fmla="*/ 1171575 w 1476874"/>
              <a:gd name="connsiteY73" fmla="*/ 257175 h 1704975"/>
              <a:gd name="connsiteX74" fmla="*/ 1114425 w 1476874"/>
              <a:gd name="connsiteY74" fmla="*/ 219075 h 1704975"/>
              <a:gd name="connsiteX75" fmla="*/ 1085850 w 1476874"/>
              <a:gd name="connsiteY75" fmla="*/ 190500 h 1704975"/>
              <a:gd name="connsiteX76" fmla="*/ 1057275 w 1476874"/>
              <a:gd name="connsiteY76" fmla="*/ 180975 h 1704975"/>
              <a:gd name="connsiteX77" fmla="*/ 1028700 w 1476874"/>
              <a:gd name="connsiteY77" fmla="*/ 161925 h 1704975"/>
              <a:gd name="connsiteX78" fmla="*/ 1000125 w 1476874"/>
              <a:gd name="connsiteY78" fmla="*/ 152400 h 1704975"/>
              <a:gd name="connsiteX79" fmla="*/ 971550 w 1476874"/>
              <a:gd name="connsiteY79" fmla="*/ 133350 h 1704975"/>
              <a:gd name="connsiteX80" fmla="*/ 942975 w 1476874"/>
              <a:gd name="connsiteY80" fmla="*/ 123825 h 1704975"/>
              <a:gd name="connsiteX81" fmla="*/ 876300 w 1476874"/>
              <a:gd name="connsiteY81" fmla="*/ 95250 h 1704975"/>
              <a:gd name="connsiteX82" fmla="*/ 847725 w 1476874"/>
              <a:gd name="connsiteY82" fmla="*/ 76200 h 1704975"/>
              <a:gd name="connsiteX83" fmla="*/ 809625 w 1476874"/>
              <a:gd name="connsiteY83" fmla="*/ 66675 h 1704975"/>
              <a:gd name="connsiteX84" fmla="*/ 781050 w 1476874"/>
              <a:gd name="connsiteY84" fmla="*/ 57150 h 1704975"/>
              <a:gd name="connsiteX85" fmla="*/ 733425 w 1476874"/>
              <a:gd name="connsiteY85" fmla="*/ 47625 h 1704975"/>
              <a:gd name="connsiteX86" fmla="*/ 704850 w 1476874"/>
              <a:gd name="connsiteY86" fmla="*/ 38100 h 1704975"/>
              <a:gd name="connsiteX87" fmla="*/ 619125 w 1476874"/>
              <a:gd name="connsiteY87" fmla="*/ 28575 h 1704975"/>
              <a:gd name="connsiteX88" fmla="*/ 571500 w 1476874"/>
              <a:gd name="connsiteY88" fmla="*/ 19050 h 1704975"/>
              <a:gd name="connsiteX89" fmla="*/ 428625 w 1476874"/>
              <a:gd name="connsiteY89" fmla="*/ 0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476874" h="1704975">
                <a:moveTo>
                  <a:pt x="428625" y="0"/>
                </a:moveTo>
                <a:cubicBezTo>
                  <a:pt x="396875" y="0"/>
                  <a:pt x="397009" y="13047"/>
                  <a:pt x="381000" y="19050"/>
                </a:cubicBezTo>
                <a:cubicBezTo>
                  <a:pt x="371599" y="22575"/>
                  <a:pt x="360779" y="23006"/>
                  <a:pt x="352425" y="28575"/>
                </a:cubicBezTo>
                <a:cubicBezTo>
                  <a:pt x="341217" y="36047"/>
                  <a:pt x="334483" y="48880"/>
                  <a:pt x="323850" y="57150"/>
                </a:cubicBezTo>
                <a:cubicBezTo>
                  <a:pt x="305778" y="71206"/>
                  <a:pt x="285750" y="82550"/>
                  <a:pt x="266700" y="95250"/>
                </a:cubicBezTo>
                <a:lnTo>
                  <a:pt x="238125" y="114300"/>
                </a:lnTo>
                <a:cubicBezTo>
                  <a:pt x="228600" y="120650"/>
                  <a:pt x="217645" y="125255"/>
                  <a:pt x="209550" y="133350"/>
                </a:cubicBezTo>
                <a:cubicBezTo>
                  <a:pt x="200025" y="142875"/>
                  <a:pt x="191608" y="153655"/>
                  <a:pt x="180975" y="161925"/>
                </a:cubicBezTo>
                <a:cubicBezTo>
                  <a:pt x="162903" y="175981"/>
                  <a:pt x="123825" y="200025"/>
                  <a:pt x="123825" y="200025"/>
                </a:cubicBezTo>
                <a:cubicBezTo>
                  <a:pt x="106361" y="252416"/>
                  <a:pt x="124793" y="205474"/>
                  <a:pt x="95250" y="257175"/>
                </a:cubicBezTo>
                <a:cubicBezTo>
                  <a:pt x="88205" y="269503"/>
                  <a:pt x="83245" y="282947"/>
                  <a:pt x="76200" y="295275"/>
                </a:cubicBezTo>
                <a:cubicBezTo>
                  <a:pt x="70520" y="305214"/>
                  <a:pt x="61799" y="313389"/>
                  <a:pt x="57150" y="323850"/>
                </a:cubicBezTo>
                <a:cubicBezTo>
                  <a:pt x="31488" y="381590"/>
                  <a:pt x="41887" y="378247"/>
                  <a:pt x="28575" y="438150"/>
                </a:cubicBezTo>
                <a:cubicBezTo>
                  <a:pt x="26397" y="447951"/>
                  <a:pt x="21485" y="456985"/>
                  <a:pt x="19050" y="466725"/>
                </a:cubicBezTo>
                <a:lnTo>
                  <a:pt x="0" y="542925"/>
                </a:lnTo>
                <a:cubicBezTo>
                  <a:pt x="3175" y="628650"/>
                  <a:pt x="1759" y="714669"/>
                  <a:pt x="9525" y="800100"/>
                </a:cubicBezTo>
                <a:cubicBezTo>
                  <a:pt x="11343" y="820098"/>
                  <a:pt x="22225" y="838200"/>
                  <a:pt x="28575" y="857250"/>
                </a:cubicBezTo>
                <a:lnTo>
                  <a:pt x="47625" y="914400"/>
                </a:lnTo>
                <a:cubicBezTo>
                  <a:pt x="50800" y="923925"/>
                  <a:pt x="52660" y="933995"/>
                  <a:pt x="57150" y="942975"/>
                </a:cubicBezTo>
                <a:cubicBezTo>
                  <a:pt x="63500" y="955675"/>
                  <a:pt x="70607" y="968024"/>
                  <a:pt x="76200" y="981075"/>
                </a:cubicBezTo>
                <a:cubicBezTo>
                  <a:pt x="80155" y="990303"/>
                  <a:pt x="82967" y="999996"/>
                  <a:pt x="85725" y="1009650"/>
                </a:cubicBezTo>
                <a:cubicBezTo>
                  <a:pt x="89321" y="1022237"/>
                  <a:pt x="90093" y="1035718"/>
                  <a:pt x="95250" y="1047750"/>
                </a:cubicBezTo>
                <a:cubicBezTo>
                  <a:pt x="99759" y="1058272"/>
                  <a:pt x="109651" y="1065864"/>
                  <a:pt x="114300" y="1076325"/>
                </a:cubicBezTo>
                <a:cubicBezTo>
                  <a:pt x="122455" y="1094675"/>
                  <a:pt x="122211" y="1116767"/>
                  <a:pt x="133350" y="1133475"/>
                </a:cubicBezTo>
                <a:cubicBezTo>
                  <a:pt x="187945" y="1215367"/>
                  <a:pt x="122490" y="1111755"/>
                  <a:pt x="161925" y="1190625"/>
                </a:cubicBezTo>
                <a:cubicBezTo>
                  <a:pt x="167045" y="1200864"/>
                  <a:pt x="175855" y="1208961"/>
                  <a:pt x="180975" y="1219200"/>
                </a:cubicBezTo>
                <a:cubicBezTo>
                  <a:pt x="188621" y="1234493"/>
                  <a:pt x="191838" y="1251815"/>
                  <a:pt x="200025" y="1266825"/>
                </a:cubicBezTo>
                <a:cubicBezTo>
                  <a:pt x="210988" y="1286925"/>
                  <a:pt x="230885" y="1302255"/>
                  <a:pt x="238125" y="1323975"/>
                </a:cubicBezTo>
                <a:cubicBezTo>
                  <a:pt x="244475" y="1343025"/>
                  <a:pt x="246036" y="1364417"/>
                  <a:pt x="257175" y="1381125"/>
                </a:cubicBezTo>
                <a:lnTo>
                  <a:pt x="295275" y="1438275"/>
                </a:lnTo>
                <a:cubicBezTo>
                  <a:pt x="301625" y="1447800"/>
                  <a:pt x="306230" y="1458755"/>
                  <a:pt x="314325" y="1466850"/>
                </a:cubicBezTo>
                <a:lnTo>
                  <a:pt x="371475" y="1524000"/>
                </a:lnTo>
                <a:cubicBezTo>
                  <a:pt x="407150" y="1559675"/>
                  <a:pt x="387271" y="1548315"/>
                  <a:pt x="428625" y="1562100"/>
                </a:cubicBezTo>
                <a:cubicBezTo>
                  <a:pt x="438150" y="1571625"/>
                  <a:pt x="445425" y="1584133"/>
                  <a:pt x="457200" y="1590675"/>
                </a:cubicBezTo>
                <a:cubicBezTo>
                  <a:pt x="474753" y="1600427"/>
                  <a:pt x="495300" y="1603375"/>
                  <a:pt x="514350" y="1609725"/>
                </a:cubicBezTo>
                <a:lnTo>
                  <a:pt x="542925" y="1619250"/>
                </a:lnTo>
                <a:cubicBezTo>
                  <a:pt x="552450" y="1622425"/>
                  <a:pt x="562520" y="1624285"/>
                  <a:pt x="571500" y="1628775"/>
                </a:cubicBezTo>
                <a:cubicBezTo>
                  <a:pt x="584200" y="1635125"/>
                  <a:pt x="596130" y="1643335"/>
                  <a:pt x="609600" y="1647825"/>
                </a:cubicBezTo>
                <a:cubicBezTo>
                  <a:pt x="624959" y="1652945"/>
                  <a:pt x="641606" y="1653090"/>
                  <a:pt x="657225" y="1657350"/>
                </a:cubicBezTo>
                <a:cubicBezTo>
                  <a:pt x="676598" y="1662634"/>
                  <a:pt x="697667" y="1665261"/>
                  <a:pt x="714375" y="1676400"/>
                </a:cubicBezTo>
                <a:cubicBezTo>
                  <a:pt x="723900" y="1682750"/>
                  <a:pt x="732231" y="1691430"/>
                  <a:pt x="742950" y="1695450"/>
                </a:cubicBezTo>
                <a:cubicBezTo>
                  <a:pt x="758109" y="1701134"/>
                  <a:pt x="774700" y="1701800"/>
                  <a:pt x="790575" y="1704975"/>
                </a:cubicBezTo>
                <a:cubicBezTo>
                  <a:pt x="822325" y="1701800"/>
                  <a:pt x="854463" y="1701330"/>
                  <a:pt x="885825" y="1695450"/>
                </a:cubicBezTo>
                <a:cubicBezTo>
                  <a:pt x="905562" y="1691749"/>
                  <a:pt x="942975" y="1676400"/>
                  <a:pt x="942975" y="1676400"/>
                </a:cubicBezTo>
                <a:cubicBezTo>
                  <a:pt x="949325" y="1666875"/>
                  <a:pt x="953231" y="1655154"/>
                  <a:pt x="962025" y="1647825"/>
                </a:cubicBezTo>
                <a:cubicBezTo>
                  <a:pt x="972933" y="1638735"/>
                  <a:pt x="988571" y="1637028"/>
                  <a:pt x="1000125" y="1628775"/>
                </a:cubicBezTo>
                <a:cubicBezTo>
                  <a:pt x="1011086" y="1620945"/>
                  <a:pt x="1018352" y="1608824"/>
                  <a:pt x="1028700" y="1600200"/>
                </a:cubicBezTo>
                <a:cubicBezTo>
                  <a:pt x="1037494" y="1592871"/>
                  <a:pt x="1049180" y="1589245"/>
                  <a:pt x="1057275" y="1581150"/>
                </a:cubicBezTo>
                <a:cubicBezTo>
                  <a:pt x="1089794" y="1548631"/>
                  <a:pt x="1078136" y="1540396"/>
                  <a:pt x="1114425" y="1514475"/>
                </a:cubicBezTo>
                <a:cubicBezTo>
                  <a:pt x="1125979" y="1506222"/>
                  <a:pt x="1139825" y="1501775"/>
                  <a:pt x="1152525" y="1495425"/>
                </a:cubicBezTo>
                <a:cubicBezTo>
                  <a:pt x="1158875" y="1485900"/>
                  <a:pt x="1163480" y="1474945"/>
                  <a:pt x="1171575" y="1466850"/>
                </a:cubicBezTo>
                <a:cubicBezTo>
                  <a:pt x="1179670" y="1458755"/>
                  <a:pt x="1190835" y="1454454"/>
                  <a:pt x="1200150" y="1447800"/>
                </a:cubicBezTo>
                <a:cubicBezTo>
                  <a:pt x="1213068" y="1438573"/>
                  <a:pt x="1225332" y="1428452"/>
                  <a:pt x="1238250" y="1419225"/>
                </a:cubicBezTo>
                <a:cubicBezTo>
                  <a:pt x="1247565" y="1412571"/>
                  <a:pt x="1257510" y="1406829"/>
                  <a:pt x="1266825" y="1400175"/>
                </a:cubicBezTo>
                <a:cubicBezTo>
                  <a:pt x="1324527" y="1358959"/>
                  <a:pt x="1283353" y="1382386"/>
                  <a:pt x="1343025" y="1352550"/>
                </a:cubicBezTo>
                <a:cubicBezTo>
                  <a:pt x="1349375" y="1343025"/>
                  <a:pt x="1353980" y="1332070"/>
                  <a:pt x="1362075" y="1323975"/>
                </a:cubicBezTo>
                <a:cubicBezTo>
                  <a:pt x="1370170" y="1315880"/>
                  <a:pt x="1383499" y="1313864"/>
                  <a:pt x="1390650" y="1304925"/>
                </a:cubicBezTo>
                <a:cubicBezTo>
                  <a:pt x="1443230" y="1239200"/>
                  <a:pt x="1346858" y="1311895"/>
                  <a:pt x="1428750" y="1257300"/>
                </a:cubicBezTo>
                <a:cubicBezTo>
                  <a:pt x="1451088" y="1190287"/>
                  <a:pt x="1422015" y="1273015"/>
                  <a:pt x="1457325" y="1190625"/>
                </a:cubicBezTo>
                <a:cubicBezTo>
                  <a:pt x="1461280" y="1181397"/>
                  <a:pt x="1463675" y="1171575"/>
                  <a:pt x="1466850" y="1162050"/>
                </a:cubicBezTo>
                <a:cubicBezTo>
                  <a:pt x="1478586" y="1044689"/>
                  <a:pt x="1481753" y="1067579"/>
                  <a:pt x="1466850" y="933450"/>
                </a:cubicBezTo>
                <a:cubicBezTo>
                  <a:pt x="1463287" y="901380"/>
                  <a:pt x="1455025" y="895674"/>
                  <a:pt x="1447800" y="866775"/>
                </a:cubicBezTo>
                <a:cubicBezTo>
                  <a:pt x="1443873" y="851069"/>
                  <a:pt x="1441171" y="835078"/>
                  <a:pt x="1438275" y="819150"/>
                </a:cubicBezTo>
                <a:cubicBezTo>
                  <a:pt x="1434820" y="800149"/>
                  <a:pt x="1432940" y="780853"/>
                  <a:pt x="1428750" y="762000"/>
                </a:cubicBezTo>
                <a:cubicBezTo>
                  <a:pt x="1426572" y="752199"/>
                  <a:pt x="1421660" y="743165"/>
                  <a:pt x="1419225" y="733425"/>
                </a:cubicBezTo>
                <a:cubicBezTo>
                  <a:pt x="1415298" y="717719"/>
                  <a:pt x="1413340" y="701575"/>
                  <a:pt x="1409700" y="685800"/>
                </a:cubicBezTo>
                <a:cubicBezTo>
                  <a:pt x="1403813" y="660289"/>
                  <a:pt x="1397000" y="635000"/>
                  <a:pt x="1390650" y="609600"/>
                </a:cubicBezTo>
                <a:cubicBezTo>
                  <a:pt x="1385325" y="588302"/>
                  <a:pt x="1371351" y="528264"/>
                  <a:pt x="1362075" y="514350"/>
                </a:cubicBezTo>
                <a:lnTo>
                  <a:pt x="1323975" y="457200"/>
                </a:lnTo>
                <a:cubicBezTo>
                  <a:pt x="1317625" y="447675"/>
                  <a:pt x="1308545" y="439485"/>
                  <a:pt x="1304925" y="428625"/>
                </a:cubicBezTo>
                <a:cubicBezTo>
                  <a:pt x="1301750" y="419100"/>
                  <a:pt x="1300969" y="408404"/>
                  <a:pt x="1295400" y="400050"/>
                </a:cubicBezTo>
                <a:cubicBezTo>
                  <a:pt x="1287928" y="388842"/>
                  <a:pt x="1275095" y="382108"/>
                  <a:pt x="1266825" y="371475"/>
                </a:cubicBezTo>
                <a:cubicBezTo>
                  <a:pt x="1252769" y="353403"/>
                  <a:pt x="1244914" y="330514"/>
                  <a:pt x="1228725" y="314325"/>
                </a:cubicBezTo>
                <a:cubicBezTo>
                  <a:pt x="1209675" y="295275"/>
                  <a:pt x="1193991" y="272119"/>
                  <a:pt x="1171575" y="257175"/>
                </a:cubicBezTo>
                <a:cubicBezTo>
                  <a:pt x="1152525" y="244475"/>
                  <a:pt x="1130614" y="235264"/>
                  <a:pt x="1114425" y="219075"/>
                </a:cubicBezTo>
                <a:cubicBezTo>
                  <a:pt x="1104900" y="209550"/>
                  <a:pt x="1097058" y="197972"/>
                  <a:pt x="1085850" y="190500"/>
                </a:cubicBezTo>
                <a:cubicBezTo>
                  <a:pt x="1077496" y="184931"/>
                  <a:pt x="1066255" y="185465"/>
                  <a:pt x="1057275" y="180975"/>
                </a:cubicBezTo>
                <a:cubicBezTo>
                  <a:pt x="1047036" y="175855"/>
                  <a:pt x="1038939" y="167045"/>
                  <a:pt x="1028700" y="161925"/>
                </a:cubicBezTo>
                <a:cubicBezTo>
                  <a:pt x="1019720" y="157435"/>
                  <a:pt x="1009105" y="156890"/>
                  <a:pt x="1000125" y="152400"/>
                </a:cubicBezTo>
                <a:cubicBezTo>
                  <a:pt x="989886" y="147280"/>
                  <a:pt x="981789" y="138470"/>
                  <a:pt x="971550" y="133350"/>
                </a:cubicBezTo>
                <a:cubicBezTo>
                  <a:pt x="962570" y="128860"/>
                  <a:pt x="951955" y="128315"/>
                  <a:pt x="942975" y="123825"/>
                </a:cubicBezTo>
                <a:cubicBezTo>
                  <a:pt x="877196" y="90936"/>
                  <a:pt x="955594" y="115074"/>
                  <a:pt x="876300" y="95250"/>
                </a:cubicBezTo>
                <a:cubicBezTo>
                  <a:pt x="866775" y="88900"/>
                  <a:pt x="858247" y="80709"/>
                  <a:pt x="847725" y="76200"/>
                </a:cubicBezTo>
                <a:cubicBezTo>
                  <a:pt x="835693" y="71043"/>
                  <a:pt x="822212" y="70271"/>
                  <a:pt x="809625" y="66675"/>
                </a:cubicBezTo>
                <a:cubicBezTo>
                  <a:pt x="799971" y="63917"/>
                  <a:pt x="790790" y="59585"/>
                  <a:pt x="781050" y="57150"/>
                </a:cubicBezTo>
                <a:cubicBezTo>
                  <a:pt x="765344" y="53223"/>
                  <a:pt x="749131" y="51552"/>
                  <a:pt x="733425" y="47625"/>
                </a:cubicBezTo>
                <a:cubicBezTo>
                  <a:pt x="723685" y="45190"/>
                  <a:pt x="714754" y="39751"/>
                  <a:pt x="704850" y="38100"/>
                </a:cubicBezTo>
                <a:cubicBezTo>
                  <a:pt x="676490" y="33373"/>
                  <a:pt x="647587" y="32641"/>
                  <a:pt x="619125" y="28575"/>
                </a:cubicBezTo>
                <a:cubicBezTo>
                  <a:pt x="603098" y="26285"/>
                  <a:pt x="587547" y="21190"/>
                  <a:pt x="571500" y="19050"/>
                </a:cubicBezTo>
                <a:cubicBezTo>
                  <a:pt x="485846" y="7629"/>
                  <a:pt x="460375" y="0"/>
                  <a:pt x="428625" y="0"/>
                </a:cubicBezTo>
                <a:close/>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76400" y="1828800"/>
            <a:ext cx="1828800" cy="2962275"/>
          </a:xfrm>
          <a:custGeom>
            <a:avLst/>
            <a:gdLst>
              <a:gd name="connsiteX0" fmla="*/ 1400175 w 1828800"/>
              <a:gd name="connsiteY0" fmla="*/ 1162050 h 2962275"/>
              <a:gd name="connsiteX1" fmla="*/ 1390650 w 1828800"/>
              <a:gd name="connsiteY1" fmla="*/ 1076325 h 2962275"/>
              <a:gd name="connsiteX2" fmla="*/ 1343025 w 1828800"/>
              <a:gd name="connsiteY2" fmla="*/ 971550 h 2962275"/>
              <a:gd name="connsiteX3" fmla="*/ 1304925 w 1828800"/>
              <a:gd name="connsiteY3" fmla="*/ 885825 h 2962275"/>
              <a:gd name="connsiteX4" fmla="*/ 1285875 w 1828800"/>
              <a:gd name="connsiteY4" fmla="*/ 819150 h 2962275"/>
              <a:gd name="connsiteX5" fmla="*/ 1266825 w 1828800"/>
              <a:gd name="connsiteY5" fmla="*/ 781050 h 2962275"/>
              <a:gd name="connsiteX6" fmla="*/ 1247775 w 1828800"/>
              <a:gd name="connsiteY6" fmla="*/ 714375 h 2962275"/>
              <a:gd name="connsiteX7" fmla="*/ 1228725 w 1828800"/>
              <a:gd name="connsiteY7" fmla="*/ 657225 h 2962275"/>
              <a:gd name="connsiteX8" fmla="*/ 1219200 w 1828800"/>
              <a:gd name="connsiteY8" fmla="*/ 628650 h 2962275"/>
              <a:gd name="connsiteX9" fmla="*/ 1190625 w 1828800"/>
              <a:gd name="connsiteY9" fmla="*/ 504825 h 2962275"/>
              <a:gd name="connsiteX10" fmla="*/ 1181100 w 1828800"/>
              <a:gd name="connsiteY10" fmla="*/ 476250 h 2962275"/>
              <a:gd name="connsiteX11" fmla="*/ 1114425 w 1828800"/>
              <a:gd name="connsiteY11" fmla="*/ 352425 h 2962275"/>
              <a:gd name="connsiteX12" fmla="*/ 1085850 w 1828800"/>
              <a:gd name="connsiteY12" fmla="*/ 314325 h 2962275"/>
              <a:gd name="connsiteX13" fmla="*/ 1066800 w 1828800"/>
              <a:gd name="connsiteY13" fmla="*/ 285750 h 2962275"/>
              <a:gd name="connsiteX14" fmla="*/ 1038225 w 1828800"/>
              <a:gd name="connsiteY14" fmla="*/ 266700 h 2962275"/>
              <a:gd name="connsiteX15" fmla="*/ 990600 w 1828800"/>
              <a:gd name="connsiteY15" fmla="*/ 228600 h 2962275"/>
              <a:gd name="connsiteX16" fmla="*/ 933450 w 1828800"/>
              <a:gd name="connsiteY16" fmla="*/ 190500 h 2962275"/>
              <a:gd name="connsiteX17" fmla="*/ 904875 w 1828800"/>
              <a:gd name="connsiteY17" fmla="*/ 180975 h 2962275"/>
              <a:gd name="connsiteX18" fmla="*/ 876300 w 1828800"/>
              <a:gd name="connsiteY18" fmla="*/ 161925 h 2962275"/>
              <a:gd name="connsiteX19" fmla="*/ 781050 w 1828800"/>
              <a:gd name="connsiteY19" fmla="*/ 133350 h 2962275"/>
              <a:gd name="connsiteX20" fmla="*/ 752475 w 1828800"/>
              <a:gd name="connsiteY20" fmla="*/ 114300 h 2962275"/>
              <a:gd name="connsiteX21" fmla="*/ 695325 w 1828800"/>
              <a:gd name="connsiteY21" fmla="*/ 95250 h 2962275"/>
              <a:gd name="connsiteX22" fmla="*/ 590550 w 1828800"/>
              <a:gd name="connsiteY22" fmla="*/ 57150 h 2962275"/>
              <a:gd name="connsiteX23" fmla="*/ 523875 w 1828800"/>
              <a:gd name="connsiteY23" fmla="*/ 38100 h 2962275"/>
              <a:gd name="connsiteX24" fmla="*/ 466725 w 1828800"/>
              <a:gd name="connsiteY24" fmla="*/ 19050 h 2962275"/>
              <a:gd name="connsiteX25" fmla="*/ 371475 w 1828800"/>
              <a:gd name="connsiteY25" fmla="*/ 0 h 2962275"/>
              <a:gd name="connsiteX26" fmla="*/ 209550 w 1828800"/>
              <a:gd name="connsiteY26" fmla="*/ 19050 h 2962275"/>
              <a:gd name="connsiteX27" fmla="*/ 180975 w 1828800"/>
              <a:gd name="connsiteY27" fmla="*/ 28575 h 2962275"/>
              <a:gd name="connsiteX28" fmla="*/ 152400 w 1828800"/>
              <a:gd name="connsiteY28" fmla="*/ 57150 h 2962275"/>
              <a:gd name="connsiteX29" fmla="*/ 123825 w 1828800"/>
              <a:gd name="connsiteY29" fmla="*/ 123825 h 2962275"/>
              <a:gd name="connsiteX30" fmla="*/ 104775 w 1828800"/>
              <a:gd name="connsiteY30" fmla="*/ 152400 h 2962275"/>
              <a:gd name="connsiteX31" fmla="*/ 95250 w 1828800"/>
              <a:gd name="connsiteY31" fmla="*/ 228600 h 2962275"/>
              <a:gd name="connsiteX32" fmla="*/ 104775 w 1828800"/>
              <a:gd name="connsiteY32" fmla="*/ 352425 h 2962275"/>
              <a:gd name="connsiteX33" fmla="*/ 114300 w 1828800"/>
              <a:gd name="connsiteY33" fmla="*/ 390525 h 2962275"/>
              <a:gd name="connsiteX34" fmla="*/ 123825 w 1828800"/>
              <a:gd name="connsiteY34" fmla="*/ 438150 h 2962275"/>
              <a:gd name="connsiteX35" fmla="*/ 133350 w 1828800"/>
              <a:gd name="connsiteY35" fmla="*/ 523875 h 2962275"/>
              <a:gd name="connsiteX36" fmla="*/ 123825 w 1828800"/>
              <a:gd name="connsiteY36" fmla="*/ 800100 h 2962275"/>
              <a:gd name="connsiteX37" fmla="*/ 114300 w 1828800"/>
              <a:gd name="connsiteY37" fmla="*/ 828675 h 2962275"/>
              <a:gd name="connsiteX38" fmla="*/ 104775 w 1828800"/>
              <a:gd name="connsiteY38" fmla="*/ 885825 h 2962275"/>
              <a:gd name="connsiteX39" fmla="*/ 114300 w 1828800"/>
              <a:gd name="connsiteY39" fmla="*/ 1038225 h 2962275"/>
              <a:gd name="connsiteX40" fmla="*/ 123825 w 1828800"/>
              <a:gd name="connsiteY40" fmla="*/ 1085850 h 2962275"/>
              <a:gd name="connsiteX41" fmla="*/ 142875 w 1828800"/>
              <a:gd name="connsiteY41" fmla="*/ 1114425 h 2962275"/>
              <a:gd name="connsiteX42" fmla="*/ 152400 w 1828800"/>
              <a:gd name="connsiteY42" fmla="*/ 1143000 h 2962275"/>
              <a:gd name="connsiteX43" fmla="*/ 209550 w 1828800"/>
              <a:gd name="connsiteY43" fmla="*/ 1228725 h 2962275"/>
              <a:gd name="connsiteX44" fmla="*/ 228600 w 1828800"/>
              <a:gd name="connsiteY44" fmla="*/ 1257300 h 2962275"/>
              <a:gd name="connsiteX45" fmla="*/ 247650 w 1828800"/>
              <a:gd name="connsiteY45" fmla="*/ 1285875 h 2962275"/>
              <a:gd name="connsiteX46" fmla="*/ 295275 w 1828800"/>
              <a:gd name="connsiteY46" fmla="*/ 1371600 h 2962275"/>
              <a:gd name="connsiteX47" fmla="*/ 323850 w 1828800"/>
              <a:gd name="connsiteY47" fmla="*/ 1381125 h 2962275"/>
              <a:gd name="connsiteX48" fmla="*/ 342900 w 1828800"/>
              <a:gd name="connsiteY48" fmla="*/ 1419225 h 2962275"/>
              <a:gd name="connsiteX49" fmla="*/ 352425 w 1828800"/>
              <a:gd name="connsiteY49" fmla="*/ 1457325 h 2962275"/>
              <a:gd name="connsiteX50" fmla="*/ 390525 w 1828800"/>
              <a:gd name="connsiteY50" fmla="*/ 1514475 h 2962275"/>
              <a:gd name="connsiteX51" fmla="*/ 409575 w 1828800"/>
              <a:gd name="connsiteY51" fmla="*/ 1571625 h 2962275"/>
              <a:gd name="connsiteX52" fmla="*/ 428625 w 1828800"/>
              <a:gd name="connsiteY52" fmla="*/ 1609725 h 2962275"/>
              <a:gd name="connsiteX53" fmla="*/ 447675 w 1828800"/>
              <a:gd name="connsiteY53" fmla="*/ 1666875 h 2962275"/>
              <a:gd name="connsiteX54" fmla="*/ 457200 w 1828800"/>
              <a:gd name="connsiteY54" fmla="*/ 1695450 h 2962275"/>
              <a:gd name="connsiteX55" fmla="*/ 466725 w 1828800"/>
              <a:gd name="connsiteY55" fmla="*/ 1724025 h 2962275"/>
              <a:gd name="connsiteX56" fmla="*/ 457200 w 1828800"/>
              <a:gd name="connsiteY56" fmla="*/ 1800225 h 2962275"/>
              <a:gd name="connsiteX57" fmla="*/ 438150 w 1828800"/>
              <a:gd name="connsiteY57" fmla="*/ 1828800 h 2962275"/>
              <a:gd name="connsiteX58" fmla="*/ 381000 w 1828800"/>
              <a:gd name="connsiteY58" fmla="*/ 1885950 h 2962275"/>
              <a:gd name="connsiteX59" fmla="*/ 371475 w 1828800"/>
              <a:gd name="connsiteY59" fmla="*/ 1924050 h 2962275"/>
              <a:gd name="connsiteX60" fmla="*/ 304800 w 1828800"/>
              <a:gd name="connsiteY60" fmla="*/ 1981200 h 2962275"/>
              <a:gd name="connsiteX61" fmla="*/ 257175 w 1828800"/>
              <a:gd name="connsiteY61" fmla="*/ 2066925 h 2962275"/>
              <a:gd name="connsiteX62" fmla="*/ 209550 w 1828800"/>
              <a:gd name="connsiteY62" fmla="*/ 2124075 h 2962275"/>
              <a:gd name="connsiteX63" fmla="*/ 180975 w 1828800"/>
              <a:gd name="connsiteY63" fmla="*/ 2200275 h 2962275"/>
              <a:gd name="connsiteX64" fmla="*/ 152400 w 1828800"/>
              <a:gd name="connsiteY64" fmla="*/ 2228850 h 2962275"/>
              <a:gd name="connsiteX65" fmla="*/ 133350 w 1828800"/>
              <a:gd name="connsiteY65" fmla="*/ 2257425 h 2962275"/>
              <a:gd name="connsiteX66" fmla="*/ 104775 w 1828800"/>
              <a:gd name="connsiteY66" fmla="*/ 2324100 h 2962275"/>
              <a:gd name="connsiteX67" fmla="*/ 95250 w 1828800"/>
              <a:gd name="connsiteY67" fmla="*/ 2352675 h 2962275"/>
              <a:gd name="connsiteX68" fmla="*/ 76200 w 1828800"/>
              <a:gd name="connsiteY68" fmla="*/ 2381250 h 2962275"/>
              <a:gd name="connsiteX69" fmla="*/ 57150 w 1828800"/>
              <a:gd name="connsiteY69" fmla="*/ 2447925 h 2962275"/>
              <a:gd name="connsiteX70" fmla="*/ 38100 w 1828800"/>
              <a:gd name="connsiteY70" fmla="*/ 2514600 h 2962275"/>
              <a:gd name="connsiteX71" fmla="*/ 28575 w 1828800"/>
              <a:gd name="connsiteY71" fmla="*/ 2571750 h 2962275"/>
              <a:gd name="connsiteX72" fmla="*/ 9525 w 1828800"/>
              <a:gd name="connsiteY72" fmla="*/ 2628900 h 2962275"/>
              <a:gd name="connsiteX73" fmla="*/ 0 w 1828800"/>
              <a:gd name="connsiteY73" fmla="*/ 2667000 h 2962275"/>
              <a:gd name="connsiteX74" fmla="*/ 9525 w 1828800"/>
              <a:gd name="connsiteY74" fmla="*/ 2819400 h 2962275"/>
              <a:gd name="connsiteX75" fmla="*/ 19050 w 1828800"/>
              <a:gd name="connsiteY75" fmla="*/ 2847975 h 2962275"/>
              <a:gd name="connsiteX76" fmla="*/ 76200 w 1828800"/>
              <a:gd name="connsiteY76" fmla="*/ 2905125 h 2962275"/>
              <a:gd name="connsiteX77" fmla="*/ 114300 w 1828800"/>
              <a:gd name="connsiteY77" fmla="*/ 2914650 h 2962275"/>
              <a:gd name="connsiteX78" fmla="*/ 142875 w 1828800"/>
              <a:gd name="connsiteY78" fmla="*/ 2933700 h 2962275"/>
              <a:gd name="connsiteX79" fmla="*/ 190500 w 1828800"/>
              <a:gd name="connsiteY79" fmla="*/ 2943225 h 2962275"/>
              <a:gd name="connsiteX80" fmla="*/ 257175 w 1828800"/>
              <a:gd name="connsiteY80" fmla="*/ 2962275 h 2962275"/>
              <a:gd name="connsiteX81" fmla="*/ 419100 w 1828800"/>
              <a:gd name="connsiteY81" fmla="*/ 2943225 h 2962275"/>
              <a:gd name="connsiteX82" fmla="*/ 476250 w 1828800"/>
              <a:gd name="connsiteY82" fmla="*/ 2895600 h 2962275"/>
              <a:gd name="connsiteX83" fmla="*/ 495300 w 1828800"/>
              <a:gd name="connsiteY83" fmla="*/ 2867025 h 2962275"/>
              <a:gd name="connsiteX84" fmla="*/ 561975 w 1828800"/>
              <a:gd name="connsiteY84" fmla="*/ 2838450 h 2962275"/>
              <a:gd name="connsiteX85" fmla="*/ 666750 w 1828800"/>
              <a:gd name="connsiteY85" fmla="*/ 2809875 h 2962275"/>
              <a:gd name="connsiteX86" fmla="*/ 1152525 w 1828800"/>
              <a:gd name="connsiteY86" fmla="*/ 2819400 h 2962275"/>
              <a:gd name="connsiteX87" fmla="*/ 1447800 w 1828800"/>
              <a:gd name="connsiteY87" fmla="*/ 2800350 h 2962275"/>
              <a:gd name="connsiteX88" fmla="*/ 1485900 w 1828800"/>
              <a:gd name="connsiteY88" fmla="*/ 2790825 h 2962275"/>
              <a:gd name="connsiteX89" fmla="*/ 1590675 w 1828800"/>
              <a:gd name="connsiteY89" fmla="*/ 2781300 h 2962275"/>
              <a:gd name="connsiteX90" fmla="*/ 1647825 w 1828800"/>
              <a:gd name="connsiteY90" fmla="*/ 2762250 h 2962275"/>
              <a:gd name="connsiteX91" fmla="*/ 1704975 w 1828800"/>
              <a:gd name="connsiteY91" fmla="*/ 2733675 h 2962275"/>
              <a:gd name="connsiteX92" fmla="*/ 1762125 w 1828800"/>
              <a:gd name="connsiteY92" fmla="*/ 2676525 h 2962275"/>
              <a:gd name="connsiteX93" fmla="*/ 1800225 w 1828800"/>
              <a:gd name="connsiteY93" fmla="*/ 2619375 h 2962275"/>
              <a:gd name="connsiteX94" fmla="*/ 1828800 w 1828800"/>
              <a:gd name="connsiteY94" fmla="*/ 2514600 h 2962275"/>
              <a:gd name="connsiteX95" fmla="*/ 1819275 w 1828800"/>
              <a:gd name="connsiteY95" fmla="*/ 2381250 h 2962275"/>
              <a:gd name="connsiteX96" fmla="*/ 1809750 w 1828800"/>
              <a:gd name="connsiteY96" fmla="*/ 2352675 h 2962275"/>
              <a:gd name="connsiteX97" fmla="*/ 1800225 w 1828800"/>
              <a:gd name="connsiteY97" fmla="*/ 2314575 h 2962275"/>
              <a:gd name="connsiteX98" fmla="*/ 1781175 w 1828800"/>
              <a:gd name="connsiteY98" fmla="*/ 2257425 h 2962275"/>
              <a:gd name="connsiteX99" fmla="*/ 1771650 w 1828800"/>
              <a:gd name="connsiteY99" fmla="*/ 2228850 h 2962275"/>
              <a:gd name="connsiteX100" fmla="*/ 1781175 w 1828800"/>
              <a:gd name="connsiteY100" fmla="*/ 2105025 h 2962275"/>
              <a:gd name="connsiteX101" fmla="*/ 1800225 w 1828800"/>
              <a:gd name="connsiteY101" fmla="*/ 2038350 h 2962275"/>
              <a:gd name="connsiteX102" fmla="*/ 1828800 w 1828800"/>
              <a:gd name="connsiteY102" fmla="*/ 1847850 h 2962275"/>
              <a:gd name="connsiteX103" fmla="*/ 1800225 w 1828800"/>
              <a:gd name="connsiteY103" fmla="*/ 1619250 h 2962275"/>
              <a:gd name="connsiteX104" fmla="*/ 1781175 w 1828800"/>
              <a:gd name="connsiteY104" fmla="*/ 1552575 h 2962275"/>
              <a:gd name="connsiteX105" fmla="*/ 1743075 w 1828800"/>
              <a:gd name="connsiteY105" fmla="*/ 1495425 h 2962275"/>
              <a:gd name="connsiteX106" fmla="*/ 1733550 w 1828800"/>
              <a:gd name="connsiteY106" fmla="*/ 1466850 h 2962275"/>
              <a:gd name="connsiteX107" fmla="*/ 1695450 w 1828800"/>
              <a:gd name="connsiteY107" fmla="*/ 1428750 h 2962275"/>
              <a:gd name="connsiteX108" fmla="*/ 1647825 w 1828800"/>
              <a:gd name="connsiteY108" fmla="*/ 1371600 h 2962275"/>
              <a:gd name="connsiteX109" fmla="*/ 1628775 w 1828800"/>
              <a:gd name="connsiteY109" fmla="*/ 1333500 h 2962275"/>
              <a:gd name="connsiteX110" fmla="*/ 1600200 w 1828800"/>
              <a:gd name="connsiteY110" fmla="*/ 1323975 h 2962275"/>
              <a:gd name="connsiteX111" fmla="*/ 1581150 w 1828800"/>
              <a:gd name="connsiteY111" fmla="*/ 1295400 h 2962275"/>
              <a:gd name="connsiteX112" fmla="*/ 1495425 w 1828800"/>
              <a:gd name="connsiteY112" fmla="*/ 1219200 h 2962275"/>
              <a:gd name="connsiteX113" fmla="*/ 1476375 w 1828800"/>
              <a:gd name="connsiteY113" fmla="*/ 1181100 h 2962275"/>
              <a:gd name="connsiteX114" fmla="*/ 1438275 w 1828800"/>
              <a:gd name="connsiteY114" fmla="*/ 1123950 h 2962275"/>
              <a:gd name="connsiteX115" fmla="*/ 1409700 w 1828800"/>
              <a:gd name="connsiteY115" fmla="*/ 1066800 h 2962275"/>
              <a:gd name="connsiteX116" fmla="*/ 1400175 w 1828800"/>
              <a:gd name="connsiteY116" fmla="*/ 1038225 h 2962275"/>
              <a:gd name="connsiteX117" fmla="*/ 1381125 w 1828800"/>
              <a:gd name="connsiteY117" fmla="*/ 1009650 h 2962275"/>
              <a:gd name="connsiteX118" fmla="*/ 1371600 w 1828800"/>
              <a:gd name="connsiteY118" fmla="*/ 981075 h 2962275"/>
              <a:gd name="connsiteX119" fmla="*/ 1352550 w 1828800"/>
              <a:gd name="connsiteY119" fmla="*/ 952500 h 2962275"/>
              <a:gd name="connsiteX120" fmla="*/ 1323975 w 1828800"/>
              <a:gd name="connsiteY120" fmla="*/ 866775 h 2962275"/>
              <a:gd name="connsiteX121" fmla="*/ 1295400 w 1828800"/>
              <a:gd name="connsiteY121" fmla="*/ 809625 h 2962275"/>
              <a:gd name="connsiteX122" fmla="*/ 1276350 w 1828800"/>
              <a:gd name="connsiteY122" fmla="*/ 752475 h 2962275"/>
              <a:gd name="connsiteX123" fmla="*/ 1257300 w 1828800"/>
              <a:gd name="connsiteY123" fmla="*/ 723900 h 2962275"/>
              <a:gd name="connsiteX124" fmla="*/ 1228725 w 1828800"/>
              <a:gd name="connsiteY124" fmla="*/ 638175 h 2962275"/>
              <a:gd name="connsiteX125" fmla="*/ 1219200 w 1828800"/>
              <a:gd name="connsiteY125" fmla="*/ 609600 h 2962275"/>
              <a:gd name="connsiteX126" fmla="*/ 1200150 w 1828800"/>
              <a:gd name="connsiteY126" fmla="*/ 571500 h 2962275"/>
              <a:gd name="connsiteX127" fmla="*/ 1190625 w 1828800"/>
              <a:gd name="connsiteY127" fmla="*/ 53340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828800" h="2962275">
                <a:moveTo>
                  <a:pt x="1400175" y="1162050"/>
                </a:moveTo>
                <a:cubicBezTo>
                  <a:pt x="1397000" y="1133475"/>
                  <a:pt x="1395377" y="1104685"/>
                  <a:pt x="1390650" y="1076325"/>
                </a:cubicBezTo>
                <a:cubicBezTo>
                  <a:pt x="1385917" y="1047924"/>
                  <a:pt x="1346663" y="980038"/>
                  <a:pt x="1343025" y="971550"/>
                </a:cubicBezTo>
                <a:cubicBezTo>
                  <a:pt x="1302219" y="876336"/>
                  <a:pt x="1345453" y="946617"/>
                  <a:pt x="1304925" y="885825"/>
                </a:cubicBezTo>
                <a:cubicBezTo>
                  <a:pt x="1300092" y="866491"/>
                  <a:pt x="1294074" y="838281"/>
                  <a:pt x="1285875" y="819150"/>
                </a:cubicBezTo>
                <a:cubicBezTo>
                  <a:pt x="1280282" y="806099"/>
                  <a:pt x="1272418" y="794101"/>
                  <a:pt x="1266825" y="781050"/>
                </a:cubicBezTo>
                <a:cubicBezTo>
                  <a:pt x="1256155" y="756153"/>
                  <a:pt x="1255831" y="741228"/>
                  <a:pt x="1247775" y="714375"/>
                </a:cubicBezTo>
                <a:cubicBezTo>
                  <a:pt x="1242005" y="695141"/>
                  <a:pt x="1235075" y="676275"/>
                  <a:pt x="1228725" y="657225"/>
                </a:cubicBezTo>
                <a:cubicBezTo>
                  <a:pt x="1225550" y="647700"/>
                  <a:pt x="1221169" y="638495"/>
                  <a:pt x="1219200" y="628650"/>
                </a:cubicBezTo>
                <a:cubicBezTo>
                  <a:pt x="1208092" y="573111"/>
                  <a:pt x="1207857" y="568010"/>
                  <a:pt x="1190625" y="504825"/>
                </a:cubicBezTo>
                <a:cubicBezTo>
                  <a:pt x="1187983" y="495139"/>
                  <a:pt x="1185255" y="485390"/>
                  <a:pt x="1181100" y="476250"/>
                </a:cubicBezTo>
                <a:cubicBezTo>
                  <a:pt x="1163744" y="438067"/>
                  <a:pt x="1138690" y="388822"/>
                  <a:pt x="1114425" y="352425"/>
                </a:cubicBezTo>
                <a:cubicBezTo>
                  <a:pt x="1105619" y="339216"/>
                  <a:pt x="1095077" y="327243"/>
                  <a:pt x="1085850" y="314325"/>
                </a:cubicBezTo>
                <a:cubicBezTo>
                  <a:pt x="1079196" y="305010"/>
                  <a:pt x="1074895" y="293845"/>
                  <a:pt x="1066800" y="285750"/>
                </a:cubicBezTo>
                <a:cubicBezTo>
                  <a:pt x="1058705" y="277655"/>
                  <a:pt x="1047750" y="273050"/>
                  <a:pt x="1038225" y="266700"/>
                </a:cubicBezTo>
                <a:cubicBezTo>
                  <a:pt x="1003026" y="213902"/>
                  <a:pt x="1039314" y="255663"/>
                  <a:pt x="990600" y="228600"/>
                </a:cubicBezTo>
                <a:cubicBezTo>
                  <a:pt x="970586" y="217481"/>
                  <a:pt x="955170" y="197740"/>
                  <a:pt x="933450" y="190500"/>
                </a:cubicBezTo>
                <a:cubicBezTo>
                  <a:pt x="923925" y="187325"/>
                  <a:pt x="913855" y="185465"/>
                  <a:pt x="904875" y="180975"/>
                </a:cubicBezTo>
                <a:cubicBezTo>
                  <a:pt x="894636" y="175855"/>
                  <a:pt x="886822" y="166434"/>
                  <a:pt x="876300" y="161925"/>
                </a:cubicBezTo>
                <a:cubicBezTo>
                  <a:pt x="839028" y="145951"/>
                  <a:pt x="819466" y="158961"/>
                  <a:pt x="781050" y="133350"/>
                </a:cubicBezTo>
                <a:cubicBezTo>
                  <a:pt x="771525" y="127000"/>
                  <a:pt x="762936" y="118949"/>
                  <a:pt x="752475" y="114300"/>
                </a:cubicBezTo>
                <a:cubicBezTo>
                  <a:pt x="734125" y="106145"/>
                  <a:pt x="712033" y="106389"/>
                  <a:pt x="695325" y="95250"/>
                </a:cubicBezTo>
                <a:cubicBezTo>
                  <a:pt x="635422" y="55315"/>
                  <a:pt x="699682" y="93527"/>
                  <a:pt x="590550" y="57150"/>
                </a:cubicBezTo>
                <a:cubicBezTo>
                  <a:pt x="494518" y="25139"/>
                  <a:pt x="643476" y="73980"/>
                  <a:pt x="523875" y="38100"/>
                </a:cubicBezTo>
                <a:cubicBezTo>
                  <a:pt x="504641" y="32330"/>
                  <a:pt x="486532" y="22351"/>
                  <a:pt x="466725" y="19050"/>
                </a:cubicBezTo>
                <a:cubicBezTo>
                  <a:pt x="396662" y="7373"/>
                  <a:pt x="428311" y="14209"/>
                  <a:pt x="371475" y="0"/>
                </a:cubicBezTo>
                <a:cubicBezTo>
                  <a:pt x="317947" y="4866"/>
                  <a:pt x="262478" y="7288"/>
                  <a:pt x="209550" y="19050"/>
                </a:cubicBezTo>
                <a:cubicBezTo>
                  <a:pt x="199749" y="21228"/>
                  <a:pt x="190500" y="25400"/>
                  <a:pt x="180975" y="28575"/>
                </a:cubicBezTo>
                <a:cubicBezTo>
                  <a:pt x="171450" y="38100"/>
                  <a:pt x="160230" y="46189"/>
                  <a:pt x="152400" y="57150"/>
                </a:cubicBezTo>
                <a:cubicBezTo>
                  <a:pt x="119366" y="103398"/>
                  <a:pt x="144553" y="82368"/>
                  <a:pt x="123825" y="123825"/>
                </a:cubicBezTo>
                <a:cubicBezTo>
                  <a:pt x="118705" y="134064"/>
                  <a:pt x="111125" y="142875"/>
                  <a:pt x="104775" y="152400"/>
                </a:cubicBezTo>
                <a:cubicBezTo>
                  <a:pt x="101600" y="177800"/>
                  <a:pt x="95250" y="203002"/>
                  <a:pt x="95250" y="228600"/>
                </a:cubicBezTo>
                <a:cubicBezTo>
                  <a:pt x="95250" y="269997"/>
                  <a:pt x="99938" y="311312"/>
                  <a:pt x="104775" y="352425"/>
                </a:cubicBezTo>
                <a:cubicBezTo>
                  <a:pt x="106305" y="365426"/>
                  <a:pt x="111460" y="377746"/>
                  <a:pt x="114300" y="390525"/>
                </a:cubicBezTo>
                <a:cubicBezTo>
                  <a:pt x="117812" y="406329"/>
                  <a:pt x="121535" y="422123"/>
                  <a:pt x="123825" y="438150"/>
                </a:cubicBezTo>
                <a:cubicBezTo>
                  <a:pt x="127891" y="466612"/>
                  <a:pt x="130175" y="495300"/>
                  <a:pt x="133350" y="523875"/>
                </a:cubicBezTo>
                <a:cubicBezTo>
                  <a:pt x="130175" y="615950"/>
                  <a:pt x="129572" y="708150"/>
                  <a:pt x="123825" y="800100"/>
                </a:cubicBezTo>
                <a:cubicBezTo>
                  <a:pt x="123199" y="810121"/>
                  <a:pt x="116478" y="818874"/>
                  <a:pt x="114300" y="828675"/>
                </a:cubicBezTo>
                <a:cubicBezTo>
                  <a:pt x="110110" y="847528"/>
                  <a:pt x="107950" y="866775"/>
                  <a:pt x="104775" y="885825"/>
                </a:cubicBezTo>
                <a:cubicBezTo>
                  <a:pt x="107950" y="936625"/>
                  <a:pt x="109474" y="987555"/>
                  <a:pt x="114300" y="1038225"/>
                </a:cubicBezTo>
                <a:cubicBezTo>
                  <a:pt x="115835" y="1054341"/>
                  <a:pt x="118141" y="1070691"/>
                  <a:pt x="123825" y="1085850"/>
                </a:cubicBezTo>
                <a:cubicBezTo>
                  <a:pt x="127845" y="1096569"/>
                  <a:pt x="137755" y="1104186"/>
                  <a:pt x="142875" y="1114425"/>
                </a:cubicBezTo>
                <a:cubicBezTo>
                  <a:pt x="147365" y="1123405"/>
                  <a:pt x="147524" y="1134223"/>
                  <a:pt x="152400" y="1143000"/>
                </a:cubicBezTo>
                <a:lnTo>
                  <a:pt x="209550" y="1228725"/>
                </a:lnTo>
                <a:lnTo>
                  <a:pt x="228600" y="1257300"/>
                </a:lnTo>
                <a:cubicBezTo>
                  <a:pt x="234950" y="1266825"/>
                  <a:pt x="244030" y="1275015"/>
                  <a:pt x="247650" y="1285875"/>
                </a:cubicBezTo>
                <a:cubicBezTo>
                  <a:pt x="256037" y="1311036"/>
                  <a:pt x="270711" y="1363412"/>
                  <a:pt x="295275" y="1371600"/>
                </a:cubicBezTo>
                <a:lnTo>
                  <a:pt x="323850" y="1381125"/>
                </a:lnTo>
                <a:cubicBezTo>
                  <a:pt x="330200" y="1393825"/>
                  <a:pt x="337914" y="1405930"/>
                  <a:pt x="342900" y="1419225"/>
                </a:cubicBezTo>
                <a:cubicBezTo>
                  <a:pt x="347497" y="1431482"/>
                  <a:pt x="346571" y="1445616"/>
                  <a:pt x="352425" y="1457325"/>
                </a:cubicBezTo>
                <a:cubicBezTo>
                  <a:pt x="362664" y="1477803"/>
                  <a:pt x="383285" y="1492755"/>
                  <a:pt x="390525" y="1514475"/>
                </a:cubicBezTo>
                <a:cubicBezTo>
                  <a:pt x="396875" y="1533525"/>
                  <a:pt x="400595" y="1553664"/>
                  <a:pt x="409575" y="1571625"/>
                </a:cubicBezTo>
                <a:cubicBezTo>
                  <a:pt x="415925" y="1584325"/>
                  <a:pt x="423352" y="1596542"/>
                  <a:pt x="428625" y="1609725"/>
                </a:cubicBezTo>
                <a:cubicBezTo>
                  <a:pt x="436083" y="1628369"/>
                  <a:pt x="441325" y="1647825"/>
                  <a:pt x="447675" y="1666875"/>
                </a:cubicBezTo>
                <a:lnTo>
                  <a:pt x="457200" y="1695450"/>
                </a:lnTo>
                <a:lnTo>
                  <a:pt x="466725" y="1724025"/>
                </a:lnTo>
                <a:cubicBezTo>
                  <a:pt x="463550" y="1749425"/>
                  <a:pt x="463935" y="1775529"/>
                  <a:pt x="457200" y="1800225"/>
                </a:cubicBezTo>
                <a:cubicBezTo>
                  <a:pt x="454188" y="1811269"/>
                  <a:pt x="444804" y="1819485"/>
                  <a:pt x="438150" y="1828800"/>
                </a:cubicBezTo>
                <a:cubicBezTo>
                  <a:pt x="405929" y="1873910"/>
                  <a:pt x="420460" y="1859643"/>
                  <a:pt x="381000" y="1885950"/>
                </a:cubicBezTo>
                <a:cubicBezTo>
                  <a:pt x="377825" y="1898650"/>
                  <a:pt x="377970" y="1912684"/>
                  <a:pt x="371475" y="1924050"/>
                </a:cubicBezTo>
                <a:cubicBezTo>
                  <a:pt x="361525" y="1941463"/>
                  <a:pt x="318497" y="1970927"/>
                  <a:pt x="304800" y="1981200"/>
                </a:cubicBezTo>
                <a:cubicBezTo>
                  <a:pt x="287364" y="2050943"/>
                  <a:pt x="308081" y="1990567"/>
                  <a:pt x="257175" y="2066925"/>
                </a:cubicBezTo>
                <a:cubicBezTo>
                  <a:pt x="218504" y="2124932"/>
                  <a:pt x="261631" y="2089354"/>
                  <a:pt x="209550" y="2124075"/>
                </a:cubicBezTo>
                <a:cubicBezTo>
                  <a:pt x="201880" y="2154756"/>
                  <a:pt x="200132" y="2173455"/>
                  <a:pt x="180975" y="2200275"/>
                </a:cubicBezTo>
                <a:cubicBezTo>
                  <a:pt x="173145" y="2211236"/>
                  <a:pt x="161024" y="2218502"/>
                  <a:pt x="152400" y="2228850"/>
                </a:cubicBezTo>
                <a:cubicBezTo>
                  <a:pt x="145071" y="2237644"/>
                  <a:pt x="139700" y="2247900"/>
                  <a:pt x="133350" y="2257425"/>
                </a:cubicBezTo>
                <a:cubicBezTo>
                  <a:pt x="113526" y="2336719"/>
                  <a:pt x="137664" y="2258321"/>
                  <a:pt x="104775" y="2324100"/>
                </a:cubicBezTo>
                <a:cubicBezTo>
                  <a:pt x="100285" y="2333080"/>
                  <a:pt x="99740" y="2343695"/>
                  <a:pt x="95250" y="2352675"/>
                </a:cubicBezTo>
                <a:cubicBezTo>
                  <a:pt x="90130" y="2362914"/>
                  <a:pt x="81320" y="2371011"/>
                  <a:pt x="76200" y="2381250"/>
                </a:cubicBezTo>
                <a:cubicBezTo>
                  <a:pt x="68587" y="2396475"/>
                  <a:pt x="61219" y="2433683"/>
                  <a:pt x="57150" y="2447925"/>
                </a:cubicBezTo>
                <a:cubicBezTo>
                  <a:pt x="45046" y="2490290"/>
                  <a:pt x="48026" y="2464972"/>
                  <a:pt x="38100" y="2514600"/>
                </a:cubicBezTo>
                <a:cubicBezTo>
                  <a:pt x="34312" y="2533538"/>
                  <a:pt x="33259" y="2553014"/>
                  <a:pt x="28575" y="2571750"/>
                </a:cubicBezTo>
                <a:cubicBezTo>
                  <a:pt x="23705" y="2591231"/>
                  <a:pt x="14395" y="2609419"/>
                  <a:pt x="9525" y="2628900"/>
                </a:cubicBezTo>
                <a:lnTo>
                  <a:pt x="0" y="2667000"/>
                </a:lnTo>
                <a:cubicBezTo>
                  <a:pt x="3175" y="2717800"/>
                  <a:pt x="4197" y="2768781"/>
                  <a:pt x="9525" y="2819400"/>
                </a:cubicBezTo>
                <a:cubicBezTo>
                  <a:pt x="10576" y="2829385"/>
                  <a:pt x="12886" y="2840050"/>
                  <a:pt x="19050" y="2847975"/>
                </a:cubicBezTo>
                <a:cubicBezTo>
                  <a:pt x="35590" y="2869241"/>
                  <a:pt x="50064" y="2898591"/>
                  <a:pt x="76200" y="2905125"/>
                </a:cubicBezTo>
                <a:lnTo>
                  <a:pt x="114300" y="2914650"/>
                </a:lnTo>
                <a:cubicBezTo>
                  <a:pt x="123825" y="2921000"/>
                  <a:pt x="132156" y="2929680"/>
                  <a:pt x="142875" y="2933700"/>
                </a:cubicBezTo>
                <a:cubicBezTo>
                  <a:pt x="158034" y="2939384"/>
                  <a:pt x="174696" y="2939713"/>
                  <a:pt x="190500" y="2943225"/>
                </a:cubicBezTo>
                <a:cubicBezTo>
                  <a:pt x="226380" y="2951198"/>
                  <a:pt x="225354" y="2951668"/>
                  <a:pt x="257175" y="2962275"/>
                </a:cubicBezTo>
                <a:cubicBezTo>
                  <a:pt x="278245" y="2960770"/>
                  <a:pt x="375802" y="2964874"/>
                  <a:pt x="419100" y="2943225"/>
                </a:cubicBezTo>
                <a:cubicBezTo>
                  <a:pt x="440507" y="2932521"/>
                  <a:pt x="461203" y="2913656"/>
                  <a:pt x="476250" y="2895600"/>
                </a:cubicBezTo>
                <a:cubicBezTo>
                  <a:pt x="483579" y="2886806"/>
                  <a:pt x="487205" y="2875120"/>
                  <a:pt x="495300" y="2867025"/>
                </a:cubicBezTo>
                <a:cubicBezTo>
                  <a:pt x="519047" y="2843278"/>
                  <a:pt x="530746" y="2847819"/>
                  <a:pt x="561975" y="2838450"/>
                </a:cubicBezTo>
                <a:cubicBezTo>
                  <a:pt x="658653" y="2809447"/>
                  <a:pt x="579948" y="2827235"/>
                  <a:pt x="666750" y="2809875"/>
                </a:cubicBezTo>
                <a:lnTo>
                  <a:pt x="1152525" y="2819400"/>
                </a:lnTo>
                <a:cubicBezTo>
                  <a:pt x="1254011" y="2819400"/>
                  <a:pt x="1348124" y="2809411"/>
                  <a:pt x="1447800" y="2800350"/>
                </a:cubicBezTo>
                <a:cubicBezTo>
                  <a:pt x="1460500" y="2797175"/>
                  <a:pt x="1472924" y="2792555"/>
                  <a:pt x="1485900" y="2790825"/>
                </a:cubicBezTo>
                <a:cubicBezTo>
                  <a:pt x="1520661" y="2786190"/>
                  <a:pt x="1556140" y="2787394"/>
                  <a:pt x="1590675" y="2781300"/>
                </a:cubicBezTo>
                <a:cubicBezTo>
                  <a:pt x="1610450" y="2777810"/>
                  <a:pt x="1628775" y="2768600"/>
                  <a:pt x="1647825" y="2762250"/>
                </a:cubicBezTo>
                <a:cubicBezTo>
                  <a:pt x="1687260" y="2749105"/>
                  <a:pt x="1668046" y="2758294"/>
                  <a:pt x="1704975" y="2733675"/>
                </a:cubicBezTo>
                <a:cubicBezTo>
                  <a:pt x="1766909" y="2640774"/>
                  <a:pt x="1667609" y="2782856"/>
                  <a:pt x="1762125" y="2676525"/>
                </a:cubicBezTo>
                <a:cubicBezTo>
                  <a:pt x="1777336" y="2659413"/>
                  <a:pt x="1792985" y="2641095"/>
                  <a:pt x="1800225" y="2619375"/>
                </a:cubicBezTo>
                <a:cubicBezTo>
                  <a:pt x="1824395" y="2546866"/>
                  <a:pt x="1815337" y="2581916"/>
                  <a:pt x="1828800" y="2514600"/>
                </a:cubicBezTo>
                <a:cubicBezTo>
                  <a:pt x="1825625" y="2470150"/>
                  <a:pt x="1824482" y="2425508"/>
                  <a:pt x="1819275" y="2381250"/>
                </a:cubicBezTo>
                <a:cubicBezTo>
                  <a:pt x="1818102" y="2371279"/>
                  <a:pt x="1812508" y="2362329"/>
                  <a:pt x="1809750" y="2352675"/>
                </a:cubicBezTo>
                <a:cubicBezTo>
                  <a:pt x="1806154" y="2340088"/>
                  <a:pt x="1803987" y="2327114"/>
                  <a:pt x="1800225" y="2314575"/>
                </a:cubicBezTo>
                <a:cubicBezTo>
                  <a:pt x="1794455" y="2295341"/>
                  <a:pt x="1787525" y="2276475"/>
                  <a:pt x="1781175" y="2257425"/>
                </a:cubicBezTo>
                <a:lnTo>
                  <a:pt x="1771650" y="2228850"/>
                </a:lnTo>
                <a:cubicBezTo>
                  <a:pt x="1774825" y="2187575"/>
                  <a:pt x="1776338" y="2146138"/>
                  <a:pt x="1781175" y="2105025"/>
                </a:cubicBezTo>
                <a:cubicBezTo>
                  <a:pt x="1787939" y="2047533"/>
                  <a:pt x="1790546" y="2086746"/>
                  <a:pt x="1800225" y="2038350"/>
                </a:cubicBezTo>
                <a:cubicBezTo>
                  <a:pt x="1815730" y="1960823"/>
                  <a:pt x="1819622" y="1921274"/>
                  <a:pt x="1828800" y="1847850"/>
                </a:cubicBezTo>
                <a:cubicBezTo>
                  <a:pt x="1821744" y="1784343"/>
                  <a:pt x="1814459" y="1690418"/>
                  <a:pt x="1800225" y="1619250"/>
                </a:cubicBezTo>
                <a:cubicBezTo>
                  <a:pt x="1798684" y="1611543"/>
                  <a:pt x="1786849" y="1562788"/>
                  <a:pt x="1781175" y="1552575"/>
                </a:cubicBezTo>
                <a:cubicBezTo>
                  <a:pt x="1770056" y="1532561"/>
                  <a:pt x="1750315" y="1517145"/>
                  <a:pt x="1743075" y="1495425"/>
                </a:cubicBezTo>
                <a:cubicBezTo>
                  <a:pt x="1739900" y="1485900"/>
                  <a:pt x="1739386" y="1475020"/>
                  <a:pt x="1733550" y="1466850"/>
                </a:cubicBezTo>
                <a:cubicBezTo>
                  <a:pt x="1723111" y="1452235"/>
                  <a:pt x="1706226" y="1443118"/>
                  <a:pt x="1695450" y="1428750"/>
                </a:cubicBezTo>
                <a:cubicBezTo>
                  <a:pt x="1647111" y="1364298"/>
                  <a:pt x="1707700" y="1411517"/>
                  <a:pt x="1647825" y="1371600"/>
                </a:cubicBezTo>
                <a:cubicBezTo>
                  <a:pt x="1641475" y="1358900"/>
                  <a:pt x="1638815" y="1343540"/>
                  <a:pt x="1628775" y="1333500"/>
                </a:cubicBezTo>
                <a:cubicBezTo>
                  <a:pt x="1621675" y="1326400"/>
                  <a:pt x="1608040" y="1330247"/>
                  <a:pt x="1600200" y="1323975"/>
                </a:cubicBezTo>
                <a:cubicBezTo>
                  <a:pt x="1591261" y="1316824"/>
                  <a:pt x="1589245" y="1303495"/>
                  <a:pt x="1581150" y="1295400"/>
                </a:cubicBezTo>
                <a:cubicBezTo>
                  <a:pt x="1540886" y="1255136"/>
                  <a:pt x="1535426" y="1299201"/>
                  <a:pt x="1495425" y="1219200"/>
                </a:cubicBezTo>
                <a:cubicBezTo>
                  <a:pt x="1489075" y="1206500"/>
                  <a:pt x="1483680" y="1193276"/>
                  <a:pt x="1476375" y="1181100"/>
                </a:cubicBezTo>
                <a:cubicBezTo>
                  <a:pt x="1464595" y="1161467"/>
                  <a:pt x="1445515" y="1145670"/>
                  <a:pt x="1438275" y="1123950"/>
                </a:cubicBezTo>
                <a:cubicBezTo>
                  <a:pt x="1414334" y="1052126"/>
                  <a:pt x="1446629" y="1140658"/>
                  <a:pt x="1409700" y="1066800"/>
                </a:cubicBezTo>
                <a:cubicBezTo>
                  <a:pt x="1405210" y="1057820"/>
                  <a:pt x="1404665" y="1047205"/>
                  <a:pt x="1400175" y="1038225"/>
                </a:cubicBezTo>
                <a:cubicBezTo>
                  <a:pt x="1395055" y="1027986"/>
                  <a:pt x="1386245" y="1019889"/>
                  <a:pt x="1381125" y="1009650"/>
                </a:cubicBezTo>
                <a:cubicBezTo>
                  <a:pt x="1376635" y="1000670"/>
                  <a:pt x="1376090" y="990055"/>
                  <a:pt x="1371600" y="981075"/>
                </a:cubicBezTo>
                <a:cubicBezTo>
                  <a:pt x="1366480" y="970836"/>
                  <a:pt x="1357199" y="962961"/>
                  <a:pt x="1352550" y="952500"/>
                </a:cubicBezTo>
                <a:lnTo>
                  <a:pt x="1323975" y="866775"/>
                </a:lnTo>
                <a:cubicBezTo>
                  <a:pt x="1289237" y="762562"/>
                  <a:pt x="1344639" y="920412"/>
                  <a:pt x="1295400" y="809625"/>
                </a:cubicBezTo>
                <a:cubicBezTo>
                  <a:pt x="1287245" y="791275"/>
                  <a:pt x="1287489" y="769183"/>
                  <a:pt x="1276350" y="752475"/>
                </a:cubicBezTo>
                <a:cubicBezTo>
                  <a:pt x="1270000" y="742950"/>
                  <a:pt x="1261949" y="734361"/>
                  <a:pt x="1257300" y="723900"/>
                </a:cubicBezTo>
                <a:lnTo>
                  <a:pt x="1228725" y="638175"/>
                </a:lnTo>
                <a:cubicBezTo>
                  <a:pt x="1225550" y="628650"/>
                  <a:pt x="1223690" y="618580"/>
                  <a:pt x="1219200" y="609600"/>
                </a:cubicBezTo>
                <a:cubicBezTo>
                  <a:pt x="1212850" y="596900"/>
                  <a:pt x="1205136" y="584795"/>
                  <a:pt x="1200150" y="571500"/>
                </a:cubicBezTo>
                <a:cubicBezTo>
                  <a:pt x="1195553" y="559243"/>
                  <a:pt x="1190625" y="533400"/>
                  <a:pt x="1190625" y="533400"/>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973961" y="1377696"/>
            <a:ext cx="5667375" cy="4102608"/>
            <a:chOff x="1973961" y="1377696"/>
            <a:chExt cx="5667375" cy="4102608"/>
          </a:xfrm>
        </p:grpSpPr>
        <p:sp>
          <p:nvSpPr>
            <p:cNvPr id="7" name="Rectangle 6"/>
            <p:cNvSpPr/>
            <p:nvPr/>
          </p:nvSpPr>
          <p:spPr>
            <a:xfrm>
              <a:off x="3831336" y="1377696"/>
              <a:ext cx="3810000" cy="646331"/>
            </a:xfrm>
            <a:prstGeom prst="rect">
              <a:avLst/>
            </a:prstGeom>
            <a:noFill/>
          </p:spPr>
          <p:txBody>
            <a:bodyPr wrap="square">
              <a:spAutoFit/>
            </a:bodyPr>
            <a:lstStyle/>
            <a:p>
              <a:pPr algn="ctr" fontAlgn="auto">
                <a:spcBef>
                  <a:spcPts val="0"/>
                </a:spcBef>
                <a:spcAft>
                  <a:spcPts val="0"/>
                </a:spcAft>
                <a:defRPr/>
              </a:pPr>
              <a:r>
                <a:rPr lang="en-US" sz="3600" b="1" dirty="0">
                  <a:ln w="31550" cmpd="sng">
                    <a:solidFill>
                      <a:srgbClr val="00B0F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n-lt"/>
                </a:rPr>
                <a:t>Smooth muscle</a:t>
              </a:r>
            </a:p>
          </p:txBody>
        </p:sp>
        <p:sp>
          <p:nvSpPr>
            <p:cNvPr id="13" name="Rectangle 12"/>
            <p:cNvSpPr/>
            <p:nvPr/>
          </p:nvSpPr>
          <p:spPr>
            <a:xfrm>
              <a:off x="1973961" y="4649307"/>
              <a:ext cx="2798064" cy="830997"/>
            </a:xfrm>
            <a:prstGeom prst="rect">
              <a:avLst/>
            </a:prstGeom>
            <a:noFill/>
            <a:ln>
              <a:noFill/>
            </a:ln>
          </p:spPr>
          <p:txBody>
            <a:bodyPr wrap="square">
              <a:spAutoFit/>
            </a:bodyPr>
            <a:lstStyle/>
            <a:p>
              <a:pPr algn="ctr" fontAlgn="auto">
                <a:spcBef>
                  <a:spcPts val="0"/>
                </a:spcBef>
                <a:spcAft>
                  <a:spcPts val="0"/>
                </a:spcAft>
                <a:defRPr/>
              </a:pPr>
              <a:r>
                <a:rPr lang="en-US" sz="2400" b="1" dirty="0">
                  <a:ln w="31550" cmpd="sng">
                    <a:solidFill>
                      <a:srgbClr val="FFC000"/>
                    </a:solidFill>
                    <a:prstDash val="solid"/>
                  </a:ln>
                  <a:solidFill>
                    <a:srgbClr val="FFFF00"/>
                  </a:solidFill>
                  <a:effectLst>
                    <a:outerShdw blurRad="50800" dist="40000" dir="5400000" algn="tl" rotWithShape="0">
                      <a:srgbClr val="000000">
                        <a:shade val="5000"/>
                        <a:satMod val="120000"/>
                        <a:alpha val="33000"/>
                      </a:srgbClr>
                    </a:outerShdw>
                  </a:effectLst>
                  <a:latin typeface="+mn-lt"/>
                </a:rPr>
                <a:t>Dense irregular connective tissue</a:t>
              </a:r>
            </a:p>
          </p:txBody>
        </p:sp>
      </p:grpSp>
    </p:spTree>
    <p:extLst>
      <p:ext uri="{BB962C8B-B14F-4D97-AF65-F5344CB8AC3E}">
        <p14:creationId xmlns:p14="http://schemas.microsoft.com/office/powerpoint/2010/main" val="167670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865458"/>
            <a:ext cx="6124575" cy="56388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0" y="457200"/>
            <a:ext cx="90678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a:t>
            </a:r>
            <a:r>
              <a:rPr lang="en-US" sz="2400" b="1" dirty="0">
                <a:solidFill>
                  <a:schemeClr val="accent3">
                    <a:lumMod val="50000"/>
                  </a:schemeClr>
                </a:solidFill>
                <a:latin typeface="Times New Roman" pitchFamily="18" charset="0"/>
                <a:cs typeface="Times New Roman" pitchFamily="18" charset="0"/>
              </a:rPr>
              <a:t>TISSUE</a:t>
            </a:r>
            <a:r>
              <a:rPr lang="en-US" sz="2400" b="1" dirty="0">
                <a:solidFill>
                  <a:schemeClr val="accent3">
                    <a:lumMod val="50000"/>
                  </a:schemeClr>
                </a:solidFill>
                <a:latin typeface="Script MT Bold" pitchFamily="66" charset="0"/>
              </a:rPr>
              <a:t>. (advance slide for answers)</a:t>
            </a:r>
          </a:p>
        </p:txBody>
      </p:sp>
      <p:sp>
        <p:nvSpPr>
          <p:cNvPr id="9" name="Rectangle 8"/>
          <p:cNvSpPr/>
          <p:nvPr/>
        </p:nvSpPr>
        <p:spPr>
          <a:xfrm>
            <a:off x="3235402" y="2491892"/>
            <a:ext cx="2369302"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Skeletal muscle</a:t>
            </a:r>
          </a:p>
        </p:txBody>
      </p:sp>
      <p:sp>
        <p:nvSpPr>
          <p:cNvPr id="12" name="Freeform 11"/>
          <p:cNvSpPr/>
          <p:nvPr/>
        </p:nvSpPr>
        <p:spPr>
          <a:xfrm>
            <a:off x="2047875" y="881846"/>
            <a:ext cx="4744357" cy="4909354"/>
          </a:xfrm>
          <a:custGeom>
            <a:avLst/>
            <a:gdLst>
              <a:gd name="connsiteX0" fmla="*/ 4533900 w 4744357"/>
              <a:gd name="connsiteY0" fmla="*/ 2747179 h 4909354"/>
              <a:gd name="connsiteX1" fmla="*/ 4591050 w 4744357"/>
              <a:gd name="connsiteY1" fmla="*/ 2623354 h 4909354"/>
              <a:gd name="connsiteX2" fmla="*/ 4600575 w 4744357"/>
              <a:gd name="connsiteY2" fmla="*/ 2585254 h 4909354"/>
              <a:gd name="connsiteX3" fmla="*/ 4619625 w 4744357"/>
              <a:gd name="connsiteY3" fmla="*/ 2547154 h 4909354"/>
              <a:gd name="connsiteX4" fmla="*/ 4657725 w 4744357"/>
              <a:gd name="connsiteY4" fmla="*/ 2413804 h 4909354"/>
              <a:gd name="connsiteX5" fmla="*/ 4676775 w 4744357"/>
              <a:gd name="connsiteY5" fmla="*/ 2385229 h 4909354"/>
              <a:gd name="connsiteX6" fmla="*/ 4705350 w 4744357"/>
              <a:gd name="connsiteY6" fmla="*/ 2280454 h 4909354"/>
              <a:gd name="connsiteX7" fmla="*/ 4733925 w 4744357"/>
              <a:gd name="connsiteY7" fmla="*/ 2185204 h 4909354"/>
              <a:gd name="connsiteX8" fmla="*/ 4733925 w 4744357"/>
              <a:gd name="connsiteY8" fmla="*/ 1908979 h 4909354"/>
              <a:gd name="connsiteX9" fmla="*/ 4724400 w 4744357"/>
              <a:gd name="connsiteY9" fmla="*/ 1880404 h 4909354"/>
              <a:gd name="connsiteX10" fmla="*/ 4714875 w 4744357"/>
              <a:gd name="connsiteY10" fmla="*/ 1785154 h 4909354"/>
              <a:gd name="connsiteX11" fmla="*/ 4686300 w 4744357"/>
              <a:gd name="connsiteY11" fmla="*/ 1670854 h 4909354"/>
              <a:gd name="connsiteX12" fmla="*/ 4676775 w 4744357"/>
              <a:gd name="connsiteY12" fmla="*/ 1642279 h 4909354"/>
              <a:gd name="connsiteX13" fmla="*/ 4667250 w 4744357"/>
              <a:gd name="connsiteY13" fmla="*/ 1594654 h 4909354"/>
              <a:gd name="connsiteX14" fmla="*/ 4629150 w 4744357"/>
              <a:gd name="connsiteY14" fmla="*/ 1508929 h 4909354"/>
              <a:gd name="connsiteX15" fmla="*/ 4600575 w 4744357"/>
              <a:gd name="connsiteY15" fmla="*/ 1394629 h 4909354"/>
              <a:gd name="connsiteX16" fmla="*/ 4581525 w 4744357"/>
              <a:gd name="connsiteY16" fmla="*/ 1337479 h 4909354"/>
              <a:gd name="connsiteX17" fmla="*/ 4572000 w 4744357"/>
              <a:gd name="connsiteY17" fmla="*/ 1308904 h 4909354"/>
              <a:gd name="connsiteX18" fmla="*/ 4552950 w 4744357"/>
              <a:gd name="connsiteY18" fmla="*/ 1280329 h 4909354"/>
              <a:gd name="connsiteX19" fmla="*/ 4524375 w 4744357"/>
              <a:gd name="connsiteY19" fmla="*/ 1204129 h 4909354"/>
              <a:gd name="connsiteX20" fmla="*/ 4476750 w 4744357"/>
              <a:gd name="connsiteY20" fmla="*/ 1118404 h 4909354"/>
              <a:gd name="connsiteX21" fmla="*/ 4438650 w 4744357"/>
              <a:gd name="connsiteY21" fmla="*/ 1080304 h 4909354"/>
              <a:gd name="connsiteX22" fmla="*/ 4429125 w 4744357"/>
              <a:gd name="connsiteY22" fmla="*/ 1051729 h 4909354"/>
              <a:gd name="connsiteX23" fmla="*/ 4333875 w 4744357"/>
              <a:gd name="connsiteY23" fmla="*/ 956479 h 4909354"/>
              <a:gd name="connsiteX24" fmla="*/ 4305300 w 4744357"/>
              <a:gd name="connsiteY24" fmla="*/ 927904 h 4909354"/>
              <a:gd name="connsiteX25" fmla="*/ 4248150 w 4744357"/>
              <a:gd name="connsiteY25" fmla="*/ 870754 h 4909354"/>
              <a:gd name="connsiteX26" fmla="*/ 4181475 w 4744357"/>
              <a:gd name="connsiteY26" fmla="*/ 813604 h 4909354"/>
              <a:gd name="connsiteX27" fmla="*/ 4152900 w 4744357"/>
              <a:gd name="connsiteY27" fmla="*/ 804079 h 4909354"/>
              <a:gd name="connsiteX28" fmla="*/ 4105275 w 4744357"/>
              <a:gd name="connsiteY28" fmla="*/ 785029 h 4909354"/>
              <a:gd name="connsiteX29" fmla="*/ 4076700 w 4744357"/>
              <a:gd name="connsiteY29" fmla="*/ 765979 h 4909354"/>
              <a:gd name="connsiteX30" fmla="*/ 4019550 w 4744357"/>
              <a:gd name="connsiteY30" fmla="*/ 746929 h 4909354"/>
              <a:gd name="connsiteX31" fmla="*/ 3952875 w 4744357"/>
              <a:gd name="connsiteY31" fmla="*/ 718354 h 4909354"/>
              <a:gd name="connsiteX32" fmla="*/ 3905250 w 4744357"/>
              <a:gd name="connsiteY32" fmla="*/ 708829 h 4909354"/>
              <a:gd name="connsiteX33" fmla="*/ 3848100 w 4744357"/>
              <a:gd name="connsiteY33" fmla="*/ 689779 h 4909354"/>
              <a:gd name="connsiteX34" fmla="*/ 3819525 w 4744357"/>
              <a:gd name="connsiteY34" fmla="*/ 680254 h 4909354"/>
              <a:gd name="connsiteX35" fmla="*/ 3657600 w 4744357"/>
              <a:gd name="connsiteY35" fmla="*/ 642154 h 4909354"/>
              <a:gd name="connsiteX36" fmla="*/ 3505200 w 4744357"/>
              <a:gd name="connsiteY36" fmla="*/ 585004 h 4909354"/>
              <a:gd name="connsiteX37" fmla="*/ 3409950 w 4744357"/>
              <a:gd name="connsiteY37" fmla="*/ 565954 h 4909354"/>
              <a:gd name="connsiteX38" fmla="*/ 3352800 w 4744357"/>
              <a:gd name="connsiteY38" fmla="*/ 546904 h 4909354"/>
              <a:gd name="connsiteX39" fmla="*/ 3314700 w 4744357"/>
              <a:gd name="connsiteY39" fmla="*/ 537379 h 4909354"/>
              <a:gd name="connsiteX40" fmla="*/ 3219450 w 4744357"/>
              <a:gd name="connsiteY40" fmla="*/ 489754 h 4909354"/>
              <a:gd name="connsiteX41" fmla="*/ 3086100 w 4744357"/>
              <a:gd name="connsiteY41" fmla="*/ 461179 h 4909354"/>
              <a:gd name="connsiteX42" fmla="*/ 3028950 w 4744357"/>
              <a:gd name="connsiteY42" fmla="*/ 432604 h 4909354"/>
              <a:gd name="connsiteX43" fmla="*/ 2981325 w 4744357"/>
              <a:gd name="connsiteY43" fmla="*/ 404029 h 4909354"/>
              <a:gd name="connsiteX44" fmla="*/ 2933700 w 4744357"/>
              <a:gd name="connsiteY44" fmla="*/ 394504 h 4909354"/>
              <a:gd name="connsiteX45" fmla="*/ 2828925 w 4744357"/>
              <a:gd name="connsiteY45" fmla="*/ 356404 h 4909354"/>
              <a:gd name="connsiteX46" fmla="*/ 2762250 w 4744357"/>
              <a:gd name="connsiteY46" fmla="*/ 337354 h 4909354"/>
              <a:gd name="connsiteX47" fmla="*/ 2714625 w 4744357"/>
              <a:gd name="connsiteY47" fmla="*/ 308779 h 4909354"/>
              <a:gd name="connsiteX48" fmla="*/ 2676525 w 4744357"/>
              <a:gd name="connsiteY48" fmla="*/ 299254 h 4909354"/>
              <a:gd name="connsiteX49" fmla="*/ 2609850 w 4744357"/>
              <a:gd name="connsiteY49" fmla="*/ 280204 h 4909354"/>
              <a:gd name="connsiteX50" fmla="*/ 2581275 w 4744357"/>
              <a:gd name="connsiteY50" fmla="*/ 270679 h 4909354"/>
              <a:gd name="connsiteX51" fmla="*/ 2419350 w 4744357"/>
              <a:gd name="connsiteY51" fmla="*/ 223054 h 4909354"/>
              <a:gd name="connsiteX52" fmla="*/ 2333625 w 4744357"/>
              <a:gd name="connsiteY52" fmla="*/ 194479 h 4909354"/>
              <a:gd name="connsiteX53" fmla="*/ 2305050 w 4744357"/>
              <a:gd name="connsiteY53" fmla="*/ 175429 h 4909354"/>
              <a:gd name="connsiteX54" fmla="*/ 2209800 w 4744357"/>
              <a:gd name="connsiteY54" fmla="*/ 146854 h 4909354"/>
              <a:gd name="connsiteX55" fmla="*/ 2143125 w 4744357"/>
              <a:gd name="connsiteY55" fmla="*/ 118279 h 4909354"/>
              <a:gd name="connsiteX56" fmla="*/ 2057400 w 4744357"/>
              <a:gd name="connsiteY56" fmla="*/ 99229 h 4909354"/>
              <a:gd name="connsiteX57" fmla="*/ 2000250 w 4744357"/>
              <a:gd name="connsiteY57" fmla="*/ 80179 h 4909354"/>
              <a:gd name="connsiteX58" fmla="*/ 1914525 w 4744357"/>
              <a:gd name="connsiteY58" fmla="*/ 51604 h 4909354"/>
              <a:gd name="connsiteX59" fmla="*/ 1847850 w 4744357"/>
              <a:gd name="connsiteY59" fmla="*/ 32554 h 4909354"/>
              <a:gd name="connsiteX60" fmla="*/ 1609725 w 4744357"/>
              <a:gd name="connsiteY60" fmla="*/ 13504 h 4909354"/>
              <a:gd name="connsiteX61" fmla="*/ 1400175 w 4744357"/>
              <a:gd name="connsiteY61" fmla="*/ 13504 h 4909354"/>
              <a:gd name="connsiteX62" fmla="*/ 1314450 w 4744357"/>
              <a:gd name="connsiteY62" fmla="*/ 51604 h 4909354"/>
              <a:gd name="connsiteX63" fmla="*/ 1276350 w 4744357"/>
              <a:gd name="connsiteY63" fmla="*/ 80179 h 4909354"/>
              <a:gd name="connsiteX64" fmla="*/ 1228725 w 4744357"/>
              <a:gd name="connsiteY64" fmla="*/ 89704 h 4909354"/>
              <a:gd name="connsiteX65" fmla="*/ 1190625 w 4744357"/>
              <a:gd name="connsiteY65" fmla="*/ 99229 h 4909354"/>
              <a:gd name="connsiteX66" fmla="*/ 1133475 w 4744357"/>
              <a:gd name="connsiteY66" fmla="*/ 137329 h 4909354"/>
              <a:gd name="connsiteX67" fmla="*/ 1104900 w 4744357"/>
              <a:gd name="connsiteY67" fmla="*/ 156379 h 4909354"/>
              <a:gd name="connsiteX68" fmla="*/ 1038225 w 4744357"/>
              <a:gd name="connsiteY68" fmla="*/ 213529 h 4909354"/>
              <a:gd name="connsiteX69" fmla="*/ 1009650 w 4744357"/>
              <a:gd name="connsiteY69" fmla="*/ 261154 h 4909354"/>
              <a:gd name="connsiteX70" fmla="*/ 942975 w 4744357"/>
              <a:gd name="connsiteY70" fmla="*/ 346879 h 4909354"/>
              <a:gd name="connsiteX71" fmla="*/ 885825 w 4744357"/>
              <a:gd name="connsiteY71" fmla="*/ 442129 h 4909354"/>
              <a:gd name="connsiteX72" fmla="*/ 866775 w 4744357"/>
              <a:gd name="connsiteY72" fmla="*/ 470704 h 4909354"/>
              <a:gd name="connsiteX73" fmla="*/ 857250 w 4744357"/>
              <a:gd name="connsiteY73" fmla="*/ 499279 h 4909354"/>
              <a:gd name="connsiteX74" fmla="*/ 828675 w 4744357"/>
              <a:gd name="connsiteY74" fmla="*/ 527854 h 4909354"/>
              <a:gd name="connsiteX75" fmla="*/ 809625 w 4744357"/>
              <a:gd name="connsiteY75" fmla="*/ 565954 h 4909354"/>
              <a:gd name="connsiteX76" fmla="*/ 781050 w 4744357"/>
              <a:gd name="connsiteY76" fmla="*/ 604054 h 4909354"/>
              <a:gd name="connsiteX77" fmla="*/ 762000 w 4744357"/>
              <a:gd name="connsiteY77" fmla="*/ 642154 h 4909354"/>
              <a:gd name="connsiteX78" fmla="*/ 752475 w 4744357"/>
              <a:gd name="connsiteY78" fmla="*/ 670729 h 4909354"/>
              <a:gd name="connsiteX79" fmla="*/ 714375 w 4744357"/>
              <a:gd name="connsiteY79" fmla="*/ 727879 h 4909354"/>
              <a:gd name="connsiteX80" fmla="*/ 676275 w 4744357"/>
              <a:gd name="connsiteY80" fmla="*/ 813604 h 4909354"/>
              <a:gd name="connsiteX81" fmla="*/ 657225 w 4744357"/>
              <a:gd name="connsiteY81" fmla="*/ 842179 h 4909354"/>
              <a:gd name="connsiteX82" fmla="*/ 647700 w 4744357"/>
              <a:gd name="connsiteY82" fmla="*/ 870754 h 4909354"/>
              <a:gd name="connsiteX83" fmla="*/ 628650 w 4744357"/>
              <a:gd name="connsiteY83" fmla="*/ 899329 h 4909354"/>
              <a:gd name="connsiteX84" fmla="*/ 619125 w 4744357"/>
              <a:gd name="connsiteY84" fmla="*/ 927904 h 4909354"/>
              <a:gd name="connsiteX85" fmla="*/ 600075 w 4744357"/>
              <a:gd name="connsiteY85" fmla="*/ 956479 h 4909354"/>
              <a:gd name="connsiteX86" fmla="*/ 571500 w 4744357"/>
              <a:gd name="connsiteY86" fmla="*/ 1023154 h 4909354"/>
              <a:gd name="connsiteX87" fmla="*/ 514350 w 4744357"/>
              <a:gd name="connsiteY87" fmla="*/ 1108879 h 4909354"/>
              <a:gd name="connsiteX88" fmla="*/ 504825 w 4744357"/>
              <a:gd name="connsiteY88" fmla="*/ 1137454 h 4909354"/>
              <a:gd name="connsiteX89" fmla="*/ 438150 w 4744357"/>
              <a:gd name="connsiteY89" fmla="*/ 1223179 h 4909354"/>
              <a:gd name="connsiteX90" fmla="*/ 400050 w 4744357"/>
              <a:gd name="connsiteY90" fmla="*/ 1299379 h 4909354"/>
              <a:gd name="connsiteX91" fmla="*/ 381000 w 4744357"/>
              <a:gd name="connsiteY91" fmla="*/ 1327954 h 4909354"/>
              <a:gd name="connsiteX92" fmla="*/ 371475 w 4744357"/>
              <a:gd name="connsiteY92" fmla="*/ 1356529 h 4909354"/>
              <a:gd name="connsiteX93" fmla="*/ 352425 w 4744357"/>
              <a:gd name="connsiteY93" fmla="*/ 1423204 h 4909354"/>
              <a:gd name="connsiteX94" fmla="*/ 314325 w 4744357"/>
              <a:gd name="connsiteY94" fmla="*/ 1480354 h 4909354"/>
              <a:gd name="connsiteX95" fmla="*/ 276225 w 4744357"/>
              <a:gd name="connsiteY95" fmla="*/ 1547029 h 4909354"/>
              <a:gd name="connsiteX96" fmla="*/ 257175 w 4744357"/>
              <a:gd name="connsiteY96" fmla="*/ 1604179 h 4909354"/>
              <a:gd name="connsiteX97" fmla="*/ 219075 w 4744357"/>
              <a:gd name="connsiteY97" fmla="*/ 1670854 h 4909354"/>
              <a:gd name="connsiteX98" fmla="*/ 190500 w 4744357"/>
              <a:gd name="connsiteY98" fmla="*/ 1728004 h 4909354"/>
              <a:gd name="connsiteX99" fmla="*/ 180975 w 4744357"/>
              <a:gd name="connsiteY99" fmla="*/ 1775629 h 4909354"/>
              <a:gd name="connsiteX100" fmla="*/ 142875 w 4744357"/>
              <a:gd name="connsiteY100" fmla="*/ 1842304 h 4909354"/>
              <a:gd name="connsiteX101" fmla="*/ 104775 w 4744357"/>
              <a:gd name="connsiteY101" fmla="*/ 1928029 h 4909354"/>
              <a:gd name="connsiteX102" fmla="*/ 95250 w 4744357"/>
              <a:gd name="connsiteY102" fmla="*/ 1966129 h 4909354"/>
              <a:gd name="connsiteX103" fmla="*/ 57150 w 4744357"/>
              <a:gd name="connsiteY103" fmla="*/ 2051854 h 4909354"/>
              <a:gd name="connsiteX104" fmla="*/ 47625 w 4744357"/>
              <a:gd name="connsiteY104" fmla="*/ 2099479 h 4909354"/>
              <a:gd name="connsiteX105" fmla="*/ 38100 w 4744357"/>
              <a:gd name="connsiteY105" fmla="*/ 2137579 h 4909354"/>
              <a:gd name="connsiteX106" fmla="*/ 28575 w 4744357"/>
              <a:gd name="connsiteY106" fmla="*/ 2213779 h 4909354"/>
              <a:gd name="connsiteX107" fmla="*/ 9525 w 4744357"/>
              <a:gd name="connsiteY107" fmla="*/ 2309029 h 4909354"/>
              <a:gd name="connsiteX108" fmla="*/ 0 w 4744357"/>
              <a:gd name="connsiteY108" fmla="*/ 2366179 h 4909354"/>
              <a:gd name="connsiteX109" fmla="*/ 9525 w 4744357"/>
              <a:gd name="connsiteY109" fmla="*/ 2690029 h 4909354"/>
              <a:gd name="connsiteX110" fmla="*/ 19050 w 4744357"/>
              <a:gd name="connsiteY110" fmla="*/ 2718604 h 4909354"/>
              <a:gd name="connsiteX111" fmla="*/ 28575 w 4744357"/>
              <a:gd name="connsiteY111" fmla="*/ 2775754 h 4909354"/>
              <a:gd name="connsiteX112" fmla="*/ 57150 w 4744357"/>
              <a:gd name="connsiteY112" fmla="*/ 2890054 h 4909354"/>
              <a:gd name="connsiteX113" fmla="*/ 123825 w 4744357"/>
              <a:gd name="connsiteY113" fmla="*/ 3051979 h 4909354"/>
              <a:gd name="connsiteX114" fmla="*/ 142875 w 4744357"/>
              <a:gd name="connsiteY114" fmla="*/ 3109129 h 4909354"/>
              <a:gd name="connsiteX115" fmla="*/ 161925 w 4744357"/>
              <a:gd name="connsiteY115" fmla="*/ 3156754 h 4909354"/>
              <a:gd name="connsiteX116" fmla="*/ 190500 w 4744357"/>
              <a:gd name="connsiteY116" fmla="*/ 3204379 h 4909354"/>
              <a:gd name="connsiteX117" fmla="*/ 200025 w 4744357"/>
              <a:gd name="connsiteY117" fmla="*/ 3232954 h 4909354"/>
              <a:gd name="connsiteX118" fmla="*/ 238125 w 4744357"/>
              <a:gd name="connsiteY118" fmla="*/ 3309154 h 4909354"/>
              <a:gd name="connsiteX119" fmla="*/ 247650 w 4744357"/>
              <a:gd name="connsiteY119" fmla="*/ 3347254 h 4909354"/>
              <a:gd name="connsiteX120" fmla="*/ 266700 w 4744357"/>
              <a:gd name="connsiteY120" fmla="*/ 3375829 h 4909354"/>
              <a:gd name="connsiteX121" fmla="*/ 285750 w 4744357"/>
              <a:gd name="connsiteY121" fmla="*/ 3413929 h 4909354"/>
              <a:gd name="connsiteX122" fmla="*/ 314325 w 4744357"/>
              <a:gd name="connsiteY122" fmla="*/ 3461554 h 4909354"/>
              <a:gd name="connsiteX123" fmla="*/ 409575 w 4744357"/>
              <a:gd name="connsiteY123" fmla="*/ 3623479 h 4909354"/>
              <a:gd name="connsiteX124" fmla="*/ 419100 w 4744357"/>
              <a:gd name="connsiteY124" fmla="*/ 3652054 h 4909354"/>
              <a:gd name="connsiteX125" fmla="*/ 466725 w 4744357"/>
              <a:gd name="connsiteY125" fmla="*/ 3737779 h 4909354"/>
              <a:gd name="connsiteX126" fmla="*/ 485775 w 4744357"/>
              <a:gd name="connsiteY126" fmla="*/ 3766354 h 4909354"/>
              <a:gd name="connsiteX127" fmla="*/ 542925 w 4744357"/>
              <a:gd name="connsiteY127" fmla="*/ 3842554 h 4909354"/>
              <a:gd name="connsiteX128" fmla="*/ 600075 w 4744357"/>
              <a:gd name="connsiteY128" fmla="*/ 3918754 h 4909354"/>
              <a:gd name="connsiteX129" fmla="*/ 609600 w 4744357"/>
              <a:gd name="connsiteY129" fmla="*/ 3947329 h 4909354"/>
              <a:gd name="connsiteX130" fmla="*/ 628650 w 4744357"/>
              <a:gd name="connsiteY130" fmla="*/ 3975904 h 4909354"/>
              <a:gd name="connsiteX131" fmla="*/ 695325 w 4744357"/>
              <a:gd name="connsiteY131" fmla="*/ 4061629 h 4909354"/>
              <a:gd name="connsiteX132" fmla="*/ 733425 w 4744357"/>
              <a:gd name="connsiteY132" fmla="*/ 4147354 h 4909354"/>
              <a:gd name="connsiteX133" fmla="*/ 762000 w 4744357"/>
              <a:gd name="connsiteY133" fmla="*/ 4166404 h 4909354"/>
              <a:gd name="connsiteX134" fmla="*/ 790575 w 4744357"/>
              <a:gd name="connsiteY134" fmla="*/ 4194979 h 4909354"/>
              <a:gd name="connsiteX135" fmla="*/ 857250 w 4744357"/>
              <a:gd name="connsiteY135" fmla="*/ 4271179 h 4909354"/>
              <a:gd name="connsiteX136" fmla="*/ 876300 w 4744357"/>
              <a:gd name="connsiteY136" fmla="*/ 4299754 h 4909354"/>
              <a:gd name="connsiteX137" fmla="*/ 904875 w 4744357"/>
              <a:gd name="connsiteY137" fmla="*/ 4337854 h 4909354"/>
              <a:gd name="connsiteX138" fmla="*/ 942975 w 4744357"/>
              <a:gd name="connsiteY138" fmla="*/ 4395004 h 4909354"/>
              <a:gd name="connsiteX139" fmla="*/ 981075 w 4744357"/>
              <a:gd name="connsiteY139" fmla="*/ 4433104 h 4909354"/>
              <a:gd name="connsiteX140" fmla="*/ 1047750 w 4744357"/>
              <a:gd name="connsiteY140" fmla="*/ 4537879 h 4909354"/>
              <a:gd name="connsiteX141" fmla="*/ 1085850 w 4744357"/>
              <a:gd name="connsiteY141" fmla="*/ 4585504 h 4909354"/>
              <a:gd name="connsiteX142" fmla="*/ 1114425 w 4744357"/>
              <a:gd name="connsiteY142" fmla="*/ 4604554 h 4909354"/>
              <a:gd name="connsiteX143" fmla="*/ 1190625 w 4744357"/>
              <a:gd name="connsiteY143" fmla="*/ 4690279 h 4909354"/>
              <a:gd name="connsiteX144" fmla="*/ 1228725 w 4744357"/>
              <a:gd name="connsiteY144" fmla="*/ 4718854 h 4909354"/>
              <a:gd name="connsiteX145" fmla="*/ 1257300 w 4744357"/>
              <a:gd name="connsiteY145" fmla="*/ 4737904 h 4909354"/>
              <a:gd name="connsiteX146" fmla="*/ 1343025 w 4744357"/>
              <a:gd name="connsiteY146" fmla="*/ 4804579 h 4909354"/>
              <a:gd name="connsiteX147" fmla="*/ 1381125 w 4744357"/>
              <a:gd name="connsiteY147" fmla="*/ 4814104 h 4909354"/>
              <a:gd name="connsiteX148" fmla="*/ 1447800 w 4744357"/>
              <a:gd name="connsiteY148" fmla="*/ 4842679 h 4909354"/>
              <a:gd name="connsiteX149" fmla="*/ 1543050 w 4744357"/>
              <a:gd name="connsiteY149" fmla="*/ 4861729 h 4909354"/>
              <a:gd name="connsiteX150" fmla="*/ 1571625 w 4744357"/>
              <a:gd name="connsiteY150" fmla="*/ 4871254 h 4909354"/>
              <a:gd name="connsiteX151" fmla="*/ 1733550 w 4744357"/>
              <a:gd name="connsiteY151" fmla="*/ 4890304 h 4909354"/>
              <a:gd name="connsiteX152" fmla="*/ 2000250 w 4744357"/>
              <a:gd name="connsiteY152" fmla="*/ 4909354 h 4909354"/>
              <a:gd name="connsiteX153" fmla="*/ 2200275 w 4744357"/>
              <a:gd name="connsiteY153" fmla="*/ 4899829 h 4909354"/>
              <a:gd name="connsiteX154" fmla="*/ 2276475 w 4744357"/>
              <a:gd name="connsiteY154" fmla="*/ 4890304 h 4909354"/>
              <a:gd name="connsiteX155" fmla="*/ 2371725 w 4744357"/>
              <a:gd name="connsiteY155" fmla="*/ 4880779 h 4909354"/>
              <a:gd name="connsiteX156" fmla="*/ 2514600 w 4744357"/>
              <a:gd name="connsiteY156" fmla="*/ 4871254 h 4909354"/>
              <a:gd name="connsiteX157" fmla="*/ 2714625 w 4744357"/>
              <a:gd name="connsiteY157" fmla="*/ 4842679 h 4909354"/>
              <a:gd name="connsiteX158" fmla="*/ 2743200 w 4744357"/>
              <a:gd name="connsiteY158" fmla="*/ 4833154 h 4909354"/>
              <a:gd name="connsiteX159" fmla="*/ 2838450 w 4744357"/>
              <a:gd name="connsiteY159" fmla="*/ 4804579 h 4909354"/>
              <a:gd name="connsiteX160" fmla="*/ 2867025 w 4744357"/>
              <a:gd name="connsiteY160" fmla="*/ 4785529 h 4909354"/>
              <a:gd name="connsiteX161" fmla="*/ 2933700 w 4744357"/>
              <a:gd name="connsiteY161" fmla="*/ 4756954 h 4909354"/>
              <a:gd name="connsiteX162" fmla="*/ 2962275 w 4744357"/>
              <a:gd name="connsiteY162" fmla="*/ 4737904 h 4909354"/>
              <a:gd name="connsiteX163" fmla="*/ 3009900 w 4744357"/>
              <a:gd name="connsiteY163" fmla="*/ 4718854 h 4909354"/>
              <a:gd name="connsiteX164" fmla="*/ 3038475 w 4744357"/>
              <a:gd name="connsiteY164" fmla="*/ 4699804 h 4909354"/>
              <a:gd name="connsiteX165" fmla="*/ 3114675 w 4744357"/>
              <a:gd name="connsiteY165" fmla="*/ 4661704 h 4909354"/>
              <a:gd name="connsiteX166" fmla="*/ 3190875 w 4744357"/>
              <a:gd name="connsiteY166" fmla="*/ 4604554 h 4909354"/>
              <a:gd name="connsiteX167" fmla="*/ 3286125 w 4744357"/>
              <a:gd name="connsiteY167" fmla="*/ 4528354 h 4909354"/>
              <a:gd name="connsiteX168" fmla="*/ 3314700 w 4744357"/>
              <a:gd name="connsiteY168" fmla="*/ 4518829 h 4909354"/>
              <a:gd name="connsiteX169" fmla="*/ 3381375 w 4744357"/>
              <a:gd name="connsiteY169" fmla="*/ 4471204 h 4909354"/>
              <a:gd name="connsiteX170" fmla="*/ 3400425 w 4744357"/>
              <a:gd name="connsiteY170" fmla="*/ 4442629 h 4909354"/>
              <a:gd name="connsiteX171" fmla="*/ 3429000 w 4744357"/>
              <a:gd name="connsiteY171" fmla="*/ 4423579 h 4909354"/>
              <a:gd name="connsiteX172" fmla="*/ 3514725 w 4744357"/>
              <a:gd name="connsiteY172" fmla="*/ 4356904 h 4909354"/>
              <a:gd name="connsiteX173" fmla="*/ 3590925 w 4744357"/>
              <a:gd name="connsiteY173" fmla="*/ 4261654 h 4909354"/>
              <a:gd name="connsiteX174" fmla="*/ 3619500 w 4744357"/>
              <a:gd name="connsiteY174" fmla="*/ 4223554 h 4909354"/>
              <a:gd name="connsiteX175" fmla="*/ 3648075 w 4744357"/>
              <a:gd name="connsiteY175" fmla="*/ 4204504 h 4909354"/>
              <a:gd name="connsiteX176" fmla="*/ 3686175 w 4744357"/>
              <a:gd name="connsiteY176" fmla="*/ 4166404 h 4909354"/>
              <a:gd name="connsiteX177" fmla="*/ 3705225 w 4744357"/>
              <a:gd name="connsiteY177" fmla="*/ 4137829 h 4909354"/>
              <a:gd name="connsiteX178" fmla="*/ 3733800 w 4744357"/>
              <a:gd name="connsiteY178" fmla="*/ 4109254 h 4909354"/>
              <a:gd name="connsiteX179" fmla="*/ 3752850 w 4744357"/>
              <a:gd name="connsiteY179" fmla="*/ 4080679 h 4909354"/>
              <a:gd name="connsiteX180" fmla="*/ 3819525 w 4744357"/>
              <a:gd name="connsiteY180" fmla="*/ 4014004 h 4909354"/>
              <a:gd name="connsiteX181" fmla="*/ 3876675 w 4744357"/>
              <a:gd name="connsiteY181" fmla="*/ 3956854 h 4909354"/>
              <a:gd name="connsiteX182" fmla="*/ 3914775 w 4744357"/>
              <a:gd name="connsiteY182" fmla="*/ 3899704 h 4909354"/>
              <a:gd name="connsiteX183" fmla="*/ 3933825 w 4744357"/>
              <a:gd name="connsiteY183" fmla="*/ 3861604 h 4909354"/>
              <a:gd name="connsiteX184" fmla="*/ 4000500 w 4744357"/>
              <a:gd name="connsiteY184" fmla="*/ 3775879 h 4909354"/>
              <a:gd name="connsiteX185" fmla="*/ 4029075 w 4744357"/>
              <a:gd name="connsiteY185" fmla="*/ 3718729 h 4909354"/>
              <a:gd name="connsiteX186" fmla="*/ 4048125 w 4744357"/>
              <a:gd name="connsiteY186" fmla="*/ 3680629 h 4909354"/>
              <a:gd name="connsiteX187" fmla="*/ 4067175 w 4744357"/>
              <a:gd name="connsiteY187" fmla="*/ 3652054 h 4909354"/>
              <a:gd name="connsiteX188" fmla="*/ 4095750 w 4744357"/>
              <a:gd name="connsiteY188" fmla="*/ 3604429 h 4909354"/>
              <a:gd name="connsiteX189" fmla="*/ 4133850 w 4744357"/>
              <a:gd name="connsiteY189" fmla="*/ 3547279 h 4909354"/>
              <a:gd name="connsiteX190" fmla="*/ 4143375 w 4744357"/>
              <a:gd name="connsiteY190" fmla="*/ 3518704 h 4909354"/>
              <a:gd name="connsiteX191" fmla="*/ 4210050 w 4744357"/>
              <a:gd name="connsiteY191" fmla="*/ 3432979 h 4909354"/>
              <a:gd name="connsiteX192" fmla="*/ 4219575 w 4744357"/>
              <a:gd name="connsiteY192" fmla="*/ 3404404 h 4909354"/>
              <a:gd name="connsiteX193" fmla="*/ 4257675 w 4744357"/>
              <a:gd name="connsiteY193" fmla="*/ 3347254 h 4909354"/>
              <a:gd name="connsiteX194" fmla="*/ 4276725 w 4744357"/>
              <a:gd name="connsiteY194" fmla="*/ 3290104 h 4909354"/>
              <a:gd name="connsiteX195" fmla="*/ 4314825 w 4744357"/>
              <a:gd name="connsiteY195" fmla="*/ 3232954 h 4909354"/>
              <a:gd name="connsiteX196" fmla="*/ 4324350 w 4744357"/>
              <a:gd name="connsiteY196" fmla="*/ 3204379 h 4909354"/>
              <a:gd name="connsiteX197" fmla="*/ 4362450 w 4744357"/>
              <a:gd name="connsiteY197" fmla="*/ 3147229 h 4909354"/>
              <a:gd name="connsiteX198" fmla="*/ 4400550 w 4744357"/>
              <a:gd name="connsiteY198" fmla="*/ 3061504 h 4909354"/>
              <a:gd name="connsiteX199" fmla="*/ 4429125 w 4744357"/>
              <a:gd name="connsiteY199" fmla="*/ 2994829 h 4909354"/>
              <a:gd name="connsiteX200" fmla="*/ 4438650 w 4744357"/>
              <a:gd name="connsiteY200" fmla="*/ 2966254 h 4909354"/>
              <a:gd name="connsiteX201" fmla="*/ 4457700 w 4744357"/>
              <a:gd name="connsiteY201" fmla="*/ 2937679 h 4909354"/>
              <a:gd name="connsiteX202" fmla="*/ 4476750 w 4744357"/>
              <a:gd name="connsiteY202" fmla="*/ 2880529 h 4909354"/>
              <a:gd name="connsiteX203" fmla="*/ 4495800 w 4744357"/>
              <a:gd name="connsiteY203" fmla="*/ 2823379 h 4909354"/>
              <a:gd name="connsiteX204" fmla="*/ 4505325 w 4744357"/>
              <a:gd name="connsiteY204" fmla="*/ 2794804 h 4909354"/>
              <a:gd name="connsiteX205" fmla="*/ 4524375 w 4744357"/>
              <a:gd name="connsiteY205" fmla="*/ 2756704 h 4909354"/>
              <a:gd name="connsiteX206" fmla="*/ 4533900 w 4744357"/>
              <a:gd name="connsiteY206" fmla="*/ 2728129 h 4909354"/>
              <a:gd name="connsiteX207" fmla="*/ 4552950 w 4744357"/>
              <a:gd name="connsiteY207" fmla="*/ 2690029 h 490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4744357" h="4909354">
                <a:moveTo>
                  <a:pt x="4533900" y="2747179"/>
                </a:moveTo>
                <a:cubicBezTo>
                  <a:pt x="4555068" y="2704844"/>
                  <a:pt x="4576252" y="2667749"/>
                  <a:pt x="4591050" y="2623354"/>
                </a:cubicBezTo>
                <a:cubicBezTo>
                  <a:pt x="4595190" y="2610935"/>
                  <a:pt x="4595978" y="2597511"/>
                  <a:pt x="4600575" y="2585254"/>
                </a:cubicBezTo>
                <a:cubicBezTo>
                  <a:pt x="4605561" y="2571959"/>
                  <a:pt x="4615135" y="2560624"/>
                  <a:pt x="4619625" y="2547154"/>
                </a:cubicBezTo>
                <a:cubicBezTo>
                  <a:pt x="4639806" y="2486612"/>
                  <a:pt x="4633264" y="2468842"/>
                  <a:pt x="4657725" y="2413804"/>
                </a:cubicBezTo>
                <a:cubicBezTo>
                  <a:pt x="4662374" y="2403343"/>
                  <a:pt x="4672126" y="2395690"/>
                  <a:pt x="4676775" y="2385229"/>
                </a:cubicBezTo>
                <a:cubicBezTo>
                  <a:pt x="4709902" y="2310692"/>
                  <a:pt x="4684665" y="2349405"/>
                  <a:pt x="4705350" y="2280454"/>
                </a:cubicBezTo>
                <a:cubicBezTo>
                  <a:pt x="4742944" y="2155141"/>
                  <a:pt x="4709181" y="2308922"/>
                  <a:pt x="4733925" y="2185204"/>
                </a:cubicBezTo>
                <a:cubicBezTo>
                  <a:pt x="4746181" y="2050393"/>
                  <a:pt x="4749397" y="2071430"/>
                  <a:pt x="4733925" y="1908979"/>
                </a:cubicBezTo>
                <a:cubicBezTo>
                  <a:pt x="4732973" y="1898984"/>
                  <a:pt x="4727575" y="1889929"/>
                  <a:pt x="4724400" y="1880404"/>
                </a:cubicBezTo>
                <a:cubicBezTo>
                  <a:pt x="4721225" y="1848654"/>
                  <a:pt x="4720583" y="1816548"/>
                  <a:pt x="4714875" y="1785154"/>
                </a:cubicBezTo>
                <a:cubicBezTo>
                  <a:pt x="4707850" y="1746515"/>
                  <a:pt x="4698719" y="1708111"/>
                  <a:pt x="4686300" y="1670854"/>
                </a:cubicBezTo>
                <a:cubicBezTo>
                  <a:pt x="4683125" y="1661329"/>
                  <a:pt x="4679210" y="1652019"/>
                  <a:pt x="4676775" y="1642279"/>
                </a:cubicBezTo>
                <a:cubicBezTo>
                  <a:pt x="4672848" y="1626573"/>
                  <a:pt x="4671902" y="1610161"/>
                  <a:pt x="4667250" y="1594654"/>
                </a:cubicBezTo>
                <a:cubicBezTo>
                  <a:pt x="4658129" y="1564250"/>
                  <a:pt x="4643222" y="1537072"/>
                  <a:pt x="4629150" y="1508929"/>
                </a:cubicBezTo>
                <a:cubicBezTo>
                  <a:pt x="4616324" y="1431972"/>
                  <a:pt x="4625732" y="1470101"/>
                  <a:pt x="4600575" y="1394629"/>
                </a:cubicBezTo>
                <a:lnTo>
                  <a:pt x="4581525" y="1337479"/>
                </a:lnTo>
                <a:cubicBezTo>
                  <a:pt x="4578350" y="1327954"/>
                  <a:pt x="4577569" y="1317258"/>
                  <a:pt x="4572000" y="1308904"/>
                </a:cubicBezTo>
                <a:lnTo>
                  <a:pt x="4552950" y="1280329"/>
                </a:lnTo>
                <a:cubicBezTo>
                  <a:pt x="4535389" y="1210085"/>
                  <a:pt x="4554260" y="1273861"/>
                  <a:pt x="4524375" y="1204129"/>
                </a:cubicBezTo>
                <a:cubicBezTo>
                  <a:pt x="4506409" y="1162208"/>
                  <a:pt x="4523158" y="1164812"/>
                  <a:pt x="4476750" y="1118404"/>
                </a:cubicBezTo>
                <a:lnTo>
                  <a:pt x="4438650" y="1080304"/>
                </a:lnTo>
                <a:cubicBezTo>
                  <a:pt x="4435475" y="1070779"/>
                  <a:pt x="4435397" y="1059569"/>
                  <a:pt x="4429125" y="1051729"/>
                </a:cubicBezTo>
                <a:lnTo>
                  <a:pt x="4333875" y="956479"/>
                </a:lnTo>
                <a:cubicBezTo>
                  <a:pt x="4324350" y="946954"/>
                  <a:pt x="4313382" y="938680"/>
                  <a:pt x="4305300" y="927904"/>
                </a:cubicBezTo>
                <a:cubicBezTo>
                  <a:pt x="4250542" y="854893"/>
                  <a:pt x="4303862" y="917180"/>
                  <a:pt x="4248150" y="870754"/>
                </a:cubicBezTo>
                <a:cubicBezTo>
                  <a:pt x="4211299" y="840045"/>
                  <a:pt x="4226875" y="839547"/>
                  <a:pt x="4181475" y="813604"/>
                </a:cubicBezTo>
                <a:cubicBezTo>
                  <a:pt x="4172758" y="808623"/>
                  <a:pt x="4162301" y="807604"/>
                  <a:pt x="4152900" y="804079"/>
                </a:cubicBezTo>
                <a:cubicBezTo>
                  <a:pt x="4136891" y="798076"/>
                  <a:pt x="4120568" y="792675"/>
                  <a:pt x="4105275" y="785029"/>
                </a:cubicBezTo>
                <a:cubicBezTo>
                  <a:pt x="4095036" y="779909"/>
                  <a:pt x="4087161" y="770628"/>
                  <a:pt x="4076700" y="765979"/>
                </a:cubicBezTo>
                <a:cubicBezTo>
                  <a:pt x="4058350" y="757824"/>
                  <a:pt x="4038194" y="754387"/>
                  <a:pt x="4019550" y="746929"/>
                </a:cubicBezTo>
                <a:cubicBezTo>
                  <a:pt x="3974117" y="728756"/>
                  <a:pt x="3993756" y="728574"/>
                  <a:pt x="3952875" y="718354"/>
                </a:cubicBezTo>
                <a:cubicBezTo>
                  <a:pt x="3937169" y="714427"/>
                  <a:pt x="3920869" y="713089"/>
                  <a:pt x="3905250" y="708829"/>
                </a:cubicBezTo>
                <a:cubicBezTo>
                  <a:pt x="3885877" y="703545"/>
                  <a:pt x="3867150" y="696129"/>
                  <a:pt x="3848100" y="689779"/>
                </a:cubicBezTo>
                <a:cubicBezTo>
                  <a:pt x="3838575" y="686604"/>
                  <a:pt x="3829265" y="682689"/>
                  <a:pt x="3819525" y="680254"/>
                </a:cubicBezTo>
                <a:cubicBezTo>
                  <a:pt x="3689519" y="647752"/>
                  <a:pt x="3743735" y="659381"/>
                  <a:pt x="3657600" y="642154"/>
                </a:cubicBezTo>
                <a:cubicBezTo>
                  <a:pt x="3618751" y="625505"/>
                  <a:pt x="3544714" y="591590"/>
                  <a:pt x="3505200" y="585004"/>
                </a:cubicBezTo>
                <a:cubicBezTo>
                  <a:pt x="3466581" y="578567"/>
                  <a:pt x="3445473" y="576611"/>
                  <a:pt x="3409950" y="565954"/>
                </a:cubicBezTo>
                <a:cubicBezTo>
                  <a:pt x="3390716" y="560184"/>
                  <a:pt x="3372281" y="551774"/>
                  <a:pt x="3352800" y="546904"/>
                </a:cubicBezTo>
                <a:cubicBezTo>
                  <a:pt x="3340100" y="543729"/>
                  <a:pt x="3326732" y="542536"/>
                  <a:pt x="3314700" y="537379"/>
                </a:cubicBezTo>
                <a:cubicBezTo>
                  <a:pt x="3282073" y="523396"/>
                  <a:pt x="3253888" y="498363"/>
                  <a:pt x="3219450" y="489754"/>
                </a:cubicBezTo>
                <a:cubicBezTo>
                  <a:pt x="3124514" y="466020"/>
                  <a:pt x="3169075" y="475008"/>
                  <a:pt x="3086100" y="461179"/>
                </a:cubicBezTo>
                <a:cubicBezTo>
                  <a:pt x="3067050" y="451654"/>
                  <a:pt x="3047648" y="442803"/>
                  <a:pt x="3028950" y="432604"/>
                </a:cubicBezTo>
                <a:cubicBezTo>
                  <a:pt x="3012697" y="423739"/>
                  <a:pt x="2998514" y="410905"/>
                  <a:pt x="2981325" y="404029"/>
                </a:cubicBezTo>
                <a:cubicBezTo>
                  <a:pt x="2966294" y="398016"/>
                  <a:pt x="2949319" y="398764"/>
                  <a:pt x="2933700" y="394504"/>
                </a:cubicBezTo>
                <a:cubicBezTo>
                  <a:pt x="2848088" y="371155"/>
                  <a:pt x="2905618" y="381968"/>
                  <a:pt x="2828925" y="356404"/>
                </a:cubicBezTo>
                <a:cubicBezTo>
                  <a:pt x="2806997" y="349095"/>
                  <a:pt x="2784475" y="343704"/>
                  <a:pt x="2762250" y="337354"/>
                </a:cubicBezTo>
                <a:cubicBezTo>
                  <a:pt x="2746375" y="327829"/>
                  <a:pt x="2731543" y="316298"/>
                  <a:pt x="2714625" y="308779"/>
                </a:cubicBezTo>
                <a:cubicBezTo>
                  <a:pt x="2702662" y="303462"/>
                  <a:pt x="2689155" y="302698"/>
                  <a:pt x="2676525" y="299254"/>
                </a:cubicBezTo>
                <a:cubicBezTo>
                  <a:pt x="2654225" y="293172"/>
                  <a:pt x="2631990" y="286846"/>
                  <a:pt x="2609850" y="280204"/>
                </a:cubicBezTo>
                <a:cubicBezTo>
                  <a:pt x="2600233" y="277319"/>
                  <a:pt x="2590415" y="274834"/>
                  <a:pt x="2581275" y="270679"/>
                </a:cubicBezTo>
                <a:cubicBezTo>
                  <a:pt x="2465871" y="218222"/>
                  <a:pt x="2546956" y="237232"/>
                  <a:pt x="2419350" y="223054"/>
                </a:cubicBezTo>
                <a:cubicBezTo>
                  <a:pt x="2291196" y="158977"/>
                  <a:pt x="2481341" y="249872"/>
                  <a:pt x="2333625" y="194479"/>
                </a:cubicBezTo>
                <a:cubicBezTo>
                  <a:pt x="2322906" y="190459"/>
                  <a:pt x="2315511" y="180078"/>
                  <a:pt x="2305050" y="175429"/>
                </a:cubicBezTo>
                <a:cubicBezTo>
                  <a:pt x="2206931" y="131821"/>
                  <a:pt x="2285993" y="174561"/>
                  <a:pt x="2209800" y="146854"/>
                </a:cubicBezTo>
                <a:cubicBezTo>
                  <a:pt x="2187076" y="138591"/>
                  <a:pt x="2165849" y="126542"/>
                  <a:pt x="2143125" y="118279"/>
                </a:cubicBezTo>
                <a:cubicBezTo>
                  <a:pt x="2117465" y="108948"/>
                  <a:pt x="2083054" y="106226"/>
                  <a:pt x="2057400" y="99229"/>
                </a:cubicBezTo>
                <a:cubicBezTo>
                  <a:pt x="2038027" y="93945"/>
                  <a:pt x="2018894" y="87637"/>
                  <a:pt x="2000250" y="80179"/>
                </a:cubicBezTo>
                <a:cubicBezTo>
                  <a:pt x="1918150" y="47339"/>
                  <a:pt x="1986302" y="72112"/>
                  <a:pt x="1914525" y="51604"/>
                </a:cubicBezTo>
                <a:cubicBezTo>
                  <a:pt x="1887385" y="43850"/>
                  <a:pt x="1877627" y="36808"/>
                  <a:pt x="1847850" y="32554"/>
                </a:cubicBezTo>
                <a:cubicBezTo>
                  <a:pt x="1785400" y="23633"/>
                  <a:pt x="1664329" y="17144"/>
                  <a:pt x="1609725" y="13504"/>
                </a:cubicBezTo>
                <a:cubicBezTo>
                  <a:pt x="1520638" y="-4313"/>
                  <a:pt x="1539667" y="-4691"/>
                  <a:pt x="1400175" y="13504"/>
                </a:cubicBezTo>
                <a:cubicBezTo>
                  <a:pt x="1362278" y="18447"/>
                  <a:pt x="1342566" y="31521"/>
                  <a:pt x="1314450" y="51604"/>
                </a:cubicBezTo>
                <a:cubicBezTo>
                  <a:pt x="1301532" y="60831"/>
                  <a:pt x="1290857" y="73732"/>
                  <a:pt x="1276350" y="80179"/>
                </a:cubicBezTo>
                <a:cubicBezTo>
                  <a:pt x="1261556" y="86754"/>
                  <a:pt x="1244529" y="86192"/>
                  <a:pt x="1228725" y="89704"/>
                </a:cubicBezTo>
                <a:cubicBezTo>
                  <a:pt x="1215946" y="92544"/>
                  <a:pt x="1203325" y="96054"/>
                  <a:pt x="1190625" y="99229"/>
                </a:cubicBezTo>
                <a:lnTo>
                  <a:pt x="1133475" y="137329"/>
                </a:lnTo>
                <a:cubicBezTo>
                  <a:pt x="1123950" y="143679"/>
                  <a:pt x="1112995" y="148284"/>
                  <a:pt x="1104900" y="156379"/>
                </a:cubicBezTo>
                <a:cubicBezTo>
                  <a:pt x="1065100" y="196179"/>
                  <a:pt x="1087101" y="176872"/>
                  <a:pt x="1038225" y="213529"/>
                </a:cubicBezTo>
                <a:cubicBezTo>
                  <a:pt x="1028700" y="229404"/>
                  <a:pt x="1020758" y="246343"/>
                  <a:pt x="1009650" y="261154"/>
                </a:cubicBezTo>
                <a:cubicBezTo>
                  <a:pt x="962613" y="323871"/>
                  <a:pt x="992410" y="248008"/>
                  <a:pt x="942975" y="346879"/>
                </a:cubicBezTo>
                <a:cubicBezTo>
                  <a:pt x="913686" y="405457"/>
                  <a:pt x="931801" y="373165"/>
                  <a:pt x="885825" y="442129"/>
                </a:cubicBezTo>
                <a:cubicBezTo>
                  <a:pt x="879475" y="451654"/>
                  <a:pt x="870395" y="459844"/>
                  <a:pt x="866775" y="470704"/>
                </a:cubicBezTo>
                <a:cubicBezTo>
                  <a:pt x="863600" y="480229"/>
                  <a:pt x="862819" y="490925"/>
                  <a:pt x="857250" y="499279"/>
                </a:cubicBezTo>
                <a:cubicBezTo>
                  <a:pt x="849778" y="510487"/>
                  <a:pt x="836505" y="516893"/>
                  <a:pt x="828675" y="527854"/>
                </a:cubicBezTo>
                <a:cubicBezTo>
                  <a:pt x="820422" y="539408"/>
                  <a:pt x="817150" y="553913"/>
                  <a:pt x="809625" y="565954"/>
                </a:cubicBezTo>
                <a:cubicBezTo>
                  <a:pt x="801211" y="579416"/>
                  <a:pt x="789464" y="590592"/>
                  <a:pt x="781050" y="604054"/>
                </a:cubicBezTo>
                <a:cubicBezTo>
                  <a:pt x="773525" y="616095"/>
                  <a:pt x="767593" y="629103"/>
                  <a:pt x="762000" y="642154"/>
                </a:cubicBezTo>
                <a:cubicBezTo>
                  <a:pt x="758045" y="651382"/>
                  <a:pt x="757351" y="661952"/>
                  <a:pt x="752475" y="670729"/>
                </a:cubicBezTo>
                <a:cubicBezTo>
                  <a:pt x="741356" y="690743"/>
                  <a:pt x="721615" y="706159"/>
                  <a:pt x="714375" y="727879"/>
                </a:cubicBezTo>
                <a:cubicBezTo>
                  <a:pt x="700713" y="768866"/>
                  <a:pt x="703829" y="764006"/>
                  <a:pt x="676275" y="813604"/>
                </a:cubicBezTo>
                <a:cubicBezTo>
                  <a:pt x="670716" y="823611"/>
                  <a:pt x="662345" y="831940"/>
                  <a:pt x="657225" y="842179"/>
                </a:cubicBezTo>
                <a:cubicBezTo>
                  <a:pt x="652735" y="851159"/>
                  <a:pt x="652190" y="861774"/>
                  <a:pt x="647700" y="870754"/>
                </a:cubicBezTo>
                <a:cubicBezTo>
                  <a:pt x="642580" y="880993"/>
                  <a:pt x="633770" y="889090"/>
                  <a:pt x="628650" y="899329"/>
                </a:cubicBezTo>
                <a:cubicBezTo>
                  <a:pt x="624160" y="908309"/>
                  <a:pt x="623615" y="918924"/>
                  <a:pt x="619125" y="927904"/>
                </a:cubicBezTo>
                <a:cubicBezTo>
                  <a:pt x="614005" y="938143"/>
                  <a:pt x="605195" y="946240"/>
                  <a:pt x="600075" y="956479"/>
                </a:cubicBezTo>
                <a:cubicBezTo>
                  <a:pt x="565332" y="1025966"/>
                  <a:pt x="624354" y="937266"/>
                  <a:pt x="571500" y="1023154"/>
                </a:cubicBezTo>
                <a:cubicBezTo>
                  <a:pt x="553501" y="1052402"/>
                  <a:pt x="525210" y="1076298"/>
                  <a:pt x="514350" y="1108879"/>
                </a:cubicBezTo>
                <a:cubicBezTo>
                  <a:pt x="511175" y="1118404"/>
                  <a:pt x="509701" y="1128677"/>
                  <a:pt x="504825" y="1137454"/>
                </a:cubicBezTo>
                <a:cubicBezTo>
                  <a:pt x="434203" y="1264574"/>
                  <a:pt x="497653" y="1143842"/>
                  <a:pt x="438150" y="1223179"/>
                </a:cubicBezTo>
                <a:cubicBezTo>
                  <a:pt x="378742" y="1302389"/>
                  <a:pt x="429349" y="1240780"/>
                  <a:pt x="400050" y="1299379"/>
                </a:cubicBezTo>
                <a:cubicBezTo>
                  <a:pt x="394930" y="1309618"/>
                  <a:pt x="386120" y="1317715"/>
                  <a:pt x="381000" y="1327954"/>
                </a:cubicBezTo>
                <a:cubicBezTo>
                  <a:pt x="376510" y="1336934"/>
                  <a:pt x="374360" y="1346912"/>
                  <a:pt x="371475" y="1356529"/>
                </a:cubicBezTo>
                <a:cubicBezTo>
                  <a:pt x="364833" y="1378669"/>
                  <a:pt x="362111" y="1402217"/>
                  <a:pt x="352425" y="1423204"/>
                </a:cubicBezTo>
                <a:cubicBezTo>
                  <a:pt x="342831" y="1443992"/>
                  <a:pt x="314325" y="1480354"/>
                  <a:pt x="314325" y="1480354"/>
                </a:cubicBezTo>
                <a:cubicBezTo>
                  <a:pt x="288164" y="1585000"/>
                  <a:pt x="327814" y="1454170"/>
                  <a:pt x="276225" y="1547029"/>
                </a:cubicBezTo>
                <a:cubicBezTo>
                  <a:pt x="266473" y="1564582"/>
                  <a:pt x="264633" y="1585535"/>
                  <a:pt x="257175" y="1604179"/>
                </a:cubicBezTo>
                <a:cubicBezTo>
                  <a:pt x="223777" y="1687674"/>
                  <a:pt x="253441" y="1602121"/>
                  <a:pt x="219075" y="1670854"/>
                </a:cubicBezTo>
                <a:cubicBezTo>
                  <a:pt x="179640" y="1749724"/>
                  <a:pt x="245095" y="1646112"/>
                  <a:pt x="190500" y="1728004"/>
                </a:cubicBezTo>
                <a:cubicBezTo>
                  <a:pt x="187325" y="1743879"/>
                  <a:pt x="186095" y="1760270"/>
                  <a:pt x="180975" y="1775629"/>
                </a:cubicBezTo>
                <a:cubicBezTo>
                  <a:pt x="155634" y="1851653"/>
                  <a:pt x="170746" y="1779594"/>
                  <a:pt x="142875" y="1842304"/>
                </a:cubicBezTo>
                <a:cubicBezTo>
                  <a:pt x="97535" y="1944319"/>
                  <a:pt x="147888" y="1863360"/>
                  <a:pt x="104775" y="1928029"/>
                </a:cubicBezTo>
                <a:cubicBezTo>
                  <a:pt x="101600" y="1940729"/>
                  <a:pt x="99847" y="1953872"/>
                  <a:pt x="95250" y="1966129"/>
                </a:cubicBezTo>
                <a:cubicBezTo>
                  <a:pt x="67107" y="2041178"/>
                  <a:pt x="83216" y="1964968"/>
                  <a:pt x="57150" y="2051854"/>
                </a:cubicBezTo>
                <a:cubicBezTo>
                  <a:pt x="52498" y="2067361"/>
                  <a:pt x="51137" y="2083675"/>
                  <a:pt x="47625" y="2099479"/>
                </a:cubicBezTo>
                <a:cubicBezTo>
                  <a:pt x="44785" y="2112258"/>
                  <a:pt x="40252" y="2124666"/>
                  <a:pt x="38100" y="2137579"/>
                </a:cubicBezTo>
                <a:cubicBezTo>
                  <a:pt x="33892" y="2162828"/>
                  <a:pt x="32783" y="2188530"/>
                  <a:pt x="28575" y="2213779"/>
                </a:cubicBezTo>
                <a:cubicBezTo>
                  <a:pt x="23252" y="2245717"/>
                  <a:pt x="15492" y="2277205"/>
                  <a:pt x="9525" y="2309029"/>
                </a:cubicBezTo>
                <a:cubicBezTo>
                  <a:pt x="5966" y="2328011"/>
                  <a:pt x="3175" y="2347129"/>
                  <a:pt x="0" y="2366179"/>
                </a:cubicBezTo>
                <a:cubicBezTo>
                  <a:pt x="3175" y="2474129"/>
                  <a:pt x="3696" y="2582190"/>
                  <a:pt x="9525" y="2690029"/>
                </a:cubicBezTo>
                <a:cubicBezTo>
                  <a:pt x="10067" y="2700055"/>
                  <a:pt x="16872" y="2708803"/>
                  <a:pt x="19050" y="2718604"/>
                </a:cubicBezTo>
                <a:cubicBezTo>
                  <a:pt x="23240" y="2737457"/>
                  <a:pt x="25844" y="2756635"/>
                  <a:pt x="28575" y="2775754"/>
                </a:cubicBezTo>
                <a:cubicBezTo>
                  <a:pt x="42118" y="2870558"/>
                  <a:pt x="25400" y="2826555"/>
                  <a:pt x="57150" y="2890054"/>
                </a:cubicBezTo>
                <a:cubicBezTo>
                  <a:pt x="74688" y="3012823"/>
                  <a:pt x="50544" y="2905417"/>
                  <a:pt x="123825" y="3051979"/>
                </a:cubicBezTo>
                <a:cubicBezTo>
                  <a:pt x="132805" y="3069940"/>
                  <a:pt x="135417" y="3090485"/>
                  <a:pt x="142875" y="3109129"/>
                </a:cubicBezTo>
                <a:cubicBezTo>
                  <a:pt x="149225" y="3125004"/>
                  <a:pt x="154279" y="3141461"/>
                  <a:pt x="161925" y="3156754"/>
                </a:cubicBezTo>
                <a:cubicBezTo>
                  <a:pt x="170204" y="3173313"/>
                  <a:pt x="182221" y="3187820"/>
                  <a:pt x="190500" y="3204379"/>
                </a:cubicBezTo>
                <a:cubicBezTo>
                  <a:pt x="194990" y="3213359"/>
                  <a:pt x="195870" y="3223814"/>
                  <a:pt x="200025" y="3232954"/>
                </a:cubicBezTo>
                <a:cubicBezTo>
                  <a:pt x="211776" y="3258807"/>
                  <a:pt x="231237" y="3281604"/>
                  <a:pt x="238125" y="3309154"/>
                </a:cubicBezTo>
                <a:cubicBezTo>
                  <a:pt x="241300" y="3321854"/>
                  <a:pt x="242493" y="3335222"/>
                  <a:pt x="247650" y="3347254"/>
                </a:cubicBezTo>
                <a:cubicBezTo>
                  <a:pt x="252159" y="3357776"/>
                  <a:pt x="261020" y="3365890"/>
                  <a:pt x="266700" y="3375829"/>
                </a:cubicBezTo>
                <a:cubicBezTo>
                  <a:pt x="273745" y="3388157"/>
                  <a:pt x="278854" y="3401517"/>
                  <a:pt x="285750" y="3413929"/>
                </a:cubicBezTo>
                <a:cubicBezTo>
                  <a:pt x="294741" y="3430113"/>
                  <a:pt x="305613" y="3445219"/>
                  <a:pt x="314325" y="3461554"/>
                </a:cubicBezTo>
                <a:cubicBezTo>
                  <a:pt x="389912" y="3603279"/>
                  <a:pt x="329201" y="3510956"/>
                  <a:pt x="409575" y="3623479"/>
                </a:cubicBezTo>
                <a:cubicBezTo>
                  <a:pt x="412750" y="3633004"/>
                  <a:pt x="415145" y="3642826"/>
                  <a:pt x="419100" y="3652054"/>
                </a:cubicBezTo>
                <a:cubicBezTo>
                  <a:pt x="431505" y="3680999"/>
                  <a:pt x="450303" y="3711504"/>
                  <a:pt x="466725" y="3737779"/>
                </a:cubicBezTo>
                <a:cubicBezTo>
                  <a:pt x="472792" y="3747487"/>
                  <a:pt x="479042" y="3757096"/>
                  <a:pt x="485775" y="3766354"/>
                </a:cubicBezTo>
                <a:cubicBezTo>
                  <a:pt x="504449" y="3792031"/>
                  <a:pt x="526590" y="3815329"/>
                  <a:pt x="542925" y="3842554"/>
                </a:cubicBezTo>
                <a:cubicBezTo>
                  <a:pt x="578430" y="3901730"/>
                  <a:pt x="558409" y="3877088"/>
                  <a:pt x="600075" y="3918754"/>
                </a:cubicBezTo>
                <a:cubicBezTo>
                  <a:pt x="603250" y="3928279"/>
                  <a:pt x="605110" y="3938349"/>
                  <a:pt x="609600" y="3947329"/>
                </a:cubicBezTo>
                <a:cubicBezTo>
                  <a:pt x="614720" y="3957568"/>
                  <a:pt x="621781" y="3966746"/>
                  <a:pt x="628650" y="3975904"/>
                </a:cubicBezTo>
                <a:cubicBezTo>
                  <a:pt x="650370" y="4004864"/>
                  <a:pt x="676448" y="4030740"/>
                  <a:pt x="695325" y="4061629"/>
                </a:cubicBezTo>
                <a:cubicBezTo>
                  <a:pt x="711631" y="4088311"/>
                  <a:pt x="716637" y="4120973"/>
                  <a:pt x="733425" y="4147354"/>
                </a:cubicBezTo>
                <a:cubicBezTo>
                  <a:pt x="739571" y="4157012"/>
                  <a:pt x="753206" y="4159075"/>
                  <a:pt x="762000" y="4166404"/>
                </a:cubicBezTo>
                <a:cubicBezTo>
                  <a:pt x="772348" y="4175028"/>
                  <a:pt x="781514" y="4185012"/>
                  <a:pt x="790575" y="4194979"/>
                </a:cubicBezTo>
                <a:cubicBezTo>
                  <a:pt x="813278" y="4219953"/>
                  <a:pt x="835878" y="4245057"/>
                  <a:pt x="857250" y="4271179"/>
                </a:cubicBezTo>
                <a:cubicBezTo>
                  <a:pt x="864499" y="4280039"/>
                  <a:pt x="869646" y="4290439"/>
                  <a:pt x="876300" y="4299754"/>
                </a:cubicBezTo>
                <a:cubicBezTo>
                  <a:pt x="885527" y="4312672"/>
                  <a:pt x="895771" y="4324849"/>
                  <a:pt x="904875" y="4337854"/>
                </a:cubicBezTo>
                <a:cubicBezTo>
                  <a:pt x="918005" y="4356611"/>
                  <a:pt x="926786" y="4378815"/>
                  <a:pt x="942975" y="4395004"/>
                </a:cubicBezTo>
                <a:cubicBezTo>
                  <a:pt x="955675" y="4407704"/>
                  <a:pt x="969855" y="4419079"/>
                  <a:pt x="981075" y="4433104"/>
                </a:cubicBezTo>
                <a:cubicBezTo>
                  <a:pt x="1028269" y="4492096"/>
                  <a:pt x="1008346" y="4481588"/>
                  <a:pt x="1047750" y="4537879"/>
                </a:cubicBezTo>
                <a:cubicBezTo>
                  <a:pt x="1059408" y="4554534"/>
                  <a:pt x="1071475" y="4571129"/>
                  <a:pt x="1085850" y="4585504"/>
                </a:cubicBezTo>
                <a:cubicBezTo>
                  <a:pt x="1093945" y="4593599"/>
                  <a:pt x="1104900" y="4598204"/>
                  <a:pt x="1114425" y="4604554"/>
                </a:cubicBezTo>
                <a:cubicBezTo>
                  <a:pt x="1139178" y="4641683"/>
                  <a:pt x="1147129" y="4657657"/>
                  <a:pt x="1190625" y="4690279"/>
                </a:cubicBezTo>
                <a:cubicBezTo>
                  <a:pt x="1203325" y="4699804"/>
                  <a:pt x="1215807" y="4709627"/>
                  <a:pt x="1228725" y="4718854"/>
                </a:cubicBezTo>
                <a:cubicBezTo>
                  <a:pt x="1238040" y="4725508"/>
                  <a:pt x="1248506" y="4730575"/>
                  <a:pt x="1257300" y="4737904"/>
                </a:cubicBezTo>
                <a:cubicBezTo>
                  <a:pt x="1286127" y="4761926"/>
                  <a:pt x="1301756" y="4794262"/>
                  <a:pt x="1343025" y="4804579"/>
                </a:cubicBezTo>
                <a:cubicBezTo>
                  <a:pt x="1355725" y="4807754"/>
                  <a:pt x="1368822" y="4809630"/>
                  <a:pt x="1381125" y="4814104"/>
                </a:cubicBezTo>
                <a:cubicBezTo>
                  <a:pt x="1403849" y="4822367"/>
                  <a:pt x="1424602" y="4835856"/>
                  <a:pt x="1447800" y="4842679"/>
                </a:cubicBezTo>
                <a:cubicBezTo>
                  <a:pt x="1478863" y="4851815"/>
                  <a:pt x="1511500" y="4854448"/>
                  <a:pt x="1543050" y="4861729"/>
                </a:cubicBezTo>
                <a:cubicBezTo>
                  <a:pt x="1552833" y="4863987"/>
                  <a:pt x="1561780" y="4869285"/>
                  <a:pt x="1571625" y="4871254"/>
                </a:cubicBezTo>
                <a:cubicBezTo>
                  <a:pt x="1615215" y="4879972"/>
                  <a:pt x="1693666" y="4886106"/>
                  <a:pt x="1733550" y="4890304"/>
                </a:cubicBezTo>
                <a:cubicBezTo>
                  <a:pt x="1895510" y="4907352"/>
                  <a:pt x="1756534" y="4896527"/>
                  <a:pt x="2000250" y="4909354"/>
                </a:cubicBezTo>
                <a:cubicBezTo>
                  <a:pt x="2066925" y="4906179"/>
                  <a:pt x="2133683" y="4904422"/>
                  <a:pt x="2200275" y="4899829"/>
                </a:cubicBezTo>
                <a:cubicBezTo>
                  <a:pt x="2225812" y="4898068"/>
                  <a:pt x="2251034" y="4893131"/>
                  <a:pt x="2276475" y="4890304"/>
                </a:cubicBezTo>
                <a:cubicBezTo>
                  <a:pt x="2308188" y="4886780"/>
                  <a:pt x="2339918" y="4883324"/>
                  <a:pt x="2371725" y="4880779"/>
                </a:cubicBezTo>
                <a:cubicBezTo>
                  <a:pt x="2419304" y="4876973"/>
                  <a:pt x="2467091" y="4875852"/>
                  <a:pt x="2514600" y="4871254"/>
                </a:cubicBezTo>
                <a:cubicBezTo>
                  <a:pt x="2551085" y="4867723"/>
                  <a:pt x="2658535" y="4856702"/>
                  <a:pt x="2714625" y="4842679"/>
                </a:cubicBezTo>
                <a:cubicBezTo>
                  <a:pt x="2724365" y="4840244"/>
                  <a:pt x="2733546" y="4835912"/>
                  <a:pt x="2743200" y="4833154"/>
                </a:cubicBezTo>
                <a:cubicBezTo>
                  <a:pt x="2766495" y="4826498"/>
                  <a:pt x="2821473" y="4815897"/>
                  <a:pt x="2838450" y="4804579"/>
                </a:cubicBezTo>
                <a:cubicBezTo>
                  <a:pt x="2847975" y="4798229"/>
                  <a:pt x="2856786" y="4790649"/>
                  <a:pt x="2867025" y="4785529"/>
                </a:cubicBezTo>
                <a:cubicBezTo>
                  <a:pt x="2973886" y="4732099"/>
                  <a:pt x="2794957" y="4836236"/>
                  <a:pt x="2933700" y="4756954"/>
                </a:cubicBezTo>
                <a:cubicBezTo>
                  <a:pt x="2943639" y="4751274"/>
                  <a:pt x="2952036" y="4743024"/>
                  <a:pt x="2962275" y="4737904"/>
                </a:cubicBezTo>
                <a:cubicBezTo>
                  <a:pt x="2977568" y="4730258"/>
                  <a:pt x="2994607" y="4726500"/>
                  <a:pt x="3009900" y="4718854"/>
                </a:cubicBezTo>
                <a:cubicBezTo>
                  <a:pt x="3020139" y="4713734"/>
                  <a:pt x="3028425" y="4705286"/>
                  <a:pt x="3038475" y="4699804"/>
                </a:cubicBezTo>
                <a:cubicBezTo>
                  <a:pt x="3063406" y="4686206"/>
                  <a:pt x="3094595" y="4681784"/>
                  <a:pt x="3114675" y="4661704"/>
                </a:cubicBezTo>
                <a:cubicBezTo>
                  <a:pt x="3169400" y="4606979"/>
                  <a:pt x="3141001" y="4621179"/>
                  <a:pt x="3190875" y="4604554"/>
                </a:cubicBezTo>
                <a:cubicBezTo>
                  <a:pt x="3231026" y="4564403"/>
                  <a:pt x="3232054" y="4558393"/>
                  <a:pt x="3286125" y="4528354"/>
                </a:cubicBezTo>
                <a:cubicBezTo>
                  <a:pt x="3294902" y="4523478"/>
                  <a:pt x="3305175" y="4522004"/>
                  <a:pt x="3314700" y="4518829"/>
                </a:cubicBezTo>
                <a:cubicBezTo>
                  <a:pt x="3391679" y="4416190"/>
                  <a:pt x="3294436" y="4529163"/>
                  <a:pt x="3381375" y="4471204"/>
                </a:cubicBezTo>
                <a:cubicBezTo>
                  <a:pt x="3390900" y="4464854"/>
                  <a:pt x="3392330" y="4450724"/>
                  <a:pt x="3400425" y="4442629"/>
                </a:cubicBezTo>
                <a:cubicBezTo>
                  <a:pt x="3408520" y="4434534"/>
                  <a:pt x="3420385" y="4431117"/>
                  <a:pt x="3429000" y="4423579"/>
                </a:cubicBezTo>
                <a:cubicBezTo>
                  <a:pt x="3505887" y="4356303"/>
                  <a:pt x="3444388" y="4392073"/>
                  <a:pt x="3514725" y="4356904"/>
                </a:cubicBezTo>
                <a:cubicBezTo>
                  <a:pt x="3563529" y="4259295"/>
                  <a:pt x="3490140" y="4396034"/>
                  <a:pt x="3590925" y="4261654"/>
                </a:cubicBezTo>
                <a:cubicBezTo>
                  <a:pt x="3600450" y="4248954"/>
                  <a:pt x="3608275" y="4234779"/>
                  <a:pt x="3619500" y="4223554"/>
                </a:cubicBezTo>
                <a:cubicBezTo>
                  <a:pt x="3627595" y="4215459"/>
                  <a:pt x="3639383" y="4211954"/>
                  <a:pt x="3648075" y="4204504"/>
                </a:cubicBezTo>
                <a:cubicBezTo>
                  <a:pt x="3661712" y="4192815"/>
                  <a:pt x="3674486" y="4180041"/>
                  <a:pt x="3686175" y="4166404"/>
                </a:cubicBezTo>
                <a:cubicBezTo>
                  <a:pt x="3693625" y="4157712"/>
                  <a:pt x="3697896" y="4146623"/>
                  <a:pt x="3705225" y="4137829"/>
                </a:cubicBezTo>
                <a:cubicBezTo>
                  <a:pt x="3713849" y="4127481"/>
                  <a:pt x="3725176" y="4119602"/>
                  <a:pt x="3733800" y="4109254"/>
                </a:cubicBezTo>
                <a:cubicBezTo>
                  <a:pt x="3741129" y="4100460"/>
                  <a:pt x="3745192" y="4089188"/>
                  <a:pt x="3752850" y="4080679"/>
                </a:cubicBezTo>
                <a:cubicBezTo>
                  <a:pt x="3773876" y="4057317"/>
                  <a:pt x="3800666" y="4039149"/>
                  <a:pt x="3819525" y="4014004"/>
                </a:cubicBezTo>
                <a:cubicBezTo>
                  <a:pt x="3854969" y="3966746"/>
                  <a:pt x="3834891" y="3984710"/>
                  <a:pt x="3876675" y="3956854"/>
                </a:cubicBezTo>
                <a:cubicBezTo>
                  <a:pt x="3897107" y="3895557"/>
                  <a:pt x="3870182" y="3962134"/>
                  <a:pt x="3914775" y="3899704"/>
                </a:cubicBezTo>
                <a:cubicBezTo>
                  <a:pt x="3923028" y="3888150"/>
                  <a:pt x="3925572" y="3873158"/>
                  <a:pt x="3933825" y="3861604"/>
                </a:cubicBezTo>
                <a:cubicBezTo>
                  <a:pt x="3964644" y="3818457"/>
                  <a:pt x="3978631" y="3841487"/>
                  <a:pt x="4000500" y="3775879"/>
                </a:cubicBezTo>
                <a:cubicBezTo>
                  <a:pt x="4017964" y="3723488"/>
                  <a:pt x="3999532" y="3770430"/>
                  <a:pt x="4029075" y="3718729"/>
                </a:cubicBezTo>
                <a:cubicBezTo>
                  <a:pt x="4036120" y="3706401"/>
                  <a:pt x="4041080" y="3692957"/>
                  <a:pt x="4048125" y="3680629"/>
                </a:cubicBezTo>
                <a:cubicBezTo>
                  <a:pt x="4053805" y="3670690"/>
                  <a:pt x="4061108" y="3661762"/>
                  <a:pt x="4067175" y="3652054"/>
                </a:cubicBezTo>
                <a:cubicBezTo>
                  <a:pt x="4076987" y="3636355"/>
                  <a:pt x="4085811" y="3620048"/>
                  <a:pt x="4095750" y="3604429"/>
                </a:cubicBezTo>
                <a:cubicBezTo>
                  <a:pt x="4108042" y="3585113"/>
                  <a:pt x="4126610" y="3568999"/>
                  <a:pt x="4133850" y="3547279"/>
                </a:cubicBezTo>
                <a:cubicBezTo>
                  <a:pt x="4137025" y="3537754"/>
                  <a:pt x="4138499" y="3527481"/>
                  <a:pt x="4143375" y="3518704"/>
                </a:cubicBezTo>
                <a:cubicBezTo>
                  <a:pt x="4171858" y="3467435"/>
                  <a:pt x="4175340" y="3467689"/>
                  <a:pt x="4210050" y="3432979"/>
                </a:cubicBezTo>
                <a:cubicBezTo>
                  <a:pt x="4213225" y="3423454"/>
                  <a:pt x="4214699" y="3413181"/>
                  <a:pt x="4219575" y="3404404"/>
                </a:cubicBezTo>
                <a:cubicBezTo>
                  <a:pt x="4230694" y="3384390"/>
                  <a:pt x="4250435" y="3368974"/>
                  <a:pt x="4257675" y="3347254"/>
                </a:cubicBezTo>
                <a:cubicBezTo>
                  <a:pt x="4264025" y="3328204"/>
                  <a:pt x="4265586" y="3306812"/>
                  <a:pt x="4276725" y="3290104"/>
                </a:cubicBezTo>
                <a:cubicBezTo>
                  <a:pt x="4289425" y="3271054"/>
                  <a:pt x="4307585" y="3254674"/>
                  <a:pt x="4314825" y="3232954"/>
                </a:cubicBezTo>
                <a:cubicBezTo>
                  <a:pt x="4318000" y="3223429"/>
                  <a:pt x="4319474" y="3213156"/>
                  <a:pt x="4324350" y="3204379"/>
                </a:cubicBezTo>
                <a:cubicBezTo>
                  <a:pt x="4335469" y="3184365"/>
                  <a:pt x="4355210" y="3168949"/>
                  <a:pt x="4362450" y="3147229"/>
                </a:cubicBezTo>
                <a:cubicBezTo>
                  <a:pt x="4385120" y="3079219"/>
                  <a:pt x="4370361" y="3106787"/>
                  <a:pt x="4400550" y="3061504"/>
                </a:cubicBezTo>
                <a:cubicBezTo>
                  <a:pt x="4420374" y="2982210"/>
                  <a:pt x="4396236" y="3060608"/>
                  <a:pt x="4429125" y="2994829"/>
                </a:cubicBezTo>
                <a:cubicBezTo>
                  <a:pt x="4433615" y="2985849"/>
                  <a:pt x="4434160" y="2975234"/>
                  <a:pt x="4438650" y="2966254"/>
                </a:cubicBezTo>
                <a:cubicBezTo>
                  <a:pt x="4443770" y="2956015"/>
                  <a:pt x="4453051" y="2948140"/>
                  <a:pt x="4457700" y="2937679"/>
                </a:cubicBezTo>
                <a:cubicBezTo>
                  <a:pt x="4465855" y="2919329"/>
                  <a:pt x="4470400" y="2899579"/>
                  <a:pt x="4476750" y="2880529"/>
                </a:cubicBezTo>
                <a:lnTo>
                  <a:pt x="4495800" y="2823379"/>
                </a:lnTo>
                <a:cubicBezTo>
                  <a:pt x="4498975" y="2813854"/>
                  <a:pt x="4500835" y="2803784"/>
                  <a:pt x="4505325" y="2794804"/>
                </a:cubicBezTo>
                <a:cubicBezTo>
                  <a:pt x="4511675" y="2782104"/>
                  <a:pt x="4518782" y="2769755"/>
                  <a:pt x="4524375" y="2756704"/>
                </a:cubicBezTo>
                <a:cubicBezTo>
                  <a:pt x="4528330" y="2747476"/>
                  <a:pt x="4529410" y="2737109"/>
                  <a:pt x="4533900" y="2728129"/>
                </a:cubicBezTo>
                <a:cubicBezTo>
                  <a:pt x="4554711" y="2686507"/>
                  <a:pt x="4552950" y="2713888"/>
                  <a:pt x="4552950" y="2690029"/>
                </a:cubicBezTo>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83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37" y="928390"/>
            <a:ext cx="7324725" cy="549592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0" y="457200"/>
            <a:ext cx="90678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a:t>
            </a:r>
            <a:r>
              <a:rPr lang="en-US" sz="2400" b="1" dirty="0">
                <a:solidFill>
                  <a:schemeClr val="accent3">
                    <a:lumMod val="50000"/>
                  </a:schemeClr>
                </a:solidFill>
                <a:latin typeface="Times New Roman" pitchFamily="18" charset="0"/>
                <a:cs typeface="Times New Roman" pitchFamily="18" charset="0"/>
              </a:rPr>
              <a:t>TISSUES</a:t>
            </a:r>
            <a:r>
              <a:rPr lang="en-US" sz="2400" b="1" dirty="0">
                <a:solidFill>
                  <a:schemeClr val="accent3">
                    <a:lumMod val="50000"/>
                  </a:schemeClr>
                </a:solidFill>
                <a:latin typeface="Script MT Bold" pitchFamily="66" charset="0"/>
              </a:rPr>
              <a:t>. (advance slide for answers)</a:t>
            </a:r>
          </a:p>
        </p:txBody>
      </p:sp>
      <p:sp>
        <p:nvSpPr>
          <p:cNvPr id="5" name="Freeform 4"/>
          <p:cNvSpPr/>
          <p:nvPr/>
        </p:nvSpPr>
        <p:spPr>
          <a:xfrm>
            <a:off x="762000" y="2705100"/>
            <a:ext cx="5534025" cy="3790950"/>
          </a:xfrm>
          <a:custGeom>
            <a:avLst/>
            <a:gdLst>
              <a:gd name="connsiteX0" fmla="*/ 2257425 w 5534025"/>
              <a:gd name="connsiteY0" fmla="*/ 371475 h 3790950"/>
              <a:gd name="connsiteX1" fmla="*/ 2133600 w 5534025"/>
              <a:gd name="connsiteY1" fmla="*/ 314325 h 3790950"/>
              <a:gd name="connsiteX2" fmla="*/ 2105025 w 5534025"/>
              <a:gd name="connsiteY2" fmla="*/ 295275 h 3790950"/>
              <a:gd name="connsiteX3" fmla="*/ 2019300 w 5534025"/>
              <a:gd name="connsiteY3" fmla="*/ 257175 h 3790950"/>
              <a:gd name="connsiteX4" fmla="*/ 1990725 w 5534025"/>
              <a:gd name="connsiteY4" fmla="*/ 238125 h 3790950"/>
              <a:gd name="connsiteX5" fmla="*/ 1952625 w 5534025"/>
              <a:gd name="connsiteY5" fmla="*/ 228600 h 3790950"/>
              <a:gd name="connsiteX6" fmla="*/ 1914525 w 5534025"/>
              <a:gd name="connsiteY6" fmla="*/ 209550 h 3790950"/>
              <a:gd name="connsiteX7" fmla="*/ 1857375 w 5534025"/>
              <a:gd name="connsiteY7" fmla="*/ 171450 h 3790950"/>
              <a:gd name="connsiteX8" fmla="*/ 1762125 w 5534025"/>
              <a:gd name="connsiteY8" fmla="*/ 152400 h 3790950"/>
              <a:gd name="connsiteX9" fmla="*/ 1695450 w 5534025"/>
              <a:gd name="connsiteY9" fmla="*/ 133350 h 3790950"/>
              <a:gd name="connsiteX10" fmla="*/ 1581150 w 5534025"/>
              <a:gd name="connsiteY10" fmla="*/ 114300 h 3790950"/>
              <a:gd name="connsiteX11" fmla="*/ 1495425 w 5534025"/>
              <a:gd name="connsiteY11" fmla="*/ 95250 h 3790950"/>
              <a:gd name="connsiteX12" fmla="*/ 1447800 w 5534025"/>
              <a:gd name="connsiteY12" fmla="*/ 85725 h 3790950"/>
              <a:gd name="connsiteX13" fmla="*/ 1333500 w 5534025"/>
              <a:gd name="connsiteY13" fmla="*/ 66675 h 3790950"/>
              <a:gd name="connsiteX14" fmla="*/ 1285875 w 5534025"/>
              <a:gd name="connsiteY14" fmla="*/ 57150 h 3790950"/>
              <a:gd name="connsiteX15" fmla="*/ 1190625 w 5534025"/>
              <a:gd name="connsiteY15" fmla="*/ 28575 h 3790950"/>
              <a:gd name="connsiteX16" fmla="*/ 676275 w 5534025"/>
              <a:gd name="connsiteY16" fmla="*/ 0 h 3790950"/>
              <a:gd name="connsiteX17" fmla="*/ 371475 w 5534025"/>
              <a:gd name="connsiteY17" fmla="*/ 19050 h 3790950"/>
              <a:gd name="connsiteX18" fmla="*/ 266700 w 5534025"/>
              <a:gd name="connsiteY18" fmla="*/ 47625 h 3790950"/>
              <a:gd name="connsiteX19" fmla="*/ 200025 w 5534025"/>
              <a:gd name="connsiteY19" fmla="*/ 76200 h 3790950"/>
              <a:gd name="connsiteX20" fmla="*/ 180975 w 5534025"/>
              <a:gd name="connsiteY20" fmla="*/ 104775 h 3790950"/>
              <a:gd name="connsiteX21" fmla="*/ 142875 w 5534025"/>
              <a:gd name="connsiteY21" fmla="*/ 123825 h 3790950"/>
              <a:gd name="connsiteX22" fmla="*/ 114300 w 5534025"/>
              <a:gd name="connsiteY22" fmla="*/ 152400 h 3790950"/>
              <a:gd name="connsiteX23" fmla="*/ 104775 w 5534025"/>
              <a:gd name="connsiteY23" fmla="*/ 180975 h 3790950"/>
              <a:gd name="connsiteX24" fmla="*/ 66675 w 5534025"/>
              <a:gd name="connsiteY24" fmla="*/ 257175 h 3790950"/>
              <a:gd name="connsiteX25" fmla="*/ 47625 w 5534025"/>
              <a:gd name="connsiteY25" fmla="*/ 333375 h 3790950"/>
              <a:gd name="connsiteX26" fmla="*/ 38100 w 5534025"/>
              <a:gd name="connsiteY26" fmla="*/ 361950 h 3790950"/>
              <a:gd name="connsiteX27" fmla="*/ 28575 w 5534025"/>
              <a:gd name="connsiteY27" fmla="*/ 409575 h 3790950"/>
              <a:gd name="connsiteX28" fmla="*/ 19050 w 5534025"/>
              <a:gd name="connsiteY28" fmla="*/ 447675 h 3790950"/>
              <a:gd name="connsiteX29" fmla="*/ 9525 w 5534025"/>
              <a:gd name="connsiteY29" fmla="*/ 504825 h 3790950"/>
              <a:gd name="connsiteX30" fmla="*/ 0 w 5534025"/>
              <a:gd name="connsiteY30" fmla="*/ 552450 h 3790950"/>
              <a:gd name="connsiteX31" fmla="*/ 9525 w 5534025"/>
              <a:gd name="connsiteY31" fmla="*/ 752475 h 3790950"/>
              <a:gd name="connsiteX32" fmla="*/ 28575 w 5534025"/>
              <a:gd name="connsiteY32" fmla="*/ 800100 h 3790950"/>
              <a:gd name="connsiteX33" fmla="*/ 57150 w 5534025"/>
              <a:gd name="connsiteY33" fmla="*/ 914400 h 3790950"/>
              <a:gd name="connsiteX34" fmla="*/ 66675 w 5534025"/>
              <a:gd name="connsiteY34" fmla="*/ 942975 h 3790950"/>
              <a:gd name="connsiteX35" fmla="*/ 76200 w 5534025"/>
              <a:gd name="connsiteY35" fmla="*/ 971550 h 3790950"/>
              <a:gd name="connsiteX36" fmla="*/ 104775 w 5534025"/>
              <a:gd name="connsiteY36" fmla="*/ 990600 h 3790950"/>
              <a:gd name="connsiteX37" fmla="*/ 142875 w 5534025"/>
              <a:gd name="connsiteY37" fmla="*/ 1085850 h 3790950"/>
              <a:gd name="connsiteX38" fmla="*/ 171450 w 5534025"/>
              <a:gd name="connsiteY38" fmla="*/ 1114425 h 3790950"/>
              <a:gd name="connsiteX39" fmla="*/ 200025 w 5534025"/>
              <a:gd name="connsiteY39" fmla="*/ 1152525 h 3790950"/>
              <a:gd name="connsiteX40" fmla="*/ 228600 w 5534025"/>
              <a:gd name="connsiteY40" fmla="*/ 1171575 h 3790950"/>
              <a:gd name="connsiteX41" fmla="*/ 285750 w 5534025"/>
              <a:gd name="connsiteY41" fmla="*/ 1228725 h 3790950"/>
              <a:gd name="connsiteX42" fmla="*/ 352425 w 5534025"/>
              <a:gd name="connsiteY42" fmla="*/ 1285875 h 3790950"/>
              <a:gd name="connsiteX43" fmla="*/ 495300 w 5534025"/>
              <a:gd name="connsiteY43" fmla="*/ 1409700 h 3790950"/>
              <a:gd name="connsiteX44" fmla="*/ 523875 w 5534025"/>
              <a:gd name="connsiteY44" fmla="*/ 1438275 h 3790950"/>
              <a:gd name="connsiteX45" fmla="*/ 619125 w 5534025"/>
              <a:gd name="connsiteY45" fmla="*/ 1485900 h 3790950"/>
              <a:gd name="connsiteX46" fmla="*/ 666750 w 5534025"/>
              <a:gd name="connsiteY46" fmla="*/ 1514475 h 3790950"/>
              <a:gd name="connsiteX47" fmla="*/ 704850 w 5534025"/>
              <a:gd name="connsiteY47" fmla="*/ 1524000 h 3790950"/>
              <a:gd name="connsiteX48" fmla="*/ 742950 w 5534025"/>
              <a:gd name="connsiteY48" fmla="*/ 1552575 h 3790950"/>
              <a:gd name="connsiteX49" fmla="*/ 847725 w 5534025"/>
              <a:gd name="connsiteY49" fmla="*/ 1590675 h 3790950"/>
              <a:gd name="connsiteX50" fmla="*/ 885825 w 5534025"/>
              <a:gd name="connsiteY50" fmla="*/ 1600200 h 3790950"/>
              <a:gd name="connsiteX51" fmla="*/ 1000125 w 5534025"/>
              <a:gd name="connsiteY51" fmla="*/ 1628775 h 3790950"/>
              <a:gd name="connsiteX52" fmla="*/ 1114425 w 5534025"/>
              <a:gd name="connsiteY52" fmla="*/ 1657350 h 3790950"/>
              <a:gd name="connsiteX53" fmla="*/ 1143000 w 5534025"/>
              <a:gd name="connsiteY53" fmla="*/ 1666875 h 3790950"/>
              <a:gd name="connsiteX54" fmla="*/ 1181100 w 5534025"/>
              <a:gd name="connsiteY54" fmla="*/ 1676400 h 3790950"/>
              <a:gd name="connsiteX55" fmla="*/ 1228725 w 5534025"/>
              <a:gd name="connsiteY55" fmla="*/ 1685925 h 3790950"/>
              <a:gd name="connsiteX56" fmla="*/ 1276350 w 5534025"/>
              <a:gd name="connsiteY56" fmla="*/ 1704975 h 3790950"/>
              <a:gd name="connsiteX57" fmla="*/ 1400175 w 5534025"/>
              <a:gd name="connsiteY57" fmla="*/ 1743075 h 3790950"/>
              <a:gd name="connsiteX58" fmla="*/ 1495425 w 5534025"/>
              <a:gd name="connsiteY58" fmla="*/ 1752600 h 3790950"/>
              <a:gd name="connsiteX59" fmla="*/ 1524000 w 5534025"/>
              <a:gd name="connsiteY59" fmla="*/ 1762125 h 3790950"/>
              <a:gd name="connsiteX60" fmla="*/ 1638300 w 5534025"/>
              <a:gd name="connsiteY60" fmla="*/ 1781175 h 3790950"/>
              <a:gd name="connsiteX61" fmla="*/ 1676400 w 5534025"/>
              <a:gd name="connsiteY61" fmla="*/ 1790700 h 3790950"/>
              <a:gd name="connsiteX62" fmla="*/ 1714500 w 5534025"/>
              <a:gd name="connsiteY62" fmla="*/ 1809750 h 3790950"/>
              <a:gd name="connsiteX63" fmla="*/ 1790700 w 5534025"/>
              <a:gd name="connsiteY63" fmla="*/ 1819275 h 3790950"/>
              <a:gd name="connsiteX64" fmla="*/ 1885950 w 5534025"/>
              <a:gd name="connsiteY64" fmla="*/ 1847850 h 3790950"/>
              <a:gd name="connsiteX65" fmla="*/ 1933575 w 5534025"/>
              <a:gd name="connsiteY65" fmla="*/ 1866900 h 3790950"/>
              <a:gd name="connsiteX66" fmla="*/ 1990725 w 5534025"/>
              <a:gd name="connsiteY66" fmla="*/ 1885950 h 3790950"/>
              <a:gd name="connsiteX67" fmla="*/ 2019300 w 5534025"/>
              <a:gd name="connsiteY67" fmla="*/ 1895475 h 3790950"/>
              <a:gd name="connsiteX68" fmla="*/ 2066925 w 5534025"/>
              <a:gd name="connsiteY68" fmla="*/ 1905000 h 3790950"/>
              <a:gd name="connsiteX69" fmla="*/ 2114550 w 5534025"/>
              <a:gd name="connsiteY69" fmla="*/ 1943100 h 3790950"/>
              <a:gd name="connsiteX70" fmla="*/ 2143125 w 5534025"/>
              <a:gd name="connsiteY70" fmla="*/ 1952625 h 3790950"/>
              <a:gd name="connsiteX71" fmla="*/ 2171700 w 5534025"/>
              <a:gd name="connsiteY71" fmla="*/ 1971675 h 3790950"/>
              <a:gd name="connsiteX72" fmla="*/ 2200275 w 5534025"/>
              <a:gd name="connsiteY72" fmla="*/ 1981200 h 3790950"/>
              <a:gd name="connsiteX73" fmla="*/ 2228850 w 5534025"/>
              <a:gd name="connsiteY73" fmla="*/ 2000250 h 3790950"/>
              <a:gd name="connsiteX74" fmla="*/ 2276475 w 5534025"/>
              <a:gd name="connsiteY74" fmla="*/ 2019300 h 3790950"/>
              <a:gd name="connsiteX75" fmla="*/ 2305050 w 5534025"/>
              <a:gd name="connsiteY75" fmla="*/ 2028825 h 3790950"/>
              <a:gd name="connsiteX76" fmla="*/ 2409825 w 5534025"/>
              <a:gd name="connsiteY76" fmla="*/ 2076450 h 3790950"/>
              <a:gd name="connsiteX77" fmla="*/ 2514600 w 5534025"/>
              <a:gd name="connsiteY77" fmla="*/ 2124075 h 3790950"/>
              <a:gd name="connsiteX78" fmla="*/ 2619375 w 5534025"/>
              <a:gd name="connsiteY78" fmla="*/ 2190750 h 3790950"/>
              <a:gd name="connsiteX79" fmla="*/ 2657475 w 5534025"/>
              <a:gd name="connsiteY79" fmla="*/ 2200275 h 3790950"/>
              <a:gd name="connsiteX80" fmla="*/ 2686050 w 5534025"/>
              <a:gd name="connsiteY80" fmla="*/ 2219325 h 3790950"/>
              <a:gd name="connsiteX81" fmla="*/ 2714625 w 5534025"/>
              <a:gd name="connsiteY81" fmla="*/ 2228850 h 3790950"/>
              <a:gd name="connsiteX82" fmla="*/ 2781300 w 5534025"/>
              <a:gd name="connsiteY82" fmla="*/ 2257425 h 3790950"/>
              <a:gd name="connsiteX83" fmla="*/ 2809875 w 5534025"/>
              <a:gd name="connsiteY83" fmla="*/ 2276475 h 3790950"/>
              <a:gd name="connsiteX84" fmla="*/ 2847975 w 5534025"/>
              <a:gd name="connsiteY84" fmla="*/ 2295525 h 3790950"/>
              <a:gd name="connsiteX85" fmla="*/ 2886075 w 5534025"/>
              <a:gd name="connsiteY85" fmla="*/ 2324100 h 3790950"/>
              <a:gd name="connsiteX86" fmla="*/ 2914650 w 5534025"/>
              <a:gd name="connsiteY86" fmla="*/ 2333625 h 3790950"/>
              <a:gd name="connsiteX87" fmla="*/ 2962275 w 5534025"/>
              <a:gd name="connsiteY87" fmla="*/ 2362200 h 3790950"/>
              <a:gd name="connsiteX88" fmla="*/ 3019425 w 5534025"/>
              <a:gd name="connsiteY88" fmla="*/ 2381250 h 3790950"/>
              <a:gd name="connsiteX89" fmla="*/ 3124200 w 5534025"/>
              <a:gd name="connsiteY89" fmla="*/ 2438400 h 3790950"/>
              <a:gd name="connsiteX90" fmla="*/ 3200400 w 5534025"/>
              <a:gd name="connsiteY90" fmla="*/ 2476500 h 3790950"/>
              <a:gd name="connsiteX91" fmla="*/ 3228975 w 5534025"/>
              <a:gd name="connsiteY91" fmla="*/ 2486025 h 3790950"/>
              <a:gd name="connsiteX92" fmla="*/ 3267075 w 5534025"/>
              <a:gd name="connsiteY92" fmla="*/ 2505075 h 3790950"/>
              <a:gd name="connsiteX93" fmla="*/ 3333750 w 5534025"/>
              <a:gd name="connsiteY93" fmla="*/ 2533650 h 3790950"/>
              <a:gd name="connsiteX94" fmla="*/ 3362325 w 5534025"/>
              <a:gd name="connsiteY94" fmla="*/ 2562225 h 3790950"/>
              <a:gd name="connsiteX95" fmla="*/ 3457575 w 5534025"/>
              <a:gd name="connsiteY95" fmla="*/ 2619375 h 3790950"/>
              <a:gd name="connsiteX96" fmla="*/ 3514725 w 5534025"/>
              <a:gd name="connsiteY96" fmla="*/ 2657475 h 3790950"/>
              <a:gd name="connsiteX97" fmla="*/ 3562350 w 5534025"/>
              <a:gd name="connsiteY97" fmla="*/ 2705100 h 3790950"/>
              <a:gd name="connsiteX98" fmla="*/ 3648075 w 5534025"/>
              <a:gd name="connsiteY98" fmla="*/ 2790825 h 3790950"/>
              <a:gd name="connsiteX99" fmla="*/ 3676650 w 5534025"/>
              <a:gd name="connsiteY99" fmla="*/ 2819400 h 3790950"/>
              <a:gd name="connsiteX100" fmla="*/ 3714750 w 5534025"/>
              <a:gd name="connsiteY100" fmla="*/ 2847975 h 3790950"/>
              <a:gd name="connsiteX101" fmla="*/ 3771900 w 5534025"/>
              <a:gd name="connsiteY101" fmla="*/ 2886075 h 3790950"/>
              <a:gd name="connsiteX102" fmla="*/ 3800475 w 5534025"/>
              <a:gd name="connsiteY102" fmla="*/ 2914650 h 3790950"/>
              <a:gd name="connsiteX103" fmla="*/ 3895725 w 5534025"/>
              <a:gd name="connsiteY103" fmla="*/ 3000375 h 3790950"/>
              <a:gd name="connsiteX104" fmla="*/ 3924300 w 5534025"/>
              <a:gd name="connsiteY104" fmla="*/ 3038475 h 3790950"/>
              <a:gd name="connsiteX105" fmla="*/ 3962400 w 5534025"/>
              <a:gd name="connsiteY105" fmla="*/ 3076575 h 3790950"/>
              <a:gd name="connsiteX106" fmla="*/ 4000500 w 5534025"/>
              <a:gd name="connsiteY106" fmla="*/ 3133725 h 3790950"/>
              <a:gd name="connsiteX107" fmla="*/ 4019550 w 5534025"/>
              <a:gd name="connsiteY107" fmla="*/ 3162300 h 3790950"/>
              <a:gd name="connsiteX108" fmla="*/ 4029075 w 5534025"/>
              <a:gd name="connsiteY108" fmla="*/ 3190875 h 3790950"/>
              <a:gd name="connsiteX109" fmla="*/ 4057650 w 5534025"/>
              <a:gd name="connsiteY109" fmla="*/ 3209925 h 3790950"/>
              <a:gd name="connsiteX110" fmla="*/ 4114800 w 5534025"/>
              <a:gd name="connsiteY110" fmla="*/ 3333750 h 3790950"/>
              <a:gd name="connsiteX111" fmla="*/ 4181475 w 5534025"/>
              <a:gd name="connsiteY111" fmla="*/ 3409950 h 3790950"/>
              <a:gd name="connsiteX112" fmla="*/ 4219575 w 5534025"/>
              <a:gd name="connsiteY112" fmla="*/ 3457575 h 3790950"/>
              <a:gd name="connsiteX113" fmla="*/ 4238625 w 5534025"/>
              <a:gd name="connsiteY113" fmla="*/ 3495675 h 3790950"/>
              <a:gd name="connsiteX114" fmla="*/ 4314825 w 5534025"/>
              <a:gd name="connsiteY114" fmla="*/ 3562350 h 3790950"/>
              <a:gd name="connsiteX115" fmla="*/ 4362450 w 5534025"/>
              <a:gd name="connsiteY115" fmla="*/ 3619500 h 3790950"/>
              <a:gd name="connsiteX116" fmla="*/ 4419600 w 5534025"/>
              <a:gd name="connsiteY116" fmla="*/ 3676650 h 3790950"/>
              <a:gd name="connsiteX117" fmla="*/ 4448175 w 5534025"/>
              <a:gd name="connsiteY117" fmla="*/ 3705225 h 3790950"/>
              <a:gd name="connsiteX118" fmla="*/ 4495800 w 5534025"/>
              <a:gd name="connsiteY118" fmla="*/ 3733800 h 3790950"/>
              <a:gd name="connsiteX119" fmla="*/ 4552950 w 5534025"/>
              <a:gd name="connsiteY119" fmla="*/ 3771900 h 3790950"/>
              <a:gd name="connsiteX120" fmla="*/ 4638675 w 5534025"/>
              <a:gd name="connsiteY120" fmla="*/ 3790950 h 3790950"/>
              <a:gd name="connsiteX121" fmla="*/ 4819650 w 5534025"/>
              <a:gd name="connsiteY121" fmla="*/ 3781425 h 3790950"/>
              <a:gd name="connsiteX122" fmla="*/ 4933950 w 5534025"/>
              <a:gd name="connsiteY122" fmla="*/ 3762375 h 3790950"/>
              <a:gd name="connsiteX123" fmla="*/ 5048250 w 5534025"/>
              <a:gd name="connsiteY123" fmla="*/ 3752850 h 3790950"/>
              <a:gd name="connsiteX124" fmla="*/ 5286375 w 5534025"/>
              <a:gd name="connsiteY124" fmla="*/ 3733800 h 3790950"/>
              <a:gd name="connsiteX125" fmla="*/ 5353050 w 5534025"/>
              <a:gd name="connsiteY125" fmla="*/ 3724275 h 3790950"/>
              <a:gd name="connsiteX126" fmla="*/ 5467350 w 5534025"/>
              <a:gd name="connsiteY126" fmla="*/ 3705225 h 3790950"/>
              <a:gd name="connsiteX127" fmla="*/ 5495925 w 5534025"/>
              <a:gd name="connsiteY127" fmla="*/ 3676650 h 3790950"/>
              <a:gd name="connsiteX128" fmla="*/ 5514975 w 5534025"/>
              <a:gd name="connsiteY128" fmla="*/ 3619500 h 3790950"/>
              <a:gd name="connsiteX129" fmla="*/ 5534025 w 5534025"/>
              <a:gd name="connsiteY129" fmla="*/ 3543300 h 3790950"/>
              <a:gd name="connsiteX130" fmla="*/ 5524500 w 5534025"/>
              <a:gd name="connsiteY130" fmla="*/ 3371850 h 3790950"/>
              <a:gd name="connsiteX131" fmla="*/ 5505450 w 5534025"/>
              <a:gd name="connsiteY131" fmla="*/ 3333750 h 3790950"/>
              <a:gd name="connsiteX132" fmla="*/ 5486400 w 5534025"/>
              <a:gd name="connsiteY132" fmla="*/ 3276600 h 3790950"/>
              <a:gd name="connsiteX133" fmla="*/ 5467350 w 5534025"/>
              <a:gd name="connsiteY133" fmla="*/ 3248025 h 3790950"/>
              <a:gd name="connsiteX134" fmla="*/ 5448300 w 5534025"/>
              <a:gd name="connsiteY134" fmla="*/ 3190875 h 3790950"/>
              <a:gd name="connsiteX135" fmla="*/ 5438775 w 5534025"/>
              <a:gd name="connsiteY135" fmla="*/ 3162300 h 3790950"/>
              <a:gd name="connsiteX136" fmla="*/ 5410200 w 5534025"/>
              <a:gd name="connsiteY136" fmla="*/ 3105150 h 3790950"/>
              <a:gd name="connsiteX137" fmla="*/ 5381625 w 5534025"/>
              <a:gd name="connsiteY137" fmla="*/ 3057525 h 3790950"/>
              <a:gd name="connsiteX138" fmla="*/ 5362575 w 5534025"/>
              <a:gd name="connsiteY138" fmla="*/ 3019425 h 3790950"/>
              <a:gd name="connsiteX139" fmla="*/ 5343525 w 5534025"/>
              <a:gd name="connsiteY139" fmla="*/ 2990850 h 3790950"/>
              <a:gd name="connsiteX140" fmla="*/ 5286375 w 5534025"/>
              <a:gd name="connsiteY140" fmla="*/ 2895600 h 3790950"/>
              <a:gd name="connsiteX141" fmla="*/ 5267325 w 5534025"/>
              <a:gd name="connsiteY141" fmla="*/ 2867025 h 3790950"/>
              <a:gd name="connsiteX142" fmla="*/ 5248275 w 5534025"/>
              <a:gd name="connsiteY142" fmla="*/ 2838450 h 3790950"/>
              <a:gd name="connsiteX143" fmla="*/ 5238750 w 5534025"/>
              <a:gd name="connsiteY143" fmla="*/ 2809875 h 3790950"/>
              <a:gd name="connsiteX144" fmla="*/ 5200650 w 5534025"/>
              <a:gd name="connsiteY144" fmla="*/ 2752725 h 3790950"/>
              <a:gd name="connsiteX145" fmla="*/ 5162550 w 5534025"/>
              <a:gd name="connsiteY145" fmla="*/ 2695575 h 3790950"/>
              <a:gd name="connsiteX146" fmla="*/ 5143500 w 5534025"/>
              <a:gd name="connsiteY146" fmla="*/ 2667000 h 3790950"/>
              <a:gd name="connsiteX147" fmla="*/ 5133975 w 5534025"/>
              <a:gd name="connsiteY147" fmla="*/ 2638425 h 3790950"/>
              <a:gd name="connsiteX148" fmla="*/ 5105400 w 5534025"/>
              <a:gd name="connsiteY148" fmla="*/ 2609850 h 3790950"/>
              <a:gd name="connsiteX149" fmla="*/ 5067300 w 5534025"/>
              <a:gd name="connsiteY149" fmla="*/ 2533650 h 3790950"/>
              <a:gd name="connsiteX150" fmla="*/ 5057775 w 5534025"/>
              <a:gd name="connsiteY150" fmla="*/ 2505075 h 3790950"/>
              <a:gd name="connsiteX151" fmla="*/ 5010150 w 5534025"/>
              <a:gd name="connsiteY151" fmla="*/ 2457450 h 3790950"/>
              <a:gd name="connsiteX152" fmla="*/ 4991100 w 5534025"/>
              <a:gd name="connsiteY152" fmla="*/ 2400300 h 3790950"/>
              <a:gd name="connsiteX153" fmla="*/ 4924425 w 5534025"/>
              <a:gd name="connsiteY153" fmla="*/ 2286000 h 3790950"/>
              <a:gd name="connsiteX154" fmla="*/ 4914900 w 5534025"/>
              <a:gd name="connsiteY154" fmla="*/ 2247900 h 3790950"/>
              <a:gd name="connsiteX155" fmla="*/ 4876800 w 5534025"/>
              <a:gd name="connsiteY155" fmla="*/ 2190750 h 3790950"/>
              <a:gd name="connsiteX156" fmla="*/ 4857750 w 5534025"/>
              <a:gd name="connsiteY156" fmla="*/ 2162175 h 3790950"/>
              <a:gd name="connsiteX157" fmla="*/ 4848225 w 5534025"/>
              <a:gd name="connsiteY157" fmla="*/ 2133600 h 3790950"/>
              <a:gd name="connsiteX158" fmla="*/ 4819650 w 5534025"/>
              <a:gd name="connsiteY158" fmla="*/ 2105025 h 3790950"/>
              <a:gd name="connsiteX159" fmla="*/ 4800600 w 5534025"/>
              <a:gd name="connsiteY159" fmla="*/ 2066925 h 3790950"/>
              <a:gd name="connsiteX160" fmla="*/ 4743450 w 5534025"/>
              <a:gd name="connsiteY160" fmla="*/ 1981200 h 3790950"/>
              <a:gd name="connsiteX161" fmla="*/ 4724400 w 5534025"/>
              <a:gd name="connsiteY161" fmla="*/ 1952625 h 3790950"/>
              <a:gd name="connsiteX162" fmla="*/ 4705350 w 5534025"/>
              <a:gd name="connsiteY162" fmla="*/ 1914525 h 3790950"/>
              <a:gd name="connsiteX163" fmla="*/ 4638675 w 5534025"/>
              <a:gd name="connsiteY163" fmla="*/ 1828800 h 3790950"/>
              <a:gd name="connsiteX164" fmla="*/ 4610100 w 5534025"/>
              <a:gd name="connsiteY164" fmla="*/ 1790700 h 3790950"/>
              <a:gd name="connsiteX165" fmla="*/ 4591050 w 5534025"/>
              <a:gd name="connsiteY165" fmla="*/ 1762125 h 3790950"/>
              <a:gd name="connsiteX166" fmla="*/ 4533900 w 5534025"/>
              <a:gd name="connsiteY166" fmla="*/ 1704975 h 3790950"/>
              <a:gd name="connsiteX167" fmla="*/ 4486275 w 5534025"/>
              <a:gd name="connsiteY167" fmla="*/ 1647825 h 3790950"/>
              <a:gd name="connsiteX168" fmla="*/ 4448175 w 5534025"/>
              <a:gd name="connsiteY168" fmla="*/ 1628775 h 3790950"/>
              <a:gd name="connsiteX169" fmla="*/ 4343400 w 5534025"/>
              <a:gd name="connsiteY169" fmla="*/ 1552575 h 3790950"/>
              <a:gd name="connsiteX170" fmla="*/ 4286250 w 5534025"/>
              <a:gd name="connsiteY170" fmla="*/ 1504950 h 3790950"/>
              <a:gd name="connsiteX171" fmla="*/ 4257675 w 5534025"/>
              <a:gd name="connsiteY171" fmla="*/ 1476375 h 3790950"/>
              <a:gd name="connsiteX172" fmla="*/ 4210050 w 5534025"/>
              <a:gd name="connsiteY172" fmla="*/ 1457325 h 3790950"/>
              <a:gd name="connsiteX173" fmla="*/ 4191000 w 5534025"/>
              <a:gd name="connsiteY173" fmla="*/ 1428750 h 3790950"/>
              <a:gd name="connsiteX174" fmla="*/ 4152900 w 5534025"/>
              <a:gd name="connsiteY174" fmla="*/ 1400175 h 3790950"/>
              <a:gd name="connsiteX175" fmla="*/ 4086225 w 5534025"/>
              <a:gd name="connsiteY175" fmla="*/ 1362075 h 3790950"/>
              <a:gd name="connsiteX176" fmla="*/ 4057650 w 5534025"/>
              <a:gd name="connsiteY176" fmla="*/ 1333500 h 3790950"/>
              <a:gd name="connsiteX177" fmla="*/ 4000500 w 5534025"/>
              <a:gd name="connsiteY177" fmla="*/ 1295400 h 3790950"/>
              <a:gd name="connsiteX178" fmla="*/ 3971925 w 5534025"/>
              <a:gd name="connsiteY178" fmla="*/ 1276350 h 3790950"/>
              <a:gd name="connsiteX179" fmla="*/ 3943350 w 5534025"/>
              <a:gd name="connsiteY179" fmla="*/ 1257300 h 3790950"/>
              <a:gd name="connsiteX180" fmla="*/ 3810000 w 5534025"/>
              <a:gd name="connsiteY180" fmla="*/ 1162050 h 3790950"/>
              <a:gd name="connsiteX181" fmla="*/ 3733800 w 5534025"/>
              <a:gd name="connsiteY181" fmla="*/ 1123950 h 3790950"/>
              <a:gd name="connsiteX182" fmla="*/ 3676650 w 5534025"/>
              <a:gd name="connsiteY182" fmla="*/ 1095375 h 3790950"/>
              <a:gd name="connsiteX183" fmla="*/ 3581400 w 5534025"/>
              <a:gd name="connsiteY183" fmla="*/ 1028700 h 3790950"/>
              <a:gd name="connsiteX184" fmla="*/ 3552825 w 5534025"/>
              <a:gd name="connsiteY184" fmla="*/ 1009650 h 3790950"/>
              <a:gd name="connsiteX185" fmla="*/ 3448050 w 5534025"/>
              <a:gd name="connsiteY185" fmla="*/ 952500 h 3790950"/>
              <a:gd name="connsiteX186" fmla="*/ 3409950 w 5534025"/>
              <a:gd name="connsiteY186" fmla="*/ 933450 h 3790950"/>
              <a:gd name="connsiteX187" fmla="*/ 3352800 w 5534025"/>
              <a:gd name="connsiteY187" fmla="*/ 895350 h 3790950"/>
              <a:gd name="connsiteX188" fmla="*/ 3324225 w 5534025"/>
              <a:gd name="connsiteY188" fmla="*/ 866775 h 3790950"/>
              <a:gd name="connsiteX189" fmla="*/ 3286125 w 5534025"/>
              <a:gd name="connsiteY189" fmla="*/ 847725 h 3790950"/>
              <a:gd name="connsiteX190" fmla="*/ 3257550 w 5534025"/>
              <a:gd name="connsiteY190" fmla="*/ 828675 h 3790950"/>
              <a:gd name="connsiteX191" fmla="*/ 3190875 w 5534025"/>
              <a:gd name="connsiteY191" fmla="*/ 790575 h 3790950"/>
              <a:gd name="connsiteX192" fmla="*/ 3152775 w 5534025"/>
              <a:gd name="connsiteY192" fmla="*/ 752475 h 3790950"/>
              <a:gd name="connsiteX193" fmla="*/ 3095625 w 5534025"/>
              <a:gd name="connsiteY193" fmla="*/ 733425 h 3790950"/>
              <a:gd name="connsiteX194" fmla="*/ 3067050 w 5534025"/>
              <a:gd name="connsiteY194" fmla="*/ 723900 h 3790950"/>
              <a:gd name="connsiteX195" fmla="*/ 3009900 w 5534025"/>
              <a:gd name="connsiteY195" fmla="*/ 695325 h 3790950"/>
              <a:gd name="connsiteX196" fmla="*/ 2943225 w 5534025"/>
              <a:gd name="connsiteY196" fmla="*/ 676275 h 3790950"/>
              <a:gd name="connsiteX197" fmla="*/ 2914650 w 5534025"/>
              <a:gd name="connsiteY197" fmla="*/ 657225 h 3790950"/>
              <a:gd name="connsiteX198" fmla="*/ 2876550 w 5534025"/>
              <a:gd name="connsiteY198" fmla="*/ 638175 h 3790950"/>
              <a:gd name="connsiteX199" fmla="*/ 2809875 w 5534025"/>
              <a:gd name="connsiteY199" fmla="*/ 600075 h 3790950"/>
              <a:gd name="connsiteX200" fmla="*/ 2762250 w 5534025"/>
              <a:gd name="connsiteY200" fmla="*/ 590550 h 3790950"/>
              <a:gd name="connsiteX201" fmla="*/ 2705100 w 5534025"/>
              <a:gd name="connsiteY201" fmla="*/ 571500 h 3790950"/>
              <a:gd name="connsiteX202" fmla="*/ 2676525 w 5534025"/>
              <a:gd name="connsiteY202" fmla="*/ 561975 h 3790950"/>
              <a:gd name="connsiteX203" fmla="*/ 2647950 w 5534025"/>
              <a:gd name="connsiteY203" fmla="*/ 542925 h 3790950"/>
              <a:gd name="connsiteX204" fmla="*/ 2590800 w 5534025"/>
              <a:gd name="connsiteY204" fmla="*/ 523875 h 3790950"/>
              <a:gd name="connsiteX205" fmla="*/ 2562225 w 5534025"/>
              <a:gd name="connsiteY205" fmla="*/ 514350 h 3790950"/>
              <a:gd name="connsiteX206" fmla="*/ 2533650 w 5534025"/>
              <a:gd name="connsiteY206" fmla="*/ 504825 h 3790950"/>
              <a:gd name="connsiteX207" fmla="*/ 2505075 w 5534025"/>
              <a:gd name="connsiteY207" fmla="*/ 495300 h 3790950"/>
              <a:gd name="connsiteX208" fmla="*/ 2476500 w 5534025"/>
              <a:gd name="connsiteY208" fmla="*/ 476250 h 3790950"/>
              <a:gd name="connsiteX209" fmla="*/ 2409825 w 5534025"/>
              <a:gd name="connsiteY209" fmla="*/ 457200 h 3790950"/>
              <a:gd name="connsiteX210" fmla="*/ 2352675 w 5534025"/>
              <a:gd name="connsiteY210" fmla="*/ 428625 h 3790950"/>
              <a:gd name="connsiteX211" fmla="*/ 2324100 w 5534025"/>
              <a:gd name="connsiteY211" fmla="*/ 409575 h 3790950"/>
              <a:gd name="connsiteX212" fmla="*/ 2295525 w 5534025"/>
              <a:gd name="connsiteY212" fmla="*/ 400050 h 3790950"/>
              <a:gd name="connsiteX213" fmla="*/ 2266950 w 5534025"/>
              <a:gd name="connsiteY213" fmla="*/ 381000 h 3790950"/>
              <a:gd name="connsiteX214" fmla="*/ 2238375 w 5534025"/>
              <a:gd name="connsiteY214" fmla="*/ 371475 h 3790950"/>
              <a:gd name="connsiteX215" fmla="*/ 2257425 w 5534025"/>
              <a:gd name="connsiteY215" fmla="*/ 371475 h 379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5534025" h="3790950">
                <a:moveTo>
                  <a:pt x="2257425" y="371475"/>
                </a:moveTo>
                <a:cubicBezTo>
                  <a:pt x="2239962" y="361950"/>
                  <a:pt x="2162505" y="330842"/>
                  <a:pt x="2133600" y="314325"/>
                </a:cubicBezTo>
                <a:cubicBezTo>
                  <a:pt x="2123661" y="308645"/>
                  <a:pt x="2115264" y="300395"/>
                  <a:pt x="2105025" y="295275"/>
                </a:cubicBezTo>
                <a:cubicBezTo>
                  <a:pt x="2077056" y="281291"/>
                  <a:pt x="2047269" y="271159"/>
                  <a:pt x="2019300" y="257175"/>
                </a:cubicBezTo>
                <a:cubicBezTo>
                  <a:pt x="2009061" y="252055"/>
                  <a:pt x="2001247" y="242634"/>
                  <a:pt x="1990725" y="238125"/>
                </a:cubicBezTo>
                <a:cubicBezTo>
                  <a:pt x="1978693" y="232968"/>
                  <a:pt x="1964882" y="233197"/>
                  <a:pt x="1952625" y="228600"/>
                </a:cubicBezTo>
                <a:cubicBezTo>
                  <a:pt x="1939330" y="223614"/>
                  <a:pt x="1926701" y="216855"/>
                  <a:pt x="1914525" y="209550"/>
                </a:cubicBezTo>
                <a:cubicBezTo>
                  <a:pt x="1894892" y="197770"/>
                  <a:pt x="1879587" y="177003"/>
                  <a:pt x="1857375" y="171450"/>
                </a:cubicBezTo>
                <a:cubicBezTo>
                  <a:pt x="1705557" y="133495"/>
                  <a:pt x="1972313" y="199108"/>
                  <a:pt x="1762125" y="152400"/>
                </a:cubicBezTo>
                <a:cubicBezTo>
                  <a:pt x="1655995" y="128816"/>
                  <a:pt x="1828217" y="158244"/>
                  <a:pt x="1695450" y="133350"/>
                </a:cubicBezTo>
                <a:cubicBezTo>
                  <a:pt x="1657486" y="126232"/>
                  <a:pt x="1617793" y="126514"/>
                  <a:pt x="1581150" y="114300"/>
                </a:cubicBezTo>
                <a:cubicBezTo>
                  <a:pt x="1530767" y="97506"/>
                  <a:pt x="1569184" y="108661"/>
                  <a:pt x="1495425" y="95250"/>
                </a:cubicBezTo>
                <a:cubicBezTo>
                  <a:pt x="1479497" y="92354"/>
                  <a:pt x="1463743" y="88538"/>
                  <a:pt x="1447800" y="85725"/>
                </a:cubicBezTo>
                <a:cubicBezTo>
                  <a:pt x="1409762" y="79012"/>
                  <a:pt x="1371375" y="74250"/>
                  <a:pt x="1333500" y="66675"/>
                </a:cubicBezTo>
                <a:cubicBezTo>
                  <a:pt x="1317625" y="63500"/>
                  <a:pt x="1301494" y="61410"/>
                  <a:pt x="1285875" y="57150"/>
                </a:cubicBezTo>
                <a:cubicBezTo>
                  <a:pt x="1269260" y="52619"/>
                  <a:pt x="1213684" y="30807"/>
                  <a:pt x="1190625" y="28575"/>
                </a:cubicBezTo>
                <a:cubicBezTo>
                  <a:pt x="978136" y="8012"/>
                  <a:pt x="889382" y="7893"/>
                  <a:pt x="676275" y="0"/>
                </a:cubicBezTo>
                <a:cubicBezTo>
                  <a:pt x="644554" y="1586"/>
                  <a:pt x="430695" y="10167"/>
                  <a:pt x="371475" y="19050"/>
                </a:cubicBezTo>
                <a:cubicBezTo>
                  <a:pt x="364004" y="20171"/>
                  <a:pt x="290022" y="37630"/>
                  <a:pt x="266700" y="47625"/>
                </a:cubicBezTo>
                <a:cubicBezTo>
                  <a:pt x="184310" y="82935"/>
                  <a:pt x="267038" y="53862"/>
                  <a:pt x="200025" y="76200"/>
                </a:cubicBezTo>
                <a:cubicBezTo>
                  <a:pt x="193675" y="85725"/>
                  <a:pt x="189769" y="97446"/>
                  <a:pt x="180975" y="104775"/>
                </a:cubicBezTo>
                <a:cubicBezTo>
                  <a:pt x="170067" y="113865"/>
                  <a:pt x="154429" y="115572"/>
                  <a:pt x="142875" y="123825"/>
                </a:cubicBezTo>
                <a:cubicBezTo>
                  <a:pt x="131914" y="131655"/>
                  <a:pt x="123825" y="142875"/>
                  <a:pt x="114300" y="152400"/>
                </a:cubicBezTo>
                <a:cubicBezTo>
                  <a:pt x="111125" y="161925"/>
                  <a:pt x="108930" y="171835"/>
                  <a:pt x="104775" y="180975"/>
                </a:cubicBezTo>
                <a:cubicBezTo>
                  <a:pt x="93024" y="206828"/>
                  <a:pt x="73563" y="229625"/>
                  <a:pt x="66675" y="257175"/>
                </a:cubicBezTo>
                <a:cubicBezTo>
                  <a:pt x="60325" y="282575"/>
                  <a:pt x="55904" y="308537"/>
                  <a:pt x="47625" y="333375"/>
                </a:cubicBezTo>
                <a:cubicBezTo>
                  <a:pt x="44450" y="342900"/>
                  <a:pt x="40535" y="352210"/>
                  <a:pt x="38100" y="361950"/>
                </a:cubicBezTo>
                <a:cubicBezTo>
                  <a:pt x="34173" y="377656"/>
                  <a:pt x="32087" y="393771"/>
                  <a:pt x="28575" y="409575"/>
                </a:cubicBezTo>
                <a:cubicBezTo>
                  <a:pt x="25735" y="422354"/>
                  <a:pt x="21617" y="434838"/>
                  <a:pt x="19050" y="447675"/>
                </a:cubicBezTo>
                <a:cubicBezTo>
                  <a:pt x="15262" y="466613"/>
                  <a:pt x="12980" y="485824"/>
                  <a:pt x="9525" y="504825"/>
                </a:cubicBezTo>
                <a:cubicBezTo>
                  <a:pt x="6629" y="520753"/>
                  <a:pt x="3175" y="536575"/>
                  <a:pt x="0" y="552450"/>
                </a:cubicBezTo>
                <a:cubicBezTo>
                  <a:pt x="3175" y="619125"/>
                  <a:pt x="1874" y="686164"/>
                  <a:pt x="9525" y="752475"/>
                </a:cubicBezTo>
                <a:cubicBezTo>
                  <a:pt x="11485" y="769460"/>
                  <a:pt x="24076" y="783605"/>
                  <a:pt x="28575" y="800100"/>
                </a:cubicBezTo>
                <a:cubicBezTo>
                  <a:pt x="86293" y="1011732"/>
                  <a:pt x="-14683" y="698900"/>
                  <a:pt x="57150" y="914400"/>
                </a:cubicBezTo>
                <a:lnTo>
                  <a:pt x="66675" y="942975"/>
                </a:lnTo>
                <a:cubicBezTo>
                  <a:pt x="69850" y="952500"/>
                  <a:pt x="67846" y="965981"/>
                  <a:pt x="76200" y="971550"/>
                </a:cubicBezTo>
                <a:lnTo>
                  <a:pt x="104775" y="990600"/>
                </a:lnTo>
                <a:cubicBezTo>
                  <a:pt x="113450" y="1016625"/>
                  <a:pt x="125356" y="1061324"/>
                  <a:pt x="142875" y="1085850"/>
                </a:cubicBezTo>
                <a:cubicBezTo>
                  <a:pt x="150705" y="1096811"/>
                  <a:pt x="162684" y="1104198"/>
                  <a:pt x="171450" y="1114425"/>
                </a:cubicBezTo>
                <a:cubicBezTo>
                  <a:pt x="181781" y="1126478"/>
                  <a:pt x="188800" y="1141300"/>
                  <a:pt x="200025" y="1152525"/>
                </a:cubicBezTo>
                <a:cubicBezTo>
                  <a:pt x="208120" y="1160620"/>
                  <a:pt x="220044" y="1163970"/>
                  <a:pt x="228600" y="1171575"/>
                </a:cubicBezTo>
                <a:cubicBezTo>
                  <a:pt x="248736" y="1189473"/>
                  <a:pt x="265295" y="1211192"/>
                  <a:pt x="285750" y="1228725"/>
                </a:cubicBezTo>
                <a:cubicBezTo>
                  <a:pt x="307975" y="1247775"/>
                  <a:pt x="331026" y="1265902"/>
                  <a:pt x="352425" y="1285875"/>
                </a:cubicBezTo>
                <a:cubicBezTo>
                  <a:pt x="576780" y="1495273"/>
                  <a:pt x="301430" y="1254604"/>
                  <a:pt x="495300" y="1409700"/>
                </a:cubicBezTo>
                <a:cubicBezTo>
                  <a:pt x="505819" y="1418115"/>
                  <a:pt x="513242" y="1430005"/>
                  <a:pt x="523875" y="1438275"/>
                </a:cubicBezTo>
                <a:cubicBezTo>
                  <a:pt x="577593" y="1480055"/>
                  <a:pt x="567004" y="1472870"/>
                  <a:pt x="619125" y="1485900"/>
                </a:cubicBezTo>
                <a:cubicBezTo>
                  <a:pt x="635000" y="1495425"/>
                  <a:pt x="649832" y="1506956"/>
                  <a:pt x="666750" y="1514475"/>
                </a:cubicBezTo>
                <a:cubicBezTo>
                  <a:pt x="678713" y="1519792"/>
                  <a:pt x="693141" y="1518146"/>
                  <a:pt x="704850" y="1524000"/>
                </a:cubicBezTo>
                <a:cubicBezTo>
                  <a:pt x="719049" y="1531100"/>
                  <a:pt x="729073" y="1544865"/>
                  <a:pt x="742950" y="1552575"/>
                </a:cubicBezTo>
                <a:cubicBezTo>
                  <a:pt x="760733" y="1562454"/>
                  <a:pt x="831299" y="1585747"/>
                  <a:pt x="847725" y="1590675"/>
                </a:cubicBezTo>
                <a:cubicBezTo>
                  <a:pt x="860264" y="1594437"/>
                  <a:pt x="873406" y="1596060"/>
                  <a:pt x="885825" y="1600200"/>
                </a:cubicBezTo>
                <a:cubicBezTo>
                  <a:pt x="978259" y="1631011"/>
                  <a:pt x="885057" y="1612337"/>
                  <a:pt x="1000125" y="1628775"/>
                </a:cubicBezTo>
                <a:cubicBezTo>
                  <a:pt x="1067392" y="1651197"/>
                  <a:pt x="987057" y="1625508"/>
                  <a:pt x="1114425" y="1657350"/>
                </a:cubicBezTo>
                <a:cubicBezTo>
                  <a:pt x="1124165" y="1659785"/>
                  <a:pt x="1133346" y="1664117"/>
                  <a:pt x="1143000" y="1666875"/>
                </a:cubicBezTo>
                <a:cubicBezTo>
                  <a:pt x="1155587" y="1670471"/>
                  <a:pt x="1168321" y="1673560"/>
                  <a:pt x="1181100" y="1676400"/>
                </a:cubicBezTo>
                <a:cubicBezTo>
                  <a:pt x="1196904" y="1679912"/>
                  <a:pt x="1213218" y="1681273"/>
                  <a:pt x="1228725" y="1685925"/>
                </a:cubicBezTo>
                <a:cubicBezTo>
                  <a:pt x="1245102" y="1690838"/>
                  <a:pt x="1260282" y="1699132"/>
                  <a:pt x="1276350" y="1704975"/>
                </a:cubicBezTo>
                <a:cubicBezTo>
                  <a:pt x="1299026" y="1713221"/>
                  <a:pt x="1379116" y="1739359"/>
                  <a:pt x="1400175" y="1743075"/>
                </a:cubicBezTo>
                <a:cubicBezTo>
                  <a:pt x="1431598" y="1748620"/>
                  <a:pt x="1463675" y="1749425"/>
                  <a:pt x="1495425" y="1752600"/>
                </a:cubicBezTo>
                <a:cubicBezTo>
                  <a:pt x="1504950" y="1755775"/>
                  <a:pt x="1514260" y="1759690"/>
                  <a:pt x="1524000" y="1762125"/>
                </a:cubicBezTo>
                <a:cubicBezTo>
                  <a:pt x="1576649" y="1775287"/>
                  <a:pt x="1579160" y="1770422"/>
                  <a:pt x="1638300" y="1781175"/>
                </a:cubicBezTo>
                <a:cubicBezTo>
                  <a:pt x="1651180" y="1783517"/>
                  <a:pt x="1664143" y="1786103"/>
                  <a:pt x="1676400" y="1790700"/>
                </a:cubicBezTo>
                <a:cubicBezTo>
                  <a:pt x="1689695" y="1795686"/>
                  <a:pt x="1700725" y="1806306"/>
                  <a:pt x="1714500" y="1809750"/>
                </a:cubicBezTo>
                <a:cubicBezTo>
                  <a:pt x="1739333" y="1815958"/>
                  <a:pt x="1765300" y="1816100"/>
                  <a:pt x="1790700" y="1819275"/>
                </a:cubicBezTo>
                <a:cubicBezTo>
                  <a:pt x="1870487" y="1859169"/>
                  <a:pt x="1781588" y="1819388"/>
                  <a:pt x="1885950" y="1847850"/>
                </a:cubicBezTo>
                <a:cubicBezTo>
                  <a:pt x="1902445" y="1852349"/>
                  <a:pt x="1917507" y="1861057"/>
                  <a:pt x="1933575" y="1866900"/>
                </a:cubicBezTo>
                <a:cubicBezTo>
                  <a:pt x="1952446" y="1873762"/>
                  <a:pt x="1971675" y="1879600"/>
                  <a:pt x="1990725" y="1885950"/>
                </a:cubicBezTo>
                <a:cubicBezTo>
                  <a:pt x="2000250" y="1889125"/>
                  <a:pt x="2009455" y="1893506"/>
                  <a:pt x="2019300" y="1895475"/>
                </a:cubicBezTo>
                <a:lnTo>
                  <a:pt x="2066925" y="1905000"/>
                </a:lnTo>
                <a:cubicBezTo>
                  <a:pt x="2082800" y="1917700"/>
                  <a:pt x="2097310" y="1932325"/>
                  <a:pt x="2114550" y="1943100"/>
                </a:cubicBezTo>
                <a:cubicBezTo>
                  <a:pt x="2123064" y="1948421"/>
                  <a:pt x="2134145" y="1948135"/>
                  <a:pt x="2143125" y="1952625"/>
                </a:cubicBezTo>
                <a:cubicBezTo>
                  <a:pt x="2153364" y="1957745"/>
                  <a:pt x="2161461" y="1966555"/>
                  <a:pt x="2171700" y="1971675"/>
                </a:cubicBezTo>
                <a:cubicBezTo>
                  <a:pt x="2180680" y="1976165"/>
                  <a:pt x="2191295" y="1976710"/>
                  <a:pt x="2200275" y="1981200"/>
                </a:cubicBezTo>
                <a:cubicBezTo>
                  <a:pt x="2210514" y="1986320"/>
                  <a:pt x="2218611" y="1995130"/>
                  <a:pt x="2228850" y="2000250"/>
                </a:cubicBezTo>
                <a:cubicBezTo>
                  <a:pt x="2244143" y="2007896"/>
                  <a:pt x="2260466" y="2013297"/>
                  <a:pt x="2276475" y="2019300"/>
                </a:cubicBezTo>
                <a:cubicBezTo>
                  <a:pt x="2285876" y="2022825"/>
                  <a:pt x="2296273" y="2023949"/>
                  <a:pt x="2305050" y="2028825"/>
                </a:cubicBezTo>
                <a:cubicBezTo>
                  <a:pt x="2397739" y="2080319"/>
                  <a:pt x="2324144" y="2059314"/>
                  <a:pt x="2409825" y="2076450"/>
                </a:cubicBezTo>
                <a:cubicBezTo>
                  <a:pt x="2471266" y="2137891"/>
                  <a:pt x="2397435" y="2073862"/>
                  <a:pt x="2514600" y="2124075"/>
                </a:cubicBezTo>
                <a:cubicBezTo>
                  <a:pt x="2520866" y="2126760"/>
                  <a:pt x="2605719" y="2187336"/>
                  <a:pt x="2619375" y="2190750"/>
                </a:cubicBezTo>
                <a:lnTo>
                  <a:pt x="2657475" y="2200275"/>
                </a:lnTo>
                <a:cubicBezTo>
                  <a:pt x="2667000" y="2206625"/>
                  <a:pt x="2675811" y="2214205"/>
                  <a:pt x="2686050" y="2219325"/>
                </a:cubicBezTo>
                <a:cubicBezTo>
                  <a:pt x="2695030" y="2223815"/>
                  <a:pt x="2705303" y="2225121"/>
                  <a:pt x="2714625" y="2228850"/>
                </a:cubicBezTo>
                <a:cubicBezTo>
                  <a:pt x="2737076" y="2237830"/>
                  <a:pt x="2759673" y="2246611"/>
                  <a:pt x="2781300" y="2257425"/>
                </a:cubicBezTo>
                <a:cubicBezTo>
                  <a:pt x="2791539" y="2262545"/>
                  <a:pt x="2799936" y="2270795"/>
                  <a:pt x="2809875" y="2276475"/>
                </a:cubicBezTo>
                <a:cubicBezTo>
                  <a:pt x="2822203" y="2283520"/>
                  <a:pt x="2835934" y="2288000"/>
                  <a:pt x="2847975" y="2295525"/>
                </a:cubicBezTo>
                <a:cubicBezTo>
                  <a:pt x="2861437" y="2303939"/>
                  <a:pt x="2872292" y="2316224"/>
                  <a:pt x="2886075" y="2324100"/>
                </a:cubicBezTo>
                <a:cubicBezTo>
                  <a:pt x="2894792" y="2329081"/>
                  <a:pt x="2905670" y="2329135"/>
                  <a:pt x="2914650" y="2333625"/>
                </a:cubicBezTo>
                <a:cubicBezTo>
                  <a:pt x="2931209" y="2341904"/>
                  <a:pt x="2945421" y="2354539"/>
                  <a:pt x="2962275" y="2362200"/>
                </a:cubicBezTo>
                <a:cubicBezTo>
                  <a:pt x="2980556" y="2370509"/>
                  <a:pt x="3002717" y="2370111"/>
                  <a:pt x="3019425" y="2381250"/>
                </a:cubicBezTo>
                <a:cubicBezTo>
                  <a:pt x="3071629" y="2416052"/>
                  <a:pt x="3037761" y="2395180"/>
                  <a:pt x="3124200" y="2438400"/>
                </a:cubicBezTo>
                <a:cubicBezTo>
                  <a:pt x="3149600" y="2451100"/>
                  <a:pt x="3173459" y="2467520"/>
                  <a:pt x="3200400" y="2476500"/>
                </a:cubicBezTo>
                <a:cubicBezTo>
                  <a:pt x="3209925" y="2479675"/>
                  <a:pt x="3219747" y="2482070"/>
                  <a:pt x="3228975" y="2486025"/>
                </a:cubicBezTo>
                <a:cubicBezTo>
                  <a:pt x="3242026" y="2491618"/>
                  <a:pt x="3254024" y="2499482"/>
                  <a:pt x="3267075" y="2505075"/>
                </a:cubicBezTo>
                <a:cubicBezTo>
                  <a:pt x="3298167" y="2518400"/>
                  <a:pt x="3302160" y="2511085"/>
                  <a:pt x="3333750" y="2533650"/>
                </a:cubicBezTo>
                <a:cubicBezTo>
                  <a:pt x="3344711" y="2541480"/>
                  <a:pt x="3351250" y="2554558"/>
                  <a:pt x="3362325" y="2562225"/>
                </a:cubicBezTo>
                <a:cubicBezTo>
                  <a:pt x="3392768" y="2583301"/>
                  <a:pt x="3426767" y="2598836"/>
                  <a:pt x="3457575" y="2619375"/>
                </a:cubicBezTo>
                <a:lnTo>
                  <a:pt x="3514725" y="2657475"/>
                </a:lnTo>
                <a:cubicBezTo>
                  <a:pt x="3553980" y="2716357"/>
                  <a:pt x="3510395" y="2658918"/>
                  <a:pt x="3562350" y="2705100"/>
                </a:cubicBezTo>
                <a:lnTo>
                  <a:pt x="3648075" y="2790825"/>
                </a:lnTo>
                <a:cubicBezTo>
                  <a:pt x="3657600" y="2800350"/>
                  <a:pt x="3665874" y="2811318"/>
                  <a:pt x="3676650" y="2819400"/>
                </a:cubicBezTo>
                <a:cubicBezTo>
                  <a:pt x="3689350" y="2828925"/>
                  <a:pt x="3701745" y="2838871"/>
                  <a:pt x="3714750" y="2847975"/>
                </a:cubicBezTo>
                <a:cubicBezTo>
                  <a:pt x="3733507" y="2861105"/>
                  <a:pt x="3755711" y="2869886"/>
                  <a:pt x="3771900" y="2886075"/>
                </a:cubicBezTo>
                <a:cubicBezTo>
                  <a:pt x="3781425" y="2895600"/>
                  <a:pt x="3790248" y="2905884"/>
                  <a:pt x="3800475" y="2914650"/>
                </a:cubicBezTo>
                <a:cubicBezTo>
                  <a:pt x="3845346" y="2953111"/>
                  <a:pt x="3852435" y="2942655"/>
                  <a:pt x="3895725" y="3000375"/>
                </a:cubicBezTo>
                <a:cubicBezTo>
                  <a:pt x="3905250" y="3013075"/>
                  <a:pt x="3913846" y="3026528"/>
                  <a:pt x="3924300" y="3038475"/>
                </a:cubicBezTo>
                <a:cubicBezTo>
                  <a:pt x="3936127" y="3051992"/>
                  <a:pt x="3951180" y="3062550"/>
                  <a:pt x="3962400" y="3076575"/>
                </a:cubicBezTo>
                <a:cubicBezTo>
                  <a:pt x="3976703" y="3094453"/>
                  <a:pt x="3987800" y="3114675"/>
                  <a:pt x="4000500" y="3133725"/>
                </a:cubicBezTo>
                <a:cubicBezTo>
                  <a:pt x="4006850" y="3143250"/>
                  <a:pt x="4015930" y="3151440"/>
                  <a:pt x="4019550" y="3162300"/>
                </a:cubicBezTo>
                <a:cubicBezTo>
                  <a:pt x="4022725" y="3171825"/>
                  <a:pt x="4022803" y="3183035"/>
                  <a:pt x="4029075" y="3190875"/>
                </a:cubicBezTo>
                <a:cubicBezTo>
                  <a:pt x="4036226" y="3199814"/>
                  <a:pt x="4048125" y="3203575"/>
                  <a:pt x="4057650" y="3209925"/>
                </a:cubicBezTo>
                <a:cubicBezTo>
                  <a:pt x="4071030" y="3250065"/>
                  <a:pt x="4088742" y="3307692"/>
                  <a:pt x="4114800" y="3333750"/>
                </a:cubicBezTo>
                <a:cubicBezTo>
                  <a:pt x="4164125" y="3383075"/>
                  <a:pt x="4142124" y="3357482"/>
                  <a:pt x="4181475" y="3409950"/>
                </a:cubicBezTo>
                <a:cubicBezTo>
                  <a:pt x="4204217" y="3478175"/>
                  <a:pt x="4171704" y="3400130"/>
                  <a:pt x="4219575" y="3457575"/>
                </a:cubicBezTo>
                <a:cubicBezTo>
                  <a:pt x="4228665" y="3468483"/>
                  <a:pt x="4229908" y="3484467"/>
                  <a:pt x="4238625" y="3495675"/>
                </a:cubicBezTo>
                <a:cubicBezTo>
                  <a:pt x="4268628" y="3534250"/>
                  <a:pt x="4280683" y="3539589"/>
                  <a:pt x="4314825" y="3562350"/>
                </a:cubicBezTo>
                <a:cubicBezTo>
                  <a:pt x="4349014" y="3630728"/>
                  <a:pt x="4313983" y="3576418"/>
                  <a:pt x="4362450" y="3619500"/>
                </a:cubicBezTo>
                <a:cubicBezTo>
                  <a:pt x="4382586" y="3637398"/>
                  <a:pt x="4400550" y="3657600"/>
                  <a:pt x="4419600" y="3676650"/>
                </a:cubicBezTo>
                <a:cubicBezTo>
                  <a:pt x="4429125" y="3686175"/>
                  <a:pt x="4436624" y="3698295"/>
                  <a:pt x="4448175" y="3705225"/>
                </a:cubicBezTo>
                <a:cubicBezTo>
                  <a:pt x="4464050" y="3714750"/>
                  <a:pt x="4480181" y="3723861"/>
                  <a:pt x="4495800" y="3733800"/>
                </a:cubicBezTo>
                <a:cubicBezTo>
                  <a:pt x="4515116" y="3746092"/>
                  <a:pt x="4531230" y="3764660"/>
                  <a:pt x="4552950" y="3771900"/>
                </a:cubicBezTo>
                <a:cubicBezTo>
                  <a:pt x="4599847" y="3787532"/>
                  <a:pt x="4571621" y="3779774"/>
                  <a:pt x="4638675" y="3790950"/>
                </a:cubicBezTo>
                <a:cubicBezTo>
                  <a:pt x="4699000" y="3787775"/>
                  <a:pt x="4759419" y="3786058"/>
                  <a:pt x="4819650" y="3781425"/>
                </a:cubicBezTo>
                <a:cubicBezTo>
                  <a:pt x="4963745" y="3770341"/>
                  <a:pt x="4820039" y="3775776"/>
                  <a:pt x="4933950" y="3762375"/>
                </a:cubicBezTo>
                <a:cubicBezTo>
                  <a:pt x="4971920" y="3757908"/>
                  <a:pt x="5010208" y="3756654"/>
                  <a:pt x="5048250" y="3752850"/>
                </a:cubicBezTo>
                <a:cubicBezTo>
                  <a:pt x="5256939" y="3731981"/>
                  <a:pt x="4932372" y="3754624"/>
                  <a:pt x="5286375" y="3733800"/>
                </a:cubicBezTo>
                <a:lnTo>
                  <a:pt x="5353050" y="3724275"/>
                </a:lnTo>
                <a:cubicBezTo>
                  <a:pt x="5455134" y="3711514"/>
                  <a:pt x="5409271" y="3724585"/>
                  <a:pt x="5467350" y="3705225"/>
                </a:cubicBezTo>
                <a:cubicBezTo>
                  <a:pt x="5476875" y="3695700"/>
                  <a:pt x="5489383" y="3688425"/>
                  <a:pt x="5495925" y="3676650"/>
                </a:cubicBezTo>
                <a:cubicBezTo>
                  <a:pt x="5505677" y="3659097"/>
                  <a:pt x="5508625" y="3638550"/>
                  <a:pt x="5514975" y="3619500"/>
                </a:cubicBezTo>
                <a:cubicBezTo>
                  <a:pt x="5529620" y="3575566"/>
                  <a:pt x="5522531" y="3600770"/>
                  <a:pt x="5534025" y="3543300"/>
                </a:cubicBezTo>
                <a:cubicBezTo>
                  <a:pt x="5530850" y="3486150"/>
                  <a:pt x="5532234" y="3428563"/>
                  <a:pt x="5524500" y="3371850"/>
                </a:cubicBezTo>
                <a:cubicBezTo>
                  <a:pt x="5522582" y="3357781"/>
                  <a:pt x="5510723" y="3346933"/>
                  <a:pt x="5505450" y="3333750"/>
                </a:cubicBezTo>
                <a:cubicBezTo>
                  <a:pt x="5497992" y="3315106"/>
                  <a:pt x="5497539" y="3293308"/>
                  <a:pt x="5486400" y="3276600"/>
                </a:cubicBezTo>
                <a:cubicBezTo>
                  <a:pt x="5480050" y="3267075"/>
                  <a:pt x="5471999" y="3258486"/>
                  <a:pt x="5467350" y="3248025"/>
                </a:cubicBezTo>
                <a:cubicBezTo>
                  <a:pt x="5459195" y="3229675"/>
                  <a:pt x="5454650" y="3209925"/>
                  <a:pt x="5448300" y="3190875"/>
                </a:cubicBezTo>
                <a:cubicBezTo>
                  <a:pt x="5445125" y="3181350"/>
                  <a:pt x="5444344" y="3170654"/>
                  <a:pt x="5438775" y="3162300"/>
                </a:cubicBezTo>
                <a:cubicBezTo>
                  <a:pt x="5384180" y="3080408"/>
                  <a:pt x="5449635" y="3184020"/>
                  <a:pt x="5410200" y="3105150"/>
                </a:cubicBezTo>
                <a:cubicBezTo>
                  <a:pt x="5401921" y="3088591"/>
                  <a:pt x="5390616" y="3073709"/>
                  <a:pt x="5381625" y="3057525"/>
                </a:cubicBezTo>
                <a:cubicBezTo>
                  <a:pt x="5374729" y="3045113"/>
                  <a:pt x="5369620" y="3031753"/>
                  <a:pt x="5362575" y="3019425"/>
                </a:cubicBezTo>
                <a:cubicBezTo>
                  <a:pt x="5356895" y="3009486"/>
                  <a:pt x="5349205" y="3000789"/>
                  <a:pt x="5343525" y="2990850"/>
                </a:cubicBezTo>
                <a:cubicBezTo>
                  <a:pt x="5284947" y="2888338"/>
                  <a:pt x="5379578" y="3035405"/>
                  <a:pt x="5286375" y="2895600"/>
                </a:cubicBezTo>
                <a:lnTo>
                  <a:pt x="5267325" y="2867025"/>
                </a:lnTo>
                <a:cubicBezTo>
                  <a:pt x="5260975" y="2857500"/>
                  <a:pt x="5251895" y="2849310"/>
                  <a:pt x="5248275" y="2838450"/>
                </a:cubicBezTo>
                <a:cubicBezTo>
                  <a:pt x="5245100" y="2828925"/>
                  <a:pt x="5243626" y="2818652"/>
                  <a:pt x="5238750" y="2809875"/>
                </a:cubicBezTo>
                <a:cubicBezTo>
                  <a:pt x="5227631" y="2789861"/>
                  <a:pt x="5213350" y="2771775"/>
                  <a:pt x="5200650" y="2752725"/>
                </a:cubicBezTo>
                <a:lnTo>
                  <a:pt x="5162550" y="2695575"/>
                </a:lnTo>
                <a:cubicBezTo>
                  <a:pt x="5156200" y="2686050"/>
                  <a:pt x="5147120" y="2677860"/>
                  <a:pt x="5143500" y="2667000"/>
                </a:cubicBezTo>
                <a:cubicBezTo>
                  <a:pt x="5140325" y="2657475"/>
                  <a:pt x="5139544" y="2646779"/>
                  <a:pt x="5133975" y="2638425"/>
                </a:cubicBezTo>
                <a:cubicBezTo>
                  <a:pt x="5126503" y="2627217"/>
                  <a:pt x="5114925" y="2619375"/>
                  <a:pt x="5105400" y="2609850"/>
                </a:cubicBezTo>
                <a:cubicBezTo>
                  <a:pt x="5086462" y="2534097"/>
                  <a:pt x="5110476" y="2609208"/>
                  <a:pt x="5067300" y="2533650"/>
                </a:cubicBezTo>
                <a:cubicBezTo>
                  <a:pt x="5062319" y="2524933"/>
                  <a:pt x="5062265" y="2514055"/>
                  <a:pt x="5057775" y="2505075"/>
                </a:cubicBezTo>
                <a:cubicBezTo>
                  <a:pt x="5041900" y="2473325"/>
                  <a:pt x="5038725" y="2476500"/>
                  <a:pt x="5010150" y="2457450"/>
                </a:cubicBezTo>
                <a:cubicBezTo>
                  <a:pt x="5003800" y="2438400"/>
                  <a:pt x="5001218" y="2417645"/>
                  <a:pt x="4991100" y="2400300"/>
                </a:cubicBezTo>
                <a:lnTo>
                  <a:pt x="4924425" y="2286000"/>
                </a:lnTo>
                <a:cubicBezTo>
                  <a:pt x="4921250" y="2273300"/>
                  <a:pt x="4920754" y="2259609"/>
                  <a:pt x="4914900" y="2247900"/>
                </a:cubicBezTo>
                <a:cubicBezTo>
                  <a:pt x="4904661" y="2227422"/>
                  <a:pt x="4889500" y="2209800"/>
                  <a:pt x="4876800" y="2190750"/>
                </a:cubicBezTo>
                <a:cubicBezTo>
                  <a:pt x="4870450" y="2181225"/>
                  <a:pt x="4861370" y="2173035"/>
                  <a:pt x="4857750" y="2162175"/>
                </a:cubicBezTo>
                <a:cubicBezTo>
                  <a:pt x="4854575" y="2152650"/>
                  <a:pt x="4853794" y="2141954"/>
                  <a:pt x="4848225" y="2133600"/>
                </a:cubicBezTo>
                <a:cubicBezTo>
                  <a:pt x="4840753" y="2122392"/>
                  <a:pt x="4827480" y="2115986"/>
                  <a:pt x="4819650" y="2105025"/>
                </a:cubicBezTo>
                <a:cubicBezTo>
                  <a:pt x="4811397" y="2093471"/>
                  <a:pt x="4808042" y="2079018"/>
                  <a:pt x="4800600" y="2066925"/>
                </a:cubicBezTo>
                <a:cubicBezTo>
                  <a:pt x="4782601" y="2037677"/>
                  <a:pt x="4762500" y="2009775"/>
                  <a:pt x="4743450" y="1981200"/>
                </a:cubicBezTo>
                <a:cubicBezTo>
                  <a:pt x="4737100" y="1971675"/>
                  <a:pt x="4729520" y="1962864"/>
                  <a:pt x="4724400" y="1952625"/>
                </a:cubicBezTo>
                <a:cubicBezTo>
                  <a:pt x="4718050" y="1939925"/>
                  <a:pt x="4713432" y="1926199"/>
                  <a:pt x="4705350" y="1914525"/>
                </a:cubicBezTo>
                <a:cubicBezTo>
                  <a:pt x="4684744" y="1884761"/>
                  <a:pt x="4660747" y="1857493"/>
                  <a:pt x="4638675" y="1828800"/>
                </a:cubicBezTo>
                <a:cubicBezTo>
                  <a:pt x="4628996" y="1816217"/>
                  <a:pt x="4618906" y="1803909"/>
                  <a:pt x="4610100" y="1790700"/>
                </a:cubicBezTo>
                <a:cubicBezTo>
                  <a:pt x="4603750" y="1781175"/>
                  <a:pt x="4598655" y="1770681"/>
                  <a:pt x="4591050" y="1762125"/>
                </a:cubicBezTo>
                <a:cubicBezTo>
                  <a:pt x="4573152" y="1741989"/>
                  <a:pt x="4548844" y="1727391"/>
                  <a:pt x="4533900" y="1704975"/>
                </a:cubicBezTo>
                <a:cubicBezTo>
                  <a:pt x="4518710" y="1682190"/>
                  <a:pt x="4509610" y="1664493"/>
                  <a:pt x="4486275" y="1647825"/>
                </a:cubicBezTo>
                <a:cubicBezTo>
                  <a:pt x="4474721" y="1639572"/>
                  <a:pt x="4459263" y="1637645"/>
                  <a:pt x="4448175" y="1628775"/>
                </a:cubicBezTo>
                <a:cubicBezTo>
                  <a:pt x="4344315" y="1545687"/>
                  <a:pt x="4438010" y="1590419"/>
                  <a:pt x="4343400" y="1552575"/>
                </a:cubicBezTo>
                <a:cubicBezTo>
                  <a:pt x="4259918" y="1469093"/>
                  <a:pt x="4365816" y="1571255"/>
                  <a:pt x="4286250" y="1504950"/>
                </a:cubicBezTo>
                <a:cubicBezTo>
                  <a:pt x="4275902" y="1496326"/>
                  <a:pt x="4269098" y="1483514"/>
                  <a:pt x="4257675" y="1476375"/>
                </a:cubicBezTo>
                <a:cubicBezTo>
                  <a:pt x="4243176" y="1467313"/>
                  <a:pt x="4225925" y="1463675"/>
                  <a:pt x="4210050" y="1457325"/>
                </a:cubicBezTo>
                <a:cubicBezTo>
                  <a:pt x="4203700" y="1447800"/>
                  <a:pt x="4199095" y="1436845"/>
                  <a:pt x="4191000" y="1428750"/>
                </a:cubicBezTo>
                <a:cubicBezTo>
                  <a:pt x="4179775" y="1417525"/>
                  <a:pt x="4166362" y="1408589"/>
                  <a:pt x="4152900" y="1400175"/>
                </a:cubicBezTo>
                <a:cubicBezTo>
                  <a:pt x="4115635" y="1376884"/>
                  <a:pt x="4117686" y="1388293"/>
                  <a:pt x="4086225" y="1362075"/>
                </a:cubicBezTo>
                <a:cubicBezTo>
                  <a:pt x="4075877" y="1353451"/>
                  <a:pt x="4068283" y="1341770"/>
                  <a:pt x="4057650" y="1333500"/>
                </a:cubicBezTo>
                <a:cubicBezTo>
                  <a:pt x="4039578" y="1319444"/>
                  <a:pt x="4019550" y="1308100"/>
                  <a:pt x="4000500" y="1295400"/>
                </a:cubicBezTo>
                <a:lnTo>
                  <a:pt x="3971925" y="1276350"/>
                </a:lnTo>
                <a:cubicBezTo>
                  <a:pt x="3962400" y="1270000"/>
                  <a:pt x="3952508" y="1264169"/>
                  <a:pt x="3943350" y="1257300"/>
                </a:cubicBezTo>
                <a:cubicBezTo>
                  <a:pt x="3926092" y="1244357"/>
                  <a:pt x="3837856" y="1175978"/>
                  <a:pt x="3810000" y="1162050"/>
                </a:cubicBezTo>
                <a:cubicBezTo>
                  <a:pt x="3784600" y="1149350"/>
                  <a:pt x="3757429" y="1139702"/>
                  <a:pt x="3733800" y="1123950"/>
                </a:cubicBezTo>
                <a:cubicBezTo>
                  <a:pt x="3696871" y="1099331"/>
                  <a:pt x="3716085" y="1108520"/>
                  <a:pt x="3676650" y="1095375"/>
                </a:cubicBezTo>
                <a:cubicBezTo>
                  <a:pt x="3620234" y="1053063"/>
                  <a:pt x="3651759" y="1075606"/>
                  <a:pt x="3581400" y="1028700"/>
                </a:cubicBezTo>
                <a:cubicBezTo>
                  <a:pt x="3571875" y="1022350"/>
                  <a:pt x="3563685" y="1013270"/>
                  <a:pt x="3552825" y="1009650"/>
                </a:cubicBezTo>
                <a:cubicBezTo>
                  <a:pt x="3474537" y="983554"/>
                  <a:pt x="3596300" y="1026625"/>
                  <a:pt x="3448050" y="952500"/>
                </a:cubicBezTo>
                <a:cubicBezTo>
                  <a:pt x="3435350" y="946150"/>
                  <a:pt x="3422126" y="940755"/>
                  <a:pt x="3409950" y="933450"/>
                </a:cubicBezTo>
                <a:cubicBezTo>
                  <a:pt x="3390317" y="921670"/>
                  <a:pt x="3368989" y="911539"/>
                  <a:pt x="3352800" y="895350"/>
                </a:cubicBezTo>
                <a:cubicBezTo>
                  <a:pt x="3343275" y="885825"/>
                  <a:pt x="3335186" y="874605"/>
                  <a:pt x="3324225" y="866775"/>
                </a:cubicBezTo>
                <a:cubicBezTo>
                  <a:pt x="3312671" y="858522"/>
                  <a:pt x="3298453" y="854770"/>
                  <a:pt x="3286125" y="847725"/>
                </a:cubicBezTo>
                <a:cubicBezTo>
                  <a:pt x="3276186" y="842045"/>
                  <a:pt x="3266865" y="835329"/>
                  <a:pt x="3257550" y="828675"/>
                </a:cubicBezTo>
                <a:cubicBezTo>
                  <a:pt x="3207093" y="792634"/>
                  <a:pt x="3237246" y="806032"/>
                  <a:pt x="3190875" y="790575"/>
                </a:cubicBezTo>
                <a:cubicBezTo>
                  <a:pt x="3178175" y="777875"/>
                  <a:pt x="3168176" y="761716"/>
                  <a:pt x="3152775" y="752475"/>
                </a:cubicBezTo>
                <a:cubicBezTo>
                  <a:pt x="3135556" y="742144"/>
                  <a:pt x="3114675" y="739775"/>
                  <a:pt x="3095625" y="733425"/>
                </a:cubicBezTo>
                <a:cubicBezTo>
                  <a:pt x="3086100" y="730250"/>
                  <a:pt x="3075404" y="729469"/>
                  <a:pt x="3067050" y="723900"/>
                </a:cubicBezTo>
                <a:cubicBezTo>
                  <a:pt x="3035741" y="703028"/>
                  <a:pt x="3044406" y="705184"/>
                  <a:pt x="3009900" y="695325"/>
                </a:cubicBezTo>
                <a:cubicBezTo>
                  <a:pt x="2995658" y="691256"/>
                  <a:pt x="2958450" y="683888"/>
                  <a:pt x="2943225" y="676275"/>
                </a:cubicBezTo>
                <a:cubicBezTo>
                  <a:pt x="2932986" y="671155"/>
                  <a:pt x="2924589" y="662905"/>
                  <a:pt x="2914650" y="657225"/>
                </a:cubicBezTo>
                <a:cubicBezTo>
                  <a:pt x="2902322" y="650180"/>
                  <a:pt x="2888878" y="645220"/>
                  <a:pt x="2876550" y="638175"/>
                </a:cubicBezTo>
                <a:cubicBezTo>
                  <a:pt x="2847286" y="621452"/>
                  <a:pt x="2844415" y="611588"/>
                  <a:pt x="2809875" y="600075"/>
                </a:cubicBezTo>
                <a:cubicBezTo>
                  <a:pt x="2794516" y="594955"/>
                  <a:pt x="2777869" y="594810"/>
                  <a:pt x="2762250" y="590550"/>
                </a:cubicBezTo>
                <a:cubicBezTo>
                  <a:pt x="2742877" y="585266"/>
                  <a:pt x="2724150" y="577850"/>
                  <a:pt x="2705100" y="571500"/>
                </a:cubicBezTo>
                <a:cubicBezTo>
                  <a:pt x="2695575" y="568325"/>
                  <a:pt x="2684879" y="567544"/>
                  <a:pt x="2676525" y="561975"/>
                </a:cubicBezTo>
                <a:cubicBezTo>
                  <a:pt x="2667000" y="555625"/>
                  <a:pt x="2658411" y="547574"/>
                  <a:pt x="2647950" y="542925"/>
                </a:cubicBezTo>
                <a:cubicBezTo>
                  <a:pt x="2629600" y="534770"/>
                  <a:pt x="2609850" y="530225"/>
                  <a:pt x="2590800" y="523875"/>
                </a:cubicBezTo>
                <a:lnTo>
                  <a:pt x="2562225" y="514350"/>
                </a:lnTo>
                <a:lnTo>
                  <a:pt x="2533650" y="504825"/>
                </a:lnTo>
                <a:cubicBezTo>
                  <a:pt x="2524125" y="501650"/>
                  <a:pt x="2513429" y="500869"/>
                  <a:pt x="2505075" y="495300"/>
                </a:cubicBezTo>
                <a:cubicBezTo>
                  <a:pt x="2495550" y="488950"/>
                  <a:pt x="2486739" y="481370"/>
                  <a:pt x="2476500" y="476250"/>
                </a:cubicBezTo>
                <a:cubicBezTo>
                  <a:pt x="2462835" y="469418"/>
                  <a:pt x="2422032" y="460252"/>
                  <a:pt x="2409825" y="457200"/>
                </a:cubicBezTo>
                <a:cubicBezTo>
                  <a:pt x="2327933" y="402605"/>
                  <a:pt x="2431545" y="468060"/>
                  <a:pt x="2352675" y="428625"/>
                </a:cubicBezTo>
                <a:cubicBezTo>
                  <a:pt x="2342436" y="423505"/>
                  <a:pt x="2334339" y="414695"/>
                  <a:pt x="2324100" y="409575"/>
                </a:cubicBezTo>
                <a:cubicBezTo>
                  <a:pt x="2315120" y="405085"/>
                  <a:pt x="2304505" y="404540"/>
                  <a:pt x="2295525" y="400050"/>
                </a:cubicBezTo>
                <a:cubicBezTo>
                  <a:pt x="2285286" y="394930"/>
                  <a:pt x="2277189" y="386120"/>
                  <a:pt x="2266950" y="381000"/>
                </a:cubicBezTo>
                <a:cubicBezTo>
                  <a:pt x="2257970" y="376510"/>
                  <a:pt x="2247697" y="375204"/>
                  <a:pt x="2238375" y="371475"/>
                </a:cubicBezTo>
                <a:cubicBezTo>
                  <a:pt x="2231783" y="368838"/>
                  <a:pt x="2274888" y="381000"/>
                  <a:pt x="2257425" y="371475"/>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152525" y="865458"/>
            <a:ext cx="7058025" cy="5049567"/>
          </a:xfrm>
          <a:custGeom>
            <a:avLst/>
            <a:gdLst>
              <a:gd name="connsiteX0" fmla="*/ 1543050 w 7058025"/>
              <a:gd name="connsiteY0" fmla="*/ 39417 h 5049567"/>
              <a:gd name="connsiteX1" fmla="*/ 895350 w 7058025"/>
              <a:gd name="connsiteY1" fmla="*/ 29892 h 5049567"/>
              <a:gd name="connsiteX2" fmla="*/ 304800 w 7058025"/>
              <a:gd name="connsiteY2" fmla="*/ 29892 h 5049567"/>
              <a:gd name="connsiteX3" fmla="*/ 228600 w 7058025"/>
              <a:gd name="connsiteY3" fmla="*/ 48942 h 5049567"/>
              <a:gd name="connsiteX4" fmla="*/ 171450 w 7058025"/>
              <a:gd name="connsiteY4" fmla="*/ 67992 h 5049567"/>
              <a:gd name="connsiteX5" fmla="*/ 142875 w 7058025"/>
              <a:gd name="connsiteY5" fmla="*/ 96567 h 5049567"/>
              <a:gd name="connsiteX6" fmla="*/ 104775 w 7058025"/>
              <a:gd name="connsiteY6" fmla="*/ 106092 h 5049567"/>
              <a:gd name="connsiteX7" fmla="*/ 47625 w 7058025"/>
              <a:gd name="connsiteY7" fmla="*/ 163242 h 5049567"/>
              <a:gd name="connsiteX8" fmla="*/ 38100 w 7058025"/>
              <a:gd name="connsiteY8" fmla="*/ 191817 h 5049567"/>
              <a:gd name="connsiteX9" fmla="*/ 19050 w 7058025"/>
              <a:gd name="connsiteY9" fmla="*/ 220392 h 5049567"/>
              <a:gd name="connsiteX10" fmla="*/ 0 w 7058025"/>
              <a:gd name="connsiteY10" fmla="*/ 325167 h 5049567"/>
              <a:gd name="connsiteX11" fmla="*/ 9525 w 7058025"/>
              <a:gd name="connsiteY11" fmla="*/ 629967 h 5049567"/>
              <a:gd name="connsiteX12" fmla="*/ 19050 w 7058025"/>
              <a:gd name="connsiteY12" fmla="*/ 658542 h 5049567"/>
              <a:gd name="connsiteX13" fmla="*/ 38100 w 7058025"/>
              <a:gd name="connsiteY13" fmla="*/ 763317 h 5049567"/>
              <a:gd name="connsiteX14" fmla="*/ 57150 w 7058025"/>
              <a:gd name="connsiteY14" fmla="*/ 829992 h 5049567"/>
              <a:gd name="connsiteX15" fmla="*/ 85725 w 7058025"/>
              <a:gd name="connsiteY15" fmla="*/ 934767 h 5049567"/>
              <a:gd name="connsiteX16" fmla="*/ 104775 w 7058025"/>
              <a:gd name="connsiteY16" fmla="*/ 982392 h 5049567"/>
              <a:gd name="connsiteX17" fmla="*/ 142875 w 7058025"/>
              <a:gd name="connsiteY17" fmla="*/ 1020492 h 5049567"/>
              <a:gd name="connsiteX18" fmla="*/ 266700 w 7058025"/>
              <a:gd name="connsiteY18" fmla="*/ 1087167 h 5049567"/>
              <a:gd name="connsiteX19" fmla="*/ 333375 w 7058025"/>
              <a:gd name="connsiteY19" fmla="*/ 1125267 h 5049567"/>
              <a:gd name="connsiteX20" fmla="*/ 400050 w 7058025"/>
              <a:gd name="connsiteY20" fmla="*/ 1163367 h 5049567"/>
              <a:gd name="connsiteX21" fmla="*/ 609600 w 7058025"/>
              <a:gd name="connsiteY21" fmla="*/ 1220517 h 5049567"/>
              <a:gd name="connsiteX22" fmla="*/ 714375 w 7058025"/>
              <a:gd name="connsiteY22" fmla="*/ 1249092 h 5049567"/>
              <a:gd name="connsiteX23" fmla="*/ 781050 w 7058025"/>
              <a:gd name="connsiteY23" fmla="*/ 1277667 h 5049567"/>
              <a:gd name="connsiteX24" fmla="*/ 847725 w 7058025"/>
              <a:gd name="connsiteY24" fmla="*/ 1306242 h 5049567"/>
              <a:gd name="connsiteX25" fmla="*/ 895350 w 7058025"/>
              <a:gd name="connsiteY25" fmla="*/ 1315767 h 5049567"/>
              <a:gd name="connsiteX26" fmla="*/ 933450 w 7058025"/>
              <a:gd name="connsiteY26" fmla="*/ 1334817 h 5049567"/>
              <a:gd name="connsiteX27" fmla="*/ 971550 w 7058025"/>
              <a:gd name="connsiteY27" fmla="*/ 1344342 h 5049567"/>
              <a:gd name="connsiteX28" fmla="*/ 1000125 w 7058025"/>
              <a:gd name="connsiteY28" fmla="*/ 1353867 h 5049567"/>
              <a:gd name="connsiteX29" fmla="*/ 1038225 w 7058025"/>
              <a:gd name="connsiteY29" fmla="*/ 1363392 h 5049567"/>
              <a:gd name="connsiteX30" fmla="*/ 1257300 w 7058025"/>
              <a:gd name="connsiteY30" fmla="*/ 1411017 h 5049567"/>
              <a:gd name="connsiteX31" fmla="*/ 1314450 w 7058025"/>
              <a:gd name="connsiteY31" fmla="*/ 1430067 h 5049567"/>
              <a:gd name="connsiteX32" fmla="*/ 1438275 w 7058025"/>
              <a:gd name="connsiteY32" fmla="*/ 1468167 h 5049567"/>
              <a:gd name="connsiteX33" fmla="*/ 1476375 w 7058025"/>
              <a:gd name="connsiteY33" fmla="*/ 1487217 h 5049567"/>
              <a:gd name="connsiteX34" fmla="*/ 1504950 w 7058025"/>
              <a:gd name="connsiteY34" fmla="*/ 1496742 h 5049567"/>
              <a:gd name="connsiteX35" fmla="*/ 1571625 w 7058025"/>
              <a:gd name="connsiteY35" fmla="*/ 1515792 h 5049567"/>
              <a:gd name="connsiteX36" fmla="*/ 1657350 w 7058025"/>
              <a:gd name="connsiteY36" fmla="*/ 1553892 h 5049567"/>
              <a:gd name="connsiteX37" fmla="*/ 1809750 w 7058025"/>
              <a:gd name="connsiteY37" fmla="*/ 1582467 h 5049567"/>
              <a:gd name="connsiteX38" fmla="*/ 1905000 w 7058025"/>
              <a:gd name="connsiteY38" fmla="*/ 1611042 h 5049567"/>
              <a:gd name="connsiteX39" fmla="*/ 2038350 w 7058025"/>
              <a:gd name="connsiteY39" fmla="*/ 1658667 h 5049567"/>
              <a:gd name="connsiteX40" fmla="*/ 2066925 w 7058025"/>
              <a:gd name="connsiteY40" fmla="*/ 1677717 h 5049567"/>
              <a:gd name="connsiteX41" fmla="*/ 2143125 w 7058025"/>
              <a:gd name="connsiteY41" fmla="*/ 1706292 h 5049567"/>
              <a:gd name="connsiteX42" fmla="*/ 2209800 w 7058025"/>
              <a:gd name="connsiteY42" fmla="*/ 1744392 h 5049567"/>
              <a:gd name="connsiteX43" fmla="*/ 2257425 w 7058025"/>
              <a:gd name="connsiteY43" fmla="*/ 1753917 h 5049567"/>
              <a:gd name="connsiteX44" fmla="*/ 2286000 w 7058025"/>
              <a:gd name="connsiteY44" fmla="*/ 1763442 h 5049567"/>
              <a:gd name="connsiteX45" fmla="*/ 2362200 w 7058025"/>
              <a:gd name="connsiteY45" fmla="*/ 1792017 h 5049567"/>
              <a:gd name="connsiteX46" fmla="*/ 2409825 w 7058025"/>
              <a:gd name="connsiteY46" fmla="*/ 1801542 h 5049567"/>
              <a:gd name="connsiteX47" fmla="*/ 2533650 w 7058025"/>
              <a:gd name="connsiteY47" fmla="*/ 1849167 h 5049567"/>
              <a:gd name="connsiteX48" fmla="*/ 2562225 w 7058025"/>
              <a:gd name="connsiteY48" fmla="*/ 1868217 h 5049567"/>
              <a:gd name="connsiteX49" fmla="*/ 2733675 w 7058025"/>
              <a:gd name="connsiteY49" fmla="*/ 1906317 h 5049567"/>
              <a:gd name="connsiteX50" fmla="*/ 2790825 w 7058025"/>
              <a:gd name="connsiteY50" fmla="*/ 1925367 h 5049567"/>
              <a:gd name="connsiteX51" fmla="*/ 2905125 w 7058025"/>
              <a:gd name="connsiteY51" fmla="*/ 1953942 h 5049567"/>
              <a:gd name="connsiteX52" fmla="*/ 2943225 w 7058025"/>
              <a:gd name="connsiteY52" fmla="*/ 1982517 h 5049567"/>
              <a:gd name="connsiteX53" fmla="*/ 3019425 w 7058025"/>
              <a:gd name="connsiteY53" fmla="*/ 2020617 h 5049567"/>
              <a:gd name="connsiteX54" fmla="*/ 3095625 w 7058025"/>
              <a:gd name="connsiteY54" fmla="*/ 2068242 h 5049567"/>
              <a:gd name="connsiteX55" fmla="*/ 3124200 w 7058025"/>
              <a:gd name="connsiteY55" fmla="*/ 2087292 h 5049567"/>
              <a:gd name="connsiteX56" fmla="*/ 3200400 w 7058025"/>
              <a:gd name="connsiteY56" fmla="*/ 2115867 h 5049567"/>
              <a:gd name="connsiteX57" fmla="*/ 3228975 w 7058025"/>
              <a:gd name="connsiteY57" fmla="*/ 2144442 h 5049567"/>
              <a:gd name="connsiteX58" fmla="*/ 3276600 w 7058025"/>
              <a:gd name="connsiteY58" fmla="*/ 2173017 h 5049567"/>
              <a:gd name="connsiteX59" fmla="*/ 3314700 w 7058025"/>
              <a:gd name="connsiteY59" fmla="*/ 2201592 h 5049567"/>
              <a:gd name="connsiteX60" fmla="*/ 3352800 w 7058025"/>
              <a:gd name="connsiteY60" fmla="*/ 2220642 h 5049567"/>
              <a:gd name="connsiteX61" fmla="*/ 3438525 w 7058025"/>
              <a:gd name="connsiteY61" fmla="*/ 2258742 h 5049567"/>
              <a:gd name="connsiteX62" fmla="*/ 3495675 w 7058025"/>
              <a:gd name="connsiteY62" fmla="*/ 2306367 h 5049567"/>
              <a:gd name="connsiteX63" fmla="*/ 3543300 w 7058025"/>
              <a:gd name="connsiteY63" fmla="*/ 2325417 h 5049567"/>
              <a:gd name="connsiteX64" fmla="*/ 3581400 w 7058025"/>
              <a:gd name="connsiteY64" fmla="*/ 2353992 h 5049567"/>
              <a:gd name="connsiteX65" fmla="*/ 3648075 w 7058025"/>
              <a:gd name="connsiteY65" fmla="*/ 2382567 h 5049567"/>
              <a:gd name="connsiteX66" fmla="*/ 3676650 w 7058025"/>
              <a:gd name="connsiteY66" fmla="*/ 2411142 h 5049567"/>
              <a:gd name="connsiteX67" fmla="*/ 3781425 w 7058025"/>
              <a:gd name="connsiteY67" fmla="*/ 2477817 h 5049567"/>
              <a:gd name="connsiteX68" fmla="*/ 3819525 w 7058025"/>
              <a:gd name="connsiteY68" fmla="*/ 2506392 h 5049567"/>
              <a:gd name="connsiteX69" fmla="*/ 3886200 w 7058025"/>
              <a:gd name="connsiteY69" fmla="*/ 2563542 h 5049567"/>
              <a:gd name="connsiteX70" fmla="*/ 3905250 w 7058025"/>
              <a:gd name="connsiteY70" fmla="*/ 2592117 h 5049567"/>
              <a:gd name="connsiteX71" fmla="*/ 3962400 w 7058025"/>
              <a:gd name="connsiteY71" fmla="*/ 2649267 h 5049567"/>
              <a:gd name="connsiteX72" fmla="*/ 3981450 w 7058025"/>
              <a:gd name="connsiteY72" fmla="*/ 2677842 h 5049567"/>
              <a:gd name="connsiteX73" fmla="*/ 4019550 w 7058025"/>
              <a:gd name="connsiteY73" fmla="*/ 2715942 h 5049567"/>
              <a:gd name="connsiteX74" fmla="*/ 4076700 w 7058025"/>
              <a:gd name="connsiteY74" fmla="*/ 2811192 h 5049567"/>
              <a:gd name="connsiteX75" fmla="*/ 4114800 w 7058025"/>
              <a:gd name="connsiteY75" fmla="*/ 2868342 h 5049567"/>
              <a:gd name="connsiteX76" fmla="*/ 4133850 w 7058025"/>
              <a:gd name="connsiteY76" fmla="*/ 2906442 h 5049567"/>
              <a:gd name="connsiteX77" fmla="*/ 4171950 w 7058025"/>
              <a:gd name="connsiteY77" fmla="*/ 2944542 h 5049567"/>
              <a:gd name="connsiteX78" fmla="*/ 4191000 w 7058025"/>
              <a:gd name="connsiteY78" fmla="*/ 2982642 h 5049567"/>
              <a:gd name="connsiteX79" fmla="*/ 4267200 w 7058025"/>
              <a:gd name="connsiteY79" fmla="*/ 3096942 h 5049567"/>
              <a:gd name="connsiteX80" fmla="*/ 4286250 w 7058025"/>
              <a:gd name="connsiteY80" fmla="*/ 3125517 h 5049567"/>
              <a:gd name="connsiteX81" fmla="*/ 4343400 w 7058025"/>
              <a:gd name="connsiteY81" fmla="*/ 3182667 h 5049567"/>
              <a:gd name="connsiteX82" fmla="*/ 4371975 w 7058025"/>
              <a:gd name="connsiteY82" fmla="*/ 3239817 h 5049567"/>
              <a:gd name="connsiteX83" fmla="*/ 4400550 w 7058025"/>
              <a:gd name="connsiteY83" fmla="*/ 3287442 h 5049567"/>
              <a:gd name="connsiteX84" fmla="*/ 4410075 w 7058025"/>
              <a:gd name="connsiteY84" fmla="*/ 3316017 h 5049567"/>
              <a:gd name="connsiteX85" fmla="*/ 4438650 w 7058025"/>
              <a:gd name="connsiteY85" fmla="*/ 3344592 h 5049567"/>
              <a:gd name="connsiteX86" fmla="*/ 4486275 w 7058025"/>
              <a:gd name="connsiteY86" fmla="*/ 3449367 h 5049567"/>
              <a:gd name="connsiteX87" fmla="*/ 4495800 w 7058025"/>
              <a:gd name="connsiteY87" fmla="*/ 3487467 h 5049567"/>
              <a:gd name="connsiteX88" fmla="*/ 4514850 w 7058025"/>
              <a:gd name="connsiteY88" fmla="*/ 3516042 h 5049567"/>
              <a:gd name="connsiteX89" fmla="*/ 4533900 w 7058025"/>
              <a:gd name="connsiteY89" fmla="*/ 3563667 h 5049567"/>
              <a:gd name="connsiteX90" fmla="*/ 4543425 w 7058025"/>
              <a:gd name="connsiteY90" fmla="*/ 3592242 h 5049567"/>
              <a:gd name="connsiteX91" fmla="*/ 4562475 w 7058025"/>
              <a:gd name="connsiteY91" fmla="*/ 3620817 h 5049567"/>
              <a:gd name="connsiteX92" fmla="*/ 4572000 w 7058025"/>
              <a:gd name="connsiteY92" fmla="*/ 3658917 h 5049567"/>
              <a:gd name="connsiteX93" fmla="*/ 4638675 w 7058025"/>
              <a:gd name="connsiteY93" fmla="*/ 3744642 h 5049567"/>
              <a:gd name="connsiteX94" fmla="*/ 4648200 w 7058025"/>
              <a:gd name="connsiteY94" fmla="*/ 3773217 h 5049567"/>
              <a:gd name="connsiteX95" fmla="*/ 4695825 w 7058025"/>
              <a:gd name="connsiteY95" fmla="*/ 3839892 h 5049567"/>
              <a:gd name="connsiteX96" fmla="*/ 4705350 w 7058025"/>
              <a:gd name="connsiteY96" fmla="*/ 3868467 h 5049567"/>
              <a:gd name="connsiteX97" fmla="*/ 4762500 w 7058025"/>
              <a:gd name="connsiteY97" fmla="*/ 3925617 h 5049567"/>
              <a:gd name="connsiteX98" fmla="*/ 4800600 w 7058025"/>
              <a:gd name="connsiteY98" fmla="*/ 3973242 h 5049567"/>
              <a:gd name="connsiteX99" fmla="*/ 4829175 w 7058025"/>
              <a:gd name="connsiteY99" fmla="*/ 4020867 h 5049567"/>
              <a:gd name="connsiteX100" fmla="*/ 4857750 w 7058025"/>
              <a:gd name="connsiteY100" fmla="*/ 4039917 h 5049567"/>
              <a:gd name="connsiteX101" fmla="*/ 4886325 w 7058025"/>
              <a:gd name="connsiteY101" fmla="*/ 4078017 h 5049567"/>
              <a:gd name="connsiteX102" fmla="*/ 4905375 w 7058025"/>
              <a:gd name="connsiteY102" fmla="*/ 4106592 h 5049567"/>
              <a:gd name="connsiteX103" fmla="*/ 4933950 w 7058025"/>
              <a:gd name="connsiteY103" fmla="*/ 4116117 h 5049567"/>
              <a:gd name="connsiteX104" fmla="*/ 4972050 w 7058025"/>
              <a:gd name="connsiteY104" fmla="*/ 4173267 h 5049567"/>
              <a:gd name="connsiteX105" fmla="*/ 5057775 w 7058025"/>
              <a:gd name="connsiteY105" fmla="*/ 4249467 h 5049567"/>
              <a:gd name="connsiteX106" fmla="*/ 5076825 w 7058025"/>
              <a:gd name="connsiteY106" fmla="*/ 4278042 h 5049567"/>
              <a:gd name="connsiteX107" fmla="*/ 5143500 w 7058025"/>
              <a:gd name="connsiteY107" fmla="*/ 4344717 h 5049567"/>
              <a:gd name="connsiteX108" fmla="*/ 5181600 w 7058025"/>
              <a:gd name="connsiteY108" fmla="*/ 4401867 h 5049567"/>
              <a:gd name="connsiteX109" fmla="*/ 5248275 w 7058025"/>
              <a:gd name="connsiteY109" fmla="*/ 4478067 h 5049567"/>
              <a:gd name="connsiteX110" fmla="*/ 5295900 w 7058025"/>
              <a:gd name="connsiteY110" fmla="*/ 4563792 h 5049567"/>
              <a:gd name="connsiteX111" fmla="*/ 5314950 w 7058025"/>
              <a:gd name="connsiteY111" fmla="*/ 4592367 h 5049567"/>
              <a:gd name="connsiteX112" fmla="*/ 5324475 w 7058025"/>
              <a:gd name="connsiteY112" fmla="*/ 4620942 h 5049567"/>
              <a:gd name="connsiteX113" fmla="*/ 5362575 w 7058025"/>
              <a:gd name="connsiteY113" fmla="*/ 4678092 h 5049567"/>
              <a:gd name="connsiteX114" fmla="*/ 5372100 w 7058025"/>
              <a:gd name="connsiteY114" fmla="*/ 4706667 h 5049567"/>
              <a:gd name="connsiteX115" fmla="*/ 5410200 w 7058025"/>
              <a:gd name="connsiteY115" fmla="*/ 4763817 h 5049567"/>
              <a:gd name="connsiteX116" fmla="*/ 5429250 w 7058025"/>
              <a:gd name="connsiteY116" fmla="*/ 4792392 h 5049567"/>
              <a:gd name="connsiteX117" fmla="*/ 5457825 w 7058025"/>
              <a:gd name="connsiteY117" fmla="*/ 4859067 h 5049567"/>
              <a:gd name="connsiteX118" fmla="*/ 5476875 w 7058025"/>
              <a:gd name="connsiteY118" fmla="*/ 4887642 h 5049567"/>
              <a:gd name="connsiteX119" fmla="*/ 5505450 w 7058025"/>
              <a:gd name="connsiteY119" fmla="*/ 4906692 h 5049567"/>
              <a:gd name="connsiteX120" fmla="*/ 5553075 w 7058025"/>
              <a:gd name="connsiteY120" fmla="*/ 4954317 h 5049567"/>
              <a:gd name="connsiteX121" fmla="*/ 5610225 w 7058025"/>
              <a:gd name="connsiteY121" fmla="*/ 4973367 h 5049567"/>
              <a:gd name="connsiteX122" fmla="*/ 5638800 w 7058025"/>
              <a:gd name="connsiteY122" fmla="*/ 4992417 h 5049567"/>
              <a:gd name="connsiteX123" fmla="*/ 5762625 w 7058025"/>
              <a:gd name="connsiteY123" fmla="*/ 5030517 h 5049567"/>
              <a:gd name="connsiteX124" fmla="*/ 5791200 w 7058025"/>
              <a:gd name="connsiteY124" fmla="*/ 5040042 h 5049567"/>
              <a:gd name="connsiteX125" fmla="*/ 5915025 w 7058025"/>
              <a:gd name="connsiteY125" fmla="*/ 5049567 h 5049567"/>
              <a:gd name="connsiteX126" fmla="*/ 6210300 w 7058025"/>
              <a:gd name="connsiteY126" fmla="*/ 5030517 h 5049567"/>
              <a:gd name="connsiteX127" fmla="*/ 6286500 w 7058025"/>
              <a:gd name="connsiteY127" fmla="*/ 5020992 h 5049567"/>
              <a:gd name="connsiteX128" fmla="*/ 6353175 w 7058025"/>
              <a:gd name="connsiteY128" fmla="*/ 5001942 h 5049567"/>
              <a:gd name="connsiteX129" fmla="*/ 6419850 w 7058025"/>
              <a:gd name="connsiteY129" fmla="*/ 4954317 h 5049567"/>
              <a:gd name="connsiteX130" fmla="*/ 6486525 w 7058025"/>
              <a:gd name="connsiteY130" fmla="*/ 4916217 h 5049567"/>
              <a:gd name="connsiteX131" fmla="*/ 6524625 w 7058025"/>
              <a:gd name="connsiteY131" fmla="*/ 4887642 h 5049567"/>
              <a:gd name="connsiteX132" fmla="*/ 6572250 w 7058025"/>
              <a:gd name="connsiteY132" fmla="*/ 4859067 h 5049567"/>
              <a:gd name="connsiteX133" fmla="*/ 6638925 w 7058025"/>
              <a:gd name="connsiteY133" fmla="*/ 4811442 h 5049567"/>
              <a:gd name="connsiteX134" fmla="*/ 6677025 w 7058025"/>
              <a:gd name="connsiteY134" fmla="*/ 4792392 h 5049567"/>
              <a:gd name="connsiteX135" fmla="*/ 6743700 w 7058025"/>
              <a:gd name="connsiteY135" fmla="*/ 4744767 h 5049567"/>
              <a:gd name="connsiteX136" fmla="*/ 6772275 w 7058025"/>
              <a:gd name="connsiteY136" fmla="*/ 4725717 h 5049567"/>
              <a:gd name="connsiteX137" fmla="*/ 6829425 w 7058025"/>
              <a:gd name="connsiteY137" fmla="*/ 4668567 h 5049567"/>
              <a:gd name="connsiteX138" fmla="*/ 6858000 w 7058025"/>
              <a:gd name="connsiteY138" fmla="*/ 4639992 h 5049567"/>
              <a:gd name="connsiteX139" fmla="*/ 6886575 w 7058025"/>
              <a:gd name="connsiteY139" fmla="*/ 4611417 h 5049567"/>
              <a:gd name="connsiteX140" fmla="*/ 6915150 w 7058025"/>
              <a:gd name="connsiteY140" fmla="*/ 4573317 h 5049567"/>
              <a:gd name="connsiteX141" fmla="*/ 6953250 w 7058025"/>
              <a:gd name="connsiteY141" fmla="*/ 4459017 h 5049567"/>
              <a:gd name="connsiteX142" fmla="*/ 6962775 w 7058025"/>
              <a:gd name="connsiteY142" fmla="*/ 4430442 h 5049567"/>
              <a:gd name="connsiteX143" fmla="*/ 6972300 w 7058025"/>
              <a:gd name="connsiteY143" fmla="*/ 4401867 h 5049567"/>
              <a:gd name="connsiteX144" fmla="*/ 6991350 w 7058025"/>
              <a:gd name="connsiteY144" fmla="*/ 4354242 h 5049567"/>
              <a:gd name="connsiteX145" fmla="*/ 7010400 w 7058025"/>
              <a:gd name="connsiteY145" fmla="*/ 4106592 h 5049567"/>
              <a:gd name="connsiteX146" fmla="*/ 7019925 w 7058025"/>
              <a:gd name="connsiteY146" fmla="*/ 3620817 h 5049567"/>
              <a:gd name="connsiteX147" fmla="*/ 7038975 w 7058025"/>
              <a:gd name="connsiteY147" fmla="*/ 3392217 h 5049567"/>
              <a:gd name="connsiteX148" fmla="*/ 7029450 w 7058025"/>
              <a:gd name="connsiteY148" fmla="*/ 2734992 h 5049567"/>
              <a:gd name="connsiteX149" fmla="*/ 7019925 w 7058025"/>
              <a:gd name="connsiteY149" fmla="*/ 2677842 h 5049567"/>
              <a:gd name="connsiteX150" fmla="*/ 7010400 w 7058025"/>
              <a:gd name="connsiteY150" fmla="*/ 2506392 h 5049567"/>
              <a:gd name="connsiteX151" fmla="*/ 6991350 w 7058025"/>
              <a:gd name="connsiteY151" fmla="*/ 2315892 h 5049567"/>
              <a:gd name="connsiteX152" fmla="*/ 7000875 w 7058025"/>
              <a:gd name="connsiteY152" fmla="*/ 1649142 h 5049567"/>
              <a:gd name="connsiteX153" fmla="*/ 7010400 w 7058025"/>
              <a:gd name="connsiteY153" fmla="*/ 1591992 h 5049567"/>
              <a:gd name="connsiteX154" fmla="*/ 7029450 w 7058025"/>
              <a:gd name="connsiteY154" fmla="*/ 1439592 h 5049567"/>
              <a:gd name="connsiteX155" fmla="*/ 7048500 w 7058025"/>
              <a:gd name="connsiteY155" fmla="*/ 1201467 h 5049567"/>
              <a:gd name="connsiteX156" fmla="*/ 7058025 w 7058025"/>
              <a:gd name="connsiteY156" fmla="*/ 1153842 h 5049567"/>
              <a:gd name="connsiteX157" fmla="*/ 7048500 w 7058025"/>
              <a:gd name="connsiteY157" fmla="*/ 915717 h 5049567"/>
              <a:gd name="connsiteX158" fmla="*/ 7038975 w 7058025"/>
              <a:gd name="connsiteY158" fmla="*/ 839517 h 5049567"/>
              <a:gd name="connsiteX159" fmla="*/ 7019925 w 7058025"/>
              <a:gd name="connsiteY159" fmla="*/ 791892 h 5049567"/>
              <a:gd name="connsiteX160" fmla="*/ 7000875 w 7058025"/>
              <a:gd name="connsiteY160" fmla="*/ 715692 h 5049567"/>
              <a:gd name="connsiteX161" fmla="*/ 6962775 w 7058025"/>
              <a:gd name="connsiteY161" fmla="*/ 639492 h 5049567"/>
              <a:gd name="connsiteX162" fmla="*/ 6943725 w 7058025"/>
              <a:gd name="connsiteY162" fmla="*/ 582342 h 5049567"/>
              <a:gd name="connsiteX163" fmla="*/ 6915150 w 7058025"/>
              <a:gd name="connsiteY163" fmla="*/ 525192 h 5049567"/>
              <a:gd name="connsiteX164" fmla="*/ 6877050 w 7058025"/>
              <a:gd name="connsiteY164" fmla="*/ 468042 h 5049567"/>
              <a:gd name="connsiteX165" fmla="*/ 6838950 w 7058025"/>
              <a:gd name="connsiteY165" fmla="*/ 382317 h 5049567"/>
              <a:gd name="connsiteX166" fmla="*/ 6829425 w 7058025"/>
              <a:gd name="connsiteY166" fmla="*/ 353742 h 5049567"/>
              <a:gd name="connsiteX167" fmla="*/ 6800850 w 7058025"/>
              <a:gd name="connsiteY167" fmla="*/ 334692 h 5049567"/>
              <a:gd name="connsiteX168" fmla="*/ 6772275 w 7058025"/>
              <a:gd name="connsiteY168" fmla="*/ 306117 h 5049567"/>
              <a:gd name="connsiteX169" fmla="*/ 6734175 w 7058025"/>
              <a:gd name="connsiteY169" fmla="*/ 296592 h 5049567"/>
              <a:gd name="connsiteX170" fmla="*/ 6696075 w 7058025"/>
              <a:gd name="connsiteY170" fmla="*/ 277542 h 5049567"/>
              <a:gd name="connsiteX171" fmla="*/ 6591300 w 7058025"/>
              <a:gd name="connsiteY171" fmla="*/ 248967 h 5049567"/>
              <a:gd name="connsiteX172" fmla="*/ 6457950 w 7058025"/>
              <a:gd name="connsiteY172" fmla="*/ 220392 h 5049567"/>
              <a:gd name="connsiteX173" fmla="*/ 6248400 w 7058025"/>
              <a:gd name="connsiteY173" fmla="*/ 201342 h 5049567"/>
              <a:gd name="connsiteX174" fmla="*/ 6181725 w 7058025"/>
              <a:gd name="connsiteY174" fmla="*/ 191817 h 5049567"/>
              <a:gd name="connsiteX175" fmla="*/ 6105525 w 7058025"/>
              <a:gd name="connsiteY175" fmla="*/ 182292 h 5049567"/>
              <a:gd name="connsiteX176" fmla="*/ 5991225 w 7058025"/>
              <a:gd name="connsiteY176" fmla="*/ 172767 h 5049567"/>
              <a:gd name="connsiteX177" fmla="*/ 5876925 w 7058025"/>
              <a:gd name="connsiteY177" fmla="*/ 153717 h 5049567"/>
              <a:gd name="connsiteX178" fmla="*/ 5695950 w 7058025"/>
              <a:gd name="connsiteY178" fmla="*/ 144192 h 5049567"/>
              <a:gd name="connsiteX179" fmla="*/ 5562600 w 7058025"/>
              <a:gd name="connsiteY179" fmla="*/ 125142 h 5049567"/>
              <a:gd name="connsiteX180" fmla="*/ 5514975 w 7058025"/>
              <a:gd name="connsiteY180" fmla="*/ 115617 h 5049567"/>
              <a:gd name="connsiteX181" fmla="*/ 5372100 w 7058025"/>
              <a:gd name="connsiteY181" fmla="*/ 106092 h 5049567"/>
              <a:gd name="connsiteX182" fmla="*/ 5210175 w 7058025"/>
              <a:gd name="connsiteY182" fmla="*/ 87042 h 5049567"/>
              <a:gd name="connsiteX183" fmla="*/ 5095875 w 7058025"/>
              <a:gd name="connsiteY183" fmla="*/ 77517 h 5049567"/>
              <a:gd name="connsiteX184" fmla="*/ 4848225 w 7058025"/>
              <a:gd name="connsiteY184" fmla="*/ 67992 h 5049567"/>
              <a:gd name="connsiteX185" fmla="*/ 4476750 w 7058025"/>
              <a:gd name="connsiteY185" fmla="*/ 77517 h 5049567"/>
              <a:gd name="connsiteX186" fmla="*/ 4086225 w 7058025"/>
              <a:gd name="connsiteY186" fmla="*/ 58467 h 5049567"/>
              <a:gd name="connsiteX187" fmla="*/ 4000500 w 7058025"/>
              <a:gd name="connsiteY187" fmla="*/ 48942 h 5049567"/>
              <a:gd name="connsiteX188" fmla="*/ 3743325 w 7058025"/>
              <a:gd name="connsiteY188" fmla="*/ 39417 h 5049567"/>
              <a:gd name="connsiteX189" fmla="*/ 3609975 w 7058025"/>
              <a:gd name="connsiteY189" fmla="*/ 29892 h 5049567"/>
              <a:gd name="connsiteX190" fmla="*/ 3514725 w 7058025"/>
              <a:gd name="connsiteY190" fmla="*/ 20367 h 5049567"/>
              <a:gd name="connsiteX191" fmla="*/ 3238500 w 7058025"/>
              <a:gd name="connsiteY191" fmla="*/ 10842 h 5049567"/>
              <a:gd name="connsiteX192" fmla="*/ 3019425 w 7058025"/>
              <a:gd name="connsiteY192" fmla="*/ 10842 h 5049567"/>
              <a:gd name="connsiteX193" fmla="*/ 2914650 w 7058025"/>
              <a:gd name="connsiteY193" fmla="*/ 1317 h 5049567"/>
              <a:gd name="connsiteX194" fmla="*/ 1838325 w 7058025"/>
              <a:gd name="connsiteY194" fmla="*/ 10842 h 5049567"/>
              <a:gd name="connsiteX195" fmla="*/ 1495425 w 7058025"/>
              <a:gd name="connsiteY195" fmla="*/ 20367 h 504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7058025" h="5049567">
                <a:moveTo>
                  <a:pt x="1543050" y="39417"/>
                </a:moveTo>
                <a:lnTo>
                  <a:pt x="895350" y="29892"/>
                </a:lnTo>
                <a:cubicBezTo>
                  <a:pt x="401113" y="20654"/>
                  <a:pt x="676947" y="13712"/>
                  <a:pt x="304800" y="29892"/>
                </a:cubicBezTo>
                <a:cubicBezTo>
                  <a:pt x="279400" y="36242"/>
                  <a:pt x="253438" y="40663"/>
                  <a:pt x="228600" y="48942"/>
                </a:cubicBezTo>
                <a:lnTo>
                  <a:pt x="171450" y="67992"/>
                </a:lnTo>
                <a:cubicBezTo>
                  <a:pt x="161925" y="77517"/>
                  <a:pt x="154571" y="89884"/>
                  <a:pt x="142875" y="96567"/>
                </a:cubicBezTo>
                <a:cubicBezTo>
                  <a:pt x="131509" y="103062"/>
                  <a:pt x="115499" y="98585"/>
                  <a:pt x="104775" y="106092"/>
                </a:cubicBezTo>
                <a:cubicBezTo>
                  <a:pt x="82704" y="121542"/>
                  <a:pt x="47625" y="163242"/>
                  <a:pt x="47625" y="163242"/>
                </a:cubicBezTo>
                <a:cubicBezTo>
                  <a:pt x="44450" y="172767"/>
                  <a:pt x="42590" y="182837"/>
                  <a:pt x="38100" y="191817"/>
                </a:cubicBezTo>
                <a:cubicBezTo>
                  <a:pt x="32980" y="202056"/>
                  <a:pt x="23070" y="209673"/>
                  <a:pt x="19050" y="220392"/>
                </a:cubicBezTo>
                <a:cubicBezTo>
                  <a:pt x="15056" y="231042"/>
                  <a:pt x="1070" y="318748"/>
                  <a:pt x="0" y="325167"/>
                </a:cubicBezTo>
                <a:cubicBezTo>
                  <a:pt x="3175" y="426767"/>
                  <a:pt x="3726" y="528483"/>
                  <a:pt x="9525" y="629967"/>
                </a:cubicBezTo>
                <a:cubicBezTo>
                  <a:pt x="10098" y="639991"/>
                  <a:pt x="16615" y="648802"/>
                  <a:pt x="19050" y="658542"/>
                </a:cubicBezTo>
                <a:cubicBezTo>
                  <a:pt x="29266" y="699405"/>
                  <a:pt x="29608" y="720856"/>
                  <a:pt x="38100" y="763317"/>
                </a:cubicBezTo>
                <a:cubicBezTo>
                  <a:pt x="49998" y="822809"/>
                  <a:pt x="43533" y="780062"/>
                  <a:pt x="57150" y="829992"/>
                </a:cubicBezTo>
                <a:cubicBezTo>
                  <a:pt x="70321" y="878285"/>
                  <a:pt x="71109" y="895791"/>
                  <a:pt x="85725" y="934767"/>
                </a:cubicBezTo>
                <a:cubicBezTo>
                  <a:pt x="91728" y="950776"/>
                  <a:pt x="95291" y="968166"/>
                  <a:pt x="104775" y="982392"/>
                </a:cubicBezTo>
                <a:cubicBezTo>
                  <a:pt x="114738" y="997336"/>
                  <a:pt x="128639" y="1009541"/>
                  <a:pt x="142875" y="1020492"/>
                </a:cubicBezTo>
                <a:cubicBezTo>
                  <a:pt x="220407" y="1080132"/>
                  <a:pt x="202557" y="1071131"/>
                  <a:pt x="266700" y="1087167"/>
                </a:cubicBezTo>
                <a:cubicBezTo>
                  <a:pt x="336318" y="1133579"/>
                  <a:pt x="248782" y="1076928"/>
                  <a:pt x="333375" y="1125267"/>
                </a:cubicBezTo>
                <a:cubicBezTo>
                  <a:pt x="362639" y="1141990"/>
                  <a:pt x="365510" y="1151854"/>
                  <a:pt x="400050" y="1163367"/>
                </a:cubicBezTo>
                <a:cubicBezTo>
                  <a:pt x="560350" y="1216800"/>
                  <a:pt x="487546" y="1185644"/>
                  <a:pt x="609600" y="1220517"/>
                </a:cubicBezTo>
                <a:cubicBezTo>
                  <a:pt x="722391" y="1252743"/>
                  <a:pt x="614583" y="1229134"/>
                  <a:pt x="714375" y="1249092"/>
                </a:cubicBezTo>
                <a:cubicBezTo>
                  <a:pt x="801096" y="1292453"/>
                  <a:pt x="710974" y="1249637"/>
                  <a:pt x="781050" y="1277667"/>
                </a:cubicBezTo>
                <a:cubicBezTo>
                  <a:pt x="803501" y="1286647"/>
                  <a:pt x="824786" y="1298596"/>
                  <a:pt x="847725" y="1306242"/>
                </a:cubicBezTo>
                <a:cubicBezTo>
                  <a:pt x="863084" y="1311362"/>
                  <a:pt x="879475" y="1312592"/>
                  <a:pt x="895350" y="1315767"/>
                </a:cubicBezTo>
                <a:cubicBezTo>
                  <a:pt x="908050" y="1322117"/>
                  <a:pt x="920155" y="1329831"/>
                  <a:pt x="933450" y="1334817"/>
                </a:cubicBezTo>
                <a:cubicBezTo>
                  <a:pt x="945707" y="1339414"/>
                  <a:pt x="958963" y="1340746"/>
                  <a:pt x="971550" y="1344342"/>
                </a:cubicBezTo>
                <a:cubicBezTo>
                  <a:pt x="981204" y="1347100"/>
                  <a:pt x="990471" y="1351109"/>
                  <a:pt x="1000125" y="1353867"/>
                </a:cubicBezTo>
                <a:cubicBezTo>
                  <a:pt x="1012712" y="1357463"/>
                  <a:pt x="1025806" y="1359252"/>
                  <a:pt x="1038225" y="1363392"/>
                </a:cubicBezTo>
                <a:cubicBezTo>
                  <a:pt x="1195985" y="1415979"/>
                  <a:pt x="1088420" y="1396944"/>
                  <a:pt x="1257300" y="1411017"/>
                </a:cubicBezTo>
                <a:cubicBezTo>
                  <a:pt x="1276350" y="1417367"/>
                  <a:pt x="1295258" y="1424162"/>
                  <a:pt x="1314450" y="1430067"/>
                </a:cubicBezTo>
                <a:cubicBezTo>
                  <a:pt x="1355164" y="1442594"/>
                  <a:pt x="1398524" y="1452267"/>
                  <a:pt x="1438275" y="1468167"/>
                </a:cubicBezTo>
                <a:cubicBezTo>
                  <a:pt x="1451458" y="1473440"/>
                  <a:pt x="1463324" y="1481624"/>
                  <a:pt x="1476375" y="1487217"/>
                </a:cubicBezTo>
                <a:cubicBezTo>
                  <a:pt x="1485603" y="1491172"/>
                  <a:pt x="1495333" y="1493857"/>
                  <a:pt x="1504950" y="1496742"/>
                </a:cubicBezTo>
                <a:cubicBezTo>
                  <a:pt x="1527090" y="1503384"/>
                  <a:pt x="1549902" y="1507893"/>
                  <a:pt x="1571625" y="1515792"/>
                </a:cubicBezTo>
                <a:cubicBezTo>
                  <a:pt x="1617888" y="1532615"/>
                  <a:pt x="1605127" y="1541458"/>
                  <a:pt x="1657350" y="1553892"/>
                </a:cubicBezTo>
                <a:cubicBezTo>
                  <a:pt x="1707630" y="1565863"/>
                  <a:pt x="1758950" y="1572942"/>
                  <a:pt x="1809750" y="1582467"/>
                </a:cubicBezTo>
                <a:cubicBezTo>
                  <a:pt x="1965912" y="1644932"/>
                  <a:pt x="1752072" y="1562749"/>
                  <a:pt x="1905000" y="1611042"/>
                </a:cubicBezTo>
                <a:cubicBezTo>
                  <a:pt x="1950009" y="1625255"/>
                  <a:pt x="1994705" y="1640696"/>
                  <a:pt x="2038350" y="1658667"/>
                </a:cubicBezTo>
                <a:cubicBezTo>
                  <a:pt x="2048935" y="1663026"/>
                  <a:pt x="2056986" y="1672037"/>
                  <a:pt x="2066925" y="1677717"/>
                </a:cubicBezTo>
                <a:cubicBezTo>
                  <a:pt x="2105665" y="1699854"/>
                  <a:pt x="2101455" y="1695874"/>
                  <a:pt x="2143125" y="1706292"/>
                </a:cubicBezTo>
                <a:cubicBezTo>
                  <a:pt x="2165350" y="1718992"/>
                  <a:pt x="2186171" y="1734547"/>
                  <a:pt x="2209800" y="1744392"/>
                </a:cubicBezTo>
                <a:cubicBezTo>
                  <a:pt x="2224744" y="1750619"/>
                  <a:pt x="2241719" y="1749990"/>
                  <a:pt x="2257425" y="1753917"/>
                </a:cubicBezTo>
                <a:cubicBezTo>
                  <a:pt x="2267165" y="1756352"/>
                  <a:pt x="2276599" y="1759917"/>
                  <a:pt x="2286000" y="1763442"/>
                </a:cubicBezTo>
                <a:cubicBezTo>
                  <a:pt x="2303481" y="1769997"/>
                  <a:pt x="2340580" y="1786612"/>
                  <a:pt x="2362200" y="1792017"/>
                </a:cubicBezTo>
                <a:cubicBezTo>
                  <a:pt x="2377906" y="1795944"/>
                  <a:pt x="2393950" y="1798367"/>
                  <a:pt x="2409825" y="1801542"/>
                </a:cubicBezTo>
                <a:cubicBezTo>
                  <a:pt x="2521627" y="1857443"/>
                  <a:pt x="2335259" y="1766504"/>
                  <a:pt x="2533650" y="1849167"/>
                </a:cubicBezTo>
                <a:cubicBezTo>
                  <a:pt x="2544217" y="1853570"/>
                  <a:pt x="2551298" y="1864802"/>
                  <a:pt x="2562225" y="1868217"/>
                </a:cubicBezTo>
                <a:cubicBezTo>
                  <a:pt x="2841550" y="1955506"/>
                  <a:pt x="2591112" y="1867436"/>
                  <a:pt x="2733675" y="1906317"/>
                </a:cubicBezTo>
                <a:cubicBezTo>
                  <a:pt x="2753048" y="1911601"/>
                  <a:pt x="2771477" y="1919993"/>
                  <a:pt x="2790825" y="1925367"/>
                </a:cubicBezTo>
                <a:cubicBezTo>
                  <a:pt x="2828665" y="1935878"/>
                  <a:pt x="2867025" y="1944417"/>
                  <a:pt x="2905125" y="1953942"/>
                </a:cubicBezTo>
                <a:cubicBezTo>
                  <a:pt x="2917825" y="1963467"/>
                  <a:pt x="2929513" y="1974518"/>
                  <a:pt x="2943225" y="1982517"/>
                </a:cubicBezTo>
                <a:cubicBezTo>
                  <a:pt x="2967755" y="1996826"/>
                  <a:pt x="2997250" y="2002877"/>
                  <a:pt x="3019425" y="2020617"/>
                </a:cubicBezTo>
                <a:cubicBezTo>
                  <a:pt x="3128730" y="2108061"/>
                  <a:pt x="3021174" y="2031016"/>
                  <a:pt x="3095625" y="2068242"/>
                </a:cubicBezTo>
                <a:cubicBezTo>
                  <a:pt x="3105864" y="2073362"/>
                  <a:pt x="3113678" y="2082783"/>
                  <a:pt x="3124200" y="2087292"/>
                </a:cubicBezTo>
                <a:cubicBezTo>
                  <a:pt x="3174056" y="2108659"/>
                  <a:pt x="3152781" y="2081854"/>
                  <a:pt x="3200400" y="2115867"/>
                </a:cubicBezTo>
                <a:cubicBezTo>
                  <a:pt x="3211361" y="2123697"/>
                  <a:pt x="3218199" y="2136360"/>
                  <a:pt x="3228975" y="2144442"/>
                </a:cubicBezTo>
                <a:cubicBezTo>
                  <a:pt x="3243786" y="2155550"/>
                  <a:pt x="3261196" y="2162748"/>
                  <a:pt x="3276600" y="2173017"/>
                </a:cubicBezTo>
                <a:cubicBezTo>
                  <a:pt x="3289809" y="2181823"/>
                  <a:pt x="3301238" y="2193178"/>
                  <a:pt x="3314700" y="2201592"/>
                </a:cubicBezTo>
                <a:cubicBezTo>
                  <a:pt x="3326741" y="2209117"/>
                  <a:pt x="3339908" y="2214692"/>
                  <a:pt x="3352800" y="2220642"/>
                </a:cubicBezTo>
                <a:cubicBezTo>
                  <a:pt x="3381192" y="2233746"/>
                  <a:pt x="3410556" y="2244758"/>
                  <a:pt x="3438525" y="2258742"/>
                </a:cubicBezTo>
                <a:cubicBezTo>
                  <a:pt x="3518754" y="2298856"/>
                  <a:pt x="3411413" y="2253703"/>
                  <a:pt x="3495675" y="2306367"/>
                </a:cubicBezTo>
                <a:cubicBezTo>
                  <a:pt x="3510174" y="2315429"/>
                  <a:pt x="3528354" y="2317114"/>
                  <a:pt x="3543300" y="2325417"/>
                </a:cubicBezTo>
                <a:cubicBezTo>
                  <a:pt x="3557177" y="2333127"/>
                  <a:pt x="3567617" y="2346116"/>
                  <a:pt x="3581400" y="2353992"/>
                </a:cubicBezTo>
                <a:cubicBezTo>
                  <a:pt x="3643585" y="2389526"/>
                  <a:pt x="3572513" y="2328594"/>
                  <a:pt x="3648075" y="2382567"/>
                </a:cubicBezTo>
                <a:cubicBezTo>
                  <a:pt x="3659036" y="2390397"/>
                  <a:pt x="3665756" y="2403219"/>
                  <a:pt x="3676650" y="2411142"/>
                </a:cubicBezTo>
                <a:cubicBezTo>
                  <a:pt x="3710129" y="2435491"/>
                  <a:pt x="3747739" y="2453756"/>
                  <a:pt x="3781425" y="2477817"/>
                </a:cubicBezTo>
                <a:cubicBezTo>
                  <a:pt x="3794343" y="2487044"/>
                  <a:pt x="3808300" y="2495167"/>
                  <a:pt x="3819525" y="2506392"/>
                </a:cubicBezTo>
                <a:cubicBezTo>
                  <a:pt x="3881349" y="2568216"/>
                  <a:pt x="3811782" y="2526333"/>
                  <a:pt x="3886200" y="2563542"/>
                </a:cubicBezTo>
                <a:cubicBezTo>
                  <a:pt x="3892550" y="2573067"/>
                  <a:pt x="3897645" y="2583561"/>
                  <a:pt x="3905250" y="2592117"/>
                </a:cubicBezTo>
                <a:cubicBezTo>
                  <a:pt x="3923148" y="2612253"/>
                  <a:pt x="3947456" y="2626851"/>
                  <a:pt x="3962400" y="2649267"/>
                </a:cubicBezTo>
                <a:cubicBezTo>
                  <a:pt x="3968750" y="2658792"/>
                  <a:pt x="3974000" y="2669150"/>
                  <a:pt x="3981450" y="2677842"/>
                </a:cubicBezTo>
                <a:cubicBezTo>
                  <a:pt x="3993139" y="2691479"/>
                  <a:pt x="4008330" y="2701917"/>
                  <a:pt x="4019550" y="2715942"/>
                </a:cubicBezTo>
                <a:cubicBezTo>
                  <a:pt x="4075722" y="2786157"/>
                  <a:pt x="4041088" y="2751838"/>
                  <a:pt x="4076700" y="2811192"/>
                </a:cubicBezTo>
                <a:cubicBezTo>
                  <a:pt x="4088480" y="2830825"/>
                  <a:pt x="4104561" y="2847864"/>
                  <a:pt x="4114800" y="2868342"/>
                </a:cubicBezTo>
                <a:cubicBezTo>
                  <a:pt x="4121150" y="2881042"/>
                  <a:pt x="4125331" y="2895083"/>
                  <a:pt x="4133850" y="2906442"/>
                </a:cubicBezTo>
                <a:cubicBezTo>
                  <a:pt x="4144626" y="2920810"/>
                  <a:pt x="4161174" y="2930174"/>
                  <a:pt x="4171950" y="2944542"/>
                </a:cubicBezTo>
                <a:cubicBezTo>
                  <a:pt x="4180469" y="2955901"/>
                  <a:pt x="4183475" y="2970601"/>
                  <a:pt x="4191000" y="2982642"/>
                </a:cubicBezTo>
                <a:cubicBezTo>
                  <a:pt x="4215269" y="3021472"/>
                  <a:pt x="4241800" y="3058842"/>
                  <a:pt x="4267200" y="3096942"/>
                </a:cubicBezTo>
                <a:cubicBezTo>
                  <a:pt x="4273550" y="3106467"/>
                  <a:pt x="4278155" y="3117422"/>
                  <a:pt x="4286250" y="3125517"/>
                </a:cubicBezTo>
                <a:cubicBezTo>
                  <a:pt x="4305300" y="3144567"/>
                  <a:pt x="4328456" y="3160251"/>
                  <a:pt x="4343400" y="3182667"/>
                </a:cubicBezTo>
                <a:cubicBezTo>
                  <a:pt x="4397995" y="3264559"/>
                  <a:pt x="4332540" y="3160947"/>
                  <a:pt x="4371975" y="3239817"/>
                </a:cubicBezTo>
                <a:cubicBezTo>
                  <a:pt x="4380254" y="3256376"/>
                  <a:pt x="4392271" y="3270883"/>
                  <a:pt x="4400550" y="3287442"/>
                </a:cubicBezTo>
                <a:cubicBezTo>
                  <a:pt x="4405040" y="3296422"/>
                  <a:pt x="4404506" y="3307663"/>
                  <a:pt x="4410075" y="3316017"/>
                </a:cubicBezTo>
                <a:cubicBezTo>
                  <a:pt x="4417547" y="3327225"/>
                  <a:pt x="4429125" y="3335067"/>
                  <a:pt x="4438650" y="3344592"/>
                </a:cubicBezTo>
                <a:cubicBezTo>
                  <a:pt x="4460085" y="3430332"/>
                  <a:pt x="4430531" y="3326731"/>
                  <a:pt x="4486275" y="3449367"/>
                </a:cubicBezTo>
                <a:cubicBezTo>
                  <a:pt x="4491692" y="3461284"/>
                  <a:pt x="4490643" y="3475435"/>
                  <a:pt x="4495800" y="3487467"/>
                </a:cubicBezTo>
                <a:cubicBezTo>
                  <a:pt x="4500309" y="3497989"/>
                  <a:pt x="4509730" y="3505803"/>
                  <a:pt x="4514850" y="3516042"/>
                </a:cubicBezTo>
                <a:cubicBezTo>
                  <a:pt x="4522496" y="3531335"/>
                  <a:pt x="4527897" y="3547658"/>
                  <a:pt x="4533900" y="3563667"/>
                </a:cubicBezTo>
                <a:cubicBezTo>
                  <a:pt x="4537425" y="3573068"/>
                  <a:pt x="4538935" y="3583262"/>
                  <a:pt x="4543425" y="3592242"/>
                </a:cubicBezTo>
                <a:cubicBezTo>
                  <a:pt x="4548545" y="3602481"/>
                  <a:pt x="4556125" y="3611292"/>
                  <a:pt x="4562475" y="3620817"/>
                </a:cubicBezTo>
                <a:cubicBezTo>
                  <a:pt x="4565650" y="3633517"/>
                  <a:pt x="4566146" y="3647208"/>
                  <a:pt x="4572000" y="3658917"/>
                </a:cubicBezTo>
                <a:cubicBezTo>
                  <a:pt x="4594786" y="3704489"/>
                  <a:pt x="4607317" y="3713284"/>
                  <a:pt x="4638675" y="3744642"/>
                </a:cubicBezTo>
                <a:cubicBezTo>
                  <a:pt x="4641850" y="3754167"/>
                  <a:pt x="4643219" y="3764500"/>
                  <a:pt x="4648200" y="3773217"/>
                </a:cubicBezTo>
                <a:cubicBezTo>
                  <a:pt x="4665458" y="3803418"/>
                  <a:pt x="4681083" y="3810408"/>
                  <a:pt x="4695825" y="3839892"/>
                </a:cubicBezTo>
                <a:cubicBezTo>
                  <a:pt x="4700315" y="3848872"/>
                  <a:pt x="4699186" y="3860542"/>
                  <a:pt x="4705350" y="3868467"/>
                </a:cubicBezTo>
                <a:cubicBezTo>
                  <a:pt x="4721890" y="3889733"/>
                  <a:pt x="4762500" y="3925617"/>
                  <a:pt x="4762500" y="3925617"/>
                </a:cubicBezTo>
                <a:cubicBezTo>
                  <a:pt x="4784478" y="3991552"/>
                  <a:pt x="4753599" y="3918408"/>
                  <a:pt x="4800600" y="3973242"/>
                </a:cubicBezTo>
                <a:cubicBezTo>
                  <a:pt x="4812648" y="3987298"/>
                  <a:pt x="4817127" y="4006811"/>
                  <a:pt x="4829175" y="4020867"/>
                </a:cubicBezTo>
                <a:cubicBezTo>
                  <a:pt x="4836625" y="4029559"/>
                  <a:pt x="4849655" y="4031822"/>
                  <a:pt x="4857750" y="4039917"/>
                </a:cubicBezTo>
                <a:cubicBezTo>
                  <a:pt x="4868975" y="4051142"/>
                  <a:pt x="4877098" y="4065099"/>
                  <a:pt x="4886325" y="4078017"/>
                </a:cubicBezTo>
                <a:cubicBezTo>
                  <a:pt x="4892979" y="4087332"/>
                  <a:pt x="4896436" y="4099441"/>
                  <a:pt x="4905375" y="4106592"/>
                </a:cubicBezTo>
                <a:cubicBezTo>
                  <a:pt x="4913215" y="4112864"/>
                  <a:pt x="4924425" y="4112942"/>
                  <a:pt x="4933950" y="4116117"/>
                </a:cubicBezTo>
                <a:cubicBezTo>
                  <a:pt x="4946650" y="4135167"/>
                  <a:pt x="4953000" y="4160567"/>
                  <a:pt x="4972050" y="4173267"/>
                </a:cubicBezTo>
                <a:cubicBezTo>
                  <a:pt x="5006407" y="4196172"/>
                  <a:pt x="5031677" y="4210320"/>
                  <a:pt x="5057775" y="4249467"/>
                </a:cubicBezTo>
                <a:cubicBezTo>
                  <a:pt x="5064125" y="4258992"/>
                  <a:pt x="5068730" y="4269947"/>
                  <a:pt x="5076825" y="4278042"/>
                </a:cubicBezTo>
                <a:cubicBezTo>
                  <a:pt x="5165725" y="4366942"/>
                  <a:pt x="5067300" y="4243117"/>
                  <a:pt x="5143500" y="4344717"/>
                </a:cubicBezTo>
                <a:cubicBezTo>
                  <a:pt x="5159330" y="4392207"/>
                  <a:pt x="5143181" y="4357960"/>
                  <a:pt x="5181600" y="4401867"/>
                </a:cubicBezTo>
                <a:cubicBezTo>
                  <a:pt x="5263001" y="4494897"/>
                  <a:pt x="5182209" y="4412001"/>
                  <a:pt x="5248275" y="4478067"/>
                </a:cubicBezTo>
                <a:cubicBezTo>
                  <a:pt x="5265040" y="4528362"/>
                  <a:pt x="5252231" y="4498288"/>
                  <a:pt x="5295900" y="4563792"/>
                </a:cubicBezTo>
                <a:cubicBezTo>
                  <a:pt x="5302250" y="4573317"/>
                  <a:pt x="5311330" y="4581507"/>
                  <a:pt x="5314950" y="4592367"/>
                </a:cubicBezTo>
                <a:cubicBezTo>
                  <a:pt x="5318125" y="4601892"/>
                  <a:pt x="5319599" y="4612165"/>
                  <a:pt x="5324475" y="4620942"/>
                </a:cubicBezTo>
                <a:cubicBezTo>
                  <a:pt x="5335594" y="4640956"/>
                  <a:pt x="5355335" y="4656372"/>
                  <a:pt x="5362575" y="4678092"/>
                </a:cubicBezTo>
                <a:cubicBezTo>
                  <a:pt x="5365750" y="4687617"/>
                  <a:pt x="5367224" y="4697890"/>
                  <a:pt x="5372100" y="4706667"/>
                </a:cubicBezTo>
                <a:cubicBezTo>
                  <a:pt x="5383219" y="4726681"/>
                  <a:pt x="5397500" y="4744767"/>
                  <a:pt x="5410200" y="4763817"/>
                </a:cubicBezTo>
                <a:cubicBezTo>
                  <a:pt x="5416550" y="4773342"/>
                  <a:pt x="5425630" y="4781532"/>
                  <a:pt x="5429250" y="4792392"/>
                </a:cubicBezTo>
                <a:cubicBezTo>
                  <a:pt x="5439936" y="4824450"/>
                  <a:pt x="5438993" y="4826111"/>
                  <a:pt x="5457825" y="4859067"/>
                </a:cubicBezTo>
                <a:cubicBezTo>
                  <a:pt x="5463505" y="4869006"/>
                  <a:pt x="5468780" y="4879547"/>
                  <a:pt x="5476875" y="4887642"/>
                </a:cubicBezTo>
                <a:cubicBezTo>
                  <a:pt x="5484970" y="4895737"/>
                  <a:pt x="5495925" y="4900342"/>
                  <a:pt x="5505450" y="4906692"/>
                </a:cubicBezTo>
                <a:cubicBezTo>
                  <a:pt x="5522829" y="4932760"/>
                  <a:pt x="5522996" y="4940949"/>
                  <a:pt x="5553075" y="4954317"/>
                </a:cubicBezTo>
                <a:cubicBezTo>
                  <a:pt x="5571425" y="4962472"/>
                  <a:pt x="5593517" y="4962228"/>
                  <a:pt x="5610225" y="4973367"/>
                </a:cubicBezTo>
                <a:cubicBezTo>
                  <a:pt x="5619750" y="4979717"/>
                  <a:pt x="5628233" y="4988014"/>
                  <a:pt x="5638800" y="4992417"/>
                </a:cubicBezTo>
                <a:cubicBezTo>
                  <a:pt x="5716734" y="5024890"/>
                  <a:pt x="5704087" y="5013792"/>
                  <a:pt x="5762625" y="5030517"/>
                </a:cubicBezTo>
                <a:cubicBezTo>
                  <a:pt x="5772279" y="5033275"/>
                  <a:pt x="5781237" y="5038797"/>
                  <a:pt x="5791200" y="5040042"/>
                </a:cubicBezTo>
                <a:cubicBezTo>
                  <a:pt x="5832277" y="5045177"/>
                  <a:pt x="5873750" y="5046392"/>
                  <a:pt x="5915025" y="5049567"/>
                </a:cubicBezTo>
                <a:cubicBezTo>
                  <a:pt x="6216235" y="5037017"/>
                  <a:pt x="6053354" y="5051443"/>
                  <a:pt x="6210300" y="5030517"/>
                </a:cubicBezTo>
                <a:cubicBezTo>
                  <a:pt x="6235673" y="5027134"/>
                  <a:pt x="6261251" y="5025200"/>
                  <a:pt x="6286500" y="5020992"/>
                </a:cubicBezTo>
                <a:cubicBezTo>
                  <a:pt x="6310420" y="5017005"/>
                  <a:pt x="6330527" y="5009491"/>
                  <a:pt x="6353175" y="5001942"/>
                </a:cubicBezTo>
                <a:cubicBezTo>
                  <a:pt x="6369530" y="4989676"/>
                  <a:pt x="6400351" y="4965459"/>
                  <a:pt x="6419850" y="4954317"/>
                </a:cubicBezTo>
                <a:cubicBezTo>
                  <a:pt x="6475660" y="4922426"/>
                  <a:pt x="6440113" y="4949369"/>
                  <a:pt x="6486525" y="4916217"/>
                </a:cubicBezTo>
                <a:cubicBezTo>
                  <a:pt x="6499443" y="4906990"/>
                  <a:pt x="6511416" y="4896448"/>
                  <a:pt x="6524625" y="4887642"/>
                </a:cubicBezTo>
                <a:cubicBezTo>
                  <a:pt x="6540029" y="4877373"/>
                  <a:pt x="6556846" y="4869336"/>
                  <a:pt x="6572250" y="4859067"/>
                </a:cubicBezTo>
                <a:cubicBezTo>
                  <a:pt x="6602915" y="4838624"/>
                  <a:pt x="6609106" y="4828481"/>
                  <a:pt x="6638925" y="4811442"/>
                </a:cubicBezTo>
                <a:cubicBezTo>
                  <a:pt x="6651253" y="4804397"/>
                  <a:pt x="6664697" y="4799437"/>
                  <a:pt x="6677025" y="4792392"/>
                </a:cubicBezTo>
                <a:cubicBezTo>
                  <a:pt x="6699473" y="4779565"/>
                  <a:pt x="6723257" y="4759369"/>
                  <a:pt x="6743700" y="4744767"/>
                </a:cubicBezTo>
                <a:cubicBezTo>
                  <a:pt x="6753015" y="4738113"/>
                  <a:pt x="6763719" y="4733322"/>
                  <a:pt x="6772275" y="4725717"/>
                </a:cubicBezTo>
                <a:cubicBezTo>
                  <a:pt x="6792411" y="4707819"/>
                  <a:pt x="6810375" y="4687617"/>
                  <a:pt x="6829425" y="4668567"/>
                </a:cubicBezTo>
                <a:lnTo>
                  <a:pt x="6858000" y="4639992"/>
                </a:lnTo>
                <a:cubicBezTo>
                  <a:pt x="6867525" y="4630467"/>
                  <a:pt x="6878493" y="4622193"/>
                  <a:pt x="6886575" y="4611417"/>
                </a:cubicBezTo>
                <a:lnTo>
                  <a:pt x="6915150" y="4573317"/>
                </a:lnTo>
                <a:lnTo>
                  <a:pt x="6953250" y="4459017"/>
                </a:lnTo>
                <a:lnTo>
                  <a:pt x="6962775" y="4430442"/>
                </a:lnTo>
                <a:cubicBezTo>
                  <a:pt x="6965950" y="4420917"/>
                  <a:pt x="6968571" y="4411189"/>
                  <a:pt x="6972300" y="4401867"/>
                </a:cubicBezTo>
                <a:lnTo>
                  <a:pt x="6991350" y="4354242"/>
                </a:lnTo>
                <a:cubicBezTo>
                  <a:pt x="6995092" y="4309334"/>
                  <a:pt x="7009205" y="4145430"/>
                  <a:pt x="7010400" y="4106592"/>
                </a:cubicBezTo>
                <a:cubicBezTo>
                  <a:pt x="7015381" y="3944712"/>
                  <a:pt x="7014866" y="3782694"/>
                  <a:pt x="7019925" y="3620817"/>
                </a:cubicBezTo>
                <a:cubicBezTo>
                  <a:pt x="7021088" y="3583591"/>
                  <a:pt x="7035064" y="3435236"/>
                  <a:pt x="7038975" y="3392217"/>
                </a:cubicBezTo>
                <a:cubicBezTo>
                  <a:pt x="7035800" y="3173142"/>
                  <a:pt x="7035291" y="2954012"/>
                  <a:pt x="7029450" y="2734992"/>
                </a:cubicBezTo>
                <a:cubicBezTo>
                  <a:pt x="7028935" y="2715686"/>
                  <a:pt x="7021529" y="2697088"/>
                  <a:pt x="7019925" y="2677842"/>
                </a:cubicBezTo>
                <a:cubicBezTo>
                  <a:pt x="7015172" y="2620802"/>
                  <a:pt x="7014085" y="2563511"/>
                  <a:pt x="7010400" y="2506392"/>
                </a:cubicBezTo>
                <a:cubicBezTo>
                  <a:pt x="7002461" y="2383338"/>
                  <a:pt x="7004935" y="2410990"/>
                  <a:pt x="6991350" y="2315892"/>
                </a:cubicBezTo>
                <a:cubicBezTo>
                  <a:pt x="6994525" y="2093642"/>
                  <a:pt x="6995028" y="1871338"/>
                  <a:pt x="7000875" y="1649142"/>
                </a:cubicBezTo>
                <a:cubicBezTo>
                  <a:pt x="7001383" y="1629836"/>
                  <a:pt x="7008378" y="1611199"/>
                  <a:pt x="7010400" y="1591992"/>
                </a:cubicBezTo>
                <a:cubicBezTo>
                  <a:pt x="7026239" y="1441526"/>
                  <a:pt x="7005490" y="1511473"/>
                  <a:pt x="7029450" y="1439592"/>
                </a:cubicBezTo>
                <a:cubicBezTo>
                  <a:pt x="7032858" y="1391876"/>
                  <a:pt x="7041720" y="1255705"/>
                  <a:pt x="7048500" y="1201467"/>
                </a:cubicBezTo>
                <a:cubicBezTo>
                  <a:pt x="7050508" y="1185403"/>
                  <a:pt x="7054850" y="1169717"/>
                  <a:pt x="7058025" y="1153842"/>
                </a:cubicBezTo>
                <a:cubicBezTo>
                  <a:pt x="7054850" y="1074467"/>
                  <a:pt x="7053306" y="995010"/>
                  <a:pt x="7048500" y="915717"/>
                </a:cubicBezTo>
                <a:cubicBezTo>
                  <a:pt x="7046951" y="890166"/>
                  <a:pt x="7044731" y="864459"/>
                  <a:pt x="7038975" y="839517"/>
                </a:cubicBezTo>
                <a:cubicBezTo>
                  <a:pt x="7035130" y="822857"/>
                  <a:pt x="7024953" y="808234"/>
                  <a:pt x="7019925" y="791892"/>
                </a:cubicBezTo>
                <a:cubicBezTo>
                  <a:pt x="7012225" y="766868"/>
                  <a:pt x="7012584" y="739110"/>
                  <a:pt x="7000875" y="715692"/>
                </a:cubicBezTo>
                <a:cubicBezTo>
                  <a:pt x="6988175" y="690292"/>
                  <a:pt x="6971755" y="666433"/>
                  <a:pt x="6962775" y="639492"/>
                </a:cubicBezTo>
                <a:cubicBezTo>
                  <a:pt x="6956425" y="620442"/>
                  <a:pt x="6954864" y="599050"/>
                  <a:pt x="6943725" y="582342"/>
                </a:cubicBezTo>
                <a:cubicBezTo>
                  <a:pt x="6859155" y="455487"/>
                  <a:pt x="6980875" y="643498"/>
                  <a:pt x="6915150" y="525192"/>
                </a:cubicBezTo>
                <a:cubicBezTo>
                  <a:pt x="6904031" y="505178"/>
                  <a:pt x="6884290" y="489762"/>
                  <a:pt x="6877050" y="468042"/>
                </a:cubicBezTo>
                <a:cubicBezTo>
                  <a:pt x="6827903" y="320600"/>
                  <a:pt x="6884233" y="472883"/>
                  <a:pt x="6838950" y="382317"/>
                </a:cubicBezTo>
                <a:cubicBezTo>
                  <a:pt x="6834460" y="373337"/>
                  <a:pt x="6835697" y="361582"/>
                  <a:pt x="6829425" y="353742"/>
                </a:cubicBezTo>
                <a:cubicBezTo>
                  <a:pt x="6822274" y="344803"/>
                  <a:pt x="6809644" y="342021"/>
                  <a:pt x="6800850" y="334692"/>
                </a:cubicBezTo>
                <a:cubicBezTo>
                  <a:pt x="6790502" y="326068"/>
                  <a:pt x="6783971" y="312800"/>
                  <a:pt x="6772275" y="306117"/>
                </a:cubicBezTo>
                <a:cubicBezTo>
                  <a:pt x="6760909" y="299622"/>
                  <a:pt x="6746432" y="301189"/>
                  <a:pt x="6734175" y="296592"/>
                </a:cubicBezTo>
                <a:cubicBezTo>
                  <a:pt x="6720880" y="291606"/>
                  <a:pt x="6709126" y="283135"/>
                  <a:pt x="6696075" y="277542"/>
                </a:cubicBezTo>
                <a:cubicBezTo>
                  <a:pt x="6671149" y="266859"/>
                  <a:pt x="6602955" y="251881"/>
                  <a:pt x="6591300" y="248967"/>
                </a:cubicBezTo>
                <a:cubicBezTo>
                  <a:pt x="6551754" y="239080"/>
                  <a:pt x="6491920" y="223480"/>
                  <a:pt x="6457950" y="220392"/>
                </a:cubicBezTo>
                <a:lnTo>
                  <a:pt x="6248400" y="201342"/>
                </a:lnTo>
                <a:cubicBezTo>
                  <a:pt x="6226069" y="199032"/>
                  <a:pt x="6203979" y="194784"/>
                  <a:pt x="6181725" y="191817"/>
                </a:cubicBezTo>
                <a:cubicBezTo>
                  <a:pt x="6156352" y="188434"/>
                  <a:pt x="6130996" y="184839"/>
                  <a:pt x="6105525" y="182292"/>
                </a:cubicBezTo>
                <a:cubicBezTo>
                  <a:pt x="6067483" y="178488"/>
                  <a:pt x="6029325" y="175942"/>
                  <a:pt x="5991225" y="172767"/>
                </a:cubicBezTo>
                <a:cubicBezTo>
                  <a:pt x="5953534" y="165229"/>
                  <a:pt x="5915322" y="156671"/>
                  <a:pt x="5876925" y="153717"/>
                </a:cubicBezTo>
                <a:cubicBezTo>
                  <a:pt x="5816694" y="149084"/>
                  <a:pt x="5756275" y="147367"/>
                  <a:pt x="5695950" y="144192"/>
                </a:cubicBezTo>
                <a:cubicBezTo>
                  <a:pt x="5651500" y="137842"/>
                  <a:pt x="5606629" y="133948"/>
                  <a:pt x="5562600" y="125142"/>
                </a:cubicBezTo>
                <a:cubicBezTo>
                  <a:pt x="5546725" y="121967"/>
                  <a:pt x="5531084" y="117228"/>
                  <a:pt x="5514975" y="115617"/>
                </a:cubicBezTo>
                <a:cubicBezTo>
                  <a:pt x="5467481" y="110868"/>
                  <a:pt x="5419725" y="109267"/>
                  <a:pt x="5372100" y="106092"/>
                </a:cubicBezTo>
                <a:cubicBezTo>
                  <a:pt x="5288316" y="94123"/>
                  <a:pt x="5307186" y="95861"/>
                  <a:pt x="5210175" y="87042"/>
                </a:cubicBezTo>
                <a:cubicBezTo>
                  <a:pt x="5172100" y="83581"/>
                  <a:pt x="5134054" y="79526"/>
                  <a:pt x="5095875" y="77517"/>
                </a:cubicBezTo>
                <a:cubicBezTo>
                  <a:pt x="5013378" y="73175"/>
                  <a:pt x="4930775" y="71167"/>
                  <a:pt x="4848225" y="67992"/>
                </a:cubicBezTo>
                <a:cubicBezTo>
                  <a:pt x="4724400" y="71167"/>
                  <a:pt x="4600616" y="77517"/>
                  <a:pt x="4476750" y="77517"/>
                </a:cubicBezTo>
                <a:cubicBezTo>
                  <a:pt x="4359965" y="77517"/>
                  <a:pt x="4209728" y="69695"/>
                  <a:pt x="4086225" y="58467"/>
                </a:cubicBezTo>
                <a:cubicBezTo>
                  <a:pt x="4057592" y="55864"/>
                  <a:pt x="4029207" y="50537"/>
                  <a:pt x="4000500" y="48942"/>
                </a:cubicBezTo>
                <a:cubicBezTo>
                  <a:pt x="3914848" y="44184"/>
                  <a:pt x="3829007" y="43597"/>
                  <a:pt x="3743325" y="39417"/>
                </a:cubicBezTo>
                <a:cubicBezTo>
                  <a:pt x="3698815" y="37246"/>
                  <a:pt x="3654384" y="33593"/>
                  <a:pt x="3609975" y="29892"/>
                </a:cubicBezTo>
                <a:cubicBezTo>
                  <a:pt x="3578177" y="27242"/>
                  <a:pt x="3546591" y="22001"/>
                  <a:pt x="3514725" y="20367"/>
                </a:cubicBezTo>
                <a:cubicBezTo>
                  <a:pt x="3422716" y="15649"/>
                  <a:pt x="3330575" y="14017"/>
                  <a:pt x="3238500" y="10842"/>
                </a:cubicBezTo>
                <a:cubicBezTo>
                  <a:pt x="2970158" y="-13553"/>
                  <a:pt x="3305483" y="10842"/>
                  <a:pt x="3019425" y="10842"/>
                </a:cubicBezTo>
                <a:cubicBezTo>
                  <a:pt x="2984356" y="10842"/>
                  <a:pt x="2949575" y="4492"/>
                  <a:pt x="2914650" y="1317"/>
                </a:cubicBezTo>
                <a:lnTo>
                  <a:pt x="1838325" y="10842"/>
                </a:lnTo>
                <a:cubicBezTo>
                  <a:pt x="1723991" y="12398"/>
                  <a:pt x="1609769" y="20367"/>
                  <a:pt x="1495425" y="20367"/>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416802" y="1219200"/>
            <a:ext cx="6184148" cy="3265984"/>
            <a:chOff x="1416802" y="1219200"/>
            <a:chExt cx="6184148" cy="3265984"/>
          </a:xfrm>
        </p:grpSpPr>
        <p:sp>
          <p:nvSpPr>
            <p:cNvPr id="6" name="Rectangle 5"/>
            <p:cNvSpPr/>
            <p:nvPr/>
          </p:nvSpPr>
          <p:spPr>
            <a:xfrm>
              <a:off x="3429000" y="1219200"/>
              <a:ext cx="417195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C000"/>
                  </a:solidFill>
                  <a:effectLst>
                    <a:outerShdw blurRad="76200" dist="50800" dir="5400000" algn="tl" rotWithShape="0">
                      <a:srgbClr val="000000">
                        <a:alpha val="65000"/>
                      </a:srgbClr>
                    </a:outerShdw>
                  </a:effectLst>
                  <a:latin typeface="+mn-lt"/>
                </a:rPr>
                <a:t>Dense irregular connective tissue</a:t>
              </a:r>
            </a:p>
          </p:txBody>
        </p:sp>
        <p:sp>
          <p:nvSpPr>
            <p:cNvPr id="9" name="Rectangle 8"/>
            <p:cNvSpPr/>
            <p:nvPr/>
          </p:nvSpPr>
          <p:spPr>
            <a:xfrm rot="1530987">
              <a:off x="1416802" y="3838853"/>
              <a:ext cx="417195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Smooth muscle</a:t>
              </a:r>
            </a:p>
          </p:txBody>
        </p:sp>
      </p:grpSp>
    </p:spTree>
    <p:extLst>
      <p:ext uri="{BB962C8B-B14F-4D97-AF65-F5344CB8AC3E}">
        <p14:creationId xmlns:p14="http://schemas.microsoft.com/office/powerpoint/2010/main" val="163779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93736" y="632701"/>
            <a:ext cx="5426706" cy="68580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0" y="457200"/>
            <a:ext cx="90678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structure indicated by the arrows. (advance slide for answers)</a:t>
            </a:r>
          </a:p>
        </p:txBody>
      </p:sp>
      <p:sp>
        <p:nvSpPr>
          <p:cNvPr id="6" name="Rectangle 5"/>
          <p:cNvSpPr/>
          <p:nvPr/>
        </p:nvSpPr>
        <p:spPr>
          <a:xfrm>
            <a:off x="3778250" y="1393504"/>
            <a:ext cx="417195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C000"/>
                </a:solidFill>
                <a:effectLst>
                  <a:outerShdw blurRad="76200" dist="50800" dir="5400000" algn="tl" rotWithShape="0">
                    <a:srgbClr val="000000">
                      <a:alpha val="65000"/>
                    </a:srgbClr>
                  </a:outerShdw>
                </a:effectLst>
                <a:latin typeface="+mn-lt"/>
              </a:rPr>
              <a:t>Intercalated disk</a:t>
            </a:r>
          </a:p>
        </p:txBody>
      </p:sp>
      <p:cxnSp>
        <p:nvCxnSpPr>
          <p:cNvPr id="12" name="Straight Arrow Connector 11"/>
          <p:cNvCxnSpPr/>
          <p:nvPr/>
        </p:nvCxnSpPr>
        <p:spPr>
          <a:xfrm>
            <a:off x="2667000" y="1524000"/>
            <a:ext cx="838200" cy="762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805289" y="2209800"/>
            <a:ext cx="838200" cy="762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19589" y="2743200"/>
            <a:ext cx="838200" cy="762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41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0" y="457200"/>
            <a:ext cx="90678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a:t>
            </a:r>
            <a:r>
              <a:rPr lang="en-US" sz="2400" b="1" dirty="0">
                <a:solidFill>
                  <a:schemeClr val="accent3">
                    <a:lumMod val="50000"/>
                  </a:schemeClr>
                </a:solidFill>
                <a:latin typeface="Times New Roman" pitchFamily="18" charset="0"/>
                <a:cs typeface="Times New Roman" pitchFamily="18" charset="0"/>
              </a:rPr>
              <a:t>TISSUES</a:t>
            </a:r>
            <a:r>
              <a:rPr lang="en-US" sz="2400" b="1" dirty="0">
                <a:solidFill>
                  <a:schemeClr val="accent3">
                    <a:lumMod val="50000"/>
                  </a:schemeClr>
                </a:solidFill>
                <a:latin typeface="Script MT Bold" pitchFamily="66" charset="0"/>
              </a:rPr>
              <a:t>. (advance slide for answers)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106183"/>
            <a:ext cx="7772400" cy="5538600"/>
          </a:xfrm>
          <a:prstGeom prst="rect">
            <a:avLst/>
          </a:prstGeom>
        </p:spPr>
      </p:pic>
      <p:sp>
        <p:nvSpPr>
          <p:cNvPr id="4" name="Freeform 3"/>
          <p:cNvSpPr/>
          <p:nvPr/>
        </p:nvSpPr>
        <p:spPr>
          <a:xfrm>
            <a:off x="588787" y="2800350"/>
            <a:ext cx="7831773" cy="3771900"/>
          </a:xfrm>
          <a:custGeom>
            <a:avLst/>
            <a:gdLst>
              <a:gd name="connsiteX0" fmla="*/ 3211688 w 7831773"/>
              <a:gd name="connsiteY0" fmla="*/ 285750 h 3771900"/>
              <a:gd name="connsiteX1" fmla="*/ 3106913 w 7831773"/>
              <a:gd name="connsiteY1" fmla="*/ 257175 h 3771900"/>
              <a:gd name="connsiteX2" fmla="*/ 2964038 w 7831773"/>
              <a:gd name="connsiteY2" fmla="*/ 219075 h 3771900"/>
              <a:gd name="connsiteX3" fmla="*/ 2925938 w 7831773"/>
              <a:gd name="connsiteY3" fmla="*/ 209550 h 3771900"/>
              <a:gd name="connsiteX4" fmla="*/ 2897363 w 7831773"/>
              <a:gd name="connsiteY4" fmla="*/ 190500 h 3771900"/>
              <a:gd name="connsiteX5" fmla="*/ 2830688 w 7831773"/>
              <a:gd name="connsiteY5" fmla="*/ 171450 h 3771900"/>
              <a:gd name="connsiteX6" fmla="*/ 2744963 w 7831773"/>
              <a:gd name="connsiteY6" fmla="*/ 133350 h 3771900"/>
              <a:gd name="connsiteX7" fmla="*/ 2678288 w 7831773"/>
              <a:gd name="connsiteY7" fmla="*/ 104775 h 3771900"/>
              <a:gd name="connsiteX8" fmla="*/ 2602088 w 7831773"/>
              <a:gd name="connsiteY8" fmla="*/ 85725 h 3771900"/>
              <a:gd name="connsiteX9" fmla="*/ 2525888 w 7831773"/>
              <a:gd name="connsiteY9" fmla="*/ 57150 h 3771900"/>
              <a:gd name="connsiteX10" fmla="*/ 2468738 w 7831773"/>
              <a:gd name="connsiteY10" fmla="*/ 38100 h 3771900"/>
              <a:gd name="connsiteX11" fmla="*/ 2411588 w 7831773"/>
              <a:gd name="connsiteY11" fmla="*/ 28575 h 3771900"/>
              <a:gd name="connsiteX12" fmla="*/ 2383013 w 7831773"/>
              <a:gd name="connsiteY12" fmla="*/ 19050 h 3771900"/>
              <a:gd name="connsiteX13" fmla="*/ 2144888 w 7831773"/>
              <a:gd name="connsiteY13" fmla="*/ 0 h 3771900"/>
              <a:gd name="connsiteX14" fmla="*/ 1944863 w 7831773"/>
              <a:gd name="connsiteY14" fmla="*/ 9525 h 3771900"/>
              <a:gd name="connsiteX15" fmla="*/ 1868663 w 7831773"/>
              <a:gd name="connsiteY15" fmla="*/ 19050 h 3771900"/>
              <a:gd name="connsiteX16" fmla="*/ 1697213 w 7831773"/>
              <a:gd name="connsiteY16" fmla="*/ 38100 h 3771900"/>
              <a:gd name="connsiteX17" fmla="*/ 1621013 w 7831773"/>
              <a:gd name="connsiteY17" fmla="*/ 47625 h 3771900"/>
              <a:gd name="connsiteX18" fmla="*/ 1516238 w 7831773"/>
              <a:gd name="connsiteY18" fmla="*/ 76200 h 3771900"/>
              <a:gd name="connsiteX19" fmla="*/ 1478138 w 7831773"/>
              <a:gd name="connsiteY19" fmla="*/ 85725 h 3771900"/>
              <a:gd name="connsiteX20" fmla="*/ 1440038 w 7831773"/>
              <a:gd name="connsiteY20" fmla="*/ 104775 h 3771900"/>
              <a:gd name="connsiteX21" fmla="*/ 1363838 w 7831773"/>
              <a:gd name="connsiteY21" fmla="*/ 171450 h 3771900"/>
              <a:gd name="connsiteX22" fmla="*/ 1325738 w 7831773"/>
              <a:gd name="connsiteY22" fmla="*/ 180975 h 3771900"/>
              <a:gd name="connsiteX23" fmla="*/ 1201913 w 7831773"/>
              <a:gd name="connsiteY23" fmla="*/ 266700 h 3771900"/>
              <a:gd name="connsiteX24" fmla="*/ 1173338 w 7831773"/>
              <a:gd name="connsiteY24" fmla="*/ 295275 h 3771900"/>
              <a:gd name="connsiteX25" fmla="*/ 1144763 w 7831773"/>
              <a:gd name="connsiteY25" fmla="*/ 314325 h 3771900"/>
              <a:gd name="connsiteX26" fmla="*/ 1116188 w 7831773"/>
              <a:gd name="connsiteY26" fmla="*/ 352425 h 3771900"/>
              <a:gd name="connsiteX27" fmla="*/ 1097138 w 7831773"/>
              <a:gd name="connsiteY27" fmla="*/ 381000 h 3771900"/>
              <a:gd name="connsiteX28" fmla="*/ 1030463 w 7831773"/>
              <a:gd name="connsiteY28" fmla="*/ 438150 h 3771900"/>
              <a:gd name="connsiteX29" fmla="*/ 1011413 w 7831773"/>
              <a:gd name="connsiteY29" fmla="*/ 466725 h 3771900"/>
              <a:gd name="connsiteX30" fmla="*/ 963788 w 7831773"/>
              <a:gd name="connsiteY30" fmla="*/ 523875 h 3771900"/>
              <a:gd name="connsiteX31" fmla="*/ 944738 w 7831773"/>
              <a:gd name="connsiteY31" fmla="*/ 581025 h 3771900"/>
              <a:gd name="connsiteX32" fmla="*/ 916163 w 7831773"/>
              <a:gd name="connsiteY32" fmla="*/ 638175 h 3771900"/>
              <a:gd name="connsiteX33" fmla="*/ 897113 w 7831773"/>
              <a:gd name="connsiteY33" fmla="*/ 752475 h 3771900"/>
              <a:gd name="connsiteX34" fmla="*/ 878063 w 7831773"/>
              <a:gd name="connsiteY34" fmla="*/ 838200 h 3771900"/>
              <a:gd name="connsiteX35" fmla="*/ 839963 w 7831773"/>
              <a:gd name="connsiteY35" fmla="*/ 904875 h 3771900"/>
              <a:gd name="connsiteX36" fmla="*/ 725663 w 7831773"/>
              <a:gd name="connsiteY36" fmla="*/ 1038225 h 3771900"/>
              <a:gd name="connsiteX37" fmla="*/ 697088 w 7831773"/>
              <a:gd name="connsiteY37" fmla="*/ 1057275 h 3771900"/>
              <a:gd name="connsiteX38" fmla="*/ 668513 w 7831773"/>
              <a:gd name="connsiteY38" fmla="*/ 1085850 h 3771900"/>
              <a:gd name="connsiteX39" fmla="*/ 630413 w 7831773"/>
              <a:gd name="connsiteY39" fmla="*/ 1114425 h 3771900"/>
              <a:gd name="connsiteX40" fmla="*/ 601838 w 7831773"/>
              <a:gd name="connsiteY40" fmla="*/ 1133475 h 3771900"/>
              <a:gd name="connsiteX41" fmla="*/ 544688 w 7831773"/>
              <a:gd name="connsiteY41" fmla="*/ 1171575 h 3771900"/>
              <a:gd name="connsiteX42" fmla="*/ 449438 w 7831773"/>
              <a:gd name="connsiteY42" fmla="*/ 1257300 h 3771900"/>
              <a:gd name="connsiteX43" fmla="*/ 382763 w 7831773"/>
              <a:gd name="connsiteY43" fmla="*/ 1333500 h 3771900"/>
              <a:gd name="connsiteX44" fmla="*/ 335138 w 7831773"/>
              <a:gd name="connsiteY44" fmla="*/ 1409700 h 3771900"/>
              <a:gd name="connsiteX45" fmla="*/ 249413 w 7831773"/>
              <a:gd name="connsiteY45" fmla="*/ 1485900 h 3771900"/>
              <a:gd name="connsiteX46" fmla="*/ 220838 w 7831773"/>
              <a:gd name="connsiteY46" fmla="*/ 1495425 h 3771900"/>
              <a:gd name="connsiteX47" fmla="*/ 144638 w 7831773"/>
              <a:gd name="connsiteY47" fmla="*/ 1562100 h 3771900"/>
              <a:gd name="connsiteX48" fmla="*/ 116063 w 7831773"/>
              <a:gd name="connsiteY48" fmla="*/ 1581150 h 3771900"/>
              <a:gd name="connsiteX49" fmla="*/ 68438 w 7831773"/>
              <a:gd name="connsiteY49" fmla="*/ 1695450 h 3771900"/>
              <a:gd name="connsiteX50" fmla="*/ 49388 w 7831773"/>
              <a:gd name="connsiteY50" fmla="*/ 1790700 h 3771900"/>
              <a:gd name="connsiteX51" fmla="*/ 30338 w 7831773"/>
              <a:gd name="connsiteY51" fmla="*/ 2124075 h 3771900"/>
              <a:gd name="connsiteX52" fmla="*/ 20813 w 7831773"/>
              <a:gd name="connsiteY52" fmla="*/ 2162175 h 3771900"/>
              <a:gd name="connsiteX53" fmla="*/ 1763 w 7831773"/>
              <a:gd name="connsiteY53" fmla="*/ 2314575 h 3771900"/>
              <a:gd name="connsiteX54" fmla="*/ 11288 w 7831773"/>
              <a:gd name="connsiteY54" fmla="*/ 2638425 h 3771900"/>
              <a:gd name="connsiteX55" fmla="*/ 11288 w 7831773"/>
              <a:gd name="connsiteY55" fmla="*/ 2962275 h 3771900"/>
              <a:gd name="connsiteX56" fmla="*/ 30338 w 7831773"/>
              <a:gd name="connsiteY56" fmla="*/ 3057525 h 3771900"/>
              <a:gd name="connsiteX57" fmla="*/ 58913 w 7831773"/>
              <a:gd name="connsiteY57" fmla="*/ 3190875 h 3771900"/>
              <a:gd name="connsiteX58" fmla="*/ 77963 w 7831773"/>
              <a:gd name="connsiteY58" fmla="*/ 3228975 h 3771900"/>
              <a:gd name="connsiteX59" fmla="*/ 125588 w 7831773"/>
              <a:gd name="connsiteY59" fmla="*/ 3333750 h 3771900"/>
              <a:gd name="connsiteX60" fmla="*/ 154163 w 7831773"/>
              <a:gd name="connsiteY60" fmla="*/ 3362325 h 3771900"/>
              <a:gd name="connsiteX61" fmla="*/ 211313 w 7831773"/>
              <a:gd name="connsiteY61" fmla="*/ 3438525 h 3771900"/>
              <a:gd name="connsiteX62" fmla="*/ 287513 w 7831773"/>
              <a:gd name="connsiteY62" fmla="*/ 3476625 h 3771900"/>
              <a:gd name="connsiteX63" fmla="*/ 363713 w 7831773"/>
              <a:gd name="connsiteY63" fmla="*/ 3543300 h 3771900"/>
              <a:gd name="connsiteX64" fmla="*/ 411338 w 7831773"/>
              <a:gd name="connsiteY64" fmla="*/ 3562350 h 3771900"/>
              <a:gd name="connsiteX65" fmla="*/ 592313 w 7831773"/>
              <a:gd name="connsiteY65" fmla="*/ 3619500 h 3771900"/>
              <a:gd name="connsiteX66" fmla="*/ 668513 w 7831773"/>
              <a:gd name="connsiteY66" fmla="*/ 3629025 h 3771900"/>
              <a:gd name="connsiteX67" fmla="*/ 754238 w 7831773"/>
              <a:gd name="connsiteY67" fmla="*/ 3648075 h 3771900"/>
              <a:gd name="connsiteX68" fmla="*/ 782813 w 7831773"/>
              <a:gd name="connsiteY68" fmla="*/ 3657600 h 3771900"/>
              <a:gd name="connsiteX69" fmla="*/ 1106663 w 7831773"/>
              <a:gd name="connsiteY69" fmla="*/ 3676650 h 3771900"/>
              <a:gd name="connsiteX70" fmla="*/ 1506713 w 7831773"/>
              <a:gd name="connsiteY70" fmla="*/ 3686175 h 3771900"/>
              <a:gd name="connsiteX71" fmla="*/ 1592438 w 7831773"/>
              <a:gd name="connsiteY71" fmla="*/ 3695700 h 3771900"/>
              <a:gd name="connsiteX72" fmla="*/ 1887713 w 7831773"/>
              <a:gd name="connsiteY72" fmla="*/ 3714750 h 3771900"/>
              <a:gd name="connsiteX73" fmla="*/ 1982963 w 7831773"/>
              <a:gd name="connsiteY73" fmla="*/ 3724275 h 3771900"/>
              <a:gd name="connsiteX74" fmla="*/ 2116313 w 7831773"/>
              <a:gd name="connsiteY74" fmla="*/ 3714750 h 3771900"/>
              <a:gd name="connsiteX75" fmla="*/ 2487788 w 7831773"/>
              <a:gd name="connsiteY75" fmla="*/ 3733800 h 3771900"/>
              <a:gd name="connsiteX76" fmla="*/ 2849738 w 7831773"/>
              <a:gd name="connsiteY76" fmla="*/ 3743325 h 3771900"/>
              <a:gd name="connsiteX77" fmla="*/ 2983088 w 7831773"/>
              <a:gd name="connsiteY77" fmla="*/ 3752850 h 3771900"/>
              <a:gd name="connsiteX78" fmla="*/ 3078338 w 7831773"/>
              <a:gd name="connsiteY78" fmla="*/ 3762375 h 3771900"/>
              <a:gd name="connsiteX79" fmla="*/ 3287888 w 7831773"/>
              <a:gd name="connsiteY79" fmla="*/ 3771900 h 3771900"/>
              <a:gd name="connsiteX80" fmla="*/ 4183238 w 7831773"/>
              <a:gd name="connsiteY80" fmla="*/ 3762375 h 3771900"/>
              <a:gd name="connsiteX81" fmla="*/ 4249913 w 7831773"/>
              <a:gd name="connsiteY81" fmla="*/ 3752850 h 3771900"/>
              <a:gd name="connsiteX82" fmla="*/ 4764263 w 7831773"/>
              <a:gd name="connsiteY82" fmla="*/ 3743325 h 3771900"/>
              <a:gd name="connsiteX83" fmla="*/ 5126213 w 7831773"/>
              <a:gd name="connsiteY83" fmla="*/ 3714750 h 3771900"/>
              <a:gd name="connsiteX84" fmla="*/ 5488163 w 7831773"/>
              <a:gd name="connsiteY84" fmla="*/ 3695700 h 3771900"/>
              <a:gd name="connsiteX85" fmla="*/ 5850113 w 7831773"/>
              <a:gd name="connsiteY85" fmla="*/ 3676650 h 3771900"/>
              <a:gd name="connsiteX86" fmla="*/ 6012038 w 7831773"/>
              <a:gd name="connsiteY86" fmla="*/ 3667125 h 3771900"/>
              <a:gd name="connsiteX87" fmla="*/ 6554963 w 7831773"/>
              <a:gd name="connsiteY87" fmla="*/ 3648075 h 3771900"/>
              <a:gd name="connsiteX88" fmla="*/ 6631163 w 7831773"/>
              <a:gd name="connsiteY88" fmla="*/ 3638550 h 3771900"/>
              <a:gd name="connsiteX89" fmla="*/ 6945488 w 7831773"/>
              <a:gd name="connsiteY89" fmla="*/ 3600450 h 3771900"/>
              <a:gd name="connsiteX90" fmla="*/ 7012163 w 7831773"/>
              <a:gd name="connsiteY90" fmla="*/ 3581400 h 3771900"/>
              <a:gd name="connsiteX91" fmla="*/ 7050263 w 7831773"/>
              <a:gd name="connsiteY91" fmla="*/ 3571875 h 3771900"/>
              <a:gd name="connsiteX92" fmla="*/ 7078838 w 7831773"/>
              <a:gd name="connsiteY92" fmla="*/ 3562350 h 3771900"/>
              <a:gd name="connsiteX93" fmla="*/ 7126463 w 7831773"/>
              <a:gd name="connsiteY93" fmla="*/ 3552825 h 3771900"/>
              <a:gd name="connsiteX94" fmla="*/ 7183613 w 7831773"/>
              <a:gd name="connsiteY94" fmla="*/ 3533775 h 3771900"/>
              <a:gd name="connsiteX95" fmla="*/ 7250288 w 7831773"/>
              <a:gd name="connsiteY95" fmla="*/ 3524250 h 3771900"/>
              <a:gd name="connsiteX96" fmla="*/ 7288388 w 7831773"/>
              <a:gd name="connsiteY96" fmla="*/ 3505200 h 3771900"/>
              <a:gd name="connsiteX97" fmla="*/ 7316963 w 7831773"/>
              <a:gd name="connsiteY97" fmla="*/ 3486150 h 3771900"/>
              <a:gd name="connsiteX98" fmla="*/ 7345538 w 7831773"/>
              <a:gd name="connsiteY98" fmla="*/ 3476625 h 3771900"/>
              <a:gd name="connsiteX99" fmla="*/ 7383638 w 7831773"/>
              <a:gd name="connsiteY99" fmla="*/ 3457575 h 3771900"/>
              <a:gd name="connsiteX100" fmla="*/ 7412213 w 7831773"/>
              <a:gd name="connsiteY100" fmla="*/ 3448050 h 3771900"/>
              <a:gd name="connsiteX101" fmla="*/ 7450313 w 7831773"/>
              <a:gd name="connsiteY101" fmla="*/ 3429000 h 3771900"/>
              <a:gd name="connsiteX102" fmla="*/ 7478888 w 7831773"/>
              <a:gd name="connsiteY102" fmla="*/ 3419475 h 3771900"/>
              <a:gd name="connsiteX103" fmla="*/ 7536038 w 7831773"/>
              <a:gd name="connsiteY103" fmla="*/ 3371850 h 3771900"/>
              <a:gd name="connsiteX104" fmla="*/ 7574138 w 7831773"/>
              <a:gd name="connsiteY104" fmla="*/ 3314700 h 3771900"/>
              <a:gd name="connsiteX105" fmla="*/ 7612238 w 7831773"/>
              <a:gd name="connsiteY105" fmla="*/ 3248025 h 3771900"/>
              <a:gd name="connsiteX106" fmla="*/ 7621763 w 7831773"/>
              <a:gd name="connsiteY106" fmla="*/ 3219450 h 3771900"/>
              <a:gd name="connsiteX107" fmla="*/ 7650338 w 7831773"/>
              <a:gd name="connsiteY107" fmla="*/ 3152775 h 3771900"/>
              <a:gd name="connsiteX108" fmla="*/ 7688438 w 7831773"/>
              <a:gd name="connsiteY108" fmla="*/ 3028950 h 3771900"/>
              <a:gd name="connsiteX109" fmla="*/ 7697963 w 7831773"/>
              <a:gd name="connsiteY109" fmla="*/ 2924175 h 3771900"/>
              <a:gd name="connsiteX110" fmla="*/ 7707488 w 7831773"/>
              <a:gd name="connsiteY110" fmla="*/ 2847975 h 3771900"/>
              <a:gd name="connsiteX111" fmla="*/ 7717013 w 7831773"/>
              <a:gd name="connsiteY111" fmla="*/ 2676525 h 3771900"/>
              <a:gd name="connsiteX112" fmla="*/ 7736063 w 7831773"/>
              <a:gd name="connsiteY112" fmla="*/ 1962150 h 3771900"/>
              <a:gd name="connsiteX113" fmla="*/ 7745588 w 7831773"/>
              <a:gd name="connsiteY113" fmla="*/ 1905000 h 3771900"/>
              <a:gd name="connsiteX114" fmla="*/ 7755113 w 7831773"/>
              <a:gd name="connsiteY114" fmla="*/ 1809750 h 3771900"/>
              <a:gd name="connsiteX115" fmla="*/ 7783688 w 7831773"/>
              <a:gd name="connsiteY115" fmla="*/ 1685925 h 3771900"/>
              <a:gd name="connsiteX116" fmla="*/ 7793213 w 7831773"/>
              <a:gd name="connsiteY116" fmla="*/ 1514475 h 3771900"/>
              <a:gd name="connsiteX117" fmla="*/ 7802738 w 7831773"/>
              <a:gd name="connsiteY117" fmla="*/ 1457325 h 3771900"/>
              <a:gd name="connsiteX118" fmla="*/ 7821788 w 7831773"/>
              <a:gd name="connsiteY118" fmla="*/ 1304925 h 3771900"/>
              <a:gd name="connsiteX119" fmla="*/ 7821788 w 7831773"/>
              <a:gd name="connsiteY119" fmla="*/ 971550 h 3771900"/>
              <a:gd name="connsiteX120" fmla="*/ 7745588 w 7831773"/>
              <a:gd name="connsiteY120" fmla="*/ 952500 h 3771900"/>
              <a:gd name="connsiteX121" fmla="*/ 7717013 w 7831773"/>
              <a:gd name="connsiteY121" fmla="*/ 942975 h 3771900"/>
              <a:gd name="connsiteX122" fmla="*/ 7526513 w 7831773"/>
              <a:gd name="connsiteY122" fmla="*/ 923925 h 3771900"/>
              <a:gd name="connsiteX123" fmla="*/ 7469363 w 7831773"/>
              <a:gd name="connsiteY123" fmla="*/ 914400 h 3771900"/>
              <a:gd name="connsiteX124" fmla="*/ 7336013 w 7831773"/>
              <a:gd name="connsiteY124" fmla="*/ 904875 h 3771900"/>
              <a:gd name="connsiteX125" fmla="*/ 7278863 w 7831773"/>
              <a:gd name="connsiteY125" fmla="*/ 895350 h 3771900"/>
              <a:gd name="connsiteX126" fmla="*/ 7202663 w 7831773"/>
              <a:gd name="connsiteY126" fmla="*/ 885825 h 3771900"/>
              <a:gd name="connsiteX127" fmla="*/ 7174088 w 7831773"/>
              <a:gd name="connsiteY127" fmla="*/ 876300 h 3771900"/>
              <a:gd name="connsiteX128" fmla="*/ 7126463 w 7831773"/>
              <a:gd name="connsiteY128" fmla="*/ 866775 h 3771900"/>
              <a:gd name="connsiteX129" fmla="*/ 7012163 w 7831773"/>
              <a:gd name="connsiteY129" fmla="*/ 847725 h 3771900"/>
              <a:gd name="connsiteX130" fmla="*/ 6983588 w 7831773"/>
              <a:gd name="connsiteY130" fmla="*/ 828675 h 3771900"/>
              <a:gd name="connsiteX131" fmla="*/ 6935963 w 7831773"/>
              <a:gd name="connsiteY131" fmla="*/ 819150 h 3771900"/>
              <a:gd name="connsiteX132" fmla="*/ 6764513 w 7831773"/>
              <a:gd name="connsiteY132" fmla="*/ 800100 h 3771900"/>
              <a:gd name="connsiteX133" fmla="*/ 6697838 w 7831773"/>
              <a:gd name="connsiteY133" fmla="*/ 790575 h 3771900"/>
              <a:gd name="connsiteX134" fmla="*/ 6412088 w 7831773"/>
              <a:gd name="connsiteY134" fmla="*/ 771525 h 3771900"/>
              <a:gd name="connsiteX135" fmla="*/ 6059663 w 7831773"/>
              <a:gd name="connsiteY135" fmla="*/ 752475 h 3771900"/>
              <a:gd name="connsiteX136" fmla="*/ 5973938 w 7831773"/>
              <a:gd name="connsiteY136" fmla="*/ 733425 h 3771900"/>
              <a:gd name="connsiteX137" fmla="*/ 5926313 w 7831773"/>
              <a:gd name="connsiteY137" fmla="*/ 723900 h 3771900"/>
              <a:gd name="connsiteX138" fmla="*/ 5840588 w 7831773"/>
              <a:gd name="connsiteY138" fmla="*/ 704850 h 3771900"/>
              <a:gd name="connsiteX139" fmla="*/ 5783438 w 7831773"/>
              <a:gd name="connsiteY139" fmla="*/ 676275 h 3771900"/>
              <a:gd name="connsiteX140" fmla="*/ 5754863 w 7831773"/>
              <a:gd name="connsiteY140" fmla="*/ 657225 h 3771900"/>
              <a:gd name="connsiteX141" fmla="*/ 5726288 w 7831773"/>
              <a:gd name="connsiteY141" fmla="*/ 647700 h 3771900"/>
              <a:gd name="connsiteX142" fmla="*/ 5650088 w 7831773"/>
              <a:gd name="connsiteY142" fmla="*/ 609600 h 3771900"/>
              <a:gd name="connsiteX143" fmla="*/ 5592938 w 7831773"/>
              <a:gd name="connsiteY143" fmla="*/ 590550 h 3771900"/>
              <a:gd name="connsiteX144" fmla="*/ 5535788 w 7831773"/>
              <a:gd name="connsiteY144" fmla="*/ 561975 h 3771900"/>
              <a:gd name="connsiteX145" fmla="*/ 5440538 w 7831773"/>
              <a:gd name="connsiteY145" fmla="*/ 542925 h 3771900"/>
              <a:gd name="connsiteX146" fmla="*/ 5411963 w 7831773"/>
              <a:gd name="connsiteY146" fmla="*/ 533400 h 3771900"/>
              <a:gd name="connsiteX147" fmla="*/ 5269088 w 7831773"/>
              <a:gd name="connsiteY147" fmla="*/ 514350 h 3771900"/>
              <a:gd name="connsiteX148" fmla="*/ 4907138 w 7831773"/>
              <a:gd name="connsiteY148" fmla="*/ 504825 h 3771900"/>
              <a:gd name="connsiteX149" fmla="*/ 4649963 w 7831773"/>
              <a:gd name="connsiteY149" fmla="*/ 485775 h 3771900"/>
              <a:gd name="connsiteX150" fmla="*/ 4611863 w 7831773"/>
              <a:gd name="connsiteY150" fmla="*/ 476250 h 3771900"/>
              <a:gd name="connsiteX151" fmla="*/ 4335638 w 7831773"/>
              <a:gd name="connsiteY151" fmla="*/ 457200 h 3771900"/>
              <a:gd name="connsiteX152" fmla="*/ 4183238 w 7831773"/>
              <a:gd name="connsiteY152" fmla="*/ 438150 h 3771900"/>
              <a:gd name="connsiteX153" fmla="*/ 4116563 w 7831773"/>
              <a:gd name="connsiteY153" fmla="*/ 428625 h 3771900"/>
              <a:gd name="connsiteX154" fmla="*/ 4059413 w 7831773"/>
              <a:gd name="connsiteY154" fmla="*/ 419100 h 3771900"/>
              <a:gd name="connsiteX155" fmla="*/ 3907013 w 7831773"/>
              <a:gd name="connsiteY155" fmla="*/ 409575 h 3771900"/>
              <a:gd name="connsiteX156" fmla="*/ 3849863 w 7831773"/>
              <a:gd name="connsiteY156" fmla="*/ 400050 h 3771900"/>
              <a:gd name="connsiteX157" fmla="*/ 3764138 w 7831773"/>
              <a:gd name="connsiteY157" fmla="*/ 390525 h 3771900"/>
              <a:gd name="connsiteX158" fmla="*/ 3687938 w 7831773"/>
              <a:gd name="connsiteY158" fmla="*/ 381000 h 3771900"/>
              <a:gd name="connsiteX159" fmla="*/ 3583163 w 7831773"/>
              <a:gd name="connsiteY159" fmla="*/ 352425 h 3771900"/>
              <a:gd name="connsiteX160" fmla="*/ 3545063 w 7831773"/>
              <a:gd name="connsiteY160" fmla="*/ 333375 h 3771900"/>
              <a:gd name="connsiteX161" fmla="*/ 3478388 w 7831773"/>
              <a:gd name="connsiteY161" fmla="*/ 323850 h 3771900"/>
              <a:gd name="connsiteX162" fmla="*/ 3440288 w 7831773"/>
              <a:gd name="connsiteY162" fmla="*/ 314325 h 3771900"/>
              <a:gd name="connsiteX163" fmla="*/ 3383138 w 7831773"/>
              <a:gd name="connsiteY163" fmla="*/ 295275 h 3771900"/>
              <a:gd name="connsiteX164" fmla="*/ 3335513 w 7831773"/>
              <a:gd name="connsiteY164" fmla="*/ 276225 h 3771900"/>
              <a:gd name="connsiteX165" fmla="*/ 3211688 w 7831773"/>
              <a:gd name="connsiteY165" fmla="*/ 285750 h 377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7831773" h="3771900">
                <a:moveTo>
                  <a:pt x="3211688" y="285750"/>
                </a:moveTo>
                <a:cubicBezTo>
                  <a:pt x="3173588" y="282575"/>
                  <a:pt x="3221637" y="291592"/>
                  <a:pt x="3106913" y="257175"/>
                </a:cubicBezTo>
                <a:cubicBezTo>
                  <a:pt x="3059702" y="243012"/>
                  <a:pt x="3011704" y="231619"/>
                  <a:pt x="2964038" y="219075"/>
                </a:cubicBezTo>
                <a:cubicBezTo>
                  <a:pt x="2951378" y="215743"/>
                  <a:pt x="2925938" y="209550"/>
                  <a:pt x="2925938" y="209550"/>
                </a:cubicBezTo>
                <a:cubicBezTo>
                  <a:pt x="2916413" y="203200"/>
                  <a:pt x="2907602" y="195620"/>
                  <a:pt x="2897363" y="190500"/>
                </a:cubicBezTo>
                <a:cubicBezTo>
                  <a:pt x="2883698" y="183668"/>
                  <a:pt x="2842895" y="174502"/>
                  <a:pt x="2830688" y="171450"/>
                </a:cubicBezTo>
                <a:cubicBezTo>
                  <a:pt x="2746633" y="115414"/>
                  <a:pt x="2880983" y="201360"/>
                  <a:pt x="2744963" y="133350"/>
                </a:cubicBezTo>
                <a:cubicBezTo>
                  <a:pt x="2713739" y="117738"/>
                  <a:pt x="2709121" y="113184"/>
                  <a:pt x="2678288" y="104775"/>
                </a:cubicBezTo>
                <a:cubicBezTo>
                  <a:pt x="2653029" y="97886"/>
                  <a:pt x="2625506" y="97434"/>
                  <a:pt x="2602088" y="85725"/>
                </a:cubicBezTo>
                <a:cubicBezTo>
                  <a:pt x="2538213" y="53787"/>
                  <a:pt x="2590732" y="76603"/>
                  <a:pt x="2525888" y="57150"/>
                </a:cubicBezTo>
                <a:cubicBezTo>
                  <a:pt x="2506654" y="51380"/>
                  <a:pt x="2488545" y="41401"/>
                  <a:pt x="2468738" y="38100"/>
                </a:cubicBezTo>
                <a:cubicBezTo>
                  <a:pt x="2449688" y="34925"/>
                  <a:pt x="2430441" y="32765"/>
                  <a:pt x="2411588" y="28575"/>
                </a:cubicBezTo>
                <a:cubicBezTo>
                  <a:pt x="2401787" y="26397"/>
                  <a:pt x="2392936" y="20577"/>
                  <a:pt x="2383013" y="19050"/>
                </a:cubicBezTo>
                <a:cubicBezTo>
                  <a:pt x="2328434" y="10653"/>
                  <a:pt x="2187717" y="2855"/>
                  <a:pt x="2144888" y="0"/>
                </a:cubicBezTo>
                <a:cubicBezTo>
                  <a:pt x="2078213" y="3175"/>
                  <a:pt x="2011455" y="4932"/>
                  <a:pt x="1944863" y="9525"/>
                </a:cubicBezTo>
                <a:cubicBezTo>
                  <a:pt x="1919326" y="11286"/>
                  <a:pt x="1894134" y="16503"/>
                  <a:pt x="1868663" y="19050"/>
                </a:cubicBezTo>
                <a:cubicBezTo>
                  <a:pt x="1578854" y="48031"/>
                  <a:pt x="1871010" y="13272"/>
                  <a:pt x="1697213" y="38100"/>
                </a:cubicBezTo>
                <a:cubicBezTo>
                  <a:pt x="1671873" y="41720"/>
                  <a:pt x="1646172" y="42908"/>
                  <a:pt x="1621013" y="47625"/>
                </a:cubicBezTo>
                <a:cubicBezTo>
                  <a:pt x="1522230" y="66147"/>
                  <a:pt x="1574576" y="59532"/>
                  <a:pt x="1516238" y="76200"/>
                </a:cubicBezTo>
                <a:cubicBezTo>
                  <a:pt x="1503651" y="79796"/>
                  <a:pt x="1490395" y="81128"/>
                  <a:pt x="1478138" y="85725"/>
                </a:cubicBezTo>
                <a:cubicBezTo>
                  <a:pt x="1464843" y="90711"/>
                  <a:pt x="1451592" y="96522"/>
                  <a:pt x="1440038" y="104775"/>
                </a:cubicBezTo>
                <a:cubicBezTo>
                  <a:pt x="1379106" y="148298"/>
                  <a:pt x="1449120" y="124071"/>
                  <a:pt x="1363838" y="171450"/>
                </a:cubicBezTo>
                <a:cubicBezTo>
                  <a:pt x="1352395" y="177807"/>
                  <a:pt x="1338438" y="177800"/>
                  <a:pt x="1325738" y="180975"/>
                </a:cubicBezTo>
                <a:cubicBezTo>
                  <a:pt x="1284463" y="209550"/>
                  <a:pt x="1237411" y="231202"/>
                  <a:pt x="1201913" y="266700"/>
                </a:cubicBezTo>
                <a:cubicBezTo>
                  <a:pt x="1192388" y="276225"/>
                  <a:pt x="1183686" y="286651"/>
                  <a:pt x="1173338" y="295275"/>
                </a:cubicBezTo>
                <a:cubicBezTo>
                  <a:pt x="1164544" y="302604"/>
                  <a:pt x="1152858" y="306230"/>
                  <a:pt x="1144763" y="314325"/>
                </a:cubicBezTo>
                <a:cubicBezTo>
                  <a:pt x="1133538" y="325550"/>
                  <a:pt x="1125415" y="339507"/>
                  <a:pt x="1116188" y="352425"/>
                </a:cubicBezTo>
                <a:cubicBezTo>
                  <a:pt x="1109534" y="361740"/>
                  <a:pt x="1105233" y="372905"/>
                  <a:pt x="1097138" y="381000"/>
                </a:cubicBezTo>
                <a:cubicBezTo>
                  <a:pt x="1034071" y="444067"/>
                  <a:pt x="1082304" y="375941"/>
                  <a:pt x="1030463" y="438150"/>
                </a:cubicBezTo>
                <a:cubicBezTo>
                  <a:pt x="1023134" y="446944"/>
                  <a:pt x="1018742" y="457931"/>
                  <a:pt x="1011413" y="466725"/>
                </a:cubicBezTo>
                <a:cubicBezTo>
                  <a:pt x="990050" y="492360"/>
                  <a:pt x="977302" y="493469"/>
                  <a:pt x="963788" y="523875"/>
                </a:cubicBezTo>
                <a:cubicBezTo>
                  <a:pt x="955633" y="542225"/>
                  <a:pt x="955877" y="564317"/>
                  <a:pt x="944738" y="581025"/>
                </a:cubicBezTo>
                <a:cubicBezTo>
                  <a:pt x="920119" y="617954"/>
                  <a:pt x="929308" y="598740"/>
                  <a:pt x="916163" y="638175"/>
                </a:cubicBezTo>
                <a:cubicBezTo>
                  <a:pt x="897910" y="765944"/>
                  <a:pt x="915684" y="650337"/>
                  <a:pt x="897113" y="752475"/>
                </a:cubicBezTo>
                <a:cubicBezTo>
                  <a:pt x="890503" y="788829"/>
                  <a:pt x="891322" y="807263"/>
                  <a:pt x="878063" y="838200"/>
                </a:cubicBezTo>
                <a:cubicBezTo>
                  <a:pt x="867516" y="862809"/>
                  <a:pt x="855906" y="883617"/>
                  <a:pt x="839963" y="904875"/>
                </a:cubicBezTo>
                <a:cubicBezTo>
                  <a:pt x="800064" y="958073"/>
                  <a:pt x="773732" y="996165"/>
                  <a:pt x="725663" y="1038225"/>
                </a:cubicBezTo>
                <a:cubicBezTo>
                  <a:pt x="717048" y="1045763"/>
                  <a:pt x="705882" y="1049946"/>
                  <a:pt x="697088" y="1057275"/>
                </a:cubicBezTo>
                <a:cubicBezTo>
                  <a:pt x="686740" y="1065899"/>
                  <a:pt x="678740" y="1077084"/>
                  <a:pt x="668513" y="1085850"/>
                </a:cubicBezTo>
                <a:cubicBezTo>
                  <a:pt x="656460" y="1096181"/>
                  <a:pt x="643331" y="1105198"/>
                  <a:pt x="630413" y="1114425"/>
                </a:cubicBezTo>
                <a:cubicBezTo>
                  <a:pt x="621098" y="1121079"/>
                  <a:pt x="610632" y="1126146"/>
                  <a:pt x="601838" y="1133475"/>
                </a:cubicBezTo>
                <a:cubicBezTo>
                  <a:pt x="554272" y="1173113"/>
                  <a:pt x="594906" y="1154836"/>
                  <a:pt x="544688" y="1171575"/>
                </a:cubicBezTo>
                <a:cubicBezTo>
                  <a:pt x="521323" y="1191602"/>
                  <a:pt x="474075" y="1229144"/>
                  <a:pt x="449438" y="1257300"/>
                </a:cubicBezTo>
                <a:cubicBezTo>
                  <a:pt x="368037" y="1350330"/>
                  <a:pt x="448829" y="1267434"/>
                  <a:pt x="382763" y="1333500"/>
                </a:cubicBezTo>
                <a:cubicBezTo>
                  <a:pt x="368539" y="1376172"/>
                  <a:pt x="376007" y="1364744"/>
                  <a:pt x="335138" y="1409700"/>
                </a:cubicBezTo>
                <a:cubicBezTo>
                  <a:pt x="314101" y="1432840"/>
                  <a:pt x="281619" y="1469797"/>
                  <a:pt x="249413" y="1485900"/>
                </a:cubicBezTo>
                <a:cubicBezTo>
                  <a:pt x="240433" y="1490390"/>
                  <a:pt x="230363" y="1492250"/>
                  <a:pt x="220838" y="1495425"/>
                </a:cubicBezTo>
                <a:cubicBezTo>
                  <a:pt x="189088" y="1543050"/>
                  <a:pt x="211313" y="1517650"/>
                  <a:pt x="144638" y="1562100"/>
                </a:cubicBezTo>
                <a:lnTo>
                  <a:pt x="116063" y="1581150"/>
                </a:lnTo>
                <a:cubicBezTo>
                  <a:pt x="81010" y="1651257"/>
                  <a:pt x="80747" y="1638006"/>
                  <a:pt x="68438" y="1695450"/>
                </a:cubicBezTo>
                <a:cubicBezTo>
                  <a:pt x="61654" y="1727110"/>
                  <a:pt x="49388" y="1790700"/>
                  <a:pt x="49388" y="1790700"/>
                </a:cubicBezTo>
                <a:cubicBezTo>
                  <a:pt x="44101" y="1944017"/>
                  <a:pt x="53981" y="2005860"/>
                  <a:pt x="30338" y="2124075"/>
                </a:cubicBezTo>
                <a:cubicBezTo>
                  <a:pt x="27771" y="2136912"/>
                  <a:pt x="22755" y="2149229"/>
                  <a:pt x="20813" y="2162175"/>
                </a:cubicBezTo>
                <a:cubicBezTo>
                  <a:pt x="13219" y="2212804"/>
                  <a:pt x="1763" y="2314575"/>
                  <a:pt x="1763" y="2314575"/>
                </a:cubicBezTo>
                <a:cubicBezTo>
                  <a:pt x="4938" y="2422525"/>
                  <a:pt x="11288" y="2530428"/>
                  <a:pt x="11288" y="2638425"/>
                </a:cubicBezTo>
                <a:cubicBezTo>
                  <a:pt x="11288" y="2930525"/>
                  <a:pt x="-14112" y="2670175"/>
                  <a:pt x="11288" y="2962275"/>
                </a:cubicBezTo>
                <a:cubicBezTo>
                  <a:pt x="17502" y="3033732"/>
                  <a:pt x="19832" y="2999743"/>
                  <a:pt x="30338" y="3057525"/>
                </a:cubicBezTo>
                <a:cubicBezTo>
                  <a:pt x="43430" y="3129532"/>
                  <a:pt x="33388" y="3120682"/>
                  <a:pt x="58913" y="3190875"/>
                </a:cubicBezTo>
                <a:cubicBezTo>
                  <a:pt x="63765" y="3204219"/>
                  <a:pt x="72370" y="3215924"/>
                  <a:pt x="77963" y="3228975"/>
                </a:cubicBezTo>
                <a:cubicBezTo>
                  <a:pt x="94427" y="3267392"/>
                  <a:pt x="88770" y="3296932"/>
                  <a:pt x="125588" y="3333750"/>
                </a:cubicBezTo>
                <a:cubicBezTo>
                  <a:pt x="135113" y="3343275"/>
                  <a:pt x="145633" y="3351899"/>
                  <a:pt x="154163" y="3362325"/>
                </a:cubicBezTo>
                <a:cubicBezTo>
                  <a:pt x="174268" y="3386898"/>
                  <a:pt x="181834" y="3426733"/>
                  <a:pt x="211313" y="3438525"/>
                </a:cubicBezTo>
                <a:cubicBezTo>
                  <a:pt x="244980" y="3451992"/>
                  <a:pt x="261174" y="3454676"/>
                  <a:pt x="287513" y="3476625"/>
                </a:cubicBezTo>
                <a:cubicBezTo>
                  <a:pt x="328121" y="3510465"/>
                  <a:pt x="309105" y="3510535"/>
                  <a:pt x="363713" y="3543300"/>
                </a:cubicBezTo>
                <a:cubicBezTo>
                  <a:pt x="378374" y="3552097"/>
                  <a:pt x="395215" y="3556659"/>
                  <a:pt x="411338" y="3562350"/>
                </a:cubicBezTo>
                <a:cubicBezTo>
                  <a:pt x="427573" y="3568080"/>
                  <a:pt x="556083" y="3612254"/>
                  <a:pt x="592313" y="3619500"/>
                </a:cubicBezTo>
                <a:cubicBezTo>
                  <a:pt x="617414" y="3624520"/>
                  <a:pt x="643213" y="3625133"/>
                  <a:pt x="668513" y="3629025"/>
                </a:cubicBezTo>
                <a:cubicBezTo>
                  <a:pt x="689791" y="3632299"/>
                  <a:pt x="732116" y="3641754"/>
                  <a:pt x="754238" y="3648075"/>
                </a:cubicBezTo>
                <a:cubicBezTo>
                  <a:pt x="763892" y="3650833"/>
                  <a:pt x="772828" y="3656549"/>
                  <a:pt x="782813" y="3657600"/>
                </a:cubicBezTo>
                <a:cubicBezTo>
                  <a:pt x="806709" y="3660115"/>
                  <a:pt x="1093141" y="3676199"/>
                  <a:pt x="1106663" y="3676650"/>
                </a:cubicBezTo>
                <a:lnTo>
                  <a:pt x="1506713" y="3686175"/>
                </a:lnTo>
                <a:cubicBezTo>
                  <a:pt x="1535288" y="3689350"/>
                  <a:pt x="1563768" y="3693550"/>
                  <a:pt x="1592438" y="3695700"/>
                </a:cubicBezTo>
                <a:cubicBezTo>
                  <a:pt x="1690791" y="3703077"/>
                  <a:pt x="1789573" y="3704936"/>
                  <a:pt x="1887713" y="3714750"/>
                </a:cubicBezTo>
                <a:lnTo>
                  <a:pt x="1982963" y="3724275"/>
                </a:lnTo>
                <a:cubicBezTo>
                  <a:pt x="2027413" y="3721100"/>
                  <a:pt x="2071750" y="3714750"/>
                  <a:pt x="2116313" y="3714750"/>
                </a:cubicBezTo>
                <a:cubicBezTo>
                  <a:pt x="2184840" y="3714750"/>
                  <a:pt x="2411475" y="3731075"/>
                  <a:pt x="2487788" y="3733800"/>
                </a:cubicBezTo>
                <a:lnTo>
                  <a:pt x="2849738" y="3743325"/>
                </a:lnTo>
                <a:lnTo>
                  <a:pt x="2983088" y="3752850"/>
                </a:lnTo>
                <a:cubicBezTo>
                  <a:pt x="3014886" y="3755500"/>
                  <a:pt x="3046492" y="3760385"/>
                  <a:pt x="3078338" y="3762375"/>
                </a:cubicBezTo>
                <a:cubicBezTo>
                  <a:pt x="3148124" y="3766737"/>
                  <a:pt x="3218038" y="3768725"/>
                  <a:pt x="3287888" y="3771900"/>
                </a:cubicBezTo>
                <a:lnTo>
                  <a:pt x="4183238" y="3762375"/>
                </a:lnTo>
                <a:cubicBezTo>
                  <a:pt x="4205684" y="3761931"/>
                  <a:pt x="4227474" y="3753586"/>
                  <a:pt x="4249913" y="3752850"/>
                </a:cubicBezTo>
                <a:cubicBezTo>
                  <a:pt x="4421300" y="3747231"/>
                  <a:pt x="4592813" y="3746500"/>
                  <a:pt x="4764263" y="3743325"/>
                </a:cubicBezTo>
                <a:cubicBezTo>
                  <a:pt x="4965315" y="3714603"/>
                  <a:pt x="4647132" y="3758303"/>
                  <a:pt x="5126213" y="3714750"/>
                </a:cubicBezTo>
                <a:cubicBezTo>
                  <a:pt x="5316419" y="3697459"/>
                  <a:pt x="5195943" y="3706523"/>
                  <a:pt x="5488163" y="3695700"/>
                </a:cubicBezTo>
                <a:cubicBezTo>
                  <a:pt x="5650260" y="3668684"/>
                  <a:pt x="5501373" y="3690884"/>
                  <a:pt x="5850113" y="3676650"/>
                </a:cubicBezTo>
                <a:cubicBezTo>
                  <a:pt x="5904136" y="3674445"/>
                  <a:pt x="5958014" y="3669315"/>
                  <a:pt x="6012038" y="3667125"/>
                </a:cubicBezTo>
                <a:lnTo>
                  <a:pt x="6554963" y="3648075"/>
                </a:lnTo>
                <a:lnTo>
                  <a:pt x="6631163" y="3638550"/>
                </a:lnTo>
                <a:cubicBezTo>
                  <a:pt x="6670744" y="3634027"/>
                  <a:pt x="6856278" y="3618292"/>
                  <a:pt x="6945488" y="3600450"/>
                </a:cubicBezTo>
                <a:cubicBezTo>
                  <a:pt x="6995116" y="3590524"/>
                  <a:pt x="6969798" y="3593504"/>
                  <a:pt x="7012163" y="3581400"/>
                </a:cubicBezTo>
                <a:cubicBezTo>
                  <a:pt x="7024750" y="3577804"/>
                  <a:pt x="7037676" y="3575471"/>
                  <a:pt x="7050263" y="3571875"/>
                </a:cubicBezTo>
                <a:cubicBezTo>
                  <a:pt x="7059917" y="3569117"/>
                  <a:pt x="7069098" y="3564785"/>
                  <a:pt x="7078838" y="3562350"/>
                </a:cubicBezTo>
                <a:cubicBezTo>
                  <a:pt x="7094544" y="3558423"/>
                  <a:pt x="7110844" y="3557085"/>
                  <a:pt x="7126463" y="3552825"/>
                </a:cubicBezTo>
                <a:cubicBezTo>
                  <a:pt x="7145836" y="3547541"/>
                  <a:pt x="7163734" y="3536615"/>
                  <a:pt x="7183613" y="3533775"/>
                </a:cubicBezTo>
                <a:lnTo>
                  <a:pt x="7250288" y="3524250"/>
                </a:lnTo>
                <a:cubicBezTo>
                  <a:pt x="7262988" y="3517900"/>
                  <a:pt x="7276060" y="3512245"/>
                  <a:pt x="7288388" y="3505200"/>
                </a:cubicBezTo>
                <a:cubicBezTo>
                  <a:pt x="7298327" y="3499520"/>
                  <a:pt x="7306724" y="3491270"/>
                  <a:pt x="7316963" y="3486150"/>
                </a:cubicBezTo>
                <a:cubicBezTo>
                  <a:pt x="7325943" y="3481660"/>
                  <a:pt x="7336310" y="3480580"/>
                  <a:pt x="7345538" y="3476625"/>
                </a:cubicBezTo>
                <a:cubicBezTo>
                  <a:pt x="7358589" y="3471032"/>
                  <a:pt x="7370587" y="3463168"/>
                  <a:pt x="7383638" y="3457575"/>
                </a:cubicBezTo>
                <a:cubicBezTo>
                  <a:pt x="7392866" y="3453620"/>
                  <a:pt x="7402985" y="3452005"/>
                  <a:pt x="7412213" y="3448050"/>
                </a:cubicBezTo>
                <a:cubicBezTo>
                  <a:pt x="7425264" y="3442457"/>
                  <a:pt x="7437262" y="3434593"/>
                  <a:pt x="7450313" y="3429000"/>
                </a:cubicBezTo>
                <a:cubicBezTo>
                  <a:pt x="7459541" y="3425045"/>
                  <a:pt x="7469908" y="3423965"/>
                  <a:pt x="7478888" y="3419475"/>
                </a:cubicBezTo>
                <a:cubicBezTo>
                  <a:pt x="7505410" y="3406214"/>
                  <a:pt x="7514972" y="3392916"/>
                  <a:pt x="7536038" y="3371850"/>
                </a:cubicBezTo>
                <a:cubicBezTo>
                  <a:pt x="7557075" y="3308740"/>
                  <a:pt x="7528734" y="3379563"/>
                  <a:pt x="7574138" y="3314700"/>
                </a:cubicBezTo>
                <a:cubicBezTo>
                  <a:pt x="7588817" y="3293730"/>
                  <a:pt x="7600790" y="3270920"/>
                  <a:pt x="7612238" y="3248025"/>
                </a:cubicBezTo>
                <a:cubicBezTo>
                  <a:pt x="7616728" y="3239045"/>
                  <a:pt x="7618034" y="3228772"/>
                  <a:pt x="7621763" y="3219450"/>
                </a:cubicBezTo>
                <a:cubicBezTo>
                  <a:pt x="7630743" y="3196999"/>
                  <a:pt x="7641658" y="3175343"/>
                  <a:pt x="7650338" y="3152775"/>
                </a:cubicBezTo>
                <a:cubicBezTo>
                  <a:pt x="7664982" y="3114700"/>
                  <a:pt x="7677357" y="3067734"/>
                  <a:pt x="7688438" y="3028950"/>
                </a:cubicBezTo>
                <a:cubicBezTo>
                  <a:pt x="7691613" y="2994025"/>
                  <a:pt x="7694292" y="2959051"/>
                  <a:pt x="7697963" y="2924175"/>
                </a:cubicBezTo>
                <a:cubicBezTo>
                  <a:pt x="7700643" y="2898718"/>
                  <a:pt x="7705525" y="2873497"/>
                  <a:pt x="7707488" y="2847975"/>
                </a:cubicBezTo>
                <a:cubicBezTo>
                  <a:pt x="7711878" y="2790905"/>
                  <a:pt x="7713838" y="2733675"/>
                  <a:pt x="7717013" y="2676525"/>
                </a:cubicBezTo>
                <a:cubicBezTo>
                  <a:pt x="7719546" y="2516915"/>
                  <a:pt x="7711377" y="2184325"/>
                  <a:pt x="7736063" y="1962150"/>
                </a:cubicBezTo>
                <a:cubicBezTo>
                  <a:pt x="7738196" y="1942955"/>
                  <a:pt x="7743193" y="1924164"/>
                  <a:pt x="7745588" y="1905000"/>
                </a:cubicBezTo>
                <a:cubicBezTo>
                  <a:pt x="7749546" y="1873338"/>
                  <a:pt x="7750380" y="1841305"/>
                  <a:pt x="7755113" y="1809750"/>
                </a:cubicBezTo>
                <a:cubicBezTo>
                  <a:pt x="7766578" y="1733317"/>
                  <a:pt x="7766887" y="1736329"/>
                  <a:pt x="7783688" y="1685925"/>
                </a:cubicBezTo>
                <a:cubicBezTo>
                  <a:pt x="7786863" y="1628775"/>
                  <a:pt x="7788460" y="1571515"/>
                  <a:pt x="7793213" y="1514475"/>
                </a:cubicBezTo>
                <a:cubicBezTo>
                  <a:pt x="7794817" y="1495229"/>
                  <a:pt x="7799801" y="1476413"/>
                  <a:pt x="7802738" y="1457325"/>
                </a:cubicBezTo>
                <a:cubicBezTo>
                  <a:pt x="7813611" y="1386652"/>
                  <a:pt x="7813265" y="1381634"/>
                  <a:pt x="7821788" y="1304925"/>
                </a:cubicBezTo>
                <a:cubicBezTo>
                  <a:pt x="7822722" y="1286236"/>
                  <a:pt x="7843781" y="1013092"/>
                  <a:pt x="7821788" y="971550"/>
                </a:cubicBezTo>
                <a:cubicBezTo>
                  <a:pt x="7809538" y="948411"/>
                  <a:pt x="7770426" y="960779"/>
                  <a:pt x="7745588" y="952500"/>
                </a:cubicBezTo>
                <a:cubicBezTo>
                  <a:pt x="7736063" y="949325"/>
                  <a:pt x="7726891" y="944771"/>
                  <a:pt x="7717013" y="942975"/>
                </a:cubicBezTo>
                <a:cubicBezTo>
                  <a:pt x="7657819" y="932212"/>
                  <a:pt x="7584261" y="930341"/>
                  <a:pt x="7526513" y="923925"/>
                </a:cubicBezTo>
                <a:cubicBezTo>
                  <a:pt x="7507318" y="921792"/>
                  <a:pt x="7488580" y="916322"/>
                  <a:pt x="7469363" y="914400"/>
                </a:cubicBezTo>
                <a:cubicBezTo>
                  <a:pt x="7425021" y="909966"/>
                  <a:pt x="7380463" y="908050"/>
                  <a:pt x="7336013" y="904875"/>
                </a:cubicBezTo>
                <a:cubicBezTo>
                  <a:pt x="7316963" y="901700"/>
                  <a:pt x="7297982" y="898081"/>
                  <a:pt x="7278863" y="895350"/>
                </a:cubicBezTo>
                <a:cubicBezTo>
                  <a:pt x="7253523" y="891730"/>
                  <a:pt x="7227848" y="890404"/>
                  <a:pt x="7202663" y="885825"/>
                </a:cubicBezTo>
                <a:cubicBezTo>
                  <a:pt x="7192785" y="884029"/>
                  <a:pt x="7183828" y="878735"/>
                  <a:pt x="7174088" y="876300"/>
                </a:cubicBezTo>
                <a:cubicBezTo>
                  <a:pt x="7158382" y="872373"/>
                  <a:pt x="7142406" y="869588"/>
                  <a:pt x="7126463" y="866775"/>
                </a:cubicBezTo>
                <a:lnTo>
                  <a:pt x="7012163" y="847725"/>
                </a:lnTo>
                <a:cubicBezTo>
                  <a:pt x="7002638" y="841375"/>
                  <a:pt x="6994307" y="832695"/>
                  <a:pt x="6983588" y="828675"/>
                </a:cubicBezTo>
                <a:cubicBezTo>
                  <a:pt x="6968429" y="822991"/>
                  <a:pt x="6951767" y="822662"/>
                  <a:pt x="6935963" y="819150"/>
                </a:cubicBezTo>
                <a:cubicBezTo>
                  <a:pt x="6828775" y="795330"/>
                  <a:pt x="6998937" y="822426"/>
                  <a:pt x="6764513" y="800100"/>
                </a:cubicBezTo>
                <a:cubicBezTo>
                  <a:pt x="6742163" y="797971"/>
                  <a:pt x="6720165" y="792925"/>
                  <a:pt x="6697838" y="790575"/>
                </a:cubicBezTo>
                <a:cubicBezTo>
                  <a:pt x="6597555" y="780019"/>
                  <a:pt x="6515329" y="777598"/>
                  <a:pt x="6412088" y="771525"/>
                </a:cubicBezTo>
                <a:cubicBezTo>
                  <a:pt x="6121201" y="754414"/>
                  <a:pt x="6404777" y="768909"/>
                  <a:pt x="6059663" y="752475"/>
                </a:cubicBezTo>
                <a:cubicBezTo>
                  <a:pt x="5902402" y="726265"/>
                  <a:pt x="6067731" y="756873"/>
                  <a:pt x="5973938" y="733425"/>
                </a:cubicBezTo>
                <a:cubicBezTo>
                  <a:pt x="5958232" y="729498"/>
                  <a:pt x="5942117" y="727412"/>
                  <a:pt x="5926313" y="723900"/>
                </a:cubicBezTo>
                <a:cubicBezTo>
                  <a:pt x="5805249" y="696997"/>
                  <a:pt x="5984227" y="733578"/>
                  <a:pt x="5840588" y="704850"/>
                </a:cubicBezTo>
                <a:cubicBezTo>
                  <a:pt x="5758696" y="650255"/>
                  <a:pt x="5862308" y="715710"/>
                  <a:pt x="5783438" y="676275"/>
                </a:cubicBezTo>
                <a:cubicBezTo>
                  <a:pt x="5773199" y="671155"/>
                  <a:pt x="5765102" y="662345"/>
                  <a:pt x="5754863" y="657225"/>
                </a:cubicBezTo>
                <a:cubicBezTo>
                  <a:pt x="5745883" y="652735"/>
                  <a:pt x="5735428" y="651855"/>
                  <a:pt x="5726288" y="647700"/>
                </a:cubicBezTo>
                <a:cubicBezTo>
                  <a:pt x="5700435" y="635949"/>
                  <a:pt x="5676190" y="620787"/>
                  <a:pt x="5650088" y="609600"/>
                </a:cubicBezTo>
                <a:cubicBezTo>
                  <a:pt x="5631631" y="601690"/>
                  <a:pt x="5609646" y="601689"/>
                  <a:pt x="5592938" y="590550"/>
                </a:cubicBezTo>
                <a:cubicBezTo>
                  <a:pt x="5561629" y="569678"/>
                  <a:pt x="5570294" y="571834"/>
                  <a:pt x="5535788" y="561975"/>
                </a:cubicBezTo>
                <a:cubicBezTo>
                  <a:pt x="5469368" y="542998"/>
                  <a:pt x="5524740" y="561637"/>
                  <a:pt x="5440538" y="542925"/>
                </a:cubicBezTo>
                <a:cubicBezTo>
                  <a:pt x="5430737" y="540747"/>
                  <a:pt x="5421764" y="535578"/>
                  <a:pt x="5411963" y="533400"/>
                </a:cubicBezTo>
                <a:cubicBezTo>
                  <a:pt x="5379787" y="526250"/>
                  <a:pt x="5294611" y="515436"/>
                  <a:pt x="5269088" y="514350"/>
                </a:cubicBezTo>
                <a:cubicBezTo>
                  <a:pt x="5148505" y="509219"/>
                  <a:pt x="5027788" y="508000"/>
                  <a:pt x="4907138" y="504825"/>
                </a:cubicBezTo>
                <a:cubicBezTo>
                  <a:pt x="4870459" y="502380"/>
                  <a:pt x="4696210" y="491556"/>
                  <a:pt x="4649963" y="485775"/>
                </a:cubicBezTo>
                <a:cubicBezTo>
                  <a:pt x="4636973" y="484151"/>
                  <a:pt x="4624900" y="477435"/>
                  <a:pt x="4611863" y="476250"/>
                </a:cubicBezTo>
                <a:cubicBezTo>
                  <a:pt x="4519948" y="467894"/>
                  <a:pt x="4335638" y="457200"/>
                  <a:pt x="4335638" y="457200"/>
                </a:cubicBezTo>
                <a:cubicBezTo>
                  <a:pt x="4253841" y="436751"/>
                  <a:pt x="4329878" y="453586"/>
                  <a:pt x="4183238" y="438150"/>
                </a:cubicBezTo>
                <a:cubicBezTo>
                  <a:pt x="4160911" y="435800"/>
                  <a:pt x="4138753" y="432039"/>
                  <a:pt x="4116563" y="428625"/>
                </a:cubicBezTo>
                <a:cubicBezTo>
                  <a:pt x="4097475" y="425688"/>
                  <a:pt x="4078646" y="420848"/>
                  <a:pt x="4059413" y="419100"/>
                </a:cubicBezTo>
                <a:cubicBezTo>
                  <a:pt x="4008723" y="414492"/>
                  <a:pt x="3957813" y="412750"/>
                  <a:pt x="3907013" y="409575"/>
                </a:cubicBezTo>
                <a:cubicBezTo>
                  <a:pt x="3887963" y="406400"/>
                  <a:pt x="3869006" y="402602"/>
                  <a:pt x="3849863" y="400050"/>
                </a:cubicBezTo>
                <a:cubicBezTo>
                  <a:pt x="3821364" y="396250"/>
                  <a:pt x="3792692" y="393884"/>
                  <a:pt x="3764138" y="390525"/>
                </a:cubicBezTo>
                <a:lnTo>
                  <a:pt x="3687938" y="381000"/>
                </a:lnTo>
                <a:cubicBezTo>
                  <a:pt x="3615429" y="356830"/>
                  <a:pt x="3650479" y="365888"/>
                  <a:pt x="3583163" y="352425"/>
                </a:cubicBezTo>
                <a:cubicBezTo>
                  <a:pt x="3570463" y="346075"/>
                  <a:pt x="3558762" y="337111"/>
                  <a:pt x="3545063" y="333375"/>
                </a:cubicBezTo>
                <a:cubicBezTo>
                  <a:pt x="3523403" y="327468"/>
                  <a:pt x="3500477" y="327866"/>
                  <a:pt x="3478388" y="323850"/>
                </a:cubicBezTo>
                <a:cubicBezTo>
                  <a:pt x="3465508" y="321508"/>
                  <a:pt x="3452827" y="318087"/>
                  <a:pt x="3440288" y="314325"/>
                </a:cubicBezTo>
                <a:cubicBezTo>
                  <a:pt x="3421054" y="308555"/>
                  <a:pt x="3401782" y="302733"/>
                  <a:pt x="3383138" y="295275"/>
                </a:cubicBezTo>
                <a:cubicBezTo>
                  <a:pt x="3367263" y="288925"/>
                  <a:pt x="3352008" y="280724"/>
                  <a:pt x="3335513" y="276225"/>
                </a:cubicBezTo>
                <a:cubicBezTo>
                  <a:pt x="3281449" y="261480"/>
                  <a:pt x="3249788" y="288925"/>
                  <a:pt x="3211688" y="285750"/>
                </a:cubicBezTo>
                <a:close/>
              </a:path>
            </a:pathLst>
          </a:cu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895600" y="1969353"/>
            <a:ext cx="4617202" cy="3421976"/>
            <a:chOff x="2895600" y="1969353"/>
            <a:chExt cx="4617202" cy="3421976"/>
          </a:xfrm>
        </p:grpSpPr>
        <p:sp>
          <p:nvSpPr>
            <p:cNvPr id="9" name="Rectangle 8"/>
            <p:cNvSpPr/>
            <p:nvPr/>
          </p:nvSpPr>
          <p:spPr>
            <a:xfrm>
              <a:off x="2895600" y="4191000"/>
              <a:ext cx="2369302"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0070C0"/>
                  </a:solidFill>
                  <a:effectLst>
                    <a:outerShdw blurRad="76200" dist="50800" dir="5400000" algn="tl" rotWithShape="0">
                      <a:srgbClr val="000000">
                        <a:alpha val="65000"/>
                      </a:srgbClr>
                    </a:outerShdw>
                  </a:effectLst>
                  <a:latin typeface="+mn-lt"/>
                </a:rPr>
                <a:t>Skeletal muscle</a:t>
              </a:r>
            </a:p>
          </p:txBody>
        </p:sp>
        <p:sp>
          <p:nvSpPr>
            <p:cNvPr id="13" name="Rectangle 12"/>
            <p:cNvSpPr/>
            <p:nvPr/>
          </p:nvSpPr>
          <p:spPr>
            <a:xfrm>
              <a:off x="3017002" y="1969353"/>
              <a:ext cx="4495800" cy="830997"/>
            </a:xfrm>
            <a:prstGeom prst="rect">
              <a:avLst/>
            </a:prstGeom>
            <a:noFill/>
            <a:ln>
              <a:no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400" b="1" spc="50" dirty="0">
                  <a:ln w="11430"/>
                  <a:solidFill>
                    <a:srgbClr val="00B050"/>
                  </a:solidFill>
                  <a:effectLst>
                    <a:outerShdw blurRad="76200" dist="50800" dir="5400000" algn="tl" rotWithShape="0">
                      <a:srgbClr val="000000">
                        <a:alpha val="65000"/>
                      </a:srgbClr>
                    </a:outerShdw>
                  </a:effectLst>
                  <a:latin typeface="+mn-lt"/>
                </a:rPr>
                <a:t>Dense irregular connective tissue (elastic tissue)</a:t>
              </a:r>
            </a:p>
          </p:txBody>
        </p:sp>
      </p:grpSp>
      <p:sp>
        <p:nvSpPr>
          <p:cNvPr id="5" name="Freeform 4"/>
          <p:cNvSpPr/>
          <p:nvPr/>
        </p:nvSpPr>
        <p:spPr>
          <a:xfrm>
            <a:off x="577523" y="1743075"/>
            <a:ext cx="7775902" cy="1895475"/>
          </a:xfrm>
          <a:custGeom>
            <a:avLst/>
            <a:gdLst>
              <a:gd name="connsiteX0" fmla="*/ 7671127 w 7775902"/>
              <a:gd name="connsiteY0" fmla="*/ 1895475 h 1895475"/>
              <a:gd name="connsiteX1" fmla="*/ 7709227 w 7775902"/>
              <a:gd name="connsiteY1" fmla="*/ 1847850 h 1895475"/>
              <a:gd name="connsiteX2" fmla="*/ 7728277 w 7775902"/>
              <a:gd name="connsiteY2" fmla="*/ 1781175 h 1895475"/>
              <a:gd name="connsiteX3" fmla="*/ 7737802 w 7775902"/>
              <a:gd name="connsiteY3" fmla="*/ 1724025 h 1895475"/>
              <a:gd name="connsiteX4" fmla="*/ 7747327 w 7775902"/>
              <a:gd name="connsiteY4" fmla="*/ 1676400 h 1895475"/>
              <a:gd name="connsiteX5" fmla="*/ 7756852 w 7775902"/>
              <a:gd name="connsiteY5" fmla="*/ 1590675 h 1895475"/>
              <a:gd name="connsiteX6" fmla="*/ 7775902 w 7775902"/>
              <a:gd name="connsiteY6" fmla="*/ 1476375 h 1895475"/>
              <a:gd name="connsiteX7" fmla="*/ 7756852 w 7775902"/>
              <a:gd name="connsiteY7" fmla="*/ 1009650 h 1895475"/>
              <a:gd name="connsiteX8" fmla="*/ 7747327 w 7775902"/>
              <a:gd name="connsiteY8" fmla="*/ 952500 h 1895475"/>
              <a:gd name="connsiteX9" fmla="*/ 7737802 w 7775902"/>
              <a:gd name="connsiteY9" fmla="*/ 876300 h 1895475"/>
              <a:gd name="connsiteX10" fmla="*/ 7728277 w 7775902"/>
              <a:gd name="connsiteY10" fmla="*/ 771525 h 1895475"/>
              <a:gd name="connsiteX11" fmla="*/ 7699702 w 7775902"/>
              <a:gd name="connsiteY11" fmla="*/ 619125 h 1895475"/>
              <a:gd name="connsiteX12" fmla="*/ 7690177 w 7775902"/>
              <a:gd name="connsiteY12" fmla="*/ 542925 h 1895475"/>
              <a:gd name="connsiteX13" fmla="*/ 7680652 w 7775902"/>
              <a:gd name="connsiteY13" fmla="*/ 504825 h 1895475"/>
              <a:gd name="connsiteX14" fmla="*/ 7661602 w 7775902"/>
              <a:gd name="connsiteY14" fmla="*/ 390525 h 1895475"/>
              <a:gd name="connsiteX15" fmla="*/ 7633027 w 7775902"/>
              <a:gd name="connsiteY15" fmla="*/ 266700 h 1895475"/>
              <a:gd name="connsiteX16" fmla="*/ 7613977 w 7775902"/>
              <a:gd name="connsiteY16" fmla="*/ 238125 h 1895475"/>
              <a:gd name="connsiteX17" fmla="*/ 7604452 w 7775902"/>
              <a:gd name="connsiteY17" fmla="*/ 171450 h 1895475"/>
              <a:gd name="connsiteX18" fmla="*/ 7575877 w 7775902"/>
              <a:gd name="connsiteY18" fmla="*/ 161925 h 1895475"/>
              <a:gd name="connsiteX19" fmla="*/ 7537777 w 7775902"/>
              <a:gd name="connsiteY19" fmla="*/ 152400 h 1895475"/>
              <a:gd name="connsiteX20" fmla="*/ 7480627 w 7775902"/>
              <a:gd name="connsiteY20" fmla="*/ 142875 h 1895475"/>
              <a:gd name="connsiteX21" fmla="*/ 7452052 w 7775902"/>
              <a:gd name="connsiteY21" fmla="*/ 133350 h 1895475"/>
              <a:gd name="connsiteX22" fmla="*/ 7413952 w 7775902"/>
              <a:gd name="connsiteY22" fmla="*/ 123825 h 1895475"/>
              <a:gd name="connsiteX23" fmla="*/ 6728152 w 7775902"/>
              <a:gd name="connsiteY23" fmla="*/ 152400 h 1895475"/>
              <a:gd name="connsiteX24" fmla="*/ 6270952 w 7775902"/>
              <a:gd name="connsiteY24" fmla="*/ 133350 h 1895475"/>
              <a:gd name="connsiteX25" fmla="*/ 6175702 w 7775902"/>
              <a:gd name="connsiteY25" fmla="*/ 123825 h 1895475"/>
              <a:gd name="connsiteX26" fmla="*/ 5994727 w 7775902"/>
              <a:gd name="connsiteY26" fmla="*/ 114300 h 1895475"/>
              <a:gd name="connsiteX27" fmla="*/ 5747077 w 7775902"/>
              <a:gd name="connsiteY27" fmla="*/ 95250 h 1895475"/>
              <a:gd name="connsiteX28" fmla="*/ 4632652 w 7775902"/>
              <a:gd name="connsiteY28" fmla="*/ 85725 h 1895475"/>
              <a:gd name="connsiteX29" fmla="*/ 4518352 w 7775902"/>
              <a:gd name="connsiteY29" fmla="*/ 76200 h 1895475"/>
              <a:gd name="connsiteX30" fmla="*/ 4385002 w 7775902"/>
              <a:gd name="connsiteY30" fmla="*/ 66675 h 1895475"/>
              <a:gd name="connsiteX31" fmla="*/ 4280227 w 7775902"/>
              <a:gd name="connsiteY31" fmla="*/ 57150 h 1895475"/>
              <a:gd name="connsiteX32" fmla="*/ 4194502 w 7775902"/>
              <a:gd name="connsiteY32" fmla="*/ 47625 h 1895475"/>
              <a:gd name="connsiteX33" fmla="*/ 3870652 w 7775902"/>
              <a:gd name="connsiteY33" fmla="*/ 28575 h 1895475"/>
              <a:gd name="connsiteX34" fmla="*/ 3727777 w 7775902"/>
              <a:gd name="connsiteY34" fmla="*/ 19050 h 1895475"/>
              <a:gd name="connsiteX35" fmla="*/ 3403927 w 7775902"/>
              <a:gd name="connsiteY35" fmla="*/ 0 h 1895475"/>
              <a:gd name="connsiteX36" fmla="*/ 3061027 w 7775902"/>
              <a:gd name="connsiteY36" fmla="*/ 9525 h 1895475"/>
              <a:gd name="connsiteX37" fmla="*/ 2889577 w 7775902"/>
              <a:gd name="connsiteY37" fmla="*/ 38100 h 1895475"/>
              <a:gd name="connsiteX38" fmla="*/ 2660977 w 7775902"/>
              <a:gd name="connsiteY38" fmla="*/ 57150 h 1895475"/>
              <a:gd name="connsiteX39" fmla="*/ 2527627 w 7775902"/>
              <a:gd name="connsiteY39" fmla="*/ 85725 h 1895475"/>
              <a:gd name="connsiteX40" fmla="*/ 2470477 w 7775902"/>
              <a:gd name="connsiteY40" fmla="*/ 104775 h 1895475"/>
              <a:gd name="connsiteX41" fmla="*/ 2337127 w 7775902"/>
              <a:gd name="connsiteY41" fmla="*/ 114300 h 1895475"/>
              <a:gd name="connsiteX42" fmla="*/ 2251402 w 7775902"/>
              <a:gd name="connsiteY42" fmla="*/ 123825 h 1895475"/>
              <a:gd name="connsiteX43" fmla="*/ 1956127 w 7775902"/>
              <a:gd name="connsiteY43" fmla="*/ 142875 h 1895475"/>
              <a:gd name="connsiteX44" fmla="*/ 1879927 w 7775902"/>
              <a:gd name="connsiteY44" fmla="*/ 152400 h 1895475"/>
              <a:gd name="connsiteX45" fmla="*/ 1822777 w 7775902"/>
              <a:gd name="connsiteY45" fmla="*/ 161925 h 1895475"/>
              <a:gd name="connsiteX46" fmla="*/ 1737052 w 7775902"/>
              <a:gd name="connsiteY46" fmla="*/ 171450 h 1895475"/>
              <a:gd name="connsiteX47" fmla="*/ 1679902 w 7775902"/>
              <a:gd name="connsiteY47" fmla="*/ 180975 h 1895475"/>
              <a:gd name="connsiteX48" fmla="*/ 1470352 w 7775902"/>
              <a:gd name="connsiteY48" fmla="*/ 200025 h 1895475"/>
              <a:gd name="connsiteX49" fmla="*/ 1441777 w 7775902"/>
              <a:gd name="connsiteY49" fmla="*/ 209550 h 1895475"/>
              <a:gd name="connsiteX50" fmla="*/ 1394152 w 7775902"/>
              <a:gd name="connsiteY50" fmla="*/ 219075 h 1895475"/>
              <a:gd name="connsiteX51" fmla="*/ 1346527 w 7775902"/>
              <a:gd name="connsiteY51" fmla="*/ 238125 h 1895475"/>
              <a:gd name="connsiteX52" fmla="*/ 1241752 w 7775902"/>
              <a:gd name="connsiteY52" fmla="*/ 247650 h 1895475"/>
              <a:gd name="connsiteX53" fmla="*/ 1108402 w 7775902"/>
              <a:gd name="connsiteY53" fmla="*/ 285750 h 1895475"/>
              <a:gd name="connsiteX54" fmla="*/ 994102 w 7775902"/>
              <a:gd name="connsiteY54" fmla="*/ 304800 h 1895475"/>
              <a:gd name="connsiteX55" fmla="*/ 936952 w 7775902"/>
              <a:gd name="connsiteY55" fmla="*/ 333375 h 1895475"/>
              <a:gd name="connsiteX56" fmla="*/ 784552 w 7775902"/>
              <a:gd name="connsiteY56" fmla="*/ 352425 h 1895475"/>
              <a:gd name="connsiteX57" fmla="*/ 746452 w 7775902"/>
              <a:gd name="connsiteY57" fmla="*/ 361950 h 1895475"/>
              <a:gd name="connsiteX58" fmla="*/ 22552 w 7775902"/>
              <a:gd name="connsiteY58" fmla="*/ 704850 h 1895475"/>
              <a:gd name="connsiteX59" fmla="*/ 13027 w 7775902"/>
              <a:gd name="connsiteY59" fmla="*/ 904875 h 1895475"/>
              <a:gd name="connsiteX60" fmla="*/ 32077 w 7775902"/>
              <a:gd name="connsiteY60" fmla="*/ 981075 h 1895475"/>
              <a:gd name="connsiteX61" fmla="*/ 70177 w 7775902"/>
              <a:gd name="connsiteY61" fmla="*/ 1038225 h 1895475"/>
              <a:gd name="connsiteX62" fmla="*/ 117802 w 7775902"/>
              <a:gd name="connsiteY62" fmla="*/ 1085850 h 1895475"/>
              <a:gd name="connsiteX63" fmla="*/ 155902 w 7775902"/>
              <a:gd name="connsiteY63" fmla="*/ 1114425 h 1895475"/>
              <a:gd name="connsiteX64" fmla="*/ 251152 w 7775902"/>
              <a:gd name="connsiteY64" fmla="*/ 1123950 h 1895475"/>
              <a:gd name="connsiteX65" fmla="*/ 717877 w 7775902"/>
              <a:gd name="connsiteY65" fmla="*/ 1133475 h 1895475"/>
              <a:gd name="connsiteX66" fmla="*/ 879802 w 7775902"/>
              <a:gd name="connsiteY66" fmla="*/ 1123950 h 1895475"/>
              <a:gd name="connsiteX67" fmla="*/ 1098877 w 7775902"/>
              <a:gd name="connsiteY67" fmla="*/ 1095375 h 1895475"/>
              <a:gd name="connsiteX68" fmla="*/ 1279852 w 7775902"/>
              <a:gd name="connsiteY68" fmla="*/ 1076325 h 1895475"/>
              <a:gd name="connsiteX69" fmla="*/ 1413202 w 7775902"/>
              <a:gd name="connsiteY69" fmla="*/ 1057275 h 1895475"/>
              <a:gd name="connsiteX70" fmla="*/ 1470352 w 7775902"/>
              <a:gd name="connsiteY70" fmla="*/ 1047750 h 1895475"/>
              <a:gd name="connsiteX71" fmla="*/ 1727527 w 7775902"/>
              <a:gd name="connsiteY71" fmla="*/ 1028700 h 1895475"/>
              <a:gd name="connsiteX72" fmla="*/ 1822777 w 7775902"/>
              <a:gd name="connsiteY72" fmla="*/ 1019175 h 1895475"/>
              <a:gd name="connsiteX73" fmla="*/ 2365702 w 7775902"/>
              <a:gd name="connsiteY73" fmla="*/ 1028700 h 1895475"/>
              <a:gd name="connsiteX74" fmla="*/ 2460952 w 7775902"/>
              <a:gd name="connsiteY74" fmla="*/ 1038225 h 1895475"/>
              <a:gd name="connsiteX75" fmla="*/ 2499052 w 7775902"/>
              <a:gd name="connsiteY75" fmla="*/ 1047750 h 1895475"/>
              <a:gd name="connsiteX76" fmla="*/ 2584777 w 7775902"/>
              <a:gd name="connsiteY76" fmla="*/ 1066800 h 1895475"/>
              <a:gd name="connsiteX77" fmla="*/ 2660977 w 7775902"/>
              <a:gd name="connsiteY77" fmla="*/ 1076325 h 1895475"/>
              <a:gd name="connsiteX78" fmla="*/ 2727652 w 7775902"/>
              <a:gd name="connsiteY78" fmla="*/ 1085850 h 1895475"/>
              <a:gd name="connsiteX79" fmla="*/ 2775277 w 7775902"/>
              <a:gd name="connsiteY79" fmla="*/ 1095375 h 1895475"/>
              <a:gd name="connsiteX80" fmla="*/ 2813377 w 7775902"/>
              <a:gd name="connsiteY80" fmla="*/ 1104900 h 1895475"/>
              <a:gd name="connsiteX81" fmla="*/ 2880052 w 7775902"/>
              <a:gd name="connsiteY81" fmla="*/ 1114425 h 1895475"/>
              <a:gd name="connsiteX82" fmla="*/ 2946727 w 7775902"/>
              <a:gd name="connsiteY82" fmla="*/ 1133475 h 1895475"/>
              <a:gd name="connsiteX83" fmla="*/ 3003877 w 7775902"/>
              <a:gd name="connsiteY83" fmla="*/ 1143000 h 1895475"/>
              <a:gd name="connsiteX84" fmla="*/ 3061027 w 7775902"/>
              <a:gd name="connsiteY84" fmla="*/ 1162050 h 1895475"/>
              <a:gd name="connsiteX85" fmla="*/ 3108652 w 7775902"/>
              <a:gd name="connsiteY85" fmla="*/ 1171575 h 1895475"/>
              <a:gd name="connsiteX86" fmla="*/ 3165802 w 7775902"/>
              <a:gd name="connsiteY86" fmla="*/ 1190625 h 1895475"/>
              <a:gd name="connsiteX87" fmla="*/ 3194377 w 7775902"/>
              <a:gd name="connsiteY87" fmla="*/ 1200150 h 1895475"/>
              <a:gd name="connsiteX88" fmla="*/ 3232477 w 7775902"/>
              <a:gd name="connsiteY88" fmla="*/ 1209675 h 1895475"/>
              <a:gd name="connsiteX89" fmla="*/ 3280102 w 7775902"/>
              <a:gd name="connsiteY89" fmla="*/ 1219200 h 1895475"/>
              <a:gd name="connsiteX90" fmla="*/ 3337252 w 7775902"/>
              <a:gd name="connsiteY90" fmla="*/ 1238250 h 1895475"/>
              <a:gd name="connsiteX91" fmla="*/ 3375352 w 7775902"/>
              <a:gd name="connsiteY91" fmla="*/ 1247775 h 1895475"/>
              <a:gd name="connsiteX92" fmla="*/ 3403927 w 7775902"/>
              <a:gd name="connsiteY92" fmla="*/ 1257300 h 1895475"/>
              <a:gd name="connsiteX93" fmla="*/ 3442027 w 7775902"/>
              <a:gd name="connsiteY93" fmla="*/ 1266825 h 1895475"/>
              <a:gd name="connsiteX94" fmla="*/ 3470602 w 7775902"/>
              <a:gd name="connsiteY94" fmla="*/ 1276350 h 1895475"/>
              <a:gd name="connsiteX95" fmla="*/ 3518227 w 7775902"/>
              <a:gd name="connsiteY95" fmla="*/ 1285875 h 1895475"/>
              <a:gd name="connsiteX96" fmla="*/ 3623002 w 7775902"/>
              <a:gd name="connsiteY96" fmla="*/ 1314450 h 1895475"/>
              <a:gd name="connsiteX97" fmla="*/ 3746827 w 7775902"/>
              <a:gd name="connsiteY97" fmla="*/ 1323975 h 1895475"/>
              <a:gd name="connsiteX98" fmla="*/ 3851602 w 7775902"/>
              <a:gd name="connsiteY98" fmla="*/ 1352550 h 1895475"/>
              <a:gd name="connsiteX99" fmla="*/ 3880177 w 7775902"/>
              <a:gd name="connsiteY99" fmla="*/ 1362075 h 1895475"/>
              <a:gd name="connsiteX100" fmla="*/ 4032577 w 7775902"/>
              <a:gd name="connsiteY100" fmla="*/ 1390650 h 1895475"/>
              <a:gd name="connsiteX101" fmla="*/ 4270702 w 7775902"/>
              <a:gd name="connsiteY101" fmla="*/ 1419225 h 1895475"/>
              <a:gd name="connsiteX102" fmla="*/ 4346902 w 7775902"/>
              <a:gd name="connsiteY102" fmla="*/ 1428750 h 1895475"/>
              <a:gd name="connsiteX103" fmla="*/ 4451677 w 7775902"/>
              <a:gd name="connsiteY103" fmla="*/ 1438275 h 1895475"/>
              <a:gd name="connsiteX104" fmla="*/ 4508827 w 7775902"/>
              <a:gd name="connsiteY104" fmla="*/ 1447800 h 1895475"/>
              <a:gd name="connsiteX105" fmla="*/ 4604077 w 7775902"/>
              <a:gd name="connsiteY105" fmla="*/ 1457325 h 1895475"/>
              <a:gd name="connsiteX106" fmla="*/ 4680277 w 7775902"/>
              <a:gd name="connsiteY106" fmla="*/ 1466850 h 1895475"/>
              <a:gd name="connsiteX107" fmla="*/ 4737427 w 7775902"/>
              <a:gd name="connsiteY107" fmla="*/ 1476375 h 1895475"/>
              <a:gd name="connsiteX108" fmla="*/ 4870777 w 7775902"/>
              <a:gd name="connsiteY108" fmla="*/ 1485900 h 1895475"/>
              <a:gd name="connsiteX109" fmla="*/ 5042227 w 7775902"/>
              <a:gd name="connsiteY109" fmla="*/ 1504950 h 1895475"/>
              <a:gd name="connsiteX110" fmla="*/ 5118427 w 7775902"/>
              <a:gd name="connsiteY110" fmla="*/ 1514475 h 1895475"/>
              <a:gd name="connsiteX111" fmla="*/ 5185102 w 7775902"/>
              <a:gd name="connsiteY111" fmla="*/ 1524000 h 1895475"/>
              <a:gd name="connsiteX112" fmla="*/ 5404177 w 7775902"/>
              <a:gd name="connsiteY112" fmla="*/ 1533525 h 1895475"/>
              <a:gd name="connsiteX113" fmla="*/ 5470852 w 7775902"/>
              <a:gd name="connsiteY113" fmla="*/ 1543050 h 1895475"/>
              <a:gd name="connsiteX114" fmla="*/ 5556577 w 7775902"/>
              <a:gd name="connsiteY114" fmla="*/ 1552575 h 1895475"/>
              <a:gd name="connsiteX115" fmla="*/ 5604202 w 7775902"/>
              <a:gd name="connsiteY115" fmla="*/ 1562100 h 1895475"/>
              <a:gd name="connsiteX116" fmla="*/ 5708977 w 7775902"/>
              <a:gd name="connsiteY116" fmla="*/ 1571625 h 1895475"/>
              <a:gd name="connsiteX117" fmla="*/ 5794702 w 7775902"/>
              <a:gd name="connsiteY117" fmla="*/ 1600200 h 1895475"/>
              <a:gd name="connsiteX118" fmla="*/ 5823277 w 7775902"/>
              <a:gd name="connsiteY118" fmla="*/ 1609725 h 1895475"/>
              <a:gd name="connsiteX119" fmla="*/ 5851852 w 7775902"/>
              <a:gd name="connsiteY119" fmla="*/ 1619250 h 1895475"/>
              <a:gd name="connsiteX120" fmla="*/ 5928052 w 7775902"/>
              <a:gd name="connsiteY120" fmla="*/ 1638300 h 1895475"/>
              <a:gd name="connsiteX121" fmla="*/ 5994727 w 7775902"/>
              <a:gd name="connsiteY121" fmla="*/ 1657350 h 1895475"/>
              <a:gd name="connsiteX122" fmla="*/ 6061402 w 7775902"/>
              <a:gd name="connsiteY122" fmla="*/ 1685925 h 1895475"/>
              <a:gd name="connsiteX123" fmla="*/ 6147127 w 7775902"/>
              <a:gd name="connsiteY123" fmla="*/ 1714500 h 1895475"/>
              <a:gd name="connsiteX124" fmla="*/ 6175702 w 7775902"/>
              <a:gd name="connsiteY124" fmla="*/ 1724025 h 1895475"/>
              <a:gd name="connsiteX125" fmla="*/ 6232852 w 7775902"/>
              <a:gd name="connsiteY125" fmla="*/ 1733550 h 1895475"/>
              <a:gd name="connsiteX126" fmla="*/ 6328102 w 7775902"/>
              <a:gd name="connsiteY126" fmla="*/ 1752600 h 1895475"/>
              <a:gd name="connsiteX127" fmla="*/ 6356677 w 7775902"/>
              <a:gd name="connsiteY127" fmla="*/ 1762125 h 1895475"/>
              <a:gd name="connsiteX128" fmla="*/ 6442402 w 7775902"/>
              <a:gd name="connsiteY128" fmla="*/ 1771650 h 1895475"/>
              <a:gd name="connsiteX129" fmla="*/ 6585277 w 7775902"/>
              <a:gd name="connsiteY129" fmla="*/ 1800225 h 1895475"/>
              <a:gd name="connsiteX130" fmla="*/ 6632902 w 7775902"/>
              <a:gd name="connsiteY130" fmla="*/ 1809750 h 1895475"/>
              <a:gd name="connsiteX131" fmla="*/ 6813877 w 7775902"/>
              <a:gd name="connsiteY131" fmla="*/ 1828800 h 1895475"/>
              <a:gd name="connsiteX132" fmla="*/ 7004377 w 7775902"/>
              <a:gd name="connsiteY132" fmla="*/ 1847850 h 1895475"/>
              <a:gd name="connsiteX133" fmla="*/ 7071052 w 7775902"/>
              <a:gd name="connsiteY133" fmla="*/ 1857375 h 1895475"/>
              <a:gd name="connsiteX134" fmla="*/ 7204402 w 7775902"/>
              <a:gd name="connsiteY134" fmla="*/ 1866900 h 1895475"/>
              <a:gd name="connsiteX135" fmla="*/ 7528252 w 7775902"/>
              <a:gd name="connsiteY135" fmla="*/ 1895475 h 1895475"/>
              <a:gd name="connsiteX136" fmla="*/ 7671127 w 7775902"/>
              <a:gd name="connsiteY136" fmla="*/ 1895475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7775902" h="1895475">
                <a:moveTo>
                  <a:pt x="7671127" y="1895475"/>
                </a:moveTo>
                <a:cubicBezTo>
                  <a:pt x="7683827" y="1879600"/>
                  <a:pt x="7698452" y="1865090"/>
                  <a:pt x="7709227" y="1847850"/>
                </a:cubicBezTo>
                <a:cubicBezTo>
                  <a:pt x="7714567" y="1839306"/>
                  <a:pt x="7727171" y="1786706"/>
                  <a:pt x="7728277" y="1781175"/>
                </a:cubicBezTo>
                <a:cubicBezTo>
                  <a:pt x="7732065" y="1762237"/>
                  <a:pt x="7734347" y="1743026"/>
                  <a:pt x="7737802" y="1724025"/>
                </a:cubicBezTo>
                <a:cubicBezTo>
                  <a:pt x="7740698" y="1708097"/>
                  <a:pt x="7745037" y="1692427"/>
                  <a:pt x="7747327" y="1676400"/>
                </a:cubicBezTo>
                <a:cubicBezTo>
                  <a:pt x="7751393" y="1647938"/>
                  <a:pt x="7752786" y="1619137"/>
                  <a:pt x="7756852" y="1590675"/>
                </a:cubicBezTo>
                <a:cubicBezTo>
                  <a:pt x="7762314" y="1552438"/>
                  <a:pt x="7775902" y="1476375"/>
                  <a:pt x="7775902" y="1476375"/>
                </a:cubicBezTo>
                <a:cubicBezTo>
                  <a:pt x="7771902" y="1332363"/>
                  <a:pt x="7772730" y="1160496"/>
                  <a:pt x="7756852" y="1009650"/>
                </a:cubicBezTo>
                <a:cubicBezTo>
                  <a:pt x="7754830" y="990443"/>
                  <a:pt x="7750058" y="971619"/>
                  <a:pt x="7747327" y="952500"/>
                </a:cubicBezTo>
                <a:cubicBezTo>
                  <a:pt x="7743707" y="927160"/>
                  <a:pt x="7740482" y="901757"/>
                  <a:pt x="7737802" y="876300"/>
                </a:cubicBezTo>
                <a:cubicBezTo>
                  <a:pt x="7734131" y="841424"/>
                  <a:pt x="7732375" y="806354"/>
                  <a:pt x="7728277" y="771525"/>
                </a:cubicBezTo>
                <a:cubicBezTo>
                  <a:pt x="7705939" y="581648"/>
                  <a:pt x="7735098" y="902290"/>
                  <a:pt x="7699702" y="619125"/>
                </a:cubicBezTo>
                <a:cubicBezTo>
                  <a:pt x="7696527" y="593725"/>
                  <a:pt x="7694385" y="568174"/>
                  <a:pt x="7690177" y="542925"/>
                </a:cubicBezTo>
                <a:cubicBezTo>
                  <a:pt x="7688025" y="530012"/>
                  <a:pt x="7683064" y="517692"/>
                  <a:pt x="7680652" y="504825"/>
                </a:cubicBezTo>
                <a:cubicBezTo>
                  <a:pt x="7673534" y="466861"/>
                  <a:pt x="7667064" y="428762"/>
                  <a:pt x="7661602" y="390525"/>
                </a:cubicBezTo>
                <a:cubicBezTo>
                  <a:pt x="7653853" y="336285"/>
                  <a:pt x="7655048" y="316246"/>
                  <a:pt x="7633027" y="266700"/>
                </a:cubicBezTo>
                <a:cubicBezTo>
                  <a:pt x="7628378" y="256239"/>
                  <a:pt x="7620327" y="247650"/>
                  <a:pt x="7613977" y="238125"/>
                </a:cubicBezTo>
                <a:cubicBezTo>
                  <a:pt x="7610802" y="215900"/>
                  <a:pt x="7614492" y="191530"/>
                  <a:pt x="7604452" y="171450"/>
                </a:cubicBezTo>
                <a:cubicBezTo>
                  <a:pt x="7599962" y="162470"/>
                  <a:pt x="7585531" y="164683"/>
                  <a:pt x="7575877" y="161925"/>
                </a:cubicBezTo>
                <a:cubicBezTo>
                  <a:pt x="7563290" y="158329"/>
                  <a:pt x="7550614" y="154967"/>
                  <a:pt x="7537777" y="152400"/>
                </a:cubicBezTo>
                <a:cubicBezTo>
                  <a:pt x="7518839" y="148612"/>
                  <a:pt x="7499480" y="147065"/>
                  <a:pt x="7480627" y="142875"/>
                </a:cubicBezTo>
                <a:cubicBezTo>
                  <a:pt x="7470826" y="140697"/>
                  <a:pt x="7461706" y="136108"/>
                  <a:pt x="7452052" y="133350"/>
                </a:cubicBezTo>
                <a:cubicBezTo>
                  <a:pt x="7439465" y="129754"/>
                  <a:pt x="7426652" y="127000"/>
                  <a:pt x="7413952" y="123825"/>
                </a:cubicBezTo>
                <a:cubicBezTo>
                  <a:pt x="6791510" y="143904"/>
                  <a:pt x="7019377" y="123278"/>
                  <a:pt x="6728152" y="152400"/>
                </a:cubicBezTo>
                <a:cubicBezTo>
                  <a:pt x="6570156" y="147133"/>
                  <a:pt x="6426472" y="144459"/>
                  <a:pt x="6270952" y="133350"/>
                </a:cubicBezTo>
                <a:cubicBezTo>
                  <a:pt x="6239125" y="131077"/>
                  <a:pt x="6207535" y="126020"/>
                  <a:pt x="6175702" y="123825"/>
                </a:cubicBezTo>
                <a:cubicBezTo>
                  <a:pt x="6115437" y="119669"/>
                  <a:pt x="6054992" y="118456"/>
                  <a:pt x="5994727" y="114300"/>
                </a:cubicBezTo>
                <a:cubicBezTo>
                  <a:pt x="5866525" y="105458"/>
                  <a:pt x="5903098" y="97596"/>
                  <a:pt x="5747077" y="95250"/>
                </a:cubicBezTo>
                <a:lnTo>
                  <a:pt x="4632652" y="85725"/>
                </a:lnTo>
                <a:lnTo>
                  <a:pt x="4518352" y="76200"/>
                </a:lnTo>
                <a:lnTo>
                  <a:pt x="4385002" y="66675"/>
                </a:lnTo>
                <a:cubicBezTo>
                  <a:pt x="4350045" y="63878"/>
                  <a:pt x="4315122" y="60639"/>
                  <a:pt x="4280227" y="57150"/>
                </a:cubicBezTo>
                <a:cubicBezTo>
                  <a:pt x="4251619" y="54289"/>
                  <a:pt x="4223161" y="49918"/>
                  <a:pt x="4194502" y="47625"/>
                </a:cubicBezTo>
                <a:cubicBezTo>
                  <a:pt x="4122568" y="41870"/>
                  <a:pt x="3938194" y="32668"/>
                  <a:pt x="3870652" y="28575"/>
                </a:cubicBezTo>
                <a:lnTo>
                  <a:pt x="3727777" y="19050"/>
                </a:lnTo>
                <a:lnTo>
                  <a:pt x="3403927" y="0"/>
                </a:lnTo>
                <a:cubicBezTo>
                  <a:pt x="3289627" y="3175"/>
                  <a:pt x="3175059" y="1078"/>
                  <a:pt x="3061027" y="9525"/>
                </a:cubicBezTo>
                <a:cubicBezTo>
                  <a:pt x="3003247" y="13805"/>
                  <a:pt x="2947368" y="33972"/>
                  <a:pt x="2889577" y="38100"/>
                </a:cubicBezTo>
                <a:cubicBezTo>
                  <a:pt x="2724400" y="49898"/>
                  <a:pt x="2800569" y="43191"/>
                  <a:pt x="2660977" y="57150"/>
                </a:cubicBezTo>
                <a:cubicBezTo>
                  <a:pt x="2425188" y="124518"/>
                  <a:pt x="2760475" y="31991"/>
                  <a:pt x="2527627" y="85725"/>
                </a:cubicBezTo>
                <a:cubicBezTo>
                  <a:pt x="2508061" y="90240"/>
                  <a:pt x="2490506" y="103344"/>
                  <a:pt x="2470477" y="104775"/>
                </a:cubicBezTo>
                <a:lnTo>
                  <a:pt x="2337127" y="114300"/>
                </a:lnTo>
                <a:cubicBezTo>
                  <a:pt x="2308484" y="116791"/>
                  <a:pt x="2280045" y="121334"/>
                  <a:pt x="2251402" y="123825"/>
                </a:cubicBezTo>
                <a:cubicBezTo>
                  <a:pt x="2167490" y="131122"/>
                  <a:pt x="2037121" y="138111"/>
                  <a:pt x="1956127" y="142875"/>
                </a:cubicBezTo>
                <a:lnTo>
                  <a:pt x="1879927" y="152400"/>
                </a:lnTo>
                <a:cubicBezTo>
                  <a:pt x="1860808" y="155131"/>
                  <a:pt x="1841920" y="159373"/>
                  <a:pt x="1822777" y="161925"/>
                </a:cubicBezTo>
                <a:cubicBezTo>
                  <a:pt x="1794278" y="165725"/>
                  <a:pt x="1765551" y="167650"/>
                  <a:pt x="1737052" y="171450"/>
                </a:cubicBezTo>
                <a:cubicBezTo>
                  <a:pt x="1717909" y="174002"/>
                  <a:pt x="1699045" y="178423"/>
                  <a:pt x="1679902" y="180975"/>
                </a:cubicBezTo>
                <a:cubicBezTo>
                  <a:pt x="1603012" y="191227"/>
                  <a:pt x="1550881" y="193830"/>
                  <a:pt x="1470352" y="200025"/>
                </a:cubicBezTo>
                <a:cubicBezTo>
                  <a:pt x="1460827" y="203200"/>
                  <a:pt x="1451517" y="207115"/>
                  <a:pt x="1441777" y="209550"/>
                </a:cubicBezTo>
                <a:cubicBezTo>
                  <a:pt x="1426071" y="213477"/>
                  <a:pt x="1409659" y="214423"/>
                  <a:pt x="1394152" y="219075"/>
                </a:cubicBezTo>
                <a:cubicBezTo>
                  <a:pt x="1377775" y="223988"/>
                  <a:pt x="1363332" y="234974"/>
                  <a:pt x="1346527" y="238125"/>
                </a:cubicBezTo>
                <a:cubicBezTo>
                  <a:pt x="1312059" y="244588"/>
                  <a:pt x="1276677" y="244475"/>
                  <a:pt x="1241752" y="247650"/>
                </a:cubicBezTo>
                <a:cubicBezTo>
                  <a:pt x="1162202" y="274167"/>
                  <a:pt x="1173989" y="274176"/>
                  <a:pt x="1108402" y="285750"/>
                </a:cubicBezTo>
                <a:lnTo>
                  <a:pt x="994102" y="304800"/>
                </a:lnTo>
                <a:cubicBezTo>
                  <a:pt x="975052" y="314325"/>
                  <a:pt x="957721" y="328655"/>
                  <a:pt x="936952" y="333375"/>
                </a:cubicBezTo>
                <a:cubicBezTo>
                  <a:pt x="887030" y="344721"/>
                  <a:pt x="835181" y="344831"/>
                  <a:pt x="784552" y="352425"/>
                </a:cubicBezTo>
                <a:cubicBezTo>
                  <a:pt x="771606" y="354367"/>
                  <a:pt x="758334" y="356455"/>
                  <a:pt x="746452" y="361950"/>
                </a:cubicBezTo>
                <a:cubicBezTo>
                  <a:pt x="504114" y="474032"/>
                  <a:pt x="263852" y="590550"/>
                  <a:pt x="22552" y="704850"/>
                </a:cubicBezTo>
                <a:cubicBezTo>
                  <a:pt x="-9834" y="802009"/>
                  <a:pt x="-2011" y="754496"/>
                  <a:pt x="13027" y="904875"/>
                </a:cubicBezTo>
                <a:cubicBezTo>
                  <a:pt x="14057" y="915173"/>
                  <a:pt x="23922" y="966396"/>
                  <a:pt x="32077" y="981075"/>
                </a:cubicBezTo>
                <a:cubicBezTo>
                  <a:pt x="43196" y="1001089"/>
                  <a:pt x="57477" y="1019175"/>
                  <a:pt x="70177" y="1038225"/>
                </a:cubicBezTo>
                <a:cubicBezTo>
                  <a:pt x="97886" y="1079789"/>
                  <a:pt x="77393" y="1056986"/>
                  <a:pt x="117802" y="1085850"/>
                </a:cubicBezTo>
                <a:cubicBezTo>
                  <a:pt x="130720" y="1095077"/>
                  <a:pt x="140638" y="1110064"/>
                  <a:pt x="155902" y="1114425"/>
                </a:cubicBezTo>
                <a:cubicBezTo>
                  <a:pt x="186583" y="1123191"/>
                  <a:pt x="219402" y="1120775"/>
                  <a:pt x="251152" y="1123950"/>
                </a:cubicBezTo>
                <a:cubicBezTo>
                  <a:pt x="453678" y="1174581"/>
                  <a:pt x="301178" y="1143638"/>
                  <a:pt x="717877" y="1133475"/>
                </a:cubicBezTo>
                <a:lnTo>
                  <a:pt x="879802" y="1123950"/>
                </a:lnTo>
                <a:cubicBezTo>
                  <a:pt x="990346" y="1115447"/>
                  <a:pt x="967999" y="1109152"/>
                  <a:pt x="1098877" y="1095375"/>
                </a:cubicBezTo>
                <a:cubicBezTo>
                  <a:pt x="1159202" y="1089025"/>
                  <a:pt x="1220019" y="1086297"/>
                  <a:pt x="1279852" y="1076325"/>
                </a:cubicBezTo>
                <a:cubicBezTo>
                  <a:pt x="1416213" y="1053598"/>
                  <a:pt x="1246316" y="1081116"/>
                  <a:pt x="1413202" y="1057275"/>
                </a:cubicBezTo>
                <a:cubicBezTo>
                  <a:pt x="1432321" y="1054544"/>
                  <a:pt x="1451188" y="1050145"/>
                  <a:pt x="1470352" y="1047750"/>
                </a:cubicBezTo>
                <a:cubicBezTo>
                  <a:pt x="1580478" y="1033984"/>
                  <a:pt x="1599704" y="1038168"/>
                  <a:pt x="1727527" y="1028700"/>
                </a:cubicBezTo>
                <a:cubicBezTo>
                  <a:pt x="1759348" y="1026343"/>
                  <a:pt x="1791027" y="1022350"/>
                  <a:pt x="1822777" y="1019175"/>
                </a:cubicBezTo>
                <a:lnTo>
                  <a:pt x="2365702" y="1028700"/>
                </a:lnTo>
                <a:cubicBezTo>
                  <a:pt x="2397596" y="1029652"/>
                  <a:pt x="2429364" y="1033712"/>
                  <a:pt x="2460952" y="1038225"/>
                </a:cubicBezTo>
                <a:cubicBezTo>
                  <a:pt x="2473911" y="1040076"/>
                  <a:pt x="2486296" y="1044806"/>
                  <a:pt x="2499052" y="1047750"/>
                </a:cubicBezTo>
                <a:cubicBezTo>
                  <a:pt x="2527574" y="1054332"/>
                  <a:pt x="2555950" y="1061713"/>
                  <a:pt x="2584777" y="1066800"/>
                </a:cubicBezTo>
                <a:cubicBezTo>
                  <a:pt x="2609985" y="1071248"/>
                  <a:pt x="2635604" y="1072942"/>
                  <a:pt x="2660977" y="1076325"/>
                </a:cubicBezTo>
                <a:cubicBezTo>
                  <a:pt x="2683231" y="1079292"/>
                  <a:pt x="2705507" y="1082159"/>
                  <a:pt x="2727652" y="1085850"/>
                </a:cubicBezTo>
                <a:cubicBezTo>
                  <a:pt x="2743621" y="1088512"/>
                  <a:pt x="2759473" y="1091863"/>
                  <a:pt x="2775277" y="1095375"/>
                </a:cubicBezTo>
                <a:cubicBezTo>
                  <a:pt x="2788056" y="1098215"/>
                  <a:pt x="2800497" y="1102558"/>
                  <a:pt x="2813377" y="1104900"/>
                </a:cubicBezTo>
                <a:cubicBezTo>
                  <a:pt x="2835466" y="1108916"/>
                  <a:pt x="2857963" y="1110409"/>
                  <a:pt x="2880052" y="1114425"/>
                </a:cubicBezTo>
                <a:cubicBezTo>
                  <a:pt x="2994148" y="1135170"/>
                  <a:pt x="2854917" y="1113073"/>
                  <a:pt x="2946727" y="1133475"/>
                </a:cubicBezTo>
                <a:cubicBezTo>
                  <a:pt x="2965580" y="1137665"/>
                  <a:pt x="2985141" y="1138316"/>
                  <a:pt x="3003877" y="1143000"/>
                </a:cubicBezTo>
                <a:cubicBezTo>
                  <a:pt x="3023358" y="1147870"/>
                  <a:pt x="3041336" y="1158112"/>
                  <a:pt x="3061027" y="1162050"/>
                </a:cubicBezTo>
                <a:cubicBezTo>
                  <a:pt x="3076902" y="1165225"/>
                  <a:pt x="3093033" y="1167315"/>
                  <a:pt x="3108652" y="1171575"/>
                </a:cubicBezTo>
                <a:cubicBezTo>
                  <a:pt x="3128025" y="1176859"/>
                  <a:pt x="3146752" y="1184275"/>
                  <a:pt x="3165802" y="1190625"/>
                </a:cubicBezTo>
                <a:cubicBezTo>
                  <a:pt x="3175327" y="1193800"/>
                  <a:pt x="3184637" y="1197715"/>
                  <a:pt x="3194377" y="1200150"/>
                </a:cubicBezTo>
                <a:cubicBezTo>
                  <a:pt x="3207077" y="1203325"/>
                  <a:pt x="3219698" y="1206835"/>
                  <a:pt x="3232477" y="1209675"/>
                </a:cubicBezTo>
                <a:cubicBezTo>
                  <a:pt x="3248281" y="1213187"/>
                  <a:pt x="3264483" y="1214940"/>
                  <a:pt x="3280102" y="1219200"/>
                </a:cubicBezTo>
                <a:cubicBezTo>
                  <a:pt x="3299475" y="1224484"/>
                  <a:pt x="3317771" y="1233380"/>
                  <a:pt x="3337252" y="1238250"/>
                </a:cubicBezTo>
                <a:cubicBezTo>
                  <a:pt x="3349952" y="1241425"/>
                  <a:pt x="3362765" y="1244179"/>
                  <a:pt x="3375352" y="1247775"/>
                </a:cubicBezTo>
                <a:cubicBezTo>
                  <a:pt x="3385006" y="1250533"/>
                  <a:pt x="3394273" y="1254542"/>
                  <a:pt x="3403927" y="1257300"/>
                </a:cubicBezTo>
                <a:cubicBezTo>
                  <a:pt x="3416514" y="1260896"/>
                  <a:pt x="3429440" y="1263229"/>
                  <a:pt x="3442027" y="1266825"/>
                </a:cubicBezTo>
                <a:cubicBezTo>
                  <a:pt x="3451681" y="1269583"/>
                  <a:pt x="3460862" y="1273915"/>
                  <a:pt x="3470602" y="1276350"/>
                </a:cubicBezTo>
                <a:cubicBezTo>
                  <a:pt x="3486308" y="1280277"/>
                  <a:pt x="3502608" y="1281615"/>
                  <a:pt x="3518227" y="1285875"/>
                </a:cubicBezTo>
                <a:cubicBezTo>
                  <a:pt x="3572004" y="1300542"/>
                  <a:pt x="3570788" y="1308648"/>
                  <a:pt x="3623002" y="1314450"/>
                </a:cubicBezTo>
                <a:cubicBezTo>
                  <a:pt x="3664146" y="1319022"/>
                  <a:pt x="3705552" y="1320800"/>
                  <a:pt x="3746827" y="1323975"/>
                </a:cubicBezTo>
                <a:cubicBezTo>
                  <a:pt x="3832861" y="1358388"/>
                  <a:pt x="3754457" y="1330962"/>
                  <a:pt x="3851602" y="1352550"/>
                </a:cubicBezTo>
                <a:cubicBezTo>
                  <a:pt x="3861403" y="1354728"/>
                  <a:pt x="3870394" y="1359817"/>
                  <a:pt x="3880177" y="1362075"/>
                </a:cubicBezTo>
                <a:cubicBezTo>
                  <a:pt x="3939555" y="1375778"/>
                  <a:pt x="3976181" y="1381251"/>
                  <a:pt x="4032577" y="1390650"/>
                </a:cubicBezTo>
                <a:cubicBezTo>
                  <a:pt x="4142874" y="1434769"/>
                  <a:pt x="4049588" y="1403431"/>
                  <a:pt x="4270702" y="1419225"/>
                </a:cubicBezTo>
                <a:cubicBezTo>
                  <a:pt x="4296235" y="1421049"/>
                  <a:pt x="4321445" y="1426070"/>
                  <a:pt x="4346902" y="1428750"/>
                </a:cubicBezTo>
                <a:cubicBezTo>
                  <a:pt x="4381778" y="1432421"/>
                  <a:pt x="4416848" y="1434177"/>
                  <a:pt x="4451677" y="1438275"/>
                </a:cubicBezTo>
                <a:cubicBezTo>
                  <a:pt x="4470857" y="1440532"/>
                  <a:pt x="4489663" y="1445405"/>
                  <a:pt x="4508827" y="1447800"/>
                </a:cubicBezTo>
                <a:cubicBezTo>
                  <a:pt x="4540489" y="1451758"/>
                  <a:pt x="4572364" y="1453801"/>
                  <a:pt x="4604077" y="1457325"/>
                </a:cubicBezTo>
                <a:cubicBezTo>
                  <a:pt x="4629518" y="1460152"/>
                  <a:pt x="4654937" y="1463230"/>
                  <a:pt x="4680277" y="1466850"/>
                </a:cubicBezTo>
                <a:cubicBezTo>
                  <a:pt x="4699396" y="1469581"/>
                  <a:pt x="4718210" y="1474453"/>
                  <a:pt x="4737427" y="1476375"/>
                </a:cubicBezTo>
                <a:cubicBezTo>
                  <a:pt x="4781769" y="1480809"/>
                  <a:pt x="4826327" y="1482725"/>
                  <a:pt x="4870777" y="1485900"/>
                </a:cubicBezTo>
                <a:cubicBezTo>
                  <a:pt x="4957376" y="1507550"/>
                  <a:pt x="4877892" y="1490010"/>
                  <a:pt x="5042227" y="1504950"/>
                </a:cubicBezTo>
                <a:cubicBezTo>
                  <a:pt x="5067720" y="1507268"/>
                  <a:pt x="5093054" y="1511092"/>
                  <a:pt x="5118427" y="1514475"/>
                </a:cubicBezTo>
                <a:cubicBezTo>
                  <a:pt x="5140681" y="1517442"/>
                  <a:pt x="5162701" y="1522507"/>
                  <a:pt x="5185102" y="1524000"/>
                </a:cubicBezTo>
                <a:cubicBezTo>
                  <a:pt x="5258034" y="1528862"/>
                  <a:pt x="5331152" y="1530350"/>
                  <a:pt x="5404177" y="1533525"/>
                </a:cubicBezTo>
                <a:lnTo>
                  <a:pt x="5470852" y="1543050"/>
                </a:lnTo>
                <a:cubicBezTo>
                  <a:pt x="5499381" y="1546616"/>
                  <a:pt x="5528115" y="1548509"/>
                  <a:pt x="5556577" y="1552575"/>
                </a:cubicBezTo>
                <a:cubicBezTo>
                  <a:pt x="5572604" y="1554865"/>
                  <a:pt x="5588138" y="1560092"/>
                  <a:pt x="5604202" y="1562100"/>
                </a:cubicBezTo>
                <a:cubicBezTo>
                  <a:pt x="5639000" y="1566450"/>
                  <a:pt x="5674052" y="1568450"/>
                  <a:pt x="5708977" y="1571625"/>
                </a:cubicBezTo>
                <a:lnTo>
                  <a:pt x="5794702" y="1600200"/>
                </a:lnTo>
                <a:lnTo>
                  <a:pt x="5823277" y="1609725"/>
                </a:lnTo>
                <a:cubicBezTo>
                  <a:pt x="5832802" y="1612900"/>
                  <a:pt x="5842112" y="1616815"/>
                  <a:pt x="5851852" y="1619250"/>
                </a:cubicBezTo>
                <a:cubicBezTo>
                  <a:pt x="5877252" y="1625600"/>
                  <a:pt x="5903214" y="1630021"/>
                  <a:pt x="5928052" y="1638300"/>
                </a:cubicBezTo>
                <a:cubicBezTo>
                  <a:pt x="5969046" y="1651965"/>
                  <a:pt x="5946887" y="1645390"/>
                  <a:pt x="5994727" y="1657350"/>
                </a:cubicBezTo>
                <a:cubicBezTo>
                  <a:pt x="6041110" y="1688272"/>
                  <a:pt x="6004288" y="1668351"/>
                  <a:pt x="6061402" y="1685925"/>
                </a:cubicBezTo>
                <a:cubicBezTo>
                  <a:pt x="6090191" y="1694783"/>
                  <a:pt x="6118552" y="1704975"/>
                  <a:pt x="6147127" y="1714500"/>
                </a:cubicBezTo>
                <a:cubicBezTo>
                  <a:pt x="6156652" y="1717675"/>
                  <a:pt x="6165798" y="1722374"/>
                  <a:pt x="6175702" y="1724025"/>
                </a:cubicBezTo>
                <a:cubicBezTo>
                  <a:pt x="6194752" y="1727200"/>
                  <a:pt x="6213870" y="1729991"/>
                  <a:pt x="6232852" y="1733550"/>
                </a:cubicBezTo>
                <a:cubicBezTo>
                  <a:pt x="6264676" y="1739517"/>
                  <a:pt x="6296552" y="1745319"/>
                  <a:pt x="6328102" y="1752600"/>
                </a:cubicBezTo>
                <a:cubicBezTo>
                  <a:pt x="6337885" y="1754858"/>
                  <a:pt x="6346773" y="1760474"/>
                  <a:pt x="6356677" y="1762125"/>
                </a:cubicBezTo>
                <a:cubicBezTo>
                  <a:pt x="6385037" y="1766852"/>
                  <a:pt x="6413827" y="1768475"/>
                  <a:pt x="6442402" y="1771650"/>
                </a:cubicBezTo>
                <a:cubicBezTo>
                  <a:pt x="6539129" y="1803892"/>
                  <a:pt x="6461981" y="1782611"/>
                  <a:pt x="6585277" y="1800225"/>
                </a:cubicBezTo>
                <a:cubicBezTo>
                  <a:pt x="6601304" y="1802515"/>
                  <a:pt x="6616901" y="1807288"/>
                  <a:pt x="6632902" y="1809750"/>
                </a:cubicBezTo>
                <a:cubicBezTo>
                  <a:pt x="6693026" y="1819000"/>
                  <a:pt x="6753308" y="1823294"/>
                  <a:pt x="6813877" y="1828800"/>
                </a:cubicBezTo>
                <a:cubicBezTo>
                  <a:pt x="6920292" y="1850083"/>
                  <a:pt x="6810009" y="1830180"/>
                  <a:pt x="7004377" y="1847850"/>
                </a:cubicBezTo>
                <a:cubicBezTo>
                  <a:pt x="7026735" y="1849883"/>
                  <a:pt x="7048702" y="1855246"/>
                  <a:pt x="7071052" y="1857375"/>
                </a:cubicBezTo>
                <a:cubicBezTo>
                  <a:pt x="7115415" y="1861600"/>
                  <a:pt x="7160006" y="1863040"/>
                  <a:pt x="7204402" y="1866900"/>
                </a:cubicBezTo>
                <a:cubicBezTo>
                  <a:pt x="7326445" y="1877512"/>
                  <a:pt x="7380072" y="1895475"/>
                  <a:pt x="7528252" y="1895475"/>
                </a:cubicBezTo>
                <a:lnTo>
                  <a:pt x="7671127" y="1895475"/>
                </a:lnTo>
                <a:close/>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14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SL64bHP"/>
          <p:cNvPicPr>
            <a:picLocks noChangeAspect="1" noChangeArrowheads="1"/>
          </p:cNvPicPr>
          <p:nvPr/>
        </p:nvPicPr>
        <p:blipFill>
          <a:blip r:embed="rId2"/>
          <a:srcRect/>
          <a:stretch>
            <a:fillRect/>
          </a:stretch>
        </p:blipFill>
        <p:spPr bwMode="auto">
          <a:xfrm>
            <a:off x="838200" y="1162050"/>
            <a:ext cx="7162800" cy="5372100"/>
          </a:xfrm>
          <a:prstGeom prst="rect">
            <a:avLst/>
          </a:prstGeom>
          <a:noFill/>
        </p:spPr>
      </p:pic>
      <p:sp>
        <p:nvSpPr>
          <p:cNvPr id="26630" name="WordArt 6"/>
          <p:cNvSpPr>
            <a:spLocks noChangeArrowheads="1" noChangeShapeType="1" noTextEdit="1"/>
          </p:cNvSpPr>
          <p:nvPr/>
        </p:nvSpPr>
        <p:spPr bwMode="auto">
          <a:xfrm>
            <a:off x="2895600" y="3276600"/>
            <a:ext cx="30099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cardiac muscle</a:t>
            </a:r>
          </a:p>
        </p:txBody>
      </p:sp>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extLst>
      <p:ext uri="{BB962C8B-B14F-4D97-AF65-F5344CB8AC3E}">
        <p14:creationId xmlns:p14="http://schemas.microsoft.com/office/powerpoint/2010/main" val="1757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SL86OL"/>
          <p:cNvPicPr>
            <a:picLocks noChangeAspect="1" noChangeArrowheads="1"/>
          </p:cNvPicPr>
          <p:nvPr/>
        </p:nvPicPr>
        <p:blipFill>
          <a:blip r:embed="rId2"/>
          <a:srcRect/>
          <a:stretch>
            <a:fillRect/>
          </a:stretch>
        </p:blipFill>
        <p:spPr bwMode="auto">
          <a:xfrm>
            <a:off x="609600" y="1071265"/>
            <a:ext cx="7543800" cy="5657850"/>
          </a:xfrm>
          <a:prstGeom prst="rect">
            <a:avLst/>
          </a:prstGeom>
          <a:noFill/>
        </p:spPr>
      </p:pic>
      <p:sp>
        <p:nvSpPr>
          <p:cNvPr id="25607" name="WordArt 7"/>
          <p:cNvSpPr>
            <a:spLocks noChangeArrowheads="1" noChangeShapeType="1" noTextEdit="1"/>
          </p:cNvSpPr>
          <p:nvPr/>
        </p:nvSpPr>
        <p:spPr bwMode="auto">
          <a:xfrm>
            <a:off x="2895600" y="3276600"/>
            <a:ext cx="30099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skeletal muscle</a:t>
            </a:r>
          </a:p>
        </p:txBody>
      </p:sp>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extLst>
      <p:ext uri="{BB962C8B-B14F-4D97-AF65-F5344CB8AC3E}">
        <p14:creationId xmlns:p14="http://schemas.microsoft.com/office/powerpoint/2010/main" val="176153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5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L27MP"/>
          <p:cNvPicPr>
            <a:picLocks noChangeAspect="1" noChangeArrowheads="1"/>
          </p:cNvPicPr>
          <p:nvPr/>
        </p:nvPicPr>
        <p:blipFill>
          <a:blip r:embed="rId2"/>
          <a:srcRect/>
          <a:stretch>
            <a:fillRect/>
          </a:stretch>
        </p:blipFill>
        <p:spPr bwMode="auto">
          <a:xfrm>
            <a:off x="685800" y="1108428"/>
            <a:ext cx="7620000" cy="5715000"/>
          </a:xfrm>
          <a:prstGeom prst="rect">
            <a:avLst/>
          </a:prstGeom>
          <a:noFill/>
        </p:spPr>
      </p:pic>
      <p:sp>
        <p:nvSpPr>
          <p:cNvPr id="17413" name="WordArt 5"/>
          <p:cNvSpPr>
            <a:spLocks noChangeArrowheads="1" noChangeShapeType="1" noTextEdit="1"/>
          </p:cNvSpPr>
          <p:nvPr/>
        </p:nvSpPr>
        <p:spPr bwMode="auto">
          <a:xfrm>
            <a:off x="2895600" y="3276600"/>
            <a:ext cx="30099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skeletal muscle</a:t>
            </a:r>
          </a:p>
        </p:txBody>
      </p:sp>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extLst>
      <p:ext uri="{BB962C8B-B14F-4D97-AF65-F5344CB8AC3E}">
        <p14:creationId xmlns:p14="http://schemas.microsoft.com/office/powerpoint/2010/main" val="426080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715375"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epithelium on this slide. (advance slide for answer)</a:t>
            </a:r>
          </a:p>
        </p:txBody>
      </p:sp>
      <p:sp>
        <p:nvSpPr>
          <p:cNvPr id="21" name="Rectangle 20"/>
          <p:cNvSpPr/>
          <p:nvPr/>
        </p:nvSpPr>
        <p:spPr>
          <a:xfrm>
            <a:off x="3105150" y="1079654"/>
            <a:ext cx="27051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transitional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375" y="1593693"/>
            <a:ext cx="6474649" cy="5083676"/>
          </a:xfrm>
          <a:prstGeom prst="rect">
            <a:avLst/>
          </a:prstGeom>
        </p:spPr>
      </p:pic>
    </p:spTree>
    <p:extLst>
      <p:ext uri="{BB962C8B-B14F-4D97-AF65-F5344CB8AC3E}">
        <p14:creationId xmlns:p14="http://schemas.microsoft.com/office/powerpoint/2010/main" val="378312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685800"/>
            <a:ext cx="6889213" cy="4832350"/>
            <a:chOff x="760681" y="914400"/>
            <a:chExt cx="6889213" cy="4832350"/>
          </a:xfrm>
        </p:grpSpPr>
        <p:pic>
          <p:nvPicPr>
            <p:cNvPr id="7170" name="Picture 1" descr="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681" y="914400"/>
              <a:ext cx="687968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http://clcpages.clcillinois.edu/home/bio567/pages/newtissues/Skeletal%20muscle%200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050" y="1104900"/>
              <a:ext cx="3439844" cy="186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2" name="TextBox 3"/>
          <p:cNvSpPr txBox="1">
            <a:spLocks noChangeArrowheads="1"/>
          </p:cNvSpPr>
          <p:nvPr/>
        </p:nvSpPr>
        <p:spPr bwMode="auto">
          <a:xfrm>
            <a:off x="157163" y="100013"/>
            <a:ext cx="899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solidFill>
                  <a:srgbClr val="C00000"/>
                </a:solidFill>
              </a:rPr>
              <a:t>Formation of a skeletal muscle fiber (muscle cell)</a:t>
            </a:r>
          </a:p>
        </p:txBody>
      </p:sp>
      <p:sp>
        <p:nvSpPr>
          <p:cNvPr id="6" name="TextBox 5"/>
          <p:cNvSpPr txBox="1"/>
          <p:nvPr/>
        </p:nvSpPr>
        <p:spPr>
          <a:xfrm>
            <a:off x="157163" y="5551130"/>
            <a:ext cx="8834437" cy="1323439"/>
          </a:xfrm>
          <a:prstGeom prst="rect">
            <a:avLst/>
          </a:prstGeom>
          <a:noFill/>
        </p:spPr>
        <p:txBody>
          <a:bodyPr wrap="square">
            <a:spAutoFit/>
          </a:bodyPr>
          <a:lstStyle/>
          <a:p>
            <a:r>
              <a:rPr lang="en-US" sz="1600" b="1" dirty="0">
                <a:solidFill>
                  <a:schemeClr val="accent6">
                    <a:lumMod val="50000"/>
                  </a:schemeClr>
                </a:solidFill>
                <a:latin typeface="Calibri" pitchFamily="34" charset="0"/>
              </a:rPr>
              <a:t>Skeletal muscle cells (fibers) develop from the fusion of myoblasts, resulting in large, multinuclear cells (each cell is a syncytium – how cool is that).   The cells then assemble their contractile machinery in the cytoplasm.  These come in the form of myofibrils, which have an alternate dark-light banding pattern when viewed from the side.  The fact that the cell is chock-full of these myofibrils pushes the nuclei to the periphery of the cell.</a:t>
            </a:r>
          </a:p>
        </p:txBody>
      </p:sp>
      <p:sp>
        <p:nvSpPr>
          <p:cNvPr id="7" name="TextBox 6"/>
          <p:cNvSpPr txBox="1"/>
          <p:nvPr/>
        </p:nvSpPr>
        <p:spPr>
          <a:xfrm>
            <a:off x="6096000" y="2819400"/>
            <a:ext cx="2971800" cy="2031325"/>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 longitudinal section of skeletal muscle like the one shown above will have a characteristic dark-light banding pattern.</a:t>
            </a:r>
          </a:p>
          <a:p>
            <a:r>
              <a:rPr lang="en-US" sz="1400" b="1" dirty="0">
                <a:solidFill>
                  <a:schemeClr val="accent3">
                    <a:lumMod val="50000"/>
                  </a:schemeClr>
                </a:solidFill>
                <a:latin typeface="Tempus Sans ITC" pitchFamily="82" charset="0"/>
              </a:rPr>
              <a:t>However, also note that a good, high magnification view of skeletal muscle in cross section will show stippling within the cell due to sectioning of the myofibrils.</a:t>
            </a:r>
          </a:p>
        </p:txBody>
      </p:sp>
      <p:sp>
        <p:nvSpPr>
          <p:cNvPr id="3" name="Freeform 2"/>
          <p:cNvSpPr/>
          <p:nvPr/>
        </p:nvSpPr>
        <p:spPr>
          <a:xfrm>
            <a:off x="3158244" y="4143186"/>
            <a:ext cx="4357254" cy="847914"/>
          </a:xfrm>
          <a:custGeom>
            <a:avLst/>
            <a:gdLst>
              <a:gd name="connsiteX0" fmla="*/ 4156956 w 4357254"/>
              <a:gd name="connsiteY0" fmla="*/ 533589 h 847914"/>
              <a:gd name="connsiteX1" fmla="*/ 4280781 w 4357254"/>
              <a:gd name="connsiteY1" fmla="*/ 552639 h 847914"/>
              <a:gd name="connsiteX2" fmla="*/ 4309356 w 4357254"/>
              <a:gd name="connsiteY2" fmla="*/ 562164 h 847914"/>
              <a:gd name="connsiteX3" fmla="*/ 4337931 w 4357254"/>
              <a:gd name="connsiteY3" fmla="*/ 581214 h 847914"/>
              <a:gd name="connsiteX4" fmla="*/ 4356981 w 4357254"/>
              <a:gd name="connsiteY4" fmla="*/ 638364 h 847914"/>
              <a:gd name="connsiteX5" fmla="*/ 4347456 w 4357254"/>
              <a:gd name="connsiteY5" fmla="*/ 714564 h 847914"/>
              <a:gd name="connsiteX6" fmla="*/ 4337931 w 4357254"/>
              <a:gd name="connsiteY6" fmla="*/ 743139 h 847914"/>
              <a:gd name="connsiteX7" fmla="*/ 4271256 w 4357254"/>
              <a:gd name="connsiteY7" fmla="*/ 781239 h 847914"/>
              <a:gd name="connsiteX8" fmla="*/ 4214106 w 4357254"/>
              <a:gd name="connsiteY8" fmla="*/ 800289 h 847914"/>
              <a:gd name="connsiteX9" fmla="*/ 4185531 w 4357254"/>
              <a:gd name="connsiteY9" fmla="*/ 809814 h 847914"/>
              <a:gd name="connsiteX10" fmla="*/ 4156956 w 4357254"/>
              <a:gd name="connsiteY10" fmla="*/ 819339 h 847914"/>
              <a:gd name="connsiteX11" fmla="*/ 4109331 w 4357254"/>
              <a:gd name="connsiteY11" fmla="*/ 828864 h 847914"/>
              <a:gd name="connsiteX12" fmla="*/ 4052181 w 4357254"/>
              <a:gd name="connsiteY12" fmla="*/ 838389 h 847914"/>
              <a:gd name="connsiteX13" fmla="*/ 4023606 w 4357254"/>
              <a:gd name="connsiteY13" fmla="*/ 847914 h 847914"/>
              <a:gd name="connsiteX14" fmla="*/ 3709281 w 4357254"/>
              <a:gd name="connsiteY14" fmla="*/ 828864 h 847914"/>
              <a:gd name="connsiteX15" fmla="*/ 3661656 w 4357254"/>
              <a:gd name="connsiteY15" fmla="*/ 819339 h 847914"/>
              <a:gd name="connsiteX16" fmla="*/ 3518781 w 4357254"/>
              <a:gd name="connsiteY16" fmla="*/ 790764 h 847914"/>
              <a:gd name="connsiteX17" fmla="*/ 3490206 w 4357254"/>
              <a:gd name="connsiteY17" fmla="*/ 781239 h 847914"/>
              <a:gd name="connsiteX18" fmla="*/ 3423531 w 4357254"/>
              <a:gd name="connsiteY18" fmla="*/ 771714 h 847914"/>
              <a:gd name="connsiteX19" fmla="*/ 3347331 w 4357254"/>
              <a:gd name="connsiteY19" fmla="*/ 752664 h 847914"/>
              <a:gd name="connsiteX20" fmla="*/ 3213981 w 4357254"/>
              <a:gd name="connsiteY20" fmla="*/ 733614 h 847914"/>
              <a:gd name="connsiteX21" fmla="*/ 3137781 w 4357254"/>
              <a:gd name="connsiteY21" fmla="*/ 714564 h 847914"/>
              <a:gd name="connsiteX22" fmla="*/ 3109206 w 4357254"/>
              <a:gd name="connsiteY22" fmla="*/ 705039 h 847914"/>
              <a:gd name="connsiteX23" fmla="*/ 3033006 w 4357254"/>
              <a:gd name="connsiteY23" fmla="*/ 695514 h 847914"/>
              <a:gd name="connsiteX24" fmla="*/ 2823456 w 4357254"/>
              <a:gd name="connsiteY24" fmla="*/ 676464 h 847914"/>
              <a:gd name="connsiteX25" fmla="*/ 2604381 w 4357254"/>
              <a:gd name="connsiteY25" fmla="*/ 657414 h 847914"/>
              <a:gd name="connsiteX26" fmla="*/ 2547231 w 4357254"/>
              <a:gd name="connsiteY26" fmla="*/ 647889 h 847914"/>
              <a:gd name="connsiteX27" fmla="*/ 2518656 w 4357254"/>
              <a:gd name="connsiteY27" fmla="*/ 638364 h 847914"/>
              <a:gd name="connsiteX28" fmla="*/ 2366256 w 4357254"/>
              <a:gd name="connsiteY28" fmla="*/ 628839 h 847914"/>
              <a:gd name="connsiteX29" fmla="*/ 2318631 w 4357254"/>
              <a:gd name="connsiteY29" fmla="*/ 619314 h 847914"/>
              <a:gd name="connsiteX30" fmla="*/ 2223381 w 4357254"/>
              <a:gd name="connsiteY30" fmla="*/ 590739 h 847914"/>
              <a:gd name="connsiteX31" fmla="*/ 2061456 w 4357254"/>
              <a:gd name="connsiteY31" fmla="*/ 581214 h 847914"/>
              <a:gd name="connsiteX32" fmla="*/ 2032881 w 4357254"/>
              <a:gd name="connsiteY32" fmla="*/ 571689 h 847914"/>
              <a:gd name="connsiteX33" fmla="*/ 1890006 w 4357254"/>
              <a:gd name="connsiteY33" fmla="*/ 552639 h 847914"/>
              <a:gd name="connsiteX34" fmla="*/ 1689981 w 4357254"/>
              <a:gd name="connsiteY34" fmla="*/ 533589 h 847914"/>
              <a:gd name="connsiteX35" fmla="*/ 1537581 w 4357254"/>
              <a:gd name="connsiteY35" fmla="*/ 514539 h 847914"/>
              <a:gd name="connsiteX36" fmla="*/ 1337556 w 4357254"/>
              <a:gd name="connsiteY36" fmla="*/ 505014 h 847914"/>
              <a:gd name="connsiteX37" fmla="*/ 1251831 w 4357254"/>
              <a:gd name="connsiteY37" fmla="*/ 495489 h 847914"/>
              <a:gd name="connsiteX38" fmla="*/ 1004181 w 4357254"/>
              <a:gd name="connsiteY38" fmla="*/ 476439 h 847914"/>
              <a:gd name="connsiteX39" fmla="*/ 937506 w 4357254"/>
              <a:gd name="connsiteY39" fmla="*/ 466914 h 847914"/>
              <a:gd name="connsiteX40" fmla="*/ 861306 w 4357254"/>
              <a:gd name="connsiteY40" fmla="*/ 457389 h 847914"/>
              <a:gd name="connsiteX41" fmla="*/ 766056 w 4357254"/>
              <a:gd name="connsiteY41" fmla="*/ 447864 h 847914"/>
              <a:gd name="connsiteX42" fmla="*/ 699381 w 4357254"/>
              <a:gd name="connsiteY42" fmla="*/ 438339 h 847914"/>
              <a:gd name="connsiteX43" fmla="*/ 594606 w 4357254"/>
              <a:gd name="connsiteY43" fmla="*/ 428814 h 847914"/>
              <a:gd name="connsiteX44" fmla="*/ 470781 w 4357254"/>
              <a:gd name="connsiteY44" fmla="*/ 400239 h 847914"/>
              <a:gd name="connsiteX45" fmla="*/ 375531 w 4357254"/>
              <a:gd name="connsiteY45" fmla="*/ 390714 h 847914"/>
              <a:gd name="connsiteX46" fmla="*/ 289806 w 4357254"/>
              <a:gd name="connsiteY46" fmla="*/ 362139 h 847914"/>
              <a:gd name="connsiteX47" fmla="*/ 261231 w 4357254"/>
              <a:gd name="connsiteY47" fmla="*/ 352614 h 847914"/>
              <a:gd name="connsiteX48" fmla="*/ 213606 w 4357254"/>
              <a:gd name="connsiteY48" fmla="*/ 314514 h 847914"/>
              <a:gd name="connsiteX49" fmla="*/ 156456 w 4357254"/>
              <a:gd name="connsiteY49" fmla="*/ 276414 h 847914"/>
              <a:gd name="connsiteX50" fmla="*/ 137406 w 4357254"/>
              <a:gd name="connsiteY50" fmla="*/ 247839 h 847914"/>
              <a:gd name="connsiteX51" fmla="*/ 108831 w 4357254"/>
              <a:gd name="connsiteY51" fmla="*/ 219264 h 847914"/>
              <a:gd name="connsiteX52" fmla="*/ 89781 w 4357254"/>
              <a:gd name="connsiteY52" fmla="*/ 162114 h 847914"/>
              <a:gd name="connsiteX53" fmla="*/ 99306 w 4357254"/>
              <a:gd name="connsiteY53" fmla="*/ 57339 h 847914"/>
              <a:gd name="connsiteX54" fmla="*/ 118356 w 4357254"/>
              <a:gd name="connsiteY54" fmla="*/ 189 h 847914"/>
              <a:gd name="connsiteX55" fmla="*/ 61206 w 4357254"/>
              <a:gd name="connsiteY55" fmla="*/ 9714 h 847914"/>
              <a:gd name="connsiteX56" fmla="*/ 4056 w 4357254"/>
              <a:gd name="connsiteY56" fmla="*/ 28764 h 847914"/>
              <a:gd name="connsiteX57" fmla="*/ 51681 w 4357254"/>
              <a:gd name="connsiteY57" fmla="*/ 19239 h 847914"/>
              <a:gd name="connsiteX58" fmla="*/ 108831 w 4357254"/>
              <a:gd name="connsiteY58" fmla="*/ 189 h 847914"/>
              <a:gd name="connsiteX59" fmla="*/ 175506 w 4357254"/>
              <a:gd name="connsiteY59" fmla="*/ 47814 h 847914"/>
              <a:gd name="connsiteX60" fmla="*/ 185031 w 4357254"/>
              <a:gd name="connsiteY60" fmla="*/ 76389 h 847914"/>
              <a:gd name="connsiteX61" fmla="*/ 204081 w 4357254"/>
              <a:gd name="connsiteY61" fmla="*/ 104964 h 84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57254" h="847914">
                <a:moveTo>
                  <a:pt x="4156956" y="533589"/>
                </a:moveTo>
                <a:cubicBezTo>
                  <a:pt x="4226046" y="541266"/>
                  <a:pt x="4228287" y="537641"/>
                  <a:pt x="4280781" y="552639"/>
                </a:cubicBezTo>
                <a:cubicBezTo>
                  <a:pt x="4290435" y="555397"/>
                  <a:pt x="4300376" y="557674"/>
                  <a:pt x="4309356" y="562164"/>
                </a:cubicBezTo>
                <a:cubicBezTo>
                  <a:pt x="4319595" y="567284"/>
                  <a:pt x="4328406" y="574864"/>
                  <a:pt x="4337931" y="581214"/>
                </a:cubicBezTo>
                <a:cubicBezTo>
                  <a:pt x="4344281" y="600264"/>
                  <a:pt x="4359472" y="618439"/>
                  <a:pt x="4356981" y="638364"/>
                </a:cubicBezTo>
                <a:cubicBezTo>
                  <a:pt x="4353806" y="663764"/>
                  <a:pt x="4352035" y="689379"/>
                  <a:pt x="4347456" y="714564"/>
                </a:cubicBezTo>
                <a:cubicBezTo>
                  <a:pt x="4345660" y="724442"/>
                  <a:pt x="4344203" y="735299"/>
                  <a:pt x="4337931" y="743139"/>
                </a:cubicBezTo>
                <a:cubicBezTo>
                  <a:pt x="4329845" y="753247"/>
                  <a:pt x="4279528" y="777930"/>
                  <a:pt x="4271256" y="781239"/>
                </a:cubicBezTo>
                <a:cubicBezTo>
                  <a:pt x="4252612" y="788697"/>
                  <a:pt x="4233156" y="793939"/>
                  <a:pt x="4214106" y="800289"/>
                </a:cubicBezTo>
                <a:lnTo>
                  <a:pt x="4185531" y="809814"/>
                </a:lnTo>
                <a:cubicBezTo>
                  <a:pt x="4176006" y="812989"/>
                  <a:pt x="4166801" y="817370"/>
                  <a:pt x="4156956" y="819339"/>
                </a:cubicBezTo>
                <a:lnTo>
                  <a:pt x="4109331" y="828864"/>
                </a:lnTo>
                <a:cubicBezTo>
                  <a:pt x="4090330" y="832319"/>
                  <a:pt x="4071034" y="834199"/>
                  <a:pt x="4052181" y="838389"/>
                </a:cubicBezTo>
                <a:cubicBezTo>
                  <a:pt x="4042380" y="840567"/>
                  <a:pt x="4033131" y="844739"/>
                  <a:pt x="4023606" y="847914"/>
                </a:cubicBezTo>
                <a:cubicBezTo>
                  <a:pt x="3966844" y="844927"/>
                  <a:pt x="3778426" y="836142"/>
                  <a:pt x="3709281" y="828864"/>
                </a:cubicBezTo>
                <a:cubicBezTo>
                  <a:pt x="3693181" y="827169"/>
                  <a:pt x="3677625" y="822001"/>
                  <a:pt x="3661656" y="819339"/>
                </a:cubicBezTo>
                <a:cubicBezTo>
                  <a:pt x="3597843" y="808704"/>
                  <a:pt x="3583197" y="812236"/>
                  <a:pt x="3518781" y="790764"/>
                </a:cubicBezTo>
                <a:cubicBezTo>
                  <a:pt x="3509256" y="787589"/>
                  <a:pt x="3500051" y="783208"/>
                  <a:pt x="3490206" y="781239"/>
                </a:cubicBezTo>
                <a:cubicBezTo>
                  <a:pt x="3468191" y="776836"/>
                  <a:pt x="3445546" y="776117"/>
                  <a:pt x="3423531" y="771714"/>
                </a:cubicBezTo>
                <a:cubicBezTo>
                  <a:pt x="3397858" y="766579"/>
                  <a:pt x="3373250" y="756367"/>
                  <a:pt x="3347331" y="752664"/>
                </a:cubicBezTo>
                <a:cubicBezTo>
                  <a:pt x="3302881" y="746314"/>
                  <a:pt x="3257542" y="744504"/>
                  <a:pt x="3213981" y="733614"/>
                </a:cubicBezTo>
                <a:cubicBezTo>
                  <a:pt x="3188581" y="727264"/>
                  <a:pt x="3162619" y="722843"/>
                  <a:pt x="3137781" y="714564"/>
                </a:cubicBezTo>
                <a:cubicBezTo>
                  <a:pt x="3128256" y="711389"/>
                  <a:pt x="3119084" y="706835"/>
                  <a:pt x="3109206" y="705039"/>
                </a:cubicBezTo>
                <a:cubicBezTo>
                  <a:pt x="3084021" y="700460"/>
                  <a:pt x="3058346" y="699134"/>
                  <a:pt x="3033006" y="695514"/>
                </a:cubicBezTo>
                <a:cubicBezTo>
                  <a:pt x="2893840" y="675633"/>
                  <a:pt x="3078965" y="692433"/>
                  <a:pt x="2823456" y="676464"/>
                </a:cubicBezTo>
                <a:cubicBezTo>
                  <a:pt x="2690129" y="654243"/>
                  <a:pt x="2849540" y="678732"/>
                  <a:pt x="2604381" y="657414"/>
                </a:cubicBezTo>
                <a:cubicBezTo>
                  <a:pt x="2585141" y="655741"/>
                  <a:pt x="2566084" y="652079"/>
                  <a:pt x="2547231" y="647889"/>
                </a:cubicBezTo>
                <a:cubicBezTo>
                  <a:pt x="2537430" y="645711"/>
                  <a:pt x="2528641" y="639415"/>
                  <a:pt x="2518656" y="638364"/>
                </a:cubicBezTo>
                <a:cubicBezTo>
                  <a:pt x="2468037" y="633036"/>
                  <a:pt x="2417056" y="632014"/>
                  <a:pt x="2366256" y="628839"/>
                </a:cubicBezTo>
                <a:cubicBezTo>
                  <a:pt x="2350381" y="625664"/>
                  <a:pt x="2334250" y="623574"/>
                  <a:pt x="2318631" y="619314"/>
                </a:cubicBezTo>
                <a:cubicBezTo>
                  <a:pt x="2302322" y="614866"/>
                  <a:pt x="2246241" y="592916"/>
                  <a:pt x="2223381" y="590739"/>
                </a:cubicBezTo>
                <a:cubicBezTo>
                  <a:pt x="2169556" y="585613"/>
                  <a:pt x="2115431" y="584389"/>
                  <a:pt x="2061456" y="581214"/>
                </a:cubicBezTo>
                <a:cubicBezTo>
                  <a:pt x="2051931" y="578039"/>
                  <a:pt x="2042726" y="573658"/>
                  <a:pt x="2032881" y="571689"/>
                </a:cubicBezTo>
                <a:cubicBezTo>
                  <a:pt x="2005890" y="566291"/>
                  <a:pt x="1914344" y="556116"/>
                  <a:pt x="1890006" y="552639"/>
                </a:cubicBezTo>
                <a:cubicBezTo>
                  <a:pt x="1753202" y="533096"/>
                  <a:pt x="1932627" y="549765"/>
                  <a:pt x="1689981" y="533589"/>
                </a:cubicBezTo>
                <a:cubicBezTo>
                  <a:pt x="1644056" y="527028"/>
                  <a:pt x="1582597" y="517540"/>
                  <a:pt x="1537581" y="514539"/>
                </a:cubicBezTo>
                <a:cubicBezTo>
                  <a:pt x="1470978" y="510099"/>
                  <a:pt x="1404231" y="508189"/>
                  <a:pt x="1337556" y="505014"/>
                </a:cubicBezTo>
                <a:cubicBezTo>
                  <a:pt x="1308981" y="501839"/>
                  <a:pt x="1280474" y="497980"/>
                  <a:pt x="1251831" y="495489"/>
                </a:cubicBezTo>
                <a:cubicBezTo>
                  <a:pt x="1156494" y="487199"/>
                  <a:pt x="1097561" y="486268"/>
                  <a:pt x="1004181" y="476439"/>
                </a:cubicBezTo>
                <a:cubicBezTo>
                  <a:pt x="981854" y="474089"/>
                  <a:pt x="959760" y="469881"/>
                  <a:pt x="937506" y="466914"/>
                </a:cubicBezTo>
                <a:lnTo>
                  <a:pt x="861306" y="457389"/>
                </a:lnTo>
                <a:cubicBezTo>
                  <a:pt x="829593" y="453865"/>
                  <a:pt x="797746" y="451592"/>
                  <a:pt x="766056" y="447864"/>
                </a:cubicBezTo>
                <a:cubicBezTo>
                  <a:pt x="743759" y="445241"/>
                  <a:pt x="721694" y="440818"/>
                  <a:pt x="699381" y="438339"/>
                </a:cubicBezTo>
                <a:cubicBezTo>
                  <a:pt x="664526" y="434466"/>
                  <a:pt x="629435" y="432912"/>
                  <a:pt x="594606" y="428814"/>
                </a:cubicBezTo>
                <a:cubicBezTo>
                  <a:pt x="449007" y="411685"/>
                  <a:pt x="634598" y="429148"/>
                  <a:pt x="470781" y="400239"/>
                </a:cubicBezTo>
                <a:cubicBezTo>
                  <a:pt x="439358" y="394694"/>
                  <a:pt x="407281" y="393889"/>
                  <a:pt x="375531" y="390714"/>
                </a:cubicBezTo>
                <a:lnTo>
                  <a:pt x="289806" y="362139"/>
                </a:lnTo>
                <a:lnTo>
                  <a:pt x="261231" y="352614"/>
                </a:lnTo>
                <a:cubicBezTo>
                  <a:pt x="226032" y="299816"/>
                  <a:pt x="262320" y="341577"/>
                  <a:pt x="213606" y="314514"/>
                </a:cubicBezTo>
                <a:cubicBezTo>
                  <a:pt x="193592" y="303395"/>
                  <a:pt x="156456" y="276414"/>
                  <a:pt x="156456" y="276414"/>
                </a:cubicBezTo>
                <a:cubicBezTo>
                  <a:pt x="150106" y="266889"/>
                  <a:pt x="144735" y="256633"/>
                  <a:pt x="137406" y="247839"/>
                </a:cubicBezTo>
                <a:cubicBezTo>
                  <a:pt x="128782" y="237491"/>
                  <a:pt x="115373" y="231039"/>
                  <a:pt x="108831" y="219264"/>
                </a:cubicBezTo>
                <a:cubicBezTo>
                  <a:pt x="99079" y="201711"/>
                  <a:pt x="89781" y="162114"/>
                  <a:pt x="89781" y="162114"/>
                </a:cubicBezTo>
                <a:cubicBezTo>
                  <a:pt x="92956" y="127189"/>
                  <a:pt x="93212" y="91874"/>
                  <a:pt x="99306" y="57339"/>
                </a:cubicBezTo>
                <a:cubicBezTo>
                  <a:pt x="102796" y="37564"/>
                  <a:pt x="138163" y="-3112"/>
                  <a:pt x="118356" y="189"/>
                </a:cubicBezTo>
                <a:cubicBezTo>
                  <a:pt x="99306" y="3364"/>
                  <a:pt x="79942" y="5030"/>
                  <a:pt x="61206" y="9714"/>
                </a:cubicBezTo>
                <a:cubicBezTo>
                  <a:pt x="41725" y="14584"/>
                  <a:pt x="-15635" y="32702"/>
                  <a:pt x="4056" y="28764"/>
                </a:cubicBezTo>
                <a:cubicBezTo>
                  <a:pt x="19931" y="25589"/>
                  <a:pt x="36062" y="23499"/>
                  <a:pt x="51681" y="19239"/>
                </a:cubicBezTo>
                <a:cubicBezTo>
                  <a:pt x="71054" y="13955"/>
                  <a:pt x="108831" y="189"/>
                  <a:pt x="108831" y="189"/>
                </a:cubicBezTo>
                <a:cubicBezTo>
                  <a:pt x="153767" y="18163"/>
                  <a:pt x="155889" y="8579"/>
                  <a:pt x="175506" y="47814"/>
                </a:cubicBezTo>
                <a:cubicBezTo>
                  <a:pt x="179996" y="56794"/>
                  <a:pt x="180541" y="67409"/>
                  <a:pt x="185031" y="76389"/>
                </a:cubicBezTo>
                <a:cubicBezTo>
                  <a:pt x="190151" y="86628"/>
                  <a:pt x="204081" y="104964"/>
                  <a:pt x="204081" y="104964"/>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076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845481" y="751871"/>
            <a:ext cx="5541581" cy="6670678"/>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0" y="457200"/>
            <a:ext cx="90678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from which this micrograph was taken. (advance slide for answers)</a:t>
            </a:r>
          </a:p>
        </p:txBody>
      </p:sp>
      <p:grpSp>
        <p:nvGrpSpPr>
          <p:cNvPr id="14" name="Group 13"/>
          <p:cNvGrpSpPr/>
          <p:nvPr/>
        </p:nvGrpSpPr>
        <p:grpSpPr>
          <a:xfrm>
            <a:off x="993422" y="1228567"/>
            <a:ext cx="6976338" cy="3001268"/>
            <a:chOff x="993422" y="1228567"/>
            <a:chExt cx="6976338" cy="3001268"/>
          </a:xfrm>
        </p:grpSpPr>
        <p:sp>
          <p:nvSpPr>
            <p:cNvPr id="6" name="Rectangle 5"/>
            <p:cNvSpPr/>
            <p:nvPr/>
          </p:nvSpPr>
          <p:spPr>
            <a:xfrm>
              <a:off x="3797810" y="1270912"/>
              <a:ext cx="417195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C000"/>
                  </a:solidFill>
                  <a:effectLst>
                    <a:outerShdw blurRad="76200" dist="50800" dir="5400000" algn="tl" rotWithShape="0">
                      <a:srgbClr val="000000">
                        <a:alpha val="65000"/>
                      </a:srgbClr>
                    </a:outerShdw>
                  </a:effectLst>
                  <a:latin typeface="+mn-lt"/>
                </a:rPr>
                <a:t>smooth muscle</a:t>
              </a:r>
            </a:p>
          </p:txBody>
        </p:sp>
        <p:sp>
          <p:nvSpPr>
            <p:cNvPr id="5" name="Freeform 4"/>
            <p:cNvSpPr/>
            <p:nvPr/>
          </p:nvSpPr>
          <p:spPr>
            <a:xfrm>
              <a:off x="993422" y="1241778"/>
              <a:ext cx="2404534" cy="2619022"/>
            </a:xfrm>
            <a:custGeom>
              <a:avLst/>
              <a:gdLst>
                <a:gd name="connsiteX0" fmla="*/ 1806222 w 2404534"/>
                <a:gd name="connsiteY0" fmla="*/ 1433689 h 2619022"/>
                <a:gd name="connsiteX1" fmla="*/ 1873956 w 2404534"/>
                <a:gd name="connsiteY1" fmla="*/ 1377244 h 2619022"/>
                <a:gd name="connsiteX2" fmla="*/ 1952978 w 2404534"/>
                <a:gd name="connsiteY2" fmla="*/ 1298222 h 2619022"/>
                <a:gd name="connsiteX3" fmla="*/ 2020711 w 2404534"/>
                <a:gd name="connsiteY3" fmla="*/ 1241778 h 2619022"/>
                <a:gd name="connsiteX4" fmla="*/ 2043289 w 2404534"/>
                <a:gd name="connsiteY4" fmla="*/ 1207911 h 2619022"/>
                <a:gd name="connsiteX5" fmla="*/ 2077156 w 2404534"/>
                <a:gd name="connsiteY5" fmla="*/ 1185333 h 2619022"/>
                <a:gd name="connsiteX6" fmla="*/ 2156178 w 2404534"/>
                <a:gd name="connsiteY6" fmla="*/ 1106311 h 2619022"/>
                <a:gd name="connsiteX7" fmla="*/ 2201334 w 2404534"/>
                <a:gd name="connsiteY7" fmla="*/ 1061155 h 2619022"/>
                <a:gd name="connsiteX8" fmla="*/ 2246489 w 2404534"/>
                <a:gd name="connsiteY8" fmla="*/ 1016000 h 2619022"/>
                <a:gd name="connsiteX9" fmla="*/ 2280356 w 2404534"/>
                <a:gd name="connsiteY9" fmla="*/ 970844 h 2619022"/>
                <a:gd name="connsiteX10" fmla="*/ 2314222 w 2404534"/>
                <a:gd name="connsiteY10" fmla="*/ 891822 h 2619022"/>
                <a:gd name="connsiteX11" fmla="*/ 2325511 w 2404534"/>
                <a:gd name="connsiteY11" fmla="*/ 846666 h 2619022"/>
                <a:gd name="connsiteX12" fmla="*/ 2370667 w 2404534"/>
                <a:gd name="connsiteY12" fmla="*/ 778933 h 2619022"/>
                <a:gd name="connsiteX13" fmla="*/ 2404534 w 2404534"/>
                <a:gd name="connsiteY13" fmla="*/ 654755 h 2619022"/>
                <a:gd name="connsiteX14" fmla="*/ 2381956 w 2404534"/>
                <a:gd name="connsiteY14" fmla="*/ 383822 h 2619022"/>
                <a:gd name="connsiteX15" fmla="*/ 2370667 w 2404534"/>
                <a:gd name="connsiteY15" fmla="*/ 327378 h 2619022"/>
                <a:gd name="connsiteX16" fmla="*/ 2336800 w 2404534"/>
                <a:gd name="connsiteY16" fmla="*/ 282222 h 2619022"/>
                <a:gd name="connsiteX17" fmla="*/ 2291645 w 2404534"/>
                <a:gd name="connsiteY17" fmla="*/ 248355 h 2619022"/>
                <a:gd name="connsiteX18" fmla="*/ 2212622 w 2404534"/>
                <a:gd name="connsiteY18" fmla="*/ 203200 h 2619022"/>
                <a:gd name="connsiteX19" fmla="*/ 2178756 w 2404534"/>
                <a:gd name="connsiteY19" fmla="*/ 169333 h 2619022"/>
                <a:gd name="connsiteX20" fmla="*/ 2065867 w 2404534"/>
                <a:gd name="connsiteY20" fmla="*/ 135466 h 2619022"/>
                <a:gd name="connsiteX21" fmla="*/ 1930400 w 2404534"/>
                <a:gd name="connsiteY21" fmla="*/ 112889 h 2619022"/>
                <a:gd name="connsiteX22" fmla="*/ 1885245 w 2404534"/>
                <a:gd name="connsiteY22" fmla="*/ 90311 h 2619022"/>
                <a:gd name="connsiteX23" fmla="*/ 1817511 w 2404534"/>
                <a:gd name="connsiteY23" fmla="*/ 79022 h 2619022"/>
                <a:gd name="connsiteX24" fmla="*/ 1761067 w 2404534"/>
                <a:gd name="connsiteY24" fmla="*/ 67733 h 2619022"/>
                <a:gd name="connsiteX25" fmla="*/ 1546578 w 2404534"/>
                <a:gd name="connsiteY25" fmla="*/ 22578 h 2619022"/>
                <a:gd name="connsiteX26" fmla="*/ 1275645 w 2404534"/>
                <a:gd name="connsiteY26" fmla="*/ 0 h 2619022"/>
                <a:gd name="connsiteX27" fmla="*/ 857956 w 2404534"/>
                <a:gd name="connsiteY27" fmla="*/ 11289 h 2619022"/>
                <a:gd name="connsiteX28" fmla="*/ 824089 w 2404534"/>
                <a:gd name="connsiteY28" fmla="*/ 22578 h 2619022"/>
                <a:gd name="connsiteX29" fmla="*/ 711200 w 2404534"/>
                <a:gd name="connsiteY29" fmla="*/ 33866 h 2619022"/>
                <a:gd name="connsiteX30" fmla="*/ 654756 w 2404534"/>
                <a:gd name="connsiteY30" fmla="*/ 45155 h 2619022"/>
                <a:gd name="connsiteX31" fmla="*/ 553156 w 2404534"/>
                <a:gd name="connsiteY31" fmla="*/ 56444 h 2619022"/>
                <a:gd name="connsiteX32" fmla="*/ 462845 w 2404534"/>
                <a:gd name="connsiteY32" fmla="*/ 79022 h 2619022"/>
                <a:gd name="connsiteX33" fmla="*/ 428978 w 2404534"/>
                <a:gd name="connsiteY33" fmla="*/ 101600 h 2619022"/>
                <a:gd name="connsiteX34" fmla="*/ 372534 w 2404534"/>
                <a:gd name="connsiteY34" fmla="*/ 124178 h 2619022"/>
                <a:gd name="connsiteX35" fmla="*/ 282222 w 2404534"/>
                <a:gd name="connsiteY35" fmla="*/ 214489 h 2619022"/>
                <a:gd name="connsiteX36" fmla="*/ 214489 w 2404534"/>
                <a:gd name="connsiteY36" fmla="*/ 282222 h 2619022"/>
                <a:gd name="connsiteX37" fmla="*/ 124178 w 2404534"/>
                <a:gd name="connsiteY37" fmla="*/ 451555 h 2619022"/>
                <a:gd name="connsiteX38" fmla="*/ 112889 w 2404534"/>
                <a:gd name="connsiteY38" fmla="*/ 508000 h 2619022"/>
                <a:gd name="connsiteX39" fmla="*/ 67734 w 2404534"/>
                <a:gd name="connsiteY39" fmla="*/ 632178 h 2619022"/>
                <a:gd name="connsiteX40" fmla="*/ 33867 w 2404534"/>
                <a:gd name="connsiteY40" fmla="*/ 790222 h 2619022"/>
                <a:gd name="connsiteX41" fmla="*/ 11289 w 2404534"/>
                <a:gd name="connsiteY41" fmla="*/ 948266 h 2619022"/>
                <a:gd name="connsiteX42" fmla="*/ 0 w 2404534"/>
                <a:gd name="connsiteY42" fmla="*/ 1027289 h 2619022"/>
                <a:gd name="connsiteX43" fmla="*/ 11289 w 2404534"/>
                <a:gd name="connsiteY43" fmla="*/ 1524000 h 2619022"/>
                <a:gd name="connsiteX44" fmla="*/ 22578 w 2404534"/>
                <a:gd name="connsiteY44" fmla="*/ 1761066 h 2619022"/>
                <a:gd name="connsiteX45" fmla="*/ 45156 w 2404534"/>
                <a:gd name="connsiteY45" fmla="*/ 1952978 h 2619022"/>
                <a:gd name="connsiteX46" fmla="*/ 56445 w 2404534"/>
                <a:gd name="connsiteY46" fmla="*/ 2099733 h 2619022"/>
                <a:gd name="connsiteX47" fmla="*/ 67734 w 2404534"/>
                <a:gd name="connsiteY47" fmla="*/ 2133600 h 2619022"/>
                <a:gd name="connsiteX48" fmla="*/ 79022 w 2404534"/>
                <a:gd name="connsiteY48" fmla="*/ 2291644 h 2619022"/>
                <a:gd name="connsiteX49" fmla="*/ 112889 w 2404534"/>
                <a:gd name="connsiteY49" fmla="*/ 2472266 h 2619022"/>
                <a:gd name="connsiteX50" fmla="*/ 124178 w 2404534"/>
                <a:gd name="connsiteY50" fmla="*/ 2506133 h 2619022"/>
                <a:gd name="connsiteX51" fmla="*/ 169334 w 2404534"/>
                <a:gd name="connsiteY51" fmla="*/ 2573866 h 2619022"/>
                <a:gd name="connsiteX52" fmla="*/ 203200 w 2404534"/>
                <a:gd name="connsiteY52" fmla="*/ 2596444 h 2619022"/>
                <a:gd name="connsiteX53" fmla="*/ 293511 w 2404534"/>
                <a:gd name="connsiteY53" fmla="*/ 2619022 h 2619022"/>
                <a:gd name="connsiteX54" fmla="*/ 564445 w 2404534"/>
                <a:gd name="connsiteY54" fmla="*/ 2596444 h 2619022"/>
                <a:gd name="connsiteX55" fmla="*/ 609600 w 2404534"/>
                <a:gd name="connsiteY55" fmla="*/ 2573866 h 2619022"/>
                <a:gd name="connsiteX56" fmla="*/ 778934 w 2404534"/>
                <a:gd name="connsiteY56" fmla="*/ 2528711 h 2619022"/>
                <a:gd name="connsiteX57" fmla="*/ 857956 w 2404534"/>
                <a:gd name="connsiteY57" fmla="*/ 2460978 h 2619022"/>
                <a:gd name="connsiteX58" fmla="*/ 936978 w 2404534"/>
                <a:gd name="connsiteY58" fmla="*/ 2415822 h 2619022"/>
                <a:gd name="connsiteX59" fmla="*/ 1049867 w 2404534"/>
                <a:gd name="connsiteY59" fmla="*/ 2302933 h 2619022"/>
                <a:gd name="connsiteX60" fmla="*/ 1083734 w 2404534"/>
                <a:gd name="connsiteY60" fmla="*/ 2269066 h 2619022"/>
                <a:gd name="connsiteX61" fmla="*/ 1140178 w 2404534"/>
                <a:gd name="connsiteY61" fmla="*/ 2190044 h 2619022"/>
                <a:gd name="connsiteX62" fmla="*/ 1196622 w 2404534"/>
                <a:gd name="connsiteY62" fmla="*/ 2099733 h 2619022"/>
                <a:gd name="connsiteX63" fmla="*/ 1219200 w 2404534"/>
                <a:gd name="connsiteY63" fmla="*/ 2054578 h 2619022"/>
                <a:gd name="connsiteX64" fmla="*/ 1253067 w 2404534"/>
                <a:gd name="connsiteY64" fmla="*/ 2020711 h 2619022"/>
                <a:gd name="connsiteX65" fmla="*/ 1298222 w 2404534"/>
                <a:gd name="connsiteY65" fmla="*/ 1952978 h 2619022"/>
                <a:gd name="connsiteX66" fmla="*/ 1320800 w 2404534"/>
                <a:gd name="connsiteY66" fmla="*/ 1919111 h 2619022"/>
                <a:gd name="connsiteX67" fmla="*/ 1354667 w 2404534"/>
                <a:gd name="connsiteY67" fmla="*/ 1896533 h 2619022"/>
                <a:gd name="connsiteX68" fmla="*/ 1422400 w 2404534"/>
                <a:gd name="connsiteY68" fmla="*/ 1806222 h 2619022"/>
                <a:gd name="connsiteX69" fmla="*/ 1444978 w 2404534"/>
                <a:gd name="connsiteY69" fmla="*/ 1772355 h 2619022"/>
                <a:gd name="connsiteX70" fmla="*/ 1478845 w 2404534"/>
                <a:gd name="connsiteY70" fmla="*/ 1738489 h 2619022"/>
                <a:gd name="connsiteX71" fmla="*/ 1512711 w 2404534"/>
                <a:gd name="connsiteY71" fmla="*/ 1693333 h 2619022"/>
                <a:gd name="connsiteX72" fmla="*/ 1546578 w 2404534"/>
                <a:gd name="connsiteY72" fmla="*/ 1659466 h 2619022"/>
                <a:gd name="connsiteX73" fmla="*/ 1569156 w 2404534"/>
                <a:gd name="connsiteY73" fmla="*/ 1625600 h 2619022"/>
                <a:gd name="connsiteX74" fmla="*/ 1614311 w 2404534"/>
                <a:gd name="connsiteY74" fmla="*/ 1591733 h 2619022"/>
                <a:gd name="connsiteX75" fmla="*/ 1648178 w 2404534"/>
                <a:gd name="connsiteY75" fmla="*/ 1569155 h 2619022"/>
                <a:gd name="connsiteX76" fmla="*/ 1682045 w 2404534"/>
                <a:gd name="connsiteY76" fmla="*/ 1524000 h 2619022"/>
                <a:gd name="connsiteX77" fmla="*/ 1783645 w 2404534"/>
                <a:gd name="connsiteY77" fmla="*/ 1456266 h 2619022"/>
                <a:gd name="connsiteX78" fmla="*/ 1817511 w 2404534"/>
                <a:gd name="connsiteY78" fmla="*/ 1433689 h 2619022"/>
                <a:gd name="connsiteX79" fmla="*/ 1885245 w 2404534"/>
                <a:gd name="connsiteY79" fmla="*/ 1377244 h 2619022"/>
                <a:gd name="connsiteX80" fmla="*/ 1930400 w 2404534"/>
                <a:gd name="connsiteY80" fmla="*/ 1320800 h 261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04534" h="2619022">
                  <a:moveTo>
                    <a:pt x="1806222" y="1433689"/>
                  </a:moveTo>
                  <a:cubicBezTo>
                    <a:pt x="1828800" y="1414874"/>
                    <a:pt x="1852360" y="1397179"/>
                    <a:pt x="1873956" y="1377244"/>
                  </a:cubicBezTo>
                  <a:cubicBezTo>
                    <a:pt x="1901328" y="1351977"/>
                    <a:pt x="1924361" y="1322070"/>
                    <a:pt x="1952978" y="1298222"/>
                  </a:cubicBezTo>
                  <a:cubicBezTo>
                    <a:pt x="1975556" y="1279407"/>
                    <a:pt x="1999929" y="1262560"/>
                    <a:pt x="2020711" y="1241778"/>
                  </a:cubicBezTo>
                  <a:cubicBezTo>
                    <a:pt x="2030305" y="1232184"/>
                    <a:pt x="2033695" y="1217505"/>
                    <a:pt x="2043289" y="1207911"/>
                  </a:cubicBezTo>
                  <a:cubicBezTo>
                    <a:pt x="2052883" y="1198317"/>
                    <a:pt x="2067071" y="1194409"/>
                    <a:pt x="2077156" y="1185333"/>
                  </a:cubicBezTo>
                  <a:cubicBezTo>
                    <a:pt x="2104845" y="1160413"/>
                    <a:pt x="2129837" y="1132652"/>
                    <a:pt x="2156178" y="1106311"/>
                  </a:cubicBezTo>
                  <a:lnTo>
                    <a:pt x="2201334" y="1061155"/>
                  </a:lnTo>
                  <a:cubicBezTo>
                    <a:pt x="2216386" y="1046103"/>
                    <a:pt x="2233717" y="1033029"/>
                    <a:pt x="2246489" y="1016000"/>
                  </a:cubicBezTo>
                  <a:lnTo>
                    <a:pt x="2280356" y="970844"/>
                  </a:lnTo>
                  <a:cubicBezTo>
                    <a:pt x="2312767" y="841204"/>
                    <a:pt x="2267446" y="1000969"/>
                    <a:pt x="2314222" y="891822"/>
                  </a:cubicBezTo>
                  <a:cubicBezTo>
                    <a:pt x="2320334" y="877561"/>
                    <a:pt x="2318572" y="860543"/>
                    <a:pt x="2325511" y="846666"/>
                  </a:cubicBezTo>
                  <a:cubicBezTo>
                    <a:pt x="2337646" y="822396"/>
                    <a:pt x="2362086" y="804676"/>
                    <a:pt x="2370667" y="778933"/>
                  </a:cubicBezTo>
                  <a:cubicBezTo>
                    <a:pt x="2399313" y="692997"/>
                    <a:pt x="2388578" y="734537"/>
                    <a:pt x="2404534" y="654755"/>
                  </a:cubicBezTo>
                  <a:cubicBezTo>
                    <a:pt x="2397008" y="564444"/>
                    <a:pt x="2391281" y="473965"/>
                    <a:pt x="2381956" y="383822"/>
                  </a:cubicBezTo>
                  <a:cubicBezTo>
                    <a:pt x="2379982" y="364737"/>
                    <a:pt x="2378460" y="344912"/>
                    <a:pt x="2370667" y="327378"/>
                  </a:cubicBezTo>
                  <a:cubicBezTo>
                    <a:pt x="2363025" y="310185"/>
                    <a:pt x="2350104" y="295526"/>
                    <a:pt x="2336800" y="282222"/>
                  </a:cubicBezTo>
                  <a:cubicBezTo>
                    <a:pt x="2323496" y="268918"/>
                    <a:pt x="2305930" y="260599"/>
                    <a:pt x="2291645" y="248355"/>
                  </a:cubicBezTo>
                  <a:cubicBezTo>
                    <a:pt x="2236259" y="200881"/>
                    <a:pt x="2283517" y="220924"/>
                    <a:pt x="2212622" y="203200"/>
                  </a:cubicBezTo>
                  <a:cubicBezTo>
                    <a:pt x="2201333" y="191911"/>
                    <a:pt x="2192712" y="177086"/>
                    <a:pt x="2178756" y="169333"/>
                  </a:cubicBezTo>
                  <a:cubicBezTo>
                    <a:pt x="2163865" y="161060"/>
                    <a:pt x="2090067" y="140003"/>
                    <a:pt x="2065867" y="135466"/>
                  </a:cubicBezTo>
                  <a:cubicBezTo>
                    <a:pt x="2020873" y="127030"/>
                    <a:pt x="1930400" y="112889"/>
                    <a:pt x="1930400" y="112889"/>
                  </a:cubicBezTo>
                  <a:cubicBezTo>
                    <a:pt x="1915348" y="105363"/>
                    <a:pt x="1901364" y="95147"/>
                    <a:pt x="1885245" y="90311"/>
                  </a:cubicBezTo>
                  <a:cubicBezTo>
                    <a:pt x="1863321" y="83734"/>
                    <a:pt x="1840031" y="83117"/>
                    <a:pt x="1817511" y="79022"/>
                  </a:cubicBezTo>
                  <a:cubicBezTo>
                    <a:pt x="1798633" y="75590"/>
                    <a:pt x="1779882" y="71496"/>
                    <a:pt x="1761067" y="67733"/>
                  </a:cubicBezTo>
                  <a:cubicBezTo>
                    <a:pt x="1648089" y="11243"/>
                    <a:pt x="1721149" y="37125"/>
                    <a:pt x="1546578" y="22578"/>
                  </a:cubicBezTo>
                  <a:cubicBezTo>
                    <a:pt x="1168803" y="-8902"/>
                    <a:pt x="1705518" y="33068"/>
                    <a:pt x="1275645" y="0"/>
                  </a:cubicBezTo>
                  <a:cubicBezTo>
                    <a:pt x="1136415" y="3763"/>
                    <a:pt x="997063" y="4334"/>
                    <a:pt x="857956" y="11289"/>
                  </a:cubicBezTo>
                  <a:cubicBezTo>
                    <a:pt x="846071" y="11883"/>
                    <a:pt x="835850" y="20769"/>
                    <a:pt x="824089" y="22578"/>
                  </a:cubicBezTo>
                  <a:cubicBezTo>
                    <a:pt x="786711" y="28328"/>
                    <a:pt x="748830" y="30103"/>
                    <a:pt x="711200" y="33866"/>
                  </a:cubicBezTo>
                  <a:cubicBezTo>
                    <a:pt x="692385" y="37629"/>
                    <a:pt x="673750" y="42441"/>
                    <a:pt x="654756" y="45155"/>
                  </a:cubicBezTo>
                  <a:cubicBezTo>
                    <a:pt x="621023" y="49974"/>
                    <a:pt x="586713" y="50522"/>
                    <a:pt x="553156" y="56444"/>
                  </a:cubicBezTo>
                  <a:cubicBezTo>
                    <a:pt x="522598" y="61837"/>
                    <a:pt x="462845" y="79022"/>
                    <a:pt x="462845" y="79022"/>
                  </a:cubicBezTo>
                  <a:cubicBezTo>
                    <a:pt x="451556" y="86548"/>
                    <a:pt x="441113" y="95532"/>
                    <a:pt x="428978" y="101600"/>
                  </a:cubicBezTo>
                  <a:cubicBezTo>
                    <a:pt x="410853" y="110662"/>
                    <a:pt x="389910" y="113752"/>
                    <a:pt x="372534" y="124178"/>
                  </a:cubicBezTo>
                  <a:cubicBezTo>
                    <a:pt x="302325" y="166303"/>
                    <a:pt x="329821" y="161601"/>
                    <a:pt x="282222" y="214489"/>
                  </a:cubicBezTo>
                  <a:cubicBezTo>
                    <a:pt x="260862" y="238222"/>
                    <a:pt x="230917" y="254843"/>
                    <a:pt x="214489" y="282222"/>
                  </a:cubicBezTo>
                  <a:cubicBezTo>
                    <a:pt x="136330" y="412487"/>
                    <a:pt x="163054" y="354366"/>
                    <a:pt x="124178" y="451555"/>
                  </a:cubicBezTo>
                  <a:cubicBezTo>
                    <a:pt x="120415" y="470370"/>
                    <a:pt x="118532" y="489661"/>
                    <a:pt x="112889" y="508000"/>
                  </a:cubicBezTo>
                  <a:cubicBezTo>
                    <a:pt x="101952" y="543546"/>
                    <a:pt x="79155" y="592203"/>
                    <a:pt x="67734" y="632178"/>
                  </a:cubicBezTo>
                  <a:cubicBezTo>
                    <a:pt x="55998" y="673255"/>
                    <a:pt x="37572" y="764290"/>
                    <a:pt x="33867" y="790222"/>
                  </a:cubicBezTo>
                  <a:lnTo>
                    <a:pt x="11289" y="948266"/>
                  </a:lnTo>
                  <a:lnTo>
                    <a:pt x="0" y="1027289"/>
                  </a:lnTo>
                  <a:cubicBezTo>
                    <a:pt x="3763" y="1192859"/>
                    <a:pt x="6196" y="1358465"/>
                    <a:pt x="11289" y="1524000"/>
                  </a:cubicBezTo>
                  <a:cubicBezTo>
                    <a:pt x="13722" y="1603074"/>
                    <a:pt x="17792" y="1682099"/>
                    <a:pt x="22578" y="1761066"/>
                  </a:cubicBezTo>
                  <a:cubicBezTo>
                    <a:pt x="30420" y="1890450"/>
                    <a:pt x="27115" y="1862774"/>
                    <a:pt x="45156" y="1952978"/>
                  </a:cubicBezTo>
                  <a:cubicBezTo>
                    <a:pt x="48919" y="2001896"/>
                    <a:pt x="50359" y="2051049"/>
                    <a:pt x="56445" y="2099733"/>
                  </a:cubicBezTo>
                  <a:cubicBezTo>
                    <a:pt x="57921" y="2111541"/>
                    <a:pt x="66344" y="2121782"/>
                    <a:pt x="67734" y="2133600"/>
                  </a:cubicBezTo>
                  <a:cubicBezTo>
                    <a:pt x="73905" y="2186054"/>
                    <a:pt x="72968" y="2239177"/>
                    <a:pt x="79022" y="2291644"/>
                  </a:cubicBezTo>
                  <a:cubicBezTo>
                    <a:pt x="84787" y="2341612"/>
                    <a:pt x="97059" y="2416863"/>
                    <a:pt x="112889" y="2472266"/>
                  </a:cubicBezTo>
                  <a:cubicBezTo>
                    <a:pt x="116158" y="2483708"/>
                    <a:pt x="118399" y="2495731"/>
                    <a:pt x="124178" y="2506133"/>
                  </a:cubicBezTo>
                  <a:cubicBezTo>
                    <a:pt x="137356" y="2529853"/>
                    <a:pt x="146756" y="2558814"/>
                    <a:pt x="169334" y="2573866"/>
                  </a:cubicBezTo>
                  <a:cubicBezTo>
                    <a:pt x="180623" y="2581392"/>
                    <a:pt x="191065" y="2590376"/>
                    <a:pt x="203200" y="2596444"/>
                  </a:cubicBezTo>
                  <a:cubicBezTo>
                    <a:pt x="226341" y="2608015"/>
                    <a:pt x="272043" y="2614728"/>
                    <a:pt x="293511" y="2619022"/>
                  </a:cubicBezTo>
                  <a:cubicBezTo>
                    <a:pt x="383822" y="2611496"/>
                    <a:pt x="474731" y="2609260"/>
                    <a:pt x="564445" y="2596444"/>
                  </a:cubicBezTo>
                  <a:cubicBezTo>
                    <a:pt x="581104" y="2594064"/>
                    <a:pt x="593785" y="2579617"/>
                    <a:pt x="609600" y="2573866"/>
                  </a:cubicBezTo>
                  <a:cubicBezTo>
                    <a:pt x="643805" y="2561428"/>
                    <a:pt x="746607" y="2536793"/>
                    <a:pt x="778934" y="2528711"/>
                  </a:cubicBezTo>
                  <a:cubicBezTo>
                    <a:pt x="815705" y="2491939"/>
                    <a:pt x="817836" y="2483904"/>
                    <a:pt x="857956" y="2460978"/>
                  </a:cubicBezTo>
                  <a:cubicBezTo>
                    <a:pt x="883588" y="2446331"/>
                    <a:pt x="914633" y="2436448"/>
                    <a:pt x="936978" y="2415822"/>
                  </a:cubicBezTo>
                  <a:cubicBezTo>
                    <a:pt x="976082" y="2379726"/>
                    <a:pt x="1012237" y="2340563"/>
                    <a:pt x="1049867" y="2302933"/>
                  </a:cubicBezTo>
                  <a:cubicBezTo>
                    <a:pt x="1061156" y="2291644"/>
                    <a:pt x="1074155" y="2281838"/>
                    <a:pt x="1083734" y="2269066"/>
                  </a:cubicBezTo>
                  <a:cubicBezTo>
                    <a:pt x="1112005" y="2231372"/>
                    <a:pt x="1117069" y="2226358"/>
                    <a:pt x="1140178" y="2190044"/>
                  </a:cubicBezTo>
                  <a:cubicBezTo>
                    <a:pt x="1159237" y="2160094"/>
                    <a:pt x="1180746" y="2131485"/>
                    <a:pt x="1196622" y="2099733"/>
                  </a:cubicBezTo>
                  <a:cubicBezTo>
                    <a:pt x="1204148" y="2084681"/>
                    <a:pt x="1209419" y="2068272"/>
                    <a:pt x="1219200" y="2054578"/>
                  </a:cubicBezTo>
                  <a:cubicBezTo>
                    <a:pt x="1228480" y="2041587"/>
                    <a:pt x="1243265" y="2033313"/>
                    <a:pt x="1253067" y="2020711"/>
                  </a:cubicBezTo>
                  <a:cubicBezTo>
                    <a:pt x="1269726" y="1999292"/>
                    <a:pt x="1283170" y="1975556"/>
                    <a:pt x="1298222" y="1952978"/>
                  </a:cubicBezTo>
                  <a:cubicBezTo>
                    <a:pt x="1305748" y="1941689"/>
                    <a:pt x="1309511" y="1926637"/>
                    <a:pt x="1320800" y="1919111"/>
                  </a:cubicBezTo>
                  <a:lnTo>
                    <a:pt x="1354667" y="1896533"/>
                  </a:lnTo>
                  <a:cubicBezTo>
                    <a:pt x="1377245" y="1866429"/>
                    <a:pt x="1400267" y="1836654"/>
                    <a:pt x="1422400" y="1806222"/>
                  </a:cubicBezTo>
                  <a:cubicBezTo>
                    <a:pt x="1430380" y="1795249"/>
                    <a:pt x="1436292" y="1782778"/>
                    <a:pt x="1444978" y="1772355"/>
                  </a:cubicBezTo>
                  <a:cubicBezTo>
                    <a:pt x="1455199" y="1760091"/>
                    <a:pt x="1468455" y="1750610"/>
                    <a:pt x="1478845" y="1738489"/>
                  </a:cubicBezTo>
                  <a:cubicBezTo>
                    <a:pt x="1491089" y="1724204"/>
                    <a:pt x="1500467" y="1707618"/>
                    <a:pt x="1512711" y="1693333"/>
                  </a:cubicBezTo>
                  <a:cubicBezTo>
                    <a:pt x="1523101" y="1681211"/>
                    <a:pt x="1536357" y="1671731"/>
                    <a:pt x="1546578" y="1659466"/>
                  </a:cubicBezTo>
                  <a:cubicBezTo>
                    <a:pt x="1555264" y="1649043"/>
                    <a:pt x="1559562" y="1635194"/>
                    <a:pt x="1569156" y="1625600"/>
                  </a:cubicBezTo>
                  <a:cubicBezTo>
                    <a:pt x="1582460" y="1612296"/>
                    <a:pt x="1599001" y="1602669"/>
                    <a:pt x="1614311" y="1591733"/>
                  </a:cubicBezTo>
                  <a:cubicBezTo>
                    <a:pt x="1625351" y="1583847"/>
                    <a:pt x="1638584" y="1578749"/>
                    <a:pt x="1648178" y="1569155"/>
                  </a:cubicBezTo>
                  <a:cubicBezTo>
                    <a:pt x="1661482" y="1555851"/>
                    <a:pt x="1667983" y="1536500"/>
                    <a:pt x="1682045" y="1524000"/>
                  </a:cubicBezTo>
                  <a:lnTo>
                    <a:pt x="1783645" y="1456266"/>
                  </a:lnTo>
                  <a:cubicBezTo>
                    <a:pt x="1794934" y="1448740"/>
                    <a:pt x="1807918" y="1443282"/>
                    <a:pt x="1817511" y="1433689"/>
                  </a:cubicBezTo>
                  <a:cubicBezTo>
                    <a:pt x="1860972" y="1390228"/>
                    <a:pt x="1838094" y="1408678"/>
                    <a:pt x="1885245" y="1377244"/>
                  </a:cubicBezTo>
                  <a:cubicBezTo>
                    <a:pt x="1913726" y="1334522"/>
                    <a:pt x="1898229" y="1352971"/>
                    <a:pt x="1930400" y="13208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18796038">
              <a:off x="1029684" y="2001771"/>
              <a:ext cx="1946518" cy="400110"/>
            </a:xfrm>
            <a:prstGeom prst="rect">
              <a:avLst/>
            </a:prstGeom>
            <a:noFill/>
          </p:spPr>
          <p:txBody>
            <a:bodyPr wrap="square" rtlCol="0">
              <a:spAutoFit/>
            </a:bodyPr>
            <a:lstStyle/>
            <a:p>
              <a:r>
                <a:rPr lang="en-US" sz="2000" b="1" dirty="0">
                  <a:solidFill>
                    <a:srgbClr val="0070C0"/>
                  </a:solidFill>
                </a:rPr>
                <a:t>microfilaments</a:t>
              </a:r>
            </a:p>
          </p:txBody>
        </p:sp>
        <p:cxnSp>
          <p:nvCxnSpPr>
            <p:cNvPr id="9" name="Straight Arrow Connector 8"/>
            <p:cNvCxnSpPr/>
            <p:nvPr/>
          </p:nvCxnSpPr>
          <p:spPr>
            <a:xfrm flipH="1" flipV="1">
              <a:off x="6019800" y="2795881"/>
              <a:ext cx="304800" cy="12605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176108" y="2518435"/>
              <a:ext cx="304800" cy="12605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668107" y="3780619"/>
              <a:ext cx="304800" cy="12605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7697065">
              <a:off x="5462306" y="3026568"/>
              <a:ext cx="2037202" cy="369332"/>
            </a:xfrm>
            <a:prstGeom prst="rect">
              <a:avLst/>
            </a:prstGeom>
            <a:noFill/>
          </p:spPr>
          <p:txBody>
            <a:bodyPr wrap="square" rtlCol="0">
              <a:spAutoFit/>
            </a:bodyPr>
            <a:lstStyle/>
            <a:p>
              <a:r>
                <a:rPr lang="en-US" b="1" dirty="0"/>
                <a:t>Pinocytotic vesicles</a:t>
              </a:r>
            </a:p>
          </p:txBody>
        </p:sp>
      </p:grpSp>
    </p:spTree>
    <p:extLst>
      <p:ext uri="{BB962C8B-B14F-4D97-AF65-F5344CB8AC3E}">
        <p14:creationId xmlns:p14="http://schemas.microsoft.com/office/powerpoint/2010/main" val="246257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SL15MP"/>
          <p:cNvPicPr>
            <a:picLocks noChangeAspect="1" noChangeArrowheads="1"/>
          </p:cNvPicPr>
          <p:nvPr/>
        </p:nvPicPr>
        <p:blipFill rotWithShape="1">
          <a:blip r:embed="rId2"/>
          <a:srcRect t="13981"/>
          <a:stretch/>
        </p:blipFill>
        <p:spPr bwMode="auto">
          <a:xfrm>
            <a:off x="152400" y="1071265"/>
            <a:ext cx="8763000" cy="5653385"/>
          </a:xfrm>
          <a:prstGeom prst="rect">
            <a:avLst/>
          </a:prstGeom>
          <a:noFill/>
        </p:spPr>
      </p:pic>
      <p:sp>
        <p:nvSpPr>
          <p:cNvPr id="19463" name="Freeform 7"/>
          <p:cNvSpPr>
            <a:spLocks/>
          </p:cNvSpPr>
          <p:nvPr/>
        </p:nvSpPr>
        <p:spPr bwMode="auto">
          <a:xfrm>
            <a:off x="6629400" y="2743200"/>
            <a:ext cx="2057400" cy="1447800"/>
          </a:xfrm>
          <a:custGeom>
            <a:avLst/>
            <a:gdLst/>
            <a:ahLst/>
            <a:cxnLst>
              <a:cxn ang="0">
                <a:pos x="549" y="1"/>
              </a:cxn>
              <a:cxn ang="0">
                <a:pos x="349" y="36"/>
              </a:cxn>
              <a:cxn ang="0">
                <a:pos x="218" y="89"/>
              </a:cxn>
              <a:cxn ang="0">
                <a:pos x="192" y="106"/>
              </a:cxn>
              <a:cxn ang="0">
                <a:pos x="165" y="115"/>
              </a:cxn>
              <a:cxn ang="0">
                <a:pos x="87" y="158"/>
              </a:cxn>
              <a:cxn ang="0">
                <a:pos x="17" y="246"/>
              </a:cxn>
              <a:cxn ang="0">
                <a:pos x="43" y="438"/>
              </a:cxn>
              <a:cxn ang="0">
                <a:pos x="52" y="473"/>
              </a:cxn>
              <a:cxn ang="0">
                <a:pos x="78" y="490"/>
              </a:cxn>
              <a:cxn ang="0">
                <a:pos x="192" y="560"/>
              </a:cxn>
              <a:cxn ang="0">
                <a:pos x="253" y="595"/>
              </a:cxn>
              <a:cxn ang="0">
                <a:pos x="323" y="612"/>
              </a:cxn>
              <a:cxn ang="0">
                <a:pos x="392" y="630"/>
              </a:cxn>
              <a:cxn ang="0">
                <a:pos x="567" y="612"/>
              </a:cxn>
              <a:cxn ang="0">
                <a:pos x="602" y="595"/>
              </a:cxn>
              <a:cxn ang="0">
                <a:pos x="654" y="577"/>
              </a:cxn>
              <a:cxn ang="0">
                <a:pos x="707" y="551"/>
              </a:cxn>
              <a:cxn ang="0">
                <a:pos x="820" y="464"/>
              </a:cxn>
              <a:cxn ang="0">
                <a:pos x="864" y="385"/>
              </a:cxn>
              <a:cxn ang="0">
                <a:pos x="724" y="106"/>
              </a:cxn>
              <a:cxn ang="0">
                <a:pos x="645" y="62"/>
              </a:cxn>
              <a:cxn ang="0">
                <a:pos x="567" y="10"/>
              </a:cxn>
              <a:cxn ang="0">
                <a:pos x="549" y="1"/>
              </a:cxn>
            </a:cxnLst>
            <a:rect l="0" t="0" r="r" b="b"/>
            <a:pathLst>
              <a:path w="907" h="631">
                <a:moveTo>
                  <a:pt x="549" y="1"/>
                </a:moveTo>
                <a:cubicBezTo>
                  <a:pt x="366" y="29"/>
                  <a:pt x="431" y="11"/>
                  <a:pt x="349" y="36"/>
                </a:cubicBezTo>
                <a:cubicBezTo>
                  <a:pt x="318" y="67"/>
                  <a:pt x="261" y="78"/>
                  <a:pt x="218" y="89"/>
                </a:cubicBezTo>
                <a:cubicBezTo>
                  <a:pt x="209" y="95"/>
                  <a:pt x="201" y="101"/>
                  <a:pt x="192" y="106"/>
                </a:cubicBezTo>
                <a:cubicBezTo>
                  <a:pt x="183" y="110"/>
                  <a:pt x="173" y="110"/>
                  <a:pt x="165" y="115"/>
                </a:cubicBezTo>
                <a:cubicBezTo>
                  <a:pt x="78" y="164"/>
                  <a:pt x="145" y="140"/>
                  <a:pt x="87" y="158"/>
                </a:cubicBezTo>
                <a:cubicBezTo>
                  <a:pt x="60" y="185"/>
                  <a:pt x="44" y="219"/>
                  <a:pt x="17" y="246"/>
                </a:cubicBezTo>
                <a:cubicBezTo>
                  <a:pt x="0" y="311"/>
                  <a:pt x="6" y="382"/>
                  <a:pt x="43" y="438"/>
                </a:cubicBezTo>
                <a:cubicBezTo>
                  <a:pt x="46" y="450"/>
                  <a:pt x="45" y="463"/>
                  <a:pt x="52" y="473"/>
                </a:cubicBezTo>
                <a:cubicBezTo>
                  <a:pt x="58" y="482"/>
                  <a:pt x="70" y="484"/>
                  <a:pt x="78" y="490"/>
                </a:cubicBezTo>
                <a:cubicBezTo>
                  <a:pt x="114" y="519"/>
                  <a:pt x="149" y="542"/>
                  <a:pt x="192" y="560"/>
                </a:cubicBezTo>
                <a:cubicBezTo>
                  <a:pt x="214" y="569"/>
                  <a:pt x="231" y="586"/>
                  <a:pt x="253" y="595"/>
                </a:cubicBezTo>
                <a:cubicBezTo>
                  <a:pt x="275" y="604"/>
                  <a:pt x="300" y="606"/>
                  <a:pt x="323" y="612"/>
                </a:cubicBezTo>
                <a:cubicBezTo>
                  <a:pt x="346" y="618"/>
                  <a:pt x="392" y="630"/>
                  <a:pt x="392" y="630"/>
                </a:cubicBezTo>
                <a:cubicBezTo>
                  <a:pt x="428" y="628"/>
                  <a:pt x="517" y="631"/>
                  <a:pt x="567" y="612"/>
                </a:cubicBezTo>
                <a:cubicBezTo>
                  <a:pt x="579" y="607"/>
                  <a:pt x="590" y="600"/>
                  <a:pt x="602" y="595"/>
                </a:cubicBezTo>
                <a:cubicBezTo>
                  <a:pt x="619" y="588"/>
                  <a:pt x="654" y="577"/>
                  <a:pt x="654" y="577"/>
                </a:cubicBezTo>
                <a:cubicBezTo>
                  <a:pt x="706" y="528"/>
                  <a:pt x="627" y="597"/>
                  <a:pt x="707" y="551"/>
                </a:cubicBezTo>
                <a:cubicBezTo>
                  <a:pt x="749" y="527"/>
                  <a:pt x="770" y="481"/>
                  <a:pt x="820" y="464"/>
                </a:cubicBezTo>
                <a:cubicBezTo>
                  <a:pt x="830" y="436"/>
                  <a:pt x="864" y="385"/>
                  <a:pt x="864" y="385"/>
                </a:cubicBezTo>
                <a:cubicBezTo>
                  <a:pt x="907" y="246"/>
                  <a:pt x="863" y="142"/>
                  <a:pt x="724" y="106"/>
                </a:cubicBezTo>
                <a:cubicBezTo>
                  <a:pt x="692" y="85"/>
                  <a:pt x="683" y="72"/>
                  <a:pt x="645" y="62"/>
                </a:cubicBezTo>
                <a:cubicBezTo>
                  <a:pt x="621" y="38"/>
                  <a:pt x="597" y="26"/>
                  <a:pt x="567" y="10"/>
                </a:cubicBezTo>
                <a:cubicBezTo>
                  <a:pt x="548" y="0"/>
                  <a:pt x="529" y="1"/>
                  <a:pt x="549" y="1"/>
                </a:cubicBezTo>
                <a:close/>
              </a:path>
            </a:pathLst>
          </a:custGeom>
          <a:noFill/>
          <a:ln w="38100">
            <a:solidFill>
              <a:srgbClr val="0000FF"/>
            </a:solidFill>
            <a:round/>
            <a:headEnd/>
            <a:tailEnd/>
          </a:ln>
          <a:effectLst/>
        </p:spPr>
        <p:txBody>
          <a:bodyPr/>
          <a:lstStyle/>
          <a:p>
            <a:endParaRPr lang="en-US"/>
          </a:p>
        </p:txBody>
      </p:sp>
      <p:sp>
        <p:nvSpPr>
          <p:cNvPr id="19464" name="Freeform 8"/>
          <p:cNvSpPr>
            <a:spLocks/>
          </p:cNvSpPr>
          <p:nvPr/>
        </p:nvSpPr>
        <p:spPr bwMode="auto">
          <a:xfrm>
            <a:off x="2057400" y="2514600"/>
            <a:ext cx="1746250" cy="957263"/>
          </a:xfrm>
          <a:custGeom>
            <a:avLst/>
            <a:gdLst/>
            <a:ahLst/>
            <a:cxnLst>
              <a:cxn ang="0">
                <a:pos x="1074" y="183"/>
              </a:cxn>
              <a:cxn ang="0">
                <a:pos x="934" y="131"/>
              </a:cxn>
              <a:cxn ang="0">
                <a:pos x="821" y="79"/>
              </a:cxn>
              <a:cxn ang="0">
                <a:pos x="611" y="44"/>
              </a:cxn>
              <a:cxn ang="0">
                <a:pos x="498" y="0"/>
              </a:cxn>
              <a:cxn ang="0">
                <a:pos x="332" y="26"/>
              </a:cxn>
              <a:cxn ang="0">
                <a:pos x="227" y="96"/>
              </a:cxn>
              <a:cxn ang="0">
                <a:pos x="149" y="166"/>
              </a:cxn>
              <a:cxn ang="0">
                <a:pos x="70" y="236"/>
              </a:cxn>
              <a:cxn ang="0">
                <a:pos x="18" y="323"/>
              </a:cxn>
              <a:cxn ang="0">
                <a:pos x="0" y="375"/>
              </a:cxn>
              <a:cxn ang="0">
                <a:pos x="70" y="454"/>
              </a:cxn>
              <a:cxn ang="0">
                <a:pos x="157" y="480"/>
              </a:cxn>
              <a:cxn ang="0">
                <a:pos x="498" y="559"/>
              </a:cxn>
              <a:cxn ang="0">
                <a:pos x="777" y="602"/>
              </a:cxn>
              <a:cxn ang="0">
                <a:pos x="899" y="594"/>
              </a:cxn>
              <a:cxn ang="0">
                <a:pos x="969" y="559"/>
              </a:cxn>
              <a:cxn ang="0">
                <a:pos x="1013" y="550"/>
              </a:cxn>
              <a:cxn ang="0">
                <a:pos x="1074" y="489"/>
              </a:cxn>
              <a:cxn ang="0">
                <a:pos x="1100" y="314"/>
              </a:cxn>
              <a:cxn ang="0">
                <a:pos x="1065" y="192"/>
              </a:cxn>
              <a:cxn ang="0">
                <a:pos x="1074" y="183"/>
              </a:cxn>
            </a:cxnLst>
            <a:rect l="0" t="0" r="r" b="b"/>
            <a:pathLst>
              <a:path w="1100" h="603">
                <a:moveTo>
                  <a:pt x="1074" y="183"/>
                </a:moveTo>
                <a:cubicBezTo>
                  <a:pt x="1024" y="172"/>
                  <a:pt x="982" y="148"/>
                  <a:pt x="934" y="131"/>
                </a:cubicBezTo>
                <a:cubicBezTo>
                  <a:pt x="898" y="104"/>
                  <a:pt x="863" y="92"/>
                  <a:pt x="821" y="79"/>
                </a:cubicBezTo>
                <a:cubicBezTo>
                  <a:pt x="752" y="31"/>
                  <a:pt x="712" y="49"/>
                  <a:pt x="611" y="44"/>
                </a:cubicBezTo>
                <a:cubicBezTo>
                  <a:pt x="572" y="30"/>
                  <a:pt x="538" y="10"/>
                  <a:pt x="498" y="0"/>
                </a:cubicBezTo>
                <a:cubicBezTo>
                  <a:pt x="426" y="6"/>
                  <a:pt x="394" y="12"/>
                  <a:pt x="332" y="26"/>
                </a:cubicBezTo>
                <a:cubicBezTo>
                  <a:pt x="294" y="46"/>
                  <a:pt x="260" y="69"/>
                  <a:pt x="227" y="96"/>
                </a:cubicBezTo>
                <a:cubicBezTo>
                  <a:pt x="197" y="121"/>
                  <a:pt x="186" y="153"/>
                  <a:pt x="149" y="166"/>
                </a:cubicBezTo>
                <a:cubicBezTo>
                  <a:pt x="123" y="190"/>
                  <a:pt x="95" y="211"/>
                  <a:pt x="70" y="236"/>
                </a:cubicBezTo>
                <a:cubicBezTo>
                  <a:pt x="58" y="270"/>
                  <a:pt x="32" y="291"/>
                  <a:pt x="18" y="323"/>
                </a:cubicBezTo>
                <a:cubicBezTo>
                  <a:pt x="10" y="340"/>
                  <a:pt x="0" y="375"/>
                  <a:pt x="0" y="375"/>
                </a:cubicBezTo>
                <a:cubicBezTo>
                  <a:pt x="24" y="399"/>
                  <a:pt x="41" y="436"/>
                  <a:pt x="70" y="454"/>
                </a:cubicBezTo>
                <a:cubicBezTo>
                  <a:pt x="93" y="468"/>
                  <a:pt x="132" y="473"/>
                  <a:pt x="157" y="480"/>
                </a:cubicBezTo>
                <a:cubicBezTo>
                  <a:pt x="252" y="544"/>
                  <a:pt x="390" y="547"/>
                  <a:pt x="498" y="559"/>
                </a:cubicBezTo>
                <a:cubicBezTo>
                  <a:pt x="592" y="570"/>
                  <a:pt x="683" y="592"/>
                  <a:pt x="777" y="602"/>
                </a:cubicBezTo>
                <a:cubicBezTo>
                  <a:pt x="818" y="599"/>
                  <a:pt x="859" y="603"/>
                  <a:pt x="899" y="594"/>
                </a:cubicBezTo>
                <a:cubicBezTo>
                  <a:pt x="924" y="588"/>
                  <a:pt x="943" y="564"/>
                  <a:pt x="969" y="559"/>
                </a:cubicBezTo>
                <a:cubicBezTo>
                  <a:pt x="984" y="556"/>
                  <a:pt x="998" y="553"/>
                  <a:pt x="1013" y="550"/>
                </a:cubicBezTo>
                <a:cubicBezTo>
                  <a:pt x="1044" y="529"/>
                  <a:pt x="1043" y="509"/>
                  <a:pt x="1074" y="489"/>
                </a:cubicBezTo>
                <a:cubicBezTo>
                  <a:pt x="1082" y="429"/>
                  <a:pt x="1093" y="374"/>
                  <a:pt x="1100" y="314"/>
                </a:cubicBezTo>
                <a:cubicBezTo>
                  <a:pt x="1091" y="271"/>
                  <a:pt x="1080" y="234"/>
                  <a:pt x="1065" y="192"/>
                </a:cubicBezTo>
                <a:cubicBezTo>
                  <a:pt x="1064" y="188"/>
                  <a:pt x="1071" y="186"/>
                  <a:pt x="1074" y="183"/>
                </a:cubicBezTo>
                <a:close/>
              </a:path>
            </a:pathLst>
          </a:custGeom>
          <a:noFill/>
          <a:ln w="38100">
            <a:solidFill>
              <a:srgbClr val="0000FF"/>
            </a:solidFill>
            <a:round/>
            <a:headEnd/>
            <a:tailEnd/>
          </a:ln>
          <a:effectLst/>
        </p:spPr>
        <p:txBody>
          <a:bodyPr/>
          <a:lstStyle/>
          <a:p>
            <a:endParaRPr lang="en-US"/>
          </a:p>
        </p:txBody>
      </p:sp>
      <p:sp>
        <p:nvSpPr>
          <p:cNvPr id="19465" name="WordArt 9"/>
          <p:cNvSpPr>
            <a:spLocks noChangeArrowheads="1" noChangeShapeType="1" noTextEdit="1"/>
          </p:cNvSpPr>
          <p:nvPr/>
        </p:nvSpPr>
        <p:spPr bwMode="auto">
          <a:xfrm>
            <a:off x="2895600" y="3848100"/>
            <a:ext cx="3009900" cy="5715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smooth muscle</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TextBox 6"/>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tissue. (advance slide for answers)</a:t>
            </a:r>
          </a:p>
        </p:txBody>
      </p:sp>
    </p:spTree>
    <p:extLst>
      <p:ext uri="{BB962C8B-B14F-4D97-AF65-F5344CB8AC3E}">
        <p14:creationId xmlns:p14="http://schemas.microsoft.com/office/powerpoint/2010/main" val="332394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SL57MP"/>
          <p:cNvPicPr>
            <a:picLocks noChangeAspect="1" noChangeArrowheads="1"/>
          </p:cNvPicPr>
          <p:nvPr/>
        </p:nvPicPr>
        <p:blipFill>
          <a:blip r:embed="rId2"/>
          <a:srcRect/>
          <a:stretch>
            <a:fillRect/>
          </a:stretch>
        </p:blipFill>
        <p:spPr bwMode="auto">
          <a:xfrm>
            <a:off x="762000" y="1071265"/>
            <a:ext cx="7543800" cy="5657850"/>
          </a:xfrm>
          <a:prstGeom prst="rect">
            <a:avLst/>
          </a:prstGeom>
          <a:noFill/>
        </p:spPr>
      </p:pic>
      <p:sp>
        <p:nvSpPr>
          <p:cNvPr id="16389" name="WordArt 5"/>
          <p:cNvSpPr>
            <a:spLocks noChangeArrowheads="1" noChangeShapeType="1" noTextEdit="1"/>
          </p:cNvSpPr>
          <p:nvPr/>
        </p:nvSpPr>
        <p:spPr bwMode="auto">
          <a:xfrm>
            <a:off x="2895600" y="3276600"/>
            <a:ext cx="30099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smooth muscle</a:t>
            </a:r>
          </a:p>
        </p:txBody>
      </p:sp>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extLst>
      <p:ext uri="{BB962C8B-B14F-4D97-AF65-F5344CB8AC3E}">
        <p14:creationId xmlns:p14="http://schemas.microsoft.com/office/powerpoint/2010/main" val="243472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SL57HP"/>
          <p:cNvPicPr>
            <a:picLocks noChangeAspect="1" noChangeArrowheads="1"/>
          </p:cNvPicPr>
          <p:nvPr/>
        </p:nvPicPr>
        <p:blipFill>
          <a:blip r:embed="rId2"/>
          <a:srcRect/>
          <a:stretch>
            <a:fillRect/>
          </a:stretch>
        </p:blipFill>
        <p:spPr bwMode="auto">
          <a:xfrm>
            <a:off x="834826" y="1071265"/>
            <a:ext cx="7474347" cy="5605760"/>
          </a:xfrm>
          <a:prstGeom prst="rect">
            <a:avLst/>
          </a:prstGeom>
          <a:noFill/>
        </p:spPr>
      </p:pic>
      <p:sp>
        <p:nvSpPr>
          <p:cNvPr id="18438" name="WordArt 6"/>
          <p:cNvSpPr>
            <a:spLocks noChangeArrowheads="1" noChangeShapeType="1" noTextEdit="1"/>
          </p:cNvSpPr>
          <p:nvPr/>
        </p:nvSpPr>
        <p:spPr bwMode="auto">
          <a:xfrm>
            <a:off x="2895600" y="3276600"/>
            <a:ext cx="30099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smooth muscle</a:t>
            </a:r>
          </a:p>
        </p:txBody>
      </p:sp>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extLst>
      <p:ext uri="{BB962C8B-B14F-4D97-AF65-F5344CB8AC3E}">
        <p14:creationId xmlns:p14="http://schemas.microsoft.com/office/powerpoint/2010/main" val="116607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93736" y="632701"/>
            <a:ext cx="5426706" cy="68580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0" y="457200"/>
            <a:ext cx="90678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from which this micrograph was taken. (advance slide for answers)</a:t>
            </a:r>
          </a:p>
        </p:txBody>
      </p:sp>
      <p:sp>
        <p:nvSpPr>
          <p:cNvPr id="6" name="Rectangle 5"/>
          <p:cNvSpPr/>
          <p:nvPr/>
        </p:nvSpPr>
        <p:spPr>
          <a:xfrm>
            <a:off x="3778250" y="1393504"/>
            <a:ext cx="417195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C000"/>
                </a:solidFill>
                <a:effectLst>
                  <a:outerShdw blurRad="76200" dist="50800" dir="5400000" algn="tl" rotWithShape="0">
                    <a:srgbClr val="000000">
                      <a:alpha val="65000"/>
                    </a:srgbClr>
                  </a:outerShdw>
                </a:effectLst>
                <a:latin typeface="+mn-lt"/>
              </a:rPr>
              <a:t>Cardiac muscle</a:t>
            </a:r>
          </a:p>
        </p:txBody>
      </p:sp>
    </p:spTree>
    <p:extLst>
      <p:ext uri="{BB962C8B-B14F-4D97-AF65-F5344CB8AC3E}">
        <p14:creationId xmlns:p14="http://schemas.microsoft.com/office/powerpoint/2010/main" val="371182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447800"/>
            <a:ext cx="5583163" cy="51054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4" name="TextBox 3"/>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in the outlined region. (advance slide for answers)</a:t>
            </a:r>
          </a:p>
        </p:txBody>
      </p:sp>
      <p:sp>
        <p:nvSpPr>
          <p:cNvPr id="6" name="Rectangle 5"/>
          <p:cNvSpPr/>
          <p:nvPr/>
        </p:nvSpPr>
        <p:spPr>
          <a:xfrm>
            <a:off x="3352800" y="5181600"/>
            <a:ext cx="3810000" cy="1200329"/>
          </a:xfrm>
          <a:prstGeom prst="rect">
            <a:avLst/>
          </a:prstGeom>
          <a:noFill/>
          <a:ln>
            <a:solidFill>
              <a:schemeClr val="accent3">
                <a:lumMod val="50000"/>
              </a:schemeClr>
            </a:solid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C000"/>
                  </a:solidFill>
                </a:ln>
                <a:solidFill>
                  <a:srgbClr val="FFFF00"/>
                </a:solidFill>
                <a:effectLst>
                  <a:outerShdw blurRad="76200" dist="50800" dir="5400000" algn="tl" rotWithShape="0">
                    <a:srgbClr val="000000">
                      <a:alpha val="65000"/>
                    </a:srgbClr>
                  </a:outerShdw>
                </a:effectLst>
                <a:latin typeface="+mn-lt"/>
              </a:rPr>
              <a:t>Dense irregular connective tissue</a:t>
            </a:r>
          </a:p>
        </p:txBody>
      </p:sp>
      <p:sp>
        <p:nvSpPr>
          <p:cNvPr id="5" name="Freeform 4"/>
          <p:cNvSpPr/>
          <p:nvPr/>
        </p:nvSpPr>
        <p:spPr>
          <a:xfrm>
            <a:off x="2638425" y="2266950"/>
            <a:ext cx="2010531" cy="3133725"/>
          </a:xfrm>
          <a:custGeom>
            <a:avLst/>
            <a:gdLst>
              <a:gd name="connsiteX0" fmla="*/ 1809750 w 2010531"/>
              <a:gd name="connsiteY0" fmla="*/ 2695575 h 3133725"/>
              <a:gd name="connsiteX1" fmla="*/ 1828800 w 2010531"/>
              <a:gd name="connsiteY1" fmla="*/ 2647950 h 3133725"/>
              <a:gd name="connsiteX2" fmla="*/ 1885950 w 2010531"/>
              <a:gd name="connsiteY2" fmla="*/ 2600325 h 3133725"/>
              <a:gd name="connsiteX3" fmla="*/ 1933575 w 2010531"/>
              <a:gd name="connsiteY3" fmla="*/ 2476500 h 3133725"/>
              <a:gd name="connsiteX4" fmla="*/ 1924050 w 2010531"/>
              <a:gd name="connsiteY4" fmla="*/ 2343150 h 3133725"/>
              <a:gd name="connsiteX5" fmla="*/ 1914525 w 2010531"/>
              <a:gd name="connsiteY5" fmla="*/ 2314575 h 3133725"/>
              <a:gd name="connsiteX6" fmla="*/ 1905000 w 2010531"/>
              <a:gd name="connsiteY6" fmla="*/ 2276475 h 3133725"/>
              <a:gd name="connsiteX7" fmla="*/ 1885950 w 2010531"/>
              <a:gd name="connsiteY7" fmla="*/ 2219325 h 3133725"/>
              <a:gd name="connsiteX8" fmla="*/ 1876425 w 2010531"/>
              <a:gd name="connsiteY8" fmla="*/ 2190750 h 3133725"/>
              <a:gd name="connsiteX9" fmla="*/ 1857375 w 2010531"/>
              <a:gd name="connsiteY9" fmla="*/ 2162175 h 3133725"/>
              <a:gd name="connsiteX10" fmla="*/ 1828800 w 2010531"/>
              <a:gd name="connsiteY10" fmla="*/ 2105025 h 3133725"/>
              <a:gd name="connsiteX11" fmla="*/ 1800225 w 2010531"/>
              <a:gd name="connsiteY11" fmla="*/ 2028825 h 3133725"/>
              <a:gd name="connsiteX12" fmla="*/ 1790700 w 2010531"/>
              <a:gd name="connsiteY12" fmla="*/ 1990725 h 3133725"/>
              <a:gd name="connsiteX13" fmla="*/ 1771650 w 2010531"/>
              <a:gd name="connsiteY13" fmla="*/ 1924050 h 3133725"/>
              <a:gd name="connsiteX14" fmla="*/ 1752600 w 2010531"/>
              <a:gd name="connsiteY14" fmla="*/ 1543050 h 3133725"/>
              <a:gd name="connsiteX15" fmla="*/ 1762125 w 2010531"/>
              <a:gd name="connsiteY15" fmla="*/ 1190625 h 3133725"/>
              <a:gd name="connsiteX16" fmla="*/ 1781175 w 2010531"/>
              <a:gd name="connsiteY16" fmla="*/ 1066800 h 3133725"/>
              <a:gd name="connsiteX17" fmla="*/ 1790700 w 2010531"/>
              <a:gd name="connsiteY17" fmla="*/ 1000125 h 3133725"/>
              <a:gd name="connsiteX18" fmla="*/ 1800225 w 2010531"/>
              <a:gd name="connsiteY18" fmla="*/ 971550 h 3133725"/>
              <a:gd name="connsiteX19" fmla="*/ 1828800 w 2010531"/>
              <a:gd name="connsiteY19" fmla="*/ 962025 h 3133725"/>
              <a:gd name="connsiteX20" fmla="*/ 1885950 w 2010531"/>
              <a:gd name="connsiteY20" fmla="*/ 876300 h 3133725"/>
              <a:gd name="connsiteX21" fmla="*/ 1905000 w 2010531"/>
              <a:gd name="connsiteY21" fmla="*/ 847725 h 3133725"/>
              <a:gd name="connsiteX22" fmla="*/ 1924050 w 2010531"/>
              <a:gd name="connsiteY22" fmla="*/ 819150 h 3133725"/>
              <a:gd name="connsiteX23" fmla="*/ 1943100 w 2010531"/>
              <a:gd name="connsiteY23" fmla="*/ 781050 h 3133725"/>
              <a:gd name="connsiteX24" fmla="*/ 1952625 w 2010531"/>
              <a:gd name="connsiteY24" fmla="*/ 752475 h 3133725"/>
              <a:gd name="connsiteX25" fmla="*/ 1962150 w 2010531"/>
              <a:gd name="connsiteY25" fmla="*/ 714375 h 3133725"/>
              <a:gd name="connsiteX26" fmla="*/ 1981200 w 2010531"/>
              <a:gd name="connsiteY26" fmla="*/ 685800 h 3133725"/>
              <a:gd name="connsiteX27" fmla="*/ 2000250 w 2010531"/>
              <a:gd name="connsiteY27" fmla="*/ 609600 h 3133725"/>
              <a:gd name="connsiteX28" fmla="*/ 2000250 w 2010531"/>
              <a:gd name="connsiteY28" fmla="*/ 276225 h 3133725"/>
              <a:gd name="connsiteX29" fmla="*/ 1990725 w 2010531"/>
              <a:gd name="connsiteY29" fmla="*/ 247650 h 3133725"/>
              <a:gd name="connsiteX30" fmla="*/ 1981200 w 2010531"/>
              <a:gd name="connsiteY30" fmla="*/ 200025 h 3133725"/>
              <a:gd name="connsiteX31" fmla="*/ 1933575 w 2010531"/>
              <a:gd name="connsiteY31" fmla="*/ 104775 h 3133725"/>
              <a:gd name="connsiteX32" fmla="*/ 1876425 w 2010531"/>
              <a:gd name="connsiteY32" fmla="*/ 66675 h 3133725"/>
              <a:gd name="connsiteX33" fmla="*/ 1857375 w 2010531"/>
              <a:gd name="connsiteY33" fmla="*/ 38100 h 3133725"/>
              <a:gd name="connsiteX34" fmla="*/ 1790700 w 2010531"/>
              <a:gd name="connsiteY34" fmla="*/ 0 h 3133725"/>
              <a:gd name="connsiteX35" fmla="*/ 1714500 w 2010531"/>
              <a:gd name="connsiteY35" fmla="*/ 9525 h 3133725"/>
              <a:gd name="connsiteX36" fmla="*/ 1647825 w 2010531"/>
              <a:gd name="connsiteY36" fmla="*/ 38100 h 3133725"/>
              <a:gd name="connsiteX37" fmla="*/ 1609725 w 2010531"/>
              <a:gd name="connsiteY37" fmla="*/ 47625 h 3133725"/>
              <a:gd name="connsiteX38" fmla="*/ 1571625 w 2010531"/>
              <a:gd name="connsiteY38" fmla="*/ 76200 h 3133725"/>
              <a:gd name="connsiteX39" fmla="*/ 1543050 w 2010531"/>
              <a:gd name="connsiteY39" fmla="*/ 85725 h 3133725"/>
              <a:gd name="connsiteX40" fmla="*/ 1514475 w 2010531"/>
              <a:gd name="connsiteY40" fmla="*/ 104775 h 3133725"/>
              <a:gd name="connsiteX41" fmla="*/ 1495425 w 2010531"/>
              <a:gd name="connsiteY41" fmla="*/ 133350 h 3133725"/>
              <a:gd name="connsiteX42" fmla="*/ 1466850 w 2010531"/>
              <a:gd name="connsiteY42" fmla="*/ 152400 h 3133725"/>
              <a:gd name="connsiteX43" fmla="*/ 1457325 w 2010531"/>
              <a:gd name="connsiteY43" fmla="*/ 180975 h 3133725"/>
              <a:gd name="connsiteX44" fmla="*/ 1419225 w 2010531"/>
              <a:gd name="connsiteY44" fmla="*/ 238125 h 3133725"/>
              <a:gd name="connsiteX45" fmla="*/ 1400175 w 2010531"/>
              <a:gd name="connsiteY45" fmla="*/ 266700 h 3133725"/>
              <a:gd name="connsiteX46" fmla="*/ 1371600 w 2010531"/>
              <a:gd name="connsiteY46" fmla="*/ 323850 h 3133725"/>
              <a:gd name="connsiteX47" fmla="*/ 1362075 w 2010531"/>
              <a:gd name="connsiteY47" fmla="*/ 390525 h 3133725"/>
              <a:gd name="connsiteX48" fmla="*/ 1352550 w 2010531"/>
              <a:gd name="connsiteY48" fmla="*/ 438150 h 3133725"/>
              <a:gd name="connsiteX49" fmla="*/ 1362075 w 2010531"/>
              <a:gd name="connsiteY49" fmla="*/ 666750 h 3133725"/>
              <a:gd name="connsiteX50" fmla="*/ 1352550 w 2010531"/>
              <a:gd name="connsiteY50" fmla="*/ 800100 h 3133725"/>
              <a:gd name="connsiteX51" fmla="*/ 1343025 w 2010531"/>
              <a:gd name="connsiteY51" fmla="*/ 828675 h 3133725"/>
              <a:gd name="connsiteX52" fmla="*/ 1266825 w 2010531"/>
              <a:gd name="connsiteY52" fmla="*/ 914400 h 3133725"/>
              <a:gd name="connsiteX53" fmla="*/ 1190625 w 2010531"/>
              <a:gd name="connsiteY53" fmla="*/ 981075 h 3133725"/>
              <a:gd name="connsiteX54" fmla="*/ 1162050 w 2010531"/>
              <a:gd name="connsiteY54" fmla="*/ 990600 h 3133725"/>
              <a:gd name="connsiteX55" fmla="*/ 1104900 w 2010531"/>
              <a:gd name="connsiteY55" fmla="*/ 1028700 h 3133725"/>
              <a:gd name="connsiteX56" fmla="*/ 1047750 w 2010531"/>
              <a:gd name="connsiteY56" fmla="*/ 1057275 h 3133725"/>
              <a:gd name="connsiteX57" fmla="*/ 962025 w 2010531"/>
              <a:gd name="connsiteY57" fmla="*/ 1076325 h 3133725"/>
              <a:gd name="connsiteX58" fmla="*/ 847725 w 2010531"/>
              <a:gd name="connsiteY58" fmla="*/ 1047750 h 3133725"/>
              <a:gd name="connsiteX59" fmla="*/ 752475 w 2010531"/>
              <a:gd name="connsiteY59" fmla="*/ 1019175 h 3133725"/>
              <a:gd name="connsiteX60" fmla="*/ 723900 w 2010531"/>
              <a:gd name="connsiteY60" fmla="*/ 1000125 h 3133725"/>
              <a:gd name="connsiteX61" fmla="*/ 695325 w 2010531"/>
              <a:gd name="connsiteY61" fmla="*/ 962025 h 3133725"/>
              <a:gd name="connsiteX62" fmla="*/ 657225 w 2010531"/>
              <a:gd name="connsiteY62" fmla="*/ 933450 h 3133725"/>
              <a:gd name="connsiteX63" fmla="*/ 638175 w 2010531"/>
              <a:gd name="connsiteY63" fmla="*/ 904875 h 3133725"/>
              <a:gd name="connsiteX64" fmla="*/ 609600 w 2010531"/>
              <a:gd name="connsiteY64" fmla="*/ 876300 h 3133725"/>
              <a:gd name="connsiteX65" fmla="*/ 590550 w 2010531"/>
              <a:gd name="connsiteY65" fmla="*/ 847725 h 3133725"/>
              <a:gd name="connsiteX66" fmla="*/ 561975 w 2010531"/>
              <a:gd name="connsiteY66" fmla="*/ 828675 h 3133725"/>
              <a:gd name="connsiteX67" fmla="*/ 495300 w 2010531"/>
              <a:gd name="connsiteY67" fmla="*/ 771525 h 3133725"/>
              <a:gd name="connsiteX68" fmla="*/ 438150 w 2010531"/>
              <a:gd name="connsiteY68" fmla="*/ 733425 h 3133725"/>
              <a:gd name="connsiteX69" fmla="*/ 409575 w 2010531"/>
              <a:gd name="connsiteY69" fmla="*/ 704850 h 3133725"/>
              <a:gd name="connsiteX70" fmla="*/ 352425 w 2010531"/>
              <a:gd name="connsiteY70" fmla="*/ 685800 h 3133725"/>
              <a:gd name="connsiteX71" fmla="*/ 171450 w 2010531"/>
              <a:gd name="connsiteY71" fmla="*/ 695325 h 3133725"/>
              <a:gd name="connsiteX72" fmla="*/ 114300 w 2010531"/>
              <a:gd name="connsiteY72" fmla="*/ 752475 h 3133725"/>
              <a:gd name="connsiteX73" fmla="*/ 85725 w 2010531"/>
              <a:gd name="connsiteY73" fmla="*/ 771525 h 3133725"/>
              <a:gd name="connsiteX74" fmla="*/ 38100 w 2010531"/>
              <a:gd name="connsiteY74" fmla="*/ 838200 h 3133725"/>
              <a:gd name="connsiteX75" fmla="*/ 19050 w 2010531"/>
              <a:gd name="connsiteY75" fmla="*/ 866775 h 3133725"/>
              <a:gd name="connsiteX76" fmla="*/ 0 w 2010531"/>
              <a:gd name="connsiteY76" fmla="*/ 942975 h 3133725"/>
              <a:gd name="connsiteX77" fmla="*/ 28575 w 2010531"/>
              <a:gd name="connsiteY77" fmla="*/ 1047750 h 3133725"/>
              <a:gd name="connsiteX78" fmla="*/ 38100 w 2010531"/>
              <a:gd name="connsiteY78" fmla="*/ 1076325 h 3133725"/>
              <a:gd name="connsiteX79" fmla="*/ 171450 w 2010531"/>
              <a:gd name="connsiteY79" fmla="*/ 1190625 h 3133725"/>
              <a:gd name="connsiteX80" fmla="*/ 200025 w 2010531"/>
              <a:gd name="connsiteY80" fmla="*/ 1209675 h 3133725"/>
              <a:gd name="connsiteX81" fmla="*/ 228600 w 2010531"/>
              <a:gd name="connsiteY81" fmla="*/ 1238250 h 3133725"/>
              <a:gd name="connsiteX82" fmla="*/ 295275 w 2010531"/>
              <a:gd name="connsiteY82" fmla="*/ 1285875 h 3133725"/>
              <a:gd name="connsiteX83" fmla="*/ 323850 w 2010531"/>
              <a:gd name="connsiteY83" fmla="*/ 1295400 h 3133725"/>
              <a:gd name="connsiteX84" fmla="*/ 352425 w 2010531"/>
              <a:gd name="connsiteY84" fmla="*/ 1314450 h 3133725"/>
              <a:gd name="connsiteX85" fmla="*/ 409575 w 2010531"/>
              <a:gd name="connsiteY85" fmla="*/ 1333500 h 3133725"/>
              <a:gd name="connsiteX86" fmla="*/ 447675 w 2010531"/>
              <a:gd name="connsiteY86" fmla="*/ 1352550 h 3133725"/>
              <a:gd name="connsiteX87" fmla="*/ 466725 w 2010531"/>
              <a:gd name="connsiteY87" fmla="*/ 1381125 h 3133725"/>
              <a:gd name="connsiteX88" fmla="*/ 504825 w 2010531"/>
              <a:gd name="connsiteY88" fmla="*/ 1400175 h 3133725"/>
              <a:gd name="connsiteX89" fmla="*/ 533400 w 2010531"/>
              <a:gd name="connsiteY89" fmla="*/ 1419225 h 3133725"/>
              <a:gd name="connsiteX90" fmla="*/ 552450 w 2010531"/>
              <a:gd name="connsiteY90" fmla="*/ 1447800 h 3133725"/>
              <a:gd name="connsiteX91" fmla="*/ 581025 w 2010531"/>
              <a:gd name="connsiteY91" fmla="*/ 1466850 h 3133725"/>
              <a:gd name="connsiteX92" fmla="*/ 666750 w 2010531"/>
              <a:gd name="connsiteY92" fmla="*/ 1514475 h 3133725"/>
              <a:gd name="connsiteX93" fmla="*/ 695325 w 2010531"/>
              <a:gd name="connsiteY93" fmla="*/ 1543050 h 3133725"/>
              <a:gd name="connsiteX94" fmla="*/ 752475 w 2010531"/>
              <a:gd name="connsiteY94" fmla="*/ 1581150 h 3133725"/>
              <a:gd name="connsiteX95" fmla="*/ 809625 w 2010531"/>
              <a:gd name="connsiteY95" fmla="*/ 1638300 h 3133725"/>
              <a:gd name="connsiteX96" fmla="*/ 866775 w 2010531"/>
              <a:gd name="connsiteY96" fmla="*/ 1676400 h 3133725"/>
              <a:gd name="connsiteX97" fmla="*/ 914400 w 2010531"/>
              <a:gd name="connsiteY97" fmla="*/ 1743075 h 3133725"/>
              <a:gd name="connsiteX98" fmla="*/ 942975 w 2010531"/>
              <a:gd name="connsiteY98" fmla="*/ 1800225 h 3133725"/>
              <a:gd name="connsiteX99" fmla="*/ 952500 w 2010531"/>
              <a:gd name="connsiteY99" fmla="*/ 1866900 h 3133725"/>
              <a:gd name="connsiteX100" fmla="*/ 962025 w 2010531"/>
              <a:gd name="connsiteY100" fmla="*/ 1905000 h 3133725"/>
              <a:gd name="connsiteX101" fmla="*/ 952500 w 2010531"/>
              <a:gd name="connsiteY101" fmla="*/ 2105025 h 3133725"/>
              <a:gd name="connsiteX102" fmla="*/ 942975 w 2010531"/>
              <a:gd name="connsiteY102" fmla="*/ 2143125 h 3133725"/>
              <a:gd name="connsiteX103" fmla="*/ 923925 w 2010531"/>
              <a:gd name="connsiteY103" fmla="*/ 2190750 h 3133725"/>
              <a:gd name="connsiteX104" fmla="*/ 914400 w 2010531"/>
              <a:gd name="connsiteY104" fmla="*/ 2219325 h 3133725"/>
              <a:gd name="connsiteX105" fmla="*/ 895350 w 2010531"/>
              <a:gd name="connsiteY105" fmla="*/ 2257425 h 3133725"/>
              <a:gd name="connsiteX106" fmla="*/ 876300 w 2010531"/>
              <a:gd name="connsiteY106" fmla="*/ 2314575 h 3133725"/>
              <a:gd name="connsiteX107" fmla="*/ 838200 w 2010531"/>
              <a:gd name="connsiteY107" fmla="*/ 2371725 h 3133725"/>
              <a:gd name="connsiteX108" fmla="*/ 819150 w 2010531"/>
              <a:gd name="connsiteY108" fmla="*/ 2428875 h 3133725"/>
              <a:gd name="connsiteX109" fmla="*/ 800100 w 2010531"/>
              <a:gd name="connsiteY109" fmla="*/ 2457450 h 3133725"/>
              <a:gd name="connsiteX110" fmla="*/ 781050 w 2010531"/>
              <a:gd name="connsiteY110" fmla="*/ 2514600 h 3133725"/>
              <a:gd name="connsiteX111" fmla="*/ 771525 w 2010531"/>
              <a:gd name="connsiteY111" fmla="*/ 2543175 h 3133725"/>
              <a:gd name="connsiteX112" fmla="*/ 762000 w 2010531"/>
              <a:gd name="connsiteY112" fmla="*/ 2581275 h 3133725"/>
              <a:gd name="connsiteX113" fmla="*/ 742950 w 2010531"/>
              <a:gd name="connsiteY113" fmla="*/ 2638425 h 3133725"/>
              <a:gd name="connsiteX114" fmla="*/ 714375 w 2010531"/>
              <a:gd name="connsiteY114" fmla="*/ 2667000 h 3133725"/>
              <a:gd name="connsiteX115" fmla="*/ 723900 w 2010531"/>
              <a:gd name="connsiteY115" fmla="*/ 2800350 h 3133725"/>
              <a:gd name="connsiteX116" fmla="*/ 733425 w 2010531"/>
              <a:gd name="connsiteY116" fmla="*/ 2838450 h 3133725"/>
              <a:gd name="connsiteX117" fmla="*/ 742950 w 2010531"/>
              <a:gd name="connsiteY117" fmla="*/ 2971800 h 3133725"/>
              <a:gd name="connsiteX118" fmla="*/ 790575 w 2010531"/>
              <a:gd name="connsiteY118" fmla="*/ 3133725 h 3133725"/>
              <a:gd name="connsiteX119" fmla="*/ 838200 w 2010531"/>
              <a:gd name="connsiteY119" fmla="*/ 3124200 h 3133725"/>
              <a:gd name="connsiteX120" fmla="*/ 885825 w 2010531"/>
              <a:gd name="connsiteY120" fmla="*/ 3076575 h 3133725"/>
              <a:gd name="connsiteX121" fmla="*/ 942975 w 2010531"/>
              <a:gd name="connsiteY121" fmla="*/ 3028950 h 3133725"/>
              <a:gd name="connsiteX122" fmla="*/ 981075 w 2010531"/>
              <a:gd name="connsiteY122" fmla="*/ 2971800 h 3133725"/>
              <a:gd name="connsiteX123" fmla="*/ 1047750 w 2010531"/>
              <a:gd name="connsiteY123" fmla="*/ 2933700 h 3133725"/>
              <a:gd name="connsiteX124" fmla="*/ 1181100 w 2010531"/>
              <a:gd name="connsiteY124" fmla="*/ 2838450 h 3133725"/>
              <a:gd name="connsiteX125" fmla="*/ 1209675 w 2010531"/>
              <a:gd name="connsiteY125" fmla="*/ 2828925 h 3133725"/>
              <a:gd name="connsiteX126" fmla="*/ 1323975 w 2010531"/>
              <a:gd name="connsiteY126" fmla="*/ 2771775 h 3133725"/>
              <a:gd name="connsiteX127" fmla="*/ 1352550 w 2010531"/>
              <a:gd name="connsiteY127" fmla="*/ 2762250 h 3133725"/>
              <a:gd name="connsiteX128" fmla="*/ 1666875 w 2010531"/>
              <a:gd name="connsiteY128" fmla="*/ 2743200 h 3133725"/>
              <a:gd name="connsiteX129" fmla="*/ 1781175 w 2010531"/>
              <a:gd name="connsiteY129" fmla="*/ 2733675 h 3133725"/>
              <a:gd name="connsiteX130" fmla="*/ 1809750 w 2010531"/>
              <a:gd name="connsiteY130" fmla="*/ 2695575 h 313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010531" h="3133725">
                <a:moveTo>
                  <a:pt x="1809750" y="2695575"/>
                </a:moveTo>
                <a:cubicBezTo>
                  <a:pt x="1817687" y="2681288"/>
                  <a:pt x="1819738" y="2662449"/>
                  <a:pt x="1828800" y="2647950"/>
                </a:cubicBezTo>
                <a:cubicBezTo>
                  <a:pt x="1841896" y="2626996"/>
                  <a:pt x="1866200" y="2613491"/>
                  <a:pt x="1885950" y="2600325"/>
                </a:cubicBezTo>
                <a:cubicBezTo>
                  <a:pt x="1936503" y="2524495"/>
                  <a:pt x="1920812" y="2565840"/>
                  <a:pt x="1933575" y="2476500"/>
                </a:cubicBezTo>
                <a:cubicBezTo>
                  <a:pt x="1930400" y="2432050"/>
                  <a:pt x="1929257" y="2387408"/>
                  <a:pt x="1924050" y="2343150"/>
                </a:cubicBezTo>
                <a:cubicBezTo>
                  <a:pt x="1922877" y="2333179"/>
                  <a:pt x="1917283" y="2324229"/>
                  <a:pt x="1914525" y="2314575"/>
                </a:cubicBezTo>
                <a:cubicBezTo>
                  <a:pt x="1910929" y="2301988"/>
                  <a:pt x="1908762" y="2289014"/>
                  <a:pt x="1905000" y="2276475"/>
                </a:cubicBezTo>
                <a:cubicBezTo>
                  <a:pt x="1899230" y="2257241"/>
                  <a:pt x="1892300" y="2238375"/>
                  <a:pt x="1885950" y="2219325"/>
                </a:cubicBezTo>
                <a:cubicBezTo>
                  <a:pt x="1882775" y="2209800"/>
                  <a:pt x="1881994" y="2199104"/>
                  <a:pt x="1876425" y="2190750"/>
                </a:cubicBezTo>
                <a:cubicBezTo>
                  <a:pt x="1870075" y="2181225"/>
                  <a:pt x="1862495" y="2172414"/>
                  <a:pt x="1857375" y="2162175"/>
                </a:cubicBezTo>
                <a:cubicBezTo>
                  <a:pt x="1817940" y="2083305"/>
                  <a:pt x="1883395" y="2186917"/>
                  <a:pt x="1828800" y="2105025"/>
                </a:cubicBezTo>
                <a:cubicBezTo>
                  <a:pt x="1804351" y="2007228"/>
                  <a:pt x="1837582" y="2128443"/>
                  <a:pt x="1800225" y="2028825"/>
                </a:cubicBezTo>
                <a:cubicBezTo>
                  <a:pt x="1795628" y="2016568"/>
                  <a:pt x="1794296" y="2003312"/>
                  <a:pt x="1790700" y="1990725"/>
                </a:cubicBezTo>
                <a:cubicBezTo>
                  <a:pt x="1763371" y="1895072"/>
                  <a:pt x="1801427" y="2043157"/>
                  <a:pt x="1771650" y="1924050"/>
                </a:cubicBezTo>
                <a:cubicBezTo>
                  <a:pt x="1762301" y="1793167"/>
                  <a:pt x="1752600" y="1677902"/>
                  <a:pt x="1752600" y="1543050"/>
                </a:cubicBezTo>
                <a:cubicBezTo>
                  <a:pt x="1752600" y="1425532"/>
                  <a:pt x="1756789" y="1308022"/>
                  <a:pt x="1762125" y="1190625"/>
                </a:cubicBezTo>
                <a:cubicBezTo>
                  <a:pt x="1763016" y="1171024"/>
                  <a:pt x="1777736" y="1089154"/>
                  <a:pt x="1781175" y="1066800"/>
                </a:cubicBezTo>
                <a:cubicBezTo>
                  <a:pt x="1784589" y="1044610"/>
                  <a:pt x="1786297" y="1022140"/>
                  <a:pt x="1790700" y="1000125"/>
                </a:cubicBezTo>
                <a:cubicBezTo>
                  <a:pt x="1792669" y="990280"/>
                  <a:pt x="1793125" y="978650"/>
                  <a:pt x="1800225" y="971550"/>
                </a:cubicBezTo>
                <a:cubicBezTo>
                  <a:pt x="1807325" y="964450"/>
                  <a:pt x="1819275" y="965200"/>
                  <a:pt x="1828800" y="962025"/>
                </a:cubicBezTo>
                <a:lnTo>
                  <a:pt x="1885950" y="876300"/>
                </a:lnTo>
                <a:lnTo>
                  <a:pt x="1905000" y="847725"/>
                </a:lnTo>
                <a:cubicBezTo>
                  <a:pt x="1911350" y="838200"/>
                  <a:pt x="1918930" y="829389"/>
                  <a:pt x="1924050" y="819150"/>
                </a:cubicBezTo>
                <a:cubicBezTo>
                  <a:pt x="1930400" y="806450"/>
                  <a:pt x="1937507" y="794101"/>
                  <a:pt x="1943100" y="781050"/>
                </a:cubicBezTo>
                <a:cubicBezTo>
                  <a:pt x="1947055" y="771822"/>
                  <a:pt x="1949867" y="762129"/>
                  <a:pt x="1952625" y="752475"/>
                </a:cubicBezTo>
                <a:cubicBezTo>
                  <a:pt x="1956221" y="739888"/>
                  <a:pt x="1956993" y="726407"/>
                  <a:pt x="1962150" y="714375"/>
                </a:cubicBezTo>
                <a:cubicBezTo>
                  <a:pt x="1966659" y="703853"/>
                  <a:pt x="1976080" y="696039"/>
                  <a:pt x="1981200" y="685800"/>
                </a:cubicBezTo>
                <a:cubicBezTo>
                  <a:pt x="1990963" y="666274"/>
                  <a:pt x="1996627" y="627714"/>
                  <a:pt x="2000250" y="609600"/>
                </a:cubicBezTo>
                <a:cubicBezTo>
                  <a:pt x="2011840" y="447343"/>
                  <a:pt x="2015926" y="464331"/>
                  <a:pt x="2000250" y="276225"/>
                </a:cubicBezTo>
                <a:cubicBezTo>
                  <a:pt x="1999416" y="266219"/>
                  <a:pt x="1993160" y="257390"/>
                  <a:pt x="1990725" y="247650"/>
                </a:cubicBezTo>
                <a:cubicBezTo>
                  <a:pt x="1986798" y="231944"/>
                  <a:pt x="1984712" y="215829"/>
                  <a:pt x="1981200" y="200025"/>
                </a:cubicBezTo>
                <a:cubicBezTo>
                  <a:pt x="1973727" y="166397"/>
                  <a:pt x="1965636" y="126149"/>
                  <a:pt x="1933575" y="104775"/>
                </a:cubicBezTo>
                <a:lnTo>
                  <a:pt x="1876425" y="66675"/>
                </a:lnTo>
                <a:cubicBezTo>
                  <a:pt x="1870075" y="57150"/>
                  <a:pt x="1865470" y="46195"/>
                  <a:pt x="1857375" y="38100"/>
                </a:cubicBezTo>
                <a:cubicBezTo>
                  <a:pt x="1843912" y="24637"/>
                  <a:pt x="1805641" y="7471"/>
                  <a:pt x="1790700" y="0"/>
                </a:cubicBezTo>
                <a:cubicBezTo>
                  <a:pt x="1765300" y="3175"/>
                  <a:pt x="1739685" y="4946"/>
                  <a:pt x="1714500" y="9525"/>
                </a:cubicBezTo>
                <a:cubicBezTo>
                  <a:pt x="1683890" y="15090"/>
                  <a:pt x="1678733" y="26510"/>
                  <a:pt x="1647825" y="38100"/>
                </a:cubicBezTo>
                <a:cubicBezTo>
                  <a:pt x="1635568" y="42697"/>
                  <a:pt x="1622425" y="44450"/>
                  <a:pt x="1609725" y="47625"/>
                </a:cubicBezTo>
                <a:cubicBezTo>
                  <a:pt x="1597025" y="57150"/>
                  <a:pt x="1585408" y="68324"/>
                  <a:pt x="1571625" y="76200"/>
                </a:cubicBezTo>
                <a:cubicBezTo>
                  <a:pt x="1562908" y="81181"/>
                  <a:pt x="1552030" y="81235"/>
                  <a:pt x="1543050" y="85725"/>
                </a:cubicBezTo>
                <a:cubicBezTo>
                  <a:pt x="1532811" y="90845"/>
                  <a:pt x="1524000" y="98425"/>
                  <a:pt x="1514475" y="104775"/>
                </a:cubicBezTo>
                <a:cubicBezTo>
                  <a:pt x="1508125" y="114300"/>
                  <a:pt x="1503520" y="125255"/>
                  <a:pt x="1495425" y="133350"/>
                </a:cubicBezTo>
                <a:cubicBezTo>
                  <a:pt x="1487330" y="141445"/>
                  <a:pt x="1474001" y="143461"/>
                  <a:pt x="1466850" y="152400"/>
                </a:cubicBezTo>
                <a:cubicBezTo>
                  <a:pt x="1460578" y="160240"/>
                  <a:pt x="1462201" y="172198"/>
                  <a:pt x="1457325" y="180975"/>
                </a:cubicBezTo>
                <a:cubicBezTo>
                  <a:pt x="1446206" y="200989"/>
                  <a:pt x="1431925" y="219075"/>
                  <a:pt x="1419225" y="238125"/>
                </a:cubicBezTo>
                <a:cubicBezTo>
                  <a:pt x="1412875" y="247650"/>
                  <a:pt x="1403795" y="255840"/>
                  <a:pt x="1400175" y="266700"/>
                </a:cubicBezTo>
                <a:cubicBezTo>
                  <a:pt x="1387030" y="306135"/>
                  <a:pt x="1396219" y="286921"/>
                  <a:pt x="1371600" y="323850"/>
                </a:cubicBezTo>
                <a:cubicBezTo>
                  <a:pt x="1368425" y="346075"/>
                  <a:pt x="1365766" y="368380"/>
                  <a:pt x="1362075" y="390525"/>
                </a:cubicBezTo>
                <a:cubicBezTo>
                  <a:pt x="1359413" y="406494"/>
                  <a:pt x="1352550" y="421961"/>
                  <a:pt x="1352550" y="438150"/>
                </a:cubicBezTo>
                <a:cubicBezTo>
                  <a:pt x="1352550" y="514416"/>
                  <a:pt x="1358900" y="590550"/>
                  <a:pt x="1362075" y="666750"/>
                </a:cubicBezTo>
                <a:cubicBezTo>
                  <a:pt x="1358900" y="711200"/>
                  <a:pt x="1357757" y="755842"/>
                  <a:pt x="1352550" y="800100"/>
                </a:cubicBezTo>
                <a:cubicBezTo>
                  <a:pt x="1351377" y="810071"/>
                  <a:pt x="1347901" y="819898"/>
                  <a:pt x="1343025" y="828675"/>
                </a:cubicBezTo>
                <a:cubicBezTo>
                  <a:pt x="1288282" y="927212"/>
                  <a:pt x="1328675" y="852550"/>
                  <a:pt x="1266825" y="914400"/>
                </a:cubicBezTo>
                <a:cubicBezTo>
                  <a:pt x="1227931" y="953294"/>
                  <a:pt x="1271587" y="954088"/>
                  <a:pt x="1190625" y="981075"/>
                </a:cubicBezTo>
                <a:cubicBezTo>
                  <a:pt x="1181100" y="984250"/>
                  <a:pt x="1170827" y="985724"/>
                  <a:pt x="1162050" y="990600"/>
                </a:cubicBezTo>
                <a:cubicBezTo>
                  <a:pt x="1142036" y="1001719"/>
                  <a:pt x="1126620" y="1021460"/>
                  <a:pt x="1104900" y="1028700"/>
                </a:cubicBezTo>
                <a:cubicBezTo>
                  <a:pt x="1033076" y="1052641"/>
                  <a:pt x="1121608" y="1020346"/>
                  <a:pt x="1047750" y="1057275"/>
                </a:cubicBezTo>
                <a:cubicBezTo>
                  <a:pt x="1024302" y="1068999"/>
                  <a:pt x="983975" y="1072667"/>
                  <a:pt x="962025" y="1076325"/>
                </a:cubicBezTo>
                <a:cubicBezTo>
                  <a:pt x="846957" y="1059887"/>
                  <a:pt x="940159" y="1078561"/>
                  <a:pt x="847725" y="1047750"/>
                </a:cubicBezTo>
                <a:cubicBezTo>
                  <a:pt x="821102" y="1038876"/>
                  <a:pt x="774556" y="1033896"/>
                  <a:pt x="752475" y="1019175"/>
                </a:cubicBezTo>
                <a:cubicBezTo>
                  <a:pt x="742950" y="1012825"/>
                  <a:pt x="731995" y="1008220"/>
                  <a:pt x="723900" y="1000125"/>
                </a:cubicBezTo>
                <a:cubicBezTo>
                  <a:pt x="712675" y="988900"/>
                  <a:pt x="706550" y="973250"/>
                  <a:pt x="695325" y="962025"/>
                </a:cubicBezTo>
                <a:cubicBezTo>
                  <a:pt x="684100" y="950800"/>
                  <a:pt x="668450" y="944675"/>
                  <a:pt x="657225" y="933450"/>
                </a:cubicBezTo>
                <a:cubicBezTo>
                  <a:pt x="649130" y="925355"/>
                  <a:pt x="645504" y="913669"/>
                  <a:pt x="638175" y="904875"/>
                </a:cubicBezTo>
                <a:cubicBezTo>
                  <a:pt x="629551" y="894527"/>
                  <a:pt x="618224" y="886648"/>
                  <a:pt x="609600" y="876300"/>
                </a:cubicBezTo>
                <a:cubicBezTo>
                  <a:pt x="602271" y="867506"/>
                  <a:pt x="598645" y="855820"/>
                  <a:pt x="590550" y="847725"/>
                </a:cubicBezTo>
                <a:cubicBezTo>
                  <a:pt x="582455" y="839630"/>
                  <a:pt x="570769" y="836004"/>
                  <a:pt x="561975" y="828675"/>
                </a:cubicBezTo>
                <a:cubicBezTo>
                  <a:pt x="487977" y="767010"/>
                  <a:pt x="584479" y="833950"/>
                  <a:pt x="495300" y="771525"/>
                </a:cubicBezTo>
                <a:cubicBezTo>
                  <a:pt x="476543" y="758395"/>
                  <a:pt x="454339" y="749614"/>
                  <a:pt x="438150" y="733425"/>
                </a:cubicBezTo>
                <a:cubicBezTo>
                  <a:pt x="428625" y="723900"/>
                  <a:pt x="421350" y="711392"/>
                  <a:pt x="409575" y="704850"/>
                </a:cubicBezTo>
                <a:cubicBezTo>
                  <a:pt x="392022" y="695098"/>
                  <a:pt x="352425" y="685800"/>
                  <a:pt x="352425" y="685800"/>
                </a:cubicBezTo>
                <a:lnTo>
                  <a:pt x="171450" y="695325"/>
                </a:lnTo>
                <a:cubicBezTo>
                  <a:pt x="145507" y="702589"/>
                  <a:pt x="136716" y="737531"/>
                  <a:pt x="114300" y="752475"/>
                </a:cubicBezTo>
                <a:lnTo>
                  <a:pt x="85725" y="771525"/>
                </a:lnTo>
                <a:cubicBezTo>
                  <a:pt x="40830" y="838868"/>
                  <a:pt x="97173" y="755498"/>
                  <a:pt x="38100" y="838200"/>
                </a:cubicBezTo>
                <a:cubicBezTo>
                  <a:pt x="31446" y="847515"/>
                  <a:pt x="24170" y="856536"/>
                  <a:pt x="19050" y="866775"/>
                </a:cubicBezTo>
                <a:cubicBezTo>
                  <a:pt x="9287" y="886301"/>
                  <a:pt x="3623" y="924861"/>
                  <a:pt x="0" y="942975"/>
                </a:cubicBezTo>
                <a:cubicBezTo>
                  <a:pt x="17140" y="1080099"/>
                  <a:pt x="-7445" y="975710"/>
                  <a:pt x="28575" y="1047750"/>
                </a:cubicBezTo>
                <a:cubicBezTo>
                  <a:pt x="33065" y="1056730"/>
                  <a:pt x="31936" y="1068400"/>
                  <a:pt x="38100" y="1076325"/>
                </a:cubicBezTo>
                <a:cubicBezTo>
                  <a:pt x="69796" y="1117077"/>
                  <a:pt x="130153" y="1163094"/>
                  <a:pt x="171450" y="1190625"/>
                </a:cubicBezTo>
                <a:cubicBezTo>
                  <a:pt x="180975" y="1196975"/>
                  <a:pt x="191231" y="1202346"/>
                  <a:pt x="200025" y="1209675"/>
                </a:cubicBezTo>
                <a:cubicBezTo>
                  <a:pt x="210373" y="1218299"/>
                  <a:pt x="218373" y="1229484"/>
                  <a:pt x="228600" y="1238250"/>
                </a:cubicBezTo>
                <a:cubicBezTo>
                  <a:pt x="234640" y="1243427"/>
                  <a:pt x="283214" y="1279844"/>
                  <a:pt x="295275" y="1285875"/>
                </a:cubicBezTo>
                <a:cubicBezTo>
                  <a:pt x="304255" y="1290365"/>
                  <a:pt x="314870" y="1290910"/>
                  <a:pt x="323850" y="1295400"/>
                </a:cubicBezTo>
                <a:cubicBezTo>
                  <a:pt x="334089" y="1300520"/>
                  <a:pt x="341964" y="1309801"/>
                  <a:pt x="352425" y="1314450"/>
                </a:cubicBezTo>
                <a:cubicBezTo>
                  <a:pt x="370775" y="1322605"/>
                  <a:pt x="391614" y="1324520"/>
                  <a:pt x="409575" y="1333500"/>
                </a:cubicBezTo>
                <a:lnTo>
                  <a:pt x="447675" y="1352550"/>
                </a:lnTo>
                <a:cubicBezTo>
                  <a:pt x="454025" y="1362075"/>
                  <a:pt x="457931" y="1373796"/>
                  <a:pt x="466725" y="1381125"/>
                </a:cubicBezTo>
                <a:cubicBezTo>
                  <a:pt x="477633" y="1390215"/>
                  <a:pt x="492497" y="1393130"/>
                  <a:pt x="504825" y="1400175"/>
                </a:cubicBezTo>
                <a:cubicBezTo>
                  <a:pt x="514764" y="1405855"/>
                  <a:pt x="523875" y="1412875"/>
                  <a:pt x="533400" y="1419225"/>
                </a:cubicBezTo>
                <a:cubicBezTo>
                  <a:pt x="539750" y="1428750"/>
                  <a:pt x="544355" y="1439705"/>
                  <a:pt x="552450" y="1447800"/>
                </a:cubicBezTo>
                <a:cubicBezTo>
                  <a:pt x="560545" y="1455895"/>
                  <a:pt x="571086" y="1461170"/>
                  <a:pt x="581025" y="1466850"/>
                </a:cubicBezTo>
                <a:cubicBezTo>
                  <a:pt x="619021" y="1488562"/>
                  <a:pt x="628675" y="1485919"/>
                  <a:pt x="666750" y="1514475"/>
                </a:cubicBezTo>
                <a:cubicBezTo>
                  <a:pt x="677526" y="1522557"/>
                  <a:pt x="684692" y="1534780"/>
                  <a:pt x="695325" y="1543050"/>
                </a:cubicBezTo>
                <a:cubicBezTo>
                  <a:pt x="713397" y="1557106"/>
                  <a:pt x="736286" y="1564961"/>
                  <a:pt x="752475" y="1581150"/>
                </a:cubicBezTo>
                <a:cubicBezTo>
                  <a:pt x="771525" y="1600200"/>
                  <a:pt x="787209" y="1623356"/>
                  <a:pt x="809625" y="1638300"/>
                </a:cubicBezTo>
                <a:cubicBezTo>
                  <a:pt x="828675" y="1651000"/>
                  <a:pt x="853038" y="1658084"/>
                  <a:pt x="866775" y="1676400"/>
                </a:cubicBezTo>
                <a:cubicBezTo>
                  <a:pt x="873247" y="1685029"/>
                  <a:pt x="907436" y="1729147"/>
                  <a:pt x="914400" y="1743075"/>
                </a:cubicBezTo>
                <a:cubicBezTo>
                  <a:pt x="953835" y="1821945"/>
                  <a:pt x="888380" y="1718333"/>
                  <a:pt x="942975" y="1800225"/>
                </a:cubicBezTo>
                <a:cubicBezTo>
                  <a:pt x="946150" y="1822450"/>
                  <a:pt x="948484" y="1844811"/>
                  <a:pt x="952500" y="1866900"/>
                </a:cubicBezTo>
                <a:cubicBezTo>
                  <a:pt x="954842" y="1879780"/>
                  <a:pt x="962025" y="1891909"/>
                  <a:pt x="962025" y="1905000"/>
                </a:cubicBezTo>
                <a:cubicBezTo>
                  <a:pt x="962025" y="1971751"/>
                  <a:pt x="957823" y="2038487"/>
                  <a:pt x="952500" y="2105025"/>
                </a:cubicBezTo>
                <a:cubicBezTo>
                  <a:pt x="951456" y="2118074"/>
                  <a:pt x="947115" y="2130706"/>
                  <a:pt x="942975" y="2143125"/>
                </a:cubicBezTo>
                <a:cubicBezTo>
                  <a:pt x="937568" y="2159345"/>
                  <a:pt x="929928" y="2174741"/>
                  <a:pt x="923925" y="2190750"/>
                </a:cubicBezTo>
                <a:cubicBezTo>
                  <a:pt x="920400" y="2200151"/>
                  <a:pt x="918355" y="2210097"/>
                  <a:pt x="914400" y="2219325"/>
                </a:cubicBezTo>
                <a:cubicBezTo>
                  <a:pt x="908807" y="2232376"/>
                  <a:pt x="900623" y="2244242"/>
                  <a:pt x="895350" y="2257425"/>
                </a:cubicBezTo>
                <a:cubicBezTo>
                  <a:pt x="887892" y="2276069"/>
                  <a:pt x="887439" y="2297867"/>
                  <a:pt x="876300" y="2314575"/>
                </a:cubicBezTo>
                <a:cubicBezTo>
                  <a:pt x="863600" y="2333625"/>
                  <a:pt x="845440" y="2350005"/>
                  <a:pt x="838200" y="2371725"/>
                </a:cubicBezTo>
                <a:cubicBezTo>
                  <a:pt x="831850" y="2390775"/>
                  <a:pt x="830289" y="2412167"/>
                  <a:pt x="819150" y="2428875"/>
                </a:cubicBezTo>
                <a:cubicBezTo>
                  <a:pt x="812800" y="2438400"/>
                  <a:pt x="804749" y="2446989"/>
                  <a:pt x="800100" y="2457450"/>
                </a:cubicBezTo>
                <a:cubicBezTo>
                  <a:pt x="791945" y="2475800"/>
                  <a:pt x="787400" y="2495550"/>
                  <a:pt x="781050" y="2514600"/>
                </a:cubicBezTo>
                <a:cubicBezTo>
                  <a:pt x="777875" y="2524125"/>
                  <a:pt x="773960" y="2533435"/>
                  <a:pt x="771525" y="2543175"/>
                </a:cubicBezTo>
                <a:cubicBezTo>
                  <a:pt x="768350" y="2555875"/>
                  <a:pt x="765762" y="2568736"/>
                  <a:pt x="762000" y="2581275"/>
                </a:cubicBezTo>
                <a:cubicBezTo>
                  <a:pt x="756230" y="2600509"/>
                  <a:pt x="757149" y="2624226"/>
                  <a:pt x="742950" y="2638425"/>
                </a:cubicBezTo>
                <a:lnTo>
                  <a:pt x="714375" y="2667000"/>
                </a:lnTo>
                <a:cubicBezTo>
                  <a:pt x="717550" y="2711450"/>
                  <a:pt x="718979" y="2756059"/>
                  <a:pt x="723900" y="2800350"/>
                </a:cubicBezTo>
                <a:cubicBezTo>
                  <a:pt x="725346" y="2813361"/>
                  <a:pt x="731979" y="2825439"/>
                  <a:pt x="733425" y="2838450"/>
                </a:cubicBezTo>
                <a:cubicBezTo>
                  <a:pt x="738346" y="2882741"/>
                  <a:pt x="738516" y="2927458"/>
                  <a:pt x="742950" y="2971800"/>
                </a:cubicBezTo>
                <a:cubicBezTo>
                  <a:pt x="759046" y="3132763"/>
                  <a:pt x="714255" y="3108285"/>
                  <a:pt x="790575" y="3133725"/>
                </a:cubicBezTo>
                <a:cubicBezTo>
                  <a:pt x="806450" y="3130550"/>
                  <a:pt x="823041" y="3129884"/>
                  <a:pt x="838200" y="3124200"/>
                </a:cubicBezTo>
                <a:cubicBezTo>
                  <a:pt x="872067" y="3111500"/>
                  <a:pt x="864658" y="3101975"/>
                  <a:pt x="885825" y="3076575"/>
                </a:cubicBezTo>
                <a:cubicBezTo>
                  <a:pt x="908744" y="3049073"/>
                  <a:pt x="914878" y="3047681"/>
                  <a:pt x="942975" y="3028950"/>
                </a:cubicBezTo>
                <a:cubicBezTo>
                  <a:pt x="955675" y="3009900"/>
                  <a:pt x="960597" y="2982039"/>
                  <a:pt x="981075" y="2971800"/>
                </a:cubicBezTo>
                <a:cubicBezTo>
                  <a:pt x="1016055" y="2954310"/>
                  <a:pt x="1018131" y="2955241"/>
                  <a:pt x="1047750" y="2933700"/>
                </a:cubicBezTo>
                <a:cubicBezTo>
                  <a:pt x="1049660" y="2932311"/>
                  <a:pt x="1164311" y="2844046"/>
                  <a:pt x="1181100" y="2838450"/>
                </a:cubicBezTo>
                <a:cubicBezTo>
                  <a:pt x="1190625" y="2835275"/>
                  <a:pt x="1200898" y="2833801"/>
                  <a:pt x="1209675" y="2828925"/>
                </a:cubicBezTo>
                <a:cubicBezTo>
                  <a:pt x="1320462" y="2767377"/>
                  <a:pt x="1212716" y="2808861"/>
                  <a:pt x="1323975" y="2771775"/>
                </a:cubicBezTo>
                <a:cubicBezTo>
                  <a:pt x="1333500" y="2768600"/>
                  <a:pt x="1342571" y="2763359"/>
                  <a:pt x="1352550" y="2762250"/>
                </a:cubicBezTo>
                <a:cubicBezTo>
                  <a:pt x="1538326" y="2741608"/>
                  <a:pt x="1345218" y="2761070"/>
                  <a:pt x="1666875" y="2743200"/>
                </a:cubicBezTo>
                <a:cubicBezTo>
                  <a:pt x="1705048" y="2741079"/>
                  <a:pt x="1743075" y="2736850"/>
                  <a:pt x="1781175" y="2733675"/>
                </a:cubicBezTo>
                <a:cubicBezTo>
                  <a:pt x="1815657" y="2710687"/>
                  <a:pt x="1801813" y="2709862"/>
                  <a:pt x="1809750" y="2695575"/>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14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715375"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epithelium on this slide. (advance slide for answer)</a:t>
            </a:r>
          </a:p>
        </p:txBody>
      </p:sp>
      <p:sp>
        <p:nvSpPr>
          <p:cNvPr id="21" name="Rectangle 20"/>
          <p:cNvSpPr/>
          <p:nvPr/>
        </p:nvSpPr>
        <p:spPr>
          <a:xfrm>
            <a:off x="2590800" y="1079654"/>
            <a:ext cx="45720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Pseudostratified columnar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5" y="1718631"/>
            <a:ext cx="8591550" cy="4600575"/>
          </a:xfrm>
          <a:prstGeom prst="rect">
            <a:avLst/>
          </a:prstGeom>
        </p:spPr>
      </p:pic>
    </p:spTree>
    <p:extLst>
      <p:ext uri="{BB962C8B-B14F-4D97-AF65-F5344CB8AC3E}">
        <p14:creationId xmlns:p14="http://schemas.microsoft.com/office/powerpoint/2010/main" val="37001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SL15MP"/>
          <p:cNvPicPr>
            <a:picLocks noChangeAspect="1" noChangeArrowheads="1"/>
          </p:cNvPicPr>
          <p:nvPr/>
        </p:nvPicPr>
        <p:blipFill rotWithShape="1">
          <a:blip r:embed="rId2"/>
          <a:srcRect t="13547"/>
          <a:stretch/>
        </p:blipFill>
        <p:spPr bwMode="auto">
          <a:xfrm>
            <a:off x="228600" y="1027288"/>
            <a:ext cx="8610600" cy="5583061"/>
          </a:xfrm>
          <a:prstGeom prst="rect">
            <a:avLst/>
          </a:prstGeom>
          <a:noFill/>
        </p:spPr>
      </p:pic>
      <p:sp>
        <p:nvSpPr>
          <p:cNvPr id="20487" name="WordArt 7"/>
          <p:cNvSpPr>
            <a:spLocks noChangeArrowheads="1" noChangeShapeType="1" noTextEdit="1"/>
          </p:cNvSpPr>
          <p:nvPr/>
        </p:nvSpPr>
        <p:spPr bwMode="auto">
          <a:xfrm>
            <a:off x="2895600" y="3276600"/>
            <a:ext cx="30099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skeletal muscle</a:t>
            </a:r>
          </a:p>
        </p:txBody>
      </p:sp>
      <p:sp>
        <p:nvSpPr>
          <p:cNvPr id="20488" name="Freeform 8"/>
          <p:cNvSpPr>
            <a:spLocks/>
          </p:cNvSpPr>
          <p:nvPr/>
        </p:nvSpPr>
        <p:spPr bwMode="auto">
          <a:xfrm>
            <a:off x="1371600" y="4343400"/>
            <a:ext cx="3733800" cy="1600200"/>
          </a:xfrm>
          <a:custGeom>
            <a:avLst/>
            <a:gdLst/>
            <a:ahLst/>
            <a:cxnLst>
              <a:cxn ang="0">
                <a:pos x="1371" y="297"/>
              </a:cxn>
              <a:cxn ang="0">
                <a:pos x="1205" y="253"/>
              </a:cxn>
              <a:cxn ang="0">
                <a:pos x="1039" y="201"/>
              </a:cxn>
              <a:cxn ang="0">
                <a:pos x="873" y="122"/>
              </a:cxn>
              <a:cxn ang="0">
                <a:pos x="777" y="96"/>
              </a:cxn>
              <a:cxn ang="0">
                <a:pos x="585" y="35"/>
              </a:cxn>
              <a:cxn ang="0">
                <a:pos x="358" y="0"/>
              </a:cxn>
              <a:cxn ang="0">
                <a:pos x="114" y="9"/>
              </a:cxn>
              <a:cxn ang="0">
                <a:pos x="0" y="131"/>
              </a:cxn>
              <a:cxn ang="0">
                <a:pos x="53" y="209"/>
              </a:cxn>
              <a:cxn ang="0">
                <a:pos x="0" y="358"/>
              </a:cxn>
              <a:cxn ang="0">
                <a:pos x="349" y="410"/>
              </a:cxn>
              <a:cxn ang="0">
                <a:pos x="533" y="445"/>
              </a:cxn>
              <a:cxn ang="0">
                <a:pos x="629" y="489"/>
              </a:cxn>
              <a:cxn ang="0">
                <a:pos x="742" y="523"/>
              </a:cxn>
              <a:cxn ang="0">
                <a:pos x="847" y="576"/>
              </a:cxn>
              <a:cxn ang="0">
                <a:pos x="891" y="611"/>
              </a:cxn>
              <a:cxn ang="0">
                <a:pos x="952" y="646"/>
              </a:cxn>
              <a:cxn ang="0">
                <a:pos x="1083" y="707"/>
              </a:cxn>
              <a:cxn ang="0">
                <a:pos x="1213" y="742"/>
              </a:cxn>
              <a:cxn ang="0">
                <a:pos x="1309" y="803"/>
              </a:cxn>
              <a:cxn ang="0">
                <a:pos x="1397" y="873"/>
              </a:cxn>
              <a:cxn ang="0">
                <a:pos x="1746" y="934"/>
              </a:cxn>
              <a:cxn ang="0">
                <a:pos x="1964" y="881"/>
              </a:cxn>
              <a:cxn ang="0">
                <a:pos x="1990" y="873"/>
              </a:cxn>
              <a:cxn ang="0">
                <a:pos x="2043" y="855"/>
              </a:cxn>
              <a:cxn ang="0">
                <a:pos x="2069" y="846"/>
              </a:cxn>
              <a:cxn ang="0">
                <a:pos x="2139" y="759"/>
              </a:cxn>
              <a:cxn ang="0">
                <a:pos x="2165" y="654"/>
              </a:cxn>
              <a:cxn ang="0">
                <a:pos x="2069" y="506"/>
              </a:cxn>
              <a:cxn ang="0">
                <a:pos x="2025" y="471"/>
              </a:cxn>
              <a:cxn ang="0">
                <a:pos x="1920" y="410"/>
              </a:cxn>
              <a:cxn ang="0">
                <a:pos x="1667" y="358"/>
              </a:cxn>
              <a:cxn ang="0">
                <a:pos x="1632" y="349"/>
              </a:cxn>
              <a:cxn ang="0">
                <a:pos x="1589" y="340"/>
              </a:cxn>
              <a:cxn ang="0">
                <a:pos x="1484" y="323"/>
              </a:cxn>
              <a:cxn ang="0">
                <a:pos x="1397" y="297"/>
              </a:cxn>
              <a:cxn ang="0">
                <a:pos x="1371" y="297"/>
              </a:cxn>
            </a:cxnLst>
            <a:rect l="0" t="0" r="r" b="b"/>
            <a:pathLst>
              <a:path w="2165" h="934">
                <a:moveTo>
                  <a:pt x="1371" y="297"/>
                </a:moveTo>
                <a:cubicBezTo>
                  <a:pt x="1313" y="289"/>
                  <a:pt x="1260" y="272"/>
                  <a:pt x="1205" y="253"/>
                </a:cubicBezTo>
                <a:cubicBezTo>
                  <a:pt x="1166" y="214"/>
                  <a:pt x="1092" y="211"/>
                  <a:pt x="1039" y="201"/>
                </a:cubicBezTo>
                <a:cubicBezTo>
                  <a:pt x="980" y="161"/>
                  <a:pt x="941" y="141"/>
                  <a:pt x="873" y="122"/>
                </a:cubicBezTo>
                <a:cubicBezTo>
                  <a:pt x="841" y="113"/>
                  <a:pt x="777" y="96"/>
                  <a:pt x="777" y="96"/>
                </a:cubicBezTo>
                <a:cubicBezTo>
                  <a:pt x="722" y="58"/>
                  <a:pt x="650" y="45"/>
                  <a:pt x="585" y="35"/>
                </a:cubicBezTo>
                <a:cubicBezTo>
                  <a:pt x="507" y="8"/>
                  <a:pt x="444" y="6"/>
                  <a:pt x="358" y="0"/>
                </a:cubicBezTo>
                <a:cubicBezTo>
                  <a:pt x="277" y="3"/>
                  <a:pt x="195" y="1"/>
                  <a:pt x="114" y="9"/>
                </a:cubicBezTo>
                <a:cubicBezTo>
                  <a:pt x="82" y="12"/>
                  <a:pt x="24" y="107"/>
                  <a:pt x="0" y="131"/>
                </a:cubicBezTo>
                <a:cubicBezTo>
                  <a:pt x="12" y="190"/>
                  <a:pt x="14" y="172"/>
                  <a:pt x="53" y="209"/>
                </a:cubicBezTo>
                <a:cubicBezTo>
                  <a:pt x="67" y="256"/>
                  <a:pt x="33" y="325"/>
                  <a:pt x="0" y="358"/>
                </a:cubicBezTo>
                <a:cubicBezTo>
                  <a:pt x="45" y="488"/>
                  <a:pt x="222" y="406"/>
                  <a:pt x="349" y="410"/>
                </a:cubicBezTo>
                <a:cubicBezTo>
                  <a:pt x="410" y="426"/>
                  <a:pt x="471" y="434"/>
                  <a:pt x="533" y="445"/>
                </a:cubicBezTo>
                <a:cubicBezTo>
                  <a:pt x="566" y="457"/>
                  <a:pt x="595" y="479"/>
                  <a:pt x="629" y="489"/>
                </a:cubicBezTo>
                <a:cubicBezTo>
                  <a:pt x="667" y="501"/>
                  <a:pt x="704" y="511"/>
                  <a:pt x="742" y="523"/>
                </a:cubicBezTo>
                <a:cubicBezTo>
                  <a:pt x="775" y="546"/>
                  <a:pt x="812" y="558"/>
                  <a:pt x="847" y="576"/>
                </a:cubicBezTo>
                <a:cubicBezTo>
                  <a:pt x="884" y="595"/>
                  <a:pt x="862" y="588"/>
                  <a:pt x="891" y="611"/>
                </a:cubicBezTo>
                <a:cubicBezTo>
                  <a:pt x="918" y="632"/>
                  <a:pt x="921" y="627"/>
                  <a:pt x="952" y="646"/>
                </a:cubicBezTo>
                <a:cubicBezTo>
                  <a:pt x="1013" y="683"/>
                  <a:pt x="1016" y="696"/>
                  <a:pt x="1083" y="707"/>
                </a:cubicBezTo>
                <a:cubicBezTo>
                  <a:pt x="1131" y="731"/>
                  <a:pt x="1156" y="735"/>
                  <a:pt x="1213" y="742"/>
                </a:cubicBezTo>
                <a:cubicBezTo>
                  <a:pt x="1247" y="764"/>
                  <a:pt x="1270" y="789"/>
                  <a:pt x="1309" y="803"/>
                </a:cubicBezTo>
                <a:cubicBezTo>
                  <a:pt x="1322" y="815"/>
                  <a:pt x="1382" y="867"/>
                  <a:pt x="1397" y="873"/>
                </a:cubicBezTo>
                <a:cubicBezTo>
                  <a:pt x="1503" y="912"/>
                  <a:pt x="1635" y="924"/>
                  <a:pt x="1746" y="934"/>
                </a:cubicBezTo>
                <a:cubicBezTo>
                  <a:pt x="1824" y="926"/>
                  <a:pt x="1890" y="905"/>
                  <a:pt x="1964" y="881"/>
                </a:cubicBezTo>
                <a:cubicBezTo>
                  <a:pt x="1973" y="878"/>
                  <a:pt x="1981" y="876"/>
                  <a:pt x="1990" y="873"/>
                </a:cubicBezTo>
                <a:cubicBezTo>
                  <a:pt x="2008" y="867"/>
                  <a:pt x="2025" y="861"/>
                  <a:pt x="2043" y="855"/>
                </a:cubicBezTo>
                <a:cubicBezTo>
                  <a:pt x="2052" y="852"/>
                  <a:pt x="2069" y="846"/>
                  <a:pt x="2069" y="846"/>
                </a:cubicBezTo>
                <a:cubicBezTo>
                  <a:pt x="2089" y="815"/>
                  <a:pt x="2113" y="785"/>
                  <a:pt x="2139" y="759"/>
                </a:cubicBezTo>
                <a:cubicBezTo>
                  <a:pt x="2150" y="724"/>
                  <a:pt x="2156" y="689"/>
                  <a:pt x="2165" y="654"/>
                </a:cubicBezTo>
                <a:cubicBezTo>
                  <a:pt x="2153" y="572"/>
                  <a:pt x="2144" y="542"/>
                  <a:pt x="2069" y="506"/>
                </a:cubicBezTo>
                <a:cubicBezTo>
                  <a:pt x="2036" y="459"/>
                  <a:pt x="2069" y="495"/>
                  <a:pt x="2025" y="471"/>
                </a:cubicBezTo>
                <a:cubicBezTo>
                  <a:pt x="1955" y="432"/>
                  <a:pt x="1975" y="433"/>
                  <a:pt x="1920" y="410"/>
                </a:cubicBezTo>
                <a:cubicBezTo>
                  <a:pt x="1847" y="379"/>
                  <a:pt x="1747" y="373"/>
                  <a:pt x="1667" y="358"/>
                </a:cubicBezTo>
                <a:cubicBezTo>
                  <a:pt x="1655" y="356"/>
                  <a:pt x="1644" y="352"/>
                  <a:pt x="1632" y="349"/>
                </a:cubicBezTo>
                <a:cubicBezTo>
                  <a:pt x="1618" y="346"/>
                  <a:pt x="1603" y="343"/>
                  <a:pt x="1589" y="340"/>
                </a:cubicBezTo>
                <a:cubicBezTo>
                  <a:pt x="1554" y="334"/>
                  <a:pt x="1484" y="323"/>
                  <a:pt x="1484" y="323"/>
                </a:cubicBezTo>
                <a:cubicBezTo>
                  <a:pt x="1429" y="304"/>
                  <a:pt x="1444" y="307"/>
                  <a:pt x="1397" y="297"/>
                </a:cubicBezTo>
                <a:cubicBezTo>
                  <a:pt x="1345" y="286"/>
                  <a:pt x="1340" y="282"/>
                  <a:pt x="1371" y="297"/>
                </a:cubicBezTo>
                <a:close/>
              </a:path>
            </a:pathLst>
          </a:custGeom>
          <a:noFill/>
          <a:ln w="38100">
            <a:solidFill>
              <a:srgbClr val="0000FF"/>
            </a:solidFill>
            <a:round/>
            <a:headEnd/>
            <a:tailEnd/>
          </a:ln>
          <a:effectLst/>
        </p:spPr>
        <p:txBody>
          <a:bodyPr/>
          <a:lstStyle/>
          <a:p>
            <a:endParaRPr lang="en-US"/>
          </a:p>
        </p:txBody>
      </p:sp>
      <p:sp>
        <p:nvSpPr>
          <p:cNvPr id="20489" name="Freeform 9"/>
          <p:cNvSpPr>
            <a:spLocks/>
          </p:cNvSpPr>
          <p:nvPr/>
        </p:nvSpPr>
        <p:spPr bwMode="auto">
          <a:xfrm>
            <a:off x="5715000" y="3962400"/>
            <a:ext cx="3124200" cy="1752600"/>
          </a:xfrm>
          <a:custGeom>
            <a:avLst/>
            <a:gdLst/>
            <a:ahLst/>
            <a:cxnLst>
              <a:cxn ang="0">
                <a:pos x="681" y="183"/>
              </a:cxn>
              <a:cxn ang="0">
                <a:pos x="585" y="236"/>
              </a:cxn>
              <a:cxn ang="0">
                <a:pos x="358" y="288"/>
              </a:cxn>
              <a:cxn ang="0">
                <a:pos x="175" y="349"/>
              </a:cxn>
              <a:cxn ang="0">
                <a:pos x="96" y="401"/>
              </a:cxn>
              <a:cxn ang="0">
                <a:pos x="70" y="419"/>
              </a:cxn>
              <a:cxn ang="0">
                <a:pos x="26" y="550"/>
              </a:cxn>
              <a:cxn ang="0">
                <a:pos x="0" y="602"/>
              </a:cxn>
              <a:cxn ang="0">
                <a:pos x="9" y="733"/>
              </a:cxn>
              <a:cxn ang="0">
                <a:pos x="114" y="812"/>
              </a:cxn>
              <a:cxn ang="0">
                <a:pos x="480" y="855"/>
              </a:cxn>
              <a:cxn ang="0">
                <a:pos x="594" y="890"/>
              </a:cxn>
              <a:cxn ang="0">
                <a:pos x="864" y="838"/>
              </a:cxn>
              <a:cxn ang="0">
                <a:pos x="978" y="803"/>
              </a:cxn>
              <a:cxn ang="0">
                <a:pos x="1135" y="759"/>
              </a:cxn>
              <a:cxn ang="0">
                <a:pos x="1196" y="742"/>
              </a:cxn>
              <a:cxn ang="0">
                <a:pos x="1213" y="724"/>
              </a:cxn>
              <a:cxn ang="0">
                <a:pos x="1405" y="689"/>
              </a:cxn>
              <a:cxn ang="0">
                <a:pos x="1510" y="663"/>
              </a:cxn>
              <a:cxn ang="0">
                <a:pos x="1536" y="637"/>
              </a:cxn>
              <a:cxn ang="0">
                <a:pos x="1562" y="628"/>
              </a:cxn>
              <a:cxn ang="0">
                <a:pos x="1571" y="602"/>
              </a:cxn>
              <a:cxn ang="0">
                <a:pos x="1589" y="585"/>
              </a:cxn>
              <a:cxn ang="0">
                <a:pos x="1606" y="506"/>
              </a:cxn>
              <a:cxn ang="0">
                <a:pos x="1545" y="87"/>
              </a:cxn>
              <a:cxn ang="0">
                <a:pos x="1510" y="35"/>
              </a:cxn>
              <a:cxn ang="0">
                <a:pos x="1423" y="0"/>
              </a:cxn>
              <a:cxn ang="0">
                <a:pos x="1318" y="17"/>
              </a:cxn>
              <a:cxn ang="0">
                <a:pos x="1266" y="35"/>
              </a:cxn>
              <a:cxn ang="0">
                <a:pos x="1013" y="113"/>
              </a:cxn>
              <a:cxn ang="0">
                <a:pos x="899" y="148"/>
              </a:cxn>
              <a:cxn ang="0">
                <a:pos x="637" y="209"/>
              </a:cxn>
              <a:cxn ang="0">
                <a:pos x="729" y="157"/>
              </a:cxn>
            </a:cxnLst>
            <a:rect l="0" t="0" r="r" b="b"/>
            <a:pathLst>
              <a:path w="1613" h="890">
                <a:moveTo>
                  <a:pt x="681" y="183"/>
                </a:moveTo>
                <a:cubicBezTo>
                  <a:pt x="609" y="208"/>
                  <a:pt x="642" y="207"/>
                  <a:pt x="585" y="236"/>
                </a:cubicBezTo>
                <a:cubicBezTo>
                  <a:pt x="520" y="269"/>
                  <a:pt x="430" y="273"/>
                  <a:pt x="358" y="288"/>
                </a:cubicBezTo>
                <a:cubicBezTo>
                  <a:pt x="301" y="316"/>
                  <a:pt x="230" y="318"/>
                  <a:pt x="175" y="349"/>
                </a:cubicBezTo>
                <a:cubicBezTo>
                  <a:pt x="147" y="364"/>
                  <a:pt x="122" y="383"/>
                  <a:pt x="96" y="401"/>
                </a:cubicBezTo>
                <a:cubicBezTo>
                  <a:pt x="87" y="407"/>
                  <a:pt x="70" y="419"/>
                  <a:pt x="70" y="419"/>
                </a:cubicBezTo>
                <a:cubicBezTo>
                  <a:pt x="56" y="460"/>
                  <a:pt x="49" y="514"/>
                  <a:pt x="26" y="550"/>
                </a:cubicBezTo>
                <a:cubicBezTo>
                  <a:pt x="4" y="584"/>
                  <a:pt x="12" y="566"/>
                  <a:pt x="0" y="602"/>
                </a:cubicBezTo>
                <a:cubicBezTo>
                  <a:pt x="3" y="646"/>
                  <a:pt x="2" y="690"/>
                  <a:pt x="9" y="733"/>
                </a:cubicBezTo>
                <a:cubicBezTo>
                  <a:pt x="15" y="772"/>
                  <a:pt x="83" y="804"/>
                  <a:pt x="114" y="812"/>
                </a:cubicBezTo>
                <a:cubicBezTo>
                  <a:pt x="232" y="841"/>
                  <a:pt x="360" y="841"/>
                  <a:pt x="480" y="855"/>
                </a:cubicBezTo>
                <a:cubicBezTo>
                  <a:pt x="518" y="868"/>
                  <a:pt x="556" y="877"/>
                  <a:pt x="594" y="890"/>
                </a:cubicBezTo>
                <a:cubicBezTo>
                  <a:pt x="686" y="878"/>
                  <a:pt x="776" y="865"/>
                  <a:pt x="864" y="838"/>
                </a:cubicBezTo>
                <a:cubicBezTo>
                  <a:pt x="901" y="812"/>
                  <a:pt x="933" y="811"/>
                  <a:pt x="978" y="803"/>
                </a:cubicBezTo>
                <a:cubicBezTo>
                  <a:pt x="1035" y="783"/>
                  <a:pt x="1073" y="767"/>
                  <a:pt x="1135" y="759"/>
                </a:cubicBezTo>
                <a:cubicBezTo>
                  <a:pt x="1155" y="752"/>
                  <a:pt x="1177" y="751"/>
                  <a:pt x="1196" y="742"/>
                </a:cubicBezTo>
                <a:cubicBezTo>
                  <a:pt x="1203" y="738"/>
                  <a:pt x="1205" y="727"/>
                  <a:pt x="1213" y="724"/>
                </a:cubicBezTo>
                <a:cubicBezTo>
                  <a:pt x="1263" y="703"/>
                  <a:pt x="1364" y="698"/>
                  <a:pt x="1405" y="689"/>
                </a:cubicBezTo>
                <a:cubicBezTo>
                  <a:pt x="1441" y="681"/>
                  <a:pt x="1474" y="670"/>
                  <a:pt x="1510" y="663"/>
                </a:cubicBezTo>
                <a:cubicBezTo>
                  <a:pt x="1519" y="654"/>
                  <a:pt x="1526" y="644"/>
                  <a:pt x="1536" y="637"/>
                </a:cubicBezTo>
                <a:cubicBezTo>
                  <a:pt x="1544" y="632"/>
                  <a:pt x="1556" y="634"/>
                  <a:pt x="1562" y="628"/>
                </a:cubicBezTo>
                <a:cubicBezTo>
                  <a:pt x="1568" y="622"/>
                  <a:pt x="1566" y="610"/>
                  <a:pt x="1571" y="602"/>
                </a:cubicBezTo>
                <a:cubicBezTo>
                  <a:pt x="1575" y="595"/>
                  <a:pt x="1583" y="591"/>
                  <a:pt x="1589" y="585"/>
                </a:cubicBezTo>
                <a:cubicBezTo>
                  <a:pt x="1596" y="560"/>
                  <a:pt x="1606" y="531"/>
                  <a:pt x="1606" y="506"/>
                </a:cubicBezTo>
                <a:cubicBezTo>
                  <a:pt x="1606" y="343"/>
                  <a:pt x="1613" y="223"/>
                  <a:pt x="1545" y="87"/>
                </a:cubicBezTo>
                <a:cubicBezTo>
                  <a:pt x="1528" y="53"/>
                  <a:pt x="1547" y="62"/>
                  <a:pt x="1510" y="35"/>
                </a:cubicBezTo>
                <a:cubicBezTo>
                  <a:pt x="1485" y="17"/>
                  <a:pt x="1452" y="10"/>
                  <a:pt x="1423" y="0"/>
                </a:cubicBezTo>
                <a:cubicBezTo>
                  <a:pt x="1388" y="4"/>
                  <a:pt x="1352" y="7"/>
                  <a:pt x="1318" y="17"/>
                </a:cubicBezTo>
                <a:cubicBezTo>
                  <a:pt x="1300" y="22"/>
                  <a:pt x="1266" y="35"/>
                  <a:pt x="1266" y="35"/>
                </a:cubicBezTo>
                <a:cubicBezTo>
                  <a:pt x="1217" y="81"/>
                  <a:pt x="1078" y="103"/>
                  <a:pt x="1013" y="113"/>
                </a:cubicBezTo>
                <a:cubicBezTo>
                  <a:pt x="971" y="135"/>
                  <a:pt x="947" y="141"/>
                  <a:pt x="899" y="148"/>
                </a:cubicBezTo>
                <a:cubicBezTo>
                  <a:pt x="815" y="177"/>
                  <a:pt x="727" y="209"/>
                  <a:pt x="637" y="209"/>
                </a:cubicBezTo>
                <a:lnTo>
                  <a:pt x="729" y="157"/>
                </a:lnTo>
              </a:path>
            </a:pathLst>
          </a:custGeom>
          <a:noFill/>
          <a:ln w="38100">
            <a:solidFill>
              <a:srgbClr val="0000FF"/>
            </a:solidFill>
            <a:round/>
            <a:headEnd/>
            <a:tailEnd/>
          </a:ln>
          <a:effectLst/>
        </p:spPr>
        <p:txBody>
          <a:bodyPr/>
          <a:lstStyle/>
          <a:p>
            <a:endParaRPr lang="en-US"/>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TextBox 6"/>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extLst>
      <p:ext uri="{BB962C8B-B14F-4D97-AF65-F5344CB8AC3E}">
        <p14:creationId xmlns:p14="http://schemas.microsoft.com/office/powerpoint/2010/main" val="104891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SL88aMP"/>
          <p:cNvPicPr>
            <a:picLocks noChangeAspect="1" noChangeArrowheads="1"/>
          </p:cNvPicPr>
          <p:nvPr/>
        </p:nvPicPr>
        <p:blipFill>
          <a:blip r:embed="rId2"/>
          <a:srcRect/>
          <a:stretch>
            <a:fillRect/>
          </a:stretch>
        </p:blipFill>
        <p:spPr bwMode="auto">
          <a:xfrm>
            <a:off x="914400" y="1143000"/>
            <a:ext cx="7395163" cy="5546372"/>
          </a:xfrm>
          <a:prstGeom prst="rect">
            <a:avLst/>
          </a:prstGeom>
          <a:noFill/>
        </p:spPr>
      </p:pic>
      <p:sp>
        <p:nvSpPr>
          <p:cNvPr id="27653" name="WordArt 5"/>
          <p:cNvSpPr>
            <a:spLocks noChangeArrowheads="1" noChangeShapeType="1" noTextEdit="1"/>
          </p:cNvSpPr>
          <p:nvPr/>
        </p:nvSpPr>
        <p:spPr bwMode="auto">
          <a:xfrm>
            <a:off x="2895600" y="3276600"/>
            <a:ext cx="30099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cardiac muscle</a:t>
            </a:r>
          </a:p>
        </p:txBody>
      </p:sp>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extLst>
      <p:ext uri="{BB962C8B-B14F-4D97-AF65-F5344CB8AC3E}">
        <p14:creationId xmlns:p14="http://schemas.microsoft.com/office/powerpoint/2010/main" val="119204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845481" y="751871"/>
            <a:ext cx="5541581" cy="6670678"/>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0" y="457200"/>
            <a:ext cx="90678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 the outlined region. (advance slide for answers)</a:t>
            </a:r>
          </a:p>
        </p:txBody>
      </p:sp>
      <p:sp>
        <p:nvSpPr>
          <p:cNvPr id="6" name="Rectangle 5"/>
          <p:cNvSpPr/>
          <p:nvPr/>
        </p:nvSpPr>
        <p:spPr>
          <a:xfrm>
            <a:off x="3829050" y="3352800"/>
            <a:ext cx="417195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C000"/>
                </a:solidFill>
                <a:effectLst>
                  <a:outerShdw blurRad="76200" dist="50800" dir="5400000" algn="tl" rotWithShape="0">
                    <a:srgbClr val="000000">
                      <a:alpha val="65000"/>
                    </a:srgbClr>
                  </a:outerShdw>
                </a:effectLst>
                <a:latin typeface="+mn-lt"/>
              </a:rPr>
              <a:t>Collagen fibers </a:t>
            </a:r>
          </a:p>
        </p:txBody>
      </p:sp>
      <p:sp>
        <p:nvSpPr>
          <p:cNvPr id="2" name="Freeform 1"/>
          <p:cNvSpPr/>
          <p:nvPr/>
        </p:nvSpPr>
        <p:spPr>
          <a:xfrm>
            <a:off x="3970805" y="4297680"/>
            <a:ext cx="1816041" cy="2586446"/>
          </a:xfrm>
          <a:custGeom>
            <a:avLst/>
            <a:gdLst>
              <a:gd name="connsiteX0" fmla="*/ 1306589 w 1816041"/>
              <a:gd name="connsiteY0" fmla="*/ 1528354 h 2586446"/>
              <a:gd name="connsiteX1" fmla="*/ 1437218 w 1816041"/>
              <a:gd name="connsiteY1" fmla="*/ 1384663 h 2586446"/>
              <a:gd name="connsiteX2" fmla="*/ 1463344 w 1816041"/>
              <a:gd name="connsiteY2" fmla="*/ 1332411 h 2586446"/>
              <a:gd name="connsiteX3" fmla="*/ 1489469 w 1816041"/>
              <a:gd name="connsiteY3" fmla="*/ 979714 h 2586446"/>
              <a:gd name="connsiteX4" fmla="*/ 1528658 w 1816041"/>
              <a:gd name="connsiteY4" fmla="*/ 796834 h 2586446"/>
              <a:gd name="connsiteX5" fmla="*/ 1554784 w 1816041"/>
              <a:gd name="connsiteY5" fmla="*/ 718457 h 2586446"/>
              <a:gd name="connsiteX6" fmla="*/ 1593972 w 1816041"/>
              <a:gd name="connsiteY6" fmla="*/ 640080 h 2586446"/>
              <a:gd name="connsiteX7" fmla="*/ 1620098 w 1816041"/>
              <a:gd name="connsiteY7" fmla="*/ 600891 h 2586446"/>
              <a:gd name="connsiteX8" fmla="*/ 1659286 w 1816041"/>
              <a:gd name="connsiteY8" fmla="*/ 509451 h 2586446"/>
              <a:gd name="connsiteX9" fmla="*/ 1698475 w 1816041"/>
              <a:gd name="connsiteY9" fmla="*/ 470263 h 2586446"/>
              <a:gd name="connsiteX10" fmla="*/ 1711538 w 1816041"/>
              <a:gd name="connsiteY10" fmla="*/ 431074 h 2586446"/>
              <a:gd name="connsiteX11" fmla="*/ 1724601 w 1816041"/>
              <a:gd name="connsiteY11" fmla="*/ 378823 h 2586446"/>
              <a:gd name="connsiteX12" fmla="*/ 1750726 w 1816041"/>
              <a:gd name="connsiteY12" fmla="*/ 339634 h 2586446"/>
              <a:gd name="connsiteX13" fmla="*/ 1763789 w 1816041"/>
              <a:gd name="connsiteY13" fmla="*/ 300446 h 2586446"/>
              <a:gd name="connsiteX14" fmla="*/ 1789915 w 1816041"/>
              <a:gd name="connsiteY14" fmla="*/ 261257 h 2586446"/>
              <a:gd name="connsiteX15" fmla="*/ 1816041 w 1816041"/>
              <a:gd name="connsiteY15" fmla="*/ 169817 h 2586446"/>
              <a:gd name="connsiteX16" fmla="*/ 1802978 w 1816041"/>
              <a:gd name="connsiteY16" fmla="*/ 13063 h 2586446"/>
              <a:gd name="connsiteX17" fmla="*/ 1763789 w 1816041"/>
              <a:gd name="connsiteY17" fmla="*/ 0 h 2586446"/>
              <a:gd name="connsiteX18" fmla="*/ 1633161 w 1816041"/>
              <a:gd name="connsiteY18" fmla="*/ 39189 h 2586446"/>
              <a:gd name="connsiteX19" fmla="*/ 1593972 w 1816041"/>
              <a:gd name="connsiteY19" fmla="*/ 52251 h 2586446"/>
              <a:gd name="connsiteX20" fmla="*/ 1528658 w 1816041"/>
              <a:gd name="connsiteY20" fmla="*/ 117566 h 2586446"/>
              <a:gd name="connsiteX21" fmla="*/ 1489469 w 1816041"/>
              <a:gd name="connsiteY21" fmla="*/ 143691 h 2586446"/>
              <a:gd name="connsiteX22" fmla="*/ 1463344 w 1816041"/>
              <a:gd name="connsiteY22" fmla="*/ 182880 h 2586446"/>
              <a:gd name="connsiteX23" fmla="*/ 1424155 w 1816041"/>
              <a:gd name="connsiteY23" fmla="*/ 195943 h 2586446"/>
              <a:gd name="connsiteX24" fmla="*/ 1384966 w 1816041"/>
              <a:gd name="connsiteY24" fmla="*/ 222069 h 2586446"/>
              <a:gd name="connsiteX25" fmla="*/ 1345778 w 1816041"/>
              <a:gd name="connsiteY25" fmla="*/ 261257 h 2586446"/>
              <a:gd name="connsiteX26" fmla="*/ 1306589 w 1816041"/>
              <a:gd name="connsiteY26" fmla="*/ 287383 h 2586446"/>
              <a:gd name="connsiteX27" fmla="*/ 1228212 w 1816041"/>
              <a:gd name="connsiteY27" fmla="*/ 365760 h 2586446"/>
              <a:gd name="connsiteX28" fmla="*/ 1175961 w 1816041"/>
              <a:gd name="connsiteY28" fmla="*/ 444137 h 2586446"/>
              <a:gd name="connsiteX29" fmla="*/ 1149835 w 1816041"/>
              <a:gd name="connsiteY29" fmla="*/ 483326 h 2586446"/>
              <a:gd name="connsiteX30" fmla="*/ 1110646 w 1816041"/>
              <a:gd name="connsiteY30" fmla="*/ 535577 h 2586446"/>
              <a:gd name="connsiteX31" fmla="*/ 1058395 w 1816041"/>
              <a:gd name="connsiteY31" fmla="*/ 613954 h 2586446"/>
              <a:gd name="connsiteX32" fmla="*/ 1006144 w 1816041"/>
              <a:gd name="connsiteY32" fmla="*/ 705394 h 2586446"/>
              <a:gd name="connsiteX33" fmla="*/ 953892 w 1816041"/>
              <a:gd name="connsiteY33" fmla="*/ 783771 h 2586446"/>
              <a:gd name="connsiteX34" fmla="*/ 901641 w 1816041"/>
              <a:gd name="connsiteY34" fmla="*/ 862149 h 2586446"/>
              <a:gd name="connsiteX35" fmla="*/ 836326 w 1816041"/>
              <a:gd name="connsiteY35" fmla="*/ 1005840 h 2586446"/>
              <a:gd name="connsiteX36" fmla="*/ 810201 w 1816041"/>
              <a:gd name="connsiteY36" fmla="*/ 1058091 h 2586446"/>
              <a:gd name="connsiteX37" fmla="*/ 757949 w 1816041"/>
              <a:gd name="connsiteY37" fmla="*/ 1175657 h 2586446"/>
              <a:gd name="connsiteX38" fmla="*/ 731824 w 1816041"/>
              <a:gd name="connsiteY38" fmla="*/ 1254034 h 2586446"/>
              <a:gd name="connsiteX39" fmla="*/ 679572 w 1816041"/>
              <a:gd name="connsiteY39" fmla="*/ 1332411 h 2586446"/>
              <a:gd name="connsiteX40" fmla="*/ 627321 w 1816041"/>
              <a:gd name="connsiteY40" fmla="*/ 1436914 h 2586446"/>
              <a:gd name="connsiteX41" fmla="*/ 614258 w 1816041"/>
              <a:gd name="connsiteY41" fmla="*/ 1476103 h 2586446"/>
              <a:gd name="connsiteX42" fmla="*/ 588132 w 1816041"/>
              <a:gd name="connsiteY42" fmla="*/ 1515291 h 2586446"/>
              <a:gd name="connsiteX43" fmla="*/ 548944 w 1816041"/>
              <a:gd name="connsiteY43" fmla="*/ 1593669 h 2586446"/>
              <a:gd name="connsiteX44" fmla="*/ 535881 w 1816041"/>
              <a:gd name="connsiteY44" fmla="*/ 1632857 h 2586446"/>
              <a:gd name="connsiteX45" fmla="*/ 483629 w 1816041"/>
              <a:gd name="connsiteY45" fmla="*/ 1711234 h 2586446"/>
              <a:gd name="connsiteX46" fmla="*/ 431378 w 1816041"/>
              <a:gd name="connsiteY46" fmla="*/ 1789611 h 2586446"/>
              <a:gd name="connsiteX47" fmla="*/ 405252 w 1816041"/>
              <a:gd name="connsiteY47" fmla="*/ 1828800 h 2586446"/>
              <a:gd name="connsiteX48" fmla="*/ 366064 w 1816041"/>
              <a:gd name="connsiteY48" fmla="*/ 1881051 h 2586446"/>
              <a:gd name="connsiteX49" fmla="*/ 326875 w 1816041"/>
              <a:gd name="connsiteY49" fmla="*/ 1959429 h 2586446"/>
              <a:gd name="connsiteX50" fmla="*/ 300749 w 1816041"/>
              <a:gd name="connsiteY50" fmla="*/ 1998617 h 2586446"/>
              <a:gd name="connsiteX51" fmla="*/ 287686 w 1816041"/>
              <a:gd name="connsiteY51" fmla="*/ 2037806 h 2586446"/>
              <a:gd name="connsiteX52" fmla="*/ 235435 w 1816041"/>
              <a:gd name="connsiteY52" fmla="*/ 2129246 h 2586446"/>
              <a:gd name="connsiteX53" fmla="*/ 209309 w 1816041"/>
              <a:gd name="connsiteY53" fmla="*/ 2220686 h 2586446"/>
              <a:gd name="connsiteX54" fmla="*/ 183184 w 1816041"/>
              <a:gd name="connsiteY54" fmla="*/ 2259874 h 2586446"/>
              <a:gd name="connsiteX55" fmla="*/ 170121 w 1816041"/>
              <a:gd name="connsiteY55" fmla="*/ 2299063 h 2586446"/>
              <a:gd name="connsiteX56" fmla="*/ 78681 w 1816041"/>
              <a:gd name="connsiteY56" fmla="*/ 2390503 h 2586446"/>
              <a:gd name="connsiteX57" fmla="*/ 52555 w 1816041"/>
              <a:gd name="connsiteY57" fmla="*/ 2429691 h 2586446"/>
              <a:gd name="connsiteX58" fmla="*/ 13366 w 1816041"/>
              <a:gd name="connsiteY58" fmla="*/ 2468880 h 2586446"/>
              <a:gd name="connsiteX59" fmla="*/ 304 w 1816041"/>
              <a:gd name="connsiteY59" fmla="*/ 2508069 h 2586446"/>
              <a:gd name="connsiteX60" fmla="*/ 26429 w 1816041"/>
              <a:gd name="connsiteY60" fmla="*/ 2547257 h 2586446"/>
              <a:gd name="connsiteX61" fmla="*/ 104806 w 1816041"/>
              <a:gd name="connsiteY61" fmla="*/ 2586446 h 2586446"/>
              <a:gd name="connsiteX62" fmla="*/ 444441 w 1816041"/>
              <a:gd name="connsiteY62" fmla="*/ 2573383 h 2586446"/>
              <a:gd name="connsiteX63" fmla="*/ 496692 w 1816041"/>
              <a:gd name="connsiteY63" fmla="*/ 2560320 h 2586446"/>
              <a:gd name="connsiteX64" fmla="*/ 640384 w 1816041"/>
              <a:gd name="connsiteY64" fmla="*/ 2547257 h 2586446"/>
              <a:gd name="connsiteX65" fmla="*/ 705698 w 1816041"/>
              <a:gd name="connsiteY65" fmla="*/ 2534194 h 2586446"/>
              <a:gd name="connsiteX66" fmla="*/ 784075 w 1816041"/>
              <a:gd name="connsiteY66" fmla="*/ 2521131 h 2586446"/>
              <a:gd name="connsiteX67" fmla="*/ 862452 w 1816041"/>
              <a:gd name="connsiteY67" fmla="*/ 2468880 h 2586446"/>
              <a:gd name="connsiteX68" fmla="*/ 888578 w 1816041"/>
              <a:gd name="connsiteY68" fmla="*/ 2312126 h 2586446"/>
              <a:gd name="connsiteX69" fmla="*/ 901641 w 1816041"/>
              <a:gd name="connsiteY69" fmla="*/ 2272937 h 2586446"/>
              <a:gd name="connsiteX70" fmla="*/ 940829 w 1816041"/>
              <a:gd name="connsiteY70" fmla="*/ 2142309 h 2586446"/>
              <a:gd name="connsiteX71" fmla="*/ 953892 w 1816041"/>
              <a:gd name="connsiteY71" fmla="*/ 2103120 h 2586446"/>
              <a:gd name="connsiteX72" fmla="*/ 980018 w 1816041"/>
              <a:gd name="connsiteY72" fmla="*/ 2063931 h 2586446"/>
              <a:gd name="connsiteX73" fmla="*/ 1006144 w 1816041"/>
              <a:gd name="connsiteY73" fmla="*/ 1985554 h 2586446"/>
              <a:gd name="connsiteX74" fmla="*/ 1071458 w 1816041"/>
              <a:gd name="connsiteY74" fmla="*/ 1907177 h 2586446"/>
              <a:gd name="connsiteX75" fmla="*/ 1084521 w 1816041"/>
              <a:gd name="connsiteY75" fmla="*/ 1854926 h 2586446"/>
              <a:gd name="connsiteX76" fmla="*/ 1123709 w 1816041"/>
              <a:gd name="connsiteY76" fmla="*/ 1802674 h 2586446"/>
              <a:gd name="connsiteX77" fmla="*/ 1189024 w 1816041"/>
              <a:gd name="connsiteY77" fmla="*/ 1737360 h 2586446"/>
              <a:gd name="connsiteX78" fmla="*/ 1254338 w 1816041"/>
              <a:gd name="connsiteY78" fmla="*/ 1619794 h 2586446"/>
              <a:gd name="connsiteX79" fmla="*/ 1280464 w 1816041"/>
              <a:gd name="connsiteY79" fmla="*/ 1580606 h 2586446"/>
              <a:gd name="connsiteX80" fmla="*/ 1306589 w 1816041"/>
              <a:gd name="connsiteY80" fmla="*/ 1541417 h 2586446"/>
              <a:gd name="connsiteX81" fmla="*/ 1345778 w 1816041"/>
              <a:gd name="connsiteY81" fmla="*/ 1489166 h 258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16041" h="2586446">
                <a:moveTo>
                  <a:pt x="1306589" y="1528354"/>
                </a:moveTo>
                <a:cubicBezTo>
                  <a:pt x="1366278" y="1468665"/>
                  <a:pt x="1401585" y="1447021"/>
                  <a:pt x="1437218" y="1384663"/>
                </a:cubicBezTo>
                <a:cubicBezTo>
                  <a:pt x="1446879" y="1367756"/>
                  <a:pt x="1454635" y="1349828"/>
                  <a:pt x="1463344" y="1332411"/>
                </a:cubicBezTo>
                <a:cubicBezTo>
                  <a:pt x="1502724" y="1174881"/>
                  <a:pt x="1464420" y="1342924"/>
                  <a:pt x="1489469" y="979714"/>
                </a:cubicBezTo>
                <a:cubicBezTo>
                  <a:pt x="1492329" y="938247"/>
                  <a:pt x="1517943" y="828979"/>
                  <a:pt x="1528658" y="796834"/>
                </a:cubicBezTo>
                <a:cubicBezTo>
                  <a:pt x="1537367" y="770708"/>
                  <a:pt x="1539508" y="741371"/>
                  <a:pt x="1554784" y="718457"/>
                </a:cubicBezTo>
                <a:cubicBezTo>
                  <a:pt x="1629656" y="606147"/>
                  <a:pt x="1539888" y="748248"/>
                  <a:pt x="1593972" y="640080"/>
                </a:cubicBezTo>
                <a:cubicBezTo>
                  <a:pt x="1600993" y="626038"/>
                  <a:pt x="1613077" y="614933"/>
                  <a:pt x="1620098" y="600891"/>
                </a:cubicBezTo>
                <a:cubicBezTo>
                  <a:pt x="1648523" y="544041"/>
                  <a:pt x="1613986" y="572871"/>
                  <a:pt x="1659286" y="509451"/>
                </a:cubicBezTo>
                <a:cubicBezTo>
                  <a:pt x="1670024" y="494418"/>
                  <a:pt x="1685412" y="483326"/>
                  <a:pt x="1698475" y="470263"/>
                </a:cubicBezTo>
                <a:cubicBezTo>
                  <a:pt x="1702829" y="457200"/>
                  <a:pt x="1707755" y="444314"/>
                  <a:pt x="1711538" y="431074"/>
                </a:cubicBezTo>
                <a:cubicBezTo>
                  <a:pt x="1716470" y="413812"/>
                  <a:pt x="1717529" y="395324"/>
                  <a:pt x="1724601" y="378823"/>
                </a:cubicBezTo>
                <a:cubicBezTo>
                  <a:pt x="1730785" y="364393"/>
                  <a:pt x="1743705" y="353676"/>
                  <a:pt x="1750726" y="339634"/>
                </a:cubicBezTo>
                <a:cubicBezTo>
                  <a:pt x="1756884" y="327318"/>
                  <a:pt x="1757631" y="312762"/>
                  <a:pt x="1763789" y="300446"/>
                </a:cubicBezTo>
                <a:cubicBezTo>
                  <a:pt x="1770810" y="286404"/>
                  <a:pt x="1782894" y="275299"/>
                  <a:pt x="1789915" y="261257"/>
                </a:cubicBezTo>
                <a:cubicBezTo>
                  <a:pt x="1799286" y="242516"/>
                  <a:pt x="1811855" y="186560"/>
                  <a:pt x="1816041" y="169817"/>
                </a:cubicBezTo>
                <a:cubicBezTo>
                  <a:pt x="1811687" y="117566"/>
                  <a:pt x="1818398" y="63177"/>
                  <a:pt x="1802978" y="13063"/>
                </a:cubicBezTo>
                <a:cubicBezTo>
                  <a:pt x="1798929" y="-98"/>
                  <a:pt x="1777559" y="0"/>
                  <a:pt x="1763789" y="0"/>
                </a:cubicBezTo>
                <a:cubicBezTo>
                  <a:pt x="1717154" y="0"/>
                  <a:pt x="1675079" y="23470"/>
                  <a:pt x="1633161" y="39189"/>
                </a:cubicBezTo>
                <a:cubicBezTo>
                  <a:pt x="1620268" y="44024"/>
                  <a:pt x="1607035" y="47897"/>
                  <a:pt x="1593972" y="52251"/>
                </a:cubicBezTo>
                <a:cubicBezTo>
                  <a:pt x="1489464" y="121925"/>
                  <a:pt x="1615751" y="30474"/>
                  <a:pt x="1528658" y="117566"/>
                </a:cubicBezTo>
                <a:cubicBezTo>
                  <a:pt x="1517557" y="128667"/>
                  <a:pt x="1502532" y="134983"/>
                  <a:pt x="1489469" y="143691"/>
                </a:cubicBezTo>
                <a:cubicBezTo>
                  <a:pt x="1480761" y="156754"/>
                  <a:pt x="1475603" y="173072"/>
                  <a:pt x="1463344" y="182880"/>
                </a:cubicBezTo>
                <a:cubicBezTo>
                  <a:pt x="1452592" y="191482"/>
                  <a:pt x="1436471" y="189785"/>
                  <a:pt x="1424155" y="195943"/>
                </a:cubicBezTo>
                <a:cubicBezTo>
                  <a:pt x="1410113" y="202964"/>
                  <a:pt x="1397027" y="212018"/>
                  <a:pt x="1384966" y="222069"/>
                </a:cubicBezTo>
                <a:cubicBezTo>
                  <a:pt x="1370774" y="233895"/>
                  <a:pt x="1359970" y="249431"/>
                  <a:pt x="1345778" y="261257"/>
                </a:cubicBezTo>
                <a:cubicBezTo>
                  <a:pt x="1333717" y="271308"/>
                  <a:pt x="1318323" y="276953"/>
                  <a:pt x="1306589" y="287383"/>
                </a:cubicBezTo>
                <a:cubicBezTo>
                  <a:pt x="1278974" y="311929"/>
                  <a:pt x="1248707" y="335018"/>
                  <a:pt x="1228212" y="365760"/>
                </a:cubicBezTo>
                <a:lnTo>
                  <a:pt x="1175961" y="444137"/>
                </a:lnTo>
                <a:cubicBezTo>
                  <a:pt x="1167252" y="457200"/>
                  <a:pt x="1159255" y="470766"/>
                  <a:pt x="1149835" y="483326"/>
                </a:cubicBezTo>
                <a:lnTo>
                  <a:pt x="1110646" y="535577"/>
                </a:lnTo>
                <a:cubicBezTo>
                  <a:pt x="1087691" y="604447"/>
                  <a:pt x="1112756" y="548721"/>
                  <a:pt x="1058395" y="613954"/>
                </a:cubicBezTo>
                <a:cubicBezTo>
                  <a:pt x="1026117" y="652687"/>
                  <a:pt x="1033523" y="659762"/>
                  <a:pt x="1006144" y="705394"/>
                </a:cubicBezTo>
                <a:cubicBezTo>
                  <a:pt x="989989" y="732319"/>
                  <a:pt x="971309" y="757645"/>
                  <a:pt x="953892" y="783771"/>
                </a:cubicBezTo>
                <a:lnTo>
                  <a:pt x="901641" y="862149"/>
                </a:lnTo>
                <a:cubicBezTo>
                  <a:pt x="876262" y="938286"/>
                  <a:pt x="894737" y="889018"/>
                  <a:pt x="836326" y="1005840"/>
                </a:cubicBezTo>
                <a:cubicBezTo>
                  <a:pt x="827618" y="1023257"/>
                  <a:pt x="816359" y="1039618"/>
                  <a:pt x="810201" y="1058091"/>
                </a:cubicBezTo>
                <a:cubicBezTo>
                  <a:pt x="779110" y="1151363"/>
                  <a:pt x="799351" y="1113555"/>
                  <a:pt x="757949" y="1175657"/>
                </a:cubicBezTo>
                <a:cubicBezTo>
                  <a:pt x="749241" y="1201783"/>
                  <a:pt x="747100" y="1231120"/>
                  <a:pt x="731824" y="1254034"/>
                </a:cubicBezTo>
                <a:lnTo>
                  <a:pt x="679572" y="1332411"/>
                </a:lnTo>
                <a:cubicBezTo>
                  <a:pt x="653599" y="1436303"/>
                  <a:pt x="686533" y="1333292"/>
                  <a:pt x="627321" y="1436914"/>
                </a:cubicBezTo>
                <a:cubicBezTo>
                  <a:pt x="620489" y="1448869"/>
                  <a:pt x="620416" y="1463787"/>
                  <a:pt x="614258" y="1476103"/>
                </a:cubicBezTo>
                <a:cubicBezTo>
                  <a:pt x="607237" y="1490145"/>
                  <a:pt x="596841" y="1502228"/>
                  <a:pt x="588132" y="1515291"/>
                </a:cubicBezTo>
                <a:cubicBezTo>
                  <a:pt x="555299" y="1613791"/>
                  <a:pt x="599588" y="1492381"/>
                  <a:pt x="548944" y="1593669"/>
                </a:cubicBezTo>
                <a:cubicBezTo>
                  <a:pt x="542786" y="1605985"/>
                  <a:pt x="542568" y="1620821"/>
                  <a:pt x="535881" y="1632857"/>
                </a:cubicBezTo>
                <a:cubicBezTo>
                  <a:pt x="520632" y="1660305"/>
                  <a:pt x="501046" y="1685108"/>
                  <a:pt x="483629" y="1711234"/>
                </a:cubicBezTo>
                <a:lnTo>
                  <a:pt x="431378" y="1789611"/>
                </a:lnTo>
                <a:cubicBezTo>
                  <a:pt x="422669" y="1802674"/>
                  <a:pt x="414672" y="1816240"/>
                  <a:pt x="405252" y="1828800"/>
                </a:cubicBezTo>
                <a:cubicBezTo>
                  <a:pt x="392189" y="1846217"/>
                  <a:pt x="378718" y="1863335"/>
                  <a:pt x="366064" y="1881051"/>
                </a:cubicBezTo>
                <a:cubicBezTo>
                  <a:pt x="303667" y="1968408"/>
                  <a:pt x="370016" y="1873149"/>
                  <a:pt x="326875" y="1959429"/>
                </a:cubicBezTo>
                <a:cubicBezTo>
                  <a:pt x="319854" y="1973471"/>
                  <a:pt x="309458" y="1985554"/>
                  <a:pt x="300749" y="1998617"/>
                </a:cubicBezTo>
                <a:cubicBezTo>
                  <a:pt x="296395" y="2011680"/>
                  <a:pt x="293110" y="2025150"/>
                  <a:pt x="287686" y="2037806"/>
                </a:cubicBezTo>
                <a:cubicBezTo>
                  <a:pt x="267798" y="2084213"/>
                  <a:pt x="261674" y="2089888"/>
                  <a:pt x="235435" y="2129246"/>
                </a:cubicBezTo>
                <a:cubicBezTo>
                  <a:pt x="231250" y="2145987"/>
                  <a:pt x="218679" y="2201946"/>
                  <a:pt x="209309" y="2220686"/>
                </a:cubicBezTo>
                <a:cubicBezTo>
                  <a:pt x="202288" y="2234728"/>
                  <a:pt x="190205" y="2245832"/>
                  <a:pt x="183184" y="2259874"/>
                </a:cubicBezTo>
                <a:cubicBezTo>
                  <a:pt x="177026" y="2272190"/>
                  <a:pt x="176953" y="2287108"/>
                  <a:pt x="170121" y="2299063"/>
                </a:cubicBezTo>
                <a:cubicBezTo>
                  <a:pt x="123677" y="2380339"/>
                  <a:pt x="142541" y="2326643"/>
                  <a:pt x="78681" y="2390503"/>
                </a:cubicBezTo>
                <a:cubicBezTo>
                  <a:pt x="67580" y="2401604"/>
                  <a:pt x="62606" y="2417630"/>
                  <a:pt x="52555" y="2429691"/>
                </a:cubicBezTo>
                <a:cubicBezTo>
                  <a:pt x="40728" y="2443883"/>
                  <a:pt x="26429" y="2455817"/>
                  <a:pt x="13366" y="2468880"/>
                </a:cubicBezTo>
                <a:cubicBezTo>
                  <a:pt x="9012" y="2481943"/>
                  <a:pt x="-1960" y="2494487"/>
                  <a:pt x="304" y="2508069"/>
                </a:cubicBezTo>
                <a:cubicBezTo>
                  <a:pt x="2885" y="2523555"/>
                  <a:pt x="15328" y="2536156"/>
                  <a:pt x="26429" y="2547257"/>
                </a:cubicBezTo>
                <a:cubicBezTo>
                  <a:pt x="51752" y="2572580"/>
                  <a:pt x="72933" y="2575822"/>
                  <a:pt x="104806" y="2586446"/>
                </a:cubicBezTo>
                <a:cubicBezTo>
                  <a:pt x="218018" y="2582092"/>
                  <a:pt x="331397" y="2580919"/>
                  <a:pt x="444441" y="2573383"/>
                </a:cubicBezTo>
                <a:cubicBezTo>
                  <a:pt x="462354" y="2572189"/>
                  <a:pt x="478896" y="2562693"/>
                  <a:pt x="496692" y="2560320"/>
                </a:cubicBezTo>
                <a:cubicBezTo>
                  <a:pt x="544365" y="2553964"/>
                  <a:pt x="592487" y="2551611"/>
                  <a:pt x="640384" y="2547257"/>
                </a:cubicBezTo>
                <a:lnTo>
                  <a:pt x="705698" y="2534194"/>
                </a:lnTo>
                <a:cubicBezTo>
                  <a:pt x="731757" y="2529456"/>
                  <a:pt x="759626" y="2531318"/>
                  <a:pt x="784075" y="2521131"/>
                </a:cubicBezTo>
                <a:cubicBezTo>
                  <a:pt x="813059" y="2509054"/>
                  <a:pt x="862452" y="2468880"/>
                  <a:pt x="862452" y="2468880"/>
                </a:cubicBezTo>
                <a:cubicBezTo>
                  <a:pt x="897061" y="2330446"/>
                  <a:pt x="847806" y="2536369"/>
                  <a:pt x="888578" y="2312126"/>
                </a:cubicBezTo>
                <a:cubicBezTo>
                  <a:pt x="891041" y="2298578"/>
                  <a:pt x="897858" y="2286177"/>
                  <a:pt x="901641" y="2272937"/>
                </a:cubicBezTo>
                <a:cubicBezTo>
                  <a:pt x="941126" y="2134739"/>
                  <a:pt x="878742" y="2328573"/>
                  <a:pt x="940829" y="2142309"/>
                </a:cubicBezTo>
                <a:cubicBezTo>
                  <a:pt x="945183" y="2129246"/>
                  <a:pt x="946254" y="2114577"/>
                  <a:pt x="953892" y="2103120"/>
                </a:cubicBezTo>
                <a:cubicBezTo>
                  <a:pt x="962601" y="2090057"/>
                  <a:pt x="973642" y="2078278"/>
                  <a:pt x="980018" y="2063931"/>
                </a:cubicBezTo>
                <a:cubicBezTo>
                  <a:pt x="991203" y="2038766"/>
                  <a:pt x="986671" y="2005027"/>
                  <a:pt x="1006144" y="1985554"/>
                </a:cubicBezTo>
                <a:cubicBezTo>
                  <a:pt x="1056433" y="1935265"/>
                  <a:pt x="1035085" y="1961737"/>
                  <a:pt x="1071458" y="1907177"/>
                </a:cubicBezTo>
                <a:cubicBezTo>
                  <a:pt x="1075812" y="1889760"/>
                  <a:pt x="1076492" y="1870984"/>
                  <a:pt x="1084521" y="1854926"/>
                </a:cubicBezTo>
                <a:cubicBezTo>
                  <a:pt x="1094257" y="1835453"/>
                  <a:pt x="1111055" y="1820390"/>
                  <a:pt x="1123709" y="1802674"/>
                </a:cubicBezTo>
                <a:cubicBezTo>
                  <a:pt x="1163292" y="1747258"/>
                  <a:pt x="1132024" y="1775360"/>
                  <a:pt x="1189024" y="1737360"/>
                </a:cubicBezTo>
                <a:cubicBezTo>
                  <a:pt x="1212015" y="1668383"/>
                  <a:pt x="1194448" y="1709627"/>
                  <a:pt x="1254338" y="1619794"/>
                </a:cubicBezTo>
                <a:lnTo>
                  <a:pt x="1280464" y="1580606"/>
                </a:lnTo>
                <a:cubicBezTo>
                  <a:pt x="1289173" y="1567543"/>
                  <a:pt x="1295488" y="1552518"/>
                  <a:pt x="1306589" y="1541417"/>
                </a:cubicBezTo>
                <a:cubicBezTo>
                  <a:pt x="1348857" y="1499150"/>
                  <a:pt x="1345778" y="1520703"/>
                  <a:pt x="1345778" y="1489166"/>
                </a:cubicBezTo>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1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4727" y="561974"/>
            <a:ext cx="4229100" cy="3171825"/>
          </a:xfrm>
          <a:prstGeom prst="rect">
            <a:avLst/>
          </a:prstGeom>
        </p:spPr>
      </p:pic>
      <p:sp>
        <p:nvSpPr>
          <p:cNvPr id="3" name="Rectangle 2"/>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
        <p:nvSpPr>
          <p:cNvPr id="9" name="TextBox 8"/>
          <p:cNvSpPr txBox="1"/>
          <p:nvPr/>
        </p:nvSpPr>
        <p:spPr>
          <a:xfrm>
            <a:off x="216113" y="5827693"/>
            <a:ext cx="8857714"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Actually, some nuclei belong to the muscle cells, while others are of fibroblasts.  Difficult to tell for sure, but the muscle nucleus is typically more </a:t>
            </a:r>
            <a:r>
              <a:rPr lang="en-US" sz="1400" b="1" dirty="0" err="1">
                <a:solidFill>
                  <a:schemeClr val="accent3">
                    <a:lumMod val="50000"/>
                  </a:schemeClr>
                </a:solidFill>
                <a:latin typeface="Tempus Sans ITC" pitchFamily="82" charset="0"/>
              </a:rPr>
              <a:t>euchromatic</a:t>
            </a:r>
            <a:r>
              <a:rPr lang="en-US" sz="1400" b="1" dirty="0">
                <a:solidFill>
                  <a:schemeClr val="accent3">
                    <a:lumMod val="50000"/>
                  </a:schemeClr>
                </a:solidFill>
                <a:latin typeface="Tempus Sans ITC" pitchFamily="82" charset="0"/>
              </a:rPr>
              <a:t> than the fibroblast nucleus, so I’m going with the nucleus indicated by the black arrow belonging to the muscle cell, and the one indicated by the blue arrow belonging to a fibroblast that is in the loose connective tissue between cells.  Just an educated guess.  Nothing to worry about now.</a:t>
            </a:r>
          </a:p>
        </p:txBody>
      </p:sp>
      <p:sp>
        <p:nvSpPr>
          <p:cNvPr id="10" name="TextBox 9"/>
          <p:cNvSpPr txBox="1"/>
          <p:nvPr/>
        </p:nvSpPr>
        <p:spPr>
          <a:xfrm>
            <a:off x="70174" y="3962400"/>
            <a:ext cx="8845226" cy="1723549"/>
          </a:xfrm>
          <a:prstGeom prst="rect">
            <a:avLst/>
          </a:prstGeom>
          <a:noFill/>
        </p:spPr>
        <p:txBody>
          <a:bodyPr wrap="square">
            <a:spAutoFit/>
          </a:bodyPr>
          <a:lstStyle/>
          <a:p>
            <a:r>
              <a:rPr lang="en-US" sz="1600" b="1" dirty="0">
                <a:solidFill>
                  <a:schemeClr val="accent6">
                    <a:lumMod val="50000"/>
                  </a:schemeClr>
                </a:solidFill>
                <a:latin typeface="Calibri" pitchFamily="34" charset="0"/>
              </a:rPr>
              <a:t>Here are two images from our slide set, taken at medium and very high magnification (oil).  Both are longitudinal views of skeletal muscle.  The muscle fibers (cells) are indicated by the brackets.  Typically, within a single muscle, all fibers are the same diameter, so the apparent difference you see is due to sectioning (e.g. the section goes through the middle of some fibers, cuts the edge of others).  </a:t>
            </a:r>
          </a:p>
          <a:p>
            <a:endParaRPr lang="en-US" sz="10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Note the fact that these are long, wide-diameter cells (compare to the size of the nuclei), with an alternating dark-light pattern, with most nuclei situated in the periphery of the cell.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25" y="533400"/>
            <a:ext cx="4572000" cy="3429000"/>
          </a:xfrm>
          <a:prstGeom prst="rect">
            <a:avLst/>
          </a:prstGeom>
        </p:spPr>
      </p:pic>
      <p:sp>
        <p:nvSpPr>
          <p:cNvPr id="4" name="Left Brace 3"/>
          <p:cNvSpPr/>
          <p:nvPr/>
        </p:nvSpPr>
        <p:spPr>
          <a:xfrm>
            <a:off x="4844727" y="1905000"/>
            <a:ext cx="260673" cy="914400"/>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a:off x="5410200" y="762000"/>
            <a:ext cx="260673" cy="1143000"/>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a:off x="1676400" y="2147886"/>
            <a:ext cx="260673" cy="366714"/>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e 11"/>
          <p:cNvSpPr/>
          <p:nvPr/>
        </p:nvSpPr>
        <p:spPr>
          <a:xfrm>
            <a:off x="3120437" y="1304925"/>
            <a:ext cx="260673" cy="371475"/>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flipH="1" flipV="1">
            <a:off x="6534150" y="2835057"/>
            <a:ext cx="95250" cy="4286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315200" y="1958757"/>
            <a:ext cx="95250" cy="4286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190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SLa155HP"/>
          <p:cNvPicPr>
            <a:picLocks noChangeAspect="1" noChangeArrowheads="1"/>
          </p:cNvPicPr>
          <p:nvPr/>
        </p:nvPicPr>
        <p:blipFill rotWithShape="1">
          <a:blip r:embed="rId2"/>
          <a:srcRect t="14740"/>
          <a:stretch/>
        </p:blipFill>
        <p:spPr bwMode="auto">
          <a:xfrm>
            <a:off x="228600" y="1140178"/>
            <a:ext cx="8763000" cy="5603522"/>
          </a:xfrm>
          <a:prstGeom prst="rect">
            <a:avLst/>
          </a:prstGeom>
          <a:noFill/>
        </p:spPr>
      </p:pic>
      <p:sp>
        <p:nvSpPr>
          <p:cNvPr id="28678" name="WordArt 6"/>
          <p:cNvSpPr>
            <a:spLocks noChangeArrowheads="1" noChangeShapeType="1" noTextEdit="1"/>
          </p:cNvSpPr>
          <p:nvPr/>
        </p:nvSpPr>
        <p:spPr bwMode="auto">
          <a:xfrm>
            <a:off x="2514600" y="3279422"/>
            <a:ext cx="3009900" cy="5715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smooth muscle</a:t>
            </a:r>
          </a:p>
        </p:txBody>
      </p:sp>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Tree>
    <p:extLst>
      <p:ext uri="{BB962C8B-B14F-4D97-AF65-F5344CB8AC3E}">
        <p14:creationId xmlns:p14="http://schemas.microsoft.com/office/powerpoint/2010/main" val="126879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737789" y="1981200"/>
            <a:ext cx="3232227"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skeletal muscle – SL86</a:t>
            </a:r>
            <a:endParaRPr lang="en-US" dirty="0">
              <a:latin typeface="Calibri" pitchFamily="34" charset="0"/>
            </a:endParaRPr>
          </a:p>
        </p:txBody>
      </p:sp>
      <p:sp>
        <p:nvSpPr>
          <p:cNvPr id="37891" name="TextBox 4"/>
          <p:cNvSpPr txBox="1">
            <a:spLocks noChangeArrowheads="1"/>
          </p:cNvSpPr>
          <p:nvPr/>
        </p:nvSpPr>
        <p:spPr bwMode="auto">
          <a:xfrm>
            <a:off x="1996998" y="5791200"/>
            <a:ext cx="4495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086</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Skeletal muscle</a:t>
            </a:r>
          </a:p>
        </p:txBody>
      </p:sp>
      <p:sp>
        <p:nvSpPr>
          <p:cNvPr id="6" name="Rectangle 5"/>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Tree>
    <p:extLst>
      <p:ext uri="{BB962C8B-B14F-4D97-AF65-F5344CB8AC3E}">
        <p14:creationId xmlns:p14="http://schemas.microsoft.com/office/powerpoint/2010/main" val="79186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b="13283"/>
          <a:stretch/>
        </p:blipFill>
        <p:spPr>
          <a:xfrm>
            <a:off x="214382" y="1634907"/>
            <a:ext cx="8607267" cy="4190107"/>
          </a:xfrm>
          <a:prstGeom prst="rect">
            <a:avLst/>
          </a:prstGeom>
        </p:spPr>
      </p:pic>
      <p:sp>
        <p:nvSpPr>
          <p:cNvPr id="3" name="Rectangle 2"/>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
        <p:nvSpPr>
          <p:cNvPr id="9" name="TextBox 8"/>
          <p:cNvSpPr txBox="1"/>
          <p:nvPr/>
        </p:nvSpPr>
        <p:spPr>
          <a:xfrm>
            <a:off x="214383" y="5867400"/>
            <a:ext cx="7522836"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Here you can still see striations, and that most nuclei are toward the periphery of the cell.  However, cell borders are not as obvious; in fact, it’s actually the nuclei that help you “see” the cell borders.  The nuclei are elongated, but plump, like a bratwurst (image supplied to the right for those not native to Cincinnati).</a:t>
            </a:r>
          </a:p>
        </p:txBody>
      </p:sp>
      <p:sp>
        <p:nvSpPr>
          <p:cNvPr id="10" name="TextBox 9"/>
          <p:cNvSpPr txBox="1"/>
          <p:nvPr/>
        </p:nvSpPr>
        <p:spPr>
          <a:xfrm>
            <a:off x="155733" y="457200"/>
            <a:ext cx="8845226" cy="1077218"/>
          </a:xfrm>
          <a:prstGeom prst="rect">
            <a:avLst/>
          </a:prstGeom>
          <a:noFill/>
        </p:spPr>
        <p:txBody>
          <a:bodyPr wrap="square">
            <a:spAutoFit/>
          </a:bodyPr>
          <a:lstStyle/>
          <a:p>
            <a:r>
              <a:rPr lang="en-US" sz="1600" b="1" dirty="0">
                <a:solidFill>
                  <a:schemeClr val="accent6">
                    <a:lumMod val="50000"/>
                  </a:schemeClr>
                </a:solidFill>
                <a:latin typeface="Calibri" pitchFamily="34" charset="0"/>
              </a:rPr>
              <a:t>The previous slide was a plastic section, and oriented so the muscle fibers were all cut longitudinally.  Like real life, the rest of our slides aren’t so perfect.  Here you have a typical longitudinal view of skeletal muscle.  The diameter of a single fiber (cell) is indicated by the brackets.  Note the intense cytoplasmic eosinophilia, caused by the tremendous amount of contractile proteins in these cells.</a:t>
            </a:r>
          </a:p>
        </p:txBody>
      </p:sp>
      <p:sp>
        <p:nvSpPr>
          <p:cNvPr id="4" name="Left Brace 3"/>
          <p:cNvSpPr/>
          <p:nvPr/>
        </p:nvSpPr>
        <p:spPr>
          <a:xfrm rot="794098">
            <a:off x="2343622" y="3049236"/>
            <a:ext cx="154338" cy="278672"/>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e 11"/>
          <p:cNvSpPr/>
          <p:nvPr/>
        </p:nvSpPr>
        <p:spPr>
          <a:xfrm rot="10800000">
            <a:off x="7898003" y="2305909"/>
            <a:ext cx="205428" cy="392072"/>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p:cNvSpPr/>
          <p:nvPr/>
        </p:nvSpPr>
        <p:spPr>
          <a:xfrm rot="10800000">
            <a:off x="6586694" y="4122032"/>
            <a:ext cx="226115" cy="284169"/>
          </a:xfrm>
          <a:prstGeom prst="leftBrace">
            <a:avLst>
              <a:gd name="adj1" fmla="val 0"/>
              <a:gd name="adj2"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descr="http://2.bp.blogspot.com/_7H3q_YSPC2U/SnoKoZWsu4I/AAAAAAAAAZc/5HEESexz6Ms/s400/Bratwur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7218" y="5884069"/>
            <a:ext cx="1298575" cy="973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890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206" y="1295400"/>
            <a:ext cx="6778393" cy="4217210"/>
          </a:xfrm>
          <a:prstGeom prst="rect">
            <a:avLst/>
          </a:prstGeom>
        </p:spPr>
      </p:pic>
      <p:sp>
        <p:nvSpPr>
          <p:cNvPr id="3" name="Rectangle 2"/>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
        <p:nvSpPr>
          <p:cNvPr id="9" name="TextBox 8"/>
          <p:cNvSpPr txBox="1"/>
          <p:nvPr/>
        </p:nvSpPr>
        <p:spPr>
          <a:xfrm>
            <a:off x="440266" y="5512610"/>
            <a:ext cx="8364449"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Here you can still see that the diameter of a cell is wide (yellow brackets), based on the positioning of the nuclei and the loose connective tissue that separates the cells.</a:t>
            </a:r>
          </a:p>
          <a:p>
            <a:r>
              <a:rPr lang="en-US" sz="1400" b="1" dirty="0">
                <a:solidFill>
                  <a:schemeClr val="accent3">
                    <a:lumMod val="50000"/>
                  </a:schemeClr>
                </a:solidFill>
                <a:latin typeface="Tempus Sans ITC" pitchFamily="82" charset="0"/>
              </a:rPr>
              <a:t>Fortunately, you should have the option of scanning around the slide to find nice striations – but no guarantees.</a:t>
            </a:r>
          </a:p>
        </p:txBody>
      </p:sp>
      <p:sp>
        <p:nvSpPr>
          <p:cNvPr id="10" name="TextBox 9"/>
          <p:cNvSpPr txBox="1"/>
          <p:nvPr/>
        </p:nvSpPr>
        <p:spPr>
          <a:xfrm>
            <a:off x="155733" y="457200"/>
            <a:ext cx="8845226"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Life is even less fair.  The previous image was selected because it was a region in which the cells were at a perfect longitudinal angle.  Turning the angle ever so slightly eliminates the striations you would like to rely on.</a:t>
            </a:r>
          </a:p>
        </p:txBody>
      </p:sp>
      <p:sp>
        <p:nvSpPr>
          <p:cNvPr id="5" name="Left Brace 4"/>
          <p:cNvSpPr/>
          <p:nvPr/>
        </p:nvSpPr>
        <p:spPr>
          <a:xfrm rot="1601626">
            <a:off x="4807722" y="2700334"/>
            <a:ext cx="232315" cy="302685"/>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rot="1601626">
            <a:off x="2521722" y="3496201"/>
            <a:ext cx="232315" cy="302685"/>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p:cNvSpPr/>
          <p:nvPr/>
        </p:nvSpPr>
        <p:spPr>
          <a:xfrm rot="1601626">
            <a:off x="4756923" y="3642955"/>
            <a:ext cx="232315" cy="302685"/>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1244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TotalTime>
  <Words>4324</Words>
  <Application>Microsoft Office PowerPoint</Application>
  <PresentationFormat>On-screen Show (4:3)</PresentationFormat>
  <Paragraphs>305</Paragraphs>
  <Slides>60</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Arial</vt:lpstr>
      <vt:lpstr>Bradley Hand ITC</vt:lpstr>
      <vt:lpstr>Calibri</vt:lpstr>
      <vt:lpstr>Chiller</vt:lpstr>
      <vt:lpstr>Georgia</vt:lpstr>
      <vt:lpstr>Helvetica</vt:lpstr>
      <vt:lpstr>Impact</vt:lpstr>
      <vt:lpstr>Script MT Bold</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College of Medicine</dc:creator>
  <cp:lastModifiedBy>Lowrie, DJ (lowriedj)</cp:lastModifiedBy>
  <cp:revision>47</cp:revision>
  <dcterms:created xsi:type="dcterms:W3CDTF">2012-07-14T13:48:05Z</dcterms:created>
  <dcterms:modified xsi:type="dcterms:W3CDTF">2021-10-11T14:52:05Z</dcterms:modified>
</cp:coreProperties>
</file>