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7" r:id="rId2"/>
    <p:sldId id="258" r:id="rId3"/>
    <p:sldId id="259" r:id="rId4"/>
    <p:sldId id="282" r:id="rId5"/>
    <p:sldId id="280" r:id="rId6"/>
    <p:sldId id="283" r:id="rId7"/>
    <p:sldId id="285" r:id="rId8"/>
    <p:sldId id="284" r:id="rId9"/>
    <p:sldId id="286" r:id="rId10"/>
    <p:sldId id="288" r:id="rId11"/>
    <p:sldId id="310" r:id="rId12"/>
    <p:sldId id="287" r:id="rId13"/>
    <p:sldId id="289" r:id="rId14"/>
    <p:sldId id="291" r:id="rId15"/>
    <p:sldId id="290" r:id="rId16"/>
    <p:sldId id="292" r:id="rId17"/>
    <p:sldId id="294" r:id="rId18"/>
    <p:sldId id="293" r:id="rId19"/>
    <p:sldId id="300" r:id="rId20"/>
    <p:sldId id="295" r:id="rId21"/>
    <p:sldId id="298" r:id="rId22"/>
    <p:sldId id="297" r:id="rId23"/>
    <p:sldId id="296" r:id="rId24"/>
    <p:sldId id="299" r:id="rId25"/>
    <p:sldId id="329" r:id="rId26"/>
    <p:sldId id="322" r:id="rId27"/>
    <p:sldId id="303" r:id="rId28"/>
    <p:sldId id="328" r:id="rId29"/>
    <p:sldId id="325" r:id="rId30"/>
    <p:sldId id="304" r:id="rId31"/>
    <p:sldId id="326" r:id="rId32"/>
    <p:sldId id="306" r:id="rId33"/>
    <p:sldId id="301" r:id="rId34"/>
    <p:sldId id="302" r:id="rId35"/>
    <p:sldId id="307" r:id="rId36"/>
    <p:sldId id="305" r:id="rId37"/>
    <p:sldId id="327" r:id="rId38"/>
    <p:sldId id="281" r:id="rId39"/>
    <p:sldId id="309" r:id="rId40"/>
    <p:sldId id="324" r:id="rId41"/>
    <p:sldId id="330" r:id="rId42"/>
    <p:sldId id="331" r:id="rId4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57" autoAdjust="0"/>
    <p:restoredTop sz="94648"/>
  </p:normalViewPr>
  <p:slideViewPr>
    <p:cSldViewPr>
      <p:cViewPr varScale="1">
        <p:scale>
          <a:sx n="112" d="100"/>
          <a:sy n="112" d="100"/>
        </p:scale>
        <p:origin x="1664"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6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72AEFDB-63D7-4D88-9D16-38F803B24054}" type="datetimeFigureOut">
              <a:rPr lang="en-US" smtClean="0"/>
              <a:pPr/>
              <a:t>7/31/20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39791C6-BF44-4388-A553-8C39DEB99220}" type="slidenum">
              <a:rPr lang="en-US" smtClean="0"/>
              <a:pPr/>
              <a:t>‹#›</a:t>
            </a:fld>
            <a:endParaRPr lang="en-US" dirty="0"/>
          </a:p>
        </p:txBody>
      </p:sp>
    </p:spTree>
    <p:extLst>
      <p:ext uri="{BB962C8B-B14F-4D97-AF65-F5344CB8AC3E}">
        <p14:creationId xmlns:p14="http://schemas.microsoft.com/office/powerpoint/2010/main" val="3804729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CD1C77-9E18-4D08-BB3D-6D61790A1D5C}" type="slidenum">
              <a:rPr lang="en-US" smtClean="0"/>
              <a:pPr/>
              <a:t>3</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CD1C77-9E18-4D08-BB3D-6D61790A1D5C}" type="slidenum">
              <a:rPr lang="en-US" smtClean="0"/>
              <a:pPr/>
              <a:t>16</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CD1C77-9E18-4D08-BB3D-6D61790A1D5C}" type="slidenum">
              <a:rPr lang="en-US" smtClean="0"/>
              <a:pPr/>
              <a:t>17</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CD1C77-9E18-4D08-BB3D-6D61790A1D5C}" type="slidenum">
              <a:rPr lang="en-US" smtClean="0"/>
              <a:pPr/>
              <a:t>19</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CD1C77-9E18-4D08-BB3D-6D61790A1D5C}" type="slidenum">
              <a:rPr lang="en-US" smtClean="0"/>
              <a:pPr/>
              <a:t>20</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CD1C77-9E18-4D08-BB3D-6D61790A1D5C}" type="slidenum">
              <a:rPr lang="en-US" smtClean="0"/>
              <a:pPr/>
              <a:t>21</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CD1C77-9E18-4D08-BB3D-6D61790A1D5C}" type="slidenum">
              <a:rPr lang="en-US" smtClean="0"/>
              <a:pPr/>
              <a:t>22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CD1C77-9E18-4D08-BB3D-6D61790A1D5C}" type="slidenum">
              <a:rPr lang="en-US" smtClean="0"/>
              <a:pPr/>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CD1C77-9E18-4D08-BB3D-6D61790A1D5C}" type="slidenum">
              <a:rPr lang="en-US" smtClean="0"/>
              <a:pPr/>
              <a:t>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CD1C77-9E18-4D08-BB3D-6D61790A1D5C}" type="slidenum">
              <a:rPr lang="en-US" smtClean="0"/>
              <a:pPr/>
              <a:t>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CD1C77-9E18-4D08-BB3D-6D61790A1D5C}" type="slidenum">
              <a:rPr lang="en-US" smtClean="0"/>
              <a:pPr/>
              <a:t>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CD1C77-9E18-4D08-BB3D-6D61790A1D5C}" type="slidenum">
              <a:rPr lang="en-US" smtClean="0"/>
              <a:pPr/>
              <a:t>10</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CD1C77-9E18-4D08-BB3D-6D61790A1D5C}" type="slidenum">
              <a:rPr lang="en-US" smtClean="0"/>
              <a:pPr/>
              <a:t>11</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CD1C77-9E18-4D08-BB3D-6D61790A1D5C}" type="slidenum">
              <a:rPr lang="en-US" smtClean="0"/>
              <a:pPr/>
              <a:t>13</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CD1C77-9E18-4D08-BB3D-6D61790A1D5C}" type="slidenum">
              <a:rPr lang="en-US" smtClean="0"/>
              <a:pPr/>
              <a:t>14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5389B9C-2F59-4A91-88B5-E4FE94226294}" type="datetimeFigureOut">
              <a:rPr lang="en-US" smtClean="0"/>
              <a:pPr/>
              <a:t>7/31/20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66520D-FAFD-43F4-991C-7381AFF680E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389B9C-2F59-4A91-88B5-E4FE94226294}" type="datetimeFigureOut">
              <a:rPr lang="en-US" smtClean="0"/>
              <a:pPr/>
              <a:t>7/31/20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66520D-FAFD-43F4-991C-7381AFF680E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389B9C-2F59-4A91-88B5-E4FE94226294}" type="datetimeFigureOut">
              <a:rPr lang="en-US" smtClean="0"/>
              <a:pPr/>
              <a:t>7/31/20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66520D-FAFD-43F4-991C-7381AFF680E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389B9C-2F59-4A91-88B5-E4FE94226294}" type="datetimeFigureOut">
              <a:rPr lang="en-US" smtClean="0"/>
              <a:pPr/>
              <a:t>7/31/20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66520D-FAFD-43F4-991C-7381AFF680E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389B9C-2F59-4A91-88B5-E4FE94226294}" type="datetimeFigureOut">
              <a:rPr lang="en-US" smtClean="0"/>
              <a:pPr/>
              <a:t>7/31/20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66520D-FAFD-43F4-991C-7381AFF680E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389B9C-2F59-4A91-88B5-E4FE94226294}" type="datetimeFigureOut">
              <a:rPr lang="en-US" smtClean="0"/>
              <a:pPr/>
              <a:t>7/31/20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66520D-FAFD-43F4-991C-7381AFF680E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389B9C-2F59-4A91-88B5-E4FE94226294}" type="datetimeFigureOut">
              <a:rPr lang="en-US" smtClean="0"/>
              <a:pPr/>
              <a:t>7/31/20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266520D-FAFD-43F4-991C-7381AFF680E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389B9C-2F59-4A91-88B5-E4FE94226294}" type="datetimeFigureOut">
              <a:rPr lang="en-US" smtClean="0"/>
              <a:pPr/>
              <a:t>7/31/20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266520D-FAFD-43F4-991C-7381AFF680E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389B9C-2F59-4A91-88B5-E4FE94226294}" type="datetimeFigureOut">
              <a:rPr lang="en-US" smtClean="0"/>
              <a:pPr/>
              <a:t>7/31/20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66520D-FAFD-43F4-991C-7381AFF680E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389B9C-2F59-4A91-88B5-E4FE94226294}" type="datetimeFigureOut">
              <a:rPr lang="en-US" smtClean="0"/>
              <a:pPr/>
              <a:t>7/31/20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66520D-FAFD-43F4-991C-7381AFF680E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389B9C-2F59-4A91-88B5-E4FE94226294}" type="datetimeFigureOut">
              <a:rPr lang="en-US" smtClean="0"/>
              <a:pPr/>
              <a:t>7/31/20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66520D-FAFD-43F4-991C-7381AFF680E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389B9C-2F59-4A91-88B5-E4FE94226294}" type="datetimeFigureOut">
              <a:rPr lang="en-US" smtClean="0"/>
              <a:pPr/>
              <a:t>7/31/20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66520D-FAFD-43F4-991C-7381AFF680E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hyperlink" Target="http://med2.uc.edu/labmanuals/ma/virtuallabs/MammaryGland/mammarypregnancySL151_xvid.mp4.mp4" TargetMode="External"/><Relationship Id="rId2" Type="http://schemas.openxmlformats.org/officeDocument/2006/relationships/hyperlink" Target="http://webslideserver.uc.edu:82/@196/view.apml?u=guest2&amp;p=guest"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med2.uc.edu/labmanuals/ma/virtuallabs/MammaryGland/mammarylactatingSL153_xvid.mp4.mp4" TargetMode="External"/><Relationship Id="rId2" Type="http://schemas.openxmlformats.org/officeDocument/2006/relationships/hyperlink" Target="http://webslideserver.uc.edu:82/@209/view.apml?u=guest2&amp;p=guest"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med2.uc.edu/labmanuals/ma/virtuallabs/MammaryGland/mammaryregressingSL154_xvid.mp4.mp4" TargetMode="External"/><Relationship Id="rId2" Type="http://schemas.openxmlformats.org/officeDocument/2006/relationships/hyperlink" Target="http://webslideserver.uc.edu:82/@198/view.apml?u=guest2&amp;p=guest"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med2.uc.edu/labmanuals/ma/virtuallabs/MammaryGland/nippleSL155_xvid.mp4.mp4" TargetMode="External"/><Relationship Id="rId2" Type="http://schemas.openxmlformats.org/officeDocument/2006/relationships/hyperlink" Target="http://webslideserver.uc.edu:82/@213/view.apml?u=guest2&amp;p=guest"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webslideserver.uc.edu:82/@238/view.apml?u=guest2&amp;p=guest" TargetMode="External"/><Relationship Id="rId2" Type="http://schemas.openxmlformats.org/officeDocument/2006/relationships/hyperlink" Target="http://webslideserver.uc.edu:82/@161/view.apml?u=guest2&amp;p=guest" TargetMode="External"/><Relationship Id="rId1" Type="http://schemas.openxmlformats.org/officeDocument/2006/relationships/slideLayout" Target="../slideLayouts/slideLayout7.xml"/><Relationship Id="rId4" Type="http://schemas.openxmlformats.org/officeDocument/2006/relationships/hyperlink" Target="http://10.97.106.250/activex/slide118.html"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10.97.106.250/activex/slide118.html" TargetMode="External"/><Relationship Id="rId2" Type="http://schemas.openxmlformats.org/officeDocument/2006/relationships/hyperlink" Target="http://webslideserver.uc.edu:82/@153/view.apml?u=guest2&amp;p=guest"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med2.uc.edu/labmanuals/ma/virtuallabs/MammaryGland/mammaryimmatureSL149_xvid.mp4.mp4" TargetMode="External"/><Relationship Id="rId2" Type="http://schemas.openxmlformats.org/officeDocument/2006/relationships/hyperlink" Target="http://webslideserver.uc.edu:82/@211/view.apml?u=guest2&amp;p=guest"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med2.uc.edu/labmanuals/ma/virtuallabs/MammaryGland/mammaryinactiveSL150_xvid.mp4.mp4" TargetMode="External"/><Relationship Id="rId2" Type="http://schemas.openxmlformats.org/officeDocument/2006/relationships/hyperlink" Target="http://webslideserver.uc.edu:82/@212/view.apml?u=guest2&amp;p=guest"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0" y="1219200"/>
            <a:ext cx="5943600" cy="1323439"/>
          </a:xfrm>
          <a:prstGeom prst="rect">
            <a:avLst/>
          </a:prstGeom>
          <a:noFill/>
        </p:spPr>
        <p:txBody>
          <a:bodyPr wrap="square" rtlCol="0">
            <a:spAutoFit/>
          </a:bodyPr>
          <a:lstStyle/>
          <a:p>
            <a:pPr algn="ctr"/>
            <a:r>
              <a:rPr lang="en-US" sz="4000" dirty="0">
                <a:solidFill>
                  <a:schemeClr val="accent6">
                    <a:lumMod val="50000"/>
                  </a:schemeClr>
                </a:solidFill>
              </a:rPr>
              <a:t>Mammary Gland</a:t>
            </a:r>
          </a:p>
          <a:p>
            <a:pPr algn="ctr"/>
            <a:r>
              <a:rPr lang="en-US" sz="4000" dirty="0">
                <a:solidFill>
                  <a:srgbClr val="36174D"/>
                </a:solidFill>
                <a:latin typeface="Chiller" pitchFamily="82" charset="0"/>
              </a:rPr>
              <a:t>Digital Laboratory</a:t>
            </a:r>
          </a:p>
        </p:txBody>
      </p:sp>
      <p:sp>
        <p:nvSpPr>
          <p:cNvPr id="3" name="TextBox 2"/>
          <p:cNvSpPr txBox="1"/>
          <p:nvPr/>
        </p:nvSpPr>
        <p:spPr>
          <a:xfrm>
            <a:off x="155575" y="3124200"/>
            <a:ext cx="8839200" cy="461665"/>
          </a:xfrm>
          <a:prstGeom prst="rect">
            <a:avLst/>
          </a:prstGeom>
          <a:noFill/>
        </p:spPr>
        <p:txBody>
          <a:bodyPr wrap="square" rtlCol="0">
            <a:spAutoFit/>
          </a:bodyPr>
          <a:lstStyle/>
          <a:p>
            <a:r>
              <a:rPr lang="en-US" sz="2400" b="1" dirty="0">
                <a:solidFill>
                  <a:srgbClr val="7030A0"/>
                </a:solidFill>
                <a:latin typeface="Bradley Hand ITC" pitchFamily="66" charset="0"/>
              </a:rPr>
              <a:t>It’s best to view this in </a:t>
            </a:r>
            <a:r>
              <a:rPr lang="en-US" sz="2400" b="1" i="1" dirty="0">
                <a:solidFill>
                  <a:srgbClr val="7030A0"/>
                </a:solidFill>
                <a:latin typeface="Bradley Hand ITC" pitchFamily="66" charset="0"/>
              </a:rPr>
              <a:t>Slide Show </a:t>
            </a:r>
            <a:r>
              <a:rPr lang="en-US" sz="2400" b="1" dirty="0">
                <a:solidFill>
                  <a:srgbClr val="7030A0"/>
                </a:solidFill>
                <a:latin typeface="Bradley Hand ITC" pitchFamily="66" charset="0"/>
              </a:rPr>
              <a:t>mode, especially for the quizzes.</a:t>
            </a:r>
          </a:p>
        </p:txBody>
      </p:sp>
      <p:sp>
        <p:nvSpPr>
          <p:cNvPr id="23554" name="AutoShape 2" descr="http://upload.wikimedia.org/wikipedia/commons/4/40/Placenta_held.jpg"/>
          <p:cNvSpPr>
            <a:spLocks noChangeAspect="1" noChangeArrowheads="1"/>
          </p:cNvSpPr>
          <p:nvPr/>
        </p:nvSpPr>
        <p:spPr bwMode="auto">
          <a:xfrm>
            <a:off x="155575" y="-2057400"/>
            <a:ext cx="6467475" cy="429577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3556" name="AutoShape 4" descr="http://upload.wikimedia.org/wikipedia/commons/4/40/Placenta_held.jpg"/>
          <p:cNvSpPr>
            <a:spLocks noChangeAspect="1" noChangeArrowheads="1"/>
          </p:cNvSpPr>
          <p:nvPr/>
        </p:nvSpPr>
        <p:spPr bwMode="auto">
          <a:xfrm>
            <a:off x="155575" y="-2057400"/>
            <a:ext cx="6467475" cy="429577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3558" name="AutoShape 6" descr="http://upload.wikimedia.org/wikipedia/commons/4/40/Placenta_held.jpg"/>
          <p:cNvSpPr>
            <a:spLocks noChangeAspect="1" noChangeArrowheads="1"/>
          </p:cNvSpPr>
          <p:nvPr/>
        </p:nvSpPr>
        <p:spPr bwMode="auto">
          <a:xfrm>
            <a:off x="155575" y="-2057400"/>
            <a:ext cx="6467475" cy="429577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7170" name="Picture 2" descr="http://t2.gstatic.com/images?q=tbn:ANd9GcR6HY6l3uEcLd6BR5LNnLMiDWdIgTsdLaDMz0ds9-2tD7Jb4Mzu"/>
          <p:cNvPicPr>
            <a:picLocks noChangeAspect="1" noChangeArrowheads="1"/>
          </p:cNvPicPr>
          <p:nvPr/>
        </p:nvPicPr>
        <p:blipFill>
          <a:blip r:embed="rId2" cstate="print"/>
          <a:srcRect/>
          <a:stretch>
            <a:fillRect/>
          </a:stretch>
        </p:blipFill>
        <p:spPr bwMode="auto">
          <a:xfrm>
            <a:off x="5851478" y="4119265"/>
            <a:ext cx="3140122" cy="2514600"/>
          </a:xfrm>
          <a:prstGeom prst="rect">
            <a:avLst/>
          </a:prstGeom>
          <a:noFill/>
        </p:spPr>
      </p:pic>
      <p:sp>
        <p:nvSpPr>
          <p:cNvPr id="8" name="TextBox 7"/>
          <p:cNvSpPr txBox="1"/>
          <p:nvPr/>
        </p:nvSpPr>
        <p:spPr>
          <a:xfrm>
            <a:off x="155575" y="4800599"/>
            <a:ext cx="5695903" cy="954107"/>
          </a:xfrm>
          <a:prstGeom prst="rect">
            <a:avLst/>
          </a:prstGeom>
          <a:noFill/>
        </p:spPr>
        <p:txBody>
          <a:bodyPr wrap="square" rtlCol="0">
            <a:spAutoFit/>
          </a:bodyPr>
          <a:lstStyle/>
          <a:p>
            <a:r>
              <a:rPr lang="en-US" sz="2800" b="1" dirty="0">
                <a:solidFill>
                  <a:schemeClr val="accent3">
                    <a:lumMod val="50000"/>
                  </a:schemeClr>
                </a:solidFill>
                <a:latin typeface="Bradley Hand ITC" pitchFamily="66" charset="0"/>
              </a:rPr>
              <a:t>This module will take approximately 45 minutes to complete.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39469"/>
            <a:ext cx="9144000" cy="646331"/>
          </a:xfrm>
          <a:prstGeom prst="rect">
            <a:avLst/>
          </a:prstGeom>
          <a:noFill/>
        </p:spPr>
        <p:txBody>
          <a:bodyPr wrap="square" lIns="91440" tIns="45720" rIns="91440" bIns="45720">
            <a:spAutoFit/>
          </a:bodyPr>
          <a:lstStyle/>
          <a:p>
            <a:pPr algn="ctr"/>
            <a:r>
              <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mammary gland OF pregnant woman</a:t>
            </a:r>
          </a:p>
        </p:txBody>
      </p:sp>
      <p:sp>
        <p:nvSpPr>
          <p:cNvPr id="8" name="TextBox 7"/>
          <p:cNvSpPr txBox="1"/>
          <p:nvPr/>
        </p:nvSpPr>
        <p:spPr>
          <a:xfrm>
            <a:off x="0" y="609600"/>
            <a:ext cx="9144000" cy="1200329"/>
          </a:xfrm>
          <a:prstGeom prst="rect">
            <a:avLst/>
          </a:prstGeom>
          <a:noFill/>
        </p:spPr>
        <p:txBody>
          <a:bodyPr wrap="square" rtlCol="0">
            <a:spAutoFit/>
          </a:bodyPr>
          <a:lstStyle/>
          <a:p>
            <a:r>
              <a:rPr lang="en-US" b="1" dirty="0">
                <a:solidFill>
                  <a:schemeClr val="accent2">
                    <a:lumMod val="75000"/>
                  </a:schemeClr>
                </a:solidFill>
                <a:latin typeface="Times New Roman" pitchFamily="18" charset="0"/>
                <a:cs typeface="Times New Roman" pitchFamily="18" charset="0"/>
              </a:rPr>
              <a:t>Enlargement of a secretory region.  The </a:t>
            </a:r>
            <a:r>
              <a:rPr lang="en-US" b="1" dirty="0">
                <a:solidFill>
                  <a:schemeClr val="accent6">
                    <a:lumMod val="75000"/>
                  </a:schemeClr>
                </a:solidFill>
                <a:latin typeface="Times New Roman" pitchFamily="18" charset="0"/>
                <a:cs typeface="Times New Roman" pitchFamily="18" charset="0"/>
              </a:rPr>
              <a:t>acinar cells </a:t>
            </a:r>
            <a:r>
              <a:rPr lang="en-US" b="1" dirty="0">
                <a:solidFill>
                  <a:schemeClr val="accent2">
                    <a:lumMod val="75000"/>
                  </a:schemeClr>
                </a:solidFill>
                <a:latin typeface="Times New Roman" pitchFamily="18" charset="0"/>
                <a:cs typeface="Times New Roman" pitchFamily="18" charset="0"/>
              </a:rPr>
              <a:t>(green arrow) are cuboidal, with round nuclei and cytoplasmic basophilia.  </a:t>
            </a:r>
            <a:r>
              <a:rPr lang="en-US" b="1" dirty="0">
                <a:solidFill>
                  <a:schemeClr val="accent6">
                    <a:lumMod val="75000"/>
                  </a:schemeClr>
                </a:solidFill>
                <a:latin typeface="Times New Roman" pitchFamily="18" charset="0"/>
                <a:cs typeface="Times New Roman" pitchFamily="18" charset="0"/>
              </a:rPr>
              <a:t>Myoepithelial cells </a:t>
            </a:r>
            <a:r>
              <a:rPr lang="en-US" b="1" dirty="0">
                <a:solidFill>
                  <a:schemeClr val="accent2">
                    <a:lumMod val="75000"/>
                  </a:schemeClr>
                </a:solidFill>
                <a:latin typeface="Times New Roman" pitchFamily="18" charset="0"/>
                <a:cs typeface="Times New Roman" pitchFamily="18" charset="0"/>
              </a:rPr>
              <a:t>(yellow arrows) have smaller or flattened nuclei on the </a:t>
            </a:r>
            <a:r>
              <a:rPr lang="en-US" b="1" i="1" dirty="0">
                <a:solidFill>
                  <a:schemeClr val="accent2">
                    <a:lumMod val="75000"/>
                  </a:schemeClr>
                </a:solidFill>
                <a:latin typeface="Times New Roman" pitchFamily="18" charset="0"/>
                <a:cs typeface="Times New Roman" pitchFamily="18" charset="0"/>
              </a:rPr>
              <a:t>epithelial side </a:t>
            </a:r>
            <a:r>
              <a:rPr lang="en-US" b="1" dirty="0">
                <a:solidFill>
                  <a:schemeClr val="accent2">
                    <a:lumMod val="75000"/>
                  </a:schemeClr>
                </a:solidFill>
                <a:latin typeface="Times New Roman" pitchFamily="18" charset="0"/>
                <a:cs typeface="Times New Roman" pitchFamily="18" charset="0"/>
              </a:rPr>
              <a:t>of the basement membrane (light blue arrows).  Sparse connective tissue stroma is between the acini. </a:t>
            </a:r>
          </a:p>
        </p:txBody>
      </p:sp>
      <p:pic>
        <p:nvPicPr>
          <p:cNvPr id="2050" name="Picture 2" descr="C:\Users\DJ.Lowrie\Desktop\My Documents\DJ\Block 3 digital labs\Placenta and Mammary Gland\mammary gland images\SL151HP.jpg"/>
          <p:cNvPicPr>
            <a:picLocks noChangeAspect="1" noChangeArrowheads="1"/>
          </p:cNvPicPr>
          <p:nvPr/>
        </p:nvPicPr>
        <p:blipFill>
          <a:blip r:embed="rId3" cstate="print"/>
          <a:srcRect t="4348"/>
          <a:stretch>
            <a:fillRect/>
          </a:stretch>
        </p:blipFill>
        <p:spPr bwMode="auto">
          <a:xfrm>
            <a:off x="76200" y="1752600"/>
            <a:ext cx="7010400" cy="5029200"/>
          </a:xfrm>
          <a:prstGeom prst="rect">
            <a:avLst/>
          </a:prstGeom>
          <a:noFill/>
        </p:spPr>
      </p:pic>
      <p:cxnSp>
        <p:nvCxnSpPr>
          <p:cNvPr id="12" name="Straight Arrow Connector 11"/>
          <p:cNvCxnSpPr/>
          <p:nvPr/>
        </p:nvCxnSpPr>
        <p:spPr>
          <a:xfrm rot="16200000" flipH="1">
            <a:off x="2409825" y="4538663"/>
            <a:ext cx="609600" cy="152400"/>
          </a:xfrm>
          <a:prstGeom prst="straightConnector1">
            <a:avLst/>
          </a:prstGeom>
          <a:ln w="571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flipV="1">
            <a:off x="1659731" y="4236243"/>
            <a:ext cx="723899" cy="214312"/>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H="1">
            <a:off x="2814637" y="3114676"/>
            <a:ext cx="609600" cy="152400"/>
          </a:xfrm>
          <a:prstGeom prst="straightConnector1">
            <a:avLst/>
          </a:prstGeom>
          <a:ln w="5715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V="1">
            <a:off x="1219200" y="4343400"/>
            <a:ext cx="685800" cy="76200"/>
          </a:xfrm>
          <a:prstGeom prst="straightConnector1">
            <a:avLst/>
          </a:prstGeom>
          <a:ln w="5715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6200000" flipV="1">
            <a:off x="3543301" y="4357688"/>
            <a:ext cx="609600" cy="7620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flipH="1" flipV="1">
            <a:off x="4876800" y="5867400"/>
            <a:ext cx="381000" cy="381000"/>
          </a:xfrm>
          <a:prstGeom prst="straightConnector1">
            <a:avLst/>
          </a:prstGeom>
          <a:ln w="571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103534" y="1752541"/>
            <a:ext cx="2057400" cy="2862322"/>
          </a:xfrm>
          <a:prstGeom prst="rect">
            <a:avLst/>
          </a:prstGeom>
          <a:noFill/>
        </p:spPr>
        <p:txBody>
          <a:bodyPr wrap="square" rtlCol="0">
            <a:spAutoFit/>
          </a:bodyPr>
          <a:lstStyle/>
          <a:p>
            <a:r>
              <a:rPr lang="en-US" b="1" dirty="0">
                <a:solidFill>
                  <a:schemeClr val="accent6">
                    <a:lumMod val="75000"/>
                  </a:schemeClr>
                </a:solidFill>
                <a:latin typeface="Tempus Sans ITC" pitchFamily="82" charset="0"/>
              </a:rPr>
              <a:t>A pregnant woman’s mammary glands produce colostrum, which is similar to milk without the adipose, and contains a mild laxative.</a:t>
            </a:r>
          </a:p>
        </p:txBody>
      </p:sp>
      <p:sp>
        <p:nvSpPr>
          <p:cNvPr id="17" name="TextBox 16"/>
          <p:cNvSpPr txBox="1"/>
          <p:nvPr/>
        </p:nvSpPr>
        <p:spPr>
          <a:xfrm rot="3807879">
            <a:off x="3152461" y="5902150"/>
            <a:ext cx="769029" cy="311500"/>
          </a:xfrm>
          <a:prstGeom prst="rect">
            <a:avLst/>
          </a:prstGeom>
          <a:noFill/>
        </p:spPr>
        <p:txBody>
          <a:bodyPr wrap="square" rtlCol="0">
            <a:spAutoFit/>
          </a:bodyPr>
          <a:lstStyle/>
          <a:p>
            <a:r>
              <a:rPr lang="en-US" sz="1400" b="1" dirty="0"/>
              <a:t>stroma</a:t>
            </a:r>
          </a:p>
        </p:txBody>
      </p:sp>
      <p:sp>
        <p:nvSpPr>
          <p:cNvPr id="19" name="TextBox 18"/>
          <p:cNvSpPr txBox="1"/>
          <p:nvPr/>
        </p:nvSpPr>
        <p:spPr>
          <a:xfrm rot="1487951">
            <a:off x="4682785" y="3851644"/>
            <a:ext cx="769029" cy="311500"/>
          </a:xfrm>
          <a:prstGeom prst="rect">
            <a:avLst/>
          </a:prstGeom>
          <a:noFill/>
        </p:spPr>
        <p:txBody>
          <a:bodyPr wrap="square" rtlCol="0">
            <a:spAutoFit/>
          </a:bodyPr>
          <a:lstStyle/>
          <a:p>
            <a:r>
              <a:rPr lang="en-US" sz="1400" b="1" dirty="0"/>
              <a:t>stroma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39469"/>
            <a:ext cx="9144000" cy="646331"/>
          </a:xfrm>
          <a:prstGeom prst="rect">
            <a:avLst/>
          </a:prstGeom>
          <a:noFill/>
        </p:spPr>
        <p:txBody>
          <a:bodyPr wrap="square" lIns="91440" tIns="45720" rIns="91440" bIns="45720">
            <a:spAutoFit/>
          </a:bodyPr>
          <a:lstStyle/>
          <a:p>
            <a:pPr algn="ctr"/>
            <a:r>
              <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mammary gland OF pregnant woman</a:t>
            </a:r>
          </a:p>
        </p:txBody>
      </p:sp>
      <p:pic>
        <p:nvPicPr>
          <p:cNvPr id="2050" name="Picture 2" descr="C:\Users\DJ.Lowrie\Desktop\My Documents\DJ\Block 3 digital labs\Placenta and Mammary Gland\mammary gland images\SL151HP.jpg"/>
          <p:cNvPicPr>
            <a:picLocks noChangeAspect="1" noChangeArrowheads="1"/>
          </p:cNvPicPr>
          <p:nvPr/>
        </p:nvPicPr>
        <p:blipFill>
          <a:blip r:embed="rId3" cstate="print"/>
          <a:srcRect t="4348"/>
          <a:stretch>
            <a:fillRect/>
          </a:stretch>
        </p:blipFill>
        <p:spPr bwMode="auto">
          <a:xfrm>
            <a:off x="76200" y="2133600"/>
            <a:ext cx="5098473" cy="3657600"/>
          </a:xfrm>
          <a:prstGeom prst="rect">
            <a:avLst/>
          </a:prstGeom>
          <a:noFill/>
        </p:spPr>
      </p:pic>
      <p:cxnSp>
        <p:nvCxnSpPr>
          <p:cNvPr id="13" name="Straight Arrow Connector 12"/>
          <p:cNvCxnSpPr/>
          <p:nvPr/>
        </p:nvCxnSpPr>
        <p:spPr>
          <a:xfrm rot="16200000" flipV="1">
            <a:off x="1157695" y="4019147"/>
            <a:ext cx="723899" cy="214312"/>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6200000" flipV="1">
            <a:off x="2527514" y="4106936"/>
            <a:ext cx="609600" cy="7620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96523" y="685800"/>
            <a:ext cx="8322733" cy="1477328"/>
          </a:xfrm>
          <a:prstGeom prst="rect">
            <a:avLst/>
          </a:prstGeom>
          <a:noFill/>
        </p:spPr>
        <p:txBody>
          <a:bodyPr wrap="square" rtlCol="0">
            <a:spAutoFit/>
          </a:bodyPr>
          <a:lstStyle/>
          <a:p>
            <a:r>
              <a:rPr lang="en-US" b="1" dirty="0">
                <a:solidFill>
                  <a:schemeClr val="accent6">
                    <a:lumMod val="75000"/>
                  </a:schemeClr>
                </a:solidFill>
                <a:latin typeface="Tempus Sans ITC" pitchFamily="82" charset="0"/>
              </a:rPr>
              <a:t>Myoepithelial cells of the mammary gland and myoid cells in the testes both are involved in contraction.  However, the myoepithelial cells (yellow arrow) are derived from the epithelium, and, therefore, are located on the epithelial side of the basement membrane, while the myoid cells are derived from connective tissue and are positioned on the connective tissue side of the basement membrane.</a:t>
            </a: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1000" y="2813050"/>
            <a:ext cx="4986867" cy="3740150"/>
          </a:xfrm>
          <a:prstGeom prst="rect">
            <a:avLst/>
          </a:prstGeom>
        </p:spPr>
      </p:pic>
      <p:cxnSp>
        <p:nvCxnSpPr>
          <p:cNvPr id="17" name="Straight Arrow Connector 16"/>
          <p:cNvCxnSpPr/>
          <p:nvPr/>
        </p:nvCxnSpPr>
        <p:spPr>
          <a:xfrm flipV="1">
            <a:off x="6595896" y="5892423"/>
            <a:ext cx="0" cy="432177"/>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6017191" y="5782748"/>
            <a:ext cx="136962" cy="409954"/>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096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4800600"/>
            <a:ext cx="5696592" cy="1938992"/>
          </a:xfrm>
          <a:prstGeom prst="rect">
            <a:avLst/>
          </a:prstGeom>
          <a:noFill/>
        </p:spPr>
        <p:txBody>
          <a:bodyPr wrap="square" rtlCol="0">
            <a:spAutoFit/>
          </a:bodyPr>
          <a:lstStyle/>
          <a:p>
            <a:r>
              <a:rPr lang="en-US" dirty="0"/>
              <a:t>Link to </a:t>
            </a:r>
            <a:r>
              <a:rPr lang="en-US" u="sng" dirty="0">
                <a:hlinkClick r:id="rId2"/>
              </a:rPr>
              <a:t>SL 151</a:t>
            </a:r>
            <a:endParaRPr lang="en-US" u="sng" dirty="0"/>
          </a:p>
          <a:p>
            <a:r>
              <a:rPr lang="en-US" b="1" dirty="0"/>
              <a:t>Be able to identify:</a:t>
            </a:r>
          </a:p>
          <a:p>
            <a:pPr lvl="1" eaLnBrk="0" fontAlgn="base" hangingPunct="0">
              <a:spcBef>
                <a:spcPct val="0"/>
              </a:spcBef>
              <a:spcAft>
                <a:spcPct val="0"/>
              </a:spcAft>
              <a:buFontTx/>
              <a:buChar char="•"/>
              <a:tabLst>
                <a:tab pos="457200" algn="l"/>
              </a:tabLst>
            </a:pPr>
            <a:r>
              <a:rPr lang="en-US" sz="1200" b="1" dirty="0">
                <a:solidFill>
                  <a:srgbClr val="002060"/>
                </a:solidFill>
                <a:latin typeface="Georgia" pitchFamily="18" charset="0"/>
                <a:cs typeface="Arial" pitchFamily="34" charset="0"/>
              </a:rPr>
              <a:t>Mammary gland  from a pregnant woman</a:t>
            </a:r>
          </a:p>
          <a:p>
            <a:pPr lvl="1" eaLnBrk="0" fontAlgn="base" hangingPunct="0">
              <a:spcBef>
                <a:spcPct val="0"/>
              </a:spcBef>
              <a:spcAft>
                <a:spcPct val="0"/>
              </a:spcAft>
              <a:buFontTx/>
              <a:buChar char="•"/>
              <a:tabLst>
                <a:tab pos="457200" algn="l"/>
              </a:tabLst>
            </a:pPr>
            <a:r>
              <a:rPr lang="en-US" sz="1200" b="1" dirty="0">
                <a:solidFill>
                  <a:srgbClr val="002060"/>
                </a:solidFill>
                <a:latin typeface="Georgia" pitchFamily="18" charset="0"/>
                <a:cs typeface="Arial" pitchFamily="34" charset="0"/>
              </a:rPr>
              <a:t>Ducts and glands</a:t>
            </a:r>
          </a:p>
          <a:p>
            <a:pPr lvl="1" eaLnBrk="0" fontAlgn="base" hangingPunct="0">
              <a:spcBef>
                <a:spcPct val="0"/>
              </a:spcBef>
              <a:spcAft>
                <a:spcPct val="0"/>
              </a:spcAft>
              <a:buFontTx/>
              <a:buChar char="•"/>
              <a:tabLst>
                <a:tab pos="457200" algn="l"/>
              </a:tabLst>
            </a:pPr>
            <a:r>
              <a:rPr lang="en-US" sz="1200" b="1" dirty="0">
                <a:solidFill>
                  <a:srgbClr val="002060"/>
                </a:solidFill>
                <a:latin typeface="Georgia" pitchFamily="18" charset="0"/>
                <a:cs typeface="Arial" pitchFamily="34" charset="0"/>
              </a:rPr>
              <a:t>Epithelial cells</a:t>
            </a:r>
          </a:p>
          <a:p>
            <a:pPr lvl="2" eaLnBrk="0" fontAlgn="base" hangingPunct="0">
              <a:spcBef>
                <a:spcPct val="0"/>
              </a:spcBef>
              <a:spcAft>
                <a:spcPct val="0"/>
              </a:spcAft>
              <a:buFontTx/>
              <a:buChar char="•"/>
              <a:tabLst>
                <a:tab pos="457200" algn="l"/>
              </a:tabLst>
            </a:pPr>
            <a:r>
              <a:rPr lang="en-US" sz="1200" b="1" dirty="0">
                <a:solidFill>
                  <a:srgbClr val="002060"/>
                </a:solidFill>
                <a:latin typeface="Georgia" pitchFamily="18" charset="0"/>
                <a:cs typeface="Arial" pitchFamily="34" charset="0"/>
              </a:rPr>
              <a:t>Acinar cells</a:t>
            </a:r>
          </a:p>
          <a:p>
            <a:pPr lvl="2" eaLnBrk="0" fontAlgn="base" hangingPunct="0">
              <a:spcBef>
                <a:spcPct val="0"/>
              </a:spcBef>
              <a:spcAft>
                <a:spcPct val="0"/>
              </a:spcAft>
              <a:buFontTx/>
              <a:buChar char="•"/>
              <a:tabLst>
                <a:tab pos="457200" algn="l"/>
              </a:tabLst>
            </a:pPr>
            <a:r>
              <a:rPr lang="en-US" sz="1200" b="1" dirty="0">
                <a:solidFill>
                  <a:srgbClr val="002060"/>
                </a:solidFill>
                <a:latin typeface="Georgia" pitchFamily="18" charset="0"/>
                <a:cs typeface="Arial" pitchFamily="34" charset="0"/>
              </a:rPr>
              <a:t>Myoepithelial cells</a:t>
            </a:r>
          </a:p>
          <a:p>
            <a:pPr lvl="1" eaLnBrk="0" fontAlgn="base" hangingPunct="0">
              <a:spcBef>
                <a:spcPct val="0"/>
              </a:spcBef>
              <a:spcAft>
                <a:spcPct val="0"/>
              </a:spcAft>
              <a:buFontTx/>
              <a:buChar char="•"/>
              <a:tabLst>
                <a:tab pos="457200" algn="l"/>
              </a:tabLst>
            </a:pPr>
            <a:r>
              <a:rPr lang="en-US" sz="1200" b="1" dirty="0">
                <a:solidFill>
                  <a:srgbClr val="002060"/>
                </a:solidFill>
                <a:latin typeface="Georgia" pitchFamily="18" charset="0"/>
                <a:cs typeface="Arial" pitchFamily="34" charset="0"/>
              </a:rPr>
              <a:t>Stroma</a:t>
            </a:r>
          </a:p>
          <a:p>
            <a:pPr lvl="2" eaLnBrk="0" fontAlgn="base" hangingPunct="0">
              <a:spcBef>
                <a:spcPct val="0"/>
              </a:spcBef>
              <a:spcAft>
                <a:spcPct val="0"/>
              </a:spcAft>
              <a:buFontTx/>
              <a:buChar char="•"/>
              <a:tabLst>
                <a:tab pos="457200" algn="l"/>
              </a:tabLst>
            </a:pPr>
            <a:r>
              <a:rPr lang="en-US" sz="1200" b="1" dirty="0">
                <a:solidFill>
                  <a:srgbClr val="002060"/>
                </a:solidFill>
                <a:latin typeface="Georgia" pitchFamily="18" charset="0"/>
                <a:cs typeface="Arial" pitchFamily="34" charset="0"/>
              </a:rPr>
              <a:t>Plasma cells</a:t>
            </a:r>
          </a:p>
        </p:txBody>
      </p:sp>
      <p:sp>
        <p:nvSpPr>
          <p:cNvPr id="6" name="Rectangle 5"/>
          <p:cNvSpPr/>
          <p:nvPr/>
        </p:nvSpPr>
        <p:spPr>
          <a:xfrm>
            <a:off x="152400" y="39469"/>
            <a:ext cx="8610599" cy="646331"/>
          </a:xfrm>
          <a:prstGeom prst="rect">
            <a:avLst/>
          </a:prstGeom>
          <a:noFill/>
        </p:spPr>
        <p:txBody>
          <a:bodyPr wrap="square" lIns="91440" tIns="45720" rIns="91440" bIns="45720">
            <a:spAutoFit/>
          </a:bodyPr>
          <a:lstStyle/>
          <a:p>
            <a:pPr algn="ctr"/>
            <a:r>
              <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mammary gland of pregnant woman</a:t>
            </a:r>
          </a:p>
        </p:txBody>
      </p:sp>
      <p:sp>
        <p:nvSpPr>
          <p:cNvPr id="7" name="TextBox 6"/>
          <p:cNvSpPr txBox="1"/>
          <p:nvPr/>
        </p:nvSpPr>
        <p:spPr>
          <a:xfrm>
            <a:off x="1981200" y="2250678"/>
            <a:ext cx="5181600" cy="369332"/>
          </a:xfrm>
          <a:prstGeom prst="rect">
            <a:avLst/>
          </a:prstGeom>
          <a:noFill/>
        </p:spPr>
        <p:txBody>
          <a:bodyPr wrap="square" rtlCol="0">
            <a:spAutoFit/>
          </a:bodyPr>
          <a:lstStyle/>
          <a:p>
            <a:r>
              <a:rPr lang="en-US" dirty="0">
                <a:hlinkClick r:id="rId3"/>
              </a:rPr>
              <a:t>Video showing mammary gland of pregnancy – SL151</a:t>
            </a:r>
            <a:endParaRPr lang="en-US" dirty="0"/>
          </a:p>
        </p:txBody>
      </p:sp>
    </p:spTree>
    <p:extLst>
      <p:ext uri="{BB962C8B-B14F-4D97-AF65-F5344CB8AC3E}">
        <p14:creationId xmlns:p14="http://schemas.microsoft.com/office/powerpoint/2010/main" val="3080879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J.Lowrie\Desktop\My Documents\DJ\Block 3 digital labs\Placenta and Mammary Gland\mammary gland images\SL153LP.jpg"/>
          <p:cNvPicPr>
            <a:picLocks noChangeAspect="1" noChangeArrowheads="1"/>
          </p:cNvPicPr>
          <p:nvPr/>
        </p:nvPicPr>
        <p:blipFill>
          <a:blip r:embed="rId3" cstate="print"/>
          <a:srcRect/>
          <a:stretch>
            <a:fillRect/>
          </a:stretch>
        </p:blipFill>
        <p:spPr bwMode="auto">
          <a:xfrm>
            <a:off x="838200" y="1600200"/>
            <a:ext cx="7010400" cy="5257800"/>
          </a:xfrm>
          <a:prstGeom prst="rect">
            <a:avLst/>
          </a:prstGeom>
          <a:noFill/>
        </p:spPr>
      </p:pic>
      <p:sp>
        <p:nvSpPr>
          <p:cNvPr id="2" name="Rectangle 1"/>
          <p:cNvSpPr/>
          <p:nvPr/>
        </p:nvSpPr>
        <p:spPr>
          <a:xfrm>
            <a:off x="1" y="39469"/>
            <a:ext cx="9144000" cy="646331"/>
          </a:xfrm>
          <a:prstGeom prst="rect">
            <a:avLst/>
          </a:prstGeom>
          <a:noFill/>
        </p:spPr>
        <p:txBody>
          <a:bodyPr wrap="square" lIns="91440" tIns="45720" rIns="91440" bIns="45720">
            <a:spAutoFit/>
          </a:bodyPr>
          <a:lstStyle/>
          <a:p>
            <a:pPr algn="ctr"/>
            <a:r>
              <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mammary gland OF lactating woman</a:t>
            </a:r>
          </a:p>
        </p:txBody>
      </p:sp>
      <p:sp>
        <p:nvSpPr>
          <p:cNvPr id="8" name="TextBox 7"/>
          <p:cNvSpPr txBox="1"/>
          <p:nvPr/>
        </p:nvSpPr>
        <p:spPr>
          <a:xfrm>
            <a:off x="0" y="609600"/>
            <a:ext cx="9144000" cy="923330"/>
          </a:xfrm>
          <a:prstGeom prst="rect">
            <a:avLst/>
          </a:prstGeom>
          <a:noFill/>
        </p:spPr>
        <p:txBody>
          <a:bodyPr wrap="square" rtlCol="0">
            <a:spAutoFit/>
          </a:bodyPr>
          <a:lstStyle/>
          <a:p>
            <a:r>
              <a:rPr lang="en-US" b="1" dirty="0">
                <a:solidFill>
                  <a:schemeClr val="accent2">
                    <a:lumMod val="75000"/>
                  </a:schemeClr>
                </a:solidFill>
                <a:latin typeface="Times New Roman" pitchFamily="18" charset="0"/>
                <a:cs typeface="Times New Roman" pitchFamily="18" charset="0"/>
              </a:rPr>
              <a:t>After birth, when a woman is </a:t>
            </a:r>
            <a:r>
              <a:rPr lang="en-US" b="1" dirty="0">
                <a:solidFill>
                  <a:schemeClr val="accent6">
                    <a:lumMod val="75000"/>
                  </a:schemeClr>
                </a:solidFill>
                <a:latin typeface="Times New Roman" pitchFamily="18" charset="0"/>
                <a:cs typeface="Times New Roman" pitchFamily="18" charset="0"/>
              </a:rPr>
              <a:t>lactating</a:t>
            </a:r>
            <a:r>
              <a:rPr lang="en-US" b="1" dirty="0">
                <a:solidFill>
                  <a:schemeClr val="accent2">
                    <a:lumMod val="75000"/>
                  </a:schemeClr>
                </a:solidFill>
                <a:latin typeface="Times New Roman" pitchFamily="18" charset="0"/>
                <a:cs typeface="Times New Roman" pitchFamily="18" charset="0"/>
              </a:rPr>
              <a:t>, milk is produced.  Although there is some proliferation of the ducts and glands, overall, it is often difficult to distinguish mammary glands from pregnant and lactating women based on the </a:t>
            </a:r>
            <a:r>
              <a:rPr lang="en-US" b="1" i="1" dirty="0">
                <a:solidFill>
                  <a:schemeClr val="accent2">
                    <a:lumMod val="75000"/>
                  </a:schemeClr>
                </a:solidFill>
                <a:latin typeface="Times New Roman" pitchFamily="18" charset="0"/>
                <a:cs typeface="Times New Roman" pitchFamily="18" charset="0"/>
              </a:rPr>
              <a:t>amount</a:t>
            </a:r>
            <a:r>
              <a:rPr lang="en-US" b="1" dirty="0">
                <a:solidFill>
                  <a:schemeClr val="accent2">
                    <a:lumMod val="75000"/>
                  </a:schemeClr>
                </a:solidFill>
                <a:latin typeface="Times New Roman" pitchFamily="18" charset="0"/>
                <a:cs typeface="Times New Roman" pitchFamily="18" charset="0"/>
              </a:rPr>
              <a:t> of secretory tissue.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J.Lowrie\Desktop\My Documents\DJ\Block 3 digital labs\Placenta and Mammary Gland\mammary gland images\SL153MP.jpg"/>
          <p:cNvPicPr>
            <a:picLocks noChangeAspect="1" noChangeArrowheads="1"/>
          </p:cNvPicPr>
          <p:nvPr/>
        </p:nvPicPr>
        <p:blipFill>
          <a:blip r:embed="rId3" cstate="print"/>
          <a:srcRect/>
          <a:stretch>
            <a:fillRect/>
          </a:stretch>
        </p:blipFill>
        <p:spPr bwMode="auto">
          <a:xfrm>
            <a:off x="533400" y="1295400"/>
            <a:ext cx="7315200" cy="5486400"/>
          </a:xfrm>
          <a:prstGeom prst="rect">
            <a:avLst/>
          </a:prstGeom>
          <a:noFill/>
        </p:spPr>
      </p:pic>
      <p:sp>
        <p:nvSpPr>
          <p:cNvPr id="2" name="Rectangle 1"/>
          <p:cNvSpPr/>
          <p:nvPr/>
        </p:nvSpPr>
        <p:spPr>
          <a:xfrm>
            <a:off x="1" y="39469"/>
            <a:ext cx="9144000" cy="646331"/>
          </a:xfrm>
          <a:prstGeom prst="rect">
            <a:avLst/>
          </a:prstGeom>
          <a:noFill/>
        </p:spPr>
        <p:txBody>
          <a:bodyPr wrap="square" lIns="91440" tIns="45720" rIns="91440" bIns="45720">
            <a:spAutoFit/>
          </a:bodyPr>
          <a:lstStyle/>
          <a:p>
            <a:pPr algn="ctr"/>
            <a:r>
              <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mammary gland OF lactating woman</a:t>
            </a:r>
          </a:p>
        </p:txBody>
      </p:sp>
      <p:sp>
        <p:nvSpPr>
          <p:cNvPr id="8" name="TextBox 7"/>
          <p:cNvSpPr txBox="1"/>
          <p:nvPr/>
        </p:nvSpPr>
        <p:spPr>
          <a:xfrm>
            <a:off x="0" y="609600"/>
            <a:ext cx="9144000" cy="646331"/>
          </a:xfrm>
          <a:prstGeom prst="rect">
            <a:avLst/>
          </a:prstGeom>
          <a:noFill/>
        </p:spPr>
        <p:txBody>
          <a:bodyPr wrap="square" rtlCol="0">
            <a:spAutoFit/>
          </a:bodyPr>
          <a:lstStyle/>
          <a:p>
            <a:r>
              <a:rPr lang="en-US" b="1" dirty="0">
                <a:solidFill>
                  <a:schemeClr val="accent2">
                    <a:lumMod val="75000"/>
                  </a:schemeClr>
                </a:solidFill>
                <a:latin typeface="Times New Roman" pitchFamily="18" charset="0"/>
                <a:cs typeface="Times New Roman" pitchFamily="18" charset="0"/>
              </a:rPr>
              <a:t>However, </a:t>
            </a:r>
            <a:r>
              <a:rPr lang="en-US" b="1" dirty="0">
                <a:solidFill>
                  <a:schemeClr val="accent6">
                    <a:lumMod val="75000"/>
                  </a:schemeClr>
                </a:solidFill>
                <a:latin typeface="Times New Roman" pitchFamily="18" charset="0"/>
                <a:cs typeface="Times New Roman" pitchFamily="18" charset="0"/>
              </a:rPr>
              <a:t>lactating women </a:t>
            </a:r>
            <a:r>
              <a:rPr lang="en-US" b="1" dirty="0">
                <a:solidFill>
                  <a:schemeClr val="accent2">
                    <a:lumMod val="75000"/>
                  </a:schemeClr>
                </a:solidFill>
                <a:latin typeface="Times New Roman" pitchFamily="18" charset="0"/>
                <a:cs typeface="Times New Roman" pitchFamily="18" charset="0"/>
              </a:rPr>
              <a:t>produce milk, which contains substantial lipid.  This is evident both within the acinar cells as well as within the lumen of the glands and ducts (arrows).</a:t>
            </a:r>
          </a:p>
        </p:txBody>
      </p:sp>
      <p:cxnSp>
        <p:nvCxnSpPr>
          <p:cNvPr id="12" name="Straight Arrow Connector 11"/>
          <p:cNvCxnSpPr/>
          <p:nvPr/>
        </p:nvCxnSpPr>
        <p:spPr>
          <a:xfrm rot="16200000" flipH="1">
            <a:off x="4133850" y="3100388"/>
            <a:ext cx="609600" cy="152400"/>
          </a:xfrm>
          <a:prstGeom prst="straightConnector1">
            <a:avLst/>
          </a:prstGeom>
          <a:ln w="571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6200000" flipV="1">
            <a:off x="3457576" y="4067175"/>
            <a:ext cx="561975" cy="295275"/>
          </a:xfrm>
          <a:prstGeom prst="straightConnector1">
            <a:avLst/>
          </a:prstGeom>
          <a:ln w="571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62456" y="4648200"/>
            <a:ext cx="7467600" cy="2123658"/>
          </a:xfrm>
          <a:prstGeom prst="rect">
            <a:avLst/>
          </a:prstGeom>
          <a:noFill/>
        </p:spPr>
        <p:txBody>
          <a:bodyPr wrap="square" rtlCol="0">
            <a:spAutoFit/>
          </a:bodyPr>
          <a:lstStyle/>
          <a:p>
            <a:r>
              <a:rPr lang="en-US" dirty="0"/>
              <a:t>Link to </a:t>
            </a:r>
            <a:r>
              <a:rPr lang="en-US" u="sng" dirty="0">
                <a:hlinkClick r:id="rId2"/>
              </a:rPr>
              <a:t>SL 153</a:t>
            </a:r>
            <a:endParaRPr lang="en-US" u="sng" dirty="0"/>
          </a:p>
          <a:p>
            <a:r>
              <a:rPr lang="en-US" b="1" dirty="0"/>
              <a:t>Be able to identify:</a:t>
            </a:r>
          </a:p>
          <a:p>
            <a:pPr lvl="1" eaLnBrk="0" fontAlgn="base" hangingPunct="0">
              <a:spcBef>
                <a:spcPct val="0"/>
              </a:spcBef>
              <a:spcAft>
                <a:spcPct val="0"/>
              </a:spcAft>
              <a:buFontTx/>
              <a:buChar char="•"/>
              <a:tabLst>
                <a:tab pos="457200" algn="l"/>
              </a:tabLst>
            </a:pPr>
            <a:r>
              <a:rPr lang="en-US" sz="1200" b="1" dirty="0">
                <a:solidFill>
                  <a:srgbClr val="002060"/>
                </a:solidFill>
                <a:latin typeface="Georgia" pitchFamily="18" charset="0"/>
                <a:cs typeface="Arial" pitchFamily="34" charset="0"/>
              </a:rPr>
              <a:t>Mammary gland  from a lactating woman</a:t>
            </a:r>
          </a:p>
          <a:p>
            <a:pPr lvl="1" eaLnBrk="0" fontAlgn="base" hangingPunct="0">
              <a:spcBef>
                <a:spcPct val="0"/>
              </a:spcBef>
              <a:spcAft>
                <a:spcPct val="0"/>
              </a:spcAft>
              <a:buFontTx/>
              <a:buChar char="•"/>
              <a:tabLst>
                <a:tab pos="457200" algn="l"/>
              </a:tabLst>
            </a:pPr>
            <a:r>
              <a:rPr lang="en-US" sz="1200" b="1" dirty="0">
                <a:solidFill>
                  <a:srgbClr val="002060"/>
                </a:solidFill>
                <a:latin typeface="Georgia" pitchFamily="18" charset="0"/>
                <a:cs typeface="Arial" pitchFamily="34" charset="0"/>
              </a:rPr>
              <a:t>Ducts and glands</a:t>
            </a:r>
          </a:p>
          <a:p>
            <a:pPr lvl="1" eaLnBrk="0" fontAlgn="base" hangingPunct="0">
              <a:spcBef>
                <a:spcPct val="0"/>
              </a:spcBef>
              <a:spcAft>
                <a:spcPct val="0"/>
              </a:spcAft>
              <a:buFontTx/>
              <a:buChar char="•"/>
              <a:tabLst>
                <a:tab pos="457200" algn="l"/>
              </a:tabLst>
            </a:pPr>
            <a:r>
              <a:rPr lang="en-US" sz="1200" b="1" dirty="0">
                <a:solidFill>
                  <a:srgbClr val="002060"/>
                </a:solidFill>
                <a:latin typeface="Georgia" pitchFamily="18" charset="0"/>
                <a:cs typeface="Arial" pitchFamily="34" charset="0"/>
              </a:rPr>
              <a:t>Epithelial cells</a:t>
            </a:r>
          </a:p>
          <a:p>
            <a:pPr lvl="2" eaLnBrk="0" fontAlgn="base" hangingPunct="0">
              <a:spcBef>
                <a:spcPct val="0"/>
              </a:spcBef>
              <a:spcAft>
                <a:spcPct val="0"/>
              </a:spcAft>
              <a:buFontTx/>
              <a:buChar char="•"/>
              <a:tabLst>
                <a:tab pos="457200" algn="l"/>
              </a:tabLst>
            </a:pPr>
            <a:r>
              <a:rPr lang="en-US" sz="1200" b="1" dirty="0">
                <a:solidFill>
                  <a:srgbClr val="002060"/>
                </a:solidFill>
                <a:latin typeface="Georgia" pitchFamily="18" charset="0"/>
                <a:cs typeface="Arial" pitchFamily="34" charset="0"/>
              </a:rPr>
              <a:t>Acinar cells</a:t>
            </a:r>
          </a:p>
          <a:p>
            <a:pPr lvl="2" eaLnBrk="0" fontAlgn="base" hangingPunct="0">
              <a:spcBef>
                <a:spcPct val="0"/>
              </a:spcBef>
              <a:spcAft>
                <a:spcPct val="0"/>
              </a:spcAft>
              <a:buFontTx/>
              <a:buChar char="•"/>
              <a:tabLst>
                <a:tab pos="457200" algn="l"/>
              </a:tabLst>
            </a:pPr>
            <a:r>
              <a:rPr lang="en-US" sz="1200" b="1" dirty="0">
                <a:solidFill>
                  <a:srgbClr val="002060"/>
                </a:solidFill>
                <a:latin typeface="Georgia" pitchFamily="18" charset="0"/>
                <a:cs typeface="Arial" pitchFamily="34" charset="0"/>
              </a:rPr>
              <a:t>Myoepithelial cells</a:t>
            </a:r>
          </a:p>
          <a:p>
            <a:pPr lvl="1" eaLnBrk="0" fontAlgn="base" hangingPunct="0">
              <a:spcBef>
                <a:spcPct val="0"/>
              </a:spcBef>
              <a:spcAft>
                <a:spcPct val="0"/>
              </a:spcAft>
              <a:buFontTx/>
              <a:buChar char="•"/>
              <a:tabLst>
                <a:tab pos="457200" algn="l"/>
              </a:tabLst>
            </a:pPr>
            <a:r>
              <a:rPr lang="en-US" sz="1200" b="1" dirty="0">
                <a:solidFill>
                  <a:srgbClr val="002060"/>
                </a:solidFill>
                <a:latin typeface="Georgia" pitchFamily="18" charset="0"/>
                <a:cs typeface="Arial" pitchFamily="34" charset="0"/>
              </a:rPr>
              <a:t>Stroma</a:t>
            </a:r>
          </a:p>
          <a:p>
            <a:pPr lvl="2" eaLnBrk="0" fontAlgn="base" hangingPunct="0">
              <a:spcBef>
                <a:spcPct val="0"/>
              </a:spcBef>
              <a:spcAft>
                <a:spcPct val="0"/>
              </a:spcAft>
              <a:buFontTx/>
              <a:buChar char="•"/>
              <a:tabLst>
                <a:tab pos="457200" algn="l"/>
              </a:tabLst>
            </a:pPr>
            <a:r>
              <a:rPr lang="en-US" sz="1200" b="1" dirty="0">
                <a:solidFill>
                  <a:srgbClr val="002060"/>
                </a:solidFill>
                <a:latin typeface="Georgia" pitchFamily="18" charset="0"/>
                <a:cs typeface="Arial" pitchFamily="34" charset="0"/>
              </a:rPr>
              <a:t>(Immune cells - you haven’t had the Infection and Immunity block yet, but you have seen plasma cells a couple times now)</a:t>
            </a:r>
          </a:p>
        </p:txBody>
      </p:sp>
      <p:sp>
        <p:nvSpPr>
          <p:cNvPr id="7" name="Rectangle 6"/>
          <p:cNvSpPr/>
          <p:nvPr/>
        </p:nvSpPr>
        <p:spPr>
          <a:xfrm>
            <a:off x="1" y="39469"/>
            <a:ext cx="9144000" cy="646331"/>
          </a:xfrm>
          <a:prstGeom prst="rect">
            <a:avLst/>
          </a:prstGeom>
          <a:noFill/>
        </p:spPr>
        <p:txBody>
          <a:bodyPr wrap="square" lIns="91440" tIns="45720" rIns="91440" bIns="45720">
            <a:spAutoFit/>
          </a:bodyPr>
          <a:lstStyle/>
          <a:p>
            <a:pPr algn="ctr"/>
            <a:r>
              <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mammary gland OF lactating woman</a:t>
            </a:r>
          </a:p>
        </p:txBody>
      </p:sp>
      <p:sp>
        <p:nvSpPr>
          <p:cNvPr id="6" name="TextBox 5"/>
          <p:cNvSpPr txBox="1"/>
          <p:nvPr/>
        </p:nvSpPr>
        <p:spPr>
          <a:xfrm>
            <a:off x="1362456" y="2250678"/>
            <a:ext cx="6333744" cy="369332"/>
          </a:xfrm>
          <a:prstGeom prst="rect">
            <a:avLst/>
          </a:prstGeom>
          <a:noFill/>
        </p:spPr>
        <p:txBody>
          <a:bodyPr wrap="square" rtlCol="0">
            <a:spAutoFit/>
          </a:bodyPr>
          <a:lstStyle/>
          <a:p>
            <a:r>
              <a:rPr lang="en-US" dirty="0">
                <a:hlinkClick r:id="rId3"/>
              </a:rPr>
              <a:t>Video showing mammary gland from a lactating woman – SL153</a:t>
            </a:r>
            <a:endParaRPr lang="en-US" dirty="0"/>
          </a:p>
        </p:txBody>
      </p:sp>
    </p:spTree>
    <p:extLst>
      <p:ext uri="{BB962C8B-B14F-4D97-AF65-F5344CB8AC3E}">
        <p14:creationId xmlns:p14="http://schemas.microsoft.com/office/powerpoint/2010/main" val="3080879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39469"/>
            <a:ext cx="9144000" cy="646331"/>
          </a:xfrm>
          <a:prstGeom prst="rect">
            <a:avLst/>
          </a:prstGeom>
          <a:noFill/>
        </p:spPr>
        <p:txBody>
          <a:bodyPr wrap="square" lIns="91440" tIns="45720" rIns="91440" bIns="45720">
            <a:spAutoFit/>
          </a:bodyPr>
          <a:lstStyle/>
          <a:p>
            <a:pPr algn="ctr"/>
            <a:r>
              <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Regressing mammary</a:t>
            </a:r>
          </a:p>
        </p:txBody>
      </p:sp>
      <p:sp>
        <p:nvSpPr>
          <p:cNvPr id="8" name="TextBox 7"/>
          <p:cNvSpPr txBox="1"/>
          <p:nvPr/>
        </p:nvSpPr>
        <p:spPr>
          <a:xfrm>
            <a:off x="0" y="609600"/>
            <a:ext cx="9144000" cy="646331"/>
          </a:xfrm>
          <a:prstGeom prst="rect">
            <a:avLst/>
          </a:prstGeom>
          <a:noFill/>
        </p:spPr>
        <p:txBody>
          <a:bodyPr wrap="square" rtlCol="0">
            <a:spAutoFit/>
          </a:bodyPr>
          <a:lstStyle/>
          <a:p>
            <a:r>
              <a:rPr lang="en-US" b="1" dirty="0">
                <a:solidFill>
                  <a:schemeClr val="accent2">
                    <a:lumMod val="75000"/>
                  </a:schemeClr>
                </a:solidFill>
                <a:latin typeface="Times New Roman" pitchFamily="18" charset="0"/>
                <a:cs typeface="Times New Roman" pitchFamily="18" charset="0"/>
              </a:rPr>
              <a:t>After lactation, the secretory units </a:t>
            </a:r>
            <a:r>
              <a:rPr lang="en-US" b="1" dirty="0">
                <a:solidFill>
                  <a:schemeClr val="accent6">
                    <a:lumMod val="75000"/>
                  </a:schemeClr>
                </a:solidFill>
                <a:latin typeface="Times New Roman" pitchFamily="18" charset="0"/>
                <a:cs typeface="Times New Roman" pitchFamily="18" charset="0"/>
              </a:rPr>
              <a:t>regress</a:t>
            </a:r>
            <a:r>
              <a:rPr lang="en-US" b="1" dirty="0">
                <a:solidFill>
                  <a:schemeClr val="accent2">
                    <a:lumMod val="75000"/>
                  </a:schemeClr>
                </a:solidFill>
                <a:latin typeface="Times New Roman" pitchFamily="18" charset="0"/>
                <a:cs typeface="Times New Roman" pitchFamily="18" charset="0"/>
              </a:rPr>
              <a:t>.  Here, you can see the faint outlines of lobules, with sparse secretory tissue within them.</a:t>
            </a:r>
          </a:p>
        </p:txBody>
      </p:sp>
      <p:pic>
        <p:nvPicPr>
          <p:cNvPr id="5122" name="Picture 2" descr="C:\Users\DJ.Lowrie\Desktop\My Documents\DJ\Block 3 digital labs\Placenta and Mammary Gland\mammary gland images\SL154LP.jpg"/>
          <p:cNvPicPr>
            <a:picLocks noChangeAspect="1" noChangeArrowheads="1"/>
          </p:cNvPicPr>
          <p:nvPr/>
        </p:nvPicPr>
        <p:blipFill>
          <a:blip r:embed="rId3" cstate="print"/>
          <a:srcRect/>
          <a:stretch>
            <a:fillRect/>
          </a:stretch>
        </p:blipFill>
        <p:spPr bwMode="auto">
          <a:xfrm>
            <a:off x="990600" y="1428750"/>
            <a:ext cx="7239000" cy="542925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39469"/>
            <a:ext cx="9144000" cy="646331"/>
          </a:xfrm>
          <a:prstGeom prst="rect">
            <a:avLst/>
          </a:prstGeom>
          <a:noFill/>
        </p:spPr>
        <p:txBody>
          <a:bodyPr wrap="square" lIns="91440" tIns="45720" rIns="91440" bIns="45720">
            <a:spAutoFit/>
          </a:bodyPr>
          <a:lstStyle/>
          <a:p>
            <a:pPr algn="ctr"/>
            <a:r>
              <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Regressing mammary</a:t>
            </a:r>
          </a:p>
        </p:txBody>
      </p:sp>
      <p:sp>
        <p:nvSpPr>
          <p:cNvPr id="8" name="TextBox 7"/>
          <p:cNvSpPr txBox="1"/>
          <p:nvPr/>
        </p:nvSpPr>
        <p:spPr>
          <a:xfrm>
            <a:off x="0" y="609600"/>
            <a:ext cx="9144000" cy="646331"/>
          </a:xfrm>
          <a:prstGeom prst="rect">
            <a:avLst/>
          </a:prstGeom>
          <a:noFill/>
        </p:spPr>
        <p:txBody>
          <a:bodyPr wrap="square" rtlCol="0">
            <a:spAutoFit/>
          </a:bodyPr>
          <a:lstStyle/>
          <a:p>
            <a:r>
              <a:rPr lang="en-US" b="1" dirty="0">
                <a:solidFill>
                  <a:schemeClr val="accent2">
                    <a:lumMod val="75000"/>
                  </a:schemeClr>
                </a:solidFill>
                <a:latin typeface="Times New Roman" pitchFamily="18" charset="0"/>
                <a:cs typeface="Times New Roman" pitchFamily="18" charset="0"/>
              </a:rPr>
              <a:t>In this image taken at greater magnification, you can see the epithelial component within the lobules is being replaced by connective tissue.</a:t>
            </a:r>
          </a:p>
        </p:txBody>
      </p:sp>
      <p:pic>
        <p:nvPicPr>
          <p:cNvPr id="6146" name="Picture 2" descr="C:\Users\DJ.Lowrie\Desktop\My Documents\DJ\Block 3 digital labs\Placenta and Mammary Gland\mammary gland images\SL154MP.jpg"/>
          <p:cNvPicPr>
            <a:picLocks noChangeAspect="1" noChangeArrowheads="1"/>
          </p:cNvPicPr>
          <p:nvPr/>
        </p:nvPicPr>
        <p:blipFill>
          <a:blip r:embed="rId3" cstate="print"/>
          <a:srcRect/>
          <a:stretch>
            <a:fillRect/>
          </a:stretch>
        </p:blipFill>
        <p:spPr bwMode="auto">
          <a:xfrm>
            <a:off x="0" y="1295400"/>
            <a:ext cx="6629400" cy="4972050"/>
          </a:xfrm>
          <a:prstGeom prst="rect">
            <a:avLst/>
          </a:prstGeom>
          <a:noFill/>
        </p:spPr>
      </p:pic>
      <p:sp>
        <p:nvSpPr>
          <p:cNvPr id="7" name="TextBox 6"/>
          <p:cNvSpPr txBox="1"/>
          <p:nvPr/>
        </p:nvSpPr>
        <p:spPr>
          <a:xfrm>
            <a:off x="6705600" y="1981200"/>
            <a:ext cx="2438400" cy="3416320"/>
          </a:xfrm>
          <a:prstGeom prst="rect">
            <a:avLst/>
          </a:prstGeom>
          <a:noFill/>
        </p:spPr>
        <p:txBody>
          <a:bodyPr wrap="square" rtlCol="0">
            <a:spAutoFit/>
          </a:bodyPr>
          <a:lstStyle/>
          <a:p>
            <a:r>
              <a:rPr lang="en-US" b="1" dirty="0">
                <a:solidFill>
                  <a:schemeClr val="accent6">
                    <a:lumMod val="75000"/>
                  </a:schemeClr>
                </a:solidFill>
                <a:latin typeface="Tempus Sans ITC" pitchFamily="82" charset="0"/>
              </a:rPr>
              <a:t>Immature or inactive mammary glands do not have elaborate secretory components either.  However, in this regressing  tissue, you can see the remnant of the lobules – this is not the case with immature or inactive  mammary glands.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5950803"/>
            <a:ext cx="5696592" cy="830997"/>
          </a:xfrm>
          <a:prstGeom prst="rect">
            <a:avLst/>
          </a:prstGeom>
          <a:noFill/>
        </p:spPr>
        <p:txBody>
          <a:bodyPr wrap="square" rtlCol="0">
            <a:spAutoFit/>
          </a:bodyPr>
          <a:lstStyle/>
          <a:p>
            <a:r>
              <a:rPr lang="en-US" dirty="0"/>
              <a:t>Link to </a:t>
            </a:r>
            <a:r>
              <a:rPr lang="en-US" u="sng" dirty="0">
                <a:hlinkClick r:id="rId2"/>
              </a:rPr>
              <a:t>SL 154</a:t>
            </a:r>
            <a:endParaRPr lang="en-US" u="sng" dirty="0"/>
          </a:p>
          <a:p>
            <a:r>
              <a:rPr lang="en-US" b="1" dirty="0"/>
              <a:t>Be able to identify:</a:t>
            </a:r>
          </a:p>
          <a:p>
            <a:pPr lvl="1" eaLnBrk="0" fontAlgn="base" hangingPunct="0">
              <a:spcBef>
                <a:spcPct val="0"/>
              </a:spcBef>
              <a:spcAft>
                <a:spcPct val="0"/>
              </a:spcAft>
              <a:buFontTx/>
              <a:buChar char="•"/>
              <a:tabLst>
                <a:tab pos="457200" algn="l"/>
              </a:tabLst>
            </a:pPr>
            <a:r>
              <a:rPr lang="en-US" sz="1200" b="1" dirty="0">
                <a:solidFill>
                  <a:srgbClr val="002060"/>
                </a:solidFill>
                <a:latin typeface="Georgia" pitchFamily="18" charset="0"/>
                <a:cs typeface="Arial" pitchFamily="34" charset="0"/>
              </a:rPr>
              <a:t>Regressing mammary gland</a:t>
            </a:r>
          </a:p>
        </p:txBody>
      </p:sp>
      <p:sp>
        <p:nvSpPr>
          <p:cNvPr id="7" name="Rectangle 6"/>
          <p:cNvSpPr/>
          <p:nvPr/>
        </p:nvSpPr>
        <p:spPr>
          <a:xfrm>
            <a:off x="1" y="39469"/>
            <a:ext cx="9144000" cy="646331"/>
          </a:xfrm>
          <a:prstGeom prst="rect">
            <a:avLst/>
          </a:prstGeom>
          <a:noFill/>
        </p:spPr>
        <p:txBody>
          <a:bodyPr wrap="square" lIns="91440" tIns="45720" rIns="91440" bIns="45720">
            <a:spAutoFit/>
          </a:bodyPr>
          <a:lstStyle/>
          <a:p>
            <a:pPr algn="ctr"/>
            <a:r>
              <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mammary gland OF lactating woman</a:t>
            </a:r>
          </a:p>
        </p:txBody>
      </p:sp>
      <p:sp>
        <p:nvSpPr>
          <p:cNvPr id="6" name="TextBox 5"/>
          <p:cNvSpPr txBox="1"/>
          <p:nvPr/>
        </p:nvSpPr>
        <p:spPr>
          <a:xfrm>
            <a:off x="1981200" y="2250678"/>
            <a:ext cx="4953000" cy="369332"/>
          </a:xfrm>
          <a:prstGeom prst="rect">
            <a:avLst/>
          </a:prstGeom>
          <a:noFill/>
        </p:spPr>
        <p:txBody>
          <a:bodyPr wrap="square" rtlCol="0">
            <a:spAutoFit/>
          </a:bodyPr>
          <a:lstStyle/>
          <a:p>
            <a:r>
              <a:rPr lang="en-US" dirty="0">
                <a:hlinkClick r:id="rId3"/>
              </a:rPr>
              <a:t>Video showing regressing mammary gland – SL154</a:t>
            </a:r>
            <a:endParaRPr lang="en-US" dirty="0"/>
          </a:p>
        </p:txBody>
      </p:sp>
    </p:spTree>
    <p:extLst>
      <p:ext uri="{BB962C8B-B14F-4D97-AF65-F5344CB8AC3E}">
        <p14:creationId xmlns:p14="http://schemas.microsoft.com/office/powerpoint/2010/main" val="3080879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609600"/>
            <a:ext cx="9144000" cy="1200329"/>
          </a:xfrm>
          <a:prstGeom prst="rect">
            <a:avLst/>
          </a:prstGeom>
          <a:noFill/>
        </p:spPr>
        <p:txBody>
          <a:bodyPr wrap="square" rtlCol="0">
            <a:spAutoFit/>
          </a:bodyPr>
          <a:lstStyle/>
          <a:p>
            <a:r>
              <a:rPr lang="en-US" b="1" dirty="0">
                <a:solidFill>
                  <a:schemeClr val="accent2">
                    <a:lumMod val="75000"/>
                  </a:schemeClr>
                </a:solidFill>
                <a:latin typeface="Times New Roman" pitchFamily="18" charset="0"/>
                <a:cs typeface="Times New Roman" pitchFamily="18" charset="0"/>
              </a:rPr>
              <a:t>In this electron micrograph taken from the mammary gland of a lactating woman, 2-3 acinar cells are shown.  The lumen is toward the bottom, and the stromal connective tissue is at the top.  Note large </a:t>
            </a:r>
            <a:r>
              <a:rPr lang="en-US" b="1" dirty="0">
                <a:solidFill>
                  <a:schemeClr val="accent6">
                    <a:lumMod val="75000"/>
                  </a:schemeClr>
                </a:solidFill>
                <a:latin typeface="Times New Roman" pitchFamily="18" charset="0"/>
                <a:cs typeface="Times New Roman" pitchFamily="18" charset="0"/>
              </a:rPr>
              <a:t>lipid droplets </a:t>
            </a:r>
            <a:r>
              <a:rPr lang="en-US" b="1" dirty="0">
                <a:solidFill>
                  <a:schemeClr val="accent2">
                    <a:lumMod val="75000"/>
                  </a:schemeClr>
                </a:solidFill>
                <a:latin typeface="Times New Roman" pitchFamily="18" charset="0"/>
                <a:cs typeface="Times New Roman" pitchFamily="18" charset="0"/>
              </a:rPr>
              <a:t>(</a:t>
            </a:r>
            <a:r>
              <a:rPr lang="en-US" b="1" dirty="0">
                <a:latin typeface="Times New Roman" pitchFamily="18" charset="0"/>
                <a:cs typeface="Times New Roman" pitchFamily="18" charset="0"/>
              </a:rPr>
              <a:t>L</a:t>
            </a:r>
            <a:r>
              <a:rPr lang="en-US" b="1" dirty="0">
                <a:solidFill>
                  <a:schemeClr val="accent2">
                    <a:lumMod val="75000"/>
                  </a:schemeClr>
                </a:solidFill>
                <a:latin typeface="Times New Roman" pitchFamily="18" charset="0"/>
                <a:cs typeface="Times New Roman" pitchFamily="18" charset="0"/>
              </a:rPr>
              <a:t>), rough endoplasmic reticulum (red outline), </a:t>
            </a:r>
            <a:r>
              <a:rPr lang="en-US" b="1" dirty="0">
                <a:solidFill>
                  <a:schemeClr val="accent6">
                    <a:lumMod val="75000"/>
                  </a:schemeClr>
                </a:solidFill>
                <a:latin typeface="Times New Roman" pitchFamily="18" charset="0"/>
                <a:cs typeface="Times New Roman" pitchFamily="18" charset="0"/>
              </a:rPr>
              <a:t>milk proteins</a:t>
            </a:r>
            <a:r>
              <a:rPr lang="en-US" b="1" dirty="0">
                <a:solidFill>
                  <a:schemeClr val="accent2">
                    <a:lumMod val="75000"/>
                  </a:schemeClr>
                </a:solidFill>
                <a:latin typeface="Times New Roman" pitchFamily="18" charset="0"/>
                <a:cs typeface="Times New Roman" pitchFamily="18" charset="0"/>
              </a:rPr>
              <a:t> in lumen (red arrows), and </a:t>
            </a:r>
            <a:r>
              <a:rPr lang="en-US" b="1" dirty="0">
                <a:solidFill>
                  <a:schemeClr val="accent6">
                    <a:lumMod val="75000"/>
                  </a:schemeClr>
                </a:solidFill>
                <a:latin typeface="Times New Roman" pitchFamily="18" charset="0"/>
                <a:cs typeface="Times New Roman" pitchFamily="18" charset="0"/>
              </a:rPr>
              <a:t>myoepithelial cell </a:t>
            </a:r>
            <a:r>
              <a:rPr lang="en-US" b="1" dirty="0">
                <a:solidFill>
                  <a:schemeClr val="accent2">
                    <a:lumMod val="75000"/>
                  </a:schemeClr>
                </a:solidFill>
                <a:latin typeface="Times New Roman" pitchFamily="18" charset="0"/>
                <a:cs typeface="Times New Roman" pitchFamily="18" charset="0"/>
              </a:rPr>
              <a:t>(</a:t>
            </a:r>
            <a:r>
              <a:rPr lang="en-US" b="1" dirty="0">
                <a:solidFill>
                  <a:schemeClr val="accent6">
                    <a:lumMod val="75000"/>
                  </a:schemeClr>
                </a:solidFill>
                <a:latin typeface="Times New Roman" pitchFamily="18" charset="0"/>
                <a:cs typeface="Times New Roman" pitchFamily="18" charset="0"/>
              </a:rPr>
              <a:t>M</a:t>
            </a:r>
            <a:r>
              <a:rPr lang="en-US" b="1" dirty="0">
                <a:solidFill>
                  <a:schemeClr val="accent2">
                    <a:lumMod val="75000"/>
                  </a:schemeClr>
                </a:solidFill>
                <a:latin typeface="Times New Roman" pitchFamily="18" charset="0"/>
                <a:cs typeface="Times New Roman" pitchFamily="18" charset="0"/>
              </a:rPr>
              <a:t>).</a:t>
            </a:r>
          </a:p>
        </p:txBody>
      </p:sp>
      <p:sp>
        <p:nvSpPr>
          <p:cNvPr id="6" name="Rectangle 5"/>
          <p:cNvSpPr/>
          <p:nvPr/>
        </p:nvSpPr>
        <p:spPr>
          <a:xfrm>
            <a:off x="1" y="39469"/>
            <a:ext cx="9144000" cy="646331"/>
          </a:xfrm>
          <a:prstGeom prst="rect">
            <a:avLst/>
          </a:prstGeom>
          <a:noFill/>
        </p:spPr>
        <p:txBody>
          <a:bodyPr wrap="square" lIns="91440" tIns="45720" rIns="91440" bIns="45720">
            <a:spAutoFit/>
          </a:bodyPr>
          <a:lstStyle/>
          <a:p>
            <a:pPr algn="ctr"/>
            <a:r>
              <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mammary gland OF lactating woman</a:t>
            </a:r>
          </a:p>
        </p:txBody>
      </p:sp>
      <p:pic>
        <p:nvPicPr>
          <p:cNvPr id="11266" name="Picture 2" descr="C:\Users\DJ.Lowrie\Desktop\My Documents\DJ\Block 3 digital labs\Placenta and Mammary Gland\mammary gland images\ems104.jpg"/>
          <p:cNvPicPr>
            <a:picLocks noChangeAspect="1" noChangeArrowheads="1"/>
          </p:cNvPicPr>
          <p:nvPr/>
        </p:nvPicPr>
        <p:blipFill>
          <a:blip r:embed="rId3" cstate="print"/>
          <a:srcRect/>
          <a:stretch>
            <a:fillRect/>
          </a:stretch>
        </p:blipFill>
        <p:spPr bwMode="auto">
          <a:xfrm>
            <a:off x="457200" y="1849374"/>
            <a:ext cx="6400800" cy="5008626"/>
          </a:xfrm>
          <a:prstGeom prst="rect">
            <a:avLst/>
          </a:prstGeom>
          <a:noFill/>
        </p:spPr>
      </p:pic>
      <p:sp>
        <p:nvSpPr>
          <p:cNvPr id="9" name="TextBox 8"/>
          <p:cNvSpPr txBox="1"/>
          <p:nvPr/>
        </p:nvSpPr>
        <p:spPr>
          <a:xfrm>
            <a:off x="1600199" y="4953000"/>
            <a:ext cx="533400" cy="1200329"/>
          </a:xfrm>
          <a:prstGeom prst="rect">
            <a:avLst/>
          </a:prstGeom>
          <a:noFill/>
        </p:spPr>
        <p:txBody>
          <a:bodyPr wrap="square" rtlCol="0">
            <a:spAutoFit/>
          </a:bodyPr>
          <a:lstStyle/>
          <a:p>
            <a:r>
              <a:rPr lang="en-US" sz="7200" b="1" dirty="0"/>
              <a:t>L</a:t>
            </a:r>
          </a:p>
        </p:txBody>
      </p:sp>
      <p:sp>
        <p:nvSpPr>
          <p:cNvPr id="10" name="TextBox 9"/>
          <p:cNvSpPr txBox="1"/>
          <p:nvPr/>
        </p:nvSpPr>
        <p:spPr>
          <a:xfrm>
            <a:off x="4419599" y="5257800"/>
            <a:ext cx="533400" cy="1200329"/>
          </a:xfrm>
          <a:prstGeom prst="rect">
            <a:avLst/>
          </a:prstGeom>
          <a:noFill/>
        </p:spPr>
        <p:txBody>
          <a:bodyPr wrap="square" rtlCol="0">
            <a:spAutoFit/>
          </a:bodyPr>
          <a:lstStyle/>
          <a:p>
            <a:r>
              <a:rPr lang="en-US" sz="7200" b="1" dirty="0"/>
              <a:t>L</a:t>
            </a:r>
          </a:p>
        </p:txBody>
      </p:sp>
      <p:sp>
        <p:nvSpPr>
          <p:cNvPr id="11" name="TextBox 10"/>
          <p:cNvSpPr txBox="1"/>
          <p:nvPr/>
        </p:nvSpPr>
        <p:spPr>
          <a:xfrm>
            <a:off x="4571999" y="3352800"/>
            <a:ext cx="381000" cy="584775"/>
          </a:xfrm>
          <a:prstGeom prst="rect">
            <a:avLst/>
          </a:prstGeom>
          <a:noFill/>
        </p:spPr>
        <p:txBody>
          <a:bodyPr wrap="square" rtlCol="0">
            <a:spAutoFit/>
          </a:bodyPr>
          <a:lstStyle/>
          <a:p>
            <a:r>
              <a:rPr lang="en-US" sz="3200" b="1" dirty="0">
                <a:solidFill>
                  <a:schemeClr val="accent6">
                    <a:lumMod val="75000"/>
                  </a:schemeClr>
                </a:solidFill>
              </a:rPr>
              <a:t>M</a:t>
            </a:r>
          </a:p>
        </p:txBody>
      </p:sp>
      <p:cxnSp>
        <p:nvCxnSpPr>
          <p:cNvPr id="12" name="Straight Arrow Connector 11"/>
          <p:cNvCxnSpPr/>
          <p:nvPr/>
        </p:nvCxnSpPr>
        <p:spPr>
          <a:xfrm rot="16200000" flipH="1">
            <a:off x="2868612" y="5670551"/>
            <a:ext cx="468314" cy="26193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531268" y="6186488"/>
            <a:ext cx="609600"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flipV="1">
            <a:off x="742949" y="6400800"/>
            <a:ext cx="704850"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Freeform 18"/>
          <p:cNvSpPr/>
          <p:nvPr/>
        </p:nvSpPr>
        <p:spPr>
          <a:xfrm>
            <a:off x="2914649" y="2928938"/>
            <a:ext cx="1014413" cy="1485900"/>
          </a:xfrm>
          <a:custGeom>
            <a:avLst/>
            <a:gdLst>
              <a:gd name="connsiteX0" fmla="*/ 900113 w 1014413"/>
              <a:gd name="connsiteY0" fmla="*/ 1028700 h 1485900"/>
              <a:gd name="connsiteX1" fmla="*/ 942975 w 1014413"/>
              <a:gd name="connsiteY1" fmla="*/ 1000125 h 1485900"/>
              <a:gd name="connsiteX2" fmla="*/ 971550 w 1014413"/>
              <a:gd name="connsiteY2" fmla="*/ 914400 h 1485900"/>
              <a:gd name="connsiteX3" fmla="*/ 1014413 w 1014413"/>
              <a:gd name="connsiteY3" fmla="*/ 828675 h 1485900"/>
              <a:gd name="connsiteX4" fmla="*/ 1000125 w 1014413"/>
              <a:gd name="connsiteY4" fmla="*/ 471487 h 1485900"/>
              <a:gd name="connsiteX5" fmla="*/ 985838 w 1014413"/>
              <a:gd name="connsiteY5" fmla="*/ 414337 h 1485900"/>
              <a:gd name="connsiteX6" fmla="*/ 942975 w 1014413"/>
              <a:gd name="connsiteY6" fmla="*/ 400050 h 1485900"/>
              <a:gd name="connsiteX7" fmla="*/ 871538 w 1014413"/>
              <a:gd name="connsiteY7" fmla="*/ 285750 h 1485900"/>
              <a:gd name="connsiteX8" fmla="*/ 857250 w 1014413"/>
              <a:gd name="connsiteY8" fmla="*/ 228600 h 1485900"/>
              <a:gd name="connsiteX9" fmla="*/ 800100 w 1014413"/>
              <a:gd name="connsiteY9" fmla="*/ 128587 h 1485900"/>
              <a:gd name="connsiteX10" fmla="*/ 757238 w 1014413"/>
              <a:gd name="connsiteY10" fmla="*/ 42862 h 1485900"/>
              <a:gd name="connsiteX11" fmla="*/ 714375 w 1014413"/>
              <a:gd name="connsiteY11" fmla="*/ 14287 h 1485900"/>
              <a:gd name="connsiteX12" fmla="*/ 671513 w 1014413"/>
              <a:gd name="connsiteY12" fmla="*/ 0 h 1485900"/>
              <a:gd name="connsiteX13" fmla="*/ 500063 w 1014413"/>
              <a:gd name="connsiteY13" fmla="*/ 14287 h 1485900"/>
              <a:gd name="connsiteX14" fmla="*/ 414338 w 1014413"/>
              <a:gd name="connsiteY14" fmla="*/ 42862 h 1485900"/>
              <a:gd name="connsiteX15" fmla="*/ 385763 w 1014413"/>
              <a:gd name="connsiteY15" fmla="*/ 85725 h 1485900"/>
              <a:gd name="connsiteX16" fmla="*/ 342900 w 1014413"/>
              <a:gd name="connsiteY16" fmla="*/ 142875 h 1485900"/>
              <a:gd name="connsiteX17" fmla="*/ 300038 w 1014413"/>
              <a:gd name="connsiteY17" fmla="*/ 271462 h 1485900"/>
              <a:gd name="connsiteX18" fmla="*/ 257175 w 1014413"/>
              <a:gd name="connsiteY18" fmla="*/ 371475 h 1485900"/>
              <a:gd name="connsiteX19" fmla="*/ 242888 w 1014413"/>
              <a:gd name="connsiteY19" fmla="*/ 428625 h 1485900"/>
              <a:gd name="connsiteX20" fmla="*/ 214313 w 1014413"/>
              <a:gd name="connsiteY20" fmla="*/ 528637 h 1485900"/>
              <a:gd name="connsiteX21" fmla="*/ 200025 w 1014413"/>
              <a:gd name="connsiteY21" fmla="*/ 642937 h 1485900"/>
              <a:gd name="connsiteX22" fmla="*/ 171450 w 1014413"/>
              <a:gd name="connsiteY22" fmla="*/ 728662 h 1485900"/>
              <a:gd name="connsiteX23" fmla="*/ 157163 w 1014413"/>
              <a:gd name="connsiteY23" fmla="*/ 771525 h 1485900"/>
              <a:gd name="connsiteX24" fmla="*/ 128588 w 1014413"/>
              <a:gd name="connsiteY24" fmla="*/ 857250 h 1485900"/>
              <a:gd name="connsiteX25" fmla="*/ 114300 w 1014413"/>
              <a:gd name="connsiteY25" fmla="*/ 900112 h 1485900"/>
              <a:gd name="connsiteX26" fmla="*/ 85725 w 1014413"/>
              <a:gd name="connsiteY26" fmla="*/ 971550 h 1485900"/>
              <a:gd name="connsiteX27" fmla="*/ 57150 w 1014413"/>
              <a:gd name="connsiteY27" fmla="*/ 1085850 h 1485900"/>
              <a:gd name="connsiteX28" fmla="*/ 28575 w 1014413"/>
              <a:gd name="connsiteY28" fmla="*/ 1128712 h 1485900"/>
              <a:gd name="connsiteX29" fmla="*/ 0 w 1014413"/>
              <a:gd name="connsiteY29" fmla="*/ 1228725 h 1485900"/>
              <a:gd name="connsiteX30" fmla="*/ 14288 w 1014413"/>
              <a:gd name="connsiteY30" fmla="*/ 1400175 h 1485900"/>
              <a:gd name="connsiteX31" fmla="*/ 42863 w 1014413"/>
              <a:gd name="connsiteY31" fmla="*/ 1443037 h 1485900"/>
              <a:gd name="connsiteX32" fmla="*/ 85725 w 1014413"/>
              <a:gd name="connsiteY32" fmla="*/ 1457325 h 1485900"/>
              <a:gd name="connsiteX33" fmla="*/ 128588 w 1014413"/>
              <a:gd name="connsiteY33" fmla="*/ 1485900 h 1485900"/>
              <a:gd name="connsiteX34" fmla="*/ 357188 w 1014413"/>
              <a:gd name="connsiteY34" fmla="*/ 1471612 h 1485900"/>
              <a:gd name="connsiteX35" fmla="*/ 442913 w 1014413"/>
              <a:gd name="connsiteY35" fmla="*/ 1400175 h 1485900"/>
              <a:gd name="connsiteX36" fmla="*/ 528638 w 1014413"/>
              <a:gd name="connsiteY36" fmla="*/ 1328737 h 1485900"/>
              <a:gd name="connsiteX37" fmla="*/ 571500 w 1014413"/>
              <a:gd name="connsiteY37" fmla="*/ 1271587 h 1485900"/>
              <a:gd name="connsiteX38" fmla="*/ 600075 w 1014413"/>
              <a:gd name="connsiteY38" fmla="*/ 1228725 h 1485900"/>
              <a:gd name="connsiteX39" fmla="*/ 642938 w 1014413"/>
              <a:gd name="connsiteY39" fmla="*/ 1185862 h 1485900"/>
              <a:gd name="connsiteX40" fmla="*/ 671513 w 1014413"/>
              <a:gd name="connsiteY40" fmla="*/ 1143000 h 1485900"/>
              <a:gd name="connsiteX41" fmla="*/ 757238 w 1014413"/>
              <a:gd name="connsiteY41" fmla="*/ 1100137 h 1485900"/>
              <a:gd name="connsiteX42" fmla="*/ 800100 w 1014413"/>
              <a:gd name="connsiteY42" fmla="*/ 1071562 h 1485900"/>
              <a:gd name="connsiteX43" fmla="*/ 885825 w 1014413"/>
              <a:gd name="connsiteY43" fmla="*/ 1000125 h 1485900"/>
              <a:gd name="connsiteX44" fmla="*/ 900113 w 1014413"/>
              <a:gd name="connsiteY44" fmla="*/ 1028700 h 148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14413" h="1485900">
                <a:moveTo>
                  <a:pt x="900113" y="1028700"/>
                </a:moveTo>
                <a:cubicBezTo>
                  <a:pt x="909638" y="1028700"/>
                  <a:pt x="933874" y="1014686"/>
                  <a:pt x="942975" y="1000125"/>
                </a:cubicBezTo>
                <a:cubicBezTo>
                  <a:pt x="958939" y="974583"/>
                  <a:pt x="954842" y="939462"/>
                  <a:pt x="971550" y="914400"/>
                </a:cubicBezTo>
                <a:cubicBezTo>
                  <a:pt x="1008479" y="859006"/>
                  <a:pt x="994695" y="887827"/>
                  <a:pt x="1014413" y="828675"/>
                </a:cubicBezTo>
                <a:cubicBezTo>
                  <a:pt x="1009650" y="709612"/>
                  <a:pt x="1008323" y="590363"/>
                  <a:pt x="1000125" y="471487"/>
                </a:cubicBezTo>
                <a:cubicBezTo>
                  <a:pt x="998774" y="451897"/>
                  <a:pt x="998105" y="429670"/>
                  <a:pt x="985838" y="414337"/>
                </a:cubicBezTo>
                <a:cubicBezTo>
                  <a:pt x="976430" y="402577"/>
                  <a:pt x="957263" y="404812"/>
                  <a:pt x="942975" y="400050"/>
                </a:cubicBezTo>
                <a:cubicBezTo>
                  <a:pt x="909261" y="355097"/>
                  <a:pt x="891150" y="338049"/>
                  <a:pt x="871538" y="285750"/>
                </a:cubicBezTo>
                <a:cubicBezTo>
                  <a:pt x="864643" y="267364"/>
                  <a:pt x="864145" y="246986"/>
                  <a:pt x="857250" y="228600"/>
                </a:cubicBezTo>
                <a:cubicBezTo>
                  <a:pt x="841712" y="187167"/>
                  <a:pt x="823787" y="164118"/>
                  <a:pt x="800100" y="128587"/>
                </a:cubicBezTo>
                <a:cubicBezTo>
                  <a:pt x="788480" y="93726"/>
                  <a:pt x="784935" y="70559"/>
                  <a:pt x="757238" y="42862"/>
                </a:cubicBezTo>
                <a:cubicBezTo>
                  <a:pt x="745096" y="30720"/>
                  <a:pt x="729734" y="21966"/>
                  <a:pt x="714375" y="14287"/>
                </a:cubicBezTo>
                <a:cubicBezTo>
                  <a:pt x="700905" y="7552"/>
                  <a:pt x="685800" y="4762"/>
                  <a:pt x="671513" y="0"/>
                </a:cubicBezTo>
                <a:cubicBezTo>
                  <a:pt x="614363" y="4762"/>
                  <a:pt x="556631" y="4859"/>
                  <a:pt x="500063" y="14287"/>
                </a:cubicBezTo>
                <a:cubicBezTo>
                  <a:pt x="470352" y="19239"/>
                  <a:pt x="414338" y="42862"/>
                  <a:pt x="414338" y="42862"/>
                </a:cubicBezTo>
                <a:cubicBezTo>
                  <a:pt x="404813" y="57150"/>
                  <a:pt x="395744" y="71752"/>
                  <a:pt x="385763" y="85725"/>
                </a:cubicBezTo>
                <a:cubicBezTo>
                  <a:pt x="371922" y="105102"/>
                  <a:pt x="354465" y="122059"/>
                  <a:pt x="342900" y="142875"/>
                </a:cubicBezTo>
                <a:cubicBezTo>
                  <a:pt x="313922" y="195035"/>
                  <a:pt x="315270" y="218149"/>
                  <a:pt x="300038" y="271462"/>
                </a:cubicBezTo>
                <a:cubicBezTo>
                  <a:pt x="286024" y="320513"/>
                  <a:pt x="282573" y="320678"/>
                  <a:pt x="257175" y="371475"/>
                </a:cubicBezTo>
                <a:cubicBezTo>
                  <a:pt x="252413" y="390525"/>
                  <a:pt x="248283" y="409744"/>
                  <a:pt x="242888" y="428625"/>
                </a:cubicBezTo>
                <a:cubicBezTo>
                  <a:pt x="229296" y="476197"/>
                  <a:pt x="223248" y="475024"/>
                  <a:pt x="214313" y="528637"/>
                </a:cubicBezTo>
                <a:cubicBezTo>
                  <a:pt x="208001" y="566511"/>
                  <a:pt x="208070" y="605393"/>
                  <a:pt x="200025" y="642937"/>
                </a:cubicBezTo>
                <a:cubicBezTo>
                  <a:pt x="193714" y="672389"/>
                  <a:pt x="180975" y="700087"/>
                  <a:pt x="171450" y="728662"/>
                </a:cubicBezTo>
                <a:lnTo>
                  <a:pt x="157163" y="771525"/>
                </a:lnTo>
                <a:lnTo>
                  <a:pt x="128588" y="857250"/>
                </a:lnTo>
                <a:cubicBezTo>
                  <a:pt x="123826" y="871537"/>
                  <a:pt x="119893" y="886129"/>
                  <a:pt x="114300" y="900112"/>
                </a:cubicBezTo>
                <a:lnTo>
                  <a:pt x="85725" y="971550"/>
                </a:lnTo>
                <a:cubicBezTo>
                  <a:pt x="80290" y="998725"/>
                  <a:pt x="71796" y="1056559"/>
                  <a:pt x="57150" y="1085850"/>
                </a:cubicBezTo>
                <a:cubicBezTo>
                  <a:pt x="49471" y="1101208"/>
                  <a:pt x="38100" y="1114425"/>
                  <a:pt x="28575" y="1128712"/>
                </a:cubicBezTo>
                <a:cubicBezTo>
                  <a:pt x="21839" y="1148922"/>
                  <a:pt x="0" y="1210789"/>
                  <a:pt x="0" y="1228725"/>
                </a:cubicBezTo>
                <a:cubicBezTo>
                  <a:pt x="0" y="1286073"/>
                  <a:pt x="3041" y="1343941"/>
                  <a:pt x="14288" y="1400175"/>
                </a:cubicBezTo>
                <a:cubicBezTo>
                  <a:pt x="17656" y="1417013"/>
                  <a:pt x="29455" y="1432310"/>
                  <a:pt x="42863" y="1443037"/>
                </a:cubicBezTo>
                <a:cubicBezTo>
                  <a:pt x="54623" y="1452445"/>
                  <a:pt x="72255" y="1450590"/>
                  <a:pt x="85725" y="1457325"/>
                </a:cubicBezTo>
                <a:cubicBezTo>
                  <a:pt x="101084" y="1465004"/>
                  <a:pt x="114300" y="1476375"/>
                  <a:pt x="128588" y="1485900"/>
                </a:cubicBezTo>
                <a:cubicBezTo>
                  <a:pt x="204788" y="1481137"/>
                  <a:pt x="281774" y="1483520"/>
                  <a:pt x="357188" y="1471612"/>
                </a:cubicBezTo>
                <a:cubicBezTo>
                  <a:pt x="383445" y="1467466"/>
                  <a:pt x="427230" y="1413244"/>
                  <a:pt x="442913" y="1400175"/>
                </a:cubicBezTo>
                <a:cubicBezTo>
                  <a:pt x="509049" y="1345062"/>
                  <a:pt x="466030" y="1401780"/>
                  <a:pt x="528638" y="1328737"/>
                </a:cubicBezTo>
                <a:cubicBezTo>
                  <a:pt x="544135" y="1310657"/>
                  <a:pt x="557659" y="1290964"/>
                  <a:pt x="571500" y="1271587"/>
                </a:cubicBezTo>
                <a:cubicBezTo>
                  <a:pt x="581481" y="1257614"/>
                  <a:pt x="589082" y="1241916"/>
                  <a:pt x="600075" y="1228725"/>
                </a:cubicBezTo>
                <a:cubicBezTo>
                  <a:pt x="613010" y="1213203"/>
                  <a:pt x="630003" y="1201384"/>
                  <a:pt x="642938" y="1185862"/>
                </a:cubicBezTo>
                <a:cubicBezTo>
                  <a:pt x="653931" y="1172671"/>
                  <a:pt x="659371" y="1155142"/>
                  <a:pt x="671513" y="1143000"/>
                </a:cubicBezTo>
                <a:cubicBezTo>
                  <a:pt x="712459" y="1102054"/>
                  <a:pt x="710756" y="1123378"/>
                  <a:pt x="757238" y="1100137"/>
                </a:cubicBezTo>
                <a:cubicBezTo>
                  <a:pt x="772596" y="1092458"/>
                  <a:pt x="786909" y="1082555"/>
                  <a:pt x="800100" y="1071562"/>
                </a:cubicBezTo>
                <a:cubicBezTo>
                  <a:pt x="833046" y="1044107"/>
                  <a:pt x="844898" y="1016496"/>
                  <a:pt x="885825" y="1000125"/>
                </a:cubicBezTo>
                <a:cubicBezTo>
                  <a:pt x="894669" y="996587"/>
                  <a:pt x="890588" y="1028700"/>
                  <a:pt x="900113" y="1028700"/>
                </a:cubicBezTo>
                <a:close/>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Arrow Connector 15"/>
          <p:cNvCxnSpPr/>
          <p:nvPr/>
        </p:nvCxnSpPr>
        <p:spPr>
          <a:xfrm rot="10800000">
            <a:off x="6248400" y="2057400"/>
            <a:ext cx="1066800" cy="5334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162800" y="2590800"/>
            <a:ext cx="1981200" cy="646331"/>
          </a:xfrm>
          <a:prstGeom prst="rect">
            <a:avLst/>
          </a:prstGeom>
          <a:noFill/>
        </p:spPr>
        <p:txBody>
          <a:bodyPr wrap="square" rtlCol="0">
            <a:spAutoFit/>
          </a:bodyPr>
          <a:lstStyle/>
          <a:p>
            <a:r>
              <a:rPr lang="en-US" b="1" dirty="0">
                <a:solidFill>
                  <a:srgbClr val="C00000"/>
                </a:solidFill>
              </a:rPr>
              <a:t>Endothelial cell of blood vessel</a:t>
            </a:r>
          </a:p>
        </p:txBody>
      </p:sp>
      <p:sp>
        <p:nvSpPr>
          <p:cNvPr id="15" name="TextBox 14"/>
          <p:cNvSpPr txBox="1"/>
          <p:nvPr/>
        </p:nvSpPr>
        <p:spPr>
          <a:xfrm rot="2058145">
            <a:off x="4481472" y="2275255"/>
            <a:ext cx="1136268" cy="523220"/>
          </a:xfrm>
          <a:prstGeom prst="rect">
            <a:avLst/>
          </a:prstGeom>
          <a:noFill/>
        </p:spPr>
        <p:txBody>
          <a:bodyPr wrap="square" rtlCol="0">
            <a:spAutoFit/>
          </a:bodyPr>
          <a:lstStyle/>
          <a:p>
            <a:r>
              <a:rPr lang="en-US" sz="1400" b="1" dirty="0"/>
              <a:t>Red blood cell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212469"/>
            <a:ext cx="914400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lang="en-US" b="1" dirty="0">
                <a:solidFill>
                  <a:srgbClr val="002060"/>
                </a:solidFill>
                <a:latin typeface="Helvetica"/>
                <a:cs typeface="Times New Roman" pitchFamily="18" charset="0"/>
              </a:rPr>
              <a:t>After completing this exercise, you should be able to:</a:t>
            </a: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sz="900" b="1" i="0" u="none" strike="noStrike" cap="none" normalizeH="0" baseline="0" dirty="0">
              <a:ln>
                <a:noFill/>
              </a:ln>
              <a:solidFill>
                <a:srgbClr val="002060"/>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lang="en-US" sz="900" b="1" dirty="0">
              <a:solidFill>
                <a:srgbClr val="002060"/>
              </a:solidFill>
              <a:latin typeface="Arial" pitchFamily="34" charset="0"/>
            </a:endParaRPr>
          </a:p>
          <a:p>
            <a:pPr lvl="0">
              <a:buFont typeface="Arial" pitchFamily="34" charset="0"/>
              <a:buChar char="•"/>
              <a:tabLst>
                <a:tab pos="3143250" algn="l"/>
              </a:tabLst>
            </a:pPr>
            <a:r>
              <a:rPr lang="en-US" sz="1200" b="1" dirty="0">
                <a:solidFill>
                  <a:srgbClr val="002060"/>
                </a:solidFill>
                <a:latin typeface="Georgia" pitchFamily="18" charset="0"/>
              </a:rPr>
              <a:t>Distinguish, at the light microscope level, each of the following organs and their specific features:</a:t>
            </a:r>
          </a:p>
          <a:p>
            <a:pPr lvl="1">
              <a:buFont typeface="Arial" pitchFamily="34" charset="0"/>
              <a:buChar char="•"/>
              <a:tabLst>
                <a:tab pos="3143250" algn="l"/>
              </a:tabLst>
            </a:pPr>
            <a:r>
              <a:rPr lang="en-US" sz="1200" b="1" dirty="0">
                <a:solidFill>
                  <a:srgbClr val="002060"/>
                </a:solidFill>
                <a:latin typeface="Georgia" pitchFamily="18" charset="0"/>
              </a:rPr>
              <a:t>Mammary gland </a:t>
            </a:r>
          </a:p>
          <a:p>
            <a:pPr lvl="2">
              <a:buFont typeface="Arial" pitchFamily="34" charset="0"/>
              <a:buChar char="•"/>
              <a:tabLst>
                <a:tab pos="3143250" algn="l"/>
              </a:tabLst>
            </a:pPr>
            <a:r>
              <a:rPr lang="en-US" sz="1200" b="1" dirty="0">
                <a:solidFill>
                  <a:srgbClr val="002060"/>
                </a:solidFill>
                <a:latin typeface="Georgia" pitchFamily="18" charset="0"/>
              </a:rPr>
              <a:t>Lobes and lobules </a:t>
            </a:r>
          </a:p>
          <a:p>
            <a:pPr lvl="3">
              <a:buFont typeface="Arial" pitchFamily="34" charset="0"/>
              <a:buChar char="•"/>
              <a:tabLst>
                <a:tab pos="3143250" algn="l"/>
              </a:tabLst>
            </a:pPr>
            <a:r>
              <a:rPr lang="en-US" sz="1200" b="1" dirty="0">
                <a:solidFill>
                  <a:srgbClr val="002060"/>
                </a:solidFill>
                <a:latin typeface="Georgia" pitchFamily="18" charset="0"/>
              </a:rPr>
              <a:t>Acini </a:t>
            </a:r>
          </a:p>
          <a:p>
            <a:pPr lvl="3">
              <a:buFont typeface="Arial" pitchFamily="34" charset="0"/>
              <a:buChar char="•"/>
              <a:tabLst>
                <a:tab pos="3143250" algn="l"/>
              </a:tabLst>
            </a:pPr>
            <a:r>
              <a:rPr lang="en-US" sz="1200" b="1" dirty="0">
                <a:solidFill>
                  <a:srgbClr val="002060"/>
                </a:solidFill>
                <a:latin typeface="Georgia" pitchFamily="18" charset="0"/>
              </a:rPr>
              <a:t>Ducts </a:t>
            </a:r>
          </a:p>
          <a:p>
            <a:pPr lvl="3">
              <a:buFont typeface="Arial" pitchFamily="34" charset="0"/>
              <a:buChar char="•"/>
              <a:tabLst>
                <a:tab pos="3143250" algn="l"/>
              </a:tabLst>
            </a:pPr>
            <a:r>
              <a:rPr lang="en-US" sz="1200" b="1" dirty="0">
                <a:solidFill>
                  <a:srgbClr val="002060"/>
                </a:solidFill>
                <a:latin typeface="Georgia" pitchFamily="18" charset="0"/>
              </a:rPr>
              <a:t>Stroma</a:t>
            </a:r>
          </a:p>
          <a:p>
            <a:pPr marL="914400" lvl="3">
              <a:buFont typeface="Arial" pitchFamily="34" charset="0"/>
              <a:buChar char="•"/>
              <a:tabLst>
                <a:tab pos="3143250" algn="l"/>
              </a:tabLst>
            </a:pPr>
            <a:r>
              <a:rPr lang="en-US" sz="1200" b="1" dirty="0">
                <a:solidFill>
                  <a:srgbClr val="002060"/>
                </a:solidFill>
                <a:latin typeface="Georgia" pitchFamily="18" charset="0"/>
              </a:rPr>
              <a:t>Cells and structures </a:t>
            </a:r>
          </a:p>
          <a:p>
            <a:pPr marL="1371600" lvl="4">
              <a:buFont typeface="Arial" pitchFamily="34" charset="0"/>
              <a:buChar char="•"/>
              <a:tabLst>
                <a:tab pos="3143250" algn="l"/>
              </a:tabLst>
            </a:pPr>
            <a:r>
              <a:rPr lang="en-US" sz="1200" b="1" dirty="0">
                <a:solidFill>
                  <a:srgbClr val="002060"/>
                </a:solidFill>
                <a:latin typeface="Georgia" pitchFamily="18" charset="0"/>
              </a:rPr>
              <a:t>Secretory cells </a:t>
            </a:r>
          </a:p>
          <a:p>
            <a:pPr marL="1371600" lvl="4">
              <a:buFont typeface="Arial" pitchFamily="34" charset="0"/>
              <a:buChar char="•"/>
              <a:tabLst>
                <a:tab pos="3143250" algn="l"/>
              </a:tabLst>
            </a:pPr>
            <a:r>
              <a:rPr lang="en-US" sz="1200" b="1" dirty="0">
                <a:solidFill>
                  <a:srgbClr val="002060"/>
                </a:solidFill>
                <a:latin typeface="Georgia" pitchFamily="18" charset="0"/>
              </a:rPr>
              <a:t>Myoepithelial cells </a:t>
            </a:r>
          </a:p>
          <a:p>
            <a:pPr marL="1371600" lvl="4">
              <a:buFont typeface="Arial" pitchFamily="34" charset="0"/>
              <a:buChar char="•"/>
              <a:tabLst>
                <a:tab pos="3143250" algn="l"/>
              </a:tabLst>
            </a:pPr>
            <a:r>
              <a:rPr lang="en-US" sz="1200" b="1" dirty="0">
                <a:solidFill>
                  <a:srgbClr val="002060"/>
                </a:solidFill>
                <a:latin typeface="Georgia" pitchFamily="18" charset="0"/>
              </a:rPr>
              <a:t>(Plasma cells and other lymphocytes)</a:t>
            </a:r>
          </a:p>
          <a:p>
            <a:pPr marL="914400" lvl="4">
              <a:buFont typeface="Arial" pitchFamily="34" charset="0"/>
              <a:buChar char="•"/>
              <a:tabLst>
                <a:tab pos="3143250" algn="l"/>
              </a:tabLst>
            </a:pPr>
            <a:r>
              <a:rPr lang="en-US" sz="1200" b="1" dirty="0">
                <a:solidFill>
                  <a:srgbClr val="002060"/>
                </a:solidFill>
                <a:latin typeface="Georgia" pitchFamily="18" charset="0"/>
              </a:rPr>
              <a:t>Stages </a:t>
            </a:r>
          </a:p>
          <a:p>
            <a:pPr marL="1371600" lvl="5">
              <a:buFont typeface="Arial" pitchFamily="34" charset="0"/>
              <a:buChar char="•"/>
              <a:tabLst>
                <a:tab pos="3143250" algn="l"/>
              </a:tabLst>
            </a:pPr>
            <a:r>
              <a:rPr lang="en-US" sz="1200" b="1" dirty="0">
                <a:solidFill>
                  <a:srgbClr val="002060"/>
                </a:solidFill>
                <a:latin typeface="Georgia" pitchFamily="18" charset="0"/>
              </a:rPr>
              <a:t>Immature / Inactive </a:t>
            </a:r>
          </a:p>
          <a:p>
            <a:pPr marL="1371600" lvl="5">
              <a:buFont typeface="Arial" pitchFamily="34" charset="0"/>
              <a:buChar char="•"/>
              <a:tabLst>
                <a:tab pos="3143250" algn="l"/>
              </a:tabLst>
            </a:pPr>
            <a:r>
              <a:rPr lang="en-US" sz="1200" b="1" dirty="0">
                <a:solidFill>
                  <a:srgbClr val="002060"/>
                </a:solidFill>
                <a:latin typeface="Georgia" pitchFamily="18" charset="0"/>
              </a:rPr>
              <a:t>Mammary gland of pregnancy </a:t>
            </a:r>
          </a:p>
          <a:p>
            <a:pPr marL="1371600" lvl="5">
              <a:buFont typeface="Arial" pitchFamily="34" charset="0"/>
              <a:buChar char="•"/>
              <a:tabLst>
                <a:tab pos="3143250" algn="l"/>
              </a:tabLst>
            </a:pPr>
            <a:r>
              <a:rPr lang="en-US" sz="1200" b="1" dirty="0">
                <a:solidFill>
                  <a:srgbClr val="002060"/>
                </a:solidFill>
                <a:latin typeface="Georgia" pitchFamily="18" charset="0"/>
              </a:rPr>
              <a:t>Lactating mammary gland </a:t>
            </a:r>
          </a:p>
          <a:p>
            <a:pPr marL="1371600" lvl="5">
              <a:buFont typeface="Arial" pitchFamily="34" charset="0"/>
              <a:buChar char="•"/>
              <a:tabLst>
                <a:tab pos="3143250" algn="l"/>
              </a:tabLst>
            </a:pPr>
            <a:r>
              <a:rPr lang="en-US" sz="1200" b="1" dirty="0">
                <a:solidFill>
                  <a:srgbClr val="002060"/>
                </a:solidFill>
                <a:latin typeface="Georgia" pitchFamily="18" charset="0"/>
              </a:rPr>
              <a:t>Regressing (difficult to distinguish from poorly preserved tissue) </a:t>
            </a:r>
          </a:p>
          <a:p>
            <a:pPr marL="914400" lvl="5">
              <a:buFont typeface="Arial" pitchFamily="34" charset="0"/>
              <a:buChar char="•"/>
              <a:tabLst>
                <a:tab pos="3143250" algn="l"/>
              </a:tabLst>
            </a:pPr>
            <a:r>
              <a:rPr lang="en-US" sz="1200" b="1" dirty="0">
                <a:solidFill>
                  <a:srgbClr val="002060"/>
                </a:solidFill>
                <a:latin typeface="Georgia" pitchFamily="18" charset="0"/>
              </a:rPr>
              <a:t>Nipple </a:t>
            </a:r>
          </a:p>
          <a:p>
            <a:pPr marL="1371600" lvl="6">
              <a:buFont typeface="Arial" pitchFamily="34" charset="0"/>
              <a:buChar char="•"/>
              <a:tabLst>
                <a:tab pos="3143250" algn="l"/>
              </a:tabLst>
            </a:pPr>
            <a:r>
              <a:rPr lang="en-US" sz="1200" b="1" dirty="0">
                <a:solidFill>
                  <a:srgbClr val="002060"/>
                </a:solidFill>
                <a:latin typeface="Georgia" pitchFamily="18" charset="0"/>
              </a:rPr>
              <a:t>Lactiferous ducts / sinuses</a:t>
            </a:r>
          </a:p>
          <a:p>
            <a:pPr marL="1371600" lvl="6">
              <a:tabLst>
                <a:tab pos="3143250" algn="l"/>
              </a:tabLst>
            </a:pPr>
            <a:endParaRPr lang="en-US" sz="1200" b="1" dirty="0">
              <a:solidFill>
                <a:srgbClr val="002060"/>
              </a:solidFill>
              <a:latin typeface="Georgia" pitchFamily="18" charset="0"/>
            </a:endParaRPr>
          </a:p>
          <a:p>
            <a:pPr marL="0" lvl="6">
              <a:buFont typeface="Arial" pitchFamily="34" charset="0"/>
              <a:buChar char="•"/>
              <a:tabLst>
                <a:tab pos="3143250" algn="l"/>
              </a:tabLst>
            </a:pPr>
            <a:r>
              <a:rPr lang="en-US" sz="1200" b="1" dirty="0">
                <a:solidFill>
                  <a:srgbClr val="002060"/>
                </a:solidFill>
                <a:latin typeface="Georgia" pitchFamily="18" charset="0"/>
              </a:rPr>
              <a:t>Distinguish, at the electron microscope level, each of the following organs and their specific features:</a:t>
            </a:r>
          </a:p>
          <a:p>
            <a:pPr marL="457200" lvl="7">
              <a:buFont typeface="Arial" pitchFamily="34" charset="0"/>
              <a:buChar char="•"/>
              <a:tabLst>
                <a:tab pos="3143250" algn="l"/>
              </a:tabLst>
            </a:pPr>
            <a:r>
              <a:rPr lang="en-US" sz="1200" b="1" dirty="0">
                <a:solidFill>
                  <a:srgbClr val="002060"/>
                </a:solidFill>
                <a:latin typeface="Georgia" pitchFamily="18" charset="0"/>
              </a:rPr>
              <a:t>Mammary gland </a:t>
            </a:r>
          </a:p>
          <a:p>
            <a:pPr marL="914400" lvl="8">
              <a:buFont typeface="Arial" pitchFamily="34" charset="0"/>
              <a:buChar char="•"/>
              <a:tabLst>
                <a:tab pos="3143250" algn="l"/>
              </a:tabLst>
            </a:pPr>
            <a:r>
              <a:rPr lang="en-US" sz="1200" b="1" dirty="0">
                <a:solidFill>
                  <a:srgbClr val="002060"/>
                </a:solidFill>
                <a:latin typeface="Georgia" pitchFamily="18" charset="0"/>
              </a:rPr>
              <a:t>Acinar cells</a:t>
            </a:r>
          </a:p>
          <a:p>
            <a:pPr marL="1371600" lvl="8">
              <a:buFont typeface="Arial" pitchFamily="34" charset="0"/>
              <a:buChar char="•"/>
              <a:tabLst>
                <a:tab pos="3143250" algn="l"/>
              </a:tabLst>
            </a:pPr>
            <a:r>
              <a:rPr lang="en-US" sz="1200" b="1" dirty="0">
                <a:solidFill>
                  <a:srgbClr val="002060"/>
                </a:solidFill>
                <a:latin typeface="Georgia" pitchFamily="18" charset="0"/>
              </a:rPr>
              <a:t>Lipid product </a:t>
            </a:r>
          </a:p>
          <a:p>
            <a:pPr marL="1371600" lvl="8">
              <a:buFont typeface="Arial" pitchFamily="34" charset="0"/>
              <a:buChar char="•"/>
              <a:tabLst>
                <a:tab pos="3143250" algn="l"/>
              </a:tabLst>
            </a:pPr>
            <a:r>
              <a:rPr lang="en-US" sz="1200" b="1" dirty="0">
                <a:solidFill>
                  <a:srgbClr val="002060"/>
                </a:solidFill>
                <a:latin typeface="Georgia" pitchFamily="18" charset="0"/>
              </a:rPr>
              <a:t>Protein product </a:t>
            </a:r>
          </a:p>
          <a:p>
            <a:pPr marL="914400" lvl="8">
              <a:buFont typeface="Arial" pitchFamily="34" charset="0"/>
              <a:buChar char="•"/>
              <a:tabLst>
                <a:tab pos="3143250" algn="l"/>
              </a:tabLst>
            </a:pPr>
            <a:r>
              <a:rPr lang="en-US" sz="1200" b="1" dirty="0">
                <a:solidFill>
                  <a:srgbClr val="002060"/>
                </a:solidFill>
                <a:latin typeface="Georgia" pitchFamily="18" charset="0"/>
              </a:rPr>
              <a:t>Myoepithelial cells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39469"/>
            <a:ext cx="9144000" cy="646331"/>
          </a:xfrm>
          <a:prstGeom prst="rect">
            <a:avLst/>
          </a:prstGeom>
          <a:noFill/>
        </p:spPr>
        <p:txBody>
          <a:bodyPr wrap="square" lIns="91440" tIns="45720" rIns="91440" bIns="45720">
            <a:spAutoFit/>
          </a:bodyPr>
          <a:lstStyle/>
          <a:p>
            <a:pPr algn="ctr"/>
            <a:r>
              <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Nipple</a:t>
            </a:r>
          </a:p>
        </p:txBody>
      </p:sp>
      <p:sp>
        <p:nvSpPr>
          <p:cNvPr id="8" name="TextBox 7"/>
          <p:cNvSpPr txBox="1"/>
          <p:nvPr/>
        </p:nvSpPr>
        <p:spPr>
          <a:xfrm>
            <a:off x="0" y="609600"/>
            <a:ext cx="9144000" cy="923330"/>
          </a:xfrm>
          <a:prstGeom prst="rect">
            <a:avLst/>
          </a:prstGeom>
          <a:noFill/>
        </p:spPr>
        <p:txBody>
          <a:bodyPr wrap="square" rtlCol="0">
            <a:spAutoFit/>
          </a:bodyPr>
          <a:lstStyle/>
          <a:p>
            <a:r>
              <a:rPr lang="en-US" b="1" dirty="0">
                <a:solidFill>
                  <a:schemeClr val="accent2">
                    <a:lumMod val="75000"/>
                  </a:schemeClr>
                </a:solidFill>
                <a:latin typeface="Times New Roman" pitchFamily="18" charset="0"/>
                <a:cs typeface="Times New Roman" pitchFamily="18" charset="0"/>
              </a:rPr>
              <a:t>In this image taken from the </a:t>
            </a:r>
            <a:r>
              <a:rPr lang="en-US" b="1" dirty="0">
                <a:solidFill>
                  <a:schemeClr val="accent6">
                    <a:lumMod val="75000"/>
                  </a:schemeClr>
                </a:solidFill>
                <a:latin typeface="Times New Roman" pitchFamily="18" charset="0"/>
                <a:cs typeface="Times New Roman" pitchFamily="18" charset="0"/>
              </a:rPr>
              <a:t>nipple</a:t>
            </a:r>
            <a:r>
              <a:rPr lang="en-US" b="1" dirty="0">
                <a:solidFill>
                  <a:schemeClr val="accent2">
                    <a:lumMod val="75000"/>
                  </a:schemeClr>
                </a:solidFill>
                <a:latin typeface="Times New Roman" pitchFamily="18" charset="0"/>
                <a:cs typeface="Times New Roman" pitchFamily="18" charset="0"/>
              </a:rPr>
              <a:t>, note the surface stratified squamous keratinized epithelium (black arrows), dense irregular connective tissue (green arrows), and smooth muscle (yellow arrows).</a:t>
            </a:r>
          </a:p>
        </p:txBody>
      </p:sp>
      <p:pic>
        <p:nvPicPr>
          <p:cNvPr id="7170" name="Picture 2" descr="C:\Users\DJ.Lowrie\Desktop\My Documents\DJ\Block 3 digital labs\Placenta and Mammary Gland\mammary gland images\SL155SC.jpg"/>
          <p:cNvPicPr>
            <a:picLocks noChangeAspect="1" noChangeArrowheads="1"/>
          </p:cNvPicPr>
          <p:nvPr/>
        </p:nvPicPr>
        <p:blipFill>
          <a:blip r:embed="rId3" cstate="print"/>
          <a:srcRect/>
          <a:stretch>
            <a:fillRect/>
          </a:stretch>
        </p:blipFill>
        <p:spPr bwMode="auto">
          <a:xfrm>
            <a:off x="914400" y="1485900"/>
            <a:ext cx="7162800" cy="5372100"/>
          </a:xfrm>
          <a:prstGeom prst="rect">
            <a:avLst/>
          </a:prstGeom>
          <a:noFill/>
        </p:spPr>
      </p:pic>
      <p:cxnSp>
        <p:nvCxnSpPr>
          <p:cNvPr id="9" name="Straight Arrow Connector 8"/>
          <p:cNvCxnSpPr/>
          <p:nvPr/>
        </p:nvCxnSpPr>
        <p:spPr>
          <a:xfrm rot="16200000" flipH="1">
            <a:off x="3810000" y="3200400"/>
            <a:ext cx="609600" cy="152400"/>
          </a:xfrm>
          <a:prstGeom prst="straightConnector1">
            <a:avLst/>
          </a:prstGeom>
          <a:ln w="571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a:off x="4876800" y="2667000"/>
            <a:ext cx="685800" cy="30480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09600" y="2362200"/>
            <a:ext cx="9144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28600" y="4953000"/>
            <a:ext cx="8382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flipV="1">
            <a:off x="5295900" y="4610100"/>
            <a:ext cx="609600" cy="7620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flipH="1" flipV="1">
            <a:off x="4114800" y="4648200"/>
            <a:ext cx="457200" cy="1588"/>
          </a:xfrm>
          <a:prstGeom prst="straightConnector1">
            <a:avLst/>
          </a:prstGeom>
          <a:ln w="571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DJ.Lowrie\Desktop\My Documents\DJ\Block 3 digital labs\Placenta and Mammary Gland\mammary gland images\SL155LP.jpg"/>
          <p:cNvPicPr>
            <a:picLocks noChangeAspect="1" noChangeArrowheads="1"/>
          </p:cNvPicPr>
          <p:nvPr/>
        </p:nvPicPr>
        <p:blipFill>
          <a:blip r:embed="rId3" cstate="print"/>
          <a:srcRect/>
          <a:stretch>
            <a:fillRect/>
          </a:stretch>
        </p:blipFill>
        <p:spPr bwMode="auto">
          <a:xfrm>
            <a:off x="1219200" y="1600200"/>
            <a:ext cx="7010400" cy="5257800"/>
          </a:xfrm>
          <a:prstGeom prst="rect">
            <a:avLst/>
          </a:prstGeom>
          <a:noFill/>
        </p:spPr>
      </p:pic>
      <p:sp>
        <p:nvSpPr>
          <p:cNvPr id="2" name="Rectangle 1"/>
          <p:cNvSpPr/>
          <p:nvPr/>
        </p:nvSpPr>
        <p:spPr>
          <a:xfrm>
            <a:off x="1" y="39469"/>
            <a:ext cx="9144000" cy="646331"/>
          </a:xfrm>
          <a:prstGeom prst="rect">
            <a:avLst/>
          </a:prstGeom>
          <a:noFill/>
        </p:spPr>
        <p:txBody>
          <a:bodyPr wrap="square" lIns="91440" tIns="45720" rIns="91440" bIns="45720">
            <a:spAutoFit/>
          </a:bodyPr>
          <a:lstStyle/>
          <a:p>
            <a:pPr algn="ctr"/>
            <a:r>
              <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Nipple</a:t>
            </a:r>
          </a:p>
        </p:txBody>
      </p:sp>
      <p:sp>
        <p:nvSpPr>
          <p:cNvPr id="8" name="TextBox 7"/>
          <p:cNvSpPr txBox="1"/>
          <p:nvPr/>
        </p:nvSpPr>
        <p:spPr>
          <a:xfrm>
            <a:off x="0" y="609600"/>
            <a:ext cx="9144000" cy="923330"/>
          </a:xfrm>
          <a:prstGeom prst="rect">
            <a:avLst/>
          </a:prstGeom>
          <a:noFill/>
        </p:spPr>
        <p:txBody>
          <a:bodyPr wrap="square" rtlCol="0">
            <a:spAutoFit/>
          </a:bodyPr>
          <a:lstStyle/>
          <a:p>
            <a:r>
              <a:rPr lang="en-US" b="1" dirty="0">
                <a:solidFill>
                  <a:schemeClr val="accent2">
                    <a:lumMod val="75000"/>
                  </a:schemeClr>
                </a:solidFill>
                <a:latin typeface="Times New Roman" pitchFamily="18" charset="0"/>
                <a:cs typeface="Times New Roman" pitchFamily="18" charset="0"/>
              </a:rPr>
              <a:t>In this image of the same slide in the region just underneath the epithelium, you can see dense irregular connective tissue (green arrows), and smooth muscle (yellow arrows).  The </a:t>
            </a:r>
            <a:r>
              <a:rPr lang="en-US" b="1" dirty="0">
                <a:solidFill>
                  <a:schemeClr val="accent6">
                    <a:lumMod val="75000"/>
                  </a:schemeClr>
                </a:solidFill>
                <a:latin typeface="Times New Roman" pitchFamily="18" charset="0"/>
                <a:cs typeface="Times New Roman" pitchFamily="18" charset="0"/>
              </a:rPr>
              <a:t>lactiferous sinuses </a:t>
            </a:r>
            <a:r>
              <a:rPr lang="en-US" b="1" dirty="0">
                <a:solidFill>
                  <a:schemeClr val="accent2">
                    <a:lumMod val="75000"/>
                  </a:schemeClr>
                </a:solidFill>
                <a:latin typeface="Times New Roman" pitchFamily="18" charset="0"/>
                <a:cs typeface="Times New Roman" pitchFamily="18" charset="0"/>
              </a:rPr>
              <a:t>(black arrows) have fairly dense connective tissue surrounding them.</a:t>
            </a:r>
          </a:p>
        </p:txBody>
      </p:sp>
      <p:cxnSp>
        <p:nvCxnSpPr>
          <p:cNvPr id="9" name="Straight Arrow Connector 8"/>
          <p:cNvCxnSpPr/>
          <p:nvPr/>
        </p:nvCxnSpPr>
        <p:spPr>
          <a:xfrm rot="16200000" flipH="1">
            <a:off x="1524000" y="3657600"/>
            <a:ext cx="609600" cy="152400"/>
          </a:xfrm>
          <a:prstGeom prst="straightConnector1">
            <a:avLst/>
          </a:prstGeom>
          <a:ln w="571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a:off x="3429000" y="2819400"/>
            <a:ext cx="685800" cy="30480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flipV="1">
            <a:off x="7391400" y="2590800"/>
            <a:ext cx="1371600" cy="382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962400" y="3962400"/>
            <a:ext cx="8382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flipV="1">
            <a:off x="2019300" y="6515100"/>
            <a:ext cx="609600" cy="7620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flipH="1" flipV="1">
            <a:off x="1753394" y="4876006"/>
            <a:ext cx="457200" cy="1588"/>
          </a:xfrm>
          <a:prstGeom prst="straightConnector1">
            <a:avLst/>
          </a:prstGeom>
          <a:ln w="571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DJ.Lowrie\Desktop\My Documents\DJ\Block 3 digital labs\Placenta and Mammary Gland\mammary gland images\SL155MP.jpg"/>
          <p:cNvPicPr>
            <a:picLocks noChangeAspect="1" noChangeArrowheads="1"/>
          </p:cNvPicPr>
          <p:nvPr/>
        </p:nvPicPr>
        <p:blipFill>
          <a:blip r:embed="rId3" cstate="print"/>
          <a:srcRect/>
          <a:stretch>
            <a:fillRect/>
          </a:stretch>
        </p:blipFill>
        <p:spPr bwMode="auto">
          <a:xfrm>
            <a:off x="70105" y="1255931"/>
            <a:ext cx="7391400" cy="5543550"/>
          </a:xfrm>
          <a:prstGeom prst="rect">
            <a:avLst/>
          </a:prstGeom>
          <a:noFill/>
        </p:spPr>
      </p:pic>
      <p:sp>
        <p:nvSpPr>
          <p:cNvPr id="2" name="Rectangle 1"/>
          <p:cNvSpPr/>
          <p:nvPr/>
        </p:nvSpPr>
        <p:spPr>
          <a:xfrm>
            <a:off x="1" y="39469"/>
            <a:ext cx="9144000" cy="646331"/>
          </a:xfrm>
          <a:prstGeom prst="rect">
            <a:avLst/>
          </a:prstGeom>
          <a:noFill/>
        </p:spPr>
        <p:txBody>
          <a:bodyPr wrap="square" lIns="91440" tIns="45720" rIns="91440" bIns="45720">
            <a:spAutoFit/>
          </a:bodyPr>
          <a:lstStyle/>
          <a:p>
            <a:pPr algn="ctr"/>
            <a:r>
              <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Nipple</a:t>
            </a:r>
          </a:p>
        </p:txBody>
      </p:sp>
      <p:sp>
        <p:nvSpPr>
          <p:cNvPr id="8" name="TextBox 7"/>
          <p:cNvSpPr txBox="1"/>
          <p:nvPr/>
        </p:nvSpPr>
        <p:spPr>
          <a:xfrm>
            <a:off x="0" y="609600"/>
            <a:ext cx="9144000" cy="646331"/>
          </a:xfrm>
          <a:prstGeom prst="rect">
            <a:avLst/>
          </a:prstGeom>
          <a:noFill/>
        </p:spPr>
        <p:txBody>
          <a:bodyPr wrap="square" rtlCol="0">
            <a:spAutoFit/>
          </a:bodyPr>
          <a:lstStyle/>
          <a:p>
            <a:r>
              <a:rPr lang="en-US" b="1" dirty="0">
                <a:solidFill>
                  <a:schemeClr val="accent2">
                    <a:lumMod val="75000"/>
                  </a:schemeClr>
                </a:solidFill>
                <a:latin typeface="Times New Roman" pitchFamily="18" charset="0"/>
                <a:cs typeface="Times New Roman" pitchFamily="18" charset="0"/>
              </a:rPr>
              <a:t>This is a high power image of a lactiferous sinus.  Note the stratified cuboidal / stratified columnar epithelium supported by dense irregular connective tissue.</a:t>
            </a:r>
          </a:p>
        </p:txBody>
      </p:sp>
      <p:sp>
        <p:nvSpPr>
          <p:cNvPr id="5" name="TextBox 4"/>
          <p:cNvSpPr txBox="1"/>
          <p:nvPr/>
        </p:nvSpPr>
        <p:spPr>
          <a:xfrm>
            <a:off x="5943600" y="1219200"/>
            <a:ext cx="3124200" cy="2308324"/>
          </a:xfrm>
          <a:prstGeom prst="rect">
            <a:avLst/>
          </a:prstGeom>
          <a:solidFill>
            <a:schemeClr val="bg1"/>
          </a:solidFill>
          <a:ln>
            <a:noFill/>
          </a:ln>
        </p:spPr>
        <p:txBody>
          <a:bodyPr wrap="square" rtlCol="0">
            <a:spAutoFit/>
          </a:bodyPr>
          <a:lstStyle/>
          <a:p>
            <a:r>
              <a:rPr lang="en-US" b="1" dirty="0">
                <a:solidFill>
                  <a:schemeClr val="accent6">
                    <a:lumMod val="75000"/>
                  </a:schemeClr>
                </a:solidFill>
                <a:latin typeface="Tempus Sans ITC" pitchFamily="82" charset="0"/>
              </a:rPr>
              <a:t>Your objectives ask you to identify </a:t>
            </a:r>
            <a:r>
              <a:rPr lang="en-US" b="1" dirty="0">
                <a:solidFill>
                  <a:schemeClr val="accent6">
                    <a:lumMod val="50000"/>
                  </a:schemeClr>
                </a:solidFill>
                <a:latin typeface="Tempus Sans ITC" pitchFamily="82" charset="0"/>
              </a:rPr>
              <a:t>lactiferous ducts</a:t>
            </a:r>
            <a:r>
              <a:rPr lang="en-US" b="1" dirty="0">
                <a:solidFill>
                  <a:schemeClr val="accent6">
                    <a:lumMod val="75000"/>
                  </a:schemeClr>
                </a:solidFill>
                <a:latin typeface="Tempus Sans ITC" pitchFamily="82" charset="0"/>
              </a:rPr>
              <a:t>.  The histology of the ducts and sinuses is the same, the difference is in the diameter of the lumen.  However, we do NOT expect you to make that call to distinguish the two.</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5410200"/>
            <a:ext cx="5696592" cy="1384995"/>
          </a:xfrm>
          <a:prstGeom prst="rect">
            <a:avLst/>
          </a:prstGeom>
          <a:noFill/>
        </p:spPr>
        <p:txBody>
          <a:bodyPr wrap="square" rtlCol="0">
            <a:spAutoFit/>
          </a:bodyPr>
          <a:lstStyle/>
          <a:p>
            <a:r>
              <a:rPr lang="en-US" dirty="0"/>
              <a:t>Link to </a:t>
            </a:r>
            <a:r>
              <a:rPr lang="en-US" u="sng" dirty="0">
                <a:hlinkClick r:id="rId2"/>
              </a:rPr>
              <a:t>SL 155</a:t>
            </a:r>
            <a:endParaRPr lang="en-US" u="sng" dirty="0"/>
          </a:p>
          <a:p>
            <a:r>
              <a:rPr lang="en-US" b="1" dirty="0"/>
              <a:t>Be able to identify:</a:t>
            </a:r>
          </a:p>
          <a:p>
            <a:pPr lvl="1" eaLnBrk="0" fontAlgn="base" hangingPunct="0">
              <a:spcBef>
                <a:spcPct val="0"/>
              </a:spcBef>
              <a:spcAft>
                <a:spcPct val="0"/>
              </a:spcAft>
              <a:buFontTx/>
              <a:buChar char="•"/>
              <a:tabLst>
                <a:tab pos="457200" algn="l"/>
              </a:tabLst>
            </a:pPr>
            <a:r>
              <a:rPr lang="en-US" sz="1200" b="1" dirty="0">
                <a:solidFill>
                  <a:srgbClr val="002060"/>
                </a:solidFill>
                <a:latin typeface="Georgia" pitchFamily="18" charset="0"/>
                <a:cs typeface="Arial" pitchFamily="34" charset="0"/>
              </a:rPr>
              <a:t>Nipple</a:t>
            </a:r>
          </a:p>
          <a:p>
            <a:pPr lvl="2" eaLnBrk="0" fontAlgn="base" hangingPunct="0">
              <a:spcBef>
                <a:spcPct val="0"/>
              </a:spcBef>
              <a:spcAft>
                <a:spcPct val="0"/>
              </a:spcAft>
              <a:buFontTx/>
              <a:buChar char="•"/>
              <a:tabLst>
                <a:tab pos="457200" algn="l"/>
              </a:tabLst>
            </a:pPr>
            <a:r>
              <a:rPr lang="en-US" sz="1200" b="1" dirty="0">
                <a:solidFill>
                  <a:srgbClr val="002060"/>
                </a:solidFill>
                <a:latin typeface="Georgia" pitchFamily="18" charset="0"/>
                <a:cs typeface="Arial" pitchFamily="34" charset="0"/>
              </a:rPr>
              <a:t>Stratified squamous keratinized epithelium</a:t>
            </a:r>
          </a:p>
          <a:p>
            <a:pPr lvl="2" eaLnBrk="0" fontAlgn="base" hangingPunct="0">
              <a:spcBef>
                <a:spcPct val="0"/>
              </a:spcBef>
              <a:spcAft>
                <a:spcPct val="0"/>
              </a:spcAft>
              <a:buFontTx/>
              <a:buChar char="•"/>
              <a:tabLst>
                <a:tab pos="457200" algn="l"/>
              </a:tabLst>
            </a:pPr>
            <a:r>
              <a:rPr lang="en-US" sz="1200" b="1" dirty="0">
                <a:solidFill>
                  <a:srgbClr val="002060"/>
                </a:solidFill>
                <a:latin typeface="Georgia" pitchFamily="18" charset="0"/>
                <a:cs typeface="Arial" pitchFamily="34" charset="0"/>
              </a:rPr>
              <a:t>Smooth muscle</a:t>
            </a:r>
          </a:p>
          <a:p>
            <a:pPr lvl="2" eaLnBrk="0" fontAlgn="base" hangingPunct="0">
              <a:spcBef>
                <a:spcPct val="0"/>
              </a:spcBef>
              <a:spcAft>
                <a:spcPct val="0"/>
              </a:spcAft>
              <a:buFontTx/>
              <a:buChar char="•"/>
              <a:tabLst>
                <a:tab pos="457200" algn="l"/>
              </a:tabLst>
            </a:pPr>
            <a:r>
              <a:rPr lang="en-US" sz="1200" b="1" dirty="0">
                <a:solidFill>
                  <a:srgbClr val="002060"/>
                </a:solidFill>
                <a:latin typeface="Georgia" pitchFamily="18" charset="0"/>
                <a:cs typeface="Arial" pitchFamily="34" charset="0"/>
              </a:rPr>
              <a:t>Lactiferous ducts</a:t>
            </a:r>
          </a:p>
        </p:txBody>
      </p:sp>
      <p:sp>
        <p:nvSpPr>
          <p:cNvPr id="6" name="Rectangle 5"/>
          <p:cNvSpPr/>
          <p:nvPr/>
        </p:nvSpPr>
        <p:spPr>
          <a:xfrm>
            <a:off x="1" y="39469"/>
            <a:ext cx="9144000" cy="646331"/>
          </a:xfrm>
          <a:prstGeom prst="rect">
            <a:avLst/>
          </a:prstGeom>
          <a:noFill/>
        </p:spPr>
        <p:txBody>
          <a:bodyPr wrap="square" lIns="91440" tIns="45720" rIns="91440" bIns="45720">
            <a:spAutoFit/>
          </a:bodyPr>
          <a:lstStyle/>
          <a:p>
            <a:pPr algn="ctr"/>
            <a:r>
              <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Nipple of breast</a:t>
            </a:r>
          </a:p>
        </p:txBody>
      </p:sp>
      <p:sp>
        <p:nvSpPr>
          <p:cNvPr id="7" name="TextBox 6"/>
          <p:cNvSpPr txBox="1"/>
          <p:nvPr/>
        </p:nvSpPr>
        <p:spPr>
          <a:xfrm>
            <a:off x="2791848" y="2250678"/>
            <a:ext cx="4343400" cy="369332"/>
          </a:xfrm>
          <a:prstGeom prst="rect">
            <a:avLst/>
          </a:prstGeom>
          <a:noFill/>
        </p:spPr>
        <p:txBody>
          <a:bodyPr wrap="square" rtlCol="0">
            <a:spAutoFit/>
          </a:bodyPr>
          <a:lstStyle/>
          <a:p>
            <a:r>
              <a:rPr lang="en-US" dirty="0">
                <a:hlinkClick r:id="rId3"/>
              </a:rPr>
              <a:t>Video showing nipple of breast – SL155</a:t>
            </a:r>
            <a:endParaRPr lang="en-US" dirty="0"/>
          </a:p>
        </p:txBody>
      </p:sp>
    </p:spTree>
    <p:extLst>
      <p:ext uri="{BB962C8B-B14F-4D97-AF65-F5344CB8AC3E}">
        <p14:creationId xmlns:p14="http://schemas.microsoft.com/office/powerpoint/2010/main" val="3080879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82689"/>
            <a:ext cx="9144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457200" algn="l"/>
              </a:tabLst>
            </a:pPr>
            <a:r>
              <a:rPr lang="en-US" b="1" dirty="0">
                <a:solidFill>
                  <a:srgbClr val="002060"/>
                </a:solidFill>
                <a:latin typeface="Helvetica"/>
                <a:cs typeface="Times New Roman" pitchFamily="18" charset="0"/>
              </a:rPr>
              <a:t>The next set of slides is a final quiz for this module.  You should review the structures covered in this module, and try to visualize each of these in light and electron micrographs.</a:t>
            </a: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sz="900" b="1" i="0" u="none" strike="noStrike" cap="none" normalizeH="0" baseline="0" dirty="0">
              <a:ln>
                <a:noFill/>
              </a:ln>
              <a:solidFill>
                <a:srgbClr val="002060"/>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lang="en-US" sz="900" b="1" dirty="0">
              <a:solidFill>
                <a:srgbClr val="002060"/>
              </a:solidFill>
              <a:latin typeface="Arial" pitchFamily="34" charset="0"/>
            </a:endParaRPr>
          </a:p>
          <a:p>
            <a:pPr lvl="0">
              <a:buFont typeface="Arial" pitchFamily="34" charset="0"/>
              <a:buChar char="•"/>
              <a:tabLst>
                <a:tab pos="3143250" algn="l"/>
              </a:tabLst>
            </a:pPr>
            <a:r>
              <a:rPr lang="en-US" sz="1200" b="1" dirty="0">
                <a:solidFill>
                  <a:srgbClr val="002060"/>
                </a:solidFill>
                <a:latin typeface="Georgia" pitchFamily="18" charset="0"/>
              </a:rPr>
              <a:t>Distinguish, at the light microscope level, each of the following organs and their specific features:</a:t>
            </a:r>
          </a:p>
          <a:p>
            <a:pPr lvl="1">
              <a:buFont typeface="Arial" pitchFamily="34" charset="0"/>
              <a:buChar char="•"/>
              <a:tabLst>
                <a:tab pos="3143250" algn="l"/>
              </a:tabLst>
            </a:pPr>
            <a:r>
              <a:rPr lang="en-US" sz="1200" b="1" dirty="0">
                <a:solidFill>
                  <a:srgbClr val="002060"/>
                </a:solidFill>
                <a:latin typeface="Georgia" pitchFamily="18" charset="0"/>
              </a:rPr>
              <a:t>Mammary gland </a:t>
            </a:r>
          </a:p>
          <a:p>
            <a:pPr lvl="2">
              <a:buFont typeface="Arial" pitchFamily="34" charset="0"/>
              <a:buChar char="•"/>
              <a:tabLst>
                <a:tab pos="3143250" algn="l"/>
              </a:tabLst>
            </a:pPr>
            <a:r>
              <a:rPr lang="en-US" sz="1200" b="1" dirty="0">
                <a:solidFill>
                  <a:srgbClr val="002060"/>
                </a:solidFill>
                <a:latin typeface="Georgia" pitchFamily="18" charset="0"/>
              </a:rPr>
              <a:t>Lobes and lobules </a:t>
            </a:r>
          </a:p>
          <a:p>
            <a:pPr lvl="3">
              <a:buFont typeface="Arial" pitchFamily="34" charset="0"/>
              <a:buChar char="•"/>
              <a:tabLst>
                <a:tab pos="3143250" algn="l"/>
              </a:tabLst>
            </a:pPr>
            <a:r>
              <a:rPr lang="en-US" sz="1200" b="1" dirty="0">
                <a:solidFill>
                  <a:srgbClr val="002060"/>
                </a:solidFill>
                <a:latin typeface="Georgia" pitchFamily="18" charset="0"/>
              </a:rPr>
              <a:t>Acini </a:t>
            </a:r>
          </a:p>
          <a:p>
            <a:pPr lvl="3">
              <a:buFont typeface="Arial" pitchFamily="34" charset="0"/>
              <a:buChar char="•"/>
              <a:tabLst>
                <a:tab pos="3143250" algn="l"/>
              </a:tabLst>
            </a:pPr>
            <a:r>
              <a:rPr lang="en-US" sz="1200" b="1" dirty="0">
                <a:solidFill>
                  <a:srgbClr val="002060"/>
                </a:solidFill>
                <a:latin typeface="Georgia" pitchFamily="18" charset="0"/>
              </a:rPr>
              <a:t>Ducts </a:t>
            </a:r>
          </a:p>
          <a:p>
            <a:pPr lvl="3">
              <a:buFont typeface="Arial" pitchFamily="34" charset="0"/>
              <a:buChar char="•"/>
              <a:tabLst>
                <a:tab pos="3143250" algn="l"/>
              </a:tabLst>
            </a:pPr>
            <a:r>
              <a:rPr lang="en-US" sz="1200" b="1" dirty="0">
                <a:solidFill>
                  <a:srgbClr val="002060"/>
                </a:solidFill>
                <a:latin typeface="Georgia" pitchFamily="18" charset="0"/>
              </a:rPr>
              <a:t>Stroma</a:t>
            </a:r>
          </a:p>
          <a:p>
            <a:pPr marL="914400" lvl="3">
              <a:buFont typeface="Arial" pitchFamily="34" charset="0"/>
              <a:buChar char="•"/>
              <a:tabLst>
                <a:tab pos="3143250" algn="l"/>
              </a:tabLst>
            </a:pPr>
            <a:r>
              <a:rPr lang="en-US" sz="1200" b="1" dirty="0">
                <a:solidFill>
                  <a:srgbClr val="002060"/>
                </a:solidFill>
                <a:latin typeface="Georgia" pitchFamily="18" charset="0"/>
              </a:rPr>
              <a:t>Cells and structures </a:t>
            </a:r>
          </a:p>
          <a:p>
            <a:pPr marL="1371600" lvl="4">
              <a:buFont typeface="Arial" pitchFamily="34" charset="0"/>
              <a:buChar char="•"/>
              <a:tabLst>
                <a:tab pos="3143250" algn="l"/>
              </a:tabLst>
            </a:pPr>
            <a:r>
              <a:rPr lang="en-US" sz="1200" b="1" dirty="0">
                <a:solidFill>
                  <a:srgbClr val="002060"/>
                </a:solidFill>
                <a:latin typeface="Georgia" pitchFamily="18" charset="0"/>
              </a:rPr>
              <a:t>Secretory cells </a:t>
            </a:r>
          </a:p>
          <a:p>
            <a:pPr marL="1371600" lvl="4">
              <a:buFont typeface="Arial" pitchFamily="34" charset="0"/>
              <a:buChar char="•"/>
              <a:tabLst>
                <a:tab pos="3143250" algn="l"/>
              </a:tabLst>
            </a:pPr>
            <a:r>
              <a:rPr lang="en-US" sz="1200" b="1" dirty="0">
                <a:solidFill>
                  <a:srgbClr val="002060"/>
                </a:solidFill>
                <a:latin typeface="Georgia" pitchFamily="18" charset="0"/>
              </a:rPr>
              <a:t>Myoepithelial cells </a:t>
            </a:r>
          </a:p>
          <a:p>
            <a:pPr marL="1371600" lvl="4">
              <a:buFont typeface="Arial" pitchFamily="34" charset="0"/>
              <a:buChar char="•"/>
              <a:tabLst>
                <a:tab pos="3143250" algn="l"/>
              </a:tabLst>
            </a:pPr>
            <a:r>
              <a:rPr lang="en-US" sz="1200" b="1" dirty="0">
                <a:solidFill>
                  <a:srgbClr val="002060"/>
                </a:solidFill>
                <a:latin typeface="Georgia" pitchFamily="18" charset="0"/>
              </a:rPr>
              <a:t>(Plasma cells and other lymphocytes) </a:t>
            </a:r>
          </a:p>
          <a:p>
            <a:pPr marL="914400" lvl="4">
              <a:buFont typeface="Arial" pitchFamily="34" charset="0"/>
              <a:buChar char="•"/>
              <a:tabLst>
                <a:tab pos="3143250" algn="l"/>
              </a:tabLst>
            </a:pPr>
            <a:r>
              <a:rPr lang="en-US" sz="1200" b="1" dirty="0">
                <a:solidFill>
                  <a:srgbClr val="002060"/>
                </a:solidFill>
                <a:latin typeface="Georgia" pitchFamily="18" charset="0"/>
              </a:rPr>
              <a:t>Stages </a:t>
            </a:r>
          </a:p>
          <a:p>
            <a:pPr marL="1371600" lvl="5">
              <a:buFont typeface="Arial" pitchFamily="34" charset="0"/>
              <a:buChar char="•"/>
              <a:tabLst>
                <a:tab pos="3143250" algn="l"/>
              </a:tabLst>
            </a:pPr>
            <a:r>
              <a:rPr lang="en-US" sz="1200" b="1" dirty="0">
                <a:solidFill>
                  <a:srgbClr val="002060"/>
                </a:solidFill>
                <a:latin typeface="Georgia" pitchFamily="18" charset="0"/>
              </a:rPr>
              <a:t>Immature / Inactive </a:t>
            </a:r>
          </a:p>
          <a:p>
            <a:pPr marL="1371600" lvl="5">
              <a:buFont typeface="Arial" pitchFamily="34" charset="0"/>
              <a:buChar char="•"/>
              <a:tabLst>
                <a:tab pos="3143250" algn="l"/>
              </a:tabLst>
            </a:pPr>
            <a:r>
              <a:rPr lang="en-US" sz="1200" b="1" dirty="0">
                <a:solidFill>
                  <a:srgbClr val="002060"/>
                </a:solidFill>
                <a:latin typeface="Georgia" pitchFamily="18" charset="0"/>
              </a:rPr>
              <a:t>Mammary gland of pregnancy </a:t>
            </a:r>
          </a:p>
          <a:p>
            <a:pPr marL="1371600" lvl="5">
              <a:buFont typeface="Arial" pitchFamily="34" charset="0"/>
              <a:buChar char="•"/>
              <a:tabLst>
                <a:tab pos="3143250" algn="l"/>
              </a:tabLst>
            </a:pPr>
            <a:r>
              <a:rPr lang="en-US" sz="1200" b="1" dirty="0">
                <a:solidFill>
                  <a:srgbClr val="002060"/>
                </a:solidFill>
                <a:latin typeface="Georgia" pitchFamily="18" charset="0"/>
              </a:rPr>
              <a:t>Lactating mammary gland </a:t>
            </a:r>
          </a:p>
          <a:p>
            <a:pPr marL="1371600" lvl="5">
              <a:buFont typeface="Arial" pitchFamily="34" charset="0"/>
              <a:buChar char="•"/>
              <a:tabLst>
                <a:tab pos="3143250" algn="l"/>
              </a:tabLst>
            </a:pPr>
            <a:r>
              <a:rPr lang="en-US" sz="1200" b="1" dirty="0">
                <a:solidFill>
                  <a:srgbClr val="002060"/>
                </a:solidFill>
                <a:latin typeface="Georgia" pitchFamily="18" charset="0"/>
              </a:rPr>
              <a:t>Regressing (difficult to distinguish from poorly preserved tissue) </a:t>
            </a:r>
          </a:p>
          <a:p>
            <a:pPr marL="914400" lvl="5">
              <a:buFont typeface="Arial" pitchFamily="34" charset="0"/>
              <a:buChar char="•"/>
              <a:tabLst>
                <a:tab pos="3143250" algn="l"/>
              </a:tabLst>
            </a:pPr>
            <a:r>
              <a:rPr lang="en-US" sz="1200" b="1" dirty="0">
                <a:solidFill>
                  <a:srgbClr val="002060"/>
                </a:solidFill>
                <a:latin typeface="Georgia" pitchFamily="18" charset="0"/>
              </a:rPr>
              <a:t>Nipple </a:t>
            </a:r>
          </a:p>
          <a:p>
            <a:pPr marL="1371600" lvl="6">
              <a:buFont typeface="Arial" pitchFamily="34" charset="0"/>
              <a:buChar char="•"/>
              <a:tabLst>
                <a:tab pos="3143250" algn="l"/>
              </a:tabLst>
            </a:pPr>
            <a:r>
              <a:rPr lang="en-US" sz="1200" b="1" dirty="0">
                <a:solidFill>
                  <a:srgbClr val="002060"/>
                </a:solidFill>
                <a:latin typeface="Georgia" pitchFamily="18" charset="0"/>
              </a:rPr>
              <a:t>Lactiferous ducts / sinuses</a:t>
            </a:r>
          </a:p>
          <a:p>
            <a:pPr marL="1371600" lvl="6">
              <a:tabLst>
                <a:tab pos="3143250" algn="l"/>
              </a:tabLst>
            </a:pPr>
            <a:endParaRPr lang="en-US" sz="1200" b="1" dirty="0">
              <a:solidFill>
                <a:srgbClr val="002060"/>
              </a:solidFill>
              <a:latin typeface="Georgia" pitchFamily="18" charset="0"/>
            </a:endParaRPr>
          </a:p>
          <a:p>
            <a:pPr marL="0" lvl="6">
              <a:buFont typeface="Arial" pitchFamily="34" charset="0"/>
              <a:buChar char="•"/>
              <a:tabLst>
                <a:tab pos="3143250" algn="l"/>
              </a:tabLst>
            </a:pPr>
            <a:r>
              <a:rPr lang="en-US" sz="1200" b="1" dirty="0">
                <a:solidFill>
                  <a:srgbClr val="002060"/>
                </a:solidFill>
                <a:latin typeface="Georgia" pitchFamily="18" charset="0"/>
              </a:rPr>
              <a:t>Distinguish, at the electron microscope level, each of the following organs and their specific features:</a:t>
            </a:r>
          </a:p>
          <a:p>
            <a:pPr marL="457200" lvl="7">
              <a:buFont typeface="Arial" pitchFamily="34" charset="0"/>
              <a:buChar char="•"/>
              <a:tabLst>
                <a:tab pos="3143250" algn="l"/>
              </a:tabLst>
            </a:pPr>
            <a:r>
              <a:rPr lang="en-US" sz="1200" b="1" dirty="0">
                <a:solidFill>
                  <a:srgbClr val="002060"/>
                </a:solidFill>
                <a:latin typeface="Georgia" pitchFamily="18" charset="0"/>
              </a:rPr>
              <a:t>Mammary gland </a:t>
            </a:r>
          </a:p>
          <a:p>
            <a:pPr marL="914400" lvl="8">
              <a:buFont typeface="Arial" pitchFamily="34" charset="0"/>
              <a:buChar char="•"/>
              <a:tabLst>
                <a:tab pos="3143250" algn="l"/>
              </a:tabLst>
            </a:pPr>
            <a:r>
              <a:rPr lang="en-US" sz="1200" b="1" dirty="0">
                <a:solidFill>
                  <a:srgbClr val="002060"/>
                </a:solidFill>
                <a:latin typeface="Georgia" pitchFamily="18" charset="0"/>
              </a:rPr>
              <a:t>Acinar cells</a:t>
            </a:r>
          </a:p>
          <a:p>
            <a:pPr marL="1371600" lvl="8">
              <a:buFont typeface="Arial" pitchFamily="34" charset="0"/>
              <a:buChar char="•"/>
              <a:tabLst>
                <a:tab pos="3143250" algn="l"/>
              </a:tabLst>
            </a:pPr>
            <a:r>
              <a:rPr lang="en-US" sz="1200" b="1" dirty="0">
                <a:solidFill>
                  <a:srgbClr val="002060"/>
                </a:solidFill>
                <a:latin typeface="Georgia" pitchFamily="18" charset="0"/>
              </a:rPr>
              <a:t>Lipid product </a:t>
            </a:r>
          </a:p>
          <a:p>
            <a:pPr marL="1371600" lvl="8">
              <a:buFont typeface="Arial" pitchFamily="34" charset="0"/>
              <a:buChar char="•"/>
              <a:tabLst>
                <a:tab pos="3143250" algn="l"/>
              </a:tabLst>
            </a:pPr>
            <a:r>
              <a:rPr lang="en-US" sz="1200" b="1" dirty="0">
                <a:solidFill>
                  <a:srgbClr val="002060"/>
                </a:solidFill>
                <a:latin typeface="Georgia" pitchFamily="18" charset="0"/>
              </a:rPr>
              <a:t>Protein product </a:t>
            </a:r>
          </a:p>
          <a:p>
            <a:pPr marL="914400" lvl="8">
              <a:buFont typeface="Arial" pitchFamily="34" charset="0"/>
              <a:buChar char="•"/>
              <a:tabLst>
                <a:tab pos="3143250" algn="l"/>
              </a:tabLst>
            </a:pPr>
            <a:r>
              <a:rPr lang="en-US" sz="1200" b="1" dirty="0">
                <a:solidFill>
                  <a:srgbClr val="002060"/>
                </a:solidFill>
                <a:latin typeface="Georgia" pitchFamily="18" charset="0"/>
              </a:rPr>
              <a:t>Myoepithelial cells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158162"/>
            <a:ext cx="7315200" cy="5674107"/>
          </a:xfrm>
          <a:prstGeom prst="rect">
            <a:avLst/>
          </a:prstGeom>
        </p:spPr>
      </p:pic>
      <p:sp>
        <p:nvSpPr>
          <p:cNvPr id="3" name="TextBox 2"/>
          <p:cNvSpPr txBox="1"/>
          <p:nvPr/>
        </p:nvSpPr>
        <p:spPr>
          <a:xfrm>
            <a:off x="228600" y="533400"/>
            <a:ext cx="8686800" cy="830997"/>
          </a:xfrm>
          <a:prstGeom prst="rect">
            <a:avLst/>
          </a:prstGeom>
          <a:noFill/>
        </p:spPr>
        <p:txBody>
          <a:bodyPr wrap="square" rtlCol="0">
            <a:spAutoFit/>
          </a:bodyPr>
          <a:lstStyle/>
          <a:p>
            <a:r>
              <a:rPr lang="en-US" sz="2400" b="1" dirty="0">
                <a:solidFill>
                  <a:schemeClr val="accent3">
                    <a:lumMod val="50000"/>
                  </a:schemeClr>
                </a:solidFill>
                <a:latin typeface="Script MT Bold" pitchFamily="66" charset="0"/>
              </a:rPr>
              <a:t>Self-check:  Identify the </a:t>
            </a:r>
            <a:r>
              <a:rPr lang="en-US" sz="2400" b="1" dirty="0">
                <a:solidFill>
                  <a:schemeClr val="accent3">
                    <a:lumMod val="50000"/>
                  </a:schemeClr>
                </a:solidFill>
                <a:latin typeface="Times New Roman" pitchFamily="18" charset="0"/>
                <a:cs typeface="Times New Roman" pitchFamily="18" charset="0"/>
              </a:rPr>
              <a:t>TISSUES</a:t>
            </a:r>
            <a:r>
              <a:rPr lang="en-US" sz="2400" b="1" dirty="0">
                <a:solidFill>
                  <a:schemeClr val="accent3">
                    <a:lumMod val="50000"/>
                  </a:schemeClr>
                </a:solidFill>
                <a:latin typeface="Script MT Bold" pitchFamily="66" charset="0"/>
              </a:rPr>
              <a:t> in the outlined regions. (advance slides for answers)</a:t>
            </a:r>
          </a:p>
        </p:txBody>
      </p:sp>
      <p:sp>
        <p:nvSpPr>
          <p:cNvPr id="5" name="Rectangle 4"/>
          <p:cNvSpPr/>
          <p:nvPr/>
        </p:nvSpPr>
        <p:spPr>
          <a:xfrm>
            <a:off x="186409" y="3544"/>
            <a:ext cx="8874192"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QUIZ</a:t>
            </a:r>
          </a:p>
        </p:txBody>
      </p:sp>
      <p:sp>
        <p:nvSpPr>
          <p:cNvPr id="6" name="TextBox 5"/>
          <p:cNvSpPr txBox="1"/>
          <p:nvPr/>
        </p:nvSpPr>
        <p:spPr>
          <a:xfrm>
            <a:off x="4572000" y="3200400"/>
            <a:ext cx="1981200" cy="1200329"/>
          </a:xfrm>
          <a:prstGeom prst="rect">
            <a:avLst/>
          </a:prstGeom>
          <a:noFill/>
        </p:spPr>
        <p:txBody>
          <a:bodyPr wrap="square" rtlCol="0">
            <a:spAutoFit/>
          </a:bodyPr>
          <a:lstStyle/>
          <a:p>
            <a:r>
              <a:rPr lang="en-US" sz="3600" b="1" dirty="0">
                <a:solidFill>
                  <a:srgbClr val="00B0F0"/>
                </a:solidFill>
              </a:rPr>
              <a:t>Smooth muscle</a:t>
            </a:r>
          </a:p>
        </p:txBody>
      </p:sp>
      <p:sp>
        <p:nvSpPr>
          <p:cNvPr id="7" name="Freeform 6"/>
          <p:cNvSpPr/>
          <p:nvPr/>
        </p:nvSpPr>
        <p:spPr>
          <a:xfrm>
            <a:off x="3596640" y="2194560"/>
            <a:ext cx="3950208" cy="3939459"/>
          </a:xfrm>
          <a:custGeom>
            <a:avLst/>
            <a:gdLst>
              <a:gd name="connsiteX0" fmla="*/ 1048512 w 3950208"/>
              <a:gd name="connsiteY0" fmla="*/ 950976 h 3939459"/>
              <a:gd name="connsiteX1" fmla="*/ 926592 w 3950208"/>
              <a:gd name="connsiteY1" fmla="*/ 1048512 h 3939459"/>
              <a:gd name="connsiteX2" fmla="*/ 877824 w 3950208"/>
              <a:gd name="connsiteY2" fmla="*/ 1085088 h 3939459"/>
              <a:gd name="connsiteX3" fmla="*/ 841248 w 3950208"/>
              <a:gd name="connsiteY3" fmla="*/ 1133856 h 3939459"/>
              <a:gd name="connsiteX4" fmla="*/ 804672 w 3950208"/>
              <a:gd name="connsiteY4" fmla="*/ 1158240 h 3939459"/>
              <a:gd name="connsiteX5" fmla="*/ 707136 w 3950208"/>
              <a:gd name="connsiteY5" fmla="*/ 1243584 h 3939459"/>
              <a:gd name="connsiteX6" fmla="*/ 621792 w 3950208"/>
              <a:gd name="connsiteY6" fmla="*/ 1328928 h 3939459"/>
              <a:gd name="connsiteX7" fmla="*/ 597408 w 3950208"/>
              <a:gd name="connsiteY7" fmla="*/ 1365504 h 3939459"/>
              <a:gd name="connsiteX8" fmla="*/ 548640 w 3950208"/>
              <a:gd name="connsiteY8" fmla="*/ 1402080 h 3939459"/>
              <a:gd name="connsiteX9" fmla="*/ 487680 w 3950208"/>
              <a:gd name="connsiteY9" fmla="*/ 1475232 h 3939459"/>
              <a:gd name="connsiteX10" fmla="*/ 451104 w 3950208"/>
              <a:gd name="connsiteY10" fmla="*/ 1511808 h 3939459"/>
              <a:gd name="connsiteX11" fmla="*/ 365760 w 3950208"/>
              <a:gd name="connsiteY11" fmla="*/ 1633728 h 3939459"/>
              <a:gd name="connsiteX12" fmla="*/ 329184 w 3950208"/>
              <a:gd name="connsiteY12" fmla="*/ 1694688 h 3939459"/>
              <a:gd name="connsiteX13" fmla="*/ 316992 w 3950208"/>
              <a:gd name="connsiteY13" fmla="*/ 1731264 h 3939459"/>
              <a:gd name="connsiteX14" fmla="*/ 280416 w 3950208"/>
              <a:gd name="connsiteY14" fmla="*/ 1755648 h 3939459"/>
              <a:gd name="connsiteX15" fmla="*/ 256032 w 3950208"/>
              <a:gd name="connsiteY15" fmla="*/ 1804416 h 3939459"/>
              <a:gd name="connsiteX16" fmla="*/ 243840 w 3950208"/>
              <a:gd name="connsiteY16" fmla="*/ 1840992 h 3939459"/>
              <a:gd name="connsiteX17" fmla="*/ 195072 w 3950208"/>
              <a:gd name="connsiteY17" fmla="*/ 1914144 h 3939459"/>
              <a:gd name="connsiteX18" fmla="*/ 158496 w 3950208"/>
              <a:gd name="connsiteY18" fmla="*/ 1987296 h 3939459"/>
              <a:gd name="connsiteX19" fmla="*/ 109728 w 3950208"/>
              <a:gd name="connsiteY19" fmla="*/ 2060448 h 3939459"/>
              <a:gd name="connsiteX20" fmla="*/ 85344 w 3950208"/>
              <a:gd name="connsiteY20" fmla="*/ 2145792 h 3939459"/>
              <a:gd name="connsiteX21" fmla="*/ 60960 w 3950208"/>
              <a:gd name="connsiteY21" fmla="*/ 2218944 h 3939459"/>
              <a:gd name="connsiteX22" fmla="*/ 48768 w 3950208"/>
              <a:gd name="connsiteY22" fmla="*/ 2292096 h 3939459"/>
              <a:gd name="connsiteX23" fmla="*/ 36576 w 3950208"/>
              <a:gd name="connsiteY23" fmla="*/ 2328672 h 3939459"/>
              <a:gd name="connsiteX24" fmla="*/ 24384 w 3950208"/>
              <a:gd name="connsiteY24" fmla="*/ 2377440 h 3939459"/>
              <a:gd name="connsiteX25" fmla="*/ 0 w 3950208"/>
              <a:gd name="connsiteY25" fmla="*/ 2535936 h 3939459"/>
              <a:gd name="connsiteX26" fmla="*/ 12192 w 3950208"/>
              <a:gd name="connsiteY26" fmla="*/ 2804160 h 3939459"/>
              <a:gd name="connsiteX27" fmla="*/ 24384 w 3950208"/>
              <a:gd name="connsiteY27" fmla="*/ 2852928 h 3939459"/>
              <a:gd name="connsiteX28" fmla="*/ 36576 w 3950208"/>
              <a:gd name="connsiteY28" fmla="*/ 2913888 h 3939459"/>
              <a:gd name="connsiteX29" fmla="*/ 73152 w 3950208"/>
              <a:gd name="connsiteY29" fmla="*/ 3023616 h 3939459"/>
              <a:gd name="connsiteX30" fmla="*/ 97536 w 3950208"/>
              <a:gd name="connsiteY30" fmla="*/ 3121152 h 3939459"/>
              <a:gd name="connsiteX31" fmla="*/ 121920 w 3950208"/>
              <a:gd name="connsiteY31" fmla="*/ 3218688 h 3939459"/>
              <a:gd name="connsiteX32" fmla="*/ 146304 w 3950208"/>
              <a:gd name="connsiteY32" fmla="*/ 3291840 h 3939459"/>
              <a:gd name="connsiteX33" fmla="*/ 182880 w 3950208"/>
              <a:gd name="connsiteY33" fmla="*/ 3364992 h 3939459"/>
              <a:gd name="connsiteX34" fmla="*/ 231648 w 3950208"/>
              <a:gd name="connsiteY34" fmla="*/ 3438144 h 3939459"/>
              <a:gd name="connsiteX35" fmla="*/ 256032 w 3950208"/>
              <a:gd name="connsiteY35" fmla="*/ 3474720 h 3939459"/>
              <a:gd name="connsiteX36" fmla="*/ 280416 w 3950208"/>
              <a:gd name="connsiteY36" fmla="*/ 3511296 h 3939459"/>
              <a:gd name="connsiteX37" fmla="*/ 304800 w 3950208"/>
              <a:gd name="connsiteY37" fmla="*/ 3547872 h 3939459"/>
              <a:gd name="connsiteX38" fmla="*/ 353568 w 3950208"/>
              <a:gd name="connsiteY38" fmla="*/ 3596640 h 3939459"/>
              <a:gd name="connsiteX39" fmla="*/ 438912 w 3950208"/>
              <a:gd name="connsiteY39" fmla="*/ 3681984 h 3939459"/>
              <a:gd name="connsiteX40" fmla="*/ 463296 w 3950208"/>
              <a:gd name="connsiteY40" fmla="*/ 3718560 h 3939459"/>
              <a:gd name="connsiteX41" fmla="*/ 609600 w 3950208"/>
              <a:gd name="connsiteY41" fmla="*/ 3816096 h 3939459"/>
              <a:gd name="connsiteX42" fmla="*/ 694944 w 3950208"/>
              <a:gd name="connsiteY42" fmla="*/ 3864864 h 3939459"/>
              <a:gd name="connsiteX43" fmla="*/ 829056 w 3950208"/>
              <a:gd name="connsiteY43" fmla="*/ 3901440 h 3939459"/>
              <a:gd name="connsiteX44" fmla="*/ 877824 w 3950208"/>
              <a:gd name="connsiteY44" fmla="*/ 3913632 h 3939459"/>
              <a:gd name="connsiteX45" fmla="*/ 999744 w 3950208"/>
              <a:gd name="connsiteY45" fmla="*/ 3925824 h 3939459"/>
              <a:gd name="connsiteX46" fmla="*/ 1036320 w 3950208"/>
              <a:gd name="connsiteY46" fmla="*/ 3938016 h 3939459"/>
              <a:gd name="connsiteX47" fmla="*/ 1389888 w 3950208"/>
              <a:gd name="connsiteY47" fmla="*/ 3913632 h 3939459"/>
              <a:gd name="connsiteX48" fmla="*/ 1475232 w 3950208"/>
              <a:gd name="connsiteY48" fmla="*/ 3864864 h 3939459"/>
              <a:gd name="connsiteX49" fmla="*/ 1511808 w 3950208"/>
              <a:gd name="connsiteY49" fmla="*/ 3852672 h 3939459"/>
              <a:gd name="connsiteX50" fmla="*/ 1597152 w 3950208"/>
              <a:gd name="connsiteY50" fmla="*/ 3791712 h 3939459"/>
              <a:gd name="connsiteX51" fmla="*/ 1670304 w 3950208"/>
              <a:gd name="connsiteY51" fmla="*/ 3742944 h 3939459"/>
              <a:gd name="connsiteX52" fmla="*/ 1706880 w 3950208"/>
              <a:gd name="connsiteY52" fmla="*/ 3718560 h 3939459"/>
              <a:gd name="connsiteX53" fmla="*/ 1731264 w 3950208"/>
              <a:gd name="connsiteY53" fmla="*/ 3681984 h 3939459"/>
              <a:gd name="connsiteX54" fmla="*/ 1780032 w 3950208"/>
              <a:gd name="connsiteY54" fmla="*/ 3645408 h 3939459"/>
              <a:gd name="connsiteX55" fmla="*/ 1828800 w 3950208"/>
              <a:gd name="connsiteY55" fmla="*/ 3584448 h 3939459"/>
              <a:gd name="connsiteX56" fmla="*/ 1877568 w 3950208"/>
              <a:gd name="connsiteY56" fmla="*/ 3511296 h 3939459"/>
              <a:gd name="connsiteX57" fmla="*/ 1901952 w 3950208"/>
              <a:gd name="connsiteY57" fmla="*/ 3474720 h 3939459"/>
              <a:gd name="connsiteX58" fmla="*/ 1950720 w 3950208"/>
              <a:gd name="connsiteY58" fmla="*/ 3377184 h 3939459"/>
              <a:gd name="connsiteX59" fmla="*/ 1999488 w 3950208"/>
              <a:gd name="connsiteY59" fmla="*/ 3304032 h 3939459"/>
              <a:gd name="connsiteX60" fmla="*/ 2060448 w 3950208"/>
              <a:gd name="connsiteY60" fmla="*/ 3194304 h 3939459"/>
              <a:gd name="connsiteX61" fmla="*/ 2072640 w 3950208"/>
              <a:gd name="connsiteY61" fmla="*/ 3157728 h 3939459"/>
              <a:gd name="connsiteX62" fmla="*/ 2145792 w 3950208"/>
              <a:gd name="connsiteY62" fmla="*/ 3084576 h 3939459"/>
              <a:gd name="connsiteX63" fmla="*/ 2170176 w 3950208"/>
              <a:gd name="connsiteY63" fmla="*/ 3035808 h 3939459"/>
              <a:gd name="connsiteX64" fmla="*/ 2255520 w 3950208"/>
              <a:gd name="connsiteY64" fmla="*/ 2950464 h 3939459"/>
              <a:gd name="connsiteX65" fmla="*/ 2292096 w 3950208"/>
              <a:gd name="connsiteY65" fmla="*/ 2913888 h 3939459"/>
              <a:gd name="connsiteX66" fmla="*/ 2340864 w 3950208"/>
              <a:gd name="connsiteY66" fmla="*/ 2865120 h 3939459"/>
              <a:gd name="connsiteX67" fmla="*/ 2450592 w 3950208"/>
              <a:gd name="connsiteY67" fmla="*/ 2779776 h 3939459"/>
              <a:gd name="connsiteX68" fmla="*/ 2621280 w 3950208"/>
              <a:gd name="connsiteY68" fmla="*/ 2657856 h 3939459"/>
              <a:gd name="connsiteX69" fmla="*/ 2657856 w 3950208"/>
              <a:gd name="connsiteY69" fmla="*/ 2645664 h 3939459"/>
              <a:gd name="connsiteX70" fmla="*/ 2682240 w 3950208"/>
              <a:gd name="connsiteY70" fmla="*/ 2609088 h 3939459"/>
              <a:gd name="connsiteX71" fmla="*/ 2718816 w 3950208"/>
              <a:gd name="connsiteY71" fmla="*/ 2596896 h 3939459"/>
              <a:gd name="connsiteX72" fmla="*/ 2804160 w 3950208"/>
              <a:gd name="connsiteY72" fmla="*/ 2535936 h 3939459"/>
              <a:gd name="connsiteX73" fmla="*/ 2828544 w 3950208"/>
              <a:gd name="connsiteY73" fmla="*/ 2499360 h 3939459"/>
              <a:gd name="connsiteX74" fmla="*/ 2889504 w 3950208"/>
              <a:gd name="connsiteY74" fmla="*/ 2462784 h 3939459"/>
              <a:gd name="connsiteX75" fmla="*/ 2962656 w 3950208"/>
              <a:gd name="connsiteY75" fmla="*/ 2389632 h 3939459"/>
              <a:gd name="connsiteX76" fmla="*/ 3072384 w 3950208"/>
              <a:gd name="connsiteY76" fmla="*/ 2304288 h 3939459"/>
              <a:gd name="connsiteX77" fmla="*/ 3169920 w 3950208"/>
              <a:gd name="connsiteY77" fmla="*/ 2231136 h 3939459"/>
              <a:gd name="connsiteX78" fmla="*/ 3267456 w 3950208"/>
              <a:gd name="connsiteY78" fmla="*/ 2133600 h 3939459"/>
              <a:gd name="connsiteX79" fmla="*/ 3304032 w 3950208"/>
              <a:gd name="connsiteY79" fmla="*/ 2121408 h 3939459"/>
              <a:gd name="connsiteX80" fmla="*/ 3438144 w 3950208"/>
              <a:gd name="connsiteY80" fmla="*/ 2011680 h 3939459"/>
              <a:gd name="connsiteX81" fmla="*/ 3499104 w 3950208"/>
              <a:gd name="connsiteY81" fmla="*/ 1962912 h 3939459"/>
              <a:gd name="connsiteX82" fmla="*/ 3547872 w 3950208"/>
              <a:gd name="connsiteY82" fmla="*/ 1938528 h 3939459"/>
              <a:gd name="connsiteX83" fmla="*/ 3621024 w 3950208"/>
              <a:gd name="connsiteY83" fmla="*/ 1877568 h 3939459"/>
              <a:gd name="connsiteX84" fmla="*/ 3657600 w 3950208"/>
              <a:gd name="connsiteY84" fmla="*/ 1865376 h 3939459"/>
              <a:gd name="connsiteX85" fmla="*/ 3694176 w 3950208"/>
              <a:gd name="connsiteY85" fmla="*/ 1828800 h 3939459"/>
              <a:gd name="connsiteX86" fmla="*/ 3767328 w 3950208"/>
              <a:gd name="connsiteY86" fmla="*/ 1780032 h 3939459"/>
              <a:gd name="connsiteX87" fmla="*/ 3803904 w 3950208"/>
              <a:gd name="connsiteY87" fmla="*/ 1743456 h 3939459"/>
              <a:gd name="connsiteX88" fmla="*/ 3877056 w 3950208"/>
              <a:gd name="connsiteY88" fmla="*/ 1694688 h 3939459"/>
              <a:gd name="connsiteX89" fmla="*/ 3925824 w 3950208"/>
              <a:gd name="connsiteY89" fmla="*/ 1621536 h 3939459"/>
              <a:gd name="connsiteX90" fmla="*/ 3950208 w 3950208"/>
              <a:gd name="connsiteY90" fmla="*/ 1548384 h 3939459"/>
              <a:gd name="connsiteX91" fmla="*/ 3938016 w 3950208"/>
              <a:gd name="connsiteY91" fmla="*/ 1194816 h 3939459"/>
              <a:gd name="connsiteX92" fmla="*/ 3864864 w 3950208"/>
              <a:gd name="connsiteY92" fmla="*/ 1024128 h 3939459"/>
              <a:gd name="connsiteX93" fmla="*/ 3840480 w 3950208"/>
              <a:gd name="connsiteY93" fmla="*/ 975360 h 3939459"/>
              <a:gd name="connsiteX94" fmla="*/ 3816096 w 3950208"/>
              <a:gd name="connsiteY94" fmla="*/ 938784 h 3939459"/>
              <a:gd name="connsiteX95" fmla="*/ 3767328 w 3950208"/>
              <a:gd name="connsiteY95" fmla="*/ 829056 h 3939459"/>
              <a:gd name="connsiteX96" fmla="*/ 3730752 w 3950208"/>
              <a:gd name="connsiteY96" fmla="*/ 804672 h 3939459"/>
              <a:gd name="connsiteX97" fmla="*/ 3718560 w 3950208"/>
              <a:gd name="connsiteY97" fmla="*/ 768096 h 3939459"/>
              <a:gd name="connsiteX98" fmla="*/ 3645408 w 3950208"/>
              <a:gd name="connsiteY98" fmla="*/ 707136 h 3939459"/>
              <a:gd name="connsiteX99" fmla="*/ 3547872 w 3950208"/>
              <a:gd name="connsiteY99" fmla="*/ 597408 h 3939459"/>
              <a:gd name="connsiteX100" fmla="*/ 3486912 w 3950208"/>
              <a:gd name="connsiteY100" fmla="*/ 560832 h 3939459"/>
              <a:gd name="connsiteX101" fmla="*/ 3413760 w 3950208"/>
              <a:gd name="connsiteY101" fmla="*/ 487680 h 3939459"/>
              <a:gd name="connsiteX102" fmla="*/ 3328416 w 3950208"/>
              <a:gd name="connsiteY102" fmla="*/ 438912 h 3939459"/>
              <a:gd name="connsiteX103" fmla="*/ 3255264 w 3950208"/>
              <a:gd name="connsiteY103" fmla="*/ 365760 h 3939459"/>
              <a:gd name="connsiteX104" fmla="*/ 3206496 w 3950208"/>
              <a:gd name="connsiteY104" fmla="*/ 341376 h 3939459"/>
              <a:gd name="connsiteX105" fmla="*/ 3169920 w 3950208"/>
              <a:gd name="connsiteY105" fmla="*/ 329184 h 3939459"/>
              <a:gd name="connsiteX106" fmla="*/ 3133344 w 3950208"/>
              <a:gd name="connsiteY106" fmla="*/ 304800 h 3939459"/>
              <a:gd name="connsiteX107" fmla="*/ 3060192 w 3950208"/>
              <a:gd name="connsiteY107" fmla="*/ 280416 h 3939459"/>
              <a:gd name="connsiteX108" fmla="*/ 3023616 w 3950208"/>
              <a:gd name="connsiteY108" fmla="*/ 268224 h 3939459"/>
              <a:gd name="connsiteX109" fmla="*/ 2938272 w 3950208"/>
              <a:gd name="connsiteY109" fmla="*/ 219456 h 3939459"/>
              <a:gd name="connsiteX110" fmla="*/ 2852928 w 3950208"/>
              <a:gd name="connsiteY110" fmla="*/ 195072 h 3939459"/>
              <a:gd name="connsiteX111" fmla="*/ 2816352 w 3950208"/>
              <a:gd name="connsiteY111" fmla="*/ 182880 h 3939459"/>
              <a:gd name="connsiteX112" fmla="*/ 2779776 w 3950208"/>
              <a:gd name="connsiteY112" fmla="*/ 158496 h 3939459"/>
              <a:gd name="connsiteX113" fmla="*/ 2743200 w 3950208"/>
              <a:gd name="connsiteY113" fmla="*/ 146304 h 3939459"/>
              <a:gd name="connsiteX114" fmla="*/ 2706624 w 3950208"/>
              <a:gd name="connsiteY114" fmla="*/ 121920 h 3939459"/>
              <a:gd name="connsiteX115" fmla="*/ 2621280 w 3950208"/>
              <a:gd name="connsiteY115" fmla="*/ 85344 h 3939459"/>
              <a:gd name="connsiteX116" fmla="*/ 2584704 w 3950208"/>
              <a:gd name="connsiteY116" fmla="*/ 60960 h 3939459"/>
              <a:gd name="connsiteX117" fmla="*/ 2499360 w 3950208"/>
              <a:gd name="connsiteY117" fmla="*/ 36576 h 3939459"/>
              <a:gd name="connsiteX118" fmla="*/ 2462784 w 3950208"/>
              <a:gd name="connsiteY118" fmla="*/ 24384 h 3939459"/>
              <a:gd name="connsiteX119" fmla="*/ 2328672 w 3950208"/>
              <a:gd name="connsiteY119" fmla="*/ 12192 h 3939459"/>
              <a:gd name="connsiteX120" fmla="*/ 2243328 w 3950208"/>
              <a:gd name="connsiteY120" fmla="*/ 0 h 3939459"/>
              <a:gd name="connsiteX121" fmla="*/ 1950720 w 3950208"/>
              <a:gd name="connsiteY121" fmla="*/ 12192 h 3939459"/>
              <a:gd name="connsiteX122" fmla="*/ 1865376 w 3950208"/>
              <a:gd name="connsiteY122" fmla="*/ 60960 h 3939459"/>
              <a:gd name="connsiteX123" fmla="*/ 1804416 w 3950208"/>
              <a:gd name="connsiteY123" fmla="*/ 85344 h 3939459"/>
              <a:gd name="connsiteX124" fmla="*/ 1755648 w 3950208"/>
              <a:gd name="connsiteY124" fmla="*/ 109728 h 3939459"/>
              <a:gd name="connsiteX125" fmla="*/ 1682496 w 3950208"/>
              <a:gd name="connsiteY125" fmla="*/ 134112 h 3939459"/>
              <a:gd name="connsiteX126" fmla="*/ 1597152 w 3950208"/>
              <a:gd name="connsiteY126" fmla="*/ 195072 h 3939459"/>
              <a:gd name="connsiteX127" fmla="*/ 1560576 w 3950208"/>
              <a:gd name="connsiteY127" fmla="*/ 219456 h 3939459"/>
              <a:gd name="connsiteX128" fmla="*/ 1536192 w 3950208"/>
              <a:gd name="connsiteY128" fmla="*/ 256032 h 3939459"/>
              <a:gd name="connsiteX129" fmla="*/ 1499616 w 3950208"/>
              <a:gd name="connsiteY129" fmla="*/ 280416 h 3939459"/>
              <a:gd name="connsiteX130" fmla="*/ 1487424 w 3950208"/>
              <a:gd name="connsiteY130" fmla="*/ 316992 h 3939459"/>
              <a:gd name="connsiteX131" fmla="*/ 1450848 w 3950208"/>
              <a:gd name="connsiteY131" fmla="*/ 353568 h 3939459"/>
              <a:gd name="connsiteX132" fmla="*/ 1389888 w 3950208"/>
              <a:gd name="connsiteY132" fmla="*/ 402336 h 3939459"/>
              <a:gd name="connsiteX133" fmla="*/ 1365504 w 3950208"/>
              <a:gd name="connsiteY133" fmla="*/ 451104 h 3939459"/>
              <a:gd name="connsiteX134" fmla="*/ 1353312 w 3950208"/>
              <a:gd name="connsiteY134" fmla="*/ 487680 h 3939459"/>
              <a:gd name="connsiteX135" fmla="*/ 1316736 w 3950208"/>
              <a:gd name="connsiteY135" fmla="*/ 512064 h 3939459"/>
              <a:gd name="connsiteX136" fmla="*/ 1304544 w 3950208"/>
              <a:gd name="connsiteY136" fmla="*/ 548640 h 3939459"/>
              <a:gd name="connsiteX137" fmla="*/ 1255776 w 3950208"/>
              <a:gd name="connsiteY137" fmla="*/ 621792 h 3939459"/>
              <a:gd name="connsiteX138" fmla="*/ 1219200 w 3950208"/>
              <a:gd name="connsiteY138" fmla="*/ 694944 h 3939459"/>
              <a:gd name="connsiteX139" fmla="*/ 1194816 w 3950208"/>
              <a:gd name="connsiteY139" fmla="*/ 743712 h 3939459"/>
              <a:gd name="connsiteX140" fmla="*/ 1170432 w 3950208"/>
              <a:gd name="connsiteY140" fmla="*/ 780288 h 3939459"/>
              <a:gd name="connsiteX141" fmla="*/ 1158240 w 3950208"/>
              <a:gd name="connsiteY141" fmla="*/ 816864 h 3939459"/>
              <a:gd name="connsiteX142" fmla="*/ 1072896 w 3950208"/>
              <a:gd name="connsiteY142" fmla="*/ 914400 h 3939459"/>
              <a:gd name="connsiteX143" fmla="*/ 1048512 w 3950208"/>
              <a:gd name="connsiteY143" fmla="*/ 950976 h 3939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3950208" h="3939459">
                <a:moveTo>
                  <a:pt x="1048512" y="950976"/>
                </a:moveTo>
                <a:cubicBezTo>
                  <a:pt x="824854" y="1110732"/>
                  <a:pt x="1049185" y="943433"/>
                  <a:pt x="926592" y="1048512"/>
                </a:cubicBezTo>
                <a:cubicBezTo>
                  <a:pt x="911164" y="1061736"/>
                  <a:pt x="892192" y="1070720"/>
                  <a:pt x="877824" y="1085088"/>
                </a:cubicBezTo>
                <a:cubicBezTo>
                  <a:pt x="863456" y="1099456"/>
                  <a:pt x="855616" y="1119488"/>
                  <a:pt x="841248" y="1133856"/>
                </a:cubicBezTo>
                <a:cubicBezTo>
                  <a:pt x="830887" y="1144217"/>
                  <a:pt x="815699" y="1148591"/>
                  <a:pt x="804672" y="1158240"/>
                </a:cubicBezTo>
                <a:cubicBezTo>
                  <a:pt x="690558" y="1258090"/>
                  <a:pt x="789443" y="1188713"/>
                  <a:pt x="707136" y="1243584"/>
                </a:cubicBezTo>
                <a:cubicBezTo>
                  <a:pt x="652010" y="1326273"/>
                  <a:pt x="723155" y="1227565"/>
                  <a:pt x="621792" y="1328928"/>
                </a:cubicBezTo>
                <a:cubicBezTo>
                  <a:pt x="611431" y="1339289"/>
                  <a:pt x="607769" y="1355143"/>
                  <a:pt x="597408" y="1365504"/>
                </a:cubicBezTo>
                <a:cubicBezTo>
                  <a:pt x="583040" y="1379872"/>
                  <a:pt x="564068" y="1388856"/>
                  <a:pt x="548640" y="1402080"/>
                </a:cubicBezTo>
                <a:cubicBezTo>
                  <a:pt x="486307" y="1455509"/>
                  <a:pt x="534712" y="1418793"/>
                  <a:pt x="487680" y="1475232"/>
                </a:cubicBezTo>
                <a:cubicBezTo>
                  <a:pt x="476642" y="1488478"/>
                  <a:pt x="462325" y="1498717"/>
                  <a:pt x="451104" y="1511808"/>
                </a:cubicBezTo>
                <a:cubicBezTo>
                  <a:pt x="428874" y="1537743"/>
                  <a:pt x="379750" y="1610412"/>
                  <a:pt x="365760" y="1633728"/>
                </a:cubicBezTo>
                <a:cubicBezTo>
                  <a:pt x="353568" y="1654048"/>
                  <a:pt x="339782" y="1673493"/>
                  <a:pt x="329184" y="1694688"/>
                </a:cubicBezTo>
                <a:cubicBezTo>
                  <a:pt x="323437" y="1706183"/>
                  <a:pt x="325020" y="1721229"/>
                  <a:pt x="316992" y="1731264"/>
                </a:cubicBezTo>
                <a:cubicBezTo>
                  <a:pt x="307838" y="1742706"/>
                  <a:pt x="292608" y="1747520"/>
                  <a:pt x="280416" y="1755648"/>
                </a:cubicBezTo>
                <a:cubicBezTo>
                  <a:pt x="272288" y="1771904"/>
                  <a:pt x="263191" y="1787711"/>
                  <a:pt x="256032" y="1804416"/>
                </a:cubicBezTo>
                <a:cubicBezTo>
                  <a:pt x="250970" y="1816228"/>
                  <a:pt x="250081" y="1829758"/>
                  <a:pt x="243840" y="1840992"/>
                </a:cubicBezTo>
                <a:cubicBezTo>
                  <a:pt x="229608" y="1866610"/>
                  <a:pt x="208178" y="1887932"/>
                  <a:pt x="195072" y="1914144"/>
                </a:cubicBezTo>
                <a:cubicBezTo>
                  <a:pt x="182880" y="1938528"/>
                  <a:pt x="172233" y="1963748"/>
                  <a:pt x="158496" y="1987296"/>
                </a:cubicBezTo>
                <a:cubicBezTo>
                  <a:pt x="143730" y="2012610"/>
                  <a:pt x="123960" y="2034830"/>
                  <a:pt x="109728" y="2060448"/>
                </a:cubicBezTo>
                <a:cubicBezTo>
                  <a:pt x="100821" y="2076481"/>
                  <a:pt x="89461" y="2132067"/>
                  <a:pt x="85344" y="2145792"/>
                </a:cubicBezTo>
                <a:cubicBezTo>
                  <a:pt x="77958" y="2170411"/>
                  <a:pt x="65186" y="2193591"/>
                  <a:pt x="60960" y="2218944"/>
                </a:cubicBezTo>
                <a:cubicBezTo>
                  <a:pt x="56896" y="2243328"/>
                  <a:pt x="54131" y="2267964"/>
                  <a:pt x="48768" y="2292096"/>
                </a:cubicBezTo>
                <a:cubicBezTo>
                  <a:pt x="45980" y="2304641"/>
                  <a:pt x="40107" y="2316315"/>
                  <a:pt x="36576" y="2328672"/>
                </a:cubicBezTo>
                <a:cubicBezTo>
                  <a:pt x="31973" y="2344784"/>
                  <a:pt x="27670" y="2361009"/>
                  <a:pt x="24384" y="2377440"/>
                </a:cubicBezTo>
                <a:cubicBezTo>
                  <a:pt x="15926" y="2419731"/>
                  <a:pt x="5856" y="2494947"/>
                  <a:pt x="0" y="2535936"/>
                </a:cubicBezTo>
                <a:cubicBezTo>
                  <a:pt x="4064" y="2625344"/>
                  <a:pt x="5328" y="2714923"/>
                  <a:pt x="12192" y="2804160"/>
                </a:cubicBezTo>
                <a:cubicBezTo>
                  <a:pt x="13477" y="2820867"/>
                  <a:pt x="20749" y="2836571"/>
                  <a:pt x="24384" y="2852928"/>
                </a:cubicBezTo>
                <a:cubicBezTo>
                  <a:pt x="28879" y="2873157"/>
                  <a:pt x="32869" y="2893500"/>
                  <a:pt x="36576" y="2913888"/>
                </a:cubicBezTo>
                <a:cubicBezTo>
                  <a:pt x="53002" y="3004231"/>
                  <a:pt x="33974" y="2964849"/>
                  <a:pt x="73152" y="3023616"/>
                </a:cubicBezTo>
                <a:cubicBezTo>
                  <a:pt x="102977" y="3172741"/>
                  <a:pt x="69418" y="3018054"/>
                  <a:pt x="97536" y="3121152"/>
                </a:cubicBezTo>
                <a:cubicBezTo>
                  <a:pt x="106354" y="3153484"/>
                  <a:pt x="112713" y="3186465"/>
                  <a:pt x="121920" y="3218688"/>
                </a:cubicBezTo>
                <a:cubicBezTo>
                  <a:pt x="128981" y="3243402"/>
                  <a:pt x="132047" y="3270454"/>
                  <a:pt x="146304" y="3291840"/>
                </a:cubicBezTo>
                <a:cubicBezTo>
                  <a:pt x="254554" y="3454214"/>
                  <a:pt x="98752" y="3213561"/>
                  <a:pt x="182880" y="3364992"/>
                </a:cubicBezTo>
                <a:cubicBezTo>
                  <a:pt x="197112" y="3390610"/>
                  <a:pt x="215392" y="3413760"/>
                  <a:pt x="231648" y="3438144"/>
                </a:cubicBezTo>
                <a:lnTo>
                  <a:pt x="256032" y="3474720"/>
                </a:lnTo>
                <a:lnTo>
                  <a:pt x="280416" y="3511296"/>
                </a:lnTo>
                <a:cubicBezTo>
                  <a:pt x="288544" y="3523488"/>
                  <a:pt x="294439" y="3537511"/>
                  <a:pt x="304800" y="3547872"/>
                </a:cubicBezTo>
                <a:cubicBezTo>
                  <a:pt x="321056" y="3564128"/>
                  <a:pt x="339207" y="3578688"/>
                  <a:pt x="353568" y="3596640"/>
                </a:cubicBezTo>
                <a:cubicBezTo>
                  <a:pt x="424709" y="3685567"/>
                  <a:pt x="367849" y="3658296"/>
                  <a:pt x="438912" y="3681984"/>
                </a:cubicBezTo>
                <a:cubicBezTo>
                  <a:pt x="447040" y="3694176"/>
                  <a:pt x="452935" y="3708199"/>
                  <a:pt x="463296" y="3718560"/>
                </a:cubicBezTo>
                <a:cubicBezTo>
                  <a:pt x="490759" y="3746023"/>
                  <a:pt x="592902" y="3804964"/>
                  <a:pt x="609600" y="3816096"/>
                </a:cubicBezTo>
                <a:cubicBezTo>
                  <a:pt x="642592" y="3838090"/>
                  <a:pt x="656273" y="3849395"/>
                  <a:pt x="694944" y="3864864"/>
                </a:cubicBezTo>
                <a:cubicBezTo>
                  <a:pt x="766310" y="3893410"/>
                  <a:pt x="760182" y="3886135"/>
                  <a:pt x="829056" y="3901440"/>
                </a:cubicBezTo>
                <a:cubicBezTo>
                  <a:pt x="845413" y="3905075"/>
                  <a:pt x="861236" y="3911262"/>
                  <a:pt x="877824" y="3913632"/>
                </a:cubicBezTo>
                <a:cubicBezTo>
                  <a:pt x="918256" y="3919408"/>
                  <a:pt x="959104" y="3921760"/>
                  <a:pt x="999744" y="3925824"/>
                </a:cubicBezTo>
                <a:cubicBezTo>
                  <a:pt x="1011936" y="3929888"/>
                  <a:pt x="1023469" y="3938016"/>
                  <a:pt x="1036320" y="3938016"/>
                </a:cubicBezTo>
                <a:cubicBezTo>
                  <a:pt x="1306416" y="3938016"/>
                  <a:pt x="1250953" y="3948366"/>
                  <a:pt x="1389888" y="3913632"/>
                </a:cubicBezTo>
                <a:cubicBezTo>
                  <a:pt x="1426621" y="3889143"/>
                  <a:pt x="1431920" y="3883426"/>
                  <a:pt x="1475232" y="3864864"/>
                </a:cubicBezTo>
                <a:cubicBezTo>
                  <a:pt x="1487044" y="3859802"/>
                  <a:pt x="1500313" y="3858419"/>
                  <a:pt x="1511808" y="3852672"/>
                </a:cubicBezTo>
                <a:cubicBezTo>
                  <a:pt x="1531627" y="3842763"/>
                  <a:pt x="1583346" y="3801376"/>
                  <a:pt x="1597152" y="3791712"/>
                </a:cubicBezTo>
                <a:cubicBezTo>
                  <a:pt x="1621160" y="3774906"/>
                  <a:pt x="1645920" y="3759200"/>
                  <a:pt x="1670304" y="3742944"/>
                </a:cubicBezTo>
                <a:lnTo>
                  <a:pt x="1706880" y="3718560"/>
                </a:lnTo>
                <a:cubicBezTo>
                  <a:pt x="1715008" y="3706368"/>
                  <a:pt x="1720903" y="3692345"/>
                  <a:pt x="1731264" y="3681984"/>
                </a:cubicBezTo>
                <a:cubicBezTo>
                  <a:pt x="1745632" y="3667616"/>
                  <a:pt x="1767023" y="3661018"/>
                  <a:pt x="1780032" y="3645408"/>
                </a:cubicBezTo>
                <a:cubicBezTo>
                  <a:pt x="1853644" y="3557073"/>
                  <a:pt x="1716784" y="3659125"/>
                  <a:pt x="1828800" y="3584448"/>
                </a:cubicBezTo>
                <a:lnTo>
                  <a:pt x="1877568" y="3511296"/>
                </a:lnTo>
                <a:cubicBezTo>
                  <a:pt x="1885696" y="3499104"/>
                  <a:pt x="1895399" y="3487826"/>
                  <a:pt x="1901952" y="3474720"/>
                </a:cubicBezTo>
                <a:cubicBezTo>
                  <a:pt x="1918208" y="3442208"/>
                  <a:pt x="1930557" y="3407429"/>
                  <a:pt x="1950720" y="3377184"/>
                </a:cubicBezTo>
                <a:cubicBezTo>
                  <a:pt x="1966976" y="3352800"/>
                  <a:pt x="1990221" y="3331834"/>
                  <a:pt x="1999488" y="3304032"/>
                </a:cubicBezTo>
                <a:cubicBezTo>
                  <a:pt x="2029324" y="3214523"/>
                  <a:pt x="2005697" y="3249055"/>
                  <a:pt x="2060448" y="3194304"/>
                </a:cubicBezTo>
                <a:cubicBezTo>
                  <a:pt x="2064512" y="3182112"/>
                  <a:pt x="2064413" y="3167601"/>
                  <a:pt x="2072640" y="3157728"/>
                </a:cubicBezTo>
                <a:cubicBezTo>
                  <a:pt x="2160147" y="3052719"/>
                  <a:pt x="2090654" y="3181067"/>
                  <a:pt x="2145792" y="3084576"/>
                </a:cubicBezTo>
                <a:cubicBezTo>
                  <a:pt x="2154809" y="3068796"/>
                  <a:pt x="2158667" y="3049874"/>
                  <a:pt x="2170176" y="3035808"/>
                </a:cubicBezTo>
                <a:cubicBezTo>
                  <a:pt x="2195652" y="3004671"/>
                  <a:pt x="2227072" y="2978912"/>
                  <a:pt x="2255520" y="2950464"/>
                </a:cubicBezTo>
                <a:lnTo>
                  <a:pt x="2292096" y="2913888"/>
                </a:lnTo>
                <a:cubicBezTo>
                  <a:pt x="2308352" y="2897632"/>
                  <a:pt x="2321736" y="2877872"/>
                  <a:pt x="2340864" y="2865120"/>
                </a:cubicBezTo>
                <a:cubicBezTo>
                  <a:pt x="2419437" y="2812738"/>
                  <a:pt x="2332420" y="2872626"/>
                  <a:pt x="2450592" y="2779776"/>
                </a:cubicBezTo>
                <a:cubicBezTo>
                  <a:pt x="2452722" y="2778103"/>
                  <a:pt x="2600018" y="2664943"/>
                  <a:pt x="2621280" y="2657856"/>
                </a:cubicBezTo>
                <a:lnTo>
                  <a:pt x="2657856" y="2645664"/>
                </a:lnTo>
                <a:cubicBezTo>
                  <a:pt x="2665984" y="2633472"/>
                  <a:pt x="2670798" y="2618242"/>
                  <a:pt x="2682240" y="2609088"/>
                </a:cubicBezTo>
                <a:cubicBezTo>
                  <a:pt x="2692275" y="2601060"/>
                  <a:pt x="2707321" y="2602643"/>
                  <a:pt x="2718816" y="2596896"/>
                </a:cubicBezTo>
                <a:cubicBezTo>
                  <a:pt x="2732661" y="2589973"/>
                  <a:pt x="2798637" y="2541459"/>
                  <a:pt x="2804160" y="2535936"/>
                </a:cubicBezTo>
                <a:cubicBezTo>
                  <a:pt x="2814521" y="2525575"/>
                  <a:pt x="2817419" y="2508896"/>
                  <a:pt x="2828544" y="2499360"/>
                </a:cubicBezTo>
                <a:cubicBezTo>
                  <a:pt x="2846536" y="2483938"/>
                  <a:pt x="2871164" y="2477790"/>
                  <a:pt x="2889504" y="2462784"/>
                </a:cubicBezTo>
                <a:cubicBezTo>
                  <a:pt x="2916193" y="2440947"/>
                  <a:pt x="2937236" y="2412934"/>
                  <a:pt x="2962656" y="2389632"/>
                </a:cubicBezTo>
                <a:cubicBezTo>
                  <a:pt x="3073080" y="2288410"/>
                  <a:pt x="2997388" y="2360535"/>
                  <a:pt x="3072384" y="2304288"/>
                </a:cubicBezTo>
                <a:cubicBezTo>
                  <a:pt x="3188227" y="2217406"/>
                  <a:pt x="3087231" y="2286262"/>
                  <a:pt x="3169920" y="2231136"/>
                </a:cubicBezTo>
                <a:cubicBezTo>
                  <a:pt x="3204117" y="2179840"/>
                  <a:pt x="3199929" y="2178618"/>
                  <a:pt x="3267456" y="2133600"/>
                </a:cubicBezTo>
                <a:cubicBezTo>
                  <a:pt x="3278149" y="2126471"/>
                  <a:pt x="3291840" y="2125472"/>
                  <a:pt x="3304032" y="2121408"/>
                </a:cubicBezTo>
                <a:cubicBezTo>
                  <a:pt x="3373281" y="2052159"/>
                  <a:pt x="3317537" y="2104455"/>
                  <a:pt x="3438144" y="2011680"/>
                </a:cubicBezTo>
                <a:cubicBezTo>
                  <a:pt x="3458770" y="1995814"/>
                  <a:pt x="3475829" y="1974550"/>
                  <a:pt x="3499104" y="1962912"/>
                </a:cubicBezTo>
                <a:cubicBezTo>
                  <a:pt x="3515360" y="1954784"/>
                  <a:pt x="3532092" y="1947545"/>
                  <a:pt x="3547872" y="1938528"/>
                </a:cubicBezTo>
                <a:cubicBezTo>
                  <a:pt x="3687483" y="1858750"/>
                  <a:pt x="3469727" y="1978433"/>
                  <a:pt x="3621024" y="1877568"/>
                </a:cubicBezTo>
                <a:cubicBezTo>
                  <a:pt x="3631717" y="1870439"/>
                  <a:pt x="3645408" y="1869440"/>
                  <a:pt x="3657600" y="1865376"/>
                </a:cubicBezTo>
                <a:cubicBezTo>
                  <a:pt x="3669792" y="1853184"/>
                  <a:pt x="3680566" y="1839386"/>
                  <a:pt x="3694176" y="1828800"/>
                </a:cubicBezTo>
                <a:cubicBezTo>
                  <a:pt x="3717309" y="1810808"/>
                  <a:pt x="3746606" y="1800754"/>
                  <a:pt x="3767328" y="1780032"/>
                </a:cubicBezTo>
                <a:cubicBezTo>
                  <a:pt x="3779520" y="1767840"/>
                  <a:pt x="3790294" y="1754042"/>
                  <a:pt x="3803904" y="1743456"/>
                </a:cubicBezTo>
                <a:cubicBezTo>
                  <a:pt x="3827037" y="1725464"/>
                  <a:pt x="3877056" y="1694688"/>
                  <a:pt x="3877056" y="1694688"/>
                </a:cubicBezTo>
                <a:cubicBezTo>
                  <a:pt x="3893312" y="1670304"/>
                  <a:pt x="3916557" y="1649338"/>
                  <a:pt x="3925824" y="1621536"/>
                </a:cubicBezTo>
                <a:lnTo>
                  <a:pt x="3950208" y="1548384"/>
                </a:lnTo>
                <a:cubicBezTo>
                  <a:pt x="3946144" y="1430528"/>
                  <a:pt x="3947546" y="1312356"/>
                  <a:pt x="3938016" y="1194816"/>
                </a:cubicBezTo>
                <a:cubicBezTo>
                  <a:pt x="3928194" y="1073675"/>
                  <a:pt x="3913272" y="1120944"/>
                  <a:pt x="3864864" y="1024128"/>
                </a:cubicBezTo>
                <a:cubicBezTo>
                  <a:pt x="3856736" y="1007872"/>
                  <a:pt x="3849497" y="991140"/>
                  <a:pt x="3840480" y="975360"/>
                </a:cubicBezTo>
                <a:cubicBezTo>
                  <a:pt x="3833210" y="962638"/>
                  <a:pt x="3822047" y="952174"/>
                  <a:pt x="3816096" y="938784"/>
                </a:cubicBezTo>
                <a:cubicBezTo>
                  <a:pt x="3796780" y="895324"/>
                  <a:pt x="3800438" y="862166"/>
                  <a:pt x="3767328" y="829056"/>
                </a:cubicBezTo>
                <a:cubicBezTo>
                  <a:pt x="3756967" y="818695"/>
                  <a:pt x="3742944" y="812800"/>
                  <a:pt x="3730752" y="804672"/>
                </a:cubicBezTo>
                <a:cubicBezTo>
                  <a:pt x="3726688" y="792480"/>
                  <a:pt x="3725689" y="778789"/>
                  <a:pt x="3718560" y="768096"/>
                </a:cubicBezTo>
                <a:cubicBezTo>
                  <a:pt x="3699785" y="739934"/>
                  <a:pt x="3672397" y="725129"/>
                  <a:pt x="3645408" y="707136"/>
                </a:cubicBezTo>
                <a:cubicBezTo>
                  <a:pt x="3617667" y="665525"/>
                  <a:pt x="3594268" y="625246"/>
                  <a:pt x="3547872" y="597408"/>
                </a:cubicBezTo>
                <a:cubicBezTo>
                  <a:pt x="3527552" y="585216"/>
                  <a:pt x="3505252" y="575838"/>
                  <a:pt x="3486912" y="560832"/>
                </a:cubicBezTo>
                <a:cubicBezTo>
                  <a:pt x="3460223" y="538995"/>
                  <a:pt x="3444604" y="503102"/>
                  <a:pt x="3413760" y="487680"/>
                </a:cubicBezTo>
                <a:cubicBezTo>
                  <a:pt x="3388528" y="475064"/>
                  <a:pt x="3350572" y="458607"/>
                  <a:pt x="3328416" y="438912"/>
                </a:cubicBezTo>
                <a:cubicBezTo>
                  <a:pt x="3302642" y="416002"/>
                  <a:pt x="3286108" y="381182"/>
                  <a:pt x="3255264" y="365760"/>
                </a:cubicBezTo>
                <a:cubicBezTo>
                  <a:pt x="3239008" y="357632"/>
                  <a:pt x="3223201" y="348535"/>
                  <a:pt x="3206496" y="341376"/>
                </a:cubicBezTo>
                <a:cubicBezTo>
                  <a:pt x="3194684" y="336314"/>
                  <a:pt x="3181415" y="334931"/>
                  <a:pt x="3169920" y="329184"/>
                </a:cubicBezTo>
                <a:cubicBezTo>
                  <a:pt x="3156814" y="322631"/>
                  <a:pt x="3146734" y="310751"/>
                  <a:pt x="3133344" y="304800"/>
                </a:cubicBezTo>
                <a:cubicBezTo>
                  <a:pt x="3109856" y="294361"/>
                  <a:pt x="3084576" y="288544"/>
                  <a:pt x="3060192" y="280416"/>
                </a:cubicBezTo>
                <a:cubicBezTo>
                  <a:pt x="3048000" y="276352"/>
                  <a:pt x="3034309" y="275353"/>
                  <a:pt x="3023616" y="268224"/>
                </a:cubicBezTo>
                <a:cubicBezTo>
                  <a:pt x="2986883" y="243735"/>
                  <a:pt x="2981584" y="238018"/>
                  <a:pt x="2938272" y="219456"/>
                </a:cubicBezTo>
                <a:cubicBezTo>
                  <a:pt x="2909040" y="206928"/>
                  <a:pt x="2883862" y="203910"/>
                  <a:pt x="2852928" y="195072"/>
                </a:cubicBezTo>
                <a:cubicBezTo>
                  <a:pt x="2840571" y="191541"/>
                  <a:pt x="2827847" y="188627"/>
                  <a:pt x="2816352" y="182880"/>
                </a:cubicBezTo>
                <a:cubicBezTo>
                  <a:pt x="2803246" y="176327"/>
                  <a:pt x="2792882" y="165049"/>
                  <a:pt x="2779776" y="158496"/>
                </a:cubicBezTo>
                <a:cubicBezTo>
                  <a:pt x="2768281" y="152749"/>
                  <a:pt x="2754695" y="152051"/>
                  <a:pt x="2743200" y="146304"/>
                </a:cubicBezTo>
                <a:cubicBezTo>
                  <a:pt x="2730094" y="139751"/>
                  <a:pt x="2719730" y="128473"/>
                  <a:pt x="2706624" y="121920"/>
                </a:cubicBezTo>
                <a:cubicBezTo>
                  <a:pt x="2569843" y="53529"/>
                  <a:pt x="2798871" y="186824"/>
                  <a:pt x="2621280" y="85344"/>
                </a:cubicBezTo>
                <a:cubicBezTo>
                  <a:pt x="2608558" y="78074"/>
                  <a:pt x="2597810" y="67513"/>
                  <a:pt x="2584704" y="60960"/>
                </a:cubicBezTo>
                <a:cubicBezTo>
                  <a:pt x="2565216" y="51216"/>
                  <a:pt x="2517590" y="41784"/>
                  <a:pt x="2499360" y="36576"/>
                </a:cubicBezTo>
                <a:cubicBezTo>
                  <a:pt x="2487003" y="33045"/>
                  <a:pt x="2475506" y="26201"/>
                  <a:pt x="2462784" y="24384"/>
                </a:cubicBezTo>
                <a:cubicBezTo>
                  <a:pt x="2418347" y="18036"/>
                  <a:pt x="2373286" y="17149"/>
                  <a:pt x="2328672" y="12192"/>
                </a:cubicBezTo>
                <a:cubicBezTo>
                  <a:pt x="2300111" y="9019"/>
                  <a:pt x="2271776" y="4064"/>
                  <a:pt x="2243328" y="0"/>
                </a:cubicBezTo>
                <a:cubicBezTo>
                  <a:pt x="2145792" y="4064"/>
                  <a:pt x="2047785" y="1792"/>
                  <a:pt x="1950720" y="12192"/>
                </a:cubicBezTo>
                <a:cubicBezTo>
                  <a:pt x="1923516" y="15107"/>
                  <a:pt x="1889123" y="49087"/>
                  <a:pt x="1865376" y="60960"/>
                </a:cubicBezTo>
                <a:cubicBezTo>
                  <a:pt x="1845801" y="70747"/>
                  <a:pt x="1824415" y="76456"/>
                  <a:pt x="1804416" y="85344"/>
                </a:cubicBezTo>
                <a:cubicBezTo>
                  <a:pt x="1787808" y="92725"/>
                  <a:pt x="1772523" y="102978"/>
                  <a:pt x="1755648" y="109728"/>
                </a:cubicBezTo>
                <a:cubicBezTo>
                  <a:pt x="1731783" y="119274"/>
                  <a:pt x="1703882" y="119855"/>
                  <a:pt x="1682496" y="134112"/>
                </a:cubicBezTo>
                <a:cubicBezTo>
                  <a:pt x="1596298" y="191578"/>
                  <a:pt x="1703010" y="119459"/>
                  <a:pt x="1597152" y="195072"/>
                </a:cubicBezTo>
                <a:cubicBezTo>
                  <a:pt x="1585228" y="203589"/>
                  <a:pt x="1572768" y="211328"/>
                  <a:pt x="1560576" y="219456"/>
                </a:cubicBezTo>
                <a:cubicBezTo>
                  <a:pt x="1552448" y="231648"/>
                  <a:pt x="1546553" y="245671"/>
                  <a:pt x="1536192" y="256032"/>
                </a:cubicBezTo>
                <a:cubicBezTo>
                  <a:pt x="1525831" y="266393"/>
                  <a:pt x="1508770" y="268974"/>
                  <a:pt x="1499616" y="280416"/>
                </a:cubicBezTo>
                <a:cubicBezTo>
                  <a:pt x="1491588" y="290451"/>
                  <a:pt x="1494553" y="306299"/>
                  <a:pt x="1487424" y="316992"/>
                </a:cubicBezTo>
                <a:cubicBezTo>
                  <a:pt x="1477860" y="331338"/>
                  <a:pt x="1461886" y="340322"/>
                  <a:pt x="1450848" y="353568"/>
                </a:cubicBezTo>
                <a:cubicBezTo>
                  <a:pt x="1408427" y="404473"/>
                  <a:pt x="1449932" y="382321"/>
                  <a:pt x="1389888" y="402336"/>
                </a:cubicBezTo>
                <a:cubicBezTo>
                  <a:pt x="1381760" y="418592"/>
                  <a:pt x="1372663" y="434399"/>
                  <a:pt x="1365504" y="451104"/>
                </a:cubicBezTo>
                <a:cubicBezTo>
                  <a:pt x="1360442" y="462916"/>
                  <a:pt x="1361340" y="477645"/>
                  <a:pt x="1353312" y="487680"/>
                </a:cubicBezTo>
                <a:cubicBezTo>
                  <a:pt x="1344158" y="499122"/>
                  <a:pt x="1328928" y="503936"/>
                  <a:pt x="1316736" y="512064"/>
                </a:cubicBezTo>
                <a:cubicBezTo>
                  <a:pt x="1312672" y="524256"/>
                  <a:pt x="1310785" y="537406"/>
                  <a:pt x="1304544" y="548640"/>
                </a:cubicBezTo>
                <a:cubicBezTo>
                  <a:pt x="1290312" y="574258"/>
                  <a:pt x="1265043" y="593990"/>
                  <a:pt x="1255776" y="621792"/>
                </a:cubicBezTo>
                <a:cubicBezTo>
                  <a:pt x="1233423" y="688852"/>
                  <a:pt x="1257015" y="628767"/>
                  <a:pt x="1219200" y="694944"/>
                </a:cubicBezTo>
                <a:cubicBezTo>
                  <a:pt x="1210183" y="710724"/>
                  <a:pt x="1203833" y="727932"/>
                  <a:pt x="1194816" y="743712"/>
                </a:cubicBezTo>
                <a:cubicBezTo>
                  <a:pt x="1187546" y="756434"/>
                  <a:pt x="1176985" y="767182"/>
                  <a:pt x="1170432" y="780288"/>
                </a:cubicBezTo>
                <a:cubicBezTo>
                  <a:pt x="1164685" y="791783"/>
                  <a:pt x="1164481" y="805630"/>
                  <a:pt x="1158240" y="816864"/>
                </a:cubicBezTo>
                <a:cubicBezTo>
                  <a:pt x="1116405" y="892168"/>
                  <a:pt x="1126326" y="878780"/>
                  <a:pt x="1072896" y="914400"/>
                </a:cubicBezTo>
                <a:lnTo>
                  <a:pt x="1048512" y="950976"/>
                </a:lnTo>
                <a:close/>
              </a:path>
            </a:pathLst>
          </a:cu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19727490">
            <a:off x="999410" y="2292478"/>
            <a:ext cx="3733800" cy="1200329"/>
          </a:xfrm>
          <a:prstGeom prst="rect">
            <a:avLst/>
          </a:prstGeom>
          <a:noFill/>
        </p:spPr>
        <p:txBody>
          <a:bodyPr wrap="square" rtlCol="0">
            <a:spAutoFit/>
          </a:bodyPr>
          <a:lstStyle/>
          <a:p>
            <a:r>
              <a:rPr lang="en-US" sz="3600" b="1" dirty="0">
                <a:solidFill>
                  <a:srgbClr val="FFFF00"/>
                </a:solidFill>
              </a:rPr>
              <a:t>Dense irregular connective tissue</a:t>
            </a:r>
          </a:p>
        </p:txBody>
      </p:sp>
      <p:sp>
        <p:nvSpPr>
          <p:cNvPr id="9" name="Freeform 8"/>
          <p:cNvSpPr/>
          <p:nvPr/>
        </p:nvSpPr>
        <p:spPr>
          <a:xfrm>
            <a:off x="804672" y="1158240"/>
            <a:ext cx="4646229" cy="4059936"/>
          </a:xfrm>
          <a:custGeom>
            <a:avLst/>
            <a:gdLst>
              <a:gd name="connsiteX0" fmla="*/ 3474720 w 4646229"/>
              <a:gd name="connsiteY0" fmla="*/ 2145792 h 4059936"/>
              <a:gd name="connsiteX1" fmla="*/ 3547872 w 4646229"/>
              <a:gd name="connsiteY1" fmla="*/ 2109216 h 4059936"/>
              <a:gd name="connsiteX2" fmla="*/ 3633216 w 4646229"/>
              <a:gd name="connsiteY2" fmla="*/ 2072640 h 4059936"/>
              <a:gd name="connsiteX3" fmla="*/ 3706368 w 4646229"/>
              <a:gd name="connsiteY3" fmla="*/ 2011680 h 4059936"/>
              <a:gd name="connsiteX4" fmla="*/ 3755136 w 4646229"/>
              <a:gd name="connsiteY4" fmla="*/ 1962912 h 4059936"/>
              <a:gd name="connsiteX5" fmla="*/ 3791712 w 4646229"/>
              <a:gd name="connsiteY5" fmla="*/ 1950720 h 4059936"/>
              <a:gd name="connsiteX6" fmla="*/ 3816096 w 4646229"/>
              <a:gd name="connsiteY6" fmla="*/ 1914144 h 4059936"/>
              <a:gd name="connsiteX7" fmla="*/ 3852672 w 4646229"/>
              <a:gd name="connsiteY7" fmla="*/ 1889760 h 4059936"/>
              <a:gd name="connsiteX8" fmla="*/ 3901440 w 4646229"/>
              <a:gd name="connsiteY8" fmla="*/ 1816608 h 4059936"/>
              <a:gd name="connsiteX9" fmla="*/ 3925824 w 4646229"/>
              <a:gd name="connsiteY9" fmla="*/ 1780032 h 4059936"/>
              <a:gd name="connsiteX10" fmla="*/ 3950208 w 4646229"/>
              <a:gd name="connsiteY10" fmla="*/ 1731264 h 4059936"/>
              <a:gd name="connsiteX11" fmla="*/ 3974592 w 4646229"/>
              <a:gd name="connsiteY11" fmla="*/ 1658112 h 4059936"/>
              <a:gd name="connsiteX12" fmla="*/ 3986784 w 4646229"/>
              <a:gd name="connsiteY12" fmla="*/ 1621536 h 4059936"/>
              <a:gd name="connsiteX13" fmla="*/ 3998976 w 4646229"/>
              <a:gd name="connsiteY13" fmla="*/ 1584960 h 4059936"/>
              <a:gd name="connsiteX14" fmla="*/ 4023360 w 4646229"/>
              <a:gd name="connsiteY14" fmla="*/ 1548384 h 4059936"/>
              <a:gd name="connsiteX15" fmla="*/ 4035552 w 4646229"/>
              <a:gd name="connsiteY15" fmla="*/ 1499616 h 4059936"/>
              <a:gd name="connsiteX16" fmla="*/ 4120896 w 4646229"/>
              <a:gd name="connsiteY16" fmla="*/ 1389888 h 4059936"/>
              <a:gd name="connsiteX17" fmla="*/ 4181856 w 4646229"/>
              <a:gd name="connsiteY17" fmla="*/ 1328928 h 4059936"/>
              <a:gd name="connsiteX18" fmla="*/ 4242816 w 4646229"/>
              <a:gd name="connsiteY18" fmla="*/ 1255776 h 4059936"/>
              <a:gd name="connsiteX19" fmla="*/ 4279392 w 4646229"/>
              <a:gd name="connsiteY19" fmla="*/ 1231392 h 4059936"/>
              <a:gd name="connsiteX20" fmla="*/ 4352544 w 4646229"/>
              <a:gd name="connsiteY20" fmla="*/ 1146048 h 4059936"/>
              <a:gd name="connsiteX21" fmla="*/ 4389120 w 4646229"/>
              <a:gd name="connsiteY21" fmla="*/ 1133856 h 4059936"/>
              <a:gd name="connsiteX22" fmla="*/ 4450080 w 4646229"/>
              <a:gd name="connsiteY22" fmla="*/ 1060704 h 4059936"/>
              <a:gd name="connsiteX23" fmla="*/ 4535424 w 4646229"/>
              <a:gd name="connsiteY23" fmla="*/ 987552 h 4059936"/>
              <a:gd name="connsiteX24" fmla="*/ 4620768 w 4646229"/>
              <a:gd name="connsiteY24" fmla="*/ 877824 h 4059936"/>
              <a:gd name="connsiteX25" fmla="*/ 4645152 w 4646229"/>
              <a:gd name="connsiteY25" fmla="*/ 804672 h 4059936"/>
              <a:gd name="connsiteX26" fmla="*/ 4608576 w 4646229"/>
              <a:gd name="connsiteY26" fmla="*/ 670560 h 4059936"/>
              <a:gd name="connsiteX27" fmla="*/ 4584192 w 4646229"/>
              <a:gd name="connsiteY27" fmla="*/ 621792 h 4059936"/>
              <a:gd name="connsiteX28" fmla="*/ 4547616 w 4646229"/>
              <a:gd name="connsiteY28" fmla="*/ 585216 h 4059936"/>
              <a:gd name="connsiteX29" fmla="*/ 4523232 w 4646229"/>
              <a:gd name="connsiteY29" fmla="*/ 548640 h 4059936"/>
              <a:gd name="connsiteX30" fmla="*/ 4474464 w 4646229"/>
              <a:gd name="connsiteY30" fmla="*/ 512064 h 4059936"/>
              <a:gd name="connsiteX31" fmla="*/ 4401312 w 4646229"/>
              <a:gd name="connsiteY31" fmla="*/ 451104 h 4059936"/>
              <a:gd name="connsiteX32" fmla="*/ 4376928 w 4646229"/>
              <a:gd name="connsiteY32" fmla="*/ 402336 h 4059936"/>
              <a:gd name="connsiteX33" fmla="*/ 4291584 w 4646229"/>
              <a:gd name="connsiteY33" fmla="*/ 341376 h 4059936"/>
              <a:gd name="connsiteX34" fmla="*/ 4255008 w 4646229"/>
              <a:gd name="connsiteY34" fmla="*/ 329184 h 4059936"/>
              <a:gd name="connsiteX35" fmla="*/ 4181856 w 4646229"/>
              <a:gd name="connsiteY35" fmla="*/ 280416 h 4059936"/>
              <a:gd name="connsiteX36" fmla="*/ 4145280 w 4646229"/>
              <a:gd name="connsiteY36" fmla="*/ 256032 h 4059936"/>
              <a:gd name="connsiteX37" fmla="*/ 4011168 w 4646229"/>
              <a:gd name="connsiteY37" fmla="*/ 207264 h 4059936"/>
              <a:gd name="connsiteX38" fmla="*/ 3962400 w 4646229"/>
              <a:gd name="connsiteY38" fmla="*/ 182880 h 4059936"/>
              <a:gd name="connsiteX39" fmla="*/ 3913632 w 4646229"/>
              <a:gd name="connsiteY39" fmla="*/ 170688 h 4059936"/>
              <a:gd name="connsiteX40" fmla="*/ 3877056 w 4646229"/>
              <a:gd name="connsiteY40" fmla="*/ 158496 h 4059936"/>
              <a:gd name="connsiteX41" fmla="*/ 3816096 w 4646229"/>
              <a:gd name="connsiteY41" fmla="*/ 146304 h 4059936"/>
              <a:gd name="connsiteX42" fmla="*/ 3742944 w 4646229"/>
              <a:gd name="connsiteY42" fmla="*/ 121920 h 4059936"/>
              <a:gd name="connsiteX43" fmla="*/ 3694176 w 4646229"/>
              <a:gd name="connsiteY43" fmla="*/ 109728 h 4059936"/>
              <a:gd name="connsiteX44" fmla="*/ 3621024 w 4646229"/>
              <a:gd name="connsiteY44" fmla="*/ 85344 h 4059936"/>
              <a:gd name="connsiteX45" fmla="*/ 3450336 w 4646229"/>
              <a:gd name="connsiteY45" fmla="*/ 73152 h 4059936"/>
              <a:gd name="connsiteX46" fmla="*/ 3340608 w 4646229"/>
              <a:gd name="connsiteY46" fmla="*/ 48768 h 4059936"/>
              <a:gd name="connsiteX47" fmla="*/ 3291840 w 4646229"/>
              <a:gd name="connsiteY47" fmla="*/ 36576 h 4059936"/>
              <a:gd name="connsiteX48" fmla="*/ 3230880 w 4646229"/>
              <a:gd name="connsiteY48" fmla="*/ 12192 h 4059936"/>
              <a:gd name="connsiteX49" fmla="*/ 3035808 w 4646229"/>
              <a:gd name="connsiteY49" fmla="*/ 0 h 4059936"/>
              <a:gd name="connsiteX50" fmla="*/ 2755392 w 4646229"/>
              <a:gd name="connsiteY50" fmla="*/ 12192 h 4059936"/>
              <a:gd name="connsiteX51" fmla="*/ 2645664 w 4646229"/>
              <a:gd name="connsiteY51" fmla="*/ 24384 h 4059936"/>
              <a:gd name="connsiteX52" fmla="*/ 2036064 w 4646229"/>
              <a:gd name="connsiteY52" fmla="*/ 12192 h 4059936"/>
              <a:gd name="connsiteX53" fmla="*/ 1731264 w 4646229"/>
              <a:gd name="connsiteY53" fmla="*/ 24384 h 4059936"/>
              <a:gd name="connsiteX54" fmla="*/ 914400 w 4646229"/>
              <a:gd name="connsiteY54" fmla="*/ 36576 h 4059936"/>
              <a:gd name="connsiteX55" fmla="*/ 841248 w 4646229"/>
              <a:gd name="connsiteY55" fmla="*/ 60960 h 4059936"/>
              <a:gd name="connsiteX56" fmla="*/ 780288 w 4646229"/>
              <a:gd name="connsiteY56" fmla="*/ 170688 h 4059936"/>
              <a:gd name="connsiteX57" fmla="*/ 768096 w 4646229"/>
              <a:gd name="connsiteY57" fmla="*/ 268224 h 4059936"/>
              <a:gd name="connsiteX58" fmla="*/ 755904 w 4646229"/>
              <a:gd name="connsiteY58" fmla="*/ 304800 h 4059936"/>
              <a:gd name="connsiteX59" fmla="*/ 743712 w 4646229"/>
              <a:gd name="connsiteY59" fmla="*/ 402336 h 4059936"/>
              <a:gd name="connsiteX60" fmla="*/ 719328 w 4646229"/>
              <a:gd name="connsiteY60" fmla="*/ 694944 h 4059936"/>
              <a:gd name="connsiteX61" fmla="*/ 707136 w 4646229"/>
              <a:gd name="connsiteY61" fmla="*/ 768096 h 4059936"/>
              <a:gd name="connsiteX62" fmla="*/ 682752 w 4646229"/>
              <a:gd name="connsiteY62" fmla="*/ 841248 h 4059936"/>
              <a:gd name="connsiteX63" fmla="*/ 670560 w 4646229"/>
              <a:gd name="connsiteY63" fmla="*/ 877824 h 4059936"/>
              <a:gd name="connsiteX64" fmla="*/ 658368 w 4646229"/>
              <a:gd name="connsiteY64" fmla="*/ 914400 h 4059936"/>
              <a:gd name="connsiteX65" fmla="*/ 621792 w 4646229"/>
              <a:gd name="connsiteY65" fmla="*/ 950976 h 4059936"/>
              <a:gd name="connsiteX66" fmla="*/ 560832 w 4646229"/>
              <a:gd name="connsiteY66" fmla="*/ 1024128 h 4059936"/>
              <a:gd name="connsiteX67" fmla="*/ 512064 w 4646229"/>
              <a:gd name="connsiteY67" fmla="*/ 1121664 h 4059936"/>
              <a:gd name="connsiteX68" fmla="*/ 463296 w 4646229"/>
              <a:gd name="connsiteY68" fmla="*/ 1194816 h 4059936"/>
              <a:gd name="connsiteX69" fmla="*/ 414528 w 4646229"/>
              <a:gd name="connsiteY69" fmla="*/ 1292352 h 4059936"/>
              <a:gd name="connsiteX70" fmla="*/ 377952 w 4646229"/>
              <a:gd name="connsiteY70" fmla="*/ 1341120 h 4059936"/>
              <a:gd name="connsiteX71" fmla="*/ 329184 w 4646229"/>
              <a:gd name="connsiteY71" fmla="*/ 1475232 h 4059936"/>
              <a:gd name="connsiteX72" fmla="*/ 304800 w 4646229"/>
              <a:gd name="connsiteY72" fmla="*/ 1511808 h 4059936"/>
              <a:gd name="connsiteX73" fmla="*/ 280416 w 4646229"/>
              <a:gd name="connsiteY73" fmla="*/ 1597152 h 4059936"/>
              <a:gd name="connsiteX74" fmla="*/ 268224 w 4646229"/>
              <a:gd name="connsiteY74" fmla="*/ 1645920 h 4059936"/>
              <a:gd name="connsiteX75" fmla="*/ 256032 w 4646229"/>
              <a:gd name="connsiteY75" fmla="*/ 1682496 h 4059936"/>
              <a:gd name="connsiteX76" fmla="*/ 243840 w 4646229"/>
              <a:gd name="connsiteY76" fmla="*/ 1731264 h 4059936"/>
              <a:gd name="connsiteX77" fmla="*/ 219456 w 4646229"/>
              <a:gd name="connsiteY77" fmla="*/ 1767840 h 4059936"/>
              <a:gd name="connsiteX78" fmla="*/ 195072 w 4646229"/>
              <a:gd name="connsiteY78" fmla="*/ 1816608 h 4059936"/>
              <a:gd name="connsiteX79" fmla="*/ 158496 w 4646229"/>
              <a:gd name="connsiteY79" fmla="*/ 1889760 h 4059936"/>
              <a:gd name="connsiteX80" fmla="*/ 121920 w 4646229"/>
              <a:gd name="connsiteY80" fmla="*/ 2023872 h 4059936"/>
              <a:gd name="connsiteX81" fmla="*/ 60960 w 4646229"/>
              <a:gd name="connsiteY81" fmla="*/ 2194560 h 4059936"/>
              <a:gd name="connsiteX82" fmla="*/ 36576 w 4646229"/>
              <a:gd name="connsiteY82" fmla="*/ 2340864 h 4059936"/>
              <a:gd name="connsiteX83" fmla="*/ 12192 w 4646229"/>
              <a:gd name="connsiteY83" fmla="*/ 2901696 h 4059936"/>
              <a:gd name="connsiteX84" fmla="*/ 0 w 4646229"/>
              <a:gd name="connsiteY84" fmla="*/ 2987040 h 4059936"/>
              <a:gd name="connsiteX85" fmla="*/ 12192 w 4646229"/>
              <a:gd name="connsiteY85" fmla="*/ 3767328 h 4059936"/>
              <a:gd name="connsiteX86" fmla="*/ 24384 w 4646229"/>
              <a:gd name="connsiteY86" fmla="*/ 3816096 h 4059936"/>
              <a:gd name="connsiteX87" fmla="*/ 36576 w 4646229"/>
              <a:gd name="connsiteY87" fmla="*/ 3877056 h 4059936"/>
              <a:gd name="connsiteX88" fmla="*/ 73152 w 4646229"/>
              <a:gd name="connsiteY88" fmla="*/ 3962400 h 4059936"/>
              <a:gd name="connsiteX89" fmla="*/ 97536 w 4646229"/>
              <a:gd name="connsiteY89" fmla="*/ 3998976 h 4059936"/>
              <a:gd name="connsiteX90" fmla="*/ 134112 w 4646229"/>
              <a:gd name="connsiteY90" fmla="*/ 4011168 h 4059936"/>
              <a:gd name="connsiteX91" fmla="*/ 170688 w 4646229"/>
              <a:gd name="connsiteY91" fmla="*/ 4035552 h 4059936"/>
              <a:gd name="connsiteX92" fmla="*/ 353568 w 4646229"/>
              <a:gd name="connsiteY92" fmla="*/ 4059936 h 4059936"/>
              <a:gd name="connsiteX93" fmla="*/ 560832 w 4646229"/>
              <a:gd name="connsiteY93" fmla="*/ 4047744 h 4059936"/>
              <a:gd name="connsiteX94" fmla="*/ 633984 w 4646229"/>
              <a:gd name="connsiteY94" fmla="*/ 3986784 h 4059936"/>
              <a:gd name="connsiteX95" fmla="*/ 755904 w 4646229"/>
              <a:gd name="connsiteY95" fmla="*/ 3901440 h 4059936"/>
              <a:gd name="connsiteX96" fmla="*/ 792480 w 4646229"/>
              <a:gd name="connsiteY96" fmla="*/ 3877056 h 4059936"/>
              <a:gd name="connsiteX97" fmla="*/ 865632 w 4646229"/>
              <a:gd name="connsiteY97" fmla="*/ 3840480 h 4059936"/>
              <a:gd name="connsiteX98" fmla="*/ 914400 w 4646229"/>
              <a:gd name="connsiteY98" fmla="*/ 3791712 h 4059936"/>
              <a:gd name="connsiteX99" fmla="*/ 950976 w 4646229"/>
              <a:gd name="connsiteY99" fmla="*/ 3779520 h 4059936"/>
              <a:gd name="connsiteX100" fmla="*/ 1024128 w 4646229"/>
              <a:gd name="connsiteY100" fmla="*/ 3730752 h 4059936"/>
              <a:gd name="connsiteX101" fmla="*/ 1182624 w 4646229"/>
              <a:gd name="connsiteY101" fmla="*/ 3669792 h 4059936"/>
              <a:gd name="connsiteX102" fmla="*/ 1267968 w 4646229"/>
              <a:gd name="connsiteY102" fmla="*/ 3608832 h 4059936"/>
              <a:gd name="connsiteX103" fmla="*/ 1341120 w 4646229"/>
              <a:gd name="connsiteY103" fmla="*/ 3584448 h 4059936"/>
              <a:gd name="connsiteX104" fmla="*/ 1426464 w 4646229"/>
              <a:gd name="connsiteY104" fmla="*/ 3535680 h 4059936"/>
              <a:gd name="connsiteX105" fmla="*/ 1463040 w 4646229"/>
              <a:gd name="connsiteY105" fmla="*/ 3511296 h 4059936"/>
              <a:gd name="connsiteX106" fmla="*/ 1499616 w 4646229"/>
              <a:gd name="connsiteY106" fmla="*/ 3499104 h 4059936"/>
              <a:gd name="connsiteX107" fmla="*/ 1572768 w 4646229"/>
              <a:gd name="connsiteY107" fmla="*/ 3450336 h 4059936"/>
              <a:gd name="connsiteX108" fmla="*/ 1645920 w 4646229"/>
              <a:gd name="connsiteY108" fmla="*/ 3401568 h 4059936"/>
              <a:gd name="connsiteX109" fmla="*/ 1682496 w 4646229"/>
              <a:gd name="connsiteY109" fmla="*/ 3377184 h 4059936"/>
              <a:gd name="connsiteX110" fmla="*/ 1731264 w 4646229"/>
              <a:gd name="connsiteY110" fmla="*/ 3352800 h 4059936"/>
              <a:gd name="connsiteX111" fmla="*/ 1780032 w 4646229"/>
              <a:gd name="connsiteY111" fmla="*/ 3316224 h 4059936"/>
              <a:gd name="connsiteX112" fmla="*/ 1853184 w 4646229"/>
              <a:gd name="connsiteY112" fmla="*/ 3267456 h 4059936"/>
              <a:gd name="connsiteX113" fmla="*/ 1938528 w 4646229"/>
              <a:gd name="connsiteY113" fmla="*/ 3206496 h 4059936"/>
              <a:gd name="connsiteX114" fmla="*/ 1999488 w 4646229"/>
              <a:gd name="connsiteY114" fmla="*/ 3133344 h 4059936"/>
              <a:gd name="connsiteX115" fmla="*/ 2109216 w 4646229"/>
              <a:gd name="connsiteY115" fmla="*/ 3011424 h 4059936"/>
              <a:gd name="connsiteX116" fmla="*/ 2145792 w 4646229"/>
              <a:gd name="connsiteY116" fmla="*/ 2974848 h 4059936"/>
              <a:gd name="connsiteX117" fmla="*/ 2182368 w 4646229"/>
              <a:gd name="connsiteY117" fmla="*/ 2950464 h 4059936"/>
              <a:gd name="connsiteX118" fmla="*/ 2218944 w 4646229"/>
              <a:gd name="connsiteY118" fmla="*/ 2913888 h 4059936"/>
              <a:gd name="connsiteX119" fmla="*/ 2328672 w 4646229"/>
              <a:gd name="connsiteY119" fmla="*/ 2852928 h 4059936"/>
              <a:gd name="connsiteX120" fmla="*/ 2401824 w 4646229"/>
              <a:gd name="connsiteY120" fmla="*/ 2816352 h 4059936"/>
              <a:gd name="connsiteX121" fmla="*/ 2450592 w 4646229"/>
              <a:gd name="connsiteY121" fmla="*/ 2779776 h 4059936"/>
              <a:gd name="connsiteX122" fmla="*/ 2499360 w 4646229"/>
              <a:gd name="connsiteY122" fmla="*/ 2767584 h 4059936"/>
              <a:gd name="connsiteX123" fmla="*/ 2584704 w 4646229"/>
              <a:gd name="connsiteY123" fmla="*/ 2718816 h 4059936"/>
              <a:gd name="connsiteX124" fmla="*/ 2645664 w 4646229"/>
              <a:gd name="connsiteY124" fmla="*/ 2682240 h 4059936"/>
              <a:gd name="connsiteX125" fmla="*/ 2682240 w 4646229"/>
              <a:gd name="connsiteY125" fmla="*/ 2670048 h 4059936"/>
              <a:gd name="connsiteX126" fmla="*/ 2755392 w 4646229"/>
              <a:gd name="connsiteY126" fmla="*/ 2621280 h 4059936"/>
              <a:gd name="connsiteX127" fmla="*/ 2791968 w 4646229"/>
              <a:gd name="connsiteY127" fmla="*/ 2609088 h 4059936"/>
              <a:gd name="connsiteX128" fmla="*/ 2950464 w 4646229"/>
              <a:gd name="connsiteY128" fmla="*/ 2523744 h 4059936"/>
              <a:gd name="connsiteX129" fmla="*/ 3121152 w 4646229"/>
              <a:gd name="connsiteY129" fmla="*/ 2450592 h 4059936"/>
              <a:gd name="connsiteX130" fmla="*/ 3182112 w 4646229"/>
              <a:gd name="connsiteY130" fmla="*/ 2426208 h 4059936"/>
              <a:gd name="connsiteX131" fmla="*/ 3291840 w 4646229"/>
              <a:gd name="connsiteY131" fmla="*/ 2377440 h 4059936"/>
              <a:gd name="connsiteX132" fmla="*/ 3328416 w 4646229"/>
              <a:gd name="connsiteY132" fmla="*/ 2340864 h 4059936"/>
              <a:gd name="connsiteX133" fmla="*/ 3401568 w 4646229"/>
              <a:gd name="connsiteY133" fmla="*/ 2292096 h 4059936"/>
              <a:gd name="connsiteX134" fmla="*/ 3486912 w 4646229"/>
              <a:gd name="connsiteY134" fmla="*/ 2231136 h 4059936"/>
              <a:gd name="connsiteX135" fmla="*/ 3511296 w 4646229"/>
              <a:gd name="connsiteY135" fmla="*/ 2194560 h 4059936"/>
              <a:gd name="connsiteX136" fmla="*/ 3572256 w 4646229"/>
              <a:gd name="connsiteY136" fmla="*/ 2121408 h 4059936"/>
              <a:gd name="connsiteX137" fmla="*/ 3596640 w 4646229"/>
              <a:gd name="connsiteY137" fmla="*/ 2072640 h 4059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646229" h="4059936">
                <a:moveTo>
                  <a:pt x="3474720" y="2145792"/>
                </a:moveTo>
                <a:cubicBezTo>
                  <a:pt x="3499104" y="2133600"/>
                  <a:pt x="3522560" y="2119341"/>
                  <a:pt x="3547872" y="2109216"/>
                </a:cubicBezTo>
                <a:cubicBezTo>
                  <a:pt x="3618873" y="2080816"/>
                  <a:pt x="3575687" y="2117385"/>
                  <a:pt x="3633216" y="2072640"/>
                </a:cubicBezTo>
                <a:cubicBezTo>
                  <a:pt x="3658271" y="2053153"/>
                  <a:pt x="3682775" y="2032914"/>
                  <a:pt x="3706368" y="2011680"/>
                </a:cubicBezTo>
                <a:cubicBezTo>
                  <a:pt x="3723456" y="1996301"/>
                  <a:pt x="3736429" y="1976274"/>
                  <a:pt x="3755136" y="1962912"/>
                </a:cubicBezTo>
                <a:cubicBezTo>
                  <a:pt x="3765594" y="1955442"/>
                  <a:pt x="3779520" y="1954784"/>
                  <a:pt x="3791712" y="1950720"/>
                </a:cubicBezTo>
                <a:cubicBezTo>
                  <a:pt x="3799840" y="1938528"/>
                  <a:pt x="3805735" y="1924505"/>
                  <a:pt x="3816096" y="1914144"/>
                </a:cubicBezTo>
                <a:cubicBezTo>
                  <a:pt x="3826457" y="1903783"/>
                  <a:pt x="3843023" y="1900787"/>
                  <a:pt x="3852672" y="1889760"/>
                </a:cubicBezTo>
                <a:cubicBezTo>
                  <a:pt x="3871970" y="1867705"/>
                  <a:pt x="3885184" y="1840992"/>
                  <a:pt x="3901440" y="1816608"/>
                </a:cubicBezTo>
                <a:cubicBezTo>
                  <a:pt x="3909568" y="1804416"/>
                  <a:pt x="3919271" y="1793138"/>
                  <a:pt x="3925824" y="1780032"/>
                </a:cubicBezTo>
                <a:cubicBezTo>
                  <a:pt x="3933952" y="1763776"/>
                  <a:pt x="3943458" y="1748139"/>
                  <a:pt x="3950208" y="1731264"/>
                </a:cubicBezTo>
                <a:cubicBezTo>
                  <a:pt x="3959754" y="1707399"/>
                  <a:pt x="3966464" y="1682496"/>
                  <a:pt x="3974592" y="1658112"/>
                </a:cubicBezTo>
                <a:lnTo>
                  <a:pt x="3986784" y="1621536"/>
                </a:lnTo>
                <a:cubicBezTo>
                  <a:pt x="3990848" y="1609344"/>
                  <a:pt x="3991847" y="1595653"/>
                  <a:pt x="3998976" y="1584960"/>
                </a:cubicBezTo>
                <a:lnTo>
                  <a:pt x="4023360" y="1548384"/>
                </a:lnTo>
                <a:cubicBezTo>
                  <a:pt x="4027424" y="1532128"/>
                  <a:pt x="4028058" y="1514603"/>
                  <a:pt x="4035552" y="1499616"/>
                </a:cubicBezTo>
                <a:cubicBezTo>
                  <a:pt x="4081774" y="1407173"/>
                  <a:pt x="4070723" y="1450096"/>
                  <a:pt x="4120896" y="1389888"/>
                </a:cubicBezTo>
                <a:cubicBezTo>
                  <a:pt x="4171696" y="1328928"/>
                  <a:pt x="4114800" y="1373632"/>
                  <a:pt x="4181856" y="1328928"/>
                </a:cubicBezTo>
                <a:cubicBezTo>
                  <a:pt x="4205832" y="1292964"/>
                  <a:pt x="4207613" y="1285112"/>
                  <a:pt x="4242816" y="1255776"/>
                </a:cubicBezTo>
                <a:cubicBezTo>
                  <a:pt x="4254073" y="1246395"/>
                  <a:pt x="4269031" y="1241753"/>
                  <a:pt x="4279392" y="1231392"/>
                </a:cubicBezTo>
                <a:cubicBezTo>
                  <a:pt x="4313196" y="1197588"/>
                  <a:pt x="4312730" y="1172591"/>
                  <a:pt x="4352544" y="1146048"/>
                </a:cubicBezTo>
                <a:cubicBezTo>
                  <a:pt x="4363237" y="1138919"/>
                  <a:pt x="4376928" y="1137920"/>
                  <a:pt x="4389120" y="1133856"/>
                </a:cubicBezTo>
                <a:cubicBezTo>
                  <a:pt x="4414204" y="1096230"/>
                  <a:pt x="4413573" y="1091995"/>
                  <a:pt x="4450080" y="1060704"/>
                </a:cubicBezTo>
                <a:cubicBezTo>
                  <a:pt x="4488256" y="1027981"/>
                  <a:pt x="4505171" y="1026448"/>
                  <a:pt x="4535424" y="987552"/>
                </a:cubicBezTo>
                <a:cubicBezTo>
                  <a:pt x="4637505" y="856305"/>
                  <a:pt x="4537730" y="960862"/>
                  <a:pt x="4620768" y="877824"/>
                </a:cubicBezTo>
                <a:cubicBezTo>
                  <a:pt x="4628896" y="853440"/>
                  <a:pt x="4651386" y="829608"/>
                  <a:pt x="4645152" y="804672"/>
                </a:cubicBezTo>
                <a:cubicBezTo>
                  <a:pt x="4641422" y="789753"/>
                  <a:pt x="4622250" y="702465"/>
                  <a:pt x="4608576" y="670560"/>
                </a:cubicBezTo>
                <a:cubicBezTo>
                  <a:pt x="4601417" y="653855"/>
                  <a:pt x="4594756" y="636581"/>
                  <a:pt x="4584192" y="621792"/>
                </a:cubicBezTo>
                <a:cubicBezTo>
                  <a:pt x="4574170" y="607762"/>
                  <a:pt x="4558654" y="598462"/>
                  <a:pt x="4547616" y="585216"/>
                </a:cubicBezTo>
                <a:cubicBezTo>
                  <a:pt x="4538235" y="573959"/>
                  <a:pt x="4533593" y="559001"/>
                  <a:pt x="4523232" y="548640"/>
                </a:cubicBezTo>
                <a:cubicBezTo>
                  <a:pt x="4508864" y="534272"/>
                  <a:pt x="4489892" y="525288"/>
                  <a:pt x="4474464" y="512064"/>
                </a:cubicBezTo>
                <a:cubicBezTo>
                  <a:pt x="4392324" y="441658"/>
                  <a:pt x="4482151" y="504997"/>
                  <a:pt x="4401312" y="451104"/>
                </a:cubicBezTo>
                <a:cubicBezTo>
                  <a:pt x="4393184" y="434848"/>
                  <a:pt x="4388756" y="416135"/>
                  <a:pt x="4376928" y="402336"/>
                </a:cubicBezTo>
                <a:cubicBezTo>
                  <a:pt x="4372786" y="397504"/>
                  <a:pt x="4304434" y="347801"/>
                  <a:pt x="4291584" y="341376"/>
                </a:cubicBezTo>
                <a:cubicBezTo>
                  <a:pt x="4280089" y="335629"/>
                  <a:pt x="4266242" y="335425"/>
                  <a:pt x="4255008" y="329184"/>
                </a:cubicBezTo>
                <a:cubicBezTo>
                  <a:pt x="4229390" y="314952"/>
                  <a:pt x="4206240" y="296672"/>
                  <a:pt x="4181856" y="280416"/>
                </a:cubicBezTo>
                <a:cubicBezTo>
                  <a:pt x="4169664" y="272288"/>
                  <a:pt x="4159181" y="260666"/>
                  <a:pt x="4145280" y="256032"/>
                </a:cubicBezTo>
                <a:cubicBezTo>
                  <a:pt x="4096040" y="239619"/>
                  <a:pt x="4065953" y="230091"/>
                  <a:pt x="4011168" y="207264"/>
                </a:cubicBezTo>
                <a:cubicBezTo>
                  <a:pt x="3994391" y="200274"/>
                  <a:pt x="3979418" y="189262"/>
                  <a:pt x="3962400" y="182880"/>
                </a:cubicBezTo>
                <a:cubicBezTo>
                  <a:pt x="3946711" y="176996"/>
                  <a:pt x="3929744" y="175291"/>
                  <a:pt x="3913632" y="170688"/>
                </a:cubicBezTo>
                <a:cubicBezTo>
                  <a:pt x="3901275" y="167157"/>
                  <a:pt x="3889524" y="161613"/>
                  <a:pt x="3877056" y="158496"/>
                </a:cubicBezTo>
                <a:cubicBezTo>
                  <a:pt x="3856952" y="153470"/>
                  <a:pt x="3836088" y="151756"/>
                  <a:pt x="3816096" y="146304"/>
                </a:cubicBezTo>
                <a:cubicBezTo>
                  <a:pt x="3791299" y="139541"/>
                  <a:pt x="3767880" y="128154"/>
                  <a:pt x="3742944" y="121920"/>
                </a:cubicBezTo>
                <a:cubicBezTo>
                  <a:pt x="3726688" y="117856"/>
                  <a:pt x="3710226" y="114543"/>
                  <a:pt x="3694176" y="109728"/>
                </a:cubicBezTo>
                <a:cubicBezTo>
                  <a:pt x="3669557" y="102342"/>
                  <a:pt x="3646443" y="89157"/>
                  <a:pt x="3621024" y="85344"/>
                </a:cubicBezTo>
                <a:cubicBezTo>
                  <a:pt x="3564614" y="76883"/>
                  <a:pt x="3507232" y="77216"/>
                  <a:pt x="3450336" y="73152"/>
                </a:cubicBezTo>
                <a:cubicBezTo>
                  <a:pt x="3318321" y="51150"/>
                  <a:pt x="3424647" y="72779"/>
                  <a:pt x="3340608" y="48768"/>
                </a:cubicBezTo>
                <a:cubicBezTo>
                  <a:pt x="3324496" y="44165"/>
                  <a:pt x="3307736" y="41875"/>
                  <a:pt x="3291840" y="36576"/>
                </a:cubicBezTo>
                <a:cubicBezTo>
                  <a:pt x="3271078" y="29655"/>
                  <a:pt x="3252545" y="15287"/>
                  <a:pt x="3230880" y="12192"/>
                </a:cubicBezTo>
                <a:cubicBezTo>
                  <a:pt x="3166384" y="2978"/>
                  <a:pt x="3100832" y="4064"/>
                  <a:pt x="3035808" y="0"/>
                </a:cubicBezTo>
                <a:lnTo>
                  <a:pt x="2755392" y="12192"/>
                </a:lnTo>
                <a:cubicBezTo>
                  <a:pt x="2718663" y="14488"/>
                  <a:pt x="2682465" y="24384"/>
                  <a:pt x="2645664" y="24384"/>
                </a:cubicBezTo>
                <a:cubicBezTo>
                  <a:pt x="2442423" y="24384"/>
                  <a:pt x="2239264" y="16256"/>
                  <a:pt x="2036064" y="12192"/>
                </a:cubicBezTo>
                <a:lnTo>
                  <a:pt x="1731264" y="24384"/>
                </a:lnTo>
                <a:cubicBezTo>
                  <a:pt x="1459010" y="30303"/>
                  <a:pt x="1186489" y="25394"/>
                  <a:pt x="914400" y="36576"/>
                </a:cubicBezTo>
                <a:cubicBezTo>
                  <a:pt x="888719" y="37631"/>
                  <a:pt x="841248" y="60960"/>
                  <a:pt x="841248" y="60960"/>
                </a:cubicBezTo>
                <a:cubicBezTo>
                  <a:pt x="819128" y="94141"/>
                  <a:pt x="791070" y="132950"/>
                  <a:pt x="780288" y="170688"/>
                </a:cubicBezTo>
                <a:cubicBezTo>
                  <a:pt x="771287" y="202192"/>
                  <a:pt x="773957" y="235987"/>
                  <a:pt x="768096" y="268224"/>
                </a:cubicBezTo>
                <a:cubicBezTo>
                  <a:pt x="765797" y="280868"/>
                  <a:pt x="759968" y="292608"/>
                  <a:pt x="755904" y="304800"/>
                </a:cubicBezTo>
                <a:cubicBezTo>
                  <a:pt x="751840" y="337312"/>
                  <a:pt x="746433" y="369684"/>
                  <a:pt x="743712" y="402336"/>
                </a:cubicBezTo>
                <a:cubicBezTo>
                  <a:pt x="726150" y="613083"/>
                  <a:pt x="741274" y="541323"/>
                  <a:pt x="719328" y="694944"/>
                </a:cubicBezTo>
                <a:cubicBezTo>
                  <a:pt x="715832" y="719416"/>
                  <a:pt x="713132" y="744114"/>
                  <a:pt x="707136" y="768096"/>
                </a:cubicBezTo>
                <a:cubicBezTo>
                  <a:pt x="700902" y="793032"/>
                  <a:pt x="690880" y="816864"/>
                  <a:pt x="682752" y="841248"/>
                </a:cubicBezTo>
                <a:lnTo>
                  <a:pt x="670560" y="877824"/>
                </a:lnTo>
                <a:cubicBezTo>
                  <a:pt x="666496" y="890016"/>
                  <a:pt x="667455" y="905313"/>
                  <a:pt x="658368" y="914400"/>
                </a:cubicBezTo>
                <a:cubicBezTo>
                  <a:pt x="646176" y="926592"/>
                  <a:pt x="631814" y="936946"/>
                  <a:pt x="621792" y="950976"/>
                </a:cubicBezTo>
                <a:cubicBezTo>
                  <a:pt x="565543" y="1029725"/>
                  <a:pt x="632938" y="976058"/>
                  <a:pt x="560832" y="1024128"/>
                </a:cubicBezTo>
                <a:cubicBezTo>
                  <a:pt x="544576" y="1056640"/>
                  <a:pt x="532227" y="1091419"/>
                  <a:pt x="512064" y="1121664"/>
                </a:cubicBezTo>
                <a:cubicBezTo>
                  <a:pt x="495808" y="1146048"/>
                  <a:pt x="476402" y="1168604"/>
                  <a:pt x="463296" y="1194816"/>
                </a:cubicBezTo>
                <a:cubicBezTo>
                  <a:pt x="447040" y="1227328"/>
                  <a:pt x="436338" y="1263272"/>
                  <a:pt x="414528" y="1292352"/>
                </a:cubicBezTo>
                <a:cubicBezTo>
                  <a:pt x="402336" y="1308608"/>
                  <a:pt x="387682" y="1323281"/>
                  <a:pt x="377952" y="1341120"/>
                </a:cubicBezTo>
                <a:cubicBezTo>
                  <a:pt x="256668" y="1563474"/>
                  <a:pt x="391169" y="1330600"/>
                  <a:pt x="329184" y="1475232"/>
                </a:cubicBezTo>
                <a:cubicBezTo>
                  <a:pt x="323412" y="1488700"/>
                  <a:pt x="312928" y="1499616"/>
                  <a:pt x="304800" y="1511808"/>
                </a:cubicBezTo>
                <a:cubicBezTo>
                  <a:pt x="266686" y="1664265"/>
                  <a:pt x="315398" y="1474716"/>
                  <a:pt x="280416" y="1597152"/>
                </a:cubicBezTo>
                <a:cubicBezTo>
                  <a:pt x="275813" y="1613264"/>
                  <a:pt x="272827" y="1629808"/>
                  <a:pt x="268224" y="1645920"/>
                </a:cubicBezTo>
                <a:cubicBezTo>
                  <a:pt x="264693" y="1658277"/>
                  <a:pt x="259563" y="1670139"/>
                  <a:pt x="256032" y="1682496"/>
                </a:cubicBezTo>
                <a:cubicBezTo>
                  <a:pt x="251429" y="1698608"/>
                  <a:pt x="250441" y="1715863"/>
                  <a:pt x="243840" y="1731264"/>
                </a:cubicBezTo>
                <a:cubicBezTo>
                  <a:pt x="238068" y="1744732"/>
                  <a:pt x="226726" y="1755118"/>
                  <a:pt x="219456" y="1767840"/>
                </a:cubicBezTo>
                <a:cubicBezTo>
                  <a:pt x="210439" y="1783620"/>
                  <a:pt x="202231" y="1799903"/>
                  <a:pt x="195072" y="1816608"/>
                </a:cubicBezTo>
                <a:cubicBezTo>
                  <a:pt x="164786" y="1887276"/>
                  <a:pt x="205356" y="1819470"/>
                  <a:pt x="158496" y="1889760"/>
                </a:cubicBezTo>
                <a:cubicBezTo>
                  <a:pt x="147974" y="1931846"/>
                  <a:pt x="138198" y="1981548"/>
                  <a:pt x="121920" y="2023872"/>
                </a:cubicBezTo>
                <a:cubicBezTo>
                  <a:pt x="93980" y="2096517"/>
                  <a:pt x="73412" y="2128148"/>
                  <a:pt x="60960" y="2194560"/>
                </a:cubicBezTo>
                <a:cubicBezTo>
                  <a:pt x="51849" y="2243154"/>
                  <a:pt x="36576" y="2340864"/>
                  <a:pt x="36576" y="2340864"/>
                </a:cubicBezTo>
                <a:cubicBezTo>
                  <a:pt x="31580" y="2485760"/>
                  <a:pt x="25686" y="2739765"/>
                  <a:pt x="12192" y="2901696"/>
                </a:cubicBezTo>
                <a:cubicBezTo>
                  <a:pt x="9806" y="2930334"/>
                  <a:pt x="4064" y="2958592"/>
                  <a:pt x="0" y="2987040"/>
                </a:cubicBezTo>
                <a:cubicBezTo>
                  <a:pt x="4064" y="3247136"/>
                  <a:pt x="4544" y="3507313"/>
                  <a:pt x="12192" y="3767328"/>
                </a:cubicBezTo>
                <a:cubicBezTo>
                  <a:pt x="12685" y="3784077"/>
                  <a:pt x="20749" y="3799739"/>
                  <a:pt x="24384" y="3816096"/>
                </a:cubicBezTo>
                <a:cubicBezTo>
                  <a:pt x="28879" y="3836325"/>
                  <a:pt x="31550" y="3856952"/>
                  <a:pt x="36576" y="3877056"/>
                </a:cubicBezTo>
                <a:cubicBezTo>
                  <a:pt x="44175" y="3907452"/>
                  <a:pt x="57644" y="3935261"/>
                  <a:pt x="73152" y="3962400"/>
                </a:cubicBezTo>
                <a:cubicBezTo>
                  <a:pt x="80422" y="3975122"/>
                  <a:pt x="86094" y="3989822"/>
                  <a:pt x="97536" y="3998976"/>
                </a:cubicBezTo>
                <a:cubicBezTo>
                  <a:pt x="107571" y="4007004"/>
                  <a:pt x="122617" y="4005421"/>
                  <a:pt x="134112" y="4011168"/>
                </a:cubicBezTo>
                <a:cubicBezTo>
                  <a:pt x="147218" y="4017721"/>
                  <a:pt x="156787" y="4030918"/>
                  <a:pt x="170688" y="4035552"/>
                </a:cubicBezTo>
                <a:cubicBezTo>
                  <a:pt x="198051" y="4044673"/>
                  <a:pt x="341477" y="4058593"/>
                  <a:pt x="353568" y="4059936"/>
                </a:cubicBezTo>
                <a:cubicBezTo>
                  <a:pt x="422656" y="4055872"/>
                  <a:pt x="492390" y="4058010"/>
                  <a:pt x="560832" y="4047744"/>
                </a:cubicBezTo>
                <a:cubicBezTo>
                  <a:pt x="584132" y="4044249"/>
                  <a:pt x="619550" y="3997887"/>
                  <a:pt x="633984" y="3986784"/>
                </a:cubicBezTo>
                <a:cubicBezTo>
                  <a:pt x="673304" y="3956538"/>
                  <a:pt x="715117" y="3929677"/>
                  <a:pt x="755904" y="3901440"/>
                </a:cubicBezTo>
                <a:cubicBezTo>
                  <a:pt x="767952" y="3893099"/>
                  <a:pt x="779374" y="3883609"/>
                  <a:pt x="792480" y="3877056"/>
                </a:cubicBezTo>
                <a:cubicBezTo>
                  <a:pt x="816864" y="3864864"/>
                  <a:pt x="843298" y="3856114"/>
                  <a:pt x="865632" y="3840480"/>
                </a:cubicBezTo>
                <a:cubicBezTo>
                  <a:pt x="884466" y="3827296"/>
                  <a:pt x="895693" y="3805074"/>
                  <a:pt x="914400" y="3791712"/>
                </a:cubicBezTo>
                <a:cubicBezTo>
                  <a:pt x="924858" y="3784242"/>
                  <a:pt x="939742" y="3785761"/>
                  <a:pt x="950976" y="3779520"/>
                </a:cubicBezTo>
                <a:cubicBezTo>
                  <a:pt x="976594" y="3765288"/>
                  <a:pt x="996326" y="3740019"/>
                  <a:pt x="1024128" y="3730752"/>
                </a:cubicBezTo>
                <a:cubicBezTo>
                  <a:pt x="1069216" y="3715723"/>
                  <a:pt x="1161208" y="3685854"/>
                  <a:pt x="1182624" y="3669792"/>
                </a:cubicBezTo>
                <a:cubicBezTo>
                  <a:pt x="1189174" y="3664879"/>
                  <a:pt x="1253382" y="3615315"/>
                  <a:pt x="1267968" y="3608832"/>
                </a:cubicBezTo>
                <a:cubicBezTo>
                  <a:pt x="1291456" y="3598393"/>
                  <a:pt x="1319734" y="3598705"/>
                  <a:pt x="1341120" y="3584448"/>
                </a:cubicBezTo>
                <a:cubicBezTo>
                  <a:pt x="1430232" y="3525040"/>
                  <a:pt x="1318184" y="3597554"/>
                  <a:pt x="1426464" y="3535680"/>
                </a:cubicBezTo>
                <a:cubicBezTo>
                  <a:pt x="1439186" y="3528410"/>
                  <a:pt x="1449934" y="3517849"/>
                  <a:pt x="1463040" y="3511296"/>
                </a:cubicBezTo>
                <a:cubicBezTo>
                  <a:pt x="1474535" y="3505549"/>
                  <a:pt x="1488382" y="3505345"/>
                  <a:pt x="1499616" y="3499104"/>
                </a:cubicBezTo>
                <a:cubicBezTo>
                  <a:pt x="1525234" y="3484872"/>
                  <a:pt x="1548384" y="3466592"/>
                  <a:pt x="1572768" y="3450336"/>
                </a:cubicBezTo>
                <a:lnTo>
                  <a:pt x="1645920" y="3401568"/>
                </a:lnTo>
                <a:cubicBezTo>
                  <a:pt x="1658112" y="3393440"/>
                  <a:pt x="1669390" y="3383737"/>
                  <a:pt x="1682496" y="3377184"/>
                </a:cubicBezTo>
                <a:cubicBezTo>
                  <a:pt x="1698752" y="3369056"/>
                  <a:pt x="1715852" y="3362433"/>
                  <a:pt x="1731264" y="3352800"/>
                </a:cubicBezTo>
                <a:cubicBezTo>
                  <a:pt x="1748495" y="3342030"/>
                  <a:pt x="1763385" y="3327877"/>
                  <a:pt x="1780032" y="3316224"/>
                </a:cubicBezTo>
                <a:cubicBezTo>
                  <a:pt x="1804040" y="3299418"/>
                  <a:pt x="1829739" y="3285040"/>
                  <a:pt x="1853184" y="3267456"/>
                </a:cubicBezTo>
                <a:cubicBezTo>
                  <a:pt x="1913674" y="3222088"/>
                  <a:pt x="1885045" y="3242152"/>
                  <a:pt x="1938528" y="3206496"/>
                </a:cubicBezTo>
                <a:cubicBezTo>
                  <a:pt x="1992421" y="3125657"/>
                  <a:pt x="1929082" y="3215484"/>
                  <a:pt x="1999488" y="3133344"/>
                </a:cubicBezTo>
                <a:cubicBezTo>
                  <a:pt x="2114021" y="2999722"/>
                  <a:pt x="1924511" y="3196129"/>
                  <a:pt x="2109216" y="3011424"/>
                </a:cubicBezTo>
                <a:cubicBezTo>
                  <a:pt x="2121408" y="2999232"/>
                  <a:pt x="2131446" y="2984412"/>
                  <a:pt x="2145792" y="2974848"/>
                </a:cubicBezTo>
                <a:cubicBezTo>
                  <a:pt x="2157984" y="2966720"/>
                  <a:pt x="2171111" y="2959845"/>
                  <a:pt x="2182368" y="2950464"/>
                </a:cubicBezTo>
                <a:cubicBezTo>
                  <a:pt x="2195614" y="2939426"/>
                  <a:pt x="2205334" y="2924474"/>
                  <a:pt x="2218944" y="2913888"/>
                </a:cubicBezTo>
                <a:cubicBezTo>
                  <a:pt x="2357334" y="2806252"/>
                  <a:pt x="2240375" y="2897077"/>
                  <a:pt x="2328672" y="2852928"/>
                </a:cubicBezTo>
                <a:cubicBezTo>
                  <a:pt x="2423210" y="2805659"/>
                  <a:pt x="2309889" y="2846997"/>
                  <a:pt x="2401824" y="2816352"/>
                </a:cubicBezTo>
                <a:cubicBezTo>
                  <a:pt x="2418080" y="2804160"/>
                  <a:pt x="2432417" y="2788863"/>
                  <a:pt x="2450592" y="2779776"/>
                </a:cubicBezTo>
                <a:cubicBezTo>
                  <a:pt x="2465579" y="2772282"/>
                  <a:pt x="2484811" y="2775897"/>
                  <a:pt x="2499360" y="2767584"/>
                </a:cubicBezTo>
                <a:cubicBezTo>
                  <a:pt x="2612350" y="2703018"/>
                  <a:pt x="2456462" y="2750877"/>
                  <a:pt x="2584704" y="2718816"/>
                </a:cubicBezTo>
                <a:cubicBezTo>
                  <a:pt x="2605024" y="2706624"/>
                  <a:pt x="2624469" y="2692838"/>
                  <a:pt x="2645664" y="2682240"/>
                </a:cubicBezTo>
                <a:cubicBezTo>
                  <a:pt x="2657159" y="2676493"/>
                  <a:pt x="2671006" y="2676289"/>
                  <a:pt x="2682240" y="2670048"/>
                </a:cubicBezTo>
                <a:cubicBezTo>
                  <a:pt x="2707858" y="2655816"/>
                  <a:pt x="2727590" y="2630547"/>
                  <a:pt x="2755392" y="2621280"/>
                </a:cubicBezTo>
                <a:cubicBezTo>
                  <a:pt x="2767584" y="2617216"/>
                  <a:pt x="2780473" y="2614835"/>
                  <a:pt x="2791968" y="2609088"/>
                </a:cubicBezTo>
                <a:cubicBezTo>
                  <a:pt x="2861972" y="2574086"/>
                  <a:pt x="2865672" y="2552008"/>
                  <a:pt x="2950464" y="2523744"/>
                </a:cubicBezTo>
                <a:cubicBezTo>
                  <a:pt x="3039870" y="2493942"/>
                  <a:pt x="2951480" y="2524823"/>
                  <a:pt x="3121152" y="2450592"/>
                </a:cubicBezTo>
                <a:cubicBezTo>
                  <a:pt x="3141202" y="2441820"/>
                  <a:pt x="3162113" y="2435096"/>
                  <a:pt x="3182112" y="2426208"/>
                </a:cubicBezTo>
                <a:cubicBezTo>
                  <a:pt x="3335883" y="2357865"/>
                  <a:pt x="3111136" y="2449722"/>
                  <a:pt x="3291840" y="2377440"/>
                </a:cubicBezTo>
                <a:cubicBezTo>
                  <a:pt x="3304032" y="2365248"/>
                  <a:pt x="3314806" y="2351450"/>
                  <a:pt x="3328416" y="2340864"/>
                </a:cubicBezTo>
                <a:cubicBezTo>
                  <a:pt x="3351549" y="2322872"/>
                  <a:pt x="3380846" y="2312818"/>
                  <a:pt x="3401568" y="2292096"/>
                </a:cubicBezTo>
                <a:cubicBezTo>
                  <a:pt x="3450995" y="2242669"/>
                  <a:pt x="3422722" y="2263231"/>
                  <a:pt x="3486912" y="2231136"/>
                </a:cubicBezTo>
                <a:cubicBezTo>
                  <a:pt x="3495040" y="2218944"/>
                  <a:pt x="3501915" y="2205817"/>
                  <a:pt x="3511296" y="2194560"/>
                </a:cubicBezTo>
                <a:cubicBezTo>
                  <a:pt x="3557144" y="2139543"/>
                  <a:pt x="3539234" y="2179197"/>
                  <a:pt x="3572256" y="2121408"/>
                </a:cubicBezTo>
                <a:cubicBezTo>
                  <a:pt x="3581273" y="2105628"/>
                  <a:pt x="3596640" y="2072640"/>
                  <a:pt x="3596640" y="2072640"/>
                </a:cubicBezTo>
              </a:path>
            </a:pathLst>
          </a:custGeom>
          <a:noFill/>
          <a:ln w="5715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010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300" y="1001161"/>
            <a:ext cx="7267575" cy="5514975"/>
          </a:xfrm>
          <a:prstGeom prst="rect">
            <a:avLst/>
          </a:prstGeom>
        </p:spPr>
      </p:pic>
      <p:sp>
        <p:nvSpPr>
          <p:cNvPr id="3" name="TextBox 2"/>
          <p:cNvSpPr txBox="1"/>
          <p:nvPr/>
        </p:nvSpPr>
        <p:spPr>
          <a:xfrm>
            <a:off x="228600" y="533400"/>
            <a:ext cx="8686800" cy="461665"/>
          </a:xfrm>
          <a:prstGeom prst="rect">
            <a:avLst/>
          </a:prstGeom>
          <a:noFill/>
        </p:spPr>
        <p:txBody>
          <a:bodyPr wrap="square" rtlCol="0">
            <a:spAutoFit/>
          </a:bodyPr>
          <a:lstStyle/>
          <a:p>
            <a:r>
              <a:rPr lang="en-US" sz="2400" b="1" dirty="0">
                <a:solidFill>
                  <a:schemeClr val="accent3">
                    <a:lumMod val="50000"/>
                  </a:schemeClr>
                </a:solidFill>
                <a:latin typeface="Script MT Bold" pitchFamily="66" charset="0"/>
              </a:rPr>
              <a:t>Self-check:  Identify. (advance slides for answers)</a:t>
            </a:r>
          </a:p>
        </p:txBody>
      </p:sp>
      <p:sp>
        <p:nvSpPr>
          <p:cNvPr id="5" name="Rectangle 4"/>
          <p:cNvSpPr/>
          <p:nvPr/>
        </p:nvSpPr>
        <p:spPr>
          <a:xfrm>
            <a:off x="186409" y="3544"/>
            <a:ext cx="8874192"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QUIZ</a:t>
            </a:r>
          </a:p>
        </p:txBody>
      </p:sp>
      <p:sp>
        <p:nvSpPr>
          <p:cNvPr id="6" name="TextBox 5"/>
          <p:cNvSpPr txBox="1"/>
          <p:nvPr/>
        </p:nvSpPr>
        <p:spPr>
          <a:xfrm>
            <a:off x="876300" y="1200834"/>
            <a:ext cx="3238500" cy="1200329"/>
          </a:xfrm>
          <a:prstGeom prst="rect">
            <a:avLst/>
          </a:prstGeom>
          <a:solidFill>
            <a:schemeClr val="bg1"/>
          </a:solidFill>
        </p:spPr>
        <p:txBody>
          <a:bodyPr wrap="square" rtlCol="0">
            <a:spAutoFit/>
          </a:bodyPr>
          <a:lstStyle/>
          <a:p>
            <a:r>
              <a:rPr lang="en-US" sz="3600" b="1" dirty="0">
                <a:solidFill>
                  <a:schemeClr val="accent3">
                    <a:lumMod val="50000"/>
                  </a:schemeClr>
                </a:solidFill>
              </a:rPr>
              <a:t>Anterior pituitary gland</a:t>
            </a:r>
          </a:p>
        </p:txBody>
      </p:sp>
    </p:spTree>
    <p:extLst>
      <p:ext uri="{BB962C8B-B14F-4D97-AF65-F5344CB8AC3E}">
        <p14:creationId xmlns:p14="http://schemas.microsoft.com/office/powerpoint/2010/main" val="3639186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533400"/>
            <a:ext cx="8686800" cy="461665"/>
          </a:xfrm>
          <a:prstGeom prst="rect">
            <a:avLst/>
          </a:prstGeom>
          <a:noFill/>
        </p:spPr>
        <p:txBody>
          <a:bodyPr wrap="square" rtlCol="0">
            <a:spAutoFit/>
          </a:bodyPr>
          <a:lstStyle/>
          <a:p>
            <a:r>
              <a:rPr lang="en-US" sz="2400" b="1" dirty="0">
                <a:solidFill>
                  <a:schemeClr val="accent3">
                    <a:lumMod val="50000"/>
                  </a:schemeClr>
                </a:solidFill>
                <a:latin typeface="Script MT Bold" pitchFamily="66" charset="0"/>
              </a:rPr>
              <a:t>Self-check:  Identify. (advance slides for answers)</a:t>
            </a:r>
          </a:p>
        </p:txBody>
      </p:sp>
      <p:sp>
        <p:nvSpPr>
          <p:cNvPr id="5" name="Rectangle 4"/>
          <p:cNvSpPr/>
          <p:nvPr/>
        </p:nvSpPr>
        <p:spPr>
          <a:xfrm>
            <a:off x="186409" y="3544"/>
            <a:ext cx="8874192"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QUIZ</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2221956"/>
            <a:ext cx="6575490" cy="471167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66800"/>
            <a:ext cx="4290914" cy="3124200"/>
          </a:xfrm>
          <a:prstGeom prst="rect">
            <a:avLst/>
          </a:prstGeom>
        </p:spPr>
      </p:pic>
      <p:sp>
        <p:nvSpPr>
          <p:cNvPr id="7" name="TextBox 6"/>
          <p:cNvSpPr txBox="1"/>
          <p:nvPr/>
        </p:nvSpPr>
        <p:spPr>
          <a:xfrm>
            <a:off x="4800600" y="1065630"/>
            <a:ext cx="3369911" cy="1200329"/>
          </a:xfrm>
          <a:prstGeom prst="rect">
            <a:avLst/>
          </a:prstGeom>
          <a:noFill/>
        </p:spPr>
        <p:txBody>
          <a:bodyPr wrap="square" rtlCol="0">
            <a:spAutoFit/>
          </a:bodyPr>
          <a:lstStyle/>
          <a:p>
            <a:r>
              <a:rPr lang="en-US" sz="3600" b="1" dirty="0">
                <a:solidFill>
                  <a:schemeClr val="accent3">
                    <a:lumMod val="50000"/>
                  </a:schemeClr>
                </a:solidFill>
              </a:rPr>
              <a:t>Mammary gland of pregnancy</a:t>
            </a:r>
          </a:p>
        </p:txBody>
      </p:sp>
    </p:spTree>
    <p:extLst>
      <p:ext uri="{BB962C8B-B14F-4D97-AF65-F5344CB8AC3E}">
        <p14:creationId xmlns:p14="http://schemas.microsoft.com/office/powerpoint/2010/main" val="322015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hodin pg 421 - mammary gland 34-68.jpg"/>
          <p:cNvPicPr>
            <a:picLocks noChangeAspect="1"/>
          </p:cNvPicPr>
          <p:nvPr/>
        </p:nvPicPr>
        <p:blipFill>
          <a:blip r:embed="rId2" cstate="print"/>
          <a:stretch>
            <a:fillRect/>
          </a:stretch>
        </p:blipFill>
        <p:spPr>
          <a:xfrm rot="5400000">
            <a:off x="1082882" y="397082"/>
            <a:ext cx="5073233" cy="7086602"/>
          </a:xfrm>
          <a:prstGeom prst="rect">
            <a:avLst/>
          </a:prstGeom>
        </p:spPr>
      </p:pic>
      <p:sp>
        <p:nvSpPr>
          <p:cNvPr id="3" name="TextBox 2"/>
          <p:cNvSpPr txBox="1"/>
          <p:nvPr/>
        </p:nvSpPr>
        <p:spPr>
          <a:xfrm>
            <a:off x="228600" y="533400"/>
            <a:ext cx="8686800" cy="830997"/>
          </a:xfrm>
          <a:prstGeom prst="rect">
            <a:avLst/>
          </a:prstGeom>
          <a:noFill/>
        </p:spPr>
        <p:txBody>
          <a:bodyPr wrap="square" rtlCol="0">
            <a:spAutoFit/>
          </a:bodyPr>
          <a:lstStyle/>
          <a:p>
            <a:r>
              <a:rPr lang="en-US" sz="2400" b="1" dirty="0">
                <a:solidFill>
                  <a:schemeClr val="accent3">
                    <a:lumMod val="50000"/>
                  </a:schemeClr>
                </a:solidFill>
                <a:latin typeface="Script MT Bold" pitchFamily="66" charset="0"/>
              </a:rPr>
              <a:t>Self-check:  Identify cells X and Y, and substances A and B. (advance slides for answers)</a:t>
            </a:r>
          </a:p>
        </p:txBody>
      </p:sp>
      <p:sp>
        <p:nvSpPr>
          <p:cNvPr id="5" name="Rectangle 4"/>
          <p:cNvSpPr/>
          <p:nvPr/>
        </p:nvSpPr>
        <p:spPr>
          <a:xfrm>
            <a:off x="186409" y="3544"/>
            <a:ext cx="8874192"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QUIZ</a:t>
            </a:r>
          </a:p>
        </p:txBody>
      </p:sp>
      <p:sp>
        <p:nvSpPr>
          <p:cNvPr id="7" name="TextBox 6"/>
          <p:cNvSpPr txBox="1"/>
          <p:nvPr/>
        </p:nvSpPr>
        <p:spPr>
          <a:xfrm>
            <a:off x="6248400" y="1371600"/>
            <a:ext cx="2379311" cy="1200329"/>
          </a:xfrm>
          <a:prstGeom prst="rect">
            <a:avLst/>
          </a:prstGeom>
          <a:solidFill>
            <a:schemeClr val="bg1"/>
          </a:solidFill>
        </p:spPr>
        <p:txBody>
          <a:bodyPr wrap="square" rtlCol="0">
            <a:spAutoFit/>
          </a:bodyPr>
          <a:lstStyle/>
          <a:p>
            <a:r>
              <a:rPr lang="en-US" b="1" dirty="0">
                <a:solidFill>
                  <a:schemeClr val="accent3">
                    <a:lumMod val="50000"/>
                  </a:schemeClr>
                </a:solidFill>
              </a:rPr>
              <a:t>X = myoepithelial cell</a:t>
            </a:r>
          </a:p>
          <a:p>
            <a:r>
              <a:rPr lang="en-US" b="1" dirty="0">
                <a:solidFill>
                  <a:schemeClr val="accent3">
                    <a:lumMod val="50000"/>
                  </a:schemeClr>
                </a:solidFill>
              </a:rPr>
              <a:t>Y = acinar cell</a:t>
            </a:r>
          </a:p>
          <a:p>
            <a:r>
              <a:rPr lang="en-US" b="1" dirty="0">
                <a:solidFill>
                  <a:schemeClr val="accent3">
                    <a:lumMod val="50000"/>
                  </a:schemeClr>
                </a:solidFill>
              </a:rPr>
              <a:t>A = lipid droplets</a:t>
            </a:r>
          </a:p>
          <a:p>
            <a:r>
              <a:rPr lang="en-US" b="1" dirty="0">
                <a:solidFill>
                  <a:schemeClr val="accent3">
                    <a:lumMod val="50000"/>
                  </a:schemeClr>
                </a:solidFill>
              </a:rPr>
              <a:t>B = protein</a:t>
            </a:r>
          </a:p>
        </p:txBody>
      </p:sp>
      <p:sp>
        <p:nvSpPr>
          <p:cNvPr id="9" name="TextBox 8"/>
          <p:cNvSpPr txBox="1"/>
          <p:nvPr/>
        </p:nvSpPr>
        <p:spPr>
          <a:xfrm>
            <a:off x="3124197" y="2241967"/>
            <a:ext cx="304800" cy="461665"/>
          </a:xfrm>
          <a:prstGeom prst="rect">
            <a:avLst/>
          </a:prstGeom>
          <a:noFill/>
        </p:spPr>
        <p:txBody>
          <a:bodyPr wrap="square" rtlCol="0">
            <a:spAutoFit/>
          </a:bodyPr>
          <a:lstStyle/>
          <a:p>
            <a:r>
              <a:rPr lang="en-US" sz="2400" b="1" dirty="0">
                <a:solidFill>
                  <a:srgbClr val="FF0000"/>
                </a:solidFill>
              </a:rPr>
              <a:t>B</a:t>
            </a:r>
          </a:p>
        </p:txBody>
      </p:sp>
      <p:sp>
        <p:nvSpPr>
          <p:cNvPr id="10" name="TextBox 9"/>
          <p:cNvSpPr txBox="1"/>
          <p:nvPr/>
        </p:nvSpPr>
        <p:spPr>
          <a:xfrm>
            <a:off x="4419597" y="3842167"/>
            <a:ext cx="304800" cy="461665"/>
          </a:xfrm>
          <a:prstGeom prst="rect">
            <a:avLst/>
          </a:prstGeom>
          <a:noFill/>
        </p:spPr>
        <p:txBody>
          <a:bodyPr wrap="square" rtlCol="0">
            <a:spAutoFit/>
          </a:bodyPr>
          <a:lstStyle/>
          <a:p>
            <a:r>
              <a:rPr lang="en-US" sz="2400" b="1" dirty="0">
                <a:solidFill>
                  <a:srgbClr val="FF0000"/>
                </a:solidFill>
              </a:rPr>
              <a:t>A</a:t>
            </a:r>
          </a:p>
        </p:txBody>
      </p:sp>
      <p:sp>
        <p:nvSpPr>
          <p:cNvPr id="11" name="TextBox 10"/>
          <p:cNvSpPr txBox="1"/>
          <p:nvPr/>
        </p:nvSpPr>
        <p:spPr>
          <a:xfrm>
            <a:off x="1904997" y="5594767"/>
            <a:ext cx="304800" cy="461665"/>
          </a:xfrm>
          <a:prstGeom prst="rect">
            <a:avLst/>
          </a:prstGeom>
          <a:noFill/>
        </p:spPr>
        <p:txBody>
          <a:bodyPr wrap="square" rtlCol="0">
            <a:spAutoFit/>
          </a:bodyPr>
          <a:lstStyle/>
          <a:p>
            <a:r>
              <a:rPr lang="en-US" sz="2400" b="1" dirty="0">
                <a:solidFill>
                  <a:srgbClr val="FF0000"/>
                </a:solidFill>
              </a:rPr>
              <a:t>Y</a:t>
            </a:r>
          </a:p>
        </p:txBody>
      </p:sp>
      <p:sp>
        <p:nvSpPr>
          <p:cNvPr id="12" name="TextBox 11"/>
          <p:cNvSpPr txBox="1"/>
          <p:nvPr/>
        </p:nvSpPr>
        <p:spPr>
          <a:xfrm>
            <a:off x="1066797" y="4375567"/>
            <a:ext cx="304800" cy="461665"/>
          </a:xfrm>
          <a:prstGeom prst="rect">
            <a:avLst/>
          </a:prstGeom>
          <a:noFill/>
        </p:spPr>
        <p:txBody>
          <a:bodyPr wrap="square" rtlCol="0">
            <a:spAutoFit/>
          </a:bodyPr>
          <a:lstStyle/>
          <a:p>
            <a:r>
              <a:rPr lang="en-US" sz="2400" b="1" dirty="0">
                <a:solidFill>
                  <a:srgbClr val="FF0000"/>
                </a:solidFill>
              </a:rPr>
              <a:t>X</a:t>
            </a:r>
          </a:p>
        </p:txBody>
      </p:sp>
      <p:sp>
        <p:nvSpPr>
          <p:cNvPr id="13" name="TextBox 12"/>
          <p:cNvSpPr txBox="1"/>
          <p:nvPr/>
        </p:nvSpPr>
        <p:spPr>
          <a:xfrm>
            <a:off x="2390772" y="2213392"/>
            <a:ext cx="304800" cy="461665"/>
          </a:xfrm>
          <a:prstGeom prst="rect">
            <a:avLst/>
          </a:prstGeom>
          <a:noFill/>
        </p:spPr>
        <p:txBody>
          <a:bodyPr wrap="square" rtlCol="0">
            <a:spAutoFit/>
          </a:bodyPr>
          <a:lstStyle/>
          <a:p>
            <a:r>
              <a:rPr lang="en-US" sz="2400" b="1" dirty="0">
                <a:solidFill>
                  <a:srgbClr val="FF0000"/>
                </a:solidFill>
              </a:rPr>
              <a:t>A</a:t>
            </a:r>
          </a:p>
        </p:txBody>
      </p:sp>
      <p:cxnSp>
        <p:nvCxnSpPr>
          <p:cNvPr id="14" name="Straight Arrow Connector 13"/>
          <p:cNvCxnSpPr/>
          <p:nvPr/>
        </p:nvCxnSpPr>
        <p:spPr>
          <a:xfrm rot="16200000" flipH="1">
            <a:off x="2986084" y="2899191"/>
            <a:ext cx="616744" cy="1190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2624134" y="2996825"/>
            <a:ext cx="1007271" cy="17383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412328" y="2463424"/>
            <a:ext cx="652466" cy="3810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716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524000"/>
            <a:ext cx="7172325" cy="5229225"/>
          </a:xfrm>
          <a:prstGeom prst="rect">
            <a:avLst/>
          </a:prstGeom>
        </p:spPr>
      </p:pic>
      <p:sp>
        <p:nvSpPr>
          <p:cNvPr id="3" name="TextBox 2"/>
          <p:cNvSpPr txBox="1"/>
          <p:nvPr/>
        </p:nvSpPr>
        <p:spPr>
          <a:xfrm>
            <a:off x="228600" y="533400"/>
            <a:ext cx="8686800" cy="830997"/>
          </a:xfrm>
          <a:prstGeom prst="rect">
            <a:avLst/>
          </a:prstGeom>
          <a:noFill/>
        </p:spPr>
        <p:txBody>
          <a:bodyPr wrap="square" rtlCol="0">
            <a:spAutoFit/>
          </a:bodyPr>
          <a:lstStyle/>
          <a:p>
            <a:r>
              <a:rPr lang="en-US" sz="2400" b="1" dirty="0">
                <a:solidFill>
                  <a:schemeClr val="accent3">
                    <a:lumMod val="50000"/>
                  </a:schemeClr>
                </a:solidFill>
                <a:latin typeface="Script MT Bold" pitchFamily="66" charset="0"/>
              </a:rPr>
              <a:t>Self-check:  Identify the structures in the outlined regions. (advance slides for answers)</a:t>
            </a:r>
          </a:p>
        </p:txBody>
      </p:sp>
      <p:sp>
        <p:nvSpPr>
          <p:cNvPr id="5" name="Rectangle 4"/>
          <p:cNvSpPr/>
          <p:nvPr/>
        </p:nvSpPr>
        <p:spPr>
          <a:xfrm>
            <a:off x="186409" y="3544"/>
            <a:ext cx="8874192"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QUIZ</a:t>
            </a:r>
          </a:p>
        </p:txBody>
      </p:sp>
      <p:sp>
        <p:nvSpPr>
          <p:cNvPr id="6" name="TextBox 5"/>
          <p:cNvSpPr txBox="1"/>
          <p:nvPr/>
        </p:nvSpPr>
        <p:spPr>
          <a:xfrm>
            <a:off x="5334000" y="1052316"/>
            <a:ext cx="3238500" cy="1200329"/>
          </a:xfrm>
          <a:prstGeom prst="rect">
            <a:avLst/>
          </a:prstGeom>
          <a:solidFill>
            <a:schemeClr val="bg1"/>
          </a:solidFill>
        </p:spPr>
        <p:txBody>
          <a:bodyPr wrap="square" rtlCol="0">
            <a:spAutoFit/>
          </a:bodyPr>
          <a:lstStyle/>
          <a:p>
            <a:r>
              <a:rPr lang="en-US" sz="3600" b="1" dirty="0">
                <a:solidFill>
                  <a:schemeClr val="accent3">
                    <a:lumMod val="50000"/>
                  </a:schemeClr>
                </a:solidFill>
              </a:rPr>
              <a:t>Peripheral nerves</a:t>
            </a:r>
          </a:p>
        </p:txBody>
      </p:sp>
      <p:sp>
        <p:nvSpPr>
          <p:cNvPr id="8" name="Freeform 7"/>
          <p:cNvSpPr/>
          <p:nvPr/>
        </p:nvSpPr>
        <p:spPr>
          <a:xfrm>
            <a:off x="2596896" y="2875091"/>
            <a:ext cx="1840992" cy="1379917"/>
          </a:xfrm>
          <a:custGeom>
            <a:avLst/>
            <a:gdLst>
              <a:gd name="connsiteX0" fmla="*/ 1097280 w 1840992"/>
              <a:gd name="connsiteY0" fmla="*/ 14413 h 1379917"/>
              <a:gd name="connsiteX1" fmla="*/ 792480 w 1840992"/>
              <a:gd name="connsiteY1" fmla="*/ 14413 h 1379917"/>
              <a:gd name="connsiteX2" fmla="*/ 475488 w 1840992"/>
              <a:gd name="connsiteY2" fmla="*/ 26605 h 1379917"/>
              <a:gd name="connsiteX3" fmla="*/ 402336 w 1840992"/>
              <a:gd name="connsiteY3" fmla="*/ 50989 h 1379917"/>
              <a:gd name="connsiteX4" fmla="*/ 329184 w 1840992"/>
              <a:gd name="connsiteY4" fmla="*/ 87565 h 1379917"/>
              <a:gd name="connsiteX5" fmla="*/ 292608 w 1840992"/>
              <a:gd name="connsiteY5" fmla="*/ 124141 h 1379917"/>
              <a:gd name="connsiteX6" fmla="*/ 219456 w 1840992"/>
              <a:gd name="connsiteY6" fmla="*/ 172909 h 1379917"/>
              <a:gd name="connsiteX7" fmla="*/ 182880 w 1840992"/>
              <a:gd name="connsiteY7" fmla="*/ 197293 h 1379917"/>
              <a:gd name="connsiteX8" fmla="*/ 109728 w 1840992"/>
              <a:gd name="connsiteY8" fmla="*/ 270445 h 1379917"/>
              <a:gd name="connsiteX9" fmla="*/ 73152 w 1840992"/>
              <a:gd name="connsiteY9" fmla="*/ 343597 h 1379917"/>
              <a:gd name="connsiteX10" fmla="*/ 36576 w 1840992"/>
              <a:gd name="connsiteY10" fmla="*/ 380173 h 1379917"/>
              <a:gd name="connsiteX11" fmla="*/ 12192 w 1840992"/>
              <a:gd name="connsiteY11" fmla="*/ 453325 h 1379917"/>
              <a:gd name="connsiteX12" fmla="*/ 0 w 1840992"/>
              <a:gd name="connsiteY12" fmla="*/ 489901 h 1379917"/>
              <a:gd name="connsiteX13" fmla="*/ 36576 w 1840992"/>
              <a:gd name="connsiteY13" fmla="*/ 770317 h 1379917"/>
              <a:gd name="connsiteX14" fmla="*/ 73152 w 1840992"/>
              <a:gd name="connsiteY14" fmla="*/ 892237 h 1379917"/>
              <a:gd name="connsiteX15" fmla="*/ 97536 w 1840992"/>
              <a:gd name="connsiteY15" fmla="*/ 928813 h 1379917"/>
              <a:gd name="connsiteX16" fmla="*/ 134112 w 1840992"/>
              <a:gd name="connsiteY16" fmla="*/ 1014157 h 1379917"/>
              <a:gd name="connsiteX17" fmla="*/ 158496 w 1840992"/>
              <a:gd name="connsiteY17" fmla="*/ 1062925 h 1379917"/>
              <a:gd name="connsiteX18" fmla="*/ 195072 w 1840992"/>
              <a:gd name="connsiteY18" fmla="*/ 1087309 h 1379917"/>
              <a:gd name="connsiteX19" fmla="*/ 243840 w 1840992"/>
              <a:gd name="connsiteY19" fmla="*/ 1123885 h 1379917"/>
              <a:gd name="connsiteX20" fmla="*/ 280416 w 1840992"/>
              <a:gd name="connsiteY20" fmla="*/ 1172653 h 1379917"/>
              <a:gd name="connsiteX21" fmla="*/ 304800 w 1840992"/>
              <a:gd name="connsiteY21" fmla="*/ 1209229 h 1379917"/>
              <a:gd name="connsiteX22" fmla="*/ 377952 w 1840992"/>
              <a:gd name="connsiteY22" fmla="*/ 1233613 h 1379917"/>
              <a:gd name="connsiteX23" fmla="*/ 451104 w 1840992"/>
              <a:gd name="connsiteY23" fmla="*/ 1282381 h 1379917"/>
              <a:gd name="connsiteX24" fmla="*/ 524256 w 1840992"/>
              <a:gd name="connsiteY24" fmla="*/ 1306765 h 1379917"/>
              <a:gd name="connsiteX25" fmla="*/ 560832 w 1840992"/>
              <a:gd name="connsiteY25" fmla="*/ 1331149 h 1379917"/>
              <a:gd name="connsiteX26" fmla="*/ 646176 w 1840992"/>
              <a:gd name="connsiteY26" fmla="*/ 1355533 h 1379917"/>
              <a:gd name="connsiteX27" fmla="*/ 780288 w 1840992"/>
              <a:gd name="connsiteY27" fmla="*/ 1367725 h 1379917"/>
              <a:gd name="connsiteX28" fmla="*/ 841248 w 1840992"/>
              <a:gd name="connsiteY28" fmla="*/ 1379917 h 1379917"/>
              <a:gd name="connsiteX29" fmla="*/ 1048512 w 1840992"/>
              <a:gd name="connsiteY29" fmla="*/ 1355533 h 1379917"/>
              <a:gd name="connsiteX30" fmla="*/ 1097280 w 1840992"/>
              <a:gd name="connsiteY30" fmla="*/ 1343341 h 1379917"/>
              <a:gd name="connsiteX31" fmla="*/ 1194816 w 1840992"/>
              <a:gd name="connsiteY31" fmla="*/ 1331149 h 1379917"/>
              <a:gd name="connsiteX32" fmla="*/ 1353312 w 1840992"/>
              <a:gd name="connsiteY32" fmla="*/ 1306765 h 1379917"/>
              <a:gd name="connsiteX33" fmla="*/ 1426464 w 1840992"/>
              <a:gd name="connsiteY33" fmla="*/ 1282381 h 1379917"/>
              <a:gd name="connsiteX34" fmla="*/ 1511808 w 1840992"/>
              <a:gd name="connsiteY34" fmla="*/ 1233613 h 1379917"/>
              <a:gd name="connsiteX35" fmla="*/ 1548384 w 1840992"/>
              <a:gd name="connsiteY35" fmla="*/ 1197037 h 1379917"/>
              <a:gd name="connsiteX36" fmla="*/ 1584960 w 1840992"/>
              <a:gd name="connsiteY36" fmla="*/ 1172653 h 1379917"/>
              <a:gd name="connsiteX37" fmla="*/ 1609344 w 1840992"/>
              <a:gd name="connsiteY37" fmla="*/ 1136077 h 1379917"/>
              <a:gd name="connsiteX38" fmla="*/ 1645920 w 1840992"/>
              <a:gd name="connsiteY38" fmla="*/ 1099501 h 1379917"/>
              <a:gd name="connsiteX39" fmla="*/ 1670304 w 1840992"/>
              <a:gd name="connsiteY39" fmla="*/ 1050733 h 1379917"/>
              <a:gd name="connsiteX40" fmla="*/ 1682496 w 1840992"/>
              <a:gd name="connsiteY40" fmla="*/ 1014157 h 1379917"/>
              <a:gd name="connsiteX41" fmla="*/ 1719072 w 1840992"/>
              <a:gd name="connsiteY41" fmla="*/ 977581 h 1379917"/>
              <a:gd name="connsiteX42" fmla="*/ 1780032 w 1840992"/>
              <a:gd name="connsiteY42" fmla="*/ 843469 h 1379917"/>
              <a:gd name="connsiteX43" fmla="*/ 1828800 w 1840992"/>
              <a:gd name="connsiteY43" fmla="*/ 733741 h 1379917"/>
              <a:gd name="connsiteX44" fmla="*/ 1840992 w 1840992"/>
              <a:gd name="connsiteY44" fmla="*/ 697165 h 1379917"/>
              <a:gd name="connsiteX45" fmla="*/ 1804416 w 1840992"/>
              <a:gd name="connsiteY45" fmla="*/ 441133 h 1379917"/>
              <a:gd name="connsiteX46" fmla="*/ 1792224 w 1840992"/>
              <a:gd name="connsiteY46" fmla="*/ 380173 h 1379917"/>
              <a:gd name="connsiteX47" fmla="*/ 1767840 w 1840992"/>
              <a:gd name="connsiteY47" fmla="*/ 343597 h 1379917"/>
              <a:gd name="connsiteX48" fmla="*/ 1658112 w 1840992"/>
              <a:gd name="connsiteY48" fmla="*/ 246061 h 1379917"/>
              <a:gd name="connsiteX49" fmla="*/ 1633728 w 1840992"/>
              <a:gd name="connsiteY49" fmla="*/ 209485 h 1379917"/>
              <a:gd name="connsiteX50" fmla="*/ 1597152 w 1840992"/>
              <a:gd name="connsiteY50" fmla="*/ 197293 h 1379917"/>
              <a:gd name="connsiteX51" fmla="*/ 1560576 w 1840992"/>
              <a:gd name="connsiteY51" fmla="*/ 172909 h 1379917"/>
              <a:gd name="connsiteX52" fmla="*/ 1487424 w 1840992"/>
              <a:gd name="connsiteY52" fmla="*/ 148525 h 1379917"/>
              <a:gd name="connsiteX53" fmla="*/ 1377696 w 1840992"/>
              <a:gd name="connsiteY53" fmla="*/ 111949 h 1379917"/>
              <a:gd name="connsiteX54" fmla="*/ 1304544 w 1840992"/>
              <a:gd name="connsiteY54" fmla="*/ 87565 h 1379917"/>
              <a:gd name="connsiteX55" fmla="*/ 1267968 w 1840992"/>
              <a:gd name="connsiteY55" fmla="*/ 75373 h 1379917"/>
              <a:gd name="connsiteX56" fmla="*/ 1231392 w 1840992"/>
              <a:gd name="connsiteY56" fmla="*/ 63181 h 1379917"/>
              <a:gd name="connsiteX57" fmla="*/ 1158240 w 1840992"/>
              <a:gd name="connsiteY57" fmla="*/ 50989 h 1379917"/>
              <a:gd name="connsiteX58" fmla="*/ 1097280 w 1840992"/>
              <a:gd name="connsiteY58" fmla="*/ 14413 h 1379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840992" h="1379917">
                <a:moveTo>
                  <a:pt x="1097280" y="14413"/>
                </a:moveTo>
                <a:cubicBezTo>
                  <a:pt x="944679" y="-11020"/>
                  <a:pt x="1058755" y="2579"/>
                  <a:pt x="792480" y="14413"/>
                </a:cubicBezTo>
                <a:lnTo>
                  <a:pt x="475488" y="26605"/>
                </a:lnTo>
                <a:lnTo>
                  <a:pt x="402336" y="50989"/>
                </a:lnTo>
                <a:cubicBezTo>
                  <a:pt x="365678" y="63208"/>
                  <a:pt x="360697" y="61304"/>
                  <a:pt x="329184" y="87565"/>
                </a:cubicBezTo>
                <a:cubicBezTo>
                  <a:pt x="315938" y="98603"/>
                  <a:pt x="306218" y="113555"/>
                  <a:pt x="292608" y="124141"/>
                </a:cubicBezTo>
                <a:cubicBezTo>
                  <a:pt x="269475" y="142133"/>
                  <a:pt x="243840" y="156653"/>
                  <a:pt x="219456" y="172909"/>
                </a:cubicBezTo>
                <a:lnTo>
                  <a:pt x="182880" y="197293"/>
                </a:lnTo>
                <a:cubicBezTo>
                  <a:pt x="125414" y="283491"/>
                  <a:pt x="200464" y="179709"/>
                  <a:pt x="109728" y="270445"/>
                </a:cubicBezTo>
                <a:cubicBezTo>
                  <a:pt x="52175" y="327998"/>
                  <a:pt x="112816" y="284101"/>
                  <a:pt x="73152" y="343597"/>
                </a:cubicBezTo>
                <a:cubicBezTo>
                  <a:pt x="63588" y="357943"/>
                  <a:pt x="48768" y="367981"/>
                  <a:pt x="36576" y="380173"/>
                </a:cubicBezTo>
                <a:lnTo>
                  <a:pt x="12192" y="453325"/>
                </a:lnTo>
                <a:lnTo>
                  <a:pt x="0" y="489901"/>
                </a:lnTo>
                <a:cubicBezTo>
                  <a:pt x="14421" y="706219"/>
                  <a:pt x="-2626" y="613510"/>
                  <a:pt x="36576" y="770317"/>
                </a:cubicBezTo>
                <a:cubicBezTo>
                  <a:pt x="43391" y="797579"/>
                  <a:pt x="61279" y="874427"/>
                  <a:pt x="73152" y="892237"/>
                </a:cubicBezTo>
                <a:lnTo>
                  <a:pt x="97536" y="928813"/>
                </a:lnTo>
                <a:cubicBezTo>
                  <a:pt x="117561" y="1008913"/>
                  <a:pt x="96691" y="948671"/>
                  <a:pt x="134112" y="1014157"/>
                </a:cubicBezTo>
                <a:cubicBezTo>
                  <a:pt x="143129" y="1029937"/>
                  <a:pt x="146861" y="1048963"/>
                  <a:pt x="158496" y="1062925"/>
                </a:cubicBezTo>
                <a:cubicBezTo>
                  <a:pt x="167877" y="1074182"/>
                  <a:pt x="183148" y="1078792"/>
                  <a:pt x="195072" y="1087309"/>
                </a:cubicBezTo>
                <a:cubicBezTo>
                  <a:pt x="211607" y="1099120"/>
                  <a:pt x="229472" y="1109517"/>
                  <a:pt x="243840" y="1123885"/>
                </a:cubicBezTo>
                <a:cubicBezTo>
                  <a:pt x="258208" y="1138253"/>
                  <a:pt x="268605" y="1156118"/>
                  <a:pt x="280416" y="1172653"/>
                </a:cubicBezTo>
                <a:cubicBezTo>
                  <a:pt x="288933" y="1184577"/>
                  <a:pt x="292374" y="1201463"/>
                  <a:pt x="304800" y="1209229"/>
                </a:cubicBezTo>
                <a:cubicBezTo>
                  <a:pt x="326596" y="1222852"/>
                  <a:pt x="356566" y="1219356"/>
                  <a:pt x="377952" y="1233613"/>
                </a:cubicBezTo>
                <a:cubicBezTo>
                  <a:pt x="402336" y="1249869"/>
                  <a:pt x="423302" y="1273114"/>
                  <a:pt x="451104" y="1282381"/>
                </a:cubicBezTo>
                <a:cubicBezTo>
                  <a:pt x="475488" y="1290509"/>
                  <a:pt x="502870" y="1292508"/>
                  <a:pt x="524256" y="1306765"/>
                </a:cubicBezTo>
                <a:cubicBezTo>
                  <a:pt x="536448" y="1314893"/>
                  <a:pt x="547726" y="1324596"/>
                  <a:pt x="560832" y="1331149"/>
                </a:cubicBezTo>
                <a:cubicBezTo>
                  <a:pt x="574510" y="1337988"/>
                  <a:pt x="635522" y="1354113"/>
                  <a:pt x="646176" y="1355533"/>
                </a:cubicBezTo>
                <a:cubicBezTo>
                  <a:pt x="690671" y="1361466"/>
                  <a:pt x="735584" y="1363661"/>
                  <a:pt x="780288" y="1367725"/>
                </a:cubicBezTo>
                <a:cubicBezTo>
                  <a:pt x="800608" y="1371789"/>
                  <a:pt x="820526" y="1379917"/>
                  <a:pt x="841248" y="1379917"/>
                </a:cubicBezTo>
                <a:cubicBezTo>
                  <a:pt x="870673" y="1379917"/>
                  <a:pt x="1007934" y="1362911"/>
                  <a:pt x="1048512" y="1355533"/>
                </a:cubicBezTo>
                <a:cubicBezTo>
                  <a:pt x="1064998" y="1352536"/>
                  <a:pt x="1080752" y="1346096"/>
                  <a:pt x="1097280" y="1343341"/>
                </a:cubicBezTo>
                <a:cubicBezTo>
                  <a:pt x="1129599" y="1337954"/>
                  <a:pt x="1162338" y="1335479"/>
                  <a:pt x="1194816" y="1331149"/>
                </a:cubicBezTo>
                <a:cubicBezTo>
                  <a:pt x="1211390" y="1328939"/>
                  <a:pt x="1332024" y="1312087"/>
                  <a:pt x="1353312" y="1306765"/>
                </a:cubicBezTo>
                <a:cubicBezTo>
                  <a:pt x="1378248" y="1300531"/>
                  <a:pt x="1426464" y="1282381"/>
                  <a:pt x="1426464" y="1282381"/>
                </a:cubicBezTo>
                <a:cubicBezTo>
                  <a:pt x="1525434" y="1183411"/>
                  <a:pt x="1397191" y="1299108"/>
                  <a:pt x="1511808" y="1233613"/>
                </a:cubicBezTo>
                <a:cubicBezTo>
                  <a:pt x="1526778" y="1225059"/>
                  <a:pt x="1535138" y="1208075"/>
                  <a:pt x="1548384" y="1197037"/>
                </a:cubicBezTo>
                <a:cubicBezTo>
                  <a:pt x="1559641" y="1187656"/>
                  <a:pt x="1572768" y="1180781"/>
                  <a:pt x="1584960" y="1172653"/>
                </a:cubicBezTo>
                <a:cubicBezTo>
                  <a:pt x="1593088" y="1160461"/>
                  <a:pt x="1599963" y="1147334"/>
                  <a:pt x="1609344" y="1136077"/>
                </a:cubicBezTo>
                <a:cubicBezTo>
                  <a:pt x="1620382" y="1122831"/>
                  <a:pt x="1635898" y="1113531"/>
                  <a:pt x="1645920" y="1099501"/>
                </a:cubicBezTo>
                <a:cubicBezTo>
                  <a:pt x="1656484" y="1084712"/>
                  <a:pt x="1663145" y="1067438"/>
                  <a:pt x="1670304" y="1050733"/>
                </a:cubicBezTo>
                <a:cubicBezTo>
                  <a:pt x="1675366" y="1038921"/>
                  <a:pt x="1675367" y="1024850"/>
                  <a:pt x="1682496" y="1014157"/>
                </a:cubicBezTo>
                <a:cubicBezTo>
                  <a:pt x="1692060" y="999811"/>
                  <a:pt x="1709508" y="991927"/>
                  <a:pt x="1719072" y="977581"/>
                </a:cubicBezTo>
                <a:cubicBezTo>
                  <a:pt x="1762059" y="913100"/>
                  <a:pt x="1748233" y="907066"/>
                  <a:pt x="1780032" y="843469"/>
                </a:cubicBezTo>
                <a:cubicBezTo>
                  <a:pt x="1837994" y="727545"/>
                  <a:pt x="1765892" y="922466"/>
                  <a:pt x="1828800" y="733741"/>
                </a:cubicBezTo>
                <a:lnTo>
                  <a:pt x="1840992" y="697165"/>
                </a:lnTo>
                <a:cubicBezTo>
                  <a:pt x="1817920" y="328019"/>
                  <a:pt x="1856193" y="613721"/>
                  <a:pt x="1804416" y="441133"/>
                </a:cubicBezTo>
                <a:cubicBezTo>
                  <a:pt x="1798461" y="421285"/>
                  <a:pt x="1799500" y="399576"/>
                  <a:pt x="1792224" y="380173"/>
                </a:cubicBezTo>
                <a:cubicBezTo>
                  <a:pt x="1787079" y="366453"/>
                  <a:pt x="1777575" y="354549"/>
                  <a:pt x="1767840" y="343597"/>
                </a:cubicBezTo>
                <a:cubicBezTo>
                  <a:pt x="1707103" y="275268"/>
                  <a:pt x="1713702" y="283121"/>
                  <a:pt x="1658112" y="246061"/>
                </a:cubicBezTo>
                <a:cubicBezTo>
                  <a:pt x="1649984" y="233869"/>
                  <a:pt x="1645170" y="218639"/>
                  <a:pt x="1633728" y="209485"/>
                </a:cubicBezTo>
                <a:cubicBezTo>
                  <a:pt x="1623693" y="201457"/>
                  <a:pt x="1608647" y="203040"/>
                  <a:pt x="1597152" y="197293"/>
                </a:cubicBezTo>
                <a:cubicBezTo>
                  <a:pt x="1584046" y="190740"/>
                  <a:pt x="1573966" y="178860"/>
                  <a:pt x="1560576" y="172909"/>
                </a:cubicBezTo>
                <a:cubicBezTo>
                  <a:pt x="1537088" y="162470"/>
                  <a:pt x="1510413" y="160020"/>
                  <a:pt x="1487424" y="148525"/>
                </a:cubicBezTo>
                <a:cubicBezTo>
                  <a:pt x="1398011" y="103818"/>
                  <a:pt x="1481688" y="140310"/>
                  <a:pt x="1377696" y="111949"/>
                </a:cubicBezTo>
                <a:cubicBezTo>
                  <a:pt x="1352899" y="105186"/>
                  <a:pt x="1328928" y="95693"/>
                  <a:pt x="1304544" y="87565"/>
                </a:cubicBezTo>
                <a:lnTo>
                  <a:pt x="1267968" y="75373"/>
                </a:lnTo>
                <a:cubicBezTo>
                  <a:pt x="1255776" y="71309"/>
                  <a:pt x="1244069" y="65294"/>
                  <a:pt x="1231392" y="63181"/>
                </a:cubicBezTo>
                <a:lnTo>
                  <a:pt x="1158240" y="50989"/>
                </a:lnTo>
                <a:cubicBezTo>
                  <a:pt x="1114103" y="21564"/>
                  <a:pt x="1134770" y="33158"/>
                  <a:pt x="1097280" y="14413"/>
                </a:cubicBezTo>
                <a:close/>
              </a:path>
            </a:pathLst>
          </a:custGeom>
          <a:noFill/>
          <a:ln w="571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889760" y="4120324"/>
            <a:ext cx="1292352" cy="1183196"/>
          </a:xfrm>
          <a:custGeom>
            <a:avLst/>
            <a:gdLst>
              <a:gd name="connsiteX0" fmla="*/ 1207008 w 1292352"/>
              <a:gd name="connsiteY0" fmla="*/ 756476 h 1183196"/>
              <a:gd name="connsiteX1" fmla="*/ 1267968 w 1292352"/>
              <a:gd name="connsiteY1" fmla="*/ 707708 h 1183196"/>
              <a:gd name="connsiteX2" fmla="*/ 1280160 w 1292352"/>
              <a:gd name="connsiteY2" fmla="*/ 671132 h 1183196"/>
              <a:gd name="connsiteX3" fmla="*/ 1292352 w 1292352"/>
              <a:gd name="connsiteY3" fmla="*/ 585788 h 1183196"/>
              <a:gd name="connsiteX4" fmla="*/ 1280160 w 1292352"/>
              <a:gd name="connsiteY4" fmla="*/ 366332 h 1183196"/>
              <a:gd name="connsiteX5" fmla="*/ 1231392 w 1292352"/>
              <a:gd name="connsiteY5" fmla="*/ 293180 h 1183196"/>
              <a:gd name="connsiteX6" fmla="*/ 1194816 w 1292352"/>
              <a:gd name="connsiteY6" fmla="*/ 244412 h 1183196"/>
              <a:gd name="connsiteX7" fmla="*/ 1170432 w 1292352"/>
              <a:gd name="connsiteY7" fmla="*/ 207836 h 1183196"/>
              <a:gd name="connsiteX8" fmla="*/ 1133856 w 1292352"/>
              <a:gd name="connsiteY8" fmla="*/ 183452 h 1183196"/>
              <a:gd name="connsiteX9" fmla="*/ 1072896 w 1292352"/>
              <a:gd name="connsiteY9" fmla="*/ 134684 h 1183196"/>
              <a:gd name="connsiteX10" fmla="*/ 1048512 w 1292352"/>
              <a:gd name="connsiteY10" fmla="*/ 98108 h 1183196"/>
              <a:gd name="connsiteX11" fmla="*/ 963168 w 1292352"/>
              <a:gd name="connsiteY11" fmla="*/ 73724 h 1183196"/>
              <a:gd name="connsiteX12" fmla="*/ 841248 w 1292352"/>
              <a:gd name="connsiteY12" fmla="*/ 37148 h 1183196"/>
              <a:gd name="connsiteX13" fmla="*/ 755904 w 1292352"/>
              <a:gd name="connsiteY13" fmla="*/ 24956 h 1183196"/>
              <a:gd name="connsiteX14" fmla="*/ 487680 w 1292352"/>
              <a:gd name="connsiteY14" fmla="*/ 24956 h 1183196"/>
              <a:gd name="connsiteX15" fmla="*/ 451104 w 1292352"/>
              <a:gd name="connsiteY15" fmla="*/ 61532 h 1183196"/>
              <a:gd name="connsiteX16" fmla="*/ 402336 w 1292352"/>
              <a:gd name="connsiteY16" fmla="*/ 134684 h 1183196"/>
              <a:gd name="connsiteX17" fmla="*/ 377952 w 1292352"/>
              <a:gd name="connsiteY17" fmla="*/ 220028 h 1183196"/>
              <a:gd name="connsiteX18" fmla="*/ 353568 w 1292352"/>
              <a:gd name="connsiteY18" fmla="*/ 293180 h 1183196"/>
              <a:gd name="connsiteX19" fmla="*/ 341376 w 1292352"/>
              <a:gd name="connsiteY19" fmla="*/ 341948 h 1183196"/>
              <a:gd name="connsiteX20" fmla="*/ 316992 w 1292352"/>
              <a:gd name="connsiteY20" fmla="*/ 378524 h 1183196"/>
              <a:gd name="connsiteX21" fmla="*/ 304800 w 1292352"/>
              <a:gd name="connsiteY21" fmla="*/ 415100 h 1183196"/>
              <a:gd name="connsiteX22" fmla="*/ 268224 w 1292352"/>
              <a:gd name="connsiteY22" fmla="*/ 451676 h 1183196"/>
              <a:gd name="connsiteX23" fmla="*/ 231648 w 1292352"/>
              <a:gd name="connsiteY23" fmla="*/ 524828 h 1183196"/>
              <a:gd name="connsiteX24" fmla="*/ 195072 w 1292352"/>
              <a:gd name="connsiteY24" fmla="*/ 549212 h 1183196"/>
              <a:gd name="connsiteX25" fmla="*/ 170688 w 1292352"/>
              <a:gd name="connsiteY25" fmla="*/ 585788 h 1183196"/>
              <a:gd name="connsiteX26" fmla="*/ 134112 w 1292352"/>
              <a:gd name="connsiteY26" fmla="*/ 658940 h 1183196"/>
              <a:gd name="connsiteX27" fmla="*/ 36576 w 1292352"/>
              <a:gd name="connsiteY27" fmla="*/ 780860 h 1183196"/>
              <a:gd name="connsiteX28" fmla="*/ 24384 w 1292352"/>
              <a:gd name="connsiteY28" fmla="*/ 817436 h 1183196"/>
              <a:gd name="connsiteX29" fmla="*/ 0 w 1292352"/>
              <a:gd name="connsiteY29" fmla="*/ 902780 h 1183196"/>
              <a:gd name="connsiteX30" fmla="*/ 12192 w 1292352"/>
              <a:gd name="connsiteY30" fmla="*/ 1049084 h 1183196"/>
              <a:gd name="connsiteX31" fmla="*/ 24384 w 1292352"/>
              <a:gd name="connsiteY31" fmla="*/ 1085660 h 1183196"/>
              <a:gd name="connsiteX32" fmla="*/ 60960 w 1292352"/>
              <a:gd name="connsiteY32" fmla="*/ 1110044 h 1183196"/>
              <a:gd name="connsiteX33" fmla="*/ 109728 w 1292352"/>
              <a:gd name="connsiteY33" fmla="*/ 1122236 h 1183196"/>
              <a:gd name="connsiteX34" fmla="*/ 146304 w 1292352"/>
              <a:gd name="connsiteY34" fmla="*/ 1146620 h 1183196"/>
              <a:gd name="connsiteX35" fmla="*/ 316992 w 1292352"/>
              <a:gd name="connsiteY35" fmla="*/ 1171004 h 1183196"/>
              <a:gd name="connsiteX36" fmla="*/ 414528 w 1292352"/>
              <a:gd name="connsiteY36" fmla="*/ 1183196 h 1183196"/>
              <a:gd name="connsiteX37" fmla="*/ 585216 w 1292352"/>
              <a:gd name="connsiteY37" fmla="*/ 1171004 h 1183196"/>
              <a:gd name="connsiteX38" fmla="*/ 658368 w 1292352"/>
              <a:gd name="connsiteY38" fmla="*/ 1134428 h 1183196"/>
              <a:gd name="connsiteX39" fmla="*/ 768096 w 1292352"/>
              <a:gd name="connsiteY39" fmla="*/ 1073468 h 1183196"/>
              <a:gd name="connsiteX40" fmla="*/ 804672 w 1292352"/>
              <a:gd name="connsiteY40" fmla="*/ 1024700 h 1183196"/>
              <a:gd name="connsiteX41" fmla="*/ 841248 w 1292352"/>
              <a:gd name="connsiteY41" fmla="*/ 1012508 h 1183196"/>
              <a:gd name="connsiteX42" fmla="*/ 914400 w 1292352"/>
              <a:gd name="connsiteY42" fmla="*/ 951548 h 1183196"/>
              <a:gd name="connsiteX43" fmla="*/ 950976 w 1292352"/>
              <a:gd name="connsiteY43" fmla="*/ 927164 h 1183196"/>
              <a:gd name="connsiteX44" fmla="*/ 1036320 w 1292352"/>
              <a:gd name="connsiteY44" fmla="*/ 866204 h 1183196"/>
              <a:gd name="connsiteX45" fmla="*/ 1109472 w 1292352"/>
              <a:gd name="connsiteY45" fmla="*/ 841820 h 1183196"/>
              <a:gd name="connsiteX46" fmla="*/ 1182624 w 1292352"/>
              <a:gd name="connsiteY46" fmla="*/ 768668 h 1183196"/>
              <a:gd name="connsiteX47" fmla="*/ 1207008 w 1292352"/>
              <a:gd name="connsiteY47" fmla="*/ 756476 h 118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92352" h="1183196">
                <a:moveTo>
                  <a:pt x="1207008" y="756476"/>
                </a:moveTo>
                <a:cubicBezTo>
                  <a:pt x="1221232" y="746316"/>
                  <a:pt x="1251033" y="727466"/>
                  <a:pt x="1267968" y="707708"/>
                </a:cubicBezTo>
                <a:cubicBezTo>
                  <a:pt x="1276332" y="697950"/>
                  <a:pt x="1277640" y="683734"/>
                  <a:pt x="1280160" y="671132"/>
                </a:cubicBezTo>
                <a:cubicBezTo>
                  <a:pt x="1285796" y="642953"/>
                  <a:pt x="1288288" y="614236"/>
                  <a:pt x="1292352" y="585788"/>
                </a:cubicBezTo>
                <a:cubicBezTo>
                  <a:pt x="1288288" y="512636"/>
                  <a:pt x="1295103" y="438057"/>
                  <a:pt x="1280160" y="366332"/>
                </a:cubicBezTo>
                <a:cubicBezTo>
                  <a:pt x="1274183" y="337642"/>
                  <a:pt x="1248976" y="316625"/>
                  <a:pt x="1231392" y="293180"/>
                </a:cubicBezTo>
                <a:cubicBezTo>
                  <a:pt x="1219200" y="276924"/>
                  <a:pt x="1206627" y="260947"/>
                  <a:pt x="1194816" y="244412"/>
                </a:cubicBezTo>
                <a:cubicBezTo>
                  <a:pt x="1186299" y="232488"/>
                  <a:pt x="1180793" y="218197"/>
                  <a:pt x="1170432" y="207836"/>
                </a:cubicBezTo>
                <a:cubicBezTo>
                  <a:pt x="1160071" y="197475"/>
                  <a:pt x="1146048" y="191580"/>
                  <a:pt x="1133856" y="183452"/>
                </a:cubicBezTo>
                <a:cubicBezTo>
                  <a:pt x="1063975" y="78630"/>
                  <a:pt x="1157024" y="201987"/>
                  <a:pt x="1072896" y="134684"/>
                </a:cubicBezTo>
                <a:cubicBezTo>
                  <a:pt x="1061454" y="125530"/>
                  <a:pt x="1059954" y="107262"/>
                  <a:pt x="1048512" y="98108"/>
                </a:cubicBezTo>
                <a:cubicBezTo>
                  <a:pt x="1040317" y="91552"/>
                  <a:pt x="966673" y="74775"/>
                  <a:pt x="963168" y="73724"/>
                </a:cubicBezTo>
                <a:cubicBezTo>
                  <a:pt x="914228" y="59042"/>
                  <a:pt x="888804" y="45795"/>
                  <a:pt x="841248" y="37148"/>
                </a:cubicBezTo>
                <a:cubicBezTo>
                  <a:pt x="812975" y="32007"/>
                  <a:pt x="784352" y="29020"/>
                  <a:pt x="755904" y="24956"/>
                </a:cubicBezTo>
                <a:cubicBezTo>
                  <a:pt x="656163" y="-8291"/>
                  <a:pt x="670852" y="-8348"/>
                  <a:pt x="487680" y="24956"/>
                </a:cubicBezTo>
                <a:cubicBezTo>
                  <a:pt x="470716" y="28040"/>
                  <a:pt x="463296" y="49340"/>
                  <a:pt x="451104" y="61532"/>
                </a:cubicBezTo>
                <a:cubicBezTo>
                  <a:pt x="422114" y="148501"/>
                  <a:pt x="463221" y="43357"/>
                  <a:pt x="402336" y="134684"/>
                </a:cubicBezTo>
                <a:cubicBezTo>
                  <a:pt x="394886" y="145859"/>
                  <a:pt x="380169" y="212638"/>
                  <a:pt x="377952" y="220028"/>
                </a:cubicBezTo>
                <a:cubicBezTo>
                  <a:pt x="370566" y="244647"/>
                  <a:pt x="359802" y="268244"/>
                  <a:pt x="353568" y="293180"/>
                </a:cubicBezTo>
                <a:cubicBezTo>
                  <a:pt x="349504" y="309436"/>
                  <a:pt x="347977" y="326547"/>
                  <a:pt x="341376" y="341948"/>
                </a:cubicBezTo>
                <a:cubicBezTo>
                  <a:pt x="335604" y="355416"/>
                  <a:pt x="323545" y="365418"/>
                  <a:pt x="316992" y="378524"/>
                </a:cubicBezTo>
                <a:cubicBezTo>
                  <a:pt x="311245" y="390019"/>
                  <a:pt x="311929" y="404407"/>
                  <a:pt x="304800" y="415100"/>
                </a:cubicBezTo>
                <a:cubicBezTo>
                  <a:pt x="295236" y="429446"/>
                  <a:pt x="280416" y="439484"/>
                  <a:pt x="268224" y="451676"/>
                </a:cubicBezTo>
                <a:cubicBezTo>
                  <a:pt x="258308" y="481424"/>
                  <a:pt x="255283" y="501193"/>
                  <a:pt x="231648" y="524828"/>
                </a:cubicBezTo>
                <a:cubicBezTo>
                  <a:pt x="221287" y="535189"/>
                  <a:pt x="207264" y="541084"/>
                  <a:pt x="195072" y="549212"/>
                </a:cubicBezTo>
                <a:cubicBezTo>
                  <a:pt x="186944" y="561404"/>
                  <a:pt x="177241" y="572682"/>
                  <a:pt x="170688" y="585788"/>
                </a:cubicBezTo>
                <a:cubicBezTo>
                  <a:pt x="144727" y="637710"/>
                  <a:pt x="176041" y="610023"/>
                  <a:pt x="134112" y="658940"/>
                </a:cubicBezTo>
                <a:cubicBezTo>
                  <a:pt x="97790" y="701316"/>
                  <a:pt x="55815" y="723144"/>
                  <a:pt x="36576" y="780860"/>
                </a:cubicBezTo>
                <a:cubicBezTo>
                  <a:pt x="32512" y="793052"/>
                  <a:pt x="27915" y="805079"/>
                  <a:pt x="24384" y="817436"/>
                </a:cubicBezTo>
                <a:cubicBezTo>
                  <a:pt x="-6234" y="924599"/>
                  <a:pt x="29232" y="815083"/>
                  <a:pt x="0" y="902780"/>
                </a:cubicBezTo>
                <a:cubicBezTo>
                  <a:pt x="4064" y="951548"/>
                  <a:pt x="5724" y="1000576"/>
                  <a:pt x="12192" y="1049084"/>
                </a:cubicBezTo>
                <a:cubicBezTo>
                  <a:pt x="13891" y="1061823"/>
                  <a:pt x="16356" y="1075625"/>
                  <a:pt x="24384" y="1085660"/>
                </a:cubicBezTo>
                <a:cubicBezTo>
                  <a:pt x="33538" y="1097102"/>
                  <a:pt x="47492" y="1104272"/>
                  <a:pt x="60960" y="1110044"/>
                </a:cubicBezTo>
                <a:cubicBezTo>
                  <a:pt x="76361" y="1116645"/>
                  <a:pt x="93472" y="1118172"/>
                  <a:pt x="109728" y="1122236"/>
                </a:cubicBezTo>
                <a:cubicBezTo>
                  <a:pt x="121920" y="1130364"/>
                  <a:pt x="133198" y="1140067"/>
                  <a:pt x="146304" y="1146620"/>
                </a:cubicBezTo>
                <a:cubicBezTo>
                  <a:pt x="193571" y="1170253"/>
                  <a:pt x="281482" y="1167266"/>
                  <a:pt x="316992" y="1171004"/>
                </a:cubicBezTo>
                <a:cubicBezTo>
                  <a:pt x="349577" y="1174434"/>
                  <a:pt x="382016" y="1179132"/>
                  <a:pt x="414528" y="1183196"/>
                </a:cubicBezTo>
                <a:cubicBezTo>
                  <a:pt x="471424" y="1179132"/>
                  <a:pt x="528566" y="1177669"/>
                  <a:pt x="585216" y="1171004"/>
                </a:cubicBezTo>
                <a:cubicBezTo>
                  <a:pt x="625290" y="1166289"/>
                  <a:pt x="622960" y="1152132"/>
                  <a:pt x="658368" y="1134428"/>
                </a:cubicBezTo>
                <a:cubicBezTo>
                  <a:pt x="706207" y="1110509"/>
                  <a:pt x="721966" y="1134975"/>
                  <a:pt x="768096" y="1073468"/>
                </a:cubicBezTo>
                <a:cubicBezTo>
                  <a:pt x="780288" y="1057212"/>
                  <a:pt x="789062" y="1037709"/>
                  <a:pt x="804672" y="1024700"/>
                </a:cubicBezTo>
                <a:cubicBezTo>
                  <a:pt x="814545" y="1016473"/>
                  <a:pt x="829753" y="1018255"/>
                  <a:pt x="841248" y="1012508"/>
                </a:cubicBezTo>
                <a:cubicBezTo>
                  <a:pt x="886654" y="989805"/>
                  <a:pt x="873954" y="985253"/>
                  <a:pt x="914400" y="951548"/>
                </a:cubicBezTo>
                <a:cubicBezTo>
                  <a:pt x="925657" y="942167"/>
                  <a:pt x="939719" y="936545"/>
                  <a:pt x="950976" y="927164"/>
                </a:cubicBezTo>
                <a:cubicBezTo>
                  <a:pt x="1005361" y="881843"/>
                  <a:pt x="966904" y="893970"/>
                  <a:pt x="1036320" y="866204"/>
                </a:cubicBezTo>
                <a:cubicBezTo>
                  <a:pt x="1060185" y="856658"/>
                  <a:pt x="1109472" y="841820"/>
                  <a:pt x="1109472" y="841820"/>
                </a:cubicBezTo>
                <a:cubicBezTo>
                  <a:pt x="1133856" y="817436"/>
                  <a:pt x="1171719" y="801383"/>
                  <a:pt x="1182624" y="768668"/>
                </a:cubicBezTo>
                <a:cubicBezTo>
                  <a:pt x="1196633" y="726640"/>
                  <a:pt x="1192784" y="766636"/>
                  <a:pt x="1207008" y="756476"/>
                </a:cubicBezTo>
                <a:close/>
              </a:path>
            </a:pathLst>
          </a:custGeom>
          <a:noFill/>
          <a:ln w="571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5775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descr="Slide3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408" y="1239798"/>
            <a:ext cx="4232792" cy="4897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033261" y="39469"/>
            <a:ext cx="7120139" cy="1200329"/>
          </a:xfrm>
          <a:prstGeom prst="rect">
            <a:avLst/>
          </a:prstGeom>
          <a:noFill/>
        </p:spPr>
        <p:txBody>
          <a:bodyPr wrap="square" lIns="91440" tIns="45720" rIns="91440" bIns="45720">
            <a:spAutoFit/>
          </a:bodyPr>
          <a:lstStyle/>
          <a:p>
            <a:pPr algn="ctr"/>
            <a:r>
              <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Gross anatomy of the mammary gland</a:t>
            </a:r>
          </a:p>
        </p:txBody>
      </p:sp>
      <p:sp>
        <p:nvSpPr>
          <p:cNvPr id="8" name="TextBox 7"/>
          <p:cNvSpPr txBox="1"/>
          <p:nvPr/>
        </p:nvSpPr>
        <p:spPr>
          <a:xfrm>
            <a:off x="4258193" y="1295400"/>
            <a:ext cx="4809607" cy="3416320"/>
          </a:xfrm>
          <a:prstGeom prst="rect">
            <a:avLst/>
          </a:prstGeom>
          <a:noFill/>
        </p:spPr>
        <p:txBody>
          <a:bodyPr wrap="square" rtlCol="0">
            <a:spAutoFit/>
          </a:bodyPr>
          <a:lstStyle/>
          <a:p>
            <a:r>
              <a:rPr lang="en-US" b="1" dirty="0">
                <a:solidFill>
                  <a:schemeClr val="accent2">
                    <a:lumMod val="50000"/>
                  </a:schemeClr>
                </a:solidFill>
                <a:latin typeface="Times New Roman" pitchFamily="18" charset="0"/>
                <a:cs typeface="Times New Roman" pitchFamily="18" charset="0"/>
              </a:rPr>
              <a:t>Each breast contains 12-15 glands, each with a separate opening onto the nipple.  The glands can be divided into </a:t>
            </a:r>
            <a:r>
              <a:rPr lang="en-US" b="1" dirty="0">
                <a:solidFill>
                  <a:schemeClr val="accent2">
                    <a:lumMod val="75000"/>
                  </a:schemeClr>
                </a:solidFill>
                <a:latin typeface="Times New Roman" pitchFamily="18" charset="0"/>
                <a:cs typeface="Times New Roman" pitchFamily="18" charset="0"/>
              </a:rPr>
              <a:t>lobes</a:t>
            </a:r>
            <a:r>
              <a:rPr lang="en-US" b="1" dirty="0">
                <a:solidFill>
                  <a:schemeClr val="accent2">
                    <a:lumMod val="50000"/>
                  </a:schemeClr>
                </a:solidFill>
                <a:latin typeface="Times New Roman" pitchFamily="18" charset="0"/>
                <a:cs typeface="Times New Roman" pitchFamily="18" charset="0"/>
              </a:rPr>
              <a:t> (blue outline) and </a:t>
            </a:r>
            <a:r>
              <a:rPr lang="en-US" b="1" dirty="0">
                <a:solidFill>
                  <a:schemeClr val="accent2">
                    <a:lumMod val="75000"/>
                  </a:schemeClr>
                </a:solidFill>
                <a:latin typeface="Times New Roman" pitchFamily="18" charset="0"/>
                <a:cs typeface="Times New Roman" pitchFamily="18" charset="0"/>
              </a:rPr>
              <a:t>lobules</a:t>
            </a:r>
            <a:r>
              <a:rPr lang="en-US" b="1" dirty="0">
                <a:solidFill>
                  <a:schemeClr val="accent2">
                    <a:lumMod val="50000"/>
                  </a:schemeClr>
                </a:solidFill>
                <a:latin typeface="Times New Roman" pitchFamily="18" charset="0"/>
                <a:cs typeface="Times New Roman" pitchFamily="18" charset="0"/>
              </a:rPr>
              <a:t> (black outline).  These contain clusters of secretory cells surrounded by loose connective tissue, which lead to </a:t>
            </a:r>
            <a:r>
              <a:rPr lang="en-US" b="1" dirty="0">
                <a:solidFill>
                  <a:schemeClr val="accent2">
                    <a:lumMod val="75000"/>
                  </a:schemeClr>
                </a:solidFill>
                <a:latin typeface="Times New Roman" pitchFamily="18" charset="0"/>
                <a:cs typeface="Times New Roman" pitchFamily="18" charset="0"/>
              </a:rPr>
              <a:t>lactiferous ducts</a:t>
            </a:r>
            <a:r>
              <a:rPr lang="en-US" b="1" dirty="0">
                <a:solidFill>
                  <a:schemeClr val="accent2">
                    <a:lumMod val="50000"/>
                  </a:schemeClr>
                </a:solidFill>
                <a:latin typeface="Times New Roman" pitchFamily="18" charset="0"/>
                <a:cs typeface="Times New Roman" pitchFamily="18" charset="0"/>
              </a:rPr>
              <a:t>.  Near the </a:t>
            </a:r>
            <a:r>
              <a:rPr lang="en-US" b="1" dirty="0">
                <a:solidFill>
                  <a:schemeClr val="accent2">
                    <a:lumMod val="75000"/>
                  </a:schemeClr>
                </a:solidFill>
                <a:latin typeface="Times New Roman" pitchFamily="18" charset="0"/>
                <a:cs typeface="Times New Roman" pitchFamily="18" charset="0"/>
              </a:rPr>
              <a:t>nipple</a:t>
            </a:r>
            <a:r>
              <a:rPr lang="en-US" b="1" dirty="0">
                <a:solidFill>
                  <a:schemeClr val="accent2">
                    <a:lumMod val="50000"/>
                  </a:schemeClr>
                </a:solidFill>
                <a:latin typeface="Times New Roman" pitchFamily="18" charset="0"/>
                <a:cs typeface="Times New Roman" pitchFamily="18" charset="0"/>
              </a:rPr>
              <a:t>, a dilation of the duct called the </a:t>
            </a:r>
            <a:r>
              <a:rPr lang="en-US" b="1" dirty="0">
                <a:solidFill>
                  <a:schemeClr val="accent2">
                    <a:lumMod val="75000"/>
                  </a:schemeClr>
                </a:solidFill>
                <a:latin typeface="Times New Roman" pitchFamily="18" charset="0"/>
                <a:cs typeface="Times New Roman" pitchFamily="18" charset="0"/>
              </a:rPr>
              <a:t>lactiferous sinus </a:t>
            </a:r>
            <a:r>
              <a:rPr lang="en-US" b="1" dirty="0">
                <a:solidFill>
                  <a:schemeClr val="accent2">
                    <a:lumMod val="50000"/>
                  </a:schemeClr>
                </a:solidFill>
                <a:latin typeface="Times New Roman" pitchFamily="18" charset="0"/>
                <a:cs typeface="Times New Roman" pitchFamily="18" charset="0"/>
              </a:rPr>
              <a:t>is a reservoir for milk between feedings.</a:t>
            </a:r>
          </a:p>
          <a:p>
            <a:r>
              <a:rPr lang="en-US" b="1" dirty="0">
                <a:solidFill>
                  <a:schemeClr val="accent2">
                    <a:lumMod val="50000"/>
                  </a:schemeClr>
                </a:solidFill>
                <a:latin typeface="Times New Roman" pitchFamily="18" charset="0"/>
                <a:cs typeface="Times New Roman" pitchFamily="18" charset="0"/>
              </a:rPr>
              <a:t>The nipple is a conical elevation which contains sebaceous glands, and smooth muscle for erection.    </a:t>
            </a:r>
          </a:p>
        </p:txBody>
      </p:sp>
      <p:sp>
        <p:nvSpPr>
          <p:cNvPr id="10" name="Oval 9"/>
          <p:cNvSpPr/>
          <p:nvPr/>
        </p:nvSpPr>
        <p:spPr>
          <a:xfrm rot="18657412">
            <a:off x="1497790" y="4608668"/>
            <a:ext cx="1140206" cy="6858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1193800" y="3172178"/>
            <a:ext cx="338667" cy="32737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4191000" y="4875074"/>
            <a:ext cx="4800600" cy="1754326"/>
          </a:xfrm>
          <a:prstGeom prst="rect">
            <a:avLst/>
          </a:prstGeom>
          <a:noFill/>
        </p:spPr>
        <p:txBody>
          <a:bodyPr wrap="square" rtlCol="0">
            <a:spAutoFit/>
          </a:bodyPr>
          <a:lstStyle/>
          <a:p>
            <a:r>
              <a:rPr lang="en-US" b="1" dirty="0">
                <a:solidFill>
                  <a:schemeClr val="accent6">
                    <a:lumMod val="75000"/>
                  </a:schemeClr>
                </a:solidFill>
                <a:latin typeface="Tempus Sans ITC" pitchFamily="82" charset="0"/>
              </a:rPr>
              <a:t>Here we’ll look at 4 different stages of mammary gland development</a:t>
            </a:r>
          </a:p>
          <a:p>
            <a:pPr marL="342900" indent="-342900">
              <a:buAutoNum type="arabicPeriod"/>
            </a:pPr>
            <a:r>
              <a:rPr lang="en-US" b="1" dirty="0">
                <a:solidFill>
                  <a:schemeClr val="accent6">
                    <a:lumMod val="75000"/>
                  </a:schemeClr>
                </a:solidFill>
                <a:latin typeface="Tempus Sans ITC" pitchFamily="82" charset="0"/>
              </a:rPr>
              <a:t>Immature / inactive</a:t>
            </a:r>
          </a:p>
          <a:p>
            <a:pPr marL="342900" indent="-342900">
              <a:buAutoNum type="arabicPeriod"/>
            </a:pPr>
            <a:r>
              <a:rPr lang="en-US" b="1" dirty="0">
                <a:solidFill>
                  <a:schemeClr val="accent6">
                    <a:lumMod val="75000"/>
                  </a:schemeClr>
                </a:solidFill>
                <a:latin typeface="Tempus Sans ITC" pitchFamily="82" charset="0"/>
              </a:rPr>
              <a:t>Mammary gland of pregnancy</a:t>
            </a:r>
          </a:p>
          <a:p>
            <a:pPr marL="342900" indent="-342900">
              <a:buAutoNum type="arabicPeriod"/>
            </a:pPr>
            <a:r>
              <a:rPr lang="en-US" b="1" dirty="0">
                <a:solidFill>
                  <a:schemeClr val="accent6">
                    <a:lumMod val="75000"/>
                  </a:schemeClr>
                </a:solidFill>
                <a:latin typeface="Tempus Sans ITC" pitchFamily="82" charset="0"/>
              </a:rPr>
              <a:t>Mammary gland of breastfeeding</a:t>
            </a:r>
          </a:p>
          <a:p>
            <a:pPr marL="342900" indent="-342900">
              <a:buAutoNum type="arabicPeriod"/>
            </a:pPr>
            <a:r>
              <a:rPr lang="en-US" b="1" dirty="0">
                <a:solidFill>
                  <a:schemeClr val="accent6">
                    <a:lumMod val="75000"/>
                  </a:schemeClr>
                </a:solidFill>
                <a:latin typeface="Tempus Sans ITC" pitchFamily="82" charset="0"/>
              </a:rPr>
              <a:t>Regressing</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533400"/>
            <a:ext cx="8686800" cy="461665"/>
          </a:xfrm>
          <a:prstGeom prst="rect">
            <a:avLst/>
          </a:prstGeom>
          <a:noFill/>
        </p:spPr>
        <p:txBody>
          <a:bodyPr wrap="square" rtlCol="0">
            <a:spAutoFit/>
          </a:bodyPr>
          <a:lstStyle/>
          <a:p>
            <a:r>
              <a:rPr lang="en-US" sz="2400" b="1" dirty="0">
                <a:solidFill>
                  <a:schemeClr val="accent3">
                    <a:lumMod val="50000"/>
                  </a:schemeClr>
                </a:solidFill>
                <a:latin typeface="Script MT Bold" pitchFamily="66" charset="0"/>
              </a:rPr>
              <a:t>Self-check:  Identify. (advance slides for answers)</a:t>
            </a:r>
          </a:p>
        </p:txBody>
      </p:sp>
      <p:sp>
        <p:nvSpPr>
          <p:cNvPr id="5" name="Rectangle 4"/>
          <p:cNvSpPr/>
          <p:nvPr/>
        </p:nvSpPr>
        <p:spPr>
          <a:xfrm>
            <a:off x="186409" y="3544"/>
            <a:ext cx="8874192"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QUIZ</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415" y="1025116"/>
            <a:ext cx="7536180" cy="5448300"/>
          </a:xfrm>
          <a:prstGeom prst="rect">
            <a:avLst/>
          </a:prstGeom>
        </p:spPr>
      </p:pic>
      <p:sp>
        <p:nvSpPr>
          <p:cNvPr id="6" name="TextBox 5"/>
          <p:cNvSpPr txBox="1"/>
          <p:nvPr/>
        </p:nvSpPr>
        <p:spPr>
          <a:xfrm>
            <a:off x="872587" y="1371600"/>
            <a:ext cx="3446111" cy="1200329"/>
          </a:xfrm>
          <a:prstGeom prst="rect">
            <a:avLst/>
          </a:prstGeom>
          <a:noFill/>
        </p:spPr>
        <p:txBody>
          <a:bodyPr wrap="square" rtlCol="0">
            <a:spAutoFit/>
          </a:bodyPr>
          <a:lstStyle/>
          <a:p>
            <a:r>
              <a:rPr lang="en-US" sz="3600" b="1" dirty="0">
                <a:solidFill>
                  <a:schemeClr val="accent3">
                    <a:lumMod val="50000"/>
                  </a:schemeClr>
                </a:solidFill>
              </a:rPr>
              <a:t>Regressing mammary gland</a:t>
            </a:r>
          </a:p>
        </p:txBody>
      </p:sp>
    </p:spTree>
    <p:extLst>
      <p:ext uri="{BB962C8B-B14F-4D97-AF65-F5344CB8AC3E}">
        <p14:creationId xmlns:p14="http://schemas.microsoft.com/office/powerpoint/2010/main" val="249735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767" y="1052316"/>
            <a:ext cx="7229475" cy="5581650"/>
          </a:xfrm>
          <a:prstGeom prst="rect">
            <a:avLst/>
          </a:prstGeom>
        </p:spPr>
      </p:pic>
      <p:sp>
        <p:nvSpPr>
          <p:cNvPr id="3" name="TextBox 2"/>
          <p:cNvSpPr txBox="1"/>
          <p:nvPr/>
        </p:nvSpPr>
        <p:spPr>
          <a:xfrm>
            <a:off x="228600" y="533400"/>
            <a:ext cx="8686800" cy="830997"/>
          </a:xfrm>
          <a:prstGeom prst="rect">
            <a:avLst/>
          </a:prstGeom>
          <a:noFill/>
        </p:spPr>
        <p:txBody>
          <a:bodyPr wrap="square" rtlCol="0">
            <a:spAutoFit/>
          </a:bodyPr>
          <a:lstStyle/>
          <a:p>
            <a:r>
              <a:rPr lang="en-US" sz="2400" b="1" dirty="0">
                <a:solidFill>
                  <a:schemeClr val="accent3">
                    <a:lumMod val="50000"/>
                  </a:schemeClr>
                </a:solidFill>
                <a:latin typeface="Script MT Bold" pitchFamily="66" charset="0"/>
              </a:rPr>
              <a:t>Self-check:  Identify the epithelium on this slide. (advance slides for answers)</a:t>
            </a:r>
          </a:p>
        </p:txBody>
      </p:sp>
      <p:sp>
        <p:nvSpPr>
          <p:cNvPr id="5" name="Rectangle 4"/>
          <p:cNvSpPr/>
          <p:nvPr/>
        </p:nvSpPr>
        <p:spPr>
          <a:xfrm>
            <a:off x="186409" y="3544"/>
            <a:ext cx="8874192"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QUIZ</a:t>
            </a:r>
          </a:p>
        </p:txBody>
      </p:sp>
      <p:sp>
        <p:nvSpPr>
          <p:cNvPr id="6" name="TextBox 5"/>
          <p:cNvSpPr txBox="1"/>
          <p:nvPr/>
        </p:nvSpPr>
        <p:spPr>
          <a:xfrm>
            <a:off x="5334000" y="1052316"/>
            <a:ext cx="3238500" cy="1754326"/>
          </a:xfrm>
          <a:prstGeom prst="rect">
            <a:avLst/>
          </a:prstGeom>
          <a:solidFill>
            <a:schemeClr val="bg1"/>
          </a:solidFill>
        </p:spPr>
        <p:txBody>
          <a:bodyPr wrap="square" rtlCol="0">
            <a:spAutoFit/>
          </a:bodyPr>
          <a:lstStyle/>
          <a:p>
            <a:r>
              <a:rPr lang="en-US" sz="3600" b="1" dirty="0">
                <a:solidFill>
                  <a:schemeClr val="accent3">
                    <a:lumMod val="50000"/>
                  </a:schemeClr>
                </a:solidFill>
              </a:rPr>
              <a:t>Stratified squamous keratinized</a:t>
            </a:r>
          </a:p>
        </p:txBody>
      </p:sp>
    </p:spTree>
    <p:extLst>
      <p:ext uri="{BB962C8B-B14F-4D97-AF65-F5344CB8AC3E}">
        <p14:creationId xmlns:p14="http://schemas.microsoft.com/office/powerpoint/2010/main" val="1661523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533400"/>
            <a:ext cx="8686800" cy="830997"/>
          </a:xfrm>
          <a:prstGeom prst="rect">
            <a:avLst/>
          </a:prstGeom>
          <a:noFill/>
        </p:spPr>
        <p:txBody>
          <a:bodyPr wrap="square" rtlCol="0">
            <a:spAutoFit/>
          </a:bodyPr>
          <a:lstStyle/>
          <a:p>
            <a:r>
              <a:rPr lang="en-US" sz="2400" b="1" dirty="0">
                <a:solidFill>
                  <a:schemeClr val="accent3">
                    <a:lumMod val="50000"/>
                  </a:schemeClr>
                </a:solidFill>
                <a:latin typeface="Script MT Bold" pitchFamily="66" charset="0"/>
              </a:rPr>
              <a:t>Self-check:  Identify the cells indicated by the arrows. (advance slides for answers)</a:t>
            </a:r>
          </a:p>
        </p:txBody>
      </p:sp>
      <p:sp>
        <p:nvSpPr>
          <p:cNvPr id="5" name="Rectangle 4"/>
          <p:cNvSpPr/>
          <p:nvPr/>
        </p:nvSpPr>
        <p:spPr>
          <a:xfrm>
            <a:off x="186409" y="3544"/>
            <a:ext cx="8874192"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QUIZ</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3456" t="8521" r="20683" b="17145"/>
          <a:stretch/>
        </p:blipFill>
        <p:spPr>
          <a:xfrm>
            <a:off x="3581401" y="2462665"/>
            <a:ext cx="5579772" cy="4395336"/>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7550" t="17931" r="14141" b="12141"/>
          <a:stretch/>
        </p:blipFill>
        <p:spPr>
          <a:xfrm>
            <a:off x="0" y="1447800"/>
            <a:ext cx="4890248" cy="3321676"/>
          </a:xfrm>
          <a:prstGeom prst="rect">
            <a:avLst/>
          </a:prstGeom>
        </p:spPr>
      </p:pic>
      <p:sp>
        <p:nvSpPr>
          <p:cNvPr id="7" name="TextBox 6"/>
          <p:cNvSpPr txBox="1"/>
          <p:nvPr/>
        </p:nvSpPr>
        <p:spPr>
          <a:xfrm>
            <a:off x="0" y="4792605"/>
            <a:ext cx="3582473" cy="1754326"/>
          </a:xfrm>
          <a:prstGeom prst="rect">
            <a:avLst/>
          </a:prstGeom>
          <a:noFill/>
        </p:spPr>
        <p:txBody>
          <a:bodyPr wrap="square" rtlCol="0">
            <a:spAutoFit/>
          </a:bodyPr>
          <a:lstStyle/>
          <a:p>
            <a:r>
              <a:rPr lang="en-US" sz="3600" b="1" dirty="0">
                <a:solidFill>
                  <a:srgbClr val="00B0F0"/>
                </a:solidFill>
              </a:rPr>
              <a:t>Plasma cells (these aren’t very good examples)</a:t>
            </a:r>
          </a:p>
        </p:txBody>
      </p:sp>
      <p:cxnSp>
        <p:nvCxnSpPr>
          <p:cNvPr id="8" name="Straight Arrow Connector 7"/>
          <p:cNvCxnSpPr/>
          <p:nvPr/>
        </p:nvCxnSpPr>
        <p:spPr>
          <a:xfrm flipH="1">
            <a:off x="2228046" y="1403034"/>
            <a:ext cx="717997" cy="119849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7287296" y="4053936"/>
            <a:ext cx="717997" cy="119849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280338" y="5469229"/>
            <a:ext cx="729805" cy="97020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233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533400"/>
            <a:ext cx="8686800" cy="461665"/>
          </a:xfrm>
          <a:prstGeom prst="rect">
            <a:avLst/>
          </a:prstGeom>
          <a:noFill/>
        </p:spPr>
        <p:txBody>
          <a:bodyPr wrap="square" rtlCol="0">
            <a:spAutoFit/>
          </a:bodyPr>
          <a:lstStyle/>
          <a:p>
            <a:r>
              <a:rPr lang="en-US" sz="2400" b="1" dirty="0">
                <a:solidFill>
                  <a:schemeClr val="accent3">
                    <a:lumMod val="50000"/>
                  </a:schemeClr>
                </a:solidFill>
                <a:latin typeface="Script MT Bold" pitchFamily="66" charset="0"/>
              </a:rPr>
              <a:t>Self-check:  Identify. (advance slides for answers)</a:t>
            </a:r>
          </a:p>
        </p:txBody>
      </p:sp>
      <p:sp>
        <p:nvSpPr>
          <p:cNvPr id="5" name="Rectangle 4"/>
          <p:cNvSpPr/>
          <p:nvPr/>
        </p:nvSpPr>
        <p:spPr>
          <a:xfrm>
            <a:off x="186409" y="3544"/>
            <a:ext cx="8874192"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QUIZ</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010" y="1143000"/>
            <a:ext cx="7459980" cy="5478780"/>
          </a:xfrm>
          <a:prstGeom prst="rect">
            <a:avLst/>
          </a:prstGeom>
        </p:spPr>
      </p:pic>
      <p:sp>
        <p:nvSpPr>
          <p:cNvPr id="6" name="TextBox 5"/>
          <p:cNvSpPr txBox="1"/>
          <p:nvPr/>
        </p:nvSpPr>
        <p:spPr>
          <a:xfrm>
            <a:off x="609600" y="4953000"/>
            <a:ext cx="2607911" cy="1200329"/>
          </a:xfrm>
          <a:prstGeom prst="rect">
            <a:avLst/>
          </a:prstGeom>
          <a:noFill/>
        </p:spPr>
        <p:txBody>
          <a:bodyPr wrap="square" rtlCol="0">
            <a:spAutoFit/>
          </a:bodyPr>
          <a:lstStyle/>
          <a:p>
            <a:r>
              <a:rPr lang="en-US" sz="3600" b="1" dirty="0">
                <a:solidFill>
                  <a:schemeClr val="accent3">
                    <a:lumMod val="50000"/>
                  </a:schemeClr>
                </a:solidFill>
              </a:rPr>
              <a:t>Lactiferous sinus</a:t>
            </a:r>
          </a:p>
        </p:txBody>
      </p:sp>
      <p:cxnSp>
        <p:nvCxnSpPr>
          <p:cNvPr id="7" name="Straight Arrow Connector 6"/>
          <p:cNvCxnSpPr/>
          <p:nvPr/>
        </p:nvCxnSpPr>
        <p:spPr>
          <a:xfrm flipH="1">
            <a:off x="4906851" y="3505200"/>
            <a:ext cx="1722549" cy="294068"/>
          </a:xfrm>
          <a:prstGeom prst="straightConnector1">
            <a:avLst/>
          </a:prstGeom>
          <a:ln w="571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906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533400"/>
            <a:ext cx="8686800" cy="461665"/>
          </a:xfrm>
          <a:prstGeom prst="rect">
            <a:avLst/>
          </a:prstGeom>
          <a:noFill/>
        </p:spPr>
        <p:txBody>
          <a:bodyPr wrap="square" rtlCol="0">
            <a:spAutoFit/>
          </a:bodyPr>
          <a:lstStyle/>
          <a:p>
            <a:r>
              <a:rPr lang="en-US" sz="2400" b="1" dirty="0">
                <a:solidFill>
                  <a:schemeClr val="accent3">
                    <a:lumMod val="50000"/>
                  </a:schemeClr>
                </a:solidFill>
                <a:latin typeface="Script MT Bold" pitchFamily="66" charset="0"/>
              </a:rPr>
              <a:t>Self-check:  Identify. (advance slides for answers)</a:t>
            </a:r>
          </a:p>
        </p:txBody>
      </p:sp>
      <p:sp>
        <p:nvSpPr>
          <p:cNvPr id="5" name="Rectangle 4"/>
          <p:cNvSpPr/>
          <p:nvPr/>
        </p:nvSpPr>
        <p:spPr>
          <a:xfrm>
            <a:off x="186409" y="3544"/>
            <a:ext cx="8874192"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QUIZ</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636780"/>
            <a:ext cx="7256982" cy="5221219"/>
          </a:xfrm>
          <a:prstGeom prst="rect">
            <a:avLst/>
          </a:prstGeom>
        </p:spPr>
      </p:pic>
      <p:sp>
        <p:nvSpPr>
          <p:cNvPr id="6" name="TextBox 5"/>
          <p:cNvSpPr txBox="1"/>
          <p:nvPr/>
        </p:nvSpPr>
        <p:spPr>
          <a:xfrm>
            <a:off x="1848739" y="990450"/>
            <a:ext cx="6036911" cy="646331"/>
          </a:xfrm>
          <a:prstGeom prst="rect">
            <a:avLst/>
          </a:prstGeom>
          <a:noFill/>
        </p:spPr>
        <p:txBody>
          <a:bodyPr wrap="square" rtlCol="0">
            <a:spAutoFit/>
          </a:bodyPr>
          <a:lstStyle/>
          <a:p>
            <a:r>
              <a:rPr lang="en-US" sz="3600" b="1" dirty="0">
                <a:solidFill>
                  <a:schemeClr val="accent3">
                    <a:lumMod val="50000"/>
                  </a:schemeClr>
                </a:solidFill>
              </a:rPr>
              <a:t>Lactating mammary gland</a:t>
            </a:r>
          </a:p>
        </p:txBody>
      </p:sp>
    </p:spTree>
    <p:extLst>
      <p:ext uri="{BB962C8B-B14F-4D97-AF65-F5344CB8AC3E}">
        <p14:creationId xmlns:p14="http://schemas.microsoft.com/office/powerpoint/2010/main" val="147009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533400"/>
            <a:ext cx="8686800" cy="461665"/>
          </a:xfrm>
          <a:prstGeom prst="rect">
            <a:avLst/>
          </a:prstGeom>
          <a:noFill/>
        </p:spPr>
        <p:txBody>
          <a:bodyPr wrap="square" rtlCol="0">
            <a:spAutoFit/>
          </a:bodyPr>
          <a:lstStyle/>
          <a:p>
            <a:r>
              <a:rPr lang="en-US" sz="2400" b="1" dirty="0">
                <a:solidFill>
                  <a:schemeClr val="accent3">
                    <a:lumMod val="50000"/>
                  </a:schemeClr>
                </a:solidFill>
                <a:latin typeface="Script MT Bold" pitchFamily="66" charset="0"/>
              </a:rPr>
              <a:t>Self-check:  Identify. (advance slides for answers)</a:t>
            </a:r>
          </a:p>
        </p:txBody>
      </p:sp>
      <p:sp>
        <p:nvSpPr>
          <p:cNvPr id="5" name="Rectangle 4"/>
          <p:cNvSpPr/>
          <p:nvPr/>
        </p:nvSpPr>
        <p:spPr>
          <a:xfrm>
            <a:off x="186409" y="3544"/>
            <a:ext cx="8874192"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QUIZ</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175" y="1302030"/>
            <a:ext cx="8152915" cy="5251170"/>
          </a:xfrm>
          <a:prstGeom prst="rect">
            <a:avLst/>
          </a:prstGeom>
        </p:spPr>
      </p:pic>
      <p:sp>
        <p:nvSpPr>
          <p:cNvPr id="6" name="TextBox 5"/>
          <p:cNvSpPr txBox="1"/>
          <p:nvPr/>
        </p:nvSpPr>
        <p:spPr>
          <a:xfrm>
            <a:off x="1777344" y="1524000"/>
            <a:ext cx="6189311" cy="1200329"/>
          </a:xfrm>
          <a:prstGeom prst="rect">
            <a:avLst/>
          </a:prstGeom>
          <a:noFill/>
        </p:spPr>
        <p:txBody>
          <a:bodyPr wrap="square" rtlCol="0">
            <a:spAutoFit/>
          </a:bodyPr>
          <a:lstStyle/>
          <a:p>
            <a:r>
              <a:rPr lang="en-US" sz="3600" b="1" dirty="0">
                <a:solidFill>
                  <a:schemeClr val="accent3">
                    <a:lumMod val="50000"/>
                  </a:schemeClr>
                </a:solidFill>
              </a:rPr>
              <a:t>Immature or inactive mammary gland</a:t>
            </a:r>
          </a:p>
        </p:txBody>
      </p:sp>
    </p:spTree>
    <p:extLst>
      <p:ext uri="{BB962C8B-B14F-4D97-AF65-F5344CB8AC3E}">
        <p14:creationId xmlns:p14="http://schemas.microsoft.com/office/powerpoint/2010/main" val="188208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586740"/>
            <a:ext cx="8686800" cy="461665"/>
          </a:xfrm>
          <a:prstGeom prst="rect">
            <a:avLst/>
          </a:prstGeom>
          <a:noFill/>
        </p:spPr>
        <p:txBody>
          <a:bodyPr wrap="square" rtlCol="0">
            <a:spAutoFit/>
          </a:bodyPr>
          <a:lstStyle/>
          <a:p>
            <a:r>
              <a:rPr lang="en-US" sz="2400" b="1" dirty="0">
                <a:solidFill>
                  <a:schemeClr val="accent3">
                    <a:lumMod val="50000"/>
                  </a:schemeClr>
                </a:solidFill>
                <a:latin typeface="Script MT Bold" pitchFamily="66" charset="0"/>
              </a:rPr>
              <a:t>Self-check:  Identify the cells. (advance slides for answers)</a:t>
            </a:r>
          </a:p>
        </p:txBody>
      </p:sp>
      <p:sp>
        <p:nvSpPr>
          <p:cNvPr id="5" name="Rectangle 4"/>
          <p:cNvSpPr/>
          <p:nvPr/>
        </p:nvSpPr>
        <p:spPr>
          <a:xfrm>
            <a:off x="186409" y="3544"/>
            <a:ext cx="8874192"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QUIZ</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196340"/>
            <a:ext cx="7673340" cy="5280660"/>
          </a:xfrm>
          <a:prstGeom prst="rect">
            <a:avLst/>
          </a:prstGeom>
        </p:spPr>
      </p:pic>
      <p:cxnSp>
        <p:nvCxnSpPr>
          <p:cNvPr id="7" name="Straight Arrow Connector 6"/>
          <p:cNvCxnSpPr/>
          <p:nvPr/>
        </p:nvCxnSpPr>
        <p:spPr>
          <a:xfrm>
            <a:off x="2858036" y="1932583"/>
            <a:ext cx="609601" cy="1295782"/>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943600" y="4320540"/>
            <a:ext cx="983089" cy="444324"/>
          </a:xfrm>
          <a:prstGeom prst="straightConnector1">
            <a:avLst/>
          </a:prstGeom>
          <a:ln w="571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966693" y="2809419"/>
            <a:ext cx="356317" cy="1167686"/>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867696" y="4593144"/>
            <a:ext cx="654678" cy="852151"/>
          </a:xfrm>
          <a:prstGeom prst="straightConnector1">
            <a:avLst/>
          </a:prstGeom>
          <a:ln w="571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3014062" y="1196340"/>
            <a:ext cx="2864416" cy="5022135"/>
            <a:chOff x="3014062" y="1196340"/>
            <a:chExt cx="2864416" cy="5022135"/>
          </a:xfrm>
        </p:grpSpPr>
        <p:sp>
          <p:nvSpPr>
            <p:cNvPr id="6" name="TextBox 5"/>
            <p:cNvSpPr txBox="1"/>
            <p:nvPr/>
          </p:nvSpPr>
          <p:spPr>
            <a:xfrm>
              <a:off x="3014062" y="1196340"/>
              <a:ext cx="2864416" cy="1200329"/>
            </a:xfrm>
            <a:prstGeom prst="rect">
              <a:avLst/>
            </a:prstGeom>
            <a:noFill/>
            <a:ln>
              <a:noFill/>
            </a:ln>
          </p:spPr>
          <p:txBody>
            <a:bodyPr wrap="square" rtlCol="0">
              <a:spAutoFit/>
            </a:bodyPr>
            <a:lstStyle/>
            <a:p>
              <a:r>
                <a:rPr lang="en-US" sz="3600" b="1" dirty="0">
                  <a:solidFill>
                    <a:srgbClr val="FFFF00"/>
                  </a:solidFill>
                </a:rPr>
                <a:t>Myoepithelial cells</a:t>
              </a:r>
            </a:p>
          </p:txBody>
        </p:sp>
        <p:sp>
          <p:nvSpPr>
            <p:cNvPr id="15" name="TextBox 14"/>
            <p:cNvSpPr txBox="1"/>
            <p:nvPr/>
          </p:nvSpPr>
          <p:spPr>
            <a:xfrm>
              <a:off x="3264796" y="5018146"/>
              <a:ext cx="1672045" cy="1200329"/>
            </a:xfrm>
            <a:prstGeom prst="rect">
              <a:avLst/>
            </a:prstGeom>
            <a:noFill/>
          </p:spPr>
          <p:txBody>
            <a:bodyPr wrap="square" rtlCol="0">
              <a:spAutoFit/>
            </a:bodyPr>
            <a:lstStyle/>
            <a:p>
              <a:r>
                <a:rPr lang="en-US" sz="3600" b="1" dirty="0">
                  <a:solidFill>
                    <a:schemeClr val="accent3">
                      <a:lumMod val="50000"/>
                    </a:schemeClr>
                  </a:solidFill>
                </a:rPr>
                <a:t>Acinar cells</a:t>
              </a:r>
            </a:p>
          </p:txBody>
        </p:sp>
      </p:grpSp>
      <p:cxnSp>
        <p:nvCxnSpPr>
          <p:cNvPr id="16" name="Straight Arrow Connector 15"/>
          <p:cNvCxnSpPr/>
          <p:nvPr/>
        </p:nvCxnSpPr>
        <p:spPr>
          <a:xfrm flipV="1">
            <a:off x="2543577" y="3894464"/>
            <a:ext cx="654678" cy="852151"/>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7460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432560"/>
            <a:ext cx="6897487" cy="5213217"/>
          </a:xfrm>
          <a:prstGeom prst="rect">
            <a:avLst/>
          </a:prstGeom>
        </p:spPr>
      </p:pic>
      <p:sp>
        <p:nvSpPr>
          <p:cNvPr id="3" name="TextBox 2"/>
          <p:cNvSpPr txBox="1"/>
          <p:nvPr/>
        </p:nvSpPr>
        <p:spPr>
          <a:xfrm>
            <a:off x="228600" y="533400"/>
            <a:ext cx="8686800" cy="830997"/>
          </a:xfrm>
          <a:prstGeom prst="rect">
            <a:avLst/>
          </a:prstGeom>
          <a:noFill/>
        </p:spPr>
        <p:txBody>
          <a:bodyPr wrap="square" rtlCol="0">
            <a:spAutoFit/>
          </a:bodyPr>
          <a:lstStyle/>
          <a:p>
            <a:r>
              <a:rPr lang="en-US" sz="2400" b="1" dirty="0">
                <a:solidFill>
                  <a:schemeClr val="accent3">
                    <a:lumMod val="50000"/>
                  </a:schemeClr>
                </a:solidFill>
                <a:latin typeface="Script MT Bold" pitchFamily="66" charset="0"/>
              </a:rPr>
              <a:t>Self-check:  Identify the epithelium on this slide. (advance slides for answers)</a:t>
            </a:r>
          </a:p>
        </p:txBody>
      </p:sp>
      <p:sp>
        <p:nvSpPr>
          <p:cNvPr id="5" name="Rectangle 4"/>
          <p:cNvSpPr/>
          <p:nvPr/>
        </p:nvSpPr>
        <p:spPr>
          <a:xfrm>
            <a:off x="186409" y="3544"/>
            <a:ext cx="8874192"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QUIZ</a:t>
            </a:r>
          </a:p>
        </p:txBody>
      </p:sp>
      <p:sp>
        <p:nvSpPr>
          <p:cNvPr id="6" name="TextBox 5"/>
          <p:cNvSpPr txBox="1"/>
          <p:nvPr/>
        </p:nvSpPr>
        <p:spPr>
          <a:xfrm>
            <a:off x="5334000" y="1052316"/>
            <a:ext cx="3238500" cy="1200329"/>
          </a:xfrm>
          <a:prstGeom prst="rect">
            <a:avLst/>
          </a:prstGeom>
          <a:solidFill>
            <a:schemeClr val="bg1"/>
          </a:solidFill>
        </p:spPr>
        <p:txBody>
          <a:bodyPr wrap="square" rtlCol="0">
            <a:spAutoFit/>
          </a:bodyPr>
          <a:lstStyle/>
          <a:p>
            <a:r>
              <a:rPr lang="en-US" sz="3600" b="1" dirty="0">
                <a:solidFill>
                  <a:schemeClr val="accent3">
                    <a:lumMod val="50000"/>
                  </a:schemeClr>
                </a:solidFill>
              </a:rPr>
              <a:t>Transitional epithelium</a:t>
            </a:r>
          </a:p>
        </p:txBody>
      </p:sp>
    </p:spTree>
    <p:extLst>
      <p:ext uri="{BB962C8B-B14F-4D97-AF65-F5344CB8AC3E}">
        <p14:creationId xmlns:p14="http://schemas.microsoft.com/office/powerpoint/2010/main" val="4207701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533400"/>
            <a:ext cx="8686800" cy="461665"/>
          </a:xfrm>
          <a:prstGeom prst="rect">
            <a:avLst/>
          </a:prstGeom>
          <a:noFill/>
        </p:spPr>
        <p:txBody>
          <a:bodyPr wrap="square" rtlCol="0">
            <a:spAutoFit/>
          </a:bodyPr>
          <a:lstStyle/>
          <a:p>
            <a:r>
              <a:rPr lang="en-US" sz="2400" b="1" dirty="0">
                <a:solidFill>
                  <a:schemeClr val="accent3">
                    <a:lumMod val="50000"/>
                  </a:schemeClr>
                </a:solidFill>
                <a:latin typeface="Script MT Bold" pitchFamily="66" charset="0"/>
              </a:rPr>
              <a:t>Self-check:  Identify outlined structures. (advance slides for answers)</a:t>
            </a:r>
          </a:p>
        </p:txBody>
      </p:sp>
      <p:sp>
        <p:nvSpPr>
          <p:cNvPr id="5" name="Rectangle 4"/>
          <p:cNvSpPr/>
          <p:nvPr/>
        </p:nvSpPr>
        <p:spPr>
          <a:xfrm>
            <a:off x="186409" y="3544"/>
            <a:ext cx="8874192"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QUIZ</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0906"/>
            <a:ext cx="9144000" cy="4276187"/>
          </a:xfrm>
          <a:prstGeom prst="rect">
            <a:avLst/>
          </a:prstGeom>
        </p:spPr>
      </p:pic>
      <p:sp>
        <p:nvSpPr>
          <p:cNvPr id="15" name="Freeform 14"/>
          <p:cNvSpPr/>
          <p:nvPr/>
        </p:nvSpPr>
        <p:spPr>
          <a:xfrm>
            <a:off x="270456" y="1287887"/>
            <a:ext cx="4803946" cy="4327302"/>
          </a:xfrm>
          <a:custGeom>
            <a:avLst/>
            <a:gdLst>
              <a:gd name="connsiteX0" fmla="*/ 3168203 w 4803946"/>
              <a:gd name="connsiteY0" fmla="*/ 1468192 h 4327302"/>
              <a:gd name="connsiteX1" fmla="*/ 3090930 w 4803946"/>
              <a:gd name="connsiteY1" fmla="*/ 1339403 h 4327302"/>
              <a:gd name="connsiteX2" fmla="*/ 3052293 w 4803946"/>
              <a:gd name="connsiteY2" fmla="*/ 1287888 h 4327302"/>
              <a:gd name="connsiteX3" fmla="*/ 2936383 w 4803946"/>
              <a:gd name="connsiteY3" fmla="*/ 1068947 h 4327302"/>
              <a:gd name="connsiteX4" fmla="*/ 2884868 w 4803946"/>
              <a:gd name="connsiteY4" fmla="*/ 978795 h 4327302"/>
              <a:gd name="connsiteX5" fmla="*/ 2859110 w 4803946"/>
              <a:gd name="connsiteY5" fmla="*/ 940158 h 4327302"/>
              <a:gd name="connsiteX6" fmla="*/ 2833352 w 4803946"/>
              <a:gd name="connsiteY6" fmla="*/ 888643 h 4327302"/>
              <a:gd name="connsiteX7" fmla="*/ 2768958 w 4803946"/>
              <a:gd name="connsiteY7" fmla="*/ 811369 h 4327302"/>
              <a:gd name="connsiteX8" fmla="*/ 2691685 w 4803946"/>
              <a:gd name="connsiteY8" fmla="*/ 721217 h 4327302"/>
              <a:gd name="connsiteX9" fmla="*/ 2627290 w 4803946"/>
              <a:gd name="connsiteY9" fmla="*/ 631065 h 4327302"/>
              <a:gd name="connsiteX10" fmla="*/ 2537138 w 4803946"/>
              <a:gd name="connsiteY10" fmla="*/ 450761 h 4327302"/>
              <a:gd name="connsiteX11" fmla="*/ 2434107 w 4803946"/>
              <a:gd name="connsiteY11" fmla="*/ 296214 h 4327302"/>
              <a:gd name="connsiteX12" fmla="*/ 2382592 w 4803946"/>
              <a:gd name="connsiteY12" fmla="*/ 218941 h 4327302"/>
              <a:gd name="connsiteX13" fmla="*/ 2343955 w 4803946"/>
              <a:gd name="connsiteY13" fmla="*/ 193183 h 4327302"/>
              <a:gd name="connsiteX14" fmla="*/ 2240924 w 4803946"/>
              <a:gd name="connsiteY14" fmla="*/ 115910 h 4327302"/>
              <a:gd name="connsiteX15" fmla="*/ 2073499 w 4803946"/>
              <a:gd name="connsiteY15" fmla="*/ 90152 h 4327302"/>
              <a:gd name="connsiteX16" fmla="*/ 2034862 w 4803946"/>
              <a:gd name="connsiteY16" fmla="*/ 77274 h 4327302"/>
              <a:gd name="connsiteX17" fmla="*/ 1983347 w 4803946"/>
              <a:gd name="connsiteY17" fmla="*/ 51516 h 4327302"/>
              <a:gd name="connsiteX18" fmla="*/ 1790164 w 4803946"/>
              <a:gd name="connsiteY18" fmla="*/ 38637 h 4327302"/>
              <a:gd name="connsiteX19" fmla="*/ 1558344 w 4803946"/>
              <a:gd name="connsiteY19" fmla="*/ 12879 h 4327302"/>
              <a:gd name="connsiteX20" fmla="*/ 1429555 w 4803946"/>
              <a:gd name="connsiteY20" fmla="*/ 0 h 4327302"/>
              <a:gd name="connsiteX21" fmla="*/ 1043189 w 4803946"/>
              <a:gd name="connsiteY21" fmla="*/ 12879 h 4327302"/>
              <a:gd name="connsiteX22" fmla="*/ 1004552 w 4803946"/>
              <a:gd name="connsiteY22" fmla="*/ 38637 h 4327302"/>
              <a:gd name="connsiteX23" fmla="*/ 927279 w 4803946"/>
              <a:gd name="connsiteY23" fmla="*/ 64395 h 4327302"/>
              <a:gd name="connsiteX24" fmla="*/ 888643 w 4803946"/>
              <a:gd name="connsiteY24" fmla="*/ 77274 h 4327302"/>
              <a:gd name="connsiteX25" fmla="*/ 785612 w 4803946"/>
              <a:gd name="connsiteY25" fmla="*/ 103031 h 4327302"/>
              <a:gd name="connsiteX26" fmla="*/ 734096 w 4803946"/>
              <a:gd name="connsiteY26" fmla="*/ 141668 h 4327302"/>
              <a:gd name="connsiteX27" fmla="*/ 669702 w 4803946"/>
              <a:gd name="connsiteY27" fmla="*/ 167426 h 4327302"/>
              <a:gd name="connsiteX28" fmla="*/ 631065 w 4803946"/>
              <a:gd name="connsiteY28" fmla="*/ 180305 h 4327302"/>
              <a:gd name="connsiteX29" fmla="*/ 553792 w 4803946"/>
              <a:gd name="connsiteY29" fmla="*/ 231820 h 4327302"/>
              <a:gd name="connsiteX30" fmla="*/ 515155 w 4803946"/>
              <a:gd name="connsiteY30" fmla="*/ 257578 h 4327302"/>
              <a:gd name="connsiteX31" fmla="*/ 425003 w 4803946"/>
              <a:gd name="connsiteY31" fmla="*/ 334851 h 4327302"/>
              <a:gd name="connsiteX32" fmla="*/ 360609 w 4803946"/>
              <a:gd name="connsiteY32" fmla="*/ 437882 h 4327302"/>
              <a:gd name="connsiteX33" fmla="*/ 283336 w 4803946"/>
              <a:gd name="connsiteY33" fmla="*/ 528034 h 4327302"/>
              <a:gd name="connsiteX34" fmla="*/ 206062 w 4803946"/>
              <a:gd name="connsiteY34" fmla="*/ 618186 h 4327302"/>
              <a:gd name="connsiteX35" fmla="*/ 115910 w 4803946"/>
              <a:gd name="connsiteY35" fmla="*/ 759854 h 4327302"/>
              <a:gd name="connsiteX36" fmla="*/ 90152 w 4803946"/>
              <a:gd name="connsiteY36" fmla="*/ 798490 h 4327302"/>
              <a:gd name="connsiteX37" fmla="*/ 64395 w 4803946"/>
              <a:gd name="connsiteY37" fmla="*/ 837127 h 4327302"/>
              <a:gd name="connsiteX38" fmla="*/ 38637 w 4803946"/>
              <a:gd name="connsiteY38" fmla="*/ 875764 h 4327302"/>
              <a:gd name="connsiteX39" fmla="*/ 0 w 4803946"/>
              <a:gd name="connsiteY39" fmla="*/ 1017431 h 4327302"/>
              <a:gd name="connsiteX40" fmla="*/ 12879 w 4803946"/>
              <a:gd name="connsiteY40" fmla="*/ 1416676 h 4327302"/>
              <a:gd name="connsiteX41" fmla="*/ 38637 w 4803946"/>
              <a:gd name="connsiteY41" fmla="*/ 1545465 h 4327302"/>
              <a:gd name="connsiteX42" fmla="*/ 64395 w 4803946"/>
              <a:gd name="connsiteY42" fmla="*/ 1687133 h 4327302"/>
              <a:gd name="connsiteX43" fmla="*/ 77274 w 4803946"/>
              <a:gd name="connsiteY43" fmla="*/ 1725769 h 4327302"/>
              <a:gd name="connsiteX44" fmla="*/ 103031 w 4803946"/>
              <a:gd name="connsiteY44" fmla="*/ 1841679 h 4327302"/>
              <a:gd name="connsiteX45" fmla="*/ 128789 w 4803946"/>
              <a:gd name="connsiteY45" fmla="*/ 2073499 h 4327302"/>
              <a:gd name="connsiteX46" fmla="*/ 141668 w 4803946"/>
              <a:gd name="connsiteY46" fmla="*/ 2150772 h 4327302"/>
              <a:gd name="connsiteX47" fmla="*/ 193183 w 4803946"/>
              <a:gd name="connsiteY47" fmla="*/ 2408350 h 4327302"/>
              <a:gd name="connsiteX48" fmla="*/ 231820 w 4803946"/>
              <a:gd name="connsiteY48" fmla="*/ 2562896 h 4327302"/>
              <a:gd name="connsiteX49" fmla="*/ 283336 w 4803946"/>
              <a:gd name="connsiteY49" fmla="*/ 2665927 h 4327302"/>
              <a:gd name="connsiteX50" fmla="*/ 309093 w 4803946"/>
              <a:gd name="connsiteY50" fmla="*/ 2756079 h 4327302"/>
              <a:gd name="connsiteX51" fmla="*/ 347730 w 4803946"/>
              <a:gd name="connsiteY51" fmla="*/ 2794716 h 4327302"/>
              <a:gd name="connsiteX52" fmla="*/ 412124 w 4803946"/>
              <a:gd name="connsiteY52" fmla="*/ 2897747 h 4327302"/>
              <a:gd name="connsiteX53" fmla="*/ 476519 w 4803946"/>
              <a:gd name="connsiteY53" fmla="*/ 2975020 h 4327302"/>
              <a:gd name="connsiteX54" fmla="*/ 540913 w 4803946"/>
              <a:gd name="connsiteY54" fmla="*/ 3052293 h 4327302"/>
              <a:gd name="connsiteX55" fmla="*/ 579550 w 4803946"/>
              <a:gd name="connsiteY55" fmla="*/ 3129567 h 4327302"/>
              <a:gd name="connsiteX56" fmla="*/ 631065 w 4803946"/>
              <a:gd name="connsiteY56" fmla="*/ 3168203 h 4327302"/>
              <a:gd name="connsiteX57" fmla="*/ 721217 w 4803946"/>
              <a:gd name="connsiteY57" fmla="*/ 3271234 h 4327302"/>
              <a:gd name="connsiteX58" fmla="*/ 798490 w 4803946"/>
              <a:gd name="connsiteY58" fmla="*/ 3348507 h 4327302"/>
              <a:gd name="connsiteX59" fmla="*/ 862885 w 4803946"/>
              <a:gd name="connsiteY59" fmla="*/ 3412902 h 4327302"/>
              <a:gd name="connsiteX60" fmla="*/ 901521 w 4803946"/>
              <a:gd name="connsiteY60" fmla="*/ 3464417 h 4327302"/>
              <a:gd name="connsiteX61" fmla="*/ 953037 w 4803946"/>
              <a:gd name="connsiteY61" fmla="*/ 3503054 h 4327302"/>
              <a:gd name="connsiteX62" fmla="*/ 1030310 w 4803946"/>
              <a:gd name="connsiteY62" fmla="*/ 3580327 h 4327302"/>
              <a:gd name="connsiteX63" fmla="*/ 1068947 w 4803946"/>
              <a:gd name="connsiteY63" fmla="*/ 3618964 h 4327302"/>
              <a:gd name="connsiteX64" fmla="*/ 1107583 w 4803946"/>
              <a:gd name="connsiteY64" fmla="*/ 3631843 h 4327302"/>
              <a:gd name="connsiteX65" fmla="*/ 1210614 w 4803946"/>
              <a:gd name="connsiteY65" fmla="*/ 3709116 h 4327302"/>
              <a:gd name="connsiteX66" fmla="*/ 1249251 w 4803946"/>
              <a:gd name="connsiteY66" fmla="*/ 3747752 h 4327302"/>
              <a:gd name="connsiteX67" fmla="*/ 1313645 w 4803946"/>
              <a:gd name="connsiteY67" fmla="*/ 3773510 h 4327302"/>
              <a:gd name="connsiteX68" fmla="*/ 1390919 w 4803946"/>
              <a:gd name="connsiteY68" fmla="*/ 3825026 h 4327302"/>
              <a:gd name="connsiteX69" fmla="*/ 1481071 w 4803946"/>
              <a:gd name="connsiteY69" fmla="*/ 3889420 h 4327302"/>
              <a:gd name="connsiteX70" fmla="*/ 1532586 w 4803946"/>
              <a:gd name="connsiteY70" fmla="*/ 3915178 h 4327302"/>
              <a:gd name="connsiteX71" fmla="*/ 1622738 w 4803946"/>
              <a:gd name="connsiteY71" fmla="*/ 3979572 h 4327302"/>
              <a:gd name="connsiteX72" fmla="*/ 1725769 w 4803946"/>
              <a:gd name="connsiteY72" fmla="*/ 4018209 h 4327302"/>
              <a:gd name="connsiteX73" fmla="*/ 1867437 w 4803946"/>
              <a:gd name="connsiteY73" fmla="*/ 4095482 h 4327302"/>
              <a:gd name="connsiteX74" fmla="*/ 1906074 w 4803946"/>
              <a:gd name="connsiteY74" fmla="*/ 4108361 h 4327302"/>
              <a:gd name="connsiteX75" fmla="*/ 1983347 w 4803946"/>
              <a:gd name="connsiteY75" fmla="*/ 4159876 h 4327302"/>
              <a:gd name="connsiteX76" fmla="*/ 2086378 w 4803946"/>
              <a:gd name="connsiteY76" fmla="*/ 4185634 h 4327302"/>
              <a:gd name="connsiteX77" fmla="*/ 2176530 w 4803946"/>
              <a:gd name="connsiteY77" fmla="*/ 4237150 h 4327302"/>
              <a:gd name="connsiteX78" fmla="*/ 2253803 w 4803946"/>
              <a:gd name="connsiteY78" fmla="*/ 4262907 h 4327302"/>
              <a:gd name="connsiteX79" fmla="*/ 2292440 w 4803946"/>
              <a:gd name="connsiteY79" fmla="*/ 4275786 h 4327302"/>
              <a:gd name="connsiteX80" fmla="*/ 2343955 w 4803946"/>
              <a:gd name="connsiteY80" fmla="*/ 4301544 h 4327302"/>
              <a:gd name="connsiteX81" fmla="*/ 2459865 w 4803946"/>
              <a:gd name="connsiteY81" fmla="*/ 4314423 h 4327302"/>
              <a:gd name="connsiteX82" fmla="*/ 2562896 w 4803946"/>
              <a:gd name="connsiteY82" fmla="*/ 4327302 h 4327302"/>
              <a:gd name="connsiteX83" fmla="*/ 3193961 w 4803946"/>
              <a:gd name="connsiteY83" fmla="*/ 4301544 h 4327302"/>
              <a:gd name="connsiteX84" fmla="*/ 3271234 w 4803946"/>
              <a:gd name="connsiteY84" fmla="*/ 4288665 h 4327302"/>
              <a:gd name="connsiteX85" fmla="*/ 3335629 w 4803946"/>
              <a:gd name="connsiteY85" fmla="*/ 4262907 h 4327302"/>
              <a:gd name="connsiteX86" fmla="*/ 3400023 w 4803946"/>
              <a:gd name="connsiteY86" fmla="*/ 4250028 h 4327302"/>
              <a:gd name="connsiteX87" fmla="*/ 3438659 w 4803946"/>
              <a:gd name="connsiteY87" fmla="*/ 4237150 h 4327302"/>
              <a:gd name="connsiteX88" fmla="*/ 3541690 w 4803946"/>
              <a:gd name="connsiteY88" fmla="*/ 4211392 h 4327302"/>
              <a:gd name="connsiteX89" fmla="*/ 3618964 w 4803946"/>
              <a:gd name="connsiteY89" fmla="*/ 4172755 h 4327302"/>
              <a:gd name="connsiteX90" fmla="*/ 3657600 w 4803946"/>
              <a:gd name="connsiteY90" fmla="*/ 4159876 h 4327302"/>
              <a:gd name="connsiteX91" fmla="*/ 3734874 w 4803946"/>
              <a:gd name="connsiteY91" fmla="*/ 4108361 h 4327302"/>
              <a:gd name="connsiteX92" fmla="*/ 3773510 w 4803946"/>
              <a:gd name="connsiteY92" fmla="*/ 4082603 h 4327302"/>
              <a:gd name="connsiteX93" fmla="*/ 3876541 w 4803946"/>
              <a:gd name="connsiteY93" fmla="*/ 4005330 h 4327302"/>
              <a:gd name="connsiteX94" fmla="*/ 3992451 w 4803946"/>
              <a:gd name="connsiteY94" fmla="*/ 3902299 h 4327302"/>
              <a:gd name="connsiteX95" fmla="*/ 4005330 w 4803946"/>
              <a:gd name="connsiteY95" fmla="*/ 3863662 h 4327302"/>
              <a:gd name="connsiteX96" fmla="*/ 4043967 w 4803946"/>
              <a:gd name="connsiteY96" fmla="*/ 3837905 h 4327302"/>
              <a:gd name="connsiteX97" fmla="*/ 4095482 w 4803946"/>
              <a:gd name="connsiteY97" fmla="*/ 3786389 h 4327302"/>
              <a:gd name="connsiteX98" fmla="*/ 4121240 w 4803946"/>
              <a:gd name="connsiteY98" fmla="*/ 3734874 h 4327302"/>
              <a:gd name="connsiteX99" fmla="*/ 4159876 w 4803946"/>
              <a:gd name="connsiteY99" fmla="*/ 3696237 h 4327302"/>
              <a:gd name="connsiteX100" fmla="*/ 4185634 w 4803946"/>
              <a:gd name="connsiteY100" fmla="*/ 3644721 h 4327302"/>
              <a:gd name="connsiteX101" fmla="*/ 4262907 w 4803946"/>
              <a:gd name="connsiteY101" fmla="*/ 3580327 h 4327302"/>
              <a:gd name="connsiteX102" fmla="*/ 4288665 w 4803946"/>
              <a:gd name="connsiteY102" fmla="*/ 3541690 h 4327302"/>
              <a:gd name="connsiteX103" fmla="*/ 4327302 w 4803946"/>
              <a:gd name="connsiteY103" fmla="*/ 3503054 h 4327302"/>
              <a:gd name="connsiteX104" fmla="*/ 4404575 w 4803946"/>
              <a:gd name="connsiteY104" fmla="*/ 3412902 h 4327302"/>
              <a:gd name="connsiteX105" fmla="*/ 4430333 w 4803946"/>
              <a:gd name="connsiteY105" fmla="*/ 3348507 h 4327302"/>
              <a:gd name="connsiteX106" fmla="*/ 4481848 w 4803946"/>
              <a:gd name="connsiteY106" fmla="*/ 3271234 h 4327302"/>
              <a:gd name="connsiteX107" fmla="*/ 4507606 w 4803946"/>
              <a:gd name="connsiteY107" fmla="*/ 3219719 h 4327302"/>
              <a:gd name="connsiteX108" fmla="*/ 4546243 w 4803946"/>
              <a:gd name="connsiteY108" fmla="*/ 3168203 h 4327302"/>
              <a:gd name="connsiteX109" fmla="*/ 4597758 w 4803946"/>
              <a:gd name="connsiteY109" fmla="*/ 3052293 h 4327302"/>
              <a:gd name="connsiteX110" fmla="*/ 4610637 w 4803946"/>
              <a:gd name="connsiteY110" fmla="*/ 3013657 h 4327302"/>
              <a:gd name="connsiteX111" fmla="*/ 4675031 w 4803946"/>
              <a:gd name="connsiteY111" fmla="*/ 2936383 h 4327302"/>
              <a:gd name="connsiteX112" fmla="*/ 4700789 w 4803946"/>
              <a:gd name="connsiteY112" fmla="*/ 2884868 h 4327302"/>
              <a:gd name="connsiteX113" fmla="*/ 4752305 w 4803946"/>
              <a:gd name="connsiteY113" fmla="*/ 2717443 h 4327302"/>
              <a:gd name="connsiteX114" fmla="*/ 4765183 w 4803946"/>
              <a:gd name="connsiteY114" fmla="*/ 2678806 h 4327302"/>
              <a:gd name="connsiteX115" fmla="*/ 4790941 w 4803946"/>
              <a:gd name="connsiteY115" fmla="*/ 2627290 h 4327302"/>
              <a:gd name="connsiteX116" fmla="*/ 4790941 w 4803946"/>
              <a:gd name="connsiteY116" fmla="*/ 2318198 h 4327302"/>
              <a:gd name="connsiteX117" fmla="*/ 4778062 w 4803946"/>
              <a:gd name="connsiteY117" fmla="*/ 2266682 h 4327302"/>
              <a:gd name="connsiteX118" fmla="*/ 4752305 w 4803946"/>
              <a:gd name="connsiteY118" fmla="*/ 2228045 h 4327302"/>
              <a:gd name="connsiteX119" fmla="*/ 4443212 w 4803946"/>
              <a:gd name="connsiteY119" fmla="*/ 1906074 h 4327302"/>
              <a:gd name="connsiteX120" fmla="*/ 4365938 w 4803946"/>
              <a:gd name="connsiteY120" fmla="*/ 1854558 h 4327302"/>
              <a:gd name="connsiteX121" fmla="*/ 4327302 w 4803946"/>
              <a:gd name="connsiteY121" fmla="*/ 1828800 h 4327302"/>
              <a:gd name="connsiteX122" fmla="*/ 4237150 w 4803946"/>
              <a:gd name="connsiteY122" fmla="*/ 1764406 h 4327302"/>
              <a:gd name="connsiteX123" fmla="*/ 4198513 w 4803946"/>
              <a:gd name="connsiteY123" fmla="*/ 1738648 h 4327302"/>
              <a:gd name="connsiteX124" fmla="*/ 4043967 w 4803946"/>
              <a:gd name="connsiteY124" fmla="*/ 1674254 h 4327302"/>
              <a:gd name="connsiteX125" fmla="*/ 3940936 w 4803946"/>
              <a:gd name="connsiteY125" fmla="*/ 1635617 h 4327302"/>
              <a:gd name="connsiteX126" fmla="*/ 3812147 w 4803946"/>
              <a:gd name="connsiteY126" fmla="*/ 1571223 h 4327302"/>
              <a:gd name="connsiteX127" fmla="*/ 3773510 w 4803946"/>
              <a:gd name="connsiteY127" fmla="*/ 1545465 h 4327302"/>
              <a:gd name="connsiteX128" fmla="*/ 3657600 w 4803946"/>
              <a:gd name="connsiteY128" fmla="*/ 1468192 h 4327302"/>
              <a:gd name="connsiteX129" fmla="*/ 3567448 w 4803946"/>
              <a:gd name="connsiteY129" fmla="*/ 1442434 h 4327302"/>
              <a:gd name="connsiteX130" fmla="*/ 3477296 w 4803946"/>
              <a:gd name="connsiteY130" fmla="*/ 1390919 h 4327302"/>
              <a:gd name="connsiteX131" fmla="*/ 3438659 w 4803946"/>
              <a:gd name="connsiteY131" fmla="*/ 1365161 h 4327302"/>
              <a:gd name="connsiteX132" fmla="*/ 3335629 w 4803946"/>
              <a:gd name="connsiteY132" fmla="*/ 1339403 h 4327302"/>
              <a:gd name="connsiteX133" fmla="*/ 3206840 w 4803946"/>
              <a:gd name="connsiteY133" fmla="*/ 1300767 h 4327302"/>
              <a:gd name="connsiteX134" fmla="*/ 3065172 w 4803946"/>
              <a:gd name="connsiteY134" fmla="*/ 1313645 h 4327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4803946" h="4327302">
                <a:moveTo>
                  <a:pt x="3168203" y="1468192"/>
                </a:moveTo>
                <a:cubicBezTo>
                  <a:pt x="3047815" y="1317706"/>
                  <a:pt x="3172676" y="1486544"/>
                  <a:pt x="3090930" y="1339403"/>
                </a:cubicBezTo>
                <a:cubicBezTo>
                  <a:pt x="3080506" y="1320639"/>
                  <a:pt x="3062943" y="1306525"/>
                  <a:pt x="3052293" y="1287888"/>
                </a:cubicBezTo>
                <a:cubicBezTo>
                  <a:pt x="3011323" y="1216191"/>
                  <a:pt x="2975713" y="1141556"/>
                  <a:pt x="2936383" y="1068947"/>
                </a:cubicBezTo>
                <a:cubicBezTo>
                  <a:pt x="2919898" y="1038514"/>
                  <a:pt x="2904067" y="1007593"/>
                  <a:pt x="2884868" y="978795"/>
                </a:cubicBezTo>
                <a:cubicBezTo>
                  <a:pt x="2876282" y="965916"/>
                  <a:pt x="2866790" y="953597"/>
                  <a:pt x="2859110" y="940158"/>
                </a:cubicBezTo>
                <a:cubicBezTo>
                  <a:pt x="2849585" y="923489"/>
                  <a:pt x="2844362" y="904371"/>
                  <a:pt x="2833352" y="888643"/>
                </a:cubicBezTo>
                <a:cubicBezTo>
                  <a:pt x="2814124" y="861175"/>
                  <a:pt x="2790423" y="837127"/>
                  <a:pt x="2768958" y="811369"/>
                </a:cubicBezTo>
                <a:cubicBezTo>
                  <a:pt x="2741538" y="729112"/>
                  <a:pt x="2778521" y="816736"/>
                  <a:pt x="2691685" y="721217"/>
                </a:cubicBezTo>
                <a:cubicBezTo>
                  <a:pt x="2666844" y="693891"/>
                  <a:pt x="2645612" y="663129"/>
                  <a:pt x="2627290" y="631065"/>
                </a:cubicBezTo>
                <a:cubicBezTo>
                  <a:pt x="2593952" y="572723"/>
                  <a:pt x="2569521" y="509639"/>
                  <a:pt x="2537138" y="450761"/>
                </a:cubicBezTo>
                <a:cubicBezTo>
                  <a:pt x="2537136" y="450757"/>
                  <a:pt x="2434109" y="296217"/>
                  <a:pt x="2434107" y="296214"/>
                </a:cubicBezTo>
                <a:cubicBezTo>
                  <a:pt x="2434106" y="296212"/>
                  <a:pt x="2382593" y="218942"/>
                  <a:pt x="2382592" y="218941"/>
                </a:cubicBezTo>
                <a:cubicBezTo>
                  <a:pt x="2369713" y="210355"/>
                  <a:pt x="2356338" y="202470"/>
                  <a:pt x="2343955" y="193183"/>
                </a:cubicBezTo>
                <a:cubicBezTo>
                  <a:pt x="2324999" y="178966"/>
                  <a:pt x="2270040" y="130468"/>
                  <a:pt x="2240924" y="115910"/>
                </a:cubicBezTo>
                <a:cubicBezTo>
                  <a:pt x="2194510" y="92703"/>
                  <a:pt x="2110437" y="93846"/>
                  <a:pt x="2073499" y="90152"/>
                </a:cubicBezTo>
                <a:cubicBezTo>
                  <a:pt x="2060620" y="85859"/>
                  <a:pt x="2047340" y="82622"/>
                  <a:pt x="2034862" y="77274"/>
                </a:cubicBezTo>
                <a:cubicBezTo>
                  <a:pt x="2017216" y="69711"/>
                  <a:pt x="2002311" y="54510"/>
                  <a:pt x="1983347" y="51516"/>
                </a:cubicBezTo>
                <a:cubicBezTo>
                  <a:pt x="1919599" y="41450"/>
                  <a:pt x="1854558" y="42930"/>
                  <a:pt x="1790164" y="38637"/>
                </a:cubicBezTo>
                <a:cubicBezTo>
                  <a:pt x="1664314" y="13467"/>
                  <a:pt x="1764392" y="30796"/>
                  <a:pt x="1558344" y="12879"/>
                </a:cubicBezTo>
                <a:cubicBezTo>
                  <a:pt x="1515362" y="9141"/>
                  <a:pt x="1472485" y="4293"/>
                  <a:pt x="1429555" y="0"/>
                </a:cubicBezTo>
                <a:cubicBezTo>
                  <a:pt x="1300766" y="4293"/>
                  <a:pt x="1171520" y="1212"/>
                  <a:pt x="1043189" y="12879"/>
                </a:cubicBezTo>
                <a:cubicBezTo>
                  <a:pt x="1027774" y="14280"/>
                  <a:pt x="1018697" y="32350"/>
                  <a:pt x="1004552" y="38637"/>
                </a:cubicBezTo>
                <a:cubicBezTo>
                  <a:pt x="979741" y="49664"/>
                  <a:pt x="953037" y="55809"/>
                  <a:pt x="927279" y="64395"/>
                </a:cubicBezTo>
                <a:cubicBezTo>
                  <a:pt x="914400" y="68688"/>
                  <a:pt x="901955" y="74612"/>
                  <a:pt x="888643" y="77274"/>
                </a:cubicBezTo>
                <a:cubicBezTo>
                  <a:pt x="810936" y="92814"/>
                  <a:pt x="845015" y="83230"/>
                  <a:pt x="785612" y="103031"/>
                </a:cubicBezTo>
                <a:cubicBezTo>
                  <a:pt x="768440" y="115910"/>
                  <a:pt x="752860" y="131244"/>
                  <a:pt x="734096" y="141668"/>
                </a:cubicBezTo>
                <a:cubicBezTo>
                  <a:pt x="713887" y="152895"/>
                  <a:pt x="691348" y="159309"/>
                  <a:pt x="669702" y="167426"/>
                </a:cubicBezTo>
                <a:cubicBezTo>
                  <a:pt x="656991" y="172193"/>
                  <a:pt x="642932" y="173712"/>
                  <a:pt x="631065" y="180305"/>
                </a:cubicBezTo>
                <a:cubicBezTo>
                  <a:pt x="604004" y="195339"/>
                  <a:pt x="579550" y="214648"/>
                  <a:pt x="553792" y="231820"/>
                </a:cubicBezTo>
                <a:cubicBezTo>
                  <a:pt x="540913" y="240406"/>
                  <a:pt x="526100" y="246633"/>
                  <a:pt x="515155" y="257578"/>
                </a:cubicBezTo>
                <a:cubicBezTo>
                  <a:pt x="461341" y="311392"/>
                  <a:pt x="491090" y="285286"/>
                  <a:pt x="425003" y="334851"/>
                </a:cubicBezTo>
                <a:cubicBezTo>
                  <a:pt x="419616" y="343830"/>
                  <a:pt x="374768" y="420891"/>
                  <a:pt x="360609" y="437882"/>
                </a:cubicBezTo>
                <a:cubicBezTo>
                  <a:pt x="294281" y="517476"/>
                  <a:pt x="347647" y="431568"/>
                  <a:pt x="283336" y="528034"/>
                </a:cubicBezTo>
                <a:cubicBezTo>
                  <a:pt x="227416" y="611914"/>
                  <a:pt x="271289" y="574701"/>
                  <a:pt x="206062" y="618186"/>
                </a:cubicBezTo>
                <a:cubicBezTo>
                  <a:pt x="146727" y="707192"/>
                  <a:pt x="217588" y="600077"/>
                  <a:pt x="115910" y="759854"/>
                </a:cubicBezTo>
                <a:cubicBezTo>
                  <a:pt x="107600" y="772912"/>
                  <a:pt x="98738" y="785611"/>
                  <a:pt x="90152" y="798490"/>
                </a:cubicBezTo>
                <a:lnTo>
                  <a:pt x="64395" y="837127"/>
                </a:lnTo>
                <a:lnTo>
                  <a:pt x="38637" y="875764"/>
                </a:lnTo>
                <a:cubicBezTo>
                  <a:pt x="9586" y="991965"/>
                  <a:pt x="24074" y="945211"/>
                  <a:pt x="0" y="1017431"/>
                </a:cubicBezTo>
                <a:cubicBezTo>
                  <a:pt x="4293" y="1150513"/>
                  <a:pt x="5881" y="1283709"/>
                  <a:pt x="12879" y="1416676"/>
                </a:cubicBezTo>
                <a:cubicBezTo>
                  <a:pt x="19190" y="1536575"/>
                  <a:pt x="19955" y="1470737"/>
                  <a:pt x="38637" y="1545465"/>
                </a:cubicBezTo>
                <a:cubicBezTo>
                  <a:pt x="62077" y="1639224"/>
                  <a:pt x="41428" y="1583783"/>
                  <a:pt x="64395" y="1687133"/>
                </a:cubicBezTo>
                <a:cubicBezTo>
                  <a:pt x="67340" y="1700385"/>
                  <a:pt x="73545" y="1712716"/>
                  <a:pt x="77274" y="1725769"/>
                </a:cubicBezTo>
                <a:cubicBezTo>
                  <a:pt x="89395" y="1768194"/>
                  <a:pt x="94182" y="1797433"/>
                  <a:pt x="103031" y="1841679"/>
                </a:cubicBezTo>
                <a:cubicBezTo>
                  <a:pt x="111779" y="1929158"/>
                  <a:pt x="116635" y="1988425"/>
                  <a:pt x="128789" y="2073499"/>
                </a:cubicBezTo>
                <a:cubicBezTo>
                  <a:pt x="132482" y="2099350"/>
                  <a:pt x="137794" y="2124948"/>
                  <a:pt x="141668" y="2150772"/>
                </a:cubicBezTo>
                <a:cubicBezTo>
                  <a:pt x="173957" y="2366027"/>
                  <a:pt x="147025" y="2269869"/>
                  <a:pt x="193183" y="2408350"/>
                </a:cubicBezTo>
                <a:cubicBezTo>
                  <a:pt x="213299" y="2589391"/>
                  <a:pt x="182298" y="2472106"/>
                  <a:pt x="231820" y="2562896"/>
                </a:cubicBezTo>
                <a:cubicBezTo>
                  <a:pt x="250207" y="2596605"/>
                  <a:pt x="283336" y="2665927"/>
                  <a:pt x="283336" y="2665927"/>
                </a:cubicBezTo>
                <a:cubicBezTo>
                  <a:pt x="285054" y="2672800"/>
                  <a:pt x="301701" y="2744990"/>
                  <a:pt x="309093" y="2756079"/>
                </a:cubicBezTo>
                <a:cubicBezTo>
                  <a:pt x="319196" y="2771234"/>
                  <a:pt x="337017" y="2779986"/>
                  <a:pt x="347730" y="2794716"/>
                </a:cubicBezTo>
                <a:cubicBezTo>
                  <a:pt x="371551" y="2827470"/>
                  <a:pt x="383486" y="2869110"/>
                  <a:pt x="412124" y="2897747"/>
                </a:cubicBezTo>
                <a:cubicBezTo>
                  <a:pt x="524984" y="3010604"/>
                  <a:pt x="386882" y="2867454"/>
                  <a:pt x="476519" y="2975020"/>
                </a:cubicBezTo>
                <a:cubicBezTo>
                  <a:pt x="559159" y="3074189"/>
                  <a:pt x="476957" y="2956362"/>
                  <a:pt x="540913" y="3052293"/>
                </a:cubicBezTo>
                <a:cubicBezTo>
                  <a:pt x="551388" y="3083717"/>
                  <a:pt x="554584" y="3104601"/>
                  <a:pt x="579550" y="3129567"/>
                </a:cubicBezTo>
                <a:cubicBezTo>
                  <a:pt x="594728" y="3144745"/>
                  <a:pt x="613893" y="3155324"/>
                  <a:pt x="631065" y="3168203"/>
                </a:cubicBezTo>
                <a:cubicBezTo>
                  <a:pt x="737999" y="3328602"/>
                  <a:pt x="633408" y="3193181"/>
                  <a:pt x="721217" y="3271234"/>
                </a:cubicBezTo>
                <a:cubicBezTo>
                  <a:pt x="748443" y="3295435"/>
                  <a:pt x="798490" y="3348507"/>
                  <a:pt x="798490" y="3348507"/>
                </a:cubicBezTo>
                <a:cubicBezTo>
                  <a:pt x="824942" y="3427864"/>
                  <a:pt x="788617" y="3349244"/>
                  <a:pt x="862885" y="3412902"/>
                </a:cubicBezTo>
                <a:cubicBezTo>
                  <a:pt x="879182" y="3426871"/>
                  <a:pt x="886343" y="3449239"/>
                  <a:pt x="901521" y="3464417"/>
                </a:cubicBezTo>
                <a:cubicBezTo>
                  <a:pt x="916699" y="3479595"/>
                  <a:pt x="937082" y="3488695"/>
                  <a:pt x="953037" y="3503054"/>
                </a:cubicBezTo>
                <a:cubicBezTo>
                  <a:pt x="980113" y="3527422"/>
                  <a:pt x="1004552" y="3554569"/>
                  <a:pt x="1030310" y="3580327"/>
                </a:cubicBezTo>
                <a:cubicBezTo>
                  <a:pt x="1043189" y="3593206"/>
                  <a:pt x="1051668" y="3613204"/>
                  <a:pt x="1068947" y="3618964"/>
                </a:cubicBezTo>
                <a:lnTo>
                  <a:pt x="1107583" y="3631843"/>
                </a:lnTo>
                <a:cubicBezTo>
                  <a:pt x="1141927" y="3657601"/>
                  <a:pt x="1180258" y="3678761"/>
                  <a:pt x="1210614" y="3709116"/>
                </a:cubicBezTo>
                <a:cubicBezTo>
                  <a:pt x="1223493" y="3721995"/>
                  <a:pt x="1233806" y="3738099"/>
                  <a:pt x="1249251" y="3747752"/>
                </a:cubicBezTo>
                <a:cubicBezTo>
                  <a:pt x="1268855" y="3760005"/>
                  <a:pt x="1292180" y="3764924"/>
                  <a:pt x="1313645" y="3773510"/>
                </a:cubicBezTo>
                <a:cubicBezTo>
                  <a:pt x="1411893" y="3871758"/>
                  <a:pt x="1297726" y="3769111"/>
                  <a:pt x="1390919" y="3825026"/>
                </a:cubicBezTo>
                <a:cubicBezTo>
                  <a:pt x="1422586" y="3844026"/>
                  <a:pt x="1449915" y="3869594"/>
                  <a:pt x="1481071" y="3889420"/>
                </a:cubicBezTo>
                <a:cubicBezTo>
                  <a:pt x="1497268" y="3899727"/>
                  <a:pt x="1515917" y="3905653"/>
                  <a:pt x="1532586" y="3915178"/>
                </a:cubicBezTo>
                <a:cubicBezTo>
                  <a:pt x="1596168" y="3951511"/>
                  <a:pt x="1549015" y="3933495"/>
                  <a:pt x="1622738" y="3979572"/>
                </a:cubicBezTo>
                <a:cubicBezTo>
                  <a:pt x="1667636" y="4007633"/>
                  <a:pt x="1676325" y="4005848"/>
                  <a:pt x="1725769" y="4018209"/>
                </a:cubicBezTo>
                <a:cubicBezTo>
                  <a:pt x="1772798" y="4049562"/>
                  <a:pt x="1808998" y="4076002"/>
                  <a:pt x="1867437" y="4095482"/>
                </a:cubicBezTo>
                <a:lnTo>
                  <a:pt x="1906074" y="4108361"/>
                </a:lnTo>
                <a:cubicBezTo>
                  <a:pt x="1931832" y="4125533"/>
                  <a:pt x="1953315" y="4152368"/>
                  <a:pt x="1983347" y="4159876"/>
                </a:cubicBezTo>
                <a:lnTo>
                  <a:pt x="2086378" y="4185634"/>
                </a:lnTo>
                <a:cubicBezTo>
                  <a:pt x="2121229" y="4208868"/>
                  <a:pt x="2135679" y="4220810"/>
                  <a:pt x="2176530" y="4237150"/>
                </a:cubicBezTo>
                <a:cubicBezTo>
                  <a:pt x="2201739" y="4247233"/>
                  <a:pt x="2228045" y="4254321"/>
                  <a:pt x="2253803" y="4262907"/>
                </a:cubicBezTo>
                <a:cubicBezTo>
                  <a:pt x="2266682" y="4267200"/>
                  <a:pt x="2280298" y="4269715"/>
                  <a:pt x="2292440" y="4275786"/>
                </a:cubicBezTo>
                <a:cubicBezTo>
                  <a:pt x="2309612" y="4284372"/>
                  <a:pt x="2325248" y="4297227"/>
                  <a:pt x="2343955" y="4301544"/>
                </a:cubicBezTo>
                <a:cubicBezTo>
                  <a:pt x="2381834" y="4310285"/>
                  <a:pt x="2421257" y="4309881"/>
                  <a:pt x="2459865" y="4314423"/>
                </a:cubicBezTo>
                <a:lnTo>
                  <a:pt x="2562896" y="4327302"/>
                </a:lnTo>
                <a:cubicBezTo>
                  <a:pt x="2819733" y="4320716"/>
                  <a:pt x="2972859" y="4329182"/>
                  <a:pt x="3193961" y="4301544"/>
                </a:cubicBezTo>
                <a:cubicBezTo>
                  <a:pt x="3219872" y="4298305"/>
                  <a:pt x="3245476" y="4292958"/>
                  <a:pt x="3271234" y="4288665"/>
                </a:cubicBezTo>
                <a:cubicBezTo>
                  <a:pt x="3292699" y="4280079"/>
                  <a:pt x="3313485" y="4269550"/>
                  <a:pt x="3335629" y="4262907"/>
                </a:cubicBezTo>
                <a:cubicBezTo>
                  <a:pt x="3356596" y="4256617"/>
                  <a:pt x="3378787" y="4255337"/>
                  <a:pt x="3400023" y="4250028"/>
                </a:cubicBezTo>
                <a:cubicBezTo>
                  <a:pt x="3413193" y="4246736"/>
                  <a:pt x="3425562" y="4240722"/>
                  <a:pt x="3438659" y="4237150"/>
                </a:cubicBezTo>
                <a:cubicBezTo>
                  <a:pt x="3472812" y="4227836"/>
                  <a:pt x="3507537" y="4220707"/>
                  <a:pt x="3541690" y="4211392"/>
                </a:cubicBezTo>
                <a:cubicBezTo>
                  <a:pt x="3612907" y="4191969"/>
                  <a:pt x="3548628" y="4207924"/>
                  <a:pt x="3618964" y="4172755"/>
                </a:cubicBezTo>
                <a:cubicBezTo>
                  <a:pt x="3631106" y="4166684"/>
                  <a:pt x="3644721" y="4164169"/>
                  <a:pt x="3657600" y="4159876"/>
                </a:cubicBezTo>
                <a:cubicBezTo>
                  <a:pt x="3730845" y="4086633"/>
                  <a:pt x="3660318" y="4145640"/>
                  <a:pt x="3734874" y="4108361"/>
                </a:cubicBezTo>
                <a:cubicBezTo>
                  <a:pt x="3748718" y="4101439"/>
                  <a:pt x="3760992" y="4091707"/>
                  <a:pt x="3773510" y="4082603"/>
                </a:cubicBezTo>
                <a:cubicBezTo>
                  <a:pt x="3808229" y="4057353"/>
                  <a:pt x="3840822" y="4029143"/>
                  <a:pt x="3876541" y="4005330"/>
                </a:cubicBezTo>
                <a:cubicBezTo>
                  <a:pt x="3971674" y="3941907"/>
                  <a:pt x="3935240" y="3978579"/>
                  <a:pt x="3992451" y="3902299"/>
                </a:cubicBezTo>
                <a:cubicBezTo>
                  <a:pt x="3996744" y="3889420"/>
                  <a:pt x="3996849" y="3874263"/>
                  <a:pt x="4005330" y="3863662"/>
                </a:cubicBezTo>
                <a:cubicBezTo>
                  <a:pt x="4014999" y="3851575"/>
                  <a:pt x="4032215" y="3847978"/>
                  <a:pt x="4043967" y="3837905"/>
                </a:cubicBezTo>
                <a:cubicBezTo>
                  <a:pt x="4062405" y="3822101"/>
                  <a:pt x="4080911" y="3805817"/>
                  <a:pt x="4095482" y="3786389"/>
                </a:cubicBezTo>
                <a:cubicBezTo>
                  <a:pt x="4107001" y="3771030"/>
                  <a:pt x="4110081" y="3750497"/>
                  <a:pt x="4121240" y="3734874"/>
                </a:cubicBezTo>
                <a:cubicBezTo>
                  <a:pt x="4131826" y="3720053"/>
                  <a:pt x="4149290" y="3711058"/>
                  <a:pt x="4159876" y="3696237"/>
                </a:cubicBezTo>
                <a:cubicBezTo>
                  <a:pt x="4171035" y="3680614"/>
                  <a:pt x="4172879" y="3659070"/>
                  <a:pt x="4185634" y="3644721"/>
                </a:cubicBezTo>
                <a:cubicBezTo>
                  <a:pt x="4207909" y="3619661"/>
                  <a:pt x="4239198" y="3604036"/>
                  <a:pt x="4262907" y="3580327"/>
                </a:cubicBezTo>
                <a:cubicBezTo>
                  <a:pt x="4273852" y="3569382"/>
                  <a:pt x="4278756" y="3553581"/>
                  <a:pt x="4288665" y="3541690"/>
                </a:cubicBezTo>
                <a:cubicBezTo>
                  <a:pt x="4300325" y="3527698"/>
                  <a:pt x="4315449" y="3516883"/>
                  <a:pt x="4327302" y="3503054"/>
                </a:cubicBezTo>
                <a:cubicBezTo>
                  <a:pt x="4426431" y="3387403"/>
                  <a:pt x="4308703" y="3508772"/>
                  <a:pt x="4404575" y="3412902"/>
                </a:cubicBezTo>
                <a:cubicBezTo>
                  <a:pt x="4413161" y="3391437"/>
                  <a:pt x="4419263" y="3368803"/>
                  <a:pt x="4430333" y="3348507"/>
                </a:cubicBezTo>
                <a:cubicBezTo>
                  <a:pt x="4445157" y="3321330"/>
                  <a:pt x="4468003" y="3298922"/>
                  <a:pt x="4481848" y="3271234"/>
                </a:cubicBezTo>
                <a:cubicBezTo>
                  <a:pt x="4490434" y="3254062"/>
                  <a:pt x="4497431" y="3235999"/>
                  <a:pt x="4507606" y="3219719"/>
                </a:cubicBezTo>
                <a:cubicBezTo>
                  <a:pt x="4518983" y="3201517"/>
                  <a:pt x="4534867" y="3186405"/>
                  <a:pt x="4546243" y="3168203"/>
                </a:cubicBezTo>
                <a:cubicBezTo>
                  <a:pt x="4564535" y="3138936"/>
                  <a:pt x="4586310" y="3082822"/>
                  <a:pt x="4597758" y="3052293"/>
                </a:cubicBezTo>
                <a:cubicBezTo>
                  <a:pt x="4602525" y="3039582"/>
                  <a:pt x="4604566" y="3025799"/>
                  <a:pt x="4610637" y="3013657"/>
                </a:cubicBezTo>
                <a:cubicBezTo>
                  <a:pt x="4644705" y="2945522"/>
                  <a:pt x="4627560" y="3002842"/>
                  <a:pt x="4675031" y="2936383"/>
                </a:cubicBezTo>
                <a:cubicBezTo>
                  <a:pt x="4686190" y="2920760"/>
                  <a:pt x="4692203" y="2902040"/>
                  <a:pt x="4700789" y="2884868"/>
                </a:cubicBezTo>
                <a:cubicBezTo>
                  <a:pt x="4723547" y="2793836"/>
                  <a:pt x="4708067" y="2850157"/>
                  <a:pt x="4752305" y="2717443"/>
                </a:cubicBezTo>
                <a:cubicBezTo>
                  <a:pt x="4756598" y="2704564"/>
                  <a:pt x="4759112" y="2690948"/>
                  <a:pt x="4765183" y="2678806"/>
                </a:cubicBezTo>
                <a:lnTo>
                  <a:pt x="4790941" y="2627290"/>
                </a:lnTo>
                <a:cubicBezTo>
                  <a:pt x="4804679" y="2462441"/>
                  <a:pt x="4811547" y="2483047"/>
                  <a:pt x="4790941" y="2318198"/>
                </a:cubicBezTo>
                <a:cubicBezTo>
                  <a:pt x="4788746" y="2300634"/>
                  <a:pt x="4785034" y="2282951"/>
                  <a:pt x="4778062" y="2266682"/>
                </a:cubicBezTo>
                <a:cubicBezTo>
                  <a:pt x="4771965" y="2252455"/>
                  <a:pt x="4759984" y="2241484"/>
                  <a:pt x="4752305" y="2228045"/>
                </a:cubicBezTo>
                <a:cubicBezTo>
                  <a:pt x="4660354" y="2067130"/>
                  <a:pt x="4793488" y="2139591"/>
                  <a:pt x="4443212" y="1906074"/>
                </a:cubicBezTo>
                <a:lnTo>
                  <a:pt x="4365938" y="1854558"/>
                </a:lnTo>
                <a:cubicBezTo>
                  <a:pt x="4353059" y="1845972"/>
                  <a:pt x="4339982" y="1837676"/>
                  <a:pt x="4327302" y="1828800"/>
                </a:cubicBezTo>
                <a:cubicBezTo>
                  <a:pt x="4297048" y="1807622"/>
                  <a:pt x="4267404" y="1785584"/>
                  <a:pt x="4237150" y="1764406"/>
                </a:cubicBezTo>
                <a:cubicBezTo>
                  <a:pt x="4224469" y="1755530"/>
                  <a:pt x="4212357" y="1745570"/>
                  <a:pt x="4198513" y="1738648"/>
                </a:cubicBezTo>
                <a:cubicBezTo>
                  <a:pt x="4082526" y="1680653"/>
                  <a:pt x="4225471" y="1749880"/>
                  <a:pt x="4043967" y="1674254"/>
                </a:cubicBezTo>
                <a:cubicBezTo>
                  <a:pt x="3942942" y="1632161"/>
                  <a:pt x="4042125" y="1660915"/>
                  <a:pt x="3940936" y="1635617"/>
                </a:cubicBezTo>
                <a:cubicBezTo>
                  <a:pt x="3848934" y="1574284"/>
                  <a:pt x="3893695" y="1591610"/>
                  <a:pt x="3812147" y="1571223"/>
                </a:cubicBezTo>
                <a:cubicBezTo>
                  <a:pt x="3799268" y="1562637"/>
                  <a:pt x="3786105" y="1554462"/>
                  <a:pt x="3773510" y="1545465"/>
                </a:cubicBezTo>
                <a:cubicBezTo>
                  <a:pt x="3723173" y="1509509"/>
                  <a:pt x="3715674" y="1497229"/>
                  <a:pt x="3657600" y="1468192"/>
                </a:cubicBezTo>
                <a:cubicBezTo>
                  <a:pt x="3639122" y="1458953"/>
                  <a:pt x="3583956" y="1446561"/>
                  <a:pt x="3567448" y="1442434"/>
                </a:cubicBezTo>
                <a:cubicBezTo>
                  <a:pt x="3473324" y="1379683"/>
                  <a:pt x="3591668" y="1456273"/>
                  <a:pt x="3477296" y="1390919"/>
                </a:cubicBezTo>
                <a:cubicBezTo>
                  <a:pt x="3463857" y="1383240"/>
                  <a:pt x="3453206" y="1370451"/>
                  <a:pt x="3438659" y="1365161"/>
                </a:cubicBezTo>
                <a:cubicBezTo>
                  <a:pt x="3405390" y="1353063"/>
                  <a:pt x="3369213" y="1350598"/>
                  <a:pt x="3335629" y="1339403"/>
                </a:cubicBezTo>
                <a:cubicBezTo>
                  <a:pt x="3241563" y="1308048"/>
                  <a:pt x="3284696" y="1320230"/>
                  <a:pt x="3206840" y="1300767"/>
                </a:cubicBezTo>
                <a:cubicBezTo>
                  <a:pt x="3099689" y="1316073"/>
                  <a:pt x="3147044" y="1313645"/>
                  <a:pt x="3065172" y="1313645"/>
                </a:cubicBezTo>
              </a:path>
            </a:pathLst>
          </a:custGeom>
          <a:ln w="571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6323509" y="3052293"/>
            <a:ext cx="904470" cy="656822"/>
          </a:xfrm>
          <a:custGeom>
            <a:avLst/>
            <a:gdLst>
              <a:gd name="connsiteX0" fmla="*/ 901539 w 904470"/>
              <a:gd name="connsiteY0" fmla="*/ 515155 h 656822"/>
              <a:gd name="connsiteX1" fmla="*/ 875781 w 904470"/>
              <a:gd name="connsiteY1" fmla="*/ 283335 h 656822"/>
              <a:gd name="connsiteX2" fmla="*/ 850023 w 904470"/>
              <a:gd name="connsiteY2" fmla="*/ 244699 h 656822"/>
              <a:gd name="connsiteX3" fmla="*/ 824266 w 904470"/>
              <a:gd name="connsiteY3" fmla="*/ 154546 h 656822"/>
              <a:gd name="connsiteX4" fmla="*/ 798508 w 904470"/>
              <a:gd name="connsiteY4" fmla="*/ 115910 h 656822"/>
              <a:gd name="connsiteX5" fmla="*/ 682598 w 904470"/>
              <a:gd name="connsiteY5" fmla="*/ 51515 h 656822"/>
              <a:gd name="connsiteX6" fmla="*/ 643961 w 904470"/>
              <a:gd name="connsiteY6" fmla="*/ 25758 h 656822"/>
              <a:gd name="connsiteX7" fmla="*/ 553809 w 904470"/>
              <a:gd name="connsiteY7" fmla="*/ 0 h 656822"/>
              <a:gd name="connsiteX8" fmla="*/ 373505 w 904470"/>
              <a:gd name="connsiteY8" fmla="*/ 12879 h 656822"/>
              <a:gd name="connsiteX9" fmla="*/ 334868 w 904470"/>
              <a:gd name="connsiteY9" fmla="*/ 25758 h 656822"/>
              <a:gd name="connsiteX10" fmla="*/ 231837 w 904470"/>
              <a:gd name="connsiteY10" fmla="*/ 38637 h 656822"/>
              <a:gd name="connsiteX11" fmla="*/ 193201 w 904470"/>
              <a:gd name="connsiteY11" fmla="*/ 51515 h 656822"/>
              <a:gd name="connsiteX12" fmla="*/ 141685 w 904470"/>
              <a:gd name="connsiteY12" fmla="*/ 64394 h 656822"/>
              <a:gd name="connsiteX13" fmla="*/ 103049 w 904470"/>
              <a:gd name="connsiteY13" fmla="*/ 90152 h 656822"/>
              <a:gd name="connsiteX14" fmla="*/ 77291 w 904470"/>
              <a:gd name="connsiteY14" fmla="*/ 128789 h 656822"/>
              <a:gd name="connsiteX15" fmla="*/ 64412 w 904470"/>
              <a:gd name="connsiteY15" fmla="*/ 167425 h 656822"/>
              <a:gd name="connsiteX16" fmla="*/ 25776 w 904470"/>
              <a:gd name="connsiteY16" fmla="*/ 206062 h 656822"/>
              <a:gd name="connsiteX17" fmla="*/ 12897 w 904470"/>
              <a:gd name="connsiteY17" fmla="*/ 257577 h 656822"/>
              <a:gd name="connsiteX18" fmla="*/ 18 w 904470"/>
              <a:gd name="connsiteY18" fmla="*/ 296214 h 656822"/>
              <a:gd name="connsiteX19" fmla="*/ 12897 w 904470"/>
              <a:gd name="connsiteY19" fmla="*/ 437882 h 656822"/>
              <a:gd name="connsiteX20" fmla="*/ 51533 w 904470"/>
              <a:gd name="connsiteY20" fmla="*/ 463639 h 656822"/>
              <a:gd name="connsiteX21" fmla="*/ 77291 w 904470"/>
              <a:gd name="connsiteY21" fmla="*/ 515155 h 656822"/>
              <a:gd name="connsiteX22" fmla="*/ 115928 w 904470"/>
              <a:gd name="connsiteY22" fmla="*/ 528034 h 656822"/>
              <a:gd name="connsiteX23" fmla="*/ 154564 w 904470"/>
              <a:gd name="connsiteY23" fmla="*/ 553792 h 656822"/>
              <a:gd name="connsiteX24" fmla="*/ 206080 w 904470"/>
              <a:gd name="connsiteY24" fmla="*/ 592428 h 656822"/>
              <a:gd name="connsiteX25" fmla="*/ 257595 w 904470"/>
              <a:gd name="connsiteY25" fmla="*/ 605307 h 656822"/>
              <a:gd name="connsiteX26" fmla="*/ 296232 w 904470"/>
              <a:gd name="connsiteY26" fmla="*/ 631065 h 656822"/>
              <a:gd name="connsiteX27" fmla="*/ 347747 w 904470"/>
              <a:gd name="connsiteY27" fmla="*/ 643944 h 656822"/>
              <a:gd name="connsiteX28" fmla="*/ 386384 w 904470"/>
              <a:gd name="connsiteY28" fmla="*/ 656822 h 656822"/>
              <a:gd name="connsiteX29" fmla="*/ 592446 w 904470"/>
              <a:gd name="connsiteY29" fmla="*/ 643944 h 656822"/>
              <a:gd name="connsiteX30" fmla="*/ 669719 w 904470"/>
              <a:gd name="connsiteY30" fmla="*/ 618186 h 656822"/>
              <a:gd name="connsiteX31" fmla="*/ 708356 w 904470"/>
              <a:gd name="connsiteY31" fmla="*/ 605307 h 656822"/>
              <a:gd name="connsiteX32" fmla="*/ 746992 w 904470"/>
              <a:gd name="connsiteY32" fmla="*/ 579549 h 656822"/>
              <a:gd name="connsiteX33" fmla="*/ 785629 w 904470"/>
              <a:gd name="connsiteY33" fmla="*/ 566670 h 656822"/>
              <a:gd name="connsiteX34" fmla="*/ 824266 w 904470"/>
              <a:gd name="connsiteY34" fmla="*/ 528034 h 656822"/>
              <a:gd name="connsiteX35" fmla="*/ 901539 w 904470"/>
              <a:gd name="connsiteY35" fmla="*/ 515155 h 656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04470" h="656822">
                <a:moveTo>
                  <a:pt x="901539" y="515155"/>
                </a:moveTo>
                <a:cubicBezTo>
                  <a:pt x="910125" y="474372"/>
                  <a:pt x="899346" y="338320"/>
                  <a:pt x="875781" y="283335"/>
                </a:cubicBezTo>
                <a:cubicBezTo>
                  <a:pt x="869684" y="269108"/>
                  <a:pt x="858609" y="257578"/>
                  <a:pt x="850023" y="244699"/>
                </a:cubicBezTo>
                <a:cubicBezTo>
                  <a:pt x="845896" y="228190"/>
                  <a:pt x="833505" y="173025"/>
                  <a:pt x="824266" y="154546"/>
                </a:cubicBezTo>
                <a:cubicBezTo>
                  <a:pt x="817344" y="140702"/>
                  <a:pt x="810157" y="126103"/>
                  <a:pt x="798508" y="115910"/>
                </a:cubicBezTo>
                <a:cubicBezTo>
                  <a:pt x="690226" y="21163"/>
                  <a:pt x="759248" y="89839"/>
                  <a:pt x="682598" y="51515"/>
                </a:cubicBezTo>
                <a:cubicBezTo>
                  <a:pt x="668754" y="44593"/>
                  <a:pt x="657805" y="32680"/>
                  <a:pt x="643961" y="25758"/>
                </a:cubicBezTo>
                <a:cubicBezTo>
                  <a:pt x="625483" y="16519"/>
                  <a:pt x="570317" y="4127"/>
                  <a:pt x="553809" y="0"/>
                </a:cubicBezTo>
                <a:cubicBezTo>
                  <a:pt x="493708" y="4293"/>
                  <a:pt x="433347" y="5839"/>
                  <a:pt x="373505" y="12879"/>
                </a:cubicBezTo>
                <a:cubicBezTo>
                  <a:pt x="360022" y="14465"/>
                  <a:pt x="348225" y="23329"/>
                  <a:pt x="334868" y="25758"/>
                </a:cubicBezTo>
                <a:cubicBezTo>
                  <a:pt x="300815" y="31949"/>
                  <a:pt x="266181" y="34344"/>
                  <a:pt x="231837" y="38637"/>
                </a:cubicBezTo>
                <a:cubicBezTo>
                  <a:pt x="218958" y="42930"/>
                  <a:pt x="206254" y="47786"/>
                  <a:pt x="193201" y="51515"/>
                </a:cubicBezTo>
                <a:cubicBezTo>
                  <a:pt x="176182" y="56378"/>
                  <a:pt x="157954" y="57421"/>
                  <a:pt x="141685" y="64394"/>
                </a:cubicBezTo>
                <a:cubicBezTo>
                  <a:pt x="127458" y="70491"/>
                  <a:pt x="115928" y="81566"/>
                  <a:pt x="103049" y="90152"/>
                </a:cubicBezTo>
                <a:cubicBezTo>
                  <a:pt x="94463" y="103031"/>
                  <a:pt x="84213" y="114945"/>
                  <a:pt x="77291" y="128789"/>
                </a:cubicBezTo>
                <a:cubicBezTo>
                  <a:pt x="71220" y="140931"/>
                  <a:pt x="71942" y="156130"/>
                  <a:pt x="64412" y="167425"/>
                </a:cubicBezTo>
                <a:cubicBezTo>
                  <a:pt x="54309" y="182580"/>
                  <a:pt x="38655" y="193183"/>
                  <a:pt x="25776" y="206062"/>
                </a:cubicBezTo>
                <a:cubicBezTo>
                  <a:pt x="21483" y="223234"/>
                  <a:pt x="17760" y="240558"/>
                  <a:pt x="12897" y="257577"/>
                </a:cubicBezTo>
                <a:cubicBezTo>
                  <a:pt x="9167" y="270630"/>
                  <a:pt x="18" y="282638"/>
                  <a:pt x="18" y="296214"/>
                </a:cubicBezTo>
                <a:cubicBezTo>
                  <a:pt x="18" y="343631"/>
                  <a:pt x="-1048" y="392561"/>
                  <a:pt x="12897" y="437882"/>
                </a:cubicBezTo>
                <a:cubicBezTo>
                  <a:pt x="17449" y="452676"/>
                  <a:pt x="38654" y="455053"/>
                  <a:pt x="51533" y="463639"/>
                </a:cubicBezTo>
                <a:cubicBezTo>
                  <a:pt x="60119" y="480811"/>
                  <a:pt x="63715" y="501579"/>
                  <a:pt x="77291" y="515155"/>
                </a:cubicBezTo>
                <a:cubicBezTo>
                  <a:pt x="86890" y="524754"/>
                  <a:pt x="103786" y="521963"/>
                  <a:pt x="115928" y="528034"/>
                </a:cubicBezTo>
                <a:cubicBezTo>
                  <a:pt x="129772" y="534956"/>
                  <a:pt x="141969" y="544795"/>
                  <a:pt x="154564" y="553792"/>
                </a:cubicBezTo>
                <a:cubicBezTo>
                  <a:pt x="172031" y="566268"/>
                  <a:pt x="186881" y="582829"/>
                  <a:pt x="206080" y="592428"/>
                </a:cubicBezTo>
                <a:cubicBezTo>
                  <a:pt x="221912" y="600344"/>
                  <a:pt x="240423" y="601014"/>
                  <a:pt x="257595" y="605307"/>
                </a:cubicBezTo>
                <a:cubicBezTo>
                  <a:pt x="270474" y="613893"/>
                  <a:pt x="282005" y="624968"/>
                  <a:pt x="296232" y="631065"/>
                </a:cubicBezTo>
                <a:cubicBezTo>
                  <a:pt x="312501" y="638038"/>
                  <a:pt x="330728" y="639082"/>
                  <a:pt x="347747" y="643944"/>
                </a:cubicBezTo>
                <a:cubicBezTo>
                  <a:pt x="360800" y="647673"/>
                  <a:pt x="373505" y="652529"/>
                  <a:pt x="386384" y="656822"/>
                </a:cubicBezTo>
                <a:cubicBezTo>
                  <a:pt x="455071" y="652529"/>
                  <a:pt x="524256" y="653243"/>
                  <a:pt x="592446" y="643944"/>
                </a:cubicBezTo>
                <a:cubicBezTo>
                  <a:pt x="619348" y="640276"/>
                  <a:pt x="643961" y="626772"/>
                  <a:pt x="669719" y="618186"/>
                </a:cubicBezTo>
                <a:lnTo>
                  <a:pt x="708356" y="605307"/>
                </a:lnTo>
                <a:cubicBezTo>
                  <a:pt x="721235" y="596721"/>
                  <a:pt x="733148" y="586471"/>
                  <a:pt x="746992" y="579549"/>
                </a:cubicBezTo>
                <a:cubicBezTo>
                  <a:pt x="759134" y="573478"/>
                  <a:pt x="774333" y="574200"/>
                  <a:pt x="785629" y="566670"/>
                </a:cubicBezTo>
                <a:cubicBezTo>
                  <a:pt x="800784" y="556567"/>
                  <a:pt x="807975" y="536179"/>
                  <a:pt x="824266" y="528034"/>
                </a:cubicBezTo>
                <a:cubicBezTo>
                  <a:pt x="851708" y="514313"/>
                  <a:pt x="892953" y="555938"/>
                  <a:pt x="901539" y="515155"/>
                </a:cubicBezTo>
                <a:close/>
              </a:path>
            </a:pathLst>
          </a:cu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1430689" y="5598017"/>
            <a:ext cx="6281531" cy="681748"/>
            <a:chOff x="1430689" y="5598017"/>
            <a:chExt cx="6281531" cy="681748"/>
          </a:xfrm>
        </p:grpSpPr>
        <p:sp>
          <p:nvSpPr>
            <p:cNvPr id="18" name="TextBox 17"/>
            <p:cNvSpPr txBox="1"/>
            <p:nvPr/>
          </p:nvSpPr>
          <p:spPr>
            <a:xfrm>
              <a:off x="1430689" y="5633434"/>
              <a:ext cx="1388711" cy="646331"/>
            </a:xfrm>
            <a:prstGeom prst="rect">
              <a:avLst/>
            </a:prstGeom>
            <a:noFill/>
          </p:spPr>
          <p:txBody>
            <a:bodyPr wrap="square" rtlCol="0">
              <a:spAutoFit/>
            </a:bodyPr>
            <a:lstStyle/>
            <a:p>
              <a:r>
                <a:rPr lang="en-US" sz="3600" b="1" dirty="0">
                  <a:solidFill>
                    <a:schemeClr val="accent3">
                      <a:lumMod val="50000"/>
                    </a:schemeClr>
                  </a:solidFill>
                </a:rPr>
                <a:t>duct</a:t>
              </a:r>
            </a:p>
          </p:txBody>
        </p:sp>
        <p:sp>
          <p:nvSpPr>
            <p:cNvPr id="19" name="TextBox 18"/>
            <p:cNvSpPr txBox="1"/>
            <p:nvPr/>
          </p:nvSpPr>
          <p:spPr>
            <a:xfrm>
              <a:off x="6323509" y="5598017"/>
              <a:ext cx="1388711" cy="646331"/>
            </a:xfrm>
            <a:prstGeom prst="rect">
              <a:avLst/>
            </a:prstGeom>
            <a:noFill/>
            <a:ln>
              <a:noFill/>
            </a:ln>
          </p:spPr>
          <p:txBody>
            <a:bodyPr wrap="square" rtlCol="0">
              <a:spAutoFit/>
            </a:bodyPr>
            <a:lstStyle/>
            <a:p>
              <a:r>
                <a:rPr lang="en-US" sz="3600" b="1" dirty="0" err="1">
                  <a:solidFill>
                    <a:srgbClr val="002060"/>
                  </a:solidFill>
                </a:rPr>
                <a:t>acinus</a:t>
              </a:r>
              <a:endParaRPr lang="en-US" sz="3600" b="1" dirty="0">
                <a:solidFill>
                  <a:srgbClr val="00206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533400"/>
            <a:ext cx="8686800" cy="830997"/>
          </a:xfrm>
          <a:prstGeom prst="rect">
            <a:avLst/>
          </a:prstGeom>
          <a:noFill/>
        </p:spPr>
        <p:txBody>
          <a:bodyPr wrap="square" rtlCol="0">
            <a:spAutoFit/>
          </a:bodyPr>
          <a:lstStyle/>
          <a:p>
            <a:r>
              <a:rPr lang="en-US" sz="2400" b="1" dirty="0">
                <a:solidFill>
                  <a:schemeClr val="accent3">
                    <a:lumMod val="50000"/>
                  </a:schemeClr>
                </a:solidFill>
                <a:latin typeface="Script MT Bold" pitchFamily="66" charset="0"/>
              </a:rPr>
              <a:t>Self-check:  Identify cell X, and structures at arrows. (advance slides for answers)</a:t>
            </a:r>
          </a:p>
        </p:txBody>
      </p:sp>
      <p:sp>
        <p:nvSpPr>
          <p:cNvPr id="5" name="Rectangle 4"/>
          <p:cNvSpPr/>
          <p:nvPr/>
        </p:nvSpPr>
        <p:spPr>
          <a:xfrm>
            <a:off x="186409" y="3544"/>
            <a:ext cx="8874192"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QUIZ</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995065"/>
            <a:ext cx="6858000" cy="5867164"/>
          </a:xfrm>
          <a:prstGeom prst="rect">
            <a:avLst/>
          </a:prstGeom>
        </p:spPr>
      </p:pic>
      <p:sp>
        <p:nvSpPr>
          <p:cNvPr id="7" name="TextBox 6"/>
          <p:cNvSpPr txBox="1"/>
          <p:nvPr/>
        </p:nvSpPr>
        <p:spPr>
          <a:xfrm>
            <a:off x="4166305" y="3928647"/>
            <a:ext cx="914400" cy="1015663"/>
          </a:xfrm>
          <a:prstGeom prst="rect">
            <a:avLst/>
          </a:prstGeom>
          <a:noFill/>
        </p:spPr>
        <p:txBody>
          <a:bodyPr wrap="square" rtlCol="0">
            <a:spAutoFit/>
          </a:bodyPr>
          <a:lstStyle/>
          <a:p>
            <a:r>
              <a:rPr lang="en-US" sz="6000" b="1" dirty="0">
                <a:solidFill>
                  <a:srgbClr val="FF0000"/>
                </a:solidFill>
              </a:rPr>
              <a:t>X</a:t>
            </a:r>
          </a:p>
        </p:txBody>
      </p:sp>
      <p:cxnSp>
        <p:nvCxnSpPr>
          <p:cNvPr id="8" name="Straight Arrow Connector 7"/>
          <p:cNvCxnSpPr/>
          <p:nvPr/>
        </p:nvCxnSpPr>
        <p:spPr>
          <a:xfrm flipV="1">
            <a:off x="2781837" y="1141987"/>
            <a:ext cx="853225" cy="17112"/>
          </a:xfrm>
          <a:prstGeom prst="straightConnector1">
            <a:avLst/>
          </a:prstGeom>
          <a:ln w="571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752600" y="6248400"/>
            <a:ext cx="2588654" cy="416478"/>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512195" y="4325637"/>
            <a:ext cx="1316313" cy="248622"/>
          </a:xfrm>
          <a:prstGeom prst="straightConnector1">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512195" y="1338639"/>
            <a:ext cx="914400" cy="720586"/>
          </a:xfrm>
          <a:prstGeom prst="straightConnector1">
            <a:avLst/>
          </a:prstGeom>
          <a:ln w="5715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228661" y="1665437"/>
            <a:ext cx="5528195" cy="4761676"/>
            <a:chOff x="228661" y="1665437"/>
            <a:chExt cx="5528195" cy="4761676"/>
          </a:xfrm>
        </p:grpSpPr>
        <p:sp>
          <p:nvSpPr>
            <p:cNvPr id="6" name="TextBox 5"/>
            <p:cNvSpPr txBox="1"/>
            <p:nvPr/>
          </p:nvSpPr>
          <p:spPr>
            <a:xfrm>
              <a:off x="401451" y="1665437"/>
              <a:ext cx="1828739" cy="954107"/>
            </a:xfrm>
            <a:prstGeom prst="rect">
              <a:avLst/>
            </a:prstGeom>
            <a:noFill/>
          </p:spPr>
          <p:txBody>
            <a:bodyPr wrap="square" rtlCol="0">
              <a:spAutoFit/>
            </a:bodyPr>
            <a:lstStyle/>
            <a:p>
              <a:r>
                <a:rPr lang="en-US" sz="2800" b="1" dirty="0">
                  <a:solidFill>
                    <a:schemeClr val="accent3">
                      <a:lumMod val="50000"/>
                    </a:schemeClr>
                  </a:solidFill>
                </a:rPr>
                <a:t>Milk proteins</a:t>
              </a:r>
            </a:p>
          </p:txBody>
        </p:sp>
        <p:sp>
          <p:nvSpPr>
            <p:cNvPr id="14" name="TextBox 13"/>
            <p:cNvSpPr txBox="1"/>
            <p:nvPr/>
          </p:nvSpPr>
          <p:spPr>
            <a:xfrm>
              <a:off x="4156656" y="3200400"/>
              <a:ext cx="1600200" cy="954107"/>
            </a:xfrm>
            <a:prstGeom prst="rect">
              <a:avLst/>
            </a:prstGeom>
            <a:noFill/>
          </p:spPr>
          <p:txBody>
            <a:bodyPr wrap="square" rtlCol="0">
              <a:spAutoFit/>
            </a:bodyPr>
            <a:lstStyle/>
            <a:p>
              <a:r>
                <a:rPr lang="en-US" sz="2800" b="1" dirty="0">
                  <a:solidFill>
                    <a:srgbClr val="FF0000"/>
                  </a:solidFill>
                </a:rPr>
                <a:t>Acinar cell</a:t>
              </a:r>
            </a:p>
          </p:txBody>
        </p:sp>
        <p:sp>
          <p:nvSpPr>
            <p:cNvPr id="15" name="TextBox 14"/>
            <p:cNvSpPr txBox="1"/>
            <p:nvPr/>
          </p:nvSpPr>
          <p:spPr>
            <a:xfrm>
              <a:off x="228661" y="3403268"/>
              <a:ext cx="1828739" cy="2246769"/>
            </a:xfrm>
            <a:prstGeom prst="rect">
              <a:avLst/>
            </a:prstGeom>
            <a:noFill/>
            <a:ln>
              <a:noFill/>
            </a:ln>
          </p:spPr>
          <p:txBody>
            <a:bodyPr wrap="square" rtlCol="0">
              <a:spAutoFit/>
            </a:bodyPr>
            <a:lstStyle/>
            <a:p>
              <a:r>
                <a:rPr lang="en-US" sz="2800" b="1" dirty="0">
                  <a:solidFill>
                    <a:schemeClr val="accent6">
                      <a:lumMod val="75000"/>
                    </a:schemeClr>
                  </a:solidFill>
                </a:rPr>
                <a:t>Lipid droplet (yeah, it looks funny)</a:t>
              </a:r>
            </a:p>
          </p:txBody>
        </p:sp>
        <p:sp>
          <p:nvSpPr>
            <p:cNvPr id="16" name="TextBox 15"/>
            <p:cNvSpPr txBox="1"/>
            <p:nvPr/>
          </p:nvSpPr>
          <p:spPr>
            <a:xfrm>
              <a:off x="228661" y="5903893"/>
              <a:ext cx="1828739" cy="523220"/>
            </a:xfrm>
            <a:prstGeom prst="rect">
              <a:avLst/>
            </a:prstGeom>
            <a:noFill/>
          </p:spPr>
          <p:txBody>
            <a:bodyPr wrap="square" rtlCol="0">
              <a:spAutoFit/>
            </a:bodyPr>
            <a:lstStyle/>
            <a:p>
              <a:r>
                <a:rPr lang="en-US" sz="2800" b="1" dirty="0">
                  <a:solidFill>
                    <a:srgbClr val="C00000"/>
                  </a:solidFill>
                </a:rPr>
                <a:t>capillary</a:t>
              </a:r>
            </a:p>
          </p:txBody>
        </p:sp>
      </p:grpSp>
    </p:spTree>
    <p:extLst>
      <p:ext uri="{BB962C8B-B14F-4D97-AF65-F5344CB8AC3E}">
        <p14:creationId xmlns:p14="http://schemas.microsoft.com/office/powerpoint/2010/main" val="1156333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3261" y="39469"/>
            <a:ext cx="7120139" cy="646331"/>
          </a:xfrm>
          <a:prstGeom prst="rect">
            <a:avLst/>
          </a:prstGeom>
          <a:noFill/>
        </p:spPr>
        <p:txBody>
          <a:bodyPr wrap="square" lIns="91440" tIns="45720" rIns="91440" bIns="45720">
            <a:spAutoFit/>
          </a:bodyPr>
          <a:lstStyle/>
          <a:p>
            <a:pPr algn="ctr"/>
            <a:r>
              <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Immature mammary gland</a:t>
            </a:r>
          </a:p>
        </p:txBody>
      </p:sp>
      <p:sp>
        <p:nvSpPr>
          <p:cNvPr id="8" name="TextBox 7"/>
          <p:cNvSpPr txBox="1"/>
          <p:nvPr/>
        </p:nvSpPr>
        <p:spPr>
          <a:xfrm>
            <a:off x="152400" y="762000"/>
            <a:ext cx="8686800" cy="1323439"/>
          </a:xfrm>
          <a:prstGeom prst="rect">
            <a:avLst/>
          </a:prstGeom>
          <a:noFill/>
        </p:spPr>
        <p:txBody>
          <a:bodyPr wrap="square" rtlCol="0">
            <a:spAutoFit/>
          </a:bodyPr>
          <a:lstStyle/>
          <a:p>
            <a:r>
              <a:rPr lang="en-US" b="1" dirty="0">
                <a:solidFill>
                  <a:schemeClr val="accent2">
                    <a:lumMod val="75000"/>
                  </a:schemeClr>
                </a:solidFill>
                <a:latin typeface="Times New Roman" pitchFamily="18" charset="0"/>
                <a:cs typeface="Times New Roman" pitchFamily="18" charset="0"/>
              </a:rPr>
              <a:t>The </a:t>
            </a:r>
            <a:r>
              <a:rPr lang="en-US" b="1" dirty="0">
                <a:solidFill>
                  <a:schemeClr val="accent6">
                    <a:lumMod val="75000"/>
                  </a:schemeClr>
                </a:solidFill>
                <a:latin typeface="Times New Roman" pitchFamily="18" charset="0"/>
                <a:cs typeface="Times New Roman" pitchFamily="18" charset="0"/>
              </a:rPr>
              <a:t>immature (pre-pubertal) mammary gland </a:t>
            </a:r>
            <a:r>
              <a:rPr lang="en-US" b="1" dirty="0">
                <a:solidFill>
                  <a:schemeClr val="accent2">
                    <a:lumMod val="75000"/>
                  </a:schemeClr>
                </a:solidFill>
                <a:latin typeface="Times New Roman" pitchFamily="18" charset="0"/>
                <a:cs typeface="Times New Roman" pitchFamily="18" charset="0"/>
              </a:rPr>
              <a:t>is mostly </a:t>
            </a:r>
            <a:r>
              <a:rPr lang="en-US" b="1" dirty="0">
                <a:solidFill>
                  <a:schemeClr val="accent6">
                    <a:lumMod val="75000"/>
                  </a:schemeClr>
                </a:solidFill>
                <a:latin typeface="Times New Roman" pitchFamily="18" charset="0"/>
                <a:cs typeface="Times New Roman" pitchFamily="18" charset="0"/>
              </a:rPr>
              <a:t>stroma</a:t>
            </a:r>
            <a:r>
              <a:rPr lang="en-US" b="1" dirty="0">
                <a:solidFill>
                  <a:schemeClr val="accent2">
                    <a:lumMod val="75000"/>
                  </a:schemeClr>
                </a:solidFill>
                <a:latin typeface="Times New Roman" pitchFamily="18" charset="0"/>
                <a:cs typeface="Times New Roman" pitchFamily="18" charset="0"/>
              </a:rPr>
              <a:t>, consisting of connective tissue mixed with some adipose tissue.  There are some rudimentary </a:t>
            </a:r>
            <a:r>
              <a:rPr lang="en-US" b="1" dirty="0">
                <a:solidFill>
                  <a:schemeClr val="accent6">
                    <a:lumMod val="75000"/>
                  </a:schemeClr>
                </a:solidFill>
                <a:latin typeface="Times New Roman" pitchFamily="18" charset="0"/>
                <a:cs typeface="Times New Roman" pitchFamily="18" charset="0"/>
              </a:rPr>
              <a:t>ducts</a:t>
            </a:r>
            <a:r>
              <a:rPr lang="en-US" b="1" dirty="0">
                <a:solidFill>
                  <a:schemeClr val="accent2">
                    <a:lumMod val="75000"/>
                  </a:schemeClr>
                </a:solidFill>
                <a:latin typeface="Times New Roman" pitchFamily="18" charset="0"/>
                <a:cs typeface="Times New Roman" pitchFamily="18" charset="0"/>
              </a:rPr>
              <a:t> and </a:t>
            </a:r>
            <a:r>
              <a:rPr lang="en-US" b="1" dirty="0">
                <a:solidFill>
                  <a:schemeClr val="accent6">
                    <a:lumMod val="75000"/>
                  </a:schemeClr>
                </a:solidFill>
                <a:latin typeface="Times New Roman" pitchFamily="18" charset="0"/>
                <a:cs typeface="Times New Roman" pitchFamily="18" charset="0"/>
              </a:rPr>
              <a:t>secretory units</a:t>
            </a:r>
            <a:r>
              <a:rPr lang="en-US" b="1" dirty="0">
                <a:solidFill>
                  <a:schemeClr val="accent2">
                    <a:lumMod val="75000"/>
                  </a:schemeClr>
                </a:solidFill>
                <a:latin typeface="Times New Roman" pitchFamily="18" charset="0"/>
                <a:cs typeface="Times New Roman" pitchFamily="18" charset="0"/>
              </a:rPr>
              <a:t>.   </a:t>
            </a:r>
          </a:p>
          <a:p>
            <a:endParaRPr lang="en-US" sz="800" b="1" dirty="0">
              <a:solidFill>
                <a:schemeClr val="accent2">
                  <a:lumMod val="75000"/>
                </a:schemeClr>
              </a:solidFill>
              <a:latin typeface="Times New Roman" pitchFamily="18" charset="0"/>
              <a:cs typeface="Times New Roman" pitchFamily="18" charset="0"/>
            </a:endParaRPr>
          </a:p>
          <a:p>
            <a:r>
              <a:rPr lang="en-US" b="1" dirty="0">
                <a:solidFill>
                  <a:schemeClr val="accent2">
                    <a:lumMod val="75000"/>
                  </a:schemeClr>
                </a:solidFill>
                <a:latin typeface="Times New Roman" pitchFamily="18" charset="0"/>
                <a:cs typeface="Times New Roman" pitchFamily="18" charset="0"/>
              </a:rPr>
              <a:t>The male and immature female mammary glands are indistinguishable. </a:t>
            </a:r>
          </a:p>
        </p:txBody>
      </p:sp>
      <p:pic>
        <p:nvPicPr>
          <p:cNvPr id="1026" name="Picture 2" descr="C:\Users\DJ.Lowrie\Desktop\My Documents\DJ\Block 3 digital labs\Placenta and Mammary Gland\mammary gland images\SL149LP.jpg"/>
          <p:cNvPicPr>
            <a:picLocks noChangeAspect="1" noChangeArrowheads="1"/>
          </p:cNvPicPr>
          <p:nvPr/>
        </p:nvPicPr>
        <p:blipFill>
          <a:blip r:embed="rId3" cstate="print"/>
          <a:srcRect/>
          <a:stretch>
            <a:fillRect/>
          </a:stretch>
        </p:blipFill>
        <p:spPr bwMode="auto">
          <a:xfrm>
            <a:off x="1524000" y="2228850"/>
            <a:ext cx="6172200" cy="4629150"/>
          </a:xfrm>
          <a:prstGeom prst="rect">
            <a:avLst/>
          </a:prstGeom>
          <a:noFill/>
        </p:spPr>
      </p:pic>
      <p:sp>
        <p:nvSpPr>
          <p:cNvPr id="3" name="TextBox 2"/>
          <p:cNvSpPr txBox="1"/>
          <p:nvPr/>
        </p:nvSpPr>
        <p:spPr>
          <a:xfrm>
            <a:off x="2743200" y="2971800"/>
            <a:ext cx="2057400" cy="461665"/>
          </a:xfrm>
          <a:prstGeom prst="rect">
            <a:avLst/>
          </a:prstGeom>
          <a:noFill/>
        </p:spPr>
        <p:txBody>
          <a:bodyPr wrap="square" rtlCol="0">
            <a:spAutoFit/>
          </a:bodyPr>
          <a:lstStyle/>
          <a:p>
            <a:r>
              <a:rPr lang="en-US" sz="2400" b="1" dirty="0"/>
              <a:t>stroma</a:t>
            </a:r>
          </a:p>
        </p:txBody>
      </p:sp>
      <p:sp>
        <p:nvSpPr>
          <p:cNvPr id="6" name="TextBox 5"/>
          <p:cNvSpPr txBox="1"/>
          <p:nvPr/>
        </p:nvSpPr>
        <p:spPr>
          <a:xfrm>
            <a:off x="2892778" y="5257800"/>
            <a:ext cx="2057400" cy="461665"/>
          </a:xfrm>
          <a:prstGeom prst="rect">
            <a:avLst/>
          </a:prstGeom>
          <a:noFill/>
        </p:spPr>
        <p:txBody>
          <a:bodyPr wrap="square" rtlCol="0">
            <a:spAutoFit/>
          </a:bodyPr>
          <a:lstStyle/>
          <a:p>
            <a:r>
              <a:rPr lang="en-US" sz="2400" b="1" dirty="0"/>
              <a:t>stroma</a:t>
            </a:r>
          </a:p>
        </p:txBody>
      </p:sp>
      <p:sp>
        <p:nvSpPr>
          <p:cNvPr id="7" name="TextBox 6"/>
          <p:cNvSpPr txBox="1"/>
          <p:nvPr/>
        </p:nvSpPr>
        <p:spPr>
          <a:xfrm rot="20173167">
            <a:off x="3896824" y="3927438"/>
            <a:ext cx="2374883" cy="307777"/>
          </a:xfrm>
          <a:prstGeom prst="rect">
            <a:avLst/>
          </a:prstGeom>
          <a:noFill/>
        </p:spPr>
        <p:txBody>
          <a:bodyPr wrap="square" rtlCol="0">
            <a:spAutoFit/>
          </a:bodyPr>
          <a:lstStyle/>
          <a:p>
            <a:r>
              <a:rPr lang="en-US" sz="1400" b="1" dirty="0"/>
              <a:t>Ducts and secretory units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300" y="1291590"/>
            <a:ext cx="7315200" cy="5581650"/>
          </a:xfrm>
          <a:prstGeom prst="rect">
            <a:avLst/>
          </a:prstGeom>
        </p:spPr>
      </p:pic>
      <p:sp>
        <p:nvSpPr>
          <p:cNvPr id="3" name="TextBox 2"/>
          <p:cNvSpPr txBox="1"/>
          <p:nvPr/>
        </p:nvSpPr>
        <p:spPr>
          <a:xfrm>
            <a:off x="228600" y="533400"/>
            <a:ext cx="8686800" cy="830997"/>
          </a:xfrm>
          <a:prstGeom prst="rect">
            <a:avLst/>
          </a:prstGeom>
          <a:noFill/>
        </p:spPr>
        <p:txBody>
          <a:bodyPr wrap="square" rtlCol="0">
            <a:spAutoFit/>
          </a:bodyPr>
          <a:lstStyle/>
          <a:p>
            <a:r>
              <a:rPr lang="en-US" sz="2400" b="1" dirty="0">
                <a:solidFill>
                  <a:schemeClr val="accent3">
                    <a:lumMod val="50000"/>
                  </a:schemeClr>
                </a:solidFill>
                <a:latin typeface="Script MT Bold" pitchFamily="66" charset="0"/>
              </a:rPr>
              <a:t>Self-check:  Identify the region indicated by the brackets. (advance slides for answers)</a:t>
            </a:r>
          </a:p>
        </p:txBody>
      </p:sp>
      <p:sp>
        <p:nvSpPr>
          <p:cNvPr id="5" name="Rectangle 4"/>
          <p:cNvSpPr/>
          <p:nvPr/>
        </p:nvSpPr>
        <p:spPr>
          <a:xfrm>
            <a:off x="186409" y="3544"/>
            <a:ext cx="8874192"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QUIZ</a:t>
            </a:r>
          </a:p>
        </p:txBody>
      </p:sp>
      <p:sp>
        <p:nvSpPr>
          <p:cNvPr id="6" name="TextBox 5"/>
          <p:cNvSpPr txBox="1"/>
          <p:nvPr/>
        </p:nvSpPr>
        <p:spPr>
          <a:xfrm>
            <a:off x="5334000" y="1052316"/>
            <a:ext cx="3238500" cy="646331"/>
          </a:xfrm>
          <a:prstGeom prst="rect">
            <a:avLst/>
          </a:prstGeom>
          <a:solidFill>
            <a:schemeClr val="bg1"/>
          </a:solidFill>
        </p:spPr>
        <p:txBody>
          <a:bodyPr wrap="square" rtlCol="0">
            <a:spAutoFit/>
          </a:bodyPr>
          <a:lstStyle/>
          <a:p>
            <a:r>
              <a:rPr lang="en-US" sz="3600" b="1" dirty="0">
                <a:solidFill>
                  <a:schemeClr val="accent3">
                    <a:lumMod val="50000"/>
                  </a:schemeClr>
                </a:solidFill>
              </a:rPr>
              <a:t>Zona </a:t>
            </a:r>
            <a:r>
              <a:rPr lang="en-US" sz="3600" b="1" dirty="0" err="1">
                <a:solidFill>
                  <a:schemeClr val="accent3">
                    <a:lumMod val="50000"/>
                  </a:schemeClr>
                </a:solidFill>
              </a:rPr>
              <a:t>fasciculata</a:t>
            </a:r>
            <a:endParaRPr lang="en-US" sz="3600" b="1" dirty="0">
              <a:solidFill>
                <a:schemeClr val="accent3">
                  <a:lumMod val="50000"/>
                </a:schemeClr>
              </a:solidFill>
            </a:endParaRPr>
          </a:p>
        </p:txBody>
      </p:sp>
      <p:sp>
        <p:nvSpPr>
          <p:cNvPr id="7" name="Left Brace 6"/>
          <p:cNvSpPr/>
          <p:nvPr/>
        </p:nvSpPr>
        <p:spPr>
          <a:xfrm>
            <a:off x="3048000" y="3810000"/>
            <a:ext cx="457200" cy="1752600"/>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27126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56432" y="2590800"/>
            <a:ext cx="1687007" cy="646331"/>
          </a:xfrm>
          <a:prstGeom prst="rect">
            <a:avLst/>
          </a:prstGeom>
          <a:noFill/>
        </p:spPr>
        <p:txBody>
          <a:bodyPr wrap="square" rtlCol="0">
            <a:spAutoFit/>
          </a:bodyPr>
          <a:lstStyle/>
          <a:p>
            <a:r>
              <a:rPr lang="en-US" dirty="0"/>
              <a:t>Link to </a:t>
            </a:r>
            <a:r>
              <a:rPr lang="en-US" u="sng" dirty="0">
                <a:hlinkClick r:id="rId2"/>
              </a:rPr>
              <a:t>SL 100A</a:t>
            </a:r>
            <a:r>
              <a:rPr lang="en-US" u="sng" dirty="0"/>
              <a:t> </a:t>
            </a:r>
            <a:r>
              <a:rPr lang="en-US" dirty="0"/>
              <a:t>and </a:t>
            </a:r>
            <a:r>
              <a:rPr lang="en-US" u="sng" dirty="0">
                <a:hlinkClick r:id="rId3"/>
              </a:rPr>
              <a:t>SL 100B</a:t>
            </a:r>
            <a:endParaRPr lang="en-US" dirty="0">
              <a:hlinkClick r:id="rId4"/>
            </a:endParaRPr>
          </a:p>
        </p:txBody>
      </p:sp>
      <p:sp>
        <p:nvSpPr>
          <p:cNvPr id="6" name="Rectangle 5"/>
          <p:cNvSpPr/>
          <p:nvPr/>
        </p:nvSpPr>
        <p:spPr>
          <a:xfrm>
            <a:off x="1" y="39469"/>
            <a:ext cx="9144000" cy="646331"/>
          </a:xfrm>
          <a:prstGeom prst="rect">
            <a:avLst/>
          </a:prstGeom>
          <a:noFill/>
        </p:spPr>
        <p:txBody>
          <a:bodyPr wrap="square" lIns="91440" tIns="45720" rIns="91440" bIns="45720">
            <a:spAutoFit/>
          </a:bodyPr>
          <a:lstStyle/>
          <a:p>
            <a:pPr algn="ctr"/>
            <a:r>
              <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Nipple of breast</a:t>
            </a:r>
          </a:p>
        </p:txBody>
      </p:sp>
      <p:sp>
        <p:nvSpPr>
          <p:cNvPr id="5" name="TextBox 4"/>
          <p:cNvSpPr txBox="1"/>
          <p:nvPr/>
        </p:nvSpPr>
        <p:spPr>
          <a:xfrm>
            <a:off x="228600" y="533400"/>
            <a:ext cx="8686800" cy="1200329"/>
          </a:xfrm>
          <a:prstGeom prst="rect">
            <a:avLst/>
          </a:prstGeom>
          <a:noFill/>
        </p:spPr>
        <p:txBody>
          <a:bodyPr wrap="square" rtlCol="0">
            <a:spAutoFit/>
          </a:bodyPr>
          <a:lstStyle/>
          <a:p>
            <a:r>
              <a:rPr lang="en-US" sz="2400" b="1" dirty="0">
                <a:solidFill>
                  <a:schemeClr val="accent3">
                    <a:lumMod val="50000"/>
                  </a:schemeClr>
                </a:solidFill>
                <a:latin typeface="Script MT Bold" pitchFamily="66" charset="0"/>
              </a:rPr>
              <a:t>Self-check:  This slide was from a dilation and curettage (D and C) procedure.  Which phase of the menstrual cycle is represented on these slides? (they are the same)</a:t>
            </a:r>
          </a:p>
        </p:txBody>
      </p:sp>
      <p:sp>
        <p:nvSpPr>
          <p:cNvPr id="8" name="TextBox 7"/>
          <p:cNvSpPr txBox="1"/>
          <p:nvPr/>
        </p:nvSpPr>
        <p:spPr>
          <a:xfrm>
            <a:off x="4590289" y="4114800"/>
            <a:ext cx="3238500" cy="646331"/>
          </a:xfrm>
          <a:prstGeom prst="rect">
            <a:avLst/>
          </a:prstGeom>
          <a:solidFill>
            <a:schemeClr val="bg1"/>
          </a:solidFill>
        </p:spPr>
        <p:txBody>
          <a:bodyPr wrap="square" rtlCol="0">
            <a:spAutoFit/>
          </a:bodyPr>
          <a:lstStyle/>
          <a:p>
            <a:r>
              <a:rPr lang="en-US" sz="3600" b="1" dirty="0">
                <a:solidFill>
                  <a:schemeClr val="accent3">
                    <a:lumMod val="50000"/>
                  </a:schemeClr>
                </a:solidFill>
              </a:rPr>
              <a:t>Secretory phase</a:t>
            </a:r>
          </a:p>
        </p:txBody>
      </p:sp>
    </p:spTree>
    <p:extLst>
      <p:ext uri="{BB962C8B-B14F-4D97-AF65-F5344CB8AC3E}">
        <p14:creationId xmlns:p14="http://schemas.microsoft.com/office/powerpoint/2010/main" val="3083860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56432" y="2590800"/>
            <a:ext cx="1687007" cy="369332"/>
          </a:xfrm>
          <a:prstGeom prst="rect">
            <a:avLst/>
          </a:prstGeom>
          <a:noFill/>
        </p:spPr>
        <p:txBody>
          <a:bodyPr wrap="square" rtlCol="0">
            <a:spAutoFit/>
          </a:bodyPr>
          <a:lstStyle/>
          <a:p>
            <a:r>
              <a:rPr lang="en-US" dirty="0"/>
              <a:t>Link to </a:t>
            </a:r>
            <a:r>
              <a:rPr lang="en-US" u="sng" dirty="0">
                <a:hlinkClick r:id="rId2"/>
              </a:rPr>
              <a:t>SL 101</a:t>
            </a:r>
            <a:endParaRPr lang="en-US" dirty="0">
              <a:hlinkClick r:id="rId3"/>
            </a:endParaRPr>
          </a:p>
        </p:txBody>
      </p:sp>
      <p:sp>
        <p:nvSpPr>
          <p:cNvPr id="6" name="Rectangle 5"/>
          <p:cNvSpPr/>
          <p:nvPr/>
        </p:nvSpPr>
        <p:spPr>
          <a:xfrm>
            <a:off x="1" y="39469"/>
            <a:ext cx="9144000" cy="646331"/>
          </a:xfrm>
          <a:prstGeom prst="rect">
            <a:avLst/>
          </a:prstGeom>
          <a:noFill/>
        </p:spPr>
        <p:txBody>
          <a:bodyPr wrap="square" lIns="91440" tIns="45720" rIns="91440" bIns="45720">
            <a:spAutoFit/>
          </a:bodyPr>
          <a:lstStyle/>
          <a:p>
            <a:pPr algn="ctr"/>
            <a:r>
              <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Nipple of breast</a:t>
            </a:r>
          </a:p>
        </p:txBody>
      </p:sp>
      <p:sp>
        <p:nvSpPr>
          <p:cNvPr id="5" name="TextBox 4"/>
          <p:cNvSpPr txBox="1"/>
          <p:nvPr/>
        </p:nvSpPr>
        <p:spPr>
          <a:xfrm>
            <a:off x="228600" y="533400"/>
            <a:ext cx="8686800" cy="1200329"/>
          </a:xfrm>
          <a:prstGeom prst="rect">
            <a:avLst/>
          </a:prstGeom>
          <a:noFill/>
        </p:spPr>
        <p:txBody>
          <a:bodyPr wrap="square" rtlCol="0">
            <a:spAutoFit/>
          </a:bodyPr>
          <a:lstStyle/>
          <a:p>
            <a:r>
              <a:rPr lang="en-US" sz="2400" b="1" dirty="0">
                <a:solidFill>
                  <a:schemeClr val="accent3">
                    <a:lumMod val="50000"/>
                  </a:schemeClr>
                </a:solidFill>
                <a:latin typeface="Script MT Bold" pitchFamily="66" charset="0"/>
              </a:rPr>
              <a:t>Self-check:  This slide was also taken from a dilation and curettage (D and C) procedure.  What organ is represented on this slide? (don’t look at the title – cover upper left corner with your hand if you must))</a:t>
            </a:r>
          </a:p>
        </p:txBody>
      </p:sp>
      <p:sp>
        <p:nvSpPr>
          <p:cNvPr id="8" name="TextBox 7"/>
          <p:cNvSpPr txBox="1"/>
          <p:nvPr/>
        </p:nvSpPr>
        <p:spPr>
          <a:xfrm>
            <a:off x="4590289" y="4114800"/>
            <a:ext cx="3238500" cy="646331"/>
          </a:xfrm>
          <a:prstGeom prst="rect">
            <a:avLst/>
          </a:prstGeom>
          <a:solidFill>
            <a:schemeClr val="bg1"/>
          </a:solidFill>
        </p:spPr>
        <p:txBody>
          <a:bodyPr wrap="square" rtlCol="0">
            <a:spAutoFit/>
          </a:bodyPr>
          <a:lstStyle/>
          <a:p>
            <a:r>
              <a:rPr lang="en-US" sz="3600" b="1" dirty="0">
                <a:solidFill>
                  <a:schemeClr val="accent3">
                    <a:lumMod val="50000"/>
                  </a:schemeClr>
                </a:solidFill>
              </a:rPr>
              <a:t>cervix</a:t>
            </a:r>
          </a:p>
        </p:txBody>
      </p:sp>
    </p:spTree>
    <p:extLst>
      <p:ext uri="{BB962C8B-B14F-4D97-AF65-F5344CB8AC3E}">
        <p14:creationId xmlns:p14="http://schemas.microsoft.com/office/powerpoint/2010/main" val="2767086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5212140"/>
            <a:ext cx="5696592" cy="1569660"/>
          </a:xfrm>
          <a:prstGeom prst="rect">
            <a:avLst/>
          </a:prstGeom>
          <a:noFill/>
        </p:spPr>
        <p:txBody>
          <a:bodyPr wrap="square" rtlCol="0">
            <a:spAutoFit/>
          </a:bodyPr>
          <a:lstStyle/>
          <a:p>
            <a:r>
              <a:rPr lang="en-US" dirty="0"/>
              <a:t>Link to </a:t>
            </a:r>
            <a:r>
              <a:rPr lang="en-US" u="sng" dirty="0">
                <a:hlinkClick r:id="rId2"/>
              </a:rPr>
              <a:t>SL 149</a:t>
            </a:r>
            <a:endParaRPr lang="en-US" u="sng" dirty="0"/>
          </a:p>
          <a:p>
            <a:r>
              <a:rPr lang="en-US" b="1" dirty="0"/>
              <a:t>Be able to identify:</a:t>
            </a:r>
          </a:p>
          <a:p>
            <a:pPr lvl="1" eaLnBrk="0" fontAlgn="base" hangingPunct="0">
              <a:spcBef>
                <a:spcPct val="0"/>
              </a:spcBef>
              <a:spcAft>
                <a:spcPct val="0"/>
              </a:spcAft>
              <a:buFontTx/>
              <a:buChar char="•"/>
              <a:tabLst>
                <a:tab pos="457200" algn="l"/>
              </a:tabLst>
            </a:pPr>
            <a:r>
              <a:rPr lang="en-US" sz="1200" b="1" dirty="0">
                <a:solidFill>
                  <a:srgbClr val="002060"/>
                </a:solidFill>
                <a:latin typeface="Georgia" pitchFamily="18" charset="0"/>
                <a:cs typeface="Arial" pitchFamily="34" charset="0"/>
              </a:rPr>
              <a:t>Immature mammary gland</a:t>
            </a:r>
          </a:p>
          <a:p>
            <a:pPr lvl="1" eaLnBrk="0" fontAlgn="base" hangingPunct="0">
              <a:spcBef>
                <a:spcPct val="0"/>
              </a:spcBef>
              <a:spcAft>
                <a:spcPct val="0"/>
              </a:spcAft>
              <a:buFontTx/>
              <a:buChar char="•"/>
              <a:tabLst>
                <a:tab pos="457200" algn="l"/>
              </a:tabLst>
            </a:pPr>
            <a:r>
              <a:rPr lang="en-US" sz="1200" b="1" dirty="0">
                <a:solidFill>
                  <a:srgbClr val="002060"/>
                </a:solidFill>
                <a:latin typeface="Georgia" pitchFamily="18" charset="0"/>
                <a:cs typeface="Arial" pitchFamily="34" charset="0"/>
              </a:rPr>
              <a:t>Rudimentary ducts and glands</a:t>
            </a:r>
          </a:p>
          <a:p>
            <a:pPr lvl="1" eaLnBrk="0" fontAlgn="base" hangingPunct="0">
              <a:spcBef>
                <a:spcPct val="0"/>
              </a:spcBef>
              <a:spcAft>
                <a:spcPct val="0"/>
              </a:spcAft>
              <a:buFontTx/>
              <a:buChar char="•"/>
              <a:tabLst>
                <a:tab pos="457200" algn="l"/>
              </a:tabLst>
            </a:pPr>
            <a:r>
              <a:rPr lang="en-US" sz="1200" b="1" dirty="0">
                <a:solidFill>
                  <a:srgbClr val="002060"/>
                </a:solidFill>
                <a:latin typeface="Georgia" pitchFamily="18" charset="0"/>
                <a:cs typeface="Arial" pitchFamily="34" charset="0"/>
              </a:rPr>
              <a:t>Stroma</a:t>
            </a:r>
          </a:p>
          <a:p>
            <a:pPr lvl="2" eaLnBrk="0" fontAlgn="base" hangingPunct="0">
              <a:spcBef>
                <a:spcPct val="0"/>
              </a:spcBef>
              <a:spcAft>
                <a:spcPct val="0"/>
              </a:spcAft>
              <a:buFontTx/>
              <a:buChar char="•"/>
              <a:tabLst>
                <a:tab pos="457200" algn="l"/>
              </a:tabLst>
            </a:pPr>
            <a:r>
              <a:rPr lang="en-US" sz="1200" b="1" dirty="0">
                <a:solidFill>
                  <a:srgbClr val="002060"/>
                </a:solidFill>
                <a:latin typeface="Georgia" pitchFamily="18" charset="0"/>
                <a:cs typeface="Arial" pitchFamily="34" charset="0"/>
              </a:rPr>
              <a:t>Connective tissue (dense irregular and loose)</a:t>
            </a:r>
          </a:p>
          <a:p>
            <a:pPr lvl="2" eaLnBrk="0" fontAlgn="base" hangingPunct="0">
              <a:spcBef>
                <a:spcPct val="0"/>
              </a:spcBef>
              <a:spcAft>
                <a:spcPct val="0"/>
              </a:spcAft>
              <a:buFontTx/>
              <a:buChar char="•"/>
              <a:tabLst>
                <a:tab pos="457200" algn="l"/>
              </a:tabLst>
            </a:pPr>
            <a:r>
              <a:rPr lang="en-US" sz="1200" b="1" dirty="0">
                <a:solidFill>
                  <a:srgbClr val="002060"/>
                </a:solidFill>
                <a:latin typeface="Georgia" pitchFamily="18" charset="0"/>
                <a:cs typeface="Arial" pitchFamily="34" charset="0"/>
              </a:rPr>
              <a:t>Adipose</a:t>
            </a:r>
          </a:p>
        </p:txBody>
      </p:sp>
      <p:sp>
        <p:nvSpPr>
          <p:cNvPr id="5" name="TextBox 4"/>
          <p:cNvSpPr txBox="1"/>
          <p:nvPr/>
        </p:nvSpPr>
        <p:spPr>
          <a:xfrm>
            <a:off x="1981200" y="2250678"/>
            <a:ext cx="4953000" cy="369332"/>
          </a:xfrm>
          <a:prstGeom prst="rect">
            <a:avLst/>
          </a:prstGeom>
          <a:noFill/>
        </p:spPr>
        <p:txBody>
          <a:bodyPr wrap="square" rtlCol="0">
            <a:spAutoFit/>
          </a:bodyPr>
          <a:lstStyle/>
          <a:p>
            <a:r>
              <a:rPr lang="en-US" dirty="0">
                <a:hlinkClick r:id="rId3"/>
              </a:rPr>
              <a:t>Video showing immature mammary gland – SL149</a:t>
            </a:r>
            <a:endParaRPr lang="en-US" dirty="0"/>
          </a:p>
        </p:txBody>
      </p:sp>
      <p:sp>
        <p:nvSpPr>
          <p:cNvPr id="6" name="Rectangle 5"/>
          <p:cNvSpPr/>
          <p:nvPr/>
        </p:nvSpPr>
        <p:spPr>
          <a:xfrm>
            <a:off x="1033261" y="39469"/>
            <a:ext cx="7120139" cy="646331"/>
          </a:xfrm>
          <a:prstGeom prst="rect">
            <a:avLst/>
          </a:prstGeom>
          <a:noFill/>
        </p:spPr>
        <p:txBody>
          <a:bodyPr wrap="square" lIns="91440" tIns="45720" rIns="91440" bIns="45720">
            <a:spAutoFit/>
          </a:bodyPr>
          <a:lstStyle/>
          <a:p>
            <a:pPr algn="ctr"/>
            <a:r>
              <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Immature mammary gland</a:t>
            </a:r>
          </a:p>
        </p:txBody>
      </p:sp>
    </p:spTree>
    <p:extLst>
      <p:ext uri="{BB962C8B-B14F-4D97-AF65-F5344CB8AC3E}">
        <p14:creationId xmlns:p14="http://schemas.microsoft.com/office/powerpoint/2010/main" val="3080879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3261" y="39469"/>
            <a:ext cx="7120139" cy="646331"/>
          </a:xfrm>
          <a:prstGeom prst="rect">
            <a:avLst/>
          </a:prstGeom>
          <a:noFill/>
        </p:spPr>
        <p:txBody>
          <a:bodyPr wrap="square" lIns="91440" tIns="45720" rIns="91440" bIns="45720">
            <a:spAutoFit/>
          </a:bodyPr>
          <a:lstStyle/>
          <a:p>
            <a:pPr algn="ctr"/>
            <a:r>
              <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Inactive mammary gland</a:t>
            </a:r>
          </a:p>
        </p:txBody>
      </p:sp>
      <p:sp>
        <p:nvSpPr>
          <p:cNvPr id="8" name="TextBox 7"/>
          <p:cNvSpPr txBox="1"/>
          <p:nvPr/>
        </p:nvSpPr>
        <p:spPr>
          <a:xfrm>
            <a:off x="152400" y="609600"/>
            <a:ext cx="8686800" cy="1877437"/>
          </a:xfrm>
          <a:prstGeom prst="rect">
            <a:avLst/>
          </a:prstGeom>
          <a:noFill/>
        </p:spPr>
        <p:txBody>
          <a:bodyPr wrap="square" rtlCol="0">
            <a:spAutoFit/>
          </a:bodyPr>
          <a:lstStyle/>
          <a:p>
            <a:r>
              <a:rPr lang="en-US" b="1" dirty="0">
                <a:solidFill>
                  <a:schemeClr val="accent2">
                    <a:lumMod val="75000"/>
                  </a:schemeClr>
                </a:solidFill>
                <a:latin typeface="Times New Roman" pitchFamily="18" charset="0"/>
                <a:cs typeface="Times New Roman" pitchFamily="18" charset="0"/>
              </a:rPr>
              <a:t>The </a:t>
            </a:r>
            <a:r>
              <a:rPr lang="en-US" b="1" dirty="0">
                <a:solidFill>
                  <a:schemeClr val="accent6">
                    <a:lumMod val="75000"/>
                  </a:schemeClr>
                </a:solidFill>
                <a:latin typeface="Times New Roman" pitchFamily="18" charset="0"/>
                <a:cs typeface="Times New Roman" pitchFamily="18" charset="0"/>
              </a:rPr>
              <a:t>inactive mammary gland </a:t>
            </a:r>
            <a:r>
              <a:rPr lang="en-US" b="1" dirty="0">
                <a:solidFill>
                  <a:schemeClr val="accent2">
                    <a:lumMod val="75000"/>
                  </a:schemeClr>
                </a:solidFill>
                <a:latin typeface="Times New Roman" pitchFamily="18" charset="0"/>
                <a:cs typeface="Times New Roman" pitchFamily="18" charset="0"/>
              </a:rPr>
              <a:t>in the female, post-puberty, has some elaboration of the glands and ducts.  A select region showing this elaboration is shown in the left image.   However, because this increase is relatively modest, most regions of the inactive mammary gland appear like the image to the right.  Therefore, it is difficult to distinguish immature and inactive mammary glands with certainty.   </a:t>
            </a:r>
          </a:p>
          <a:p>
            <a:endParaRPr lang="en-US" sz="800" b="1" dirty="0">
              <a:solidFill>
                <a:schemeClr val="accent2">
                  <a:lumMod val="75000"/>
                </a:schemeClr>
              </a:solidFill>
              <a:latin typeface="Times New Roman" pitchFamily="18" charset="0"/>
              <a:cs typeface="Times New Roman" pitchFamily="18" charset="0"/>
            </a:endParaRPr>
          </a:p>
          <a:p>
            <a:endParaRPr lang="en-US" b="1" dirty="0">
              <a:solidFill>
                <a:schemeClr val="accent2">
                  <a:lumMod val="75000"/>
                </a:schemeClr>
              </a:solidFill>
              <a:latin typeface="Times New Roman" pitchFamily="18" charset="0"/>
              <a:cs typeface="Times New Roman" pitchFamily="18" charset="0"/>
            </a:endParaRPr>
          </a:p>
        </p:txBody>
      </p:sp>
      <p:pic>
        <p:nvPicPr>
          <p:cNvPr id="3" name="Picture 2" descr="C:\Users\DJ.Lowrie\Desktop\My Documents\DJ\Block 3 digital labs\Placenta and Mammary Gland\mammary gland images\SL150HP.jpg"/>
          <p:cNvPicPr>
            <a:picLocks noChangeAspect="1" noChangeArrowheads="1"/>
          </p:cNvPicPr>
          <p:nvPr/>
        </p:nvPicPr>
        <p:blipFill>
          <a:blip r:embed="rId3" cstate="print"/>
          <a:srcRect/>
          <a:stretch>
            <a:fillRect/>
          </a:stretch>
        </p:blipFill>
        <p:spPr bwMode="auto">
          <a:xfrm rot="16200000">
            <a:off x="4737100" y="2679700"/>
            <a:ext cx="4775200" cy="3581400"/>
          </a:xfrm>
          <a:prstGeom prst="rect">
            <a:avLst/>
          </a:prstGeom>
          <a:noFill/>
        </p:spPr>
      </p:pic>
      <p:pic>
        <p:nvPicPr>
          <p:cNvPr id="1027" name="Picture 3" descr="C:\Users\DJ.Lowrie\Desktop\My Documents\DJ\Block 3 digital labs\Placenta and Mammary Gland\mammary gland images\SL150LP.jpg"/>
          <p:cNvPicPr>
            <a:picLocks noChangeAspect="1" noChangeArrowheads="1"/>
          </p:cNvPicPr>
          <p:nvPr/>
        </p:nvPicPr>
        <p:blipFill>
          <a:blip r:embed="rId4" cstate="print"/>
          <a:srcRect/>
          <a:stretch>
            <a:fillRect/>
          </a:stretch>
        </p:blipFill>
        <p:spPr bwMode="auto">
          <a:xfrm rot="16200000">
            <a:off x="-215899" y="2679702"/>
            <a:ext cx="4775198" cy="3581399"/>
          </a:xfrm>
          <a:prstGeom prst="rect">
            <a:avLst/>
          </a:prstGeom>
          <a:noFill/>
        </p:spPr>
      </p:pic>
      <p:sp>
        <p:nvSpPr>
          <p:cNvPr id="7" name="TextBox 6"/>
          <p:cNvSpPr txBox="1"/>
          <p:nvPr/>
        </p:nvSpPr>
        <p:spPr>
          <a:xfrm>
            <a:off x="7772400" y="5791200"/>
            <a:ext cx="1219200" cy="523220"/>
          </a:xfrm>
          <a:prstGeom prst="rect">
            <a:avLst/>
          </a:prstGeom>
          <a:noFill/>
        </p:spPr>
        <p:txBody>
          <a:bodyPr wrap="square" rtlCol="0">
            <a:spAutoFit/>
          </a:bodyPr>
          <a:lstStyle/>
          <a:p>
            <a:r>
              <a:rPr lang="en-US" sz="2800" b="1" dirty="0">
                <a:solidFill>
                  <a:schemeClr val="accent3">
                    <a:lumMod val="50000"/>
                  </a:schemeClr>
                </a:solidFill>
              </a:rPr>
              <a:t>duct</a:t>
            </a:r>
          </a:p>
        </p:txBody>
      </p:sp>
      <p:sp>
        <p:nvSpPr>
          <p:cNvPr id="9" name="TextBox 8"/>
          <p:cNvSpPr txBox="1"/>
          <p:nvPr/>
        </p:nvSpPr>
        <p:spPr>
          <a:xfrm>
            <a:off x="2743200" y="3886200"/>
            <a:ext cx="1219200" cy="523220"/>
          </a:xfrm>
          <a:prstGeom prst="rect">
            <a:avLst/>
          </a:prstGeom>
          <a:noFill/>
        </p:spPr>
        <p:txBody>
          <a:bodyPr wrap="square" rtlCol="0">
            <a:spAutoFit/>
          </a:bodyPr>
          <a:lstStyle/>
          <a:p>
            <a:r>
              <a:rPr lang="en-US" sz="2800" b="1" dirty="0">
                <a:solidFill>
                  <a:schemeClr val="accent3">
                    <a:lumMod val="50000"/>
                  </a:schemeClr>
                </a:solidFill>
              </a:rPr>
              <a:t>duct</a:t>
            </a:r>
          </a:p>
        </p:txBody>
      </p:sp>
      <p:sp>
        <p:nvSpPr>
          <p:cNvPr id="10" name="TextBox 9"/>
          <p:cNvSpPr txBox="1"/>
          <p:nvPr/>
        </p:nvSpPr>
        <p:spPr>
          <a:xfrm>
            <a:off x="5029200" y="2438400"/>
            <a:ext cx="914400" cy="523220"/>
          </a:xfrm>
          <a:prstGeom prst="rect">
            <a:avLst/>
          </a:prstGeom>
          <a:noFill/>
        </p:spPr>
        <p:txBody>
          <a:bodyPr wrap="square" rtlCol="0">
            <a:spAutoFit/>
          </a:bodyPr>
          <a:lstStyle/>
          <a:p>
            <a:r>
              <a:rPr lang="en-US" sz="2800" b="1" dirty="0">
                <a:solidFill>
                  <a:schemeClr val="accent3">
                    <a:lumMod val="50000"/>
                  </a:schemeClr>
                </a:solidFill>
              </a:rPr>
              <a:t>duct</a:t>
            </a:r>
          </a:p>
        </p:txBody>
      </p:sp>
      <p:sp>
        <p:nvSpPr>
          <p:cNvPr id="11" name="TextBox 10"/>
          <p:cNvSpPr txBox="1"/>
          <p:nvPr/>
        </p:nvSpPr>
        <p:spPr>
          <a:xfrm>
            <a:off x="1600200" y="3866444"/>
            <a:ext cx="1143000" cy="461665"/>
          </a:xfrm>
          <a:prstGeom prst="rect">
            <a:avLst/>
          </a:prstGeom>
          <a:noFill/>
        </p:spPr>
        <p:txBody>
          <a:bodyPr wrap="square" rtlCol="0">
            <a:spAutoFit/>
          </a:bodyPr>
          <a:lstStyle/>
          <a:p>
            <a:r>
              <a:rPr lang="en-US" sz="2400" b="1" dirty="0"/>
              <a:t>stroma</a:t>
            </a:r>
          </a:p>
        </p:txBody>
      </p:sp>
      <p:sp>
        <p:nvSpPr>
          <p:cNvPr id="12" name="TextBox 11"/>
          <p:cNvSpPr txBox="1"/>
          <p:nvPr/>
        </p:nvSpPr>
        <p:spPr>
          <a:xfrm>
            <a:off x="6096000" y="5181600"/>
            <a:ext cx="1219200" cy="461665"/>
          </a:xfrm>
          <a:prstGeom prst="rect">
            <a:avLst/>
          </a:prstGeom>
          <a:noFill/>
        </p:spPr>
        <p:txBody>
          <a:bodyPr wrap="square" rtlCol="0">
            <a:spAutoFit/>
          </a:bodyPr>
          <a:lstStyle/>
          <a:p>
            <a:r>
              <a:rPr lang="en-US" sz="2400" b="1" dirty="0"/>
              <a:t>stroma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3261" y="39469"/>
            <a:ext cx="7120139" cy="646331"/>
          </a:xfrm>
          <a:prstGeom prst="rect">
            <a:avLst/>
          </a:prstGeom>
          <a:noFill/>
        </p:spPr>
        <p:txBody>
          <a:bodyPr wrap="square" lIns="91440" tIns="45720" rIns="91440" bIns="45720">
            <a:spAutoFit/>
          </a:bodyPr>
          <a:lstStyle/>
          <a:p>
            <a:pPr algn="ctr"/>
            <a:r>
              <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Inactive mammary gland</a:t>
            </a:r>
          </a:p>
        </p:txBody>
      </p:sp>
      <p:sp>
        <p:nvSpPr>
          <p:cNvPr id="8" name="TextBox 7"/>
          <p:cNvSpPr txBox="1"/>
          <p:nvPr/>
        </p:nvSpPr>
        <p:spPr>
          <a:xfrm>
            <a:off x="152400" y="609600"/>
            <a:ext cx="8686800" cy="1323439"/>
          </a:xfrm>
          <a:prstGeom prst="rect">
            <a:avLst/>
          </a:prstGeom>
          <a:noFill/>
        </p:spPr>
        <p:txBody>
          <a:bodyPr wrap="square" rtlCol="0">
            <a:spAutoFit/>
          </a:bodyPr>
          <a:lstStyle/>
          <a:p>
            <a:r>
              <a:rPr lang="en-US" b="1" dirty="0">
                <a:solidFill>
                  <a:schemeClr val="accent2">
                    <a:lumMod val="75000"/>
                  </a:schemeClr>
                </a:solidFill>
                <a:latin typeface="Times New Roman" pitchFamily="18" charset="0"/>
                <a:cs typeface="Times New Roman" pitchFamily="18" charset="0"/>
              </a:rPr>
              <a:t>In this image focusing on a region of glandular tissue, note </a:t>
            </a:r>
            <a:r>
              <a:rPr lang="en-US" b="1" dirty="0">
                <a:solidFill>
                  <a:schemeClr val="accent6">
                    <a:lumMod val="75000"/>
                  </a:schemeClr>
                </a:solidFill>
                <a:latin typeface="Times New Roman" pitchFamily="18" charset="0"/>
                <a:cs typeface="Times New Roman" pitchFamily="18" charset="0"/>
              </a:rPr>
              <a:t>acinar secretory units </a:t>
            </a:r>
            <a:r>
              <a:rPr lang="en-US" b="1" dirty="0">
                <a:solidFill>
                  <a:schemeClr val="accent2">
                    <a:lumMod val="75000"/>
                  </a:schemeClr>
                </a:solidFill>
                <a:latin typeface="Times New Roman" pitchFamily="18" charset="0"/>
                <a:cs typeface="Times New Roman" pitchFamily="18" charset="0"/>
              </a:rPr>
              <a:t>(blue oval), with secretory cells.  Ducts are indicated on the previous slide.  The </a:t>
            </a:r>
            <a:r>
              <a:rPr lang="en-US" b="1" dirty="0">
                <a:solidFill>
                  <a:schemeClr val="accent6">
                    <a:lumMod val="75000"/>
                  </a:schemeClr>
                </a:solidFill>
                <a:latin typeface="Times New Roman" pitchFamily="18" charset="0"/>
                <a:cs typeface="Times New Roman" pitchFamily="18" charset="0"/>
              </a:rPr>
              <a:t>stroma</a:t>
            </a:r>
            <a:r>
              <a:rPr lang="en-US" b="1" dirty="0">
                <a:solidFill>
                  <a:schemeClr val="accent2">
                    <a:lumMod val="75000"/>
                  </a:schemeClr>
                </a:solidFill>
                <a:latin typeface="Times New Roman" pitchFamily="18" charset="0"/>
                <a:cs typeface="Times New Roman" pitchFamily="18" charset="0"/>
              </a:rPr>
              <a:t> at this stage is mostly loose or dense irregular connective tissue.  </a:t>
            </a:r>
          </a:p>
          <a:p>
            <a:endParaRPr lang="en-US" sz="800" b="1" dirty="0">
              <a:solidFill>
                <a:schemeClr val="accent2">
                  <a:lumMod val="75000"/>
                </a:schemeClr>
              </a:solidFill>
              <a:latin typeface="Times New Roman" pitchFamily="18" charset="0"/>
              <a:cs typeface="Times New Roman" pitchFamily="18" charset="0"/>
            </a:endParaRPr>
          </a:p>
          <a:p>
            <a:endParaRPr lang="en-US" b="1" dirty="0">
              <a:solidFill>
                <a:schemeClr val="accent2">
                  <a:lumMod val="75000"/>
                </a:schemeClr>
              </a:solidFill>
              <a:latin typeface="Times New Roman" pitchFamily="18" charset="0"/>
              <a:cs typeface="Times New Roman" pitchFamily="18" charset="0"/>
            </a:endParaRPr>
          </a:p>
        </p:txBody>
      </p:sp>
      <p:pic>
        <p:nvPicPr>
          <p:cNvPr id="2050" name="Picture 2" descr="C:\Users\DJ.Lowrie\Desktop\My Documents\DJ\Block 3 digital labs\Placenta and Mammary Gland\mammary gland images\SL150MP.jpg"/>
          <p:cNvPicPr>
            <a:picLocks noChangeAspect="1" noChangeArrowheads="1"/>
          </p:cNvPicPr>
          <p:nvPr/>
        </p:nvPicPr>
        <p:blipFill>
          <a:blip r:embed="rId3" cstate="print"/>
          <a:srcRect/>
          <a:stretch>
            <a:fillRect/>
          </a:stretch>
        </p:blipFill>
        <p:spPr bwMode="auto">
          <a:xfrm>
            <a:off x="1066800" y="1543050"/>
            <a:ext cx="7086600" cy="5314950"/>
          </a:xfrm>
          <a:prstGeom prst="rect">
            <a:avLst/>
          </a:prstGeom>
          <a:noFill/>
        </p:spPr>
      </p:pic>
      <p:sp>
        <p:nvSpPr>
          <p:cNvPr id="7" name="Oval 6"/>
          <p:cNvSpPr/>
          <p:nvPr/>
        </p:nvSpPr>
        <p:spPr>
          <a:xfrm>
            <a:off x="4724400" y="5431856"/>
            <a:ext cx="447575" cy="664143"/>
          </a:xfrm>
          <a:prstGeom prst="ellipse">
            <a:avLst/>
          </a:prstGeom>
          <a:solidFill>
            <a:srgbClr val="4F81BD">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524000" y="6084710"/>
            <a:ext cx="1219200" cy="461665"/>
          </a:xfrm>
          <a:prstGeom prst="rect">
            <a:avLst/>
          </a:prstGeom>
          <a:noFill/>
        </p:spPr>
        <p:txBody>
          <a:bodyPr wrap="square" rtlCol="0">
            <a:spAutoFit/>
          </a:bodyPr>
          <a:lstStyle/>
          <a:p>
            <a:r>
              <a:rPr lang="en-US" sz="2400" b="1" dirty="0"/>
              <a:t>stroma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5212140"/>
            <a:ext cx="5696592" cy="1569660"/>
          </a:xfrm>
          <a:prstGeom prst="rect">
            <a:avLst/>
          </a:prstGeom>
          <a:noFill/>
        </p:spPr>
        <p:txBody>
          <a:bodyPr wrap="square" rtlCol="0">
            <a:spAutoFit/>
          </a:bodyPr>
          <a:lstStyle/>
          <a:p>
            <a:r>
              <a:rPr lang="en-US" dirty="0"/>
              <a:t>Link to </a:t>
            </a:r>
            <a:r>
              <a:rPr lang="en-US" u="sng" dirty="0">
                <a:hlinkClick r:id="rId2"/>
              </a:rPr>
              <a:t>SL 150</a:t>
            </a:r>
            <a:endParaRPr lang="en-US" u="sng" dirty="0"/>
          </a:p>
          <a:p>
            <a:r>
              <a:rPr lang="en-US" b="1" dirty="0"/>
              <a:t>Be able to identify:</a:t>
            </a:r>
          </a:p>
          <a:p>
            <a:pPr lvl="1" eaLnBrk="0" fontAlgn="base" hangingPunct="0">
              <a:spcBef>
                <a:spcPct val="0"/>
              </a:spcBef>
              <a:spcAft>
                <a:spcPct val="0"/>
              </a:spcAft>
              <a:buFontTx/>
              <a:buChar char="•"/>
              <a:tabLst>
                <a:tab pos="457200" algn="l"/>
              </a:tabLst>
            </a:pPr>
            <a:r>
              <a:rPr lang="en-US" sz="1200" b="1" dirty="0">
                <a:solidFill>
                  <a:srgbClr val="002060"/>
                </a:solidFill>
                <a:latin typeface="Georgia" pitchFamily="18" charset="0"/>
                <a:cs typeface="Arial" pitchFamily="34" charset="0"/>
              </a:rPr>
              <a:t>Inactive mammary gland (indistinguishable from immature)</a:t>
            </a:r>
          </a:p>
          <a:p>
            <a:pPr lvl="1" eaLnBrk="0" fontAlgn="base" hangingPunct="0">
              <a:spcBef>
                <a:spcPct val="0"/>
              </a:spcBef>
              <a:spcAft>
                <a:spcPct val="0"/>
              </a:spcAft>
              <a:buFontTx/>
              <a:buChar char="•"/>
              <a:tabLst>
                <a:tab pos="457200" algn="l"/>
              </a:tabLst>
            </a:pPr>
            <a:r>
              <a:rPr lang="en-US" sz="1200" b="1" dirty="0">
                <a:solidFill>
                  <a:srgbClr val="002060"/>
                </a:solidFill>
                <a:latin typeface="Georgia" pitchFamily="18" charset="0"/>
                <a:cs typeface="Arial" pitchFamily="34" charset="0"/>
              </a:rPr>
              <a:t>Ducts and glands</a:t>
            </a:r>
          </a:p>
          <a:p>
            <a:pPr lvl="1" eaLnBrk="0" fontAlgn="base" hangingPunct="0">
              <a:spcBef>
                <a:spcPct val="0"/>
              </a:spcBef>
              <a:spcAft>
                <a:spcPct val="0"/>
              </a:spcAft>
              <a:buFontTx/>
              <a:buChar char="•"/>
              <a:tabLst>
                <a:tab pos="457200" algn="l"/>
              </a:tabLst>
            </a:pPr>
            <a:r>
              <a:rPr lang="en-US" sz="1200" b="1" dirty="0">
                <a:solidFill>
                  <a:srgbClr val="002060"/>
                </a:solidFill>
                <a:latin typeface="Georgia" pitchFamily="18" charset="0"/>
                <a:cs typeface="Arial" pitchFamily="34" charset="0"/>
              </a:rPr>
              <a:t>Stroma</a:t>
            </a:r>
          </a:p>
          <a:p>
            <a:pPr lvl="2" eaLnBrk="0" fontAlgn="base" hangingPunct="0">
              <a:spcBef>
                <a:spcPct val="0"/>
              </a:spcBef>
              <a:spcAft>
                <a:spcPct val="0"/>
              </a:spcAft>
              <a:buFontTx/>
              <a:buChar char="•"/>
              <a:tabLst>
                <a:tab pos="457200" algn="l"/>
              </a:tabLst>
            </a:pPr>
            <a:r>
              <a:rPr lang="en-US" sz="1200" b="1" dirty="0">
                <a:solidFill>
                  <a:srgbClr val="002060"/>
                </a:solidFill>
                <a:latin typeface="Georgia" pitchFamily="18" charset="0"/>
                <a:cs typeface="Arial" pitchFamily="34" charset="0"/>
              </a:rPr>
              <a:t>Connective tissue (dense irregular and loose)</a:t>
            </a:r>
          </a:p>
          <a:p>
            <a:pPr lvl="2" eaLnBrk="0" fontAlgn="base" hangingPunct="0">
              <a:spcBef>
                <a:spcPct val="0"/>
              </a:spcBef>
              <a:spcAft>
                <a:spcPct val="0"/>
              </a:spcAft>
              <a:buFontTx/>
              <a:buChar char="•"/>
              <a:tabLst>
                <a:tab pos="457200" algn="l"/>
              </a:tabLst>
            </a:pPr>
            <a:r>
              <a:rPr lang="en-US" sz="1200" b="1" dirty="0">
                <a:solidFill>
                  <a:srgbClr val="002060"/>
                </a:solidFill>
                <a:latin typeface="Georgia" pitchFamily="18" charset="0"/>
                <a:cs typeface="Arial" pitchFamily="34" charset="0"/>
              </a:rPr>
              <a:t>Adipose</a:t>
            </a:r>
          </a:p>
        </p:txBody>
      </p:sp>
      <p:sp>
        <p:nvSpPr>
          <p:cNvPr id="6" name="Rectangle 5"/>
          <p:cNvSpPr/>
          <p:nvPr/>
        </p:nvSpPr>
        <p:spPr>
          <a:xfrm>
            <a:off x="1033261" y="39469"/>
            <a:ext cx="7120139" cy="646331"/>
          </a:xfrm>
          <a:prstGeom prst="rect">
            <a:avLst/>
          </a:prstGeom>
          <a:noFill/>
        </p:spPr>
        <p:txBody>
          <a:bodyPr wrap="square" lIns="91440" tIns="45720" rIns="91440" bIns="45720">
            <a:spAutoFit/>
          </a:bodyPr>
          <a:lstStyle/>
          <a:p>
            <a:pPr algn="ctr"/>
            <a:r>
              <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Inactive mammary gland</a:t>
            </a:r>
          </a:p>
        </p:txBody>
      </p:sp>
      <p:sp>
        <p:nvSpPr>
          <p:cNvPr id="7" name="TextBox 6"/>
          <p:cNvSpPr txBox="1"/>
          <p:nvPr/>
        </p:nvSpPr>
        <p:spPr>
          <a:xfrm>
            <a:off x="1981200" y="2250678"/>
            <a:ext cx="4953000" cy="369332"/>
          </a:xfrm>
          <a:prstGeom prst="rect">
            <a:avLst/>
          </a:prstGeom>
          <a:noFill/>
        </p:spPr>
        <p:txBody>
          <a:bodyPr wrap="square" rtlCol="0">
            <a:spAutoFit/>
          </a:bodyPr>
          <a:lstStyle/>
          <a:p>
            <a:r>
              <a:rPr lang="en-US" dirty="0">
                <a:hlinkClick r:id="rId3"/>
              </a:rPr>
              <a:t>Video showing inactive mammary gland – SL150</a:t>
            </a:r>
            <a:endParaRPr lang="en-US" dirty="0"/>
          </a:p>
        </p:txBody>
      </p:sp>
    </p:spTree>
    <p:extLst>
      <p:ext uri="{BB962C8B-B14F-4D97-AF65-F5344CB8AC3E}">
        <p14:creationId xmlns:p14="http://schemas.microsoft.com/office/powerpoint/2010/main" val="3080879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39469"/>
            <a:ext cx="9144000" cy="646331"/>
          </a:xfrm>
          <a:prstGeom prst="rect">
            <a:avLst/>
          </a:prstGeom>
          <a:noFill/>
        </p:spPr>
        <p:txBody>
          <a:bodyPr wrap="square" lIns="91440" tIns="45720" rIns="91440" bIns="45720">
            <a:spAutoFit/>
          </a:bodyPr>
          <a:lstStyle/>
          <a:p>
            <a:pPr algn="ctr"/>
            <a:r>
              <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mammary gland OF pregnant woman</a:t>
            </a:r>
          </a:p>
        </p:txBody>
      </p:sp>
      <p:sp>
        <p:nvSpPr>
          <p:cNvPr id="8" name="TextBox 7"/>
          <p:cNvSpPr txBox="1"/>
          <p:nvPr/>
        </p:nvSpPr>
        <p:spPr>
          <a:xfrm>
            <a:off x="152400" y="609600"/>
            <a:ext cx="8686800" cy="1323439"/>
          </a:xfrm>
          <a:prstGeom prst="rect">
            <a:avLst/>
          </a:prstGeom>
          <a:noFill/>
        </p:spPr>
        <p:txBody>
          <a:bodyPr wrap="square" rtlCol="0">
            <a:spAutoFit/>
          </a:bodyPr>
          <a:lstStyle/>
          <a:p>
            <a:r>
              <a:rPr lang="en-US" b="1" dirty="0">
                <a:solidFill>
                  <a:schemeClr val="accent2">
                    <a:lumMod val="75000"/>
                  </a:schemeClr>
                </a:solidFill>
                <a:latin typeface="Times New Roman" pitchFamily="18" charset="0"/>
                <a:cs typeface="Times New Roman" pitchFamily="18" charset="0"/>
              </a:rPr>
              <a:t>During </a:t>
            </a:r>
            <a:r>
              <a:rPr lang="en-US" b="1" dirty="0">
                <a:solidFill>
                  <a:schemeClr val="accent6">
                    <a:lumMod val="75000"/>
                  </a:schemeClr>
                </a:solidFill>
                <a:latin typeface="Times New Roman" pitchFamily="18" charset="0"/>
                <a:cs typeface="Times New Roman" pitchFamily="18" charset="0"/>
              </a:rPr>
              <a:t>pregnancy</a:t>
            </a:r>
            <a:r>
              <a:rPr lang="en-US" b="1" dirty="0">
                <a:solidFill>
                  <a:schemeClr val="accent2">
                    <a:lumMod val="75000"/>
                  </a:schemeClr>
                </a:solidFill>
                <a:latin typeface="Times New Roman" pitchFamily="18" charset="0"/>
                <a:cs typeface="Times New Roman" pitchFamily="18" charset="0"/>
              </a:rPr>
              <a:t>, estrogen and progesterone levels increase significantly.  These hormones stimulate extensive elaboration of the ducts and glands, which replace the stromal tissue.  Lobes (blue outline) and lobules (green outline) are readily apparent.   </a:t>
            </a:r>
          </a:p>
          <a:p>
            <a:endParaRPr lang="en-US" sz="800" b="1" dirty="0">
              <a:solidFill>
                <a:schemeClr val="accent2">
                  <a:lumMod val="75000"/>
                </a:schemeClr>
              </a:solidFill>
              <a:latin typeface="Times New Roman" pitchFamily="18" charset="0"/>
              <a:cs typeface="Times New Roman" pitchFamily="18" charset="0"/>
            </a:endParaRPr>
          </a:p>
          <a:p>
            <a:endParaRPr lang="en-US" b="1" dirty="0">
              <a:solidFill>
                <a:schemeClr val="accent2">
                  <a:lumMod val="75000"/>
                </a:schemeClr>
              </a:solidFill>
              <a:latin typeface="Times New Roman" pitchFamily="18" charset="0"/>
              <a:cs typeface="Times New Roman" pitchFamily="18" charset="0"/>
            </a:endParaRPr>
          </a:p>
        </p:txBody>
      </p:sp>
      <p:pic>
        <p:nvPicPr>
          <p:cNvPr id="1026" name="Picture 2" descr="C:\Users\DJ.Lowrie\Desktop\My Documents\DJ\Block 3 digital labs\Placenta and Mammary Gland\mammary gland images\SL151LP.jpg"/>
          <p:cNvPicPr>
            <a:picLocks noChangeAspect="1" noChangeArrowheads="1"/>
          </p:cNvPicPr>
          <p:nvPr/>
        </p:nvPicPr>
        <p:blipFill>
          <a:blip r:embed="rId3" cstate="print"/>
          <a:srcRect/>
          <a:stretch>
            <a:fillRect/>
          </a:stretch>
        </p:blipFill>
        <p:spPr bwMode="auto">
          <a:xfrm>
            <a:off x="762000" y="1598573"/>
            <a:ext cx="6961770" cy="5221327"/>
          </a:xfrm>
          <a:prstGeom prst="rect">
            <a:avLst/>
          </a:prstGeom>
          <a:noFill/>
        </p:spPr>
      </p:pic>
      <p:sp>
        <p:nvSpPr>
          <p:cNvPr id="10" name="Freeform 9"/>
          <p:cNvSpPr/>
          <p:nvPr/>
        </p:nvSpPr>
        <p:spPr>
          <a:xfrm>
            <a:off x="941608" y="1524000"/>
            <a:ext cx="7059392" cy="3787160"/>
          </a:xfrm>
          <a:custGeom>
            <a:avLst/>
            <a:gdLst>
              <a:gd name="connsiteX0" fmla="*/ 3268442 w 7511830"/>
              <a:gd name="connsiteY0" fmla="*/ 133875 h 3978185"/>
              <a:gd name="connsiteX1" fmla="*/ 2839817 w 7511830"/>
              <a:gd name="connsiteY1" fmla="*/ 148163 h 3978185"/>
              <a:gd name="connsiteX2" fmla="*/ 2739805 w 7511830"/>
              <a:gd name="connsiteY2" fmla="*/ 191025 h 3978185"/>
              <a:gd name="connsiteX3" fmla="*/ 2696942 w 7511830"/>
              <a:gd name="connsiteY3" fmla="*/ 205313 h 3978185"/>
              <a:gd name="connsiteX4" fmla="*/ 2611217 w 7511830"/>
              <a:gd name="connsiteY4" fmla="*/ 262463 h 3978185"/>
              <a:gd name="connsiteX5" fmla="*/ 2525492 w 7511830"/>
              <a:gd name="connsiteY5" fmla="*/ 319613 h 3978185"/>
              <a:gd name="connsiteX6" fmla="*/ 2482630 w 7511830"/>
              <a:gd name="connsiteY6" fmla="*/ 348188 h 3978185"/>
              <a:gd name="connsiteX7" fmla="*/ 2425480 w 7511830"/>
              <a:gd name="connsiteY7" fmla="*/ 391050 h 3978185"/>
              <a:gd name="connsiteX8" fmla="*/ 2339755 w 7511830"/>
              <a:gd name="connsiteY8" fmla="*/ 433913 h 3978185"/>
              <a:gd name="connsiteX9" fmla="*/ 2296892 w 7511830"/>
              <a:gd name="connsiteY9" fmla="*/ 462488 h 3978185"/>
              <a:gd name="connsiteX10" fmla="*/ 2211167 w 7511830"/>
              <a:gd name="connsiteY10" fmla="*/ 491063 h 3978185"/>
              <a:gd name="connsiteX11" fmla="*/ 2168305 w 7511830"/>
              <a:gd name="connsiteY11" fmla="*/ 505350 h 3978185"/>
              <a:gd name="connsiteX12" fmla="*/ 2054005 w 7511830"/>
              <a:gd name="connsiteY12" fmla="*/ 533925 h 3978185"/>
              <a:gd name="connsiteX13" fmla="*/ 1996855 w 7511830"/>
              <a:gd name="connsiteY13" fmla="*/ 562500 h 3978185"/>
              <a:gd name="connsiteX14" fmla="*/ 1939705 w 7511830"/>
              <a:gd name="connsiteY14" fmla="*/ 576788 h 3978185"/>
              <a:gd name="connsiteX15" fmla="*/ 1796830 w 7511830"/>
              <a:gd name="connsiteY15" fmla="*/ 605363 h 3978185"/>
              <a:gd name="connsiteX16" fmla="*/ 1582517 w 7511830"/>
              <a:gd name="connsiteY16" fmla="*/ 633938 h 3978185"/>
              <a:gd name="connsiteX17" fmla="*/ 1439642 w 7511830"/>
              <a:gd name="connsiteY17" fmla="*/ 662513 h 3978185"/>
              <a:gd name="connsiteX18" fmla="*/ 1339630 w 7511830"/>
              <a:gd name="connsiteY18" fmla="*/ 676800 h 3978185"/>
              <a:gd name="connsiteX19" fmla="*/ 1225330 w 7511830"/>
              <a:gd name="connsiteY19" fmla="*/ 705375 h 3978185"/>
              <a:gd name="connsiteX20" fmla="*/ 1168180 w 7511830"/>
              <a:gd name="connsiteY20" fmla="*/ 733950 h 3978185"/>
              <a:gd name="connsiteX21" fmla="*/ 1053880 w 7511830"/>
              <a:gd name="connsiteY21" fmla="*/ 805388 h 3978185"/>
              <a:gd name="connsiteX22" fmla="*/ 896717 w 7511830"/>
              <a:gd name="connsiteY22" fmla="*/ 876825 h 3978185"/>
              <a:gd name="connsiteX23" fmla="*/ 753842 w 7511830"/>
              <a:gd name="connsiteY23" fmla="*/ 976838 h 3978185"/>
              <a:gd name="connsiteX24" fmla="*/ 710980 w 7511830"/>
              <a:gd name="connsiteY24" fmla="*/ 1005413 h 3978185"/>
              <a:gd name="connsiteX25" fmla="*/ 539530 w 7511830"/>
              <a:gd name="connsiteY25" fmla="*/ 1062563 h 3978185"/>
              <a:gd name="connsiteX26" fmla="*/ 396655 w 7511830"/>
              <a:gd name="connsiteY26" fmla="*/ 1191150 h 3978185"/>
              <a:gd name="connsiteX27" fmla="*/ 296642 w 7511830"/>
              <a:gd name="connsiteY27" fmla="*/ 1291163 h 3978185"/>
              <a:gd name="connsiteX28" fmla="*/ 210917 w 7511830"/>
              <a:gd name="connsiteY28" fmla="*/ 1376888 h 3978185"/>
              <a:gd name="connsiteX29" fmla="*/ 168055 w 7511830"/>
              <a:gd name="connsiteY29" fmla="*/ 1448325 h 3978185"/>
              <a:gd name="connsiteX30" fmla="*/ 125192 w 7511830"/>
              <a:gd name="connsiteY30" fmla="*/ 1505475 h 3978185"/>
              <a:gd name="connsiteX31" fmla="*/ 96617 w 7511830"/>
              <a:gd name="connsiteY31" fmla="*/ 1605488 h 3978185"/>
              <a:gd name="connsiteX32" fmla="*/ 53755 w 7511830"/>
              <a:gd name="connsiteY32" fmla="*/ 1705500 h 3978185"/>
              <a:gd name="connsiteX33" fmla="*/ 25180 w 7511830"/>
              <a:gd name="connsiteY33" fmla="*/ 1834088 h 3978185"/>
              <a:gd name="connsiteX34" fmla="*/ 25180 w 7511830"/>
              <a:gd name="connsiteY34" fmla="*/ 2048400 h 3978185"/>
              <a:gd name="connsiteX35" fmla="*/ 53755 w 7511830"/>
              <a:gd name="connsiteY35" fmla="*/ 2105550 h 3978185"/>
              <a:gd name="connsiteX36" fmla="*/ 82330 w 7511830"/>
              <a:gd name="connsiteY36" fmla="*/ 2191275 h 3978185"/>
              <a:gd name="connsiteX37" fmla="*/ 110905 w 7511830"/>
              <a:gd name="connsiteY37" fmla="*/ 2277000 h 3978185"/>
              <a:gd name="connsiteX38" fmla="*/ 153767 w 7511830"/>
              <a:gd name="connsiteY38" fmla="*/ 2377013 h 3978185"/>
              <a:gd name="connsiteX39" fmla="*/ 239492 w 7511830"/>
              <a:gd name="connsiteY39" fmla="*/ 2491313 h 3978185"/>
              <a:gd name="connsiteX40" fmla="*/ 282355 w 7511830"/>
              <a:gd name="connsiteY40" fmla="*/ 2548463 h 3978185"/>
              <a:gd name="connsiteX41" fmla="*/ 425230 w 7511830"/>
              <a:gd name="connsiteY41" fmla="*/ 2662763 h 3978185"/>
              <a:gd name="connsiteX42" fmla="*/ 453805 w 7511830"/>
              <a:gd name="connsiteY42" fmla="*/ 2705625 h 3978185"/>
              <a:gd name="connsiteX43" fmla="*/ 596680 w 7511830"/>
              <a:gd name="connsiteY43" fmla="*/ 2791350 h 3978185"/>
              <a:gd name="connsiteX44" fmla="*/ 696692 w 7511830"/>
              <a:gd name="connsiteY44" fmla="*/ 2905650 h 3978185"/>
              <a:gd name="connsiteX45" fmla="*/ 753842 w 7511830"/>
              <a:gd name="connsiteY45" fmla="*/ 2991375 h 3978185"/>
              <a:gd name="connsiteX46" fmla="*/ 825280 w 7511830"/>
              <a:gd name="connsiteY46" fmla="*/ 3062813 h 3978185"/>
              <a:gd name="connsiteX47" fmla="*/ 968155 w 7511830"/>
              <a:gd name="connsiteY47" fmla="*/ 3162825 h 3978185"/>
              <a:gd name="connsiteX48" fmla="*/ 1039592 w 7511830"/>
              <a:gd name="connsiteY48" fmla="*/ 3191400 h 3978185"/>
              <a:gd name="connsiteX49" fmla="*/ 1096742 w 7511830"/>
              <a:gd name="connsiteY49" fmla="*/ 3205688 h 3978185"/>
              <a:gd name="connsiteX50" fmla="*/ 1311055 w 7511830"/>
              <a:gd name="connsiteY50" fmla="*/ 3219975 h 3978185"/>
              <a:gd name="connsiteX51" fmla="*/ 1653955 w 7511830"/>
              <a:gd name="connsiteY51" fmla="*/ 3234263 h 3978185"/>
              <a:gd name="connsiteX52" fmla="*/ 1725392 w 7511830"/>
              <a:gd name="connsiteY52" fmla="*/ 3248550 h 3978185"/>
              <a:gd name="connsiteX53" fmla="*/ 1839692 w 7511830"/>
              <a:gd name="connsiteY53" fmla="*/ 3305700 h 3978185"/>
              <a:gd name="connsiteX54" fmla="*/ 2025430 w 7511830"/>
              <a:gd name="connsiteY54" fmla="*/ 3319988 h 3978185"/>
              <a:gd name="connsiteX55" fmla="*/ 2096867 w 7511830"/>
              <a:gd name="connsiteY55" fmla="*/ 3334275 h 3978185"/>
              <a:gd name="connsiteX56" fmla="*/ 2196880 w 7511830"/>
              <a:gd name="connsiteY56" fmla="*/ 3348563 h 3978185"/>
              <a:gd name="connsiteX57" fmla="*/ 2239742 w 7511830"/>
              <a:gd name="connsiteY57" fmla="*/ 3362850 h 3978185"/>
              <a:gd name="connsiteX58" fmla="*/ 2339755 w 7511830"/>
              <a:gd name="connsiteY58" fmla="*/ 3377138 h 3978185"/>
              <a:gd name="connsiteX59" fmla="*/ 2439767 w 7511830"/>
              <a:gd name="connsiteY59" fmla="*/ 3405713 h 3978185"/>
              <a:gd name="connsiteX60" fmla="*/ 2511205 w 7511830"/>
              <a:gd name="connsiteY60" fmla="*/ 3420000 h 3978185"/>
              <a:gd name="connsiteX61" fmla="*/ 2639792 w 7511830"/>
              <a:gd name="connsiteY61" fmla="*/ 3462863 h 3978185"/>
              <a:gd name="connsiteX62" fmla="*/ 2682655 w 7511830"/>
              <a:gd name="connsiteY62" fmla="*/ 3477150 h 3978185"/>
              <a:gd name="connsiteX63" fmla="*/ 2782667 w 7511830"/>
              <a:gd name="connsiteY63" fmla="*/ 3520013 h 3978185"/>
              <a:gd name="connsiteX64" fmla="*/ 2854105 w 7511830"/>
              <a:gd name="connsiteY64" fmla="*/ 3534300 h 3978185"/>
              <a:gd name="connsiteX65" fmla="*/ 2968405 w 7511830"/>
              <a:gd name="connsiteY65" fmla="*/ 3605738 h 3978185"/>
              <a:gd name="connsiteX66" fmla="*/ 2996980 w 7511830"/>
              <a:gd name="connsiteY66" fmla="*/ 3648600 h 3978185"/>
              <a:gd name="connsiteX67" fmla="*/ 3125567 w 7511830"/>
              <a:gd name="connsiteY67" fmla="*/ 3634313 h 3978185"/>
              <a:gd name="connsiteX68" fmla="*/ 3325592 w 7511830"/>
              <a:gd name="connsiteY68" fmla="*/ 3677175 h 3978185"/>
              <a:gd name="connsiteX69" fmla="*/ 3382742 w 7511830"/>
              <a:gd name="connsiteY69" fmla="*/ 3705750 h 3978185"/>
              <a:gd name="connsiteX70" fmla="*/ 3439892 w 7511830"/>
              <a:gd name="connsiteY70" fmla="*/ 3720038 h 3978185"/>
              <a:gd name="connsiteX71" fmla="*/ 3539905 w 7511830"/>
              <a:gd name="connsiteY71" fmla="*/ 3777188 h 3978185"/>
              <a:gd name="connsiteX72" fmla="*/ 3582767 w 7511830"/>
              <a:gd name="connsiteY72" fmla="*/ 3791475 h 3978185"/>
              <a:gd name="connsiteX73" fmla="*/ 3639917 w 7511830"/>
              <a:gd name="connsiteY73" fmla="*/ 3820050 h 3978185"/>
              <a:gd name="connsiteX74" fmla="*/ 3797080 w 7511830"/>
              <a:gd name="connsiteY74" fmla="*/ 3862913 h 3978185"/>
              <a:gd name="connsiteX75" fmla="*/ 3854230 w 7511830"/>
              <a:gd name="connsiteY75" fmla="*/ 3877200 h 3978185"/>
              <a:gd name="connsiteX76" fmla="*/ 3911380 w 7511830"/>
              <a:gd name="connsiteY76" fmla="*/ 3905775 h 3978185"/>
              <a:gd name="connsiteX77" fmla="*/ 4111405 w 7511830"/>
              <a:gd name="connsiteY77" fmla="*/ 3934350 h 3978185"/>
              <a:gd name="connsiteX78" fmla="*/ 4154267 w 7511830"/>
              <a:gd name="connsiteY78" fmla="*/ 3948638 h 3978185"/>
              <a:gd name="connsiteX79" fmla="*/ 4482880 w 7511830"/>
              <a:gd name="connsiteY79" fmla="*/ 3948638 h 3978185"/>
              <a:gd name="connsiteX80" fmla="*/ 4525742 w 7511830"/>
              <a:gd name="connsiteY80" fmla="*/ 3920063 h 3978185"/>
              <a:gd name="connsiteX81" fmla="*/ 4654330 w 7511830"/>
              <a:gd name="connsiteY81" fmla="*/ 3862913 h 3978185"/>
              <a:gd name="connsiteX82" fmla="*/ 4697192 w 7511830"/>
              <a:gd name="connsiteY82" fmla="*/ 3848625 h 3978185"/>
              <a:gd name="connsiteX83" fmla="*/ 4754342 w 7511830"/>
              <a:gd name="connsiteY83" fmla="*/ 3834338 h 3978185"/>
              <a:gd name="connsiteX84" fmla="*/ 4897217 w 7511830"/>
              <a:gd name="connsiteY84" fmla="*/ 3877200 h 3978185"/>
              <a:gd name="connsiteX85" fmla="*/ 4940080 w 7511830"/>
              <a:gd name="connsiteY85" fmla="*/ 3948638 h 3978185"/>
              <a:gd name="connsiteX86" fmla="*/ 5111530 w 7511830"/>
              <a:gd name="connsiteY86" fmla="*/ 3905775 h 3978185"/>
              <a:gd name="connsiteX87" fmla="*/ 5525867 w 7511830"/>
              <a:gd name="connsiteY87" fmla="*/ 3877200 h 3978185"/>
              <a:gd name="connsiteX88" fmla="*/ 5583017 w 7511830"/>
              <a:gd name="connsiteY88" fmla="*/ 3862913 h 3978185"/>
              <a:gd name="connsiteX89" fmla="*/ 5668742 w 7511830"/>
              <a:gd name="connsiteY89" fmla="*/ 3834338 h 3978185"/>
              <a:gd name="connsiteX90" fmla="*/ 5768755 w 7511830"/>
              <a:gd name="connsiteY90" fmla="*/ 3791475 h 3978185"/>
              <a:gd name="connsiteX91" fmla="*/ 5854480 w 7511830"/>
              <a:gd name="connsiteY91" fmla="*/ 3734325 h 3978185"/>
              <a:gd name="connsiteX92" fmla="*/ 5911630 w 7511830"/>
              <a:gd name="connsiteY92" fmla="*/ 3705750 h 3978185"/>
              <a:gd name="connsiteX93" fmla="*/ 5968780 w 7511830"/>
              <a:gd name="connsiteY93" fmla="*/ 3662888 h 3978185"/>
              <a:gd name="connsiteX94" fmla="*/ 6025930 w 7511830"/>
              <a:gd name="connsiteY94" fmla="*/ 3648600 h 3978185"/>
              <a:gd name="connsiteX95" fmla="*/ 6068792 w 7511830"/>
              <a:gd name="connsiteY95" fmla="*/ 3620025 h 3978185"/>
              <a:gd name="connsiteX96" fmla="*/ 6154517 w 7511830"/>
              <a:gd name="connsiteY96" fmla="*/ 3577163 h 3978185"/>
              <a:gd name="connsiteX97" fmla="*/ 6254530 w 7511830"/>
              <a:gd name="connsiteY97" fmla="*/ 3505725 h 3978185"/>
              <a:gd name="connsiteX98" fmla="*/ 6268817 w 7511830"/>
              <a:gd name="connsiteY98" fmla="*/ 3462863 h 3978185"/>
              <a:gd name="connsiteX99" fmla="*/ 6454555 w 7511830"/>
              <a:gd name="connsiteY99" fmla="*/ 3348563 h 3978185"/>
              <a:gd name="connsiteX100" fmla="*/ 6511705 w 7511830"/>
              <a:gd name="connsiteY100" fmla="*/ 3334275 h 3978185"/>
              <a:gd name="connsiteX101" fmla="*/ 6626005 w 7511830"/>
              <a:gd name="connsiteY101" fmla="*/ 3277125 h 3978185"/>
              <a:gd name="connsiteX102" fmla="*/ 6726017 w 7511830"/>
              <a:gd name="connsiteY102" fmla="*/ 3248550 h 3978185"/>
              <a:gd name="connsiteX103" fmla="*/ 6783167 w 7511830"/>
              <a:gd name="connsiteY103" fmla="*/ 3219975 h 3978185"/>
              <a:gd name="connsiteX104" fmla="*/ 6926042 w 7511830"/>
              <a:gd name="connsiteY104" fmla="*/ 3177113 h 3978185"/>
              <a:gd name="connsiteX105" fmla="*/ 7011767 w 7511830"/>
              <a:gd name="connsiteY105" fmla="*/ 3148538 h 3978185"/>
              <a:gd name="connsiteX106" fmla="*/ 7068917 w 7511830"/>
              <a:gd name="connsiteY106" fmla="*/ 3019950 h 3978185"/>
              <a:gd name="connsiteX107" fmla="*/ 7083205 w 7511830"/>
              <a:gd name="connsiteY107" fmla="*/ 2977088 h 3978185"/>
              <a:gd name="connsiteX108" fmla="*/ 7111780 w 7511830"/>
              <a:gd name="connsiteY108" fmla="*/ 2862788 h 3978185"/>
              <a:gd name="connsiteX109" fmla="*/ 7126067 w 7511830"/>
              <a:gd name="connsiteY109" fmla="*/ 2791350 h 3978185"/>
              <a:gd name="connsiteX110" fmla="*/ 7183217 w 7511830"/>
              <a:gd name="connsiteY110" fmla="*/ 2591325 h 3978185"/>
              <a:gd name="connsiteX111" fmla="*/ 7211792 w 7511830"/>
              <a:gd name="connsiteY111" fmla="*/ 2491313 h 3978185"/>
              <a:gd name="connsiteX112" fmla="*/ 7254655 w 7511830"/>
              <a:gd name="connsiteY112" fmla="*/ 2262713 h 3978185"/>
              <a:gd name="connsiteX113" fmla="*/ 7283230 w 7511830"/>
              <a:gd name="connsiteY113" fmla="*/ 2048400 h 3978185"/>
              <a:gd name="connsiteX114" fmla="*/ 7311805 w 7511830"/>
              <a:gd name="connsiteY114" fmla="*/ 1934100 h 3978185"/>
              <a:gd name="connsiteX115" fmla="*/ 7340380 w 7511830"/>
              <a:gd name="connsiteY115" fmla="*/ 1805513 h 3978185"/>
              <a:gd name="connsiteX116" fmla="*/ 7368955 w 7511830"/>
              <a:gd name="connsiteY116" fmla="*/ 1619775 h 3978185"/>
              <a:gd name="connsiteX117" fmla="*/ 7454680 w 7511830"/>
              <a:gd name="connsiteY117" fmla="*/ 1276875 h 3978185"/>
              <a:gd name="connsiteX118" fmla="*/ 7511830 w 7511830"/>
              <a:gd name="connsiteY118" fmla="*/ 1148288 h 3978185"/>
              <a:gd name="connsiteX119" fmla="*/ 7483255 w 7511830"/>
              <a:gd name="connsiteY119" fmla="*/ 1033988 h 3978185"/>
              <a:gd name="connsiteX120" fmla="*/ 7426105 w 7511830"/>
              <a:gd name="connsiteY120" fmla="*/ 905400 h 3978185"/>
              <a:gd name="connsiteX121" fmla="*/ 7411817 w 7511830"/>
              <a:gd name="connsiteY121" fmla="*/ 819675 h 3978185"/>
              <a:gd name="connsiteX122" fmla="*/ 7397530 w 7511830"/>
              <a:gd name="connsiteY122" fmla="*/ 776813 h 3978185"/>
              <a:gd name="connsiteX123" fmla="*/ 7383242 w 7511830"/>
              <a:gd name="connsiteY123" fmla="*/ 705375 h 3978185"/>
              <a:gd name="connsiteX124" fmla="*/ 7368955 w 7511830"/>
              <a:gd name="connsiteY124" fmla="*/ 648225 h 3978185"/>
              <a:gd name="connsiteX125" fmla="*/ 7340380 w 7511830"/>
              <a:gd name="connsiteY125" fmla="*/ 519638 h 3978185"/>
              <a:gd name="connsiteX126" fmla="*/ 7326092 w 7511830"/>
              <a:gd name="connsiteY126" fmla="*/ 476775 h 3978185"/>
              <a:gd name="connsiteX127" fmla="*/ 7297517 w 7511830"/>
              <a:gd name="connsiteY127" fmla="*/ 433913 h 3978185"/>
              <a:gd name="connsiteX128" fmla="*/ 7268942 w 7511830"/>
              <a:gd name="connsiteY128" fmla="*/ 348188 h 3978185"/>
              <a:gd name="connsiteX129" fmla="*/ 7226080 w 7511830"/>
              <a:gd name="connsiteY129" fmla="*/ 305325 h 3978185"/>
              <a:gd name="connsiteX130" fmla="*/ 7083205 w 7511830"/>
              <a:gd name="connsiteY130" fmla="*/ 205313 h 3978185"/>
              <a:gd name="connsiteX131" fmla="*/ 7040342 w 7511830"/>
              <a:gd name="connsiteY131" fmla="*/ 162450 h 3978185"/>
              <a:gd name="connsiteX132" fmla="*/ 6968905 w 7511830"/>
              <a:gd name="connsiteY132" fmla="*/ 76725 h 3978185"/>
              <a:gd name="connsiteX133" fmla="*/ 6883180 w 7511830"/>
              <a:gd name="connsiteY133" fmla="*/ 48150 h 3978185"/>
              <a:gd name="connsiteX134" fmla="*/ 6826030 w 7511830"/>
              <a:gd name="connsiteY134" fmla="*/ 19575 h 3978185"/>
              <a:gd name="connsiteX135" fmla="*/ 6211667 w 7511830"/>
              <a:gd name="connsiteY135" fmla="*/ 33863 h 3978185"/>
              <a:gd name="connsiteX136" fmla="*/ 4668617 w 7511830"/>
              <a:gd name="connsiteY136" fmla="*/ 33863 h 3978185"/>
              <a:gd name="connsiteX137" fmla="*/ 4525742 w 7511830"/>
              <a:gd name="connsiteY137" fmla="*/ 76725 h 3978185"/>
              <a:gd name="connsiteX138" fmla="*/ 4411442 w 7511830"/>
              <a:gd name="connsiteY138" fmla="*/ 119588 h 3978185"/>
              <a:gd name="connsiteX139" fmla="*/ 4368580 w 7511830"/>
              <a:gd name="connsiteY139" fmla="*/ 148163 h 3978185"/>
              <a:gd name="connsiteX140" fmla="*/ 4168555 w 7511830"/>
              <a:gd name="connsiteY140" fmla="*/ 133875 h 3978185"/>
              <a:gd name="connsiteX141" fmla="*/ 4011392 w 7511830"/>
              <a:gd name="connsiteY141" fmla="*/ 105300 h 3978185"/>
              <a:gd name="connsiteX142" fmla="*/ 3897092 w 7511830"/>
              <a:gd name="connsiteY142" fmla="*/ 91013 h 3978185"/>
              <a:gd name="connsiteX143" fmla="*/ 3668492 w 7511830"/>
              <a:gd name="connsiteY143" fmla="*/ 105300 h 3978185"/>
              <a:gd name="connsiteX144" fmla="*/ 3582767 w 7511830"/>
              <a:gd name="connsiteY144" fmla="*/ 133875 h 3978185"/>
              <a:gd name="connsiteX145" fmla="*/ 3539905 w 7511830"/>
              <a:gd name="connsiteY145" fmla="*/ 148163 h 3978185"/>
              <a:gd name="connsiteX146" fmla="*/ 3268442 w 7511830"/>
              <a:gd name="connsiteY146" fmla="*/ 133875 h 3978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7511830" h="3978185">
                <a:moveTo>
                  <a:pt x="3268442" y="133875"/>
                </a:moveTo>
                <a:cubicBezTo>
                  <a:pt x="3151761" y="133875"/>
                  <a:pt x="2982525" y="139768"/>
                  <a:pt x="2839817" y="148163"/>
                </a:cubicBezTo>
                <a:cubicBezTo>
                  <a:pt x="2772415" y="152128"/>
                  <a:pt x="2793403" y="164226"/>
                  <a:pt x="2739805" y="191025"/>
                </a:cubicBezTo>
                <a:cubicBezTo>
                  <a:pt x="2726334" y="197760"/>
                  <a:pt x="2710107" y="197999"/>
                  <a:pt x="2696942" y="205313"/>
                </a:cubicBezTo>
                <a:cubicBezTo>
                  <a:pt x="2666921" y="221991"/>
                  <a:pt x="2639792" y="243413"/>
                  <a:pt x="2611217" y="262463"/>
                </a:cubicBezTo>
                <a:lnTo>
                  <a:pt x="2525492" y="319613"/>
                </a:lnTo>
                <a:cubicBezTo>
                  <a:pt x="2511205" y="329138"/>
                  <a:pt x="2496367" y="337885"/>
                  <a:pt x="2482630" y="348188"/>
                </a:cubicBezTo>
                <a:cubicBezTo>
                  <a:pt x="2463580" y="362475"/>
                  <a:pt x="2444857" y="377209"/>
                  <a:pt x="2425480" y="391050"/>
                </a:cubicBezTo>
                <a:cubicBezTo>
                  <a:pt x="2329939" y="459293"/>
                  <a:pt x="2434118" y="386731"/>
                  <a:pt x="2339755" y="433913"/>
                </a:cubicBezTo>
                <a:cubicBezTo>
                  <a:pt x="2324396" y="441592"/>
                  <a:pt x="2312584" y="455514"/>
                  <a:pt x="2296892" y="462488"/>
                </a:cubicBezTo>
                <a:cubicBezTo>
                  <a:pt x="2269367" y="474721"/>
                  <a:pt x="2239742" y="481538"/>
                  <a:pt x="2211167" y="491063"/>
                </a:cubicBezTo>
                <a:cubicBezTo>
                  <a:pt x="2196880" y="495825"/>
                  <a:pt x="2182915" y="501697"/>
                  <a:pt x="2168305" y="505350"/>
                </a:cubicBezTo>
                <a:lnTo>
                  <a:pt x="2054005" y="533925"/>
                </a:lnTo>
                <a:cubicBezTo>
                  <a:pt x="2034955" y="543450"/>
                  <a:pt x="2016797" y="555022"/>
                  <a:pt x="1996855" y="562500"/>
                </a:cubicBezTo>
                <a:cubicBezTo>
                  <a:pt x="1978469" y="569395"/>
                  <a:pt x="1958586" y="571394"/>
                  <a:pt x="1939705" y="576788"/>
                </a:cubicBezTo>
                <a:cubicBezTo>
                  <a:pt x="1833606" y="607102"/>
                  <a:pt x="1981713" y="576919"/>
                  <a:pt x="1796830" y="605363"/>
                </a:cubicBezTo>
                <a:cubicBezTo>
                  <a:pt x="1630102" y="631014"/>
                  <a:pt x="1797158" y="610088"/>
                  <a:pt x="1582517" y="633938"/>
                </a:cubicBezTo>
                <a:cubicBezTo>
                  <a:pt x="1506766" y="652875"/>
                  <a:pt x="1530716" y="648502"/>
                  <a:pt x="1439642" y="662513"/>
                </a:cubicBezTo>
                <a:cubicBezTo>
                  <a:pt x="1406358" y="667634"/>
                  <a:pt x="1372848" y="671264"/>
                  <a:pt x="1339630" y="676800"/>
                </a:cubicBezTo>
                <a:cubicBezTo>
                  <a:pt x="1303041" y="682898"/>
                  <a:pt x="1260460" y="690320"/>
                  <a:pt x="1225330" y="705375"/>
                </a:cubicBezTo>
                <a:cubicBezTo>
                  <a:pt x="1205754" y="713765"/>
                  <a:pt x="1186241" y="722662"/>
                  <a:pt x="1168180" y="733950"/>
                </a:cubicBezTo>
                <a:cubicBezTo>
                  <a:pt x="1091755" y="781716"/>
                  <a:pt x="1134328" y="773209"/>
                  <a:pt x="1053880" y="805388"/>
                </a:cubicBezTo>
                <a:cubicBezTo>
                  <a:pt x="952075" y="846110"/>
                  <a:pt x="984519" y="815364"/>
                  <a:pt x="896717" y="876825"/>
                </a:cubicBezTo>
                <a:cubicBezTo>
                  <a:pt x="643682" y="1053949"/>
                  <a:pt x="997054" y="824829"/>
                  <a:pt x="753842" y="976838"/>
                </a:cubicBezTo>
                <a:cubicBezTo>
                  <a:pt x="739281" y="985939"/>
                  <a:pt x="727117" y="999545"/>
                  <a:pt x="710980" y="1005413"/>
                </a:cubicBezTo>
                <a:cubicBezTo>
                  <a:pt x="661380" y="1023449"/>
                  <a:pt x="585512" y="1024942"/>
                  <a:pt x="539530" y="1062563"/>
                </a:cubicBezTo>
                <a:cubicBezTo>
                  <a:pt x="292780" y="1264448"/>
                  <a:pt x="527766" y="1103742"/>
                  <a:pt x="396655" y="1191150"/>
                </a:cubicBezTo>
                <a:cubicBezTo>
                  <a:pt x="332055" y="1288051"/>
                  <a:pt x="415425" y="1172381"/>
                  <a:pt x="296642" y="1291163"/>
                </a:cubicBezTo>
                <a:cubicBezTo>
                  <a:pt x="171285" y="1416519"/>
                  <a:pt x="397700" y="1236799"/>
                  <a:pt x="210917" y="1376888"/>
                </a:cubicBezTo>
                <a:cubicBezTo>
                  <a:pt x="196630" y="1400700"/>
                  <a:pt x="183459" y="1425219"/>
                  <a:pt x="168055" y="1448325"/>
                </a:cubicBezTo>
                <a:cubicBezTo>
                  <a:pt x="154846" y="1468138"/>
                  <a:pt x="137006" y="1484800"/>
                  <a:pt x="125192" y="1505475"/>
                </a:cubicBezTo>
                <a:cubicBezTo>
                  <a:pt x="112635" y="1527449"/>
                  <a:pt x="104206" y="1585252"/>
                  <a:pt x="96617" y="1605488"/>
                </a:cubicBezTo>
                <a:cubicBezTo>
                  <a:pt x="72791" y="1669024"/>
                  <a:pt x="66657" y="1647441"/>
                  <a:pt x="53755" y="1705500"/>
                </a:cubicBezTo>
                <a:cubicBezTo>
                  <a:pt x="20227" y="1856374"/>
                  <a:pt x="57343" y="1737596"/>
                  <a:pt x="25180" y="1834088"/>
                </a:cubicBezTo>
                <a:cubicBezTo>
                  <a:pt x="11351" y="1930890"/>
                  <a:pt x="0" y="1947683"/>
                  <a:pt x="25180" y="2048400"/>
                </a:cubicBezTo>
                <a:cubicBezTo>
                  <a:pt x="30346" y="2069063"/>
                  <a:pt x="45845" y="2085775"/>
                  <a:pt x="53755" y="2105550"/>
                </a:cubicBezTo>
                <a:cubicBezTo>
                  <a:pt x="64942" y="2133516"/>
                  <a:pt x="72805" y="2162700"/>
                  <a:pt x="82330" y="2191275"/>
                </a:cubicBezTo>
                <a:lnTo>
                  <a:pt x="110905" y="2277000"/>
                </a:lnTo>
                <a:cubicBezTo>
                  <a:pt x="123606" y="2315103"/>
                  <a:pt x="130224" y="2341699"/>
                  <a:pt x="153767" y="2377013"/>
                </a:cubicBezTo>
                <a:cubicBezTo>
                  <a:pt x="180185" y="2416639"/>
                  <a:pt x="210917" y="2453213"/>
                  <a:pt x="239492" y="2491313"/>
                </a:cubicBezTo>
                <a:cubicBezTo>
                  <a:pt x="253780" y="2510363"/>
                  <a:pt x="263760" y="2533587"/>
                  <a:pt x="282355" y="2548463"/>
                </a:cubicBezTo>
                <a:cubicBezTo>
                  <a:pt x="329980" y="2586563"/>
                  <a:pt x="391399" y="2612017"/>
                  <a:pt x="425230" y="2662763"/>
                </a:cubicBezTo>
                <a:cubicBezTo>
                  <a:pt x="434755" y="2677050"/>
                  <a:pt x="440882" y="2694318"/>
                  <a:pt x="453805" y="2705625"/>
                </a:cubicBezTo>
                <a:cubicBezTo>
                  <a:pt x="499782" y="2745854"/>
                  <a:pt x="544454" y="2765237"/>
                  <a:pt x="596680" y="2791350"/>
                </a:cubicBezTo>
                <a:cubicBezTo>
                  <a:pt x="645693" y="2840364"/>
                  <a:pt x="650180" y="2841696"/>
                  <a:pt x="696692" y="2905650"/>
                </a:cubicBezTo>
                <a:cubicBezTo>
                  <a:pt x="716892" y="2933424"/>
                  <a:pt x="732095" y="2964795"/>
                  <a:pt x="753842" y="2991375"/>
                </a:cubicBezTo>
                <a:cubicBezTo>
                  <a:pt x="775167" y="3017439"/>
                  <a:pt x="800249" y="3040285"/>
                  <a:pt x="825280" y="3062813"/>
                </a:cubicBezTo>
                <a:cubicBezTo>
                  <a:pt x="868334" y="3101562"/>
                  <a:pt x="916162" y="3136829"/>
                  <a:pt x="968155" y="3162825"/>
                </a:cubicBezTo>
                <a:cubicBezTo>
                  <a:pt x="991094" y="3174294"/>
                  <a:pt x="1015261" y="3183290"/>
                  <a:pt x="1039592" y="3191400"/>
                </a:cubicBezTo>
                <a:cubicBezTo>
                  <a:pt x="1058221" y="3197610"/>
                  <a:pt x="1077214" y="3203632"/>
                  <a:pt x="1096742" y="3205688"/>
                </a:cubicBezTo>
                <a:cubicBezTo>
                  <a:pt x="1167945" y="3213183"/>
                  <a:pt x="1239553" y="3216308"/>
                  <a:pt x="1311055" y="3219975"/>
                </a:cubicBezTo>
                <a:lnTo>
                  <a:pt x="1653955" y="3234263"/>
                </a:lnTo>
                <a:cubicBezTo>
                  <a:pt x="1677767" y="3239025"/>
                  <a:pt x="1702727" y="3239833"/>
                  <a:pt x="1725392" y="3248550"/>
                </a:cubicBezTo>
                <a:cubicBezTo>
                  <a:pt x="1765150" y="3263841"/>
                  <a:pt x="1797220" y="3302433"/>
                  <a:pt x="1839692" y="3305700"/>
                </a:cubicBezTo>
                <a:lnTo>
                  <a:pt x="2025430" y="3319988"/>
                </a:lnTo>
                <a:cubicBezTo>
                  <a:pt x="2049242" y="3324750"/>
                  <a:pt x="2072914" y="3330283"/>
                  <a:pt x="2096867" y="3334275"/>
                </a:cubicBezTo>
                <a:cubicBezTo>
                  <a:pt x="2130085" y="3339811"/>
                  <a:pt x="2163858" y="3341959"/>
                  <a:pt x="2196880" y="3348563"/>
                </a:cubicBezTo>
                <a:cubicBezTo>
                  <a:pt x="2211648" y="3351517"/>
                  <a:pt x="2224974" y="3359896"/>
                  <a:pt x="2239742" y="3362850"/>
                </a:cubicBezTo>
                <a:cubicBezTo>
                  <a:pt x="2272764" y="3369454"/>
                  <a:pt x="2306622" y="3371114"/>
                  <a:pt x="2339755" y="3377138"/>
                </a:cubicBezTo>
                <a:cubicBezTo>
                  <a:pt x="2437772" y="3394959"/>
                  <a:pt x="2358139" y="3385306"/>
                  <a:pt x="2439767" y="3405713"/>
                </a:cubicBezTo>
                <a:cubicBezTo>
                  <a:pt x="2463326" y="3411603"/>
                  <a:pt x="2487776" y="3413610"/>
                  <a:pt x="2511205" y="3420000"/>
                </a:cubicBezTo>
                <a:cubicBezTo>
                  <a:pt x="2511242" y="3420010"/>
                  <a:pt x="2618343" y="3455713"/>
                  <a:pt x="2639792" y="3462863"/>
                </a:cubicBezTo>
                <a:cubicBezTo>
                  <a:pt x="2654080" y="3467626"/>
                  <a:pt x="2669185" y="3470415"/>
                  <a:pt x="2682655" y="3477150"/>
                </a:cubicBezTo>
                <a:cubicBezTo>
                  <a:pt x="2723539" y="3497592"/>
                  <a:pt x="2740626" y="3509503"/>
                  <a:pt x="2782667" y="3520013"/>
                </a:cubicBezTo>
                <a:cubicBezTo>
                  <a:pt x="2806226" y="3525903"/>
                  <a:pt x="2830292" y="3529538"/>
                  <a:pt x="2854105" y="3534300"/>
                </a:cubicBezTo>
                <a:cubicBezTo>
                  <a:pt x="2899377" y="3556936"/>
                  <a:pt x="2931309" y="3568642"/>
                  <a:pt x="2968405" y="3605738"/>
                </a:cubicBezTo>
                <a:cubicBezTo>
                  <a:pt x="2980547" y="3617880"/>
                  <a:pt x="2987455" y="3634313"/>
                  <a:pt x="2996980" y="3648600"/>
                </a:cubicBezTo>
                <a:cubicBezTo>
                  <a:pt x="3039842" y="3643838"/>
                  <a:pt x="3082441" y="3634313"/>
                  <a:pt x="3125567" y="3634313"/>
                </a:cubicBezTo>
                <a:cubicBezTo>
                  <a:pt x="3181805" y="3634313"/>
                  <a:pt x="3272435" y="3650596"/>
                  <a:pt x="3325592" y="3677175"/>
                </a:cubicBezTo>
                <a:cubicBezTo>
                  <a:pt x="3344642" y="3686700"/>
                  <a:pt x="3362800" y="3698272"/>
                  <a:pt x="3382742" y="3705750"/>
                </a:cubicBezTo>
                <a:cubicBezTo>
                  <a:pt x="3401128" y="3712645"/>
                  <a:pt x="3421506" y="3713143"/>
                  <a:pt x="3439892" y="3720038"/>
                </a:cubicBezTo>
                <a:cubicBezTo>
                  <a:pt x="3540089" y="3757612"/>
                  <a:pt x="3456997" y="3735735"/>
                  <a:pt x="3539905" y="3777188"/>
                </a:cubicBezTo>
                <a:cubicBezTo>
                  <a:pt x="3553375" y="3783923"/>
                  <a:pt x="3568925" y="3785543"/>
                  <a:pt x="3582767" y="3791475"/>
                </a:cubicBezTo>
                <a:cubicBezTo>
                  <a:pt x="3602343" y="3799865"/>
                  <a:pt x="3620341" y="3811660"/>
                  <a:pt x="3639917" y="3820050"/>
                </a:cubicBezTo>
                <a:cubicBezTo>
                  <a:pt x="3677309" y="3836075"/>
                  <a:pt x="3779588" y="3858540"/>
                  <a:pt x="3797080" y="3862913"/>
                </a:cubicBezTo>
                <a:lnTo>
                  <a:pt x="3854230" y="3877200"/>
                </a:lnTo>
                <a:cubicBezTo>
                  <a:pt x="3873280" y="3886725"/>
                  <a:pt x="3891438" y="3898297"/>
                  <a:pt x="3911380" y="3905775"/>
                </a:cubicBezTo>
                <a:cubicBezTo>
                  <a:pt x="3967883" y="3926964"/>
                  <a:pt x="4063747" y="3929584"/>
                  <a:pt x="4111405" y="3934350"/>
                </a:cubicBezTo>
                <a:cubicBezTo>
                  <a:pt x="4125692" y="3939113"/>
                  <a:pt x="4139565" y="3945371"/>
                  <a:pt x="4154267" y="3948638"/>
                </a:cubicBezTo>
                <a:cubicBezTo>
                  <a:pt x="4287228" y="3978185"/>
                  <a:pt x="4302798" y="3959231"/>
                  <a:pt x="4482880" y="3948638"/>
                </a:cubicBezTo>
                <a:cubicBezTo>
                  <a:pt x="4497167" y="3939113"/>
                  <a:pt x="4510833" y="3928582"/>
                  <a:pt x="4525742" y="3920063"/>
                </a:cubicBezTo>
                <a:cubicBezTo>
                  <a:pt x="4567069" y="3896448"/>
                  <a:pt x="4609794" y="3879614"/>
                  <a:pt x="4654330" y="3862913"/>
                </a:cubicBezTo>
                <a:cubicBezTo>
                  <a:pt x="4668431" y="3857625"/>
                  <a:pt x="4682711" y="3852762"/>
                  <a:pt x="4697192" y="3848625"/>
                </a:cubicBezTo>
                <a:cubicBezTo>
                  <a:pt x="4716073" y="3843230"/>
                  <a:pt x="4735292" y="3839100"/>
                  <a:pt x="4754342" y="3834338"/>
                </a:cubicBezTo>
                <a:cubicBezTo>
                  <a:pt x="4801967" y="3848625"/>
                  <a:pt x="4854871" y="3851141"/>
                  <a:pt x="4897217" y="3877200"/>
                </a:cubicBezTo>
                <a:cubicBezTo>
                  <a:pt x="4920868" y="3891754"/>
                  <a:pt x="4914703" y="3937360"/>
                  <a:pt x="4940080" y="3948638"/>
                </a:cubicBezTo>
                <a:cubicBezTo>
                  <a:pt x="4974915" y="3964120"/>
                  <a:pt x="5082127" y="3907408"/>
                  <a:pt x="5111530" y="3905775"/>
                </a:cubicBezTo>
                <a:cubicBezTo>
                  <a:pt x="5421227" y="3888570"/>
                  <a:pt x="5283200" y="3899261"/>
                  <a:pt x="5525867" y="3877200"/>
                </a:cubicBezTo>
                <a:cubicBezTo>
                  <a:pt x="5544917" y="3872438"/>
                  <a:pt x="5564209" y="3868555"/>
                  <a:pt x="5583017" y="3862913"/>
                </a:cubicBezTo>
                <a:cubicBezTo>
                  <a:pt x="5611867" y="3854258"/>
                  <a:pt x="5668742" y="3834338"/>
                  <a:pt x="5668742" y="3834338"/>
                </a:cubicBezTo>
                <a:cubicBezTo>
                  <a:pt x="5824765" y="3730324"/>
                  <a:pt x="5584228" y="3883739"/>
                  <a:pt x="5768755" y="3791475"/>
                </a:cubicBezTo>
                <a:cubicBezTo>
                  <a:pt x="5799472" y="3776116"/>
                  <a:pt x="5823763" y="3749684"/>
                  <a:pt x="5854480" y="3734325"/>
                </a:cubicBezTo>
                <a:cubicBezTo>
                  <a:pt x="5873530" y="3724800"/>
                  <a:pt x="5893569" y="3717038"/>
                  <a:pt x="5911630" y="3705750"/>
                </a:cubicBezTo>
                <a:cubicBezTo>
                  <a:pt x="5931823" y="3693130"/>
                  <a:pt x="5947482" y="3673537"/>
                  <a:pt x="5968780" y="3662888"/>
                </a:cubicBezTo>
                <a:cubicBezTo>
                  <a:pt x="5986343" y="3654106"/>
                  <a:pt x="6006880" y="3653363"/>
                  <a:pt x="6025930" y="3648600"/>
                </a:cubicBezTo>
                <a:cubicBezTo>
                  <a:pt x="6040217" y="3639075"/>
                  <a:pt x="6053433" y="3627704"/>
                  <a:pt x="6068792" y="3620025"/>
                </a:cubicBezTo>
                <a:cubicBezTo>
                  <a:pt x="6129641" y="3589601"/>
                  <a:pt x="6097191" y="3626300"/>
                  <a:pt x="6154517" y="3577163"/>
                </a:cubicBezTo>
                <a:cubicBezTo>
                  <a:pt x="6240807" y="3503200"/>
                  <a:pt x="6175772" y="3531978"/>
                  <a:pt x="6254530" y="3505725"/>
                </a:cubicBezTo>
                <a:cubicBezTo>
                  <a:pt x="6259292" y="3491438"/>
                  <a:pt x="6259016" y="3474297"/>
                  <a:pt x="6268817" y="3462863"/>
                </a:cubicBezTo>
                <a:cubicBezTo>
                  <a:pt x="6303996" y="3421821"/>
                  <a:pt x="6410092" y="3359679"/>
                  <a:pt x="6454555" y="3348563"/>
                </a:cubicBezTo>
                <a:cubicBezTo>
                  <a:pt x="6473605" y="3343800"/>
                  <a:pt x="6493579" y="3341827"/>
                  <a:pt x="6511705" y="3334275"/>
                </a:cubicBezTo>
                <a:cubicBezTo>
                  <a:pt x="6551025" y="3317891"/>
                  <a:pt x="6584680" y="3287456"/>
                  <a:pt x="6626005" y="3277125"/>
                </a:cubicBezTo>
                <a:cubicBezTo>
                  <a:pt x="6655014" y="3269873"/>
                  <a:pt x="6697316" y="3260851"/>
                  <a:pt x="6726017" y="3248550"/>
                </a:cubicBezTo>
                <a:cubicBezTo>
                  <a:pt x="6745593" y="3240160"/>
                  <a:pt x="6763392" y="3227885"/>
                  <a:pt x="6783167" y="3219975"/>
                </a:cubicBezTo>
                <a:cubicBezTo>
                  <a:pt x="6884203" y="3179561"/>
                  <a:pt x="6841834" y="3202375"/>
                  <a:pt x="6926042" y="3177113"/>
                </a:cubicBezTo>
                <a:cubicBezTo>
                  <a:pt x="6954892" y="3168458"/>
                  <a:pt x="7011767" y="3148538"/>
                  <a:pt x="7011767" y="3148538"/>
                </a:cubicBezTo>
                <a:cubicBezTo>
                  <a:pt x="7080379" y="3079926"/>
                  <a:pt x="7043761" y="3133154"/>
                  <a:pt x="7068917" y="3019950"/>
                </a:cubicBezTo>
                <a:cubicBezTo>
                  <a:pt x="7072184" y="3005248"/>
                  <a:pt x="7079242" y="2991618"/>
                  <a:pt x="7083205" y="2977088"/>
                </a:cubicBezTo>
                <a:cubicBezTo>
                  <a:pt x="7093538" y="2939199"/>
                  <a:pt x="7104078" y="2901298"/>
                  <a:pt x="7111780" y="2862788"/>
                </a:cubicBezTo>
                <a:cubicBezTo>
                  <a:pt x="7116542" y="2838975"/>
                  <a:pt x="7119887" y="2814835"/>
                  <a:pt x="7126067" y="2791350"/>
                </a:cubicBezTo>
                <a:cubicBezTo>
                  <a:pt x="7143714" y="2724290"/>
                  <a:pt x="7164167" y="2658000"/>
                  <a:pt x="7183217" y="2591325"/>
                </a:cubicBezTo>
                <a:lnTo>
                  <a:pt x="7211792" y="2491313"/>
                </a:lnTo>
                <a:cubicBezTo>
                  <a:pt x="7243301" y="2239249"/>
                  <a:pt x="7204136" y="2515312"/>
                  <a:pt x="7254655" y="2262713"/>
                </a:cubicBezTo>
                <a:cubicBezTo>
                  <a:pt x="7285613" y="2107923"/>
                  <a:pt x="7251948" y="2215233"/>
                  <a:pt x="7283230" y="2048400"/>
                </a:cubicBezTo>
                <a:cubicBezTo>
                  <a:pt x="7290468" y="2009800"/>
                  <a:pt x="7302810" y="1972329"/>
                  <a:pt x="7311805" y="1934100"/>
                </a:cubicBezTo>
                <a:cubicBezTo>
                  <a:pt x="7321862" y="1891359"/>
                  <a:pt x="7332526" y="1848713"/>
                  <a:pt x="7340380" y="1805513"/>
                </a:cubicBezTo>
                <a:cubicBezTo>
                  <a:pt x="7351586" y="1743882"/>
                  <a:pt x="7357125" y="1681289"/>
                  <a:pt x="7368955" y="1619775"/>
                </a:cubicBezTo>
                <a:cubicBezTo>
                  <a:pt x="7379567" y="1564594"/>
                  <a:pt x="7433094" y="1338548"/>
                  <a:pt x="7454680" y="1276875"/>
                </a:cubicBezTo>
                <a:cubicBezTo>
                  <a:pt x="7470175" y="1232603"/>
                  <a:pt x="7492780" y="1191150"/>
                  <a:pt x="7511830" y="1148288"/>
                </a:cubicBezTo>
                <a:cubicBezTo>
                  <a:pt x="7502305" y="1110188"/>
                  <a:pt x="7505039" y="1066665"/>
                  <a:pt x="7483255" y="1033988"/>
                </a:cubicBezTo>
                <a:cubicBezTo>
                  <a:pt x="7450896" y="985449"/>
                  <a:pt x="7437440" y="973411"/>
                  <a:pt x="7426105" y="905400"/>
                </a:cubicBezTo>
                <a:cubicBezTo>
                  <a:pt x="7421342" y="876825"/>
                  <a:pt x="7418101" y="847954"/>
                  <a:pt x="7411817" y="819675"/>
                </a:cubicBezTo>
                <a:cubicBezTo>
                  <a:pt x="7408550" y="804973"/>
                  <a:pt x="7401183" y="791423"/>
                  <a:pt x="7397530" y="776813"/>
                </a:cubicBezTo>
                <a:cubicBezTo>
                  <a:pt x="7391640" y="753254"/>
                  <a:pt x="7388510" y="729081"/>
                  <a:pt x="7383242" y="705375"/>
                </a:cubicBezTo>
                <a:cubicBezTo>
                  <a:pt x="7378982" y="686206"/>
                  <a:pt x="7373215" y="667394"/>
                  <a:pt x="7368955" y="648225"/>
                </a:cubicBezTo>
                <a:cubicBezTo>
                  <a:pt x="7354229" y="581958"/>
                  <a:pt x="7357797" y="580596"/>
                  <a:pt x="7340380" y="519638"/>
                </a:cubicBezTo>
                <a:cubicBezTo>
                  <a:pt x="7336243" y="505157"/>
                  <a:pt x="7332827" y="490246"/>
                  <a:pt x="7326092" y="476775"/>
                </a:cubicBezTo>
                <a:cubicBezTo>
                  <a:pt x="7318413" y="461417"/>
                  <a:pt x="7307042" y="448200"/>
                  <a:pt x="7297517" y="433913"/>
                </a:cubicBezTo>
                <a:cubicBezTo>
                  <a:pt x="7287992" y="405338"/>
                  <a:pt x="7290240" y="369487"/>
                  <a:pt x="7268942" y="348188"/>
                </a:cubicBezTo>
                <a:cubicBezTo>
                  <a:pt x="7254655" y="333900"/>
                  <a:pt x="7242029" y="317730"/>
                  <a:pt x="7226080" y="305325"/>
                </a:cubicBezTo>
                <a:cubicBezTo>
                  <a:pt x="7137553" y="236470"/>
                  <a:pt x="7156034" y="267738"/>
                  <a:pt x="7083205" y="205313"/>
                </a:cubicBezTo>
                <a:cubicBezTo>
                  <a:pt x="7067864" y="192163"/>
                  <a:pt x="7053277" y="177972"/>
                  <a:pt x="7040342" y="162450"/>
                </a:cubicBezTo>
                <a:cubicBezTo>
                  <a:pt x="7014278" y="131174"/>
                  <a:pt x="7007765" y="98314"/>
                  <a:pt x="6968905" y="76725"/>
                </a:cubicBezTo>
                <a:cubicBezTo>
                  <a:pt x="6942575" y="62097"/>
                  <a:pt x="6910121" y="61620"/>
                  <a:pt x="6883180" y="48150"/>
                </a:cubicBezTo>
                <a:lnTo>
                  <a:pt x="6826030" y="19575"/>
                </a:lnTo>
                <a:cubicBezTo>
                  <a:pt x="6621242" y="24338"/>
                  <a:pt x="6416510" y="33863"/>
                  <a:pt x="6211667" y="33863"/>
                </a:cubicBezTo>
                <a:cubicBezTo>
                  <a:pt x="4497062" y="33863"/>
                  <a:pt x="5582879" y="0"/>
                  <a:pt x="4668617" y="33863"/>
                </a:cubicBezTo>
                <a:cubicBezTo>
                  <a:pt x="4559323" y="55721"/>
                  <a:pt x="4633149" y="36447"/>
                  <a:pt x="4525742" y="76725"/>
                </a:cubicBezTo>
                <a:cubicBezTo>
                  <a:pt x="4476288" y="95271"/>
                  <a:pt x="4466655" y="91981"/>
                  <a:pt x="4411442" y="119588"/>
                </a:cubicBezTo>
                <a:cubicBezTo>
                  <a:pt x="4396084" y="127267"/>
                  <a:pt x="4382867" y="138638"/>
                  <a:pt x="4368580" y="148163"/>
                </a:cubicBezTo>
                <a:cubicBezTo>
                  <a:pt x="4301905" y="143400"/>
                  <a:pt x="4235068" y="140526"/>
                  <a:pt x="4168555" y="133875"/>
                </a:cubicBezTo>
                <a:cubicBezTo>
                  <a:pt x="4092553" y="126275"/>
                  <a:pt x="4083006" y="116317"/>
                  <a:pt x="4011392" y="105300"/>
                </a:cubicBezTo>
                <a:cubicBezTo>
                  <a:pt x="3973442" y="99462"/>
                  <a:pt x="3935192" y="95775"/>
                  <a:pt x="3897092" y="91013"/>
                </a:cubicBezTo>
                <a:cubicBezTo>
                  <a:pt x="3820892" y="95775"/>
                  <a:pt x="3744141" y="94984"/>
                  <a:pt x="3668492" y="105300"/>
                </a:cubicBezTo>
                <a:cubicBezTo>
                  <a:pt x="3638648" y="109370"/>
                  <a:pt x="3611342" y="124350"/>
                  <a:pt x="3582767" y="133875"/>
                </a:cubicBezTo>
                <a:lnTo>
                  <a:pt x="3539905" y="148163"/>
                </a:lnTo>
                <a:cubicBezTo>
                  <a:pt x="3247428" y="133539"/>
                  <a:pt x="3385123" y="133875"/>
                  <a:pt x="3268442" y="133875"/>
                </a:cubicBezTo>
                <a:close/>
              </a:path>
            </a:pathLst>
          </a:custGeom>
          <a:no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3155741" y="2667000"/>
            <a:ext cx="1721059" cy="2261883"/>
          </a:xfrm>
          <a:custGeom>
            <a:avLst/>
            <a:gdLst>
              <a:gd name="connsiteX0" fmla="*/ 1628775 w 1674591"/>
              <a:gd name="connsiteY0" fmla="*/ 828675 h 2100263"/>
              <a:gd name="connsiteX1" fmla="*/ 1600200 w 1674591"/>
              <a:gd name="connsiteY1" fmla="*/ 657225 h 2100263"/>
              <a:gd name="connsiteX2" fmla="*/ 1571625 w 1674591"/>
              <a:gd name="connsiteY2" fmla="*/ 557213 h 2100263"/>
              <a:gd name="connsiteX3" fmla="*/ 1528762 w 1674591"/>
              <a:gd name="connsiteY3" fmla="*/ 428625 h 2100263"/>
              <a:gd name="connsiteX4" fmla="*/ 1514475 w 1674591"/>
              <a:gd name="connsiteY4" fmla="*/ 385763 h 2100263"/>
              <a:gd name="connsiteX5" fmla="*/ 1443037 w 1674591"/>
              <a:gd name="connsiteY5" fmla="*/ 257175 h 2100263"/>
              <a:gd name="connsiteX6" fmla="*/ 1357312 w 1674591"/>
              <a:gd name="connsiteY6" fmla="*/ 200025 h 2100263"/>
              <a:gd name="connsiteX7" fmla="*/ 1314450 w 1674591"/>
              <a:gd name="connsiteY7" fmla="*/ 171450 h 2100263"/>
              <a:gd name="connsiteX8" fmla="*/ 1228725 w 1674591"/>
              <a:gd name="connsiteY8" fmla="*/ 142875 h 2100263"/>
              <a:gd name="connsiteX9" fmla="*/ 1185862 w 1674591"/>
              <a:gd name="connsiteY9" fmla="*/ 128588 h 2100263"/>
              <a:gd name="connsiteX10" fmla="*/ 1143000 w 1674591"/>
              <a:gd name="connsiteY10" fmla="*/ 100013 h 2100263"/>
              <a:gd name="connsiteX11" fmla="*/ 1042987 w 1674591"/>
              <a:gd name="connsiteY11" fmla="*/ 71438 h 2100263"/>
              <a:gd name="connsiteX12" fmla="*/ 957262 w 1674591"/>
              <a:gd name="connsiteY12" fmla="*/ 42863 h 2100263"/>
              <a:gd name="connsiteX13" fmla="*/ 842962 w 1674591"/>
              <a:gd name="connsiteY13" fmla="*/ 28575 h 2100263"/>
              <a:gd name="connsiteX14" fmla="*/ 714375 w 1674591"/>
              <a:gd name="connsiteY14" fmla="*/ 14288 h 2100263"/>
              <a:gd name="connsiteX15" fmla="*/ 642937 w 1674591"/>
              <a:gd name="connsiteY15" fmla="*/ 0 h 2100263"/>
              <a:gd name="connsiteX16" fmla="*/ 442912 w 1674591"/>
              <a:gd name="connsiteY16" fmla="*/ 28575 h 2100263"/>
              <a:gd name="connsiteX17" fmla="*/ 357187 w 1674591"/>
              <a:gd name="connsiteY17" fmla="*/ 85725 h 2100263"/>
              <a:gd name="connsiteX18" fmla="*/ 271462 w 1674591"/>
              <a:gd name="connsiteY18" fmla="*/ 157163 h 2100263"/>
              <a:gd name="connsiteX19" fmla="*/ 228600 w 1674591"/>
              <a:gd name="connsiteY19" fmla="*/ 171450 h 2100263"/>
              <a:gd name="connsiteX20" fmla="*/ 142875 w 1674591"/>
              <a:gd name="connsiteY20" fmla="*/ 228600 h 2100263"/>
              <a:gd name="connsiteX21" fmla="*/ 100012 w 1674591"/>
              <a:gd name="connsiteY21" fmla="*/ 257175 h 2100263"/>
              <a:gd name="connsiteX22" fmla="*/ 28575 w 1674591"/>
              <a:gd name="connsiteY22" fmla="*/ 400050 h 2100263"/>
              <a:gd name="connsiteX23" fmla="*/ 0 w 1674591"/>
              <a:gd name="connsiteY23" fmla="*/ 485775 h 2100263"/>
              <a:gd name="connsiteX24" fmla="*/ 14287 w 1674591"/>
              <a:gd name="connsiteY24" fmla="*/ 814388 h 2100263"/>
              <a:gd name="connsiteX25" fmla="*/ 42862 w 1674591"/>
              <a:gd name="connsiteY25" fmla="*/ 914400 h 2100263"/>
              <a:gd name="connsiteX26" fmla="*/ 57150 w 1674591"/>
              <a:gd name="connsiteY26" fmla="*/ 971550 h 2100263"/>
              <a:gd name="connsiteX27" fmla="*/ 85725 w 1674591"/>
              <a:gd name="connsiteY27" fmla="*/ 1057275 h 2100263"/>
              <a:gd name="connsiteX28" fmla="*/ 100012 w 1674591"/>
              <a:gd name="connsiteY28" fmla="*/ 1100138 h 2100263"/>
              <a:gd name="connsiteX29" fmla="*/ 114300 w 1674591"/>
              <a:gd name="connsiteY29" fmla="*/ 1157288 h 2100263"/>
              <a:gd name="connsiteX30" fmla="*/ 128587 w 1674591"/>
              <a:gd name="connsiteY30" fmla="*/ 1228725 h 2100263"/>
              <a:gd name="connsiteX31" fmla="*/ 142875 w 1674591"/>
              <a:gd name="connsiteY31" fmla="*/ 1271588 h 2100263"/>
              <a:gd name="connsiteX32" fmla="*/ 171450 w 1674591"/>
              <a:gd name="connsiteY32" fmla="*/ 1428750 h 2100263"/>
              <a:gd name="connsiteX33" fmla="*/ 200025 w 1674591"/>
              <a:gd name="connsiteY33" fmla="*/ 1471613 h 2100263"/>
              <a:gd name="connsiteX34" fmla="*/ 242887 w 1674591"/>
              <a:gd name="connsiteY34" fmla="*/ 1557338 h 2100263"/>
              <a:gd name="connsiteX35" fmla="*/ 271462 w 1674591"/>
              <a:gd name="connsiteY35" fmla="*/ 1643063 h 2100263"/>
              <a:gd name="connsiteX36" fmla="*/ 357187 w 1674591"/>
              <a:gd name="connsiteY36" fmla="*/ 1743075 h 2100263"/>
              <a:gd name="connsiteX37" fmla="*/ 400050 w 1674591"/>
              <a:gd name="connsiteY37" fmla="*/ 1843088 h 2100263"/>
              <a:gd name="connsiteX38" fmla="*/ 457200 w 1674591"/>
              <a:gd name="connsiteY38" fmla="*/ 1943100 h 2100263"/>
              <a:gd name="connsiteX39" fmla="*/ 471487 w 1674591"/>
              <a:gd name="connsiteY39" fmla="*/ 1985963 h 2100263"/>
              <a:gd name="connsiteX40" fmla="*/ 514350 w 1674591"/>
              <a:gd name="connsiteY40" fmla="*/ 2028825 h 2100263"/>
              <a:gd name="connsiteX41" fmla="*/ 557212 w 1674591"/>
              <a:gd name="connsiteY41" fmla="*/ 2057400 h 2100263"/>
              <a:gd name="connsiteX42" fmla="*/ 700087 w 1674591"/>
              <a:gd name="connsiteY42" fmla="*/ 2100263 h 2100263"/>
              <a:gd name="connsiteX43" fmla="*/ 957262 w 1674591"/>
              <a:gd name="connsiteY43" fmla="*/ 2085975 h 2100263"/>
              <a:gd name="connsiteX44" fmla="*/ 1028700 w 1674591"/>
              <a:gd name="connsiteY44" fmla="*/ 2071688 h 2100263"/>
              <a:gd name="connsiteX45" fmla="*/ 1114425 w 1674591"/>
              <a:gd name="connsiteY45" fmla="*/ 2000250 h 2100263"/>
              <a:gd name="connsiteX46" fmla="*/ 1128712 w 1674591"/>
              <a:gd name="connsiteY46" fmla="*/ 1957388 h 2100263"/>
              <a:gd name="connsiteX47" fmla="*/ 1171575 w 1674591"/>
              <a:gd name="connsiteY47" fmla="*/ 1900238 h 2100263"/>
              <a:gd name="connsiteX48" fmla="*/ 1200150 w 1674591"/>
              <a:gd name="connsiteY48" fmla="*/ 1857375 h 2100263"/>
              <a:gd name="connsiteX49" fmla="*/ 1228725 w 1674591"/>
              <a:gd name="connsiteY49" fmla="*/ 1800225 h 2100263"/>
              <a:gd name="connsiteX50" fmla="*/ 1343025 w 1674591"/>
              <a:gd name="connsiteY50" fmla="*/ 1671638 h 2100263"/>
              <a:gd name="connsiteX51" fmla="*/ 1428750 w 1674591"/>
              <a:gd name="connsiteY51" fmla="*/ 1471613 h 2100263"/>
              <a:gd name="connsiteX52" fmla="*/ 1428750 w 1674591"/>
              <a:gd name="connsiteY52" fmla="*/ 1471613 h 2100263"/>
              <a:gd name="connsiteX53" fmla="*/ 1471612 w 1674591"/>
              <a:gd name="connsiteY53" fmla="*/ 1371600 h 2100263"/>
              <a:gd name="connsiteX54" fmla="*/ 1500187 w 1674591"/>
              <a:gd name="connsiteY54" fmla="*/ 1314450 h 2100263"/>
              <a:gd name="connsiteX55" fmla="*/ 1528762 w 1674591"/>
              <a:gd name="connsiteY55" fmla="*/ 1228725 h 2100263"/>
              <a:gd name="connsiteX56" fmla="*/ 1600200 w 1674591"/>
              <a:gd name="connsiteY56" fmla="*/ 1143000 h 2100263"/>
              <a:gd name="connsiteX57" fmla="*/ 1628775 w 1674591"/>
              <a:gd name="connsiteY57" fmla="*/ 1057275 h 2100263"/>
              <a:gd name="connsiteX58" fmla="*/ 1643062 w 1674591"/>
              <a:gd name="connsiteY58" fmla="*/ 985838 h 2100263"/>
              <a:gd name="connsiteX59" fmla="*/ 1657350 w 1674591"/>
              <a:gd name="connsiteY59" fmla="*/ 885825 h 2100263"/>
              <a:gd name="connsiteX60" fmla="*/ 1671637 w 1674591"/>
              <a:gd name="connsiteY60" fmla="*/ 842963 h 2100263"/>
              <a:gd name="connsiteX61" fmla="*/ 1628775 w 1674591"/>
              <a:gd name="connsiteY61" fmla="*/ 828675 h 210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674591" h="2100263">
                <a:moveTo>
                  <a:pt x="1628775" y="828675"/>
                </a:moveTo>
                <a:cubicBezTo>
                  <a:pt x="1616869" y="797719"/>
                  <a:pt x="1618522" y="712190"/>
                  <a:pt x="1600200" y="657225"/>
                </a:cubicBezTo>
                <a:cubicBezTo>
                  <a:pt x="1552195" y="513217"/>
                  <a:pt x="1625430" y="736564"/>
                  <a:pt x="1571625" y="557213"/>
                </a:cubicBezTo>
                <a:cubicBezTo>
                  <a:pt x="1571615" y="557180"/>
                  <a:pt x="1535911" y="450073"/>
                  <a:pt x="1528762" y="428625"/>
                </a:cubicBezTo>
                <a:lnTo>
                  <a:pt x="1514475" y="385763"/>
                </a:lnTo>
                <a:cubicBezTo>
                  <a:pt x="1499587" y="341098"/>
                  <a:pt x="1485145" y="285247"/>
                  <a:pt x="1443037" y="257175"/>
                </a:cubicBezTo>
                <a:lnTo>
                  <a:pt x="1357312" y="200025"/>
                </a:lnTo>
                <a:cubicBezTo>
                  <a:pt x="1343025" y="190500"/>
                  <a:pt x="1330740" y="176880"/>
                  <a:pt x="1314450" y="171450"/>
                </a:cubicBezTo>
                <a:lnTo>
                  <a:pt x="1228725" y="142875"/>
                </a:lnTo>
                <a:lnTo>
                  <a:pt x="1185862" y="128588"/>
                </a:lnTo>
                <a:cubicBezTo>
                  <a:pt x="1171575" y="119063"/>
                  <a:pt x="1158358" y="107692"/>
                  <a:pt x="1143000" y="100013"/>
                </a:cubicBezTo>
                <a:cubicBezTo>
                  <a:pt x="1118988" y="88007"/>
                  <a:pt x="1065882" y="78306"/>
                  <a:pt x="1042987" y="71438"/>
                </a:cubicBezTo>
                <a:cubicBezTo>
                  <a:pt x="1014137" y="62783"/>
                  <a:pt x="987150" y="46599"/>
                  <a:pt x="957262" y="42863"/>
                </a:cubicBezTo>
                <a:lnTo>
                  <a:pt x="842962" y="28575"/>
                </a:lnTo>
                <a:cubicBezTo>
                  <a:pt x="800131" y="23536"/>
                  <a:pt x="757068" y="20387"/>
                  <a:pt x="714375" y="14288"/>
                </a:cubicBezTo>
                <a:cubicBezTo>
                  <a:pt x="690335" y="10854"/>
                  <a:pt x="666750" y="4763"/>
                  <a:pt x="642937" y="0"/>
                </a:cubicBezTo>
                <a:cubicBezTo>
                  <a:pt x="638330" y="461"/>
                  <a:pt x="481753" y="9154"/>
                  <a:pt x="442912" y="28575"/>
                </a:cubicBezTo>
                <a:cubicBezTo>
                  <a:pt x="412195" y="43934"/>
                  <a:pt x="381471" y="61441"/>
                  <a:pt x="357187" y="85725"/>
                </a:cubicBezTo>
                <a:cubicBezTo>
                  <a:pt x="325588" y="117325"/>
                  <a:pt x="311247" y="137271"/>
                  <a:pt x="271462" y="157163"/>
                </a:cubicBezTo>
                <a:cubicBezTo>
                  <a:pt x="257992" y="163898"/>
                  <a:pt x="242887" y="166688"/>
                  <a:pt x="228600" y="171450"/>
                </a:cubicBezTo>
                <a:lnTo>
                  <a:pt x="142875" y="228600"/>
                </a:lnTo>
                <a:lnTo>
                  <a:pt x="100012" y="257175"/>
                </a:lnTo>
                <a:cubicBezTo>
                  <a:pt x="17584" y="380816"/>
                  <a:pt x="59416" y="297245"/>
                  <a:pt x="28575" y="400050"/>
                </a:cubicBezTo>
                <a:cubicBezTo>
                  <a:pt x="19920" y="428900"/>
                  <a:pt x="0" y="485775"/>
                  <a:pt x="0" y="485775"/>
                </a:cubicBezTo>
                <a:cubicBezTo>
                  <a:pt x="4762" y="595313"/>
                  <a:pt x="6188" y="705046"/>
                  <a:pt x="14287" y="814388"/>
                </a:cubicBezTo>
                <a:cubicBezTo>
                  <a:pt x="16520" y="844531"/>
                  <a:pt x="34413" y="884828"/>
                  <a:pt x="42862" y="914400"/>
                </a:cubicBezTo>
                <a:cubicBezTo>
                  <a:pt x="48257" y="933281"/>
                  <a:pt x="51507" y="952742"/>
                  <a:pt x="57150" y="971550"/>
                </a:cubicBezTo>
                <a:cubicBezTo>
                  <a:pt x="65805" y="1000400"/>
                  <a:pt x="76200" y="1028700"/>
                  <a:pt x="85725" y="1057275"/>
                </a:cubicBezTo>
                <a:cubicBezTo>
                  <a:pt x="90487" y="1071563"/>
                  <a:pt x="96359" y="1085527"/>
                  <a:pt x="100012" y="1100138"/>
                </a:cubicBezTo>
                <a:cubicBezTo>
                  <a:pt x="104775" y="1119188"/>
                  <a:pt x="110040" y="1138119"/>
                  <a:pt x="114300" y="1157288"/>
                </a:cubicBezTo>
                <a:cubicBezTo>
                  <a:pt x="119568" y="1180994"/>
                  <a:pt x="122697" y="1205166"/>
                  <a:pt x="128587" y="1228725"/>
                </a:cubicBezTo>
                <a:cubicBezTo>
                  <a:pt x="132240" y="1243336"/>
                  <a:pt x="138112" y="1257300"/>
                  <a:pt x="142875" y="1271588"/>
                </a:cubicBezTo>
                <a:cubicBezTo>
                  <a:pt x="144481" y="1281224"/>
                  <a:pt x="165457" y="1412769"/>
                  <a:pt x="171450" y="1428750"/>
                </a:cubicBezTo>
                <a:cubicBezTo>
                  <a:pt x="177479" y="1444828"/>
                  <a:pt x="190500" y="1457325"/>
                  <a:pt x="200025" y="1471613"/>
                </a:cubicBezTo>
                <a:cubicBezTo>
                  <a:pt x="252127" y="1627923"/>
                  <a:pt x="169033" y="1391166"/>
                  <a:pt x="242887" y="1557338"/>
                </a:cubicBezTo>
                <a:cubicBezTo>
                  <a:pt x="255120" y="1584863"/>
                  <a:pt x="257992" y="1616122"/>
                  <a:pt x="271462" y="1643063"/>
                </a:cubicBezTo>
                <a:cubicBezTo>
                  <a:pt x="312258" y="1724654"/>
                  <a:pt x="309528" y="1676352"/>
                  <a:pt x="357187" y="1743075"/>
                </a:cubicBezTo>
                <a:cubicBezTo>
                  <a:pt x="406737" y="1812445"/>
                  <a:pt x="368957" y="1780903"/>
                  <a:pt x="400050" y="1843088"/>
                </a:cubicBezTo>
                <a:cubicBezTo>
                  <a:pt x="471785" y="1986556"/>
                  <a:pt x="382066" y="1767785"/>
                  <a:pt x="457200" y="1943100"/>
                </a:cubicBezTo>
                <a:cubicBezTo>
                  <a:pt x="463133" y="1956943"/>
                  <a:pt x="463133" y="1973432"/>
                  <a:pt x="471487" y="1985963"/>
                </a:cubicBezTo>
                <a:cubicBezTo>
                  <a:pt x="482695" y="2002775"/>
                  <a:pt x="498828" y="2015890"/>
                  <a:pt x="514350" y="2028825"/>
                </a:cubicBezTo>
                <a:cubicBezTo>
                  <a:pt x="527541" y="2039818"/>
                  <a:pt x="541521" y="2050426"/>
                  <a:pt x="557212" y="2057400"/>
                </a:cubicBezTo>
                <a:cubicBezTo>
                  <a:pt x="601932" y="2077276"/>
                  <a:pt x="652592" y="2088389"/>
                  <a:pt x="700087" y="2100263"/>
                </a:cubicBezTo>
                <a:cubicBezTo>
                  <a:pt x="785812" y="2095500"/>
                  <a:pt x="871728" y="2093413"/>
                  <a:pt x="957262" y="2085975"/>
                </a:cubicBezTo>
                <a:cubicBezTo>
                  <a:pt x="981455" y="2083871"/>
                  <a:pt x="1005962" y="2080215"/>
                  <a:pt x="1028700" y="2071688"/>
                </a:cubicBezTo>
                <a:cubicBezTo>
                  <a:pt x="1060525" y="2059754"/>
                  <a:pt x="1092190" y="2022485"/>
                  <a:pt x="1114425" y="2000250"/>
                </a:cubicBezTo>
                <a:cubicBezTo>
                  <a:pt x="1119187" y="1985963"/>
                  <a:pt x="1121240" y="1970464"/>
                  <a:pt x="1128712" y="1957388"/>
                </a:cubicBezTo>
                <a:cubicBezTo>
                  <a:pt x="1140526" y="1936713"/>
                  <a:pt x="1157734" y="1919615"/>
                  <a:pt x="1171575" y="1900238"/>
                </a:cubicBezTo>
                <a:cubicBezTo>
                  <a:pt x="1181556" y="1886265"/>
                  <a:pt x="1191631" y="1872284"/>
                  <a:pt x="1200150" y="1857375"/>
                </a:cubicBezTo>
                <a:cubicBezTo>
                  <a:pt x="1210717" y="1838883"/>
                  <a:pt x="1215420" y="1816856"/>
                  <a:pt x="1228725" y="1800225"/>
                </a:cubicBezTo>
                <a:cubicBezTo>
                  <a:pt x="1299959" y="1711183"/>
                  <a:pt x="1303351" y="1744374"/>
                  <a:pt x="1343025" y="1671638"/>
                </a:cubicBezTo>
                <a:cubicBezTo>
                  <a:pt x="1403556" y="1560664"/>
                  <a:pt x="1393839" y="1576347"/>
                  <a:pt x="1428750" y="1471613"/>
                </a:cubicBezTo>
                <a:lnTo>
                  <a:pt x="1428750" y="1471613"/>
                </a:lnTo>
                <a:cubicBezTo>
                  <a:pt x="1523521" y="1282071"/>
                  <a:pt x="1408545" y="1518759"/>
                  <a:pt x="1471612" y="1371600"/>
                </a:cubicBezTo>
                <a:cubicBezTo>
                  <a:pt x="1480002" y="1352023"/>
                  <a:pt x="1492277" y="1334225"/>
                  <a:pt x="1500187" y="1314450"/>
                </a:cubicBezTo>
                <a:cubicBezTo>
                  <a:pt x="1511374" y="1286484"/>
                  <a:pt x="1507463" y="1250023"/>
                  <a:pt x="1528762" y="1228725"/>
                </a:cubicBezTo>
                <a:cubicBezTo>
                  <a:pt x="1583767" y="1173721"/>
                  <a:pt x="1560417" y="1202675"/>
                  <a:pt x="1600200" y="1143000"/>
                </a:cubicBezTo>
                <a:cubicBezTo>
                  <a:pt x="1609725" y="1114425"/>
                  <a:pt x="1622868" y="1086811"/>
                  <a:pt x="1628775" y="1057275"/>
                </a:cubicBezTo>
                <a:cubicBezTo>
                  <a:pt x="1633537" y="1033463"/>
                  <a:pt x="1639070" y="1009791"/>
                  <a:pt x="1643062" y="985838"/>
                </a:cubicBezTo>
                <a:cubicBezTo>
                  <a:pt x="1648598" y="952620"/>
                  <a:pt x="1650746" y="918847"/>
                  <a:pt x="1657350" y="885825"/>
                </a:cubicBezTo>
                <a:cubicBezTo>
                  <a:pt x="1660304" y="871057"/>
                  <a:pt x="1674591" y="857731"/>
                  <a:pt x="1671637" y="842963"/>
                </a:cubicBezTo>
                <a:cubicBezTo>
                  <a:pt x="1668995" y="829754"/>
                  <a:pt x="1640681" y="859631"/>
                  <a:pt x="1628775" y="828675"/>
                </a:cubicBezTo>
                <a:close/>
              </a:path>
            </a:pathLst>
          </a:custGeom>
          <a:noFill/>
          <a:ln w="57150">
            <a:solidFill>
              <a:schemeClr val="accent3">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762000" y="1702206"/>
            <a:ext cx="1219200" cy="461665"/>
          </a:xfrm>
          <a:prstGeom prst="rect">
            <a:avLst/>
          </a:prstGeom>
          <a:noFill/>
        </p:spPr>
        <p:txBody>
          <a:bodyPr wrap="square" rtlCol="0">
            <a:spAutoFit/>
          </a:bodyPr>
          <a:lstStyle/>
          <a:p>
            <a:r>
              <a:rPr lang="en-US" sz="2400" b="1" dirty="0"/>
              <a:t>stroma</a:t>
            </a:r>
          </a:p>
        </p:txBody>
      </p:sp>
      <p:sp>
        <p:nvSpPr>
          <p:cNvPr id="9" name="TextBox 8"/>
          <p:cNvSpPr txBox="1"/>
          <p:nvPr/>
        </p:nvSpPr>
        <p:spPr>
          <a:xfrm rot="679641">
            <a:off x="3470319" y="4997795"/>
            <a:ext cx="1219200" cy="461665"/>
          </a:xfrm>
          <a:prstGeom prst="rect">
            <a:avLst/>
          </a:prstGeom>
          <a:noFill/>
        </p:spPr>
        <p:txBody>
          <a:bodyPr wrap="square" rtlCol="0">
            <a:spAutoFit/>
          </a:bodyPr>
          <a:lstStyle/>
          <a:p>
            <a:r>
              <a:rPr lang="en-US" sz="2400" b="1" dirty="0"/>
              <a:t>stroma</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586</TotalTime>
  <Words>1856</Words>
  <Application>Microsoft Macintosh PowerPoint</Application>
  <PresentationFormat>On-screen Show (4:3)</PresentationFormat>
  <Paragraphs>256</Paragraphs>
  <Slides>42</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42</vt:i4>
      </vt:variant>
    </vt:vector>
  </HeadingPairs>
  <TitlesOfParts>
    <vt:vector size="52" baseType="lpstr">
      <vt:lpstr>Arial</vt:lpstr>
      <vt:lpstr>Bradley Hand ITC</vt:lpstr>
      <vt:lpstr>Calibri</vt:lpstr>
      <vt:lpstr>Chiller</vt:lpstr>
      <vt:lpstr>Georgia</vt:lpstr>
      <vt:lpstr>Helvetica</vt:lpstr>
      <vt:lpstr>Script MT Bold</vt:lpstr>
      <vt:lpstr>Tempus Sans ITC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Lenovo</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DJ.Lowrie</dc:creator>
  <cp:lastModifiedBy>Freiermuth, Jacquelyn (freierjp)</cp:lastModifiedBy>
  <cp:revision>71</cp:revision>
  <cp:lastPrinted>2012-02-01T15:59:23Z</cp:lastPrinted>
  <dcterms:created xsi:type="dcterms:W3CDTF">2010-11-06T19:04:50Z</dcterms:created>
  <dcterms:modified xsi:type="dcterms:W3CDTF">2020-08-01T01:41:07Z</dcterms:modified>
</cp:coreProperties>
</file>