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33" r:id="rId2"/>
    <p:sldId id="332" r:id="rId3"/>
    <p:sldId id="457" r:id="rId4"/>
    <p:sldId id="449" r:id="rId5"/>
    <p:sldId id="459" r:id="rId6"/>
    <p:sldId id="463" r:id="rId7"/>
    <p:sldId id="465" r:id="rId8"/>
    <p:sldId id="460" r:id="rId9"/>
    <p:sldId id="466" r:id="rId10"/>
    <p:sldId id="467" r:id="rId11"/>
    <p:sldId id="458" r:id="rId12"/>
    <p:sldId id="461" r:id="rId13"/>
    <p:sldId id="462" r:id="rId14"/>
    <p:sldId id="472" r:id="rId15"/>
    <p:sldId id="471" r:id="rId16"/>
    <p:sldId id="473" r:id="rId17"/>
    <p:sldId id="486" r:id="rId18"/>
    <p:sldId id="487" r:id="rId19"/>
    <p:sldId id="488" r:id="rId20"/>
    <p:sldId id="491" r:id="rId21"/>
    <p:sldId id="492" r:id="rId22"/>
    <p:sldId id="490" r:id="rId23"/>
    <p:sldId id="493" r:id="rId24"/>
    <p:sldId id="489" r:id="rId25"/>
    <p:sldId id="410" r:id="rId26"/>
    <p:sldId id="499" r:id="rId27"/>
    <p:sldId id="456" r:id="rId28"/>
    <p:sldId id="502" r:id="rId29"/>
    <p:sldId id="495" r:id="rId30"/>
    <p:sldId id="504" r:id="rId31"/>
    <p:sldId id="516" r:id="rId32"/>
    <p:sldId id="512" r:id="rId33"/>
    <p:sldId id="498" r:id="rId34"/>
    <p:sldId id="506" r:id="rId35"/>
    <p:sldId id="503" r:id="rId36"/>
    <p:sldId id="513" r:id="rId37"/>
    <p:sldId id="505" r:id="rId38"/>
    <p:sldId id="500" r:id="rId39"/>
    <p:sldId id="507" r:id="rId40"/>
    <p:sldId id="518" r:id="rId41"/>
    <p:sldId id="501" r:id="rId42"/>
    <p:sldId id="448" r:id="rId43"/>
    <p:sldId id="519" r:id="rId44"/>
    <p:sldId id="508" r:id="rId45"/>
    <p:sldId id="496" r:id="rId46"/>
    <p:sldId id="455" r:id="rId47"/>
    <p:sldId id="509" r:id="rId48"/>
    <p:sldId id="511" r:id="rId49"/>
    <p:sldId id="494" r:id="rId50"/>
    <p:sldId id="521" r:id="rId51"/>
    <p:sldId id="454" r:id="rId52"/>
    <p:sldId id="497" r:id="rId53"/>
    <p:sldId id="510" r:id="rId54"/>
    <p:sldId id="514" r:id="rId55"/>
    <p:sldId id="515" r:id="rId56"/>
    <p:sldId id="517" r:id="rId5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996600"/>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97" autoAdjust="0"/>
    <p:restoredTop sz="96041" autoAdjust="0"/>
  </p:normalViewPr>
  <p:slideViewPr>
    <p:cSldViewPr>
      <p:cViewPr varScale="1">
        <p:scale>
          <a:sx n="113" d="100"/>
          <a:sy n="113" d="100"/>
        </p:scale>
        <p:origin x="188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velblog.org/Photos/9649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hyperlink" Target="http://med2.uc.edu/labmanuals/ma/virtuallabs/MaleAccessory/prostateSL162_xvid.mp4.mp4" TargetMode="External"/><Relationship Id="rId3" Type="http://schemas.openxmlformats.org/officeDocument/2006/relationships/hyperlink" Target="http://med2.uc.edu/labmanuals/ma/virtuallabs/MaleAccessory/prostateSL56_xvid.mp4.mp4" TargetMode="External"/><Relationship Id="rId7" Type="http://schemas.openxmlformats.org/officeDocument/2006/relationships/hyperlink" Target="http://med2.uc.edu/labmanuals/ma/virtuallabs/MaleAccessory/childprostateSL163_xvid.mp4.mp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ebslideserver.uc.edu:82/@200/view.apml?u=guest2&amp;p=guest" TargetMode="External"/><Relationship Id="rId5" Type="http://schemas.openxmlformats.org/officeDocument/2006/relationships/hyperlink" Target="http://webslideserver.uc.edu:82/@216/view.apml?u=guest2&amp;p=guest" TargetMode="External"/><Relationship Id="rId4" Type="http://schemas.openxmlformats.org/officeDocument/2006/relationships/hyperlink" Target="http://webslideserver.uc.edu:82/@112/view.apml?u=guest2&amp;p=gue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med2.uc.edu/labmanuals/ma/virtuallabs/MaleAccessory/prostateductsSL162_xvid.mp4.mp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ebslideserver.uc.edu:82/@216/view.apml?u=guest2&amp;p=gues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med2.uc.edu/labmanuals/ma/virtuallabs/MaleAccessory/bulbourethralSL183_xvid.mp4.m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ebslideserver.uc.edu:82/@222/view.apml?u=guest2&amp;p=gues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med2.uc.edu/labmanuals/ma/virtuallabs/MaleAccessory/membranousSL164_xvid.mp4.mp4"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ebslideserver.uc.edu:82/@201/view.apml?u=guest2&amp;p=gues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med2.uc.edu/labmanuals/ma/virtuallabs/MaleAccessory/penisSL165_xvid.mp4.mp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ebslideserver.uc.edu:82/@231/view.apml?u=guest2&amp;p=gues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med2.uc.edu/labmanuals/ma/virtuallabs/MaleAccessory/seminaloverviewSL56_xvid.mp4.mp4" TargetMode="External"/><Relationship Id="rId7" Type="http://schemas.openxmlformats.org/officeDocument/2006/relationships/hyperlink" Target="http://med2.uc.edu/labmanuals/ma/virtuallabs/MaleAccessory/seminalSL161_xvid.mp4.mp4"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med2.uc.edu/labmanuals/ma/virtuallabs/MaleAccessory/seminalSL56_xvid.mp4.mp4" TargetMode="External"/><Relationship Id="rId5" Type="http://schemas.openxmlformats.org/officeDocument/2006/relationships/hyperlink" Target="http://webslideserver.uc.edu:82/@215/view.apml?u=guest2&amp;p=guest" TargetMode="External"/><Relationship Id="rId4" Type="http://schemas.openxmlformats.org/officeDocument/2006/relationships/hyperlink" Target="http://webslideserver.uc.edu:82/@112/view.apml?u=guest2&amp;p=gues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219200"/>
            <a:ext cx="7696200" cy="1323439"/>
          </a:xfrm>
          <a:prstGeom prst="rect">
            <a:avLst/>
          </a:prstGeom>
          <a:noFill/>
        </p:spPr>
        <p:txBody>
          <a:bodyPr wrap="square">
            <a:spAutoFit/>
          </a:bodyPr>
          <a:lstStyle/>
          <a:p>
            <a:pPr algn="ctr" fontAlgn="auto">
              <a:spcBef>
                <a:spcPts val="0"/>
              </a:spcBef>
              <a:spcAft>
                <a:spcPts val="0"/>
              </a:spcAft>
              <a:defRPr/>
            </a:pPr>
            <a:r>
              <a:rPr lang="en-US" sz="4000" dirty="0">
                <a:solidFill>
                  <a:schemeClr val="accent6">
                    <a:lumMod val="50000"/>
                  </a:schemeClr>
                </a:solidFill>
                <a:latin typeface="+mn-lt"/>
              </a:rPr>
              <a:t>Male Accessory Glands and Penis</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304800" y="48006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pic>
        <p:nvPicPr>
          <p:cNvPr id="1026" name="Picture 2" descr="Preparing Sheep Tes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5240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4038599"/>
            <a:ext cx="2743200" cy="24059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63773" y="1937266"/>
            <a:ext cx="2743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prostate – SL56</a:t>
            </a:r>
            <a:endParaRPr lang="en-US" dirty="0">
              <a:latin typeface="Calibri" pitchFamily="34" charset="0"/>
            </a:endParaRPr>
          </a:p>
        </p:txBody>
      </p:sp>
      <p:sp>
        <p:nvSpPr>
          <p:cNvPr id="37891" name="TextBox 4"/>
          <p:cNvSpPr txBox="1">
            <a:spLocks noChangeArrowheads="1"/>
          </p:cNvSpPr>
          <p:nvPr/>
        </p:nvSpPr>
        <p:spPr bwMode="auto">
          <a:xfrm>
            <a:off x="1938190" y="5181600"/>
            <a:ext cx="5986610" cy="1569660"/>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056</a:t>
            </a:r>
            <a:r>
              <a:rPr lang="en-US" dirty="0">
                <a:latin typeface="Calibri" pitchFamily="34" charset="0"/>
              </a:rPr>
              <a:t> and </a:t>
            </a:r>
            <a:r>
              <a:rPr lang="en-US" u="sng" dirty="0">
                <a:hlinkClick r:id="rId5"/>
              </a:rPr>
              <a:t>SL 162</a:t>
            </a:r>
            <a:r>
              <a:rPr lang="en-US" dirty="0">
                <a:latin typeface="Calibri" pitchFamily="34" charset="0"/>
              </a:rPr>
              <a:t> and </a:t>
            </a:r>
            <a:r>
              <a:rPr lang="en-US" u="sng" dirty="0">
                <a:hlinkClick r:id="rId6"/>
              </a:rPr>
              <a:t>SL 163</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Prostate gland</a:t>
            </a:r>
          </a:p>
          <a:p>
            <a:pPr lvl="2" eaLnBrk="0" hangingPunct="0">
              <a:buFontTx/>
              <a:buChar char="•"/>
            </a:pPr>
            <a:r>
              <a:rPr lang="en-US" sz="1200" b="1" dirty="0">
                <a:solidFill>
                  <a:srgbClr val="002060"/>
                </a:solidFill>
                <a:latin typeface="Georgia" pitchFamily="18" charset="0"/>
                <a:ea typeface="Times" pitchFamily="18" charset="0"/>
                <a:cs typeface="Arial" charset="0"/>
              </a:rPr>
              <a:t>Concretions</a:t>
            </a:r>
          </a:p>
          <a:p>
            <a:pPr marL="228600" lvl="2" eaLnBrk="0" hangingPunct="0">
              <a:buFontTx/>
              <a:buChar char="•"/>
            </a:pPr>
            <a:endParaRPr lang="en-US" sz="1200" b="1" dirty="0">
              <a:solidFill>
                <a:srgbClr val="002060"/>
              </a:solidFill>
              <a:latin typeface="Georgia" pitchFamily="18" charset="0"/>
              <a:ea typeface="Times" pitchFamily="18" charset="0"/>
              <a:cs typeface="Arial" charset="0"/>
            </a:endParaRPr>
          </a:p>
          <a:p>
            <a:pPr marL="228600" lvl="2" eaLnBrk="0" hangingPunct="0"/>
            <a:r>
              <a:rPr lang="en-US" sz="1200" b="1" dirty="0">
                <a:solidFill>
                  <a:srgbClr val="996600"/>
                </a:solidFill>
                <a:latin typeface="Georgia" pitchFamily="18" charset="0"/>
                <a:ea typeface="Times" pitchFamily="18" charset="0"/>
                <a:cs typeface="Arial" charset="0"/>
              </a:rPr>
              <a:t>For the child’s prostate, just appreciate that the gland is not developed at this age.  Specific recognition on a practical would be difficult.</a:t>
            </a:r>
          </a:p>
        </p:txBody>
      </p:sp>
      <p:sp>
        <p:nvSpPr>
          <p:cNvPr id="8" name="TextBox 3"/>
          <p:cNvSpPr txBox="1">
            <a:spLocks noChangeArrowheads="1"/>
          </p:cNvSpPr>
          <p:nvPr/>
        </p:nvSpPr>
        <p:spPr bwMode="auto">
          <a:xfrm>
            <a:off x="2438400" y="3657600"/>
            <a:ext cx="3505200" cy="369332"/>
          </a:xfrm>
          <a:prstGeom prst="rect">
            <a:avLst/>
          </a:prstGeom>
          <a:noFill/>
          <a:ln w="9525">
            <a:noFill/>
            <a:miter lim="800000"/>
            <a:headEnd/>
            <a:tailEnd/>
          </a:ln>
        </p:spPr>
        <p:txBody>
          <a:bodyPr wrap="square">
            <a:spAutoFit/>
          </a:bodyPr>
          <a:lstStyle/>
          <a:p>
            <a:r>
              <a:rPr lang="en-US" dirty="0">
                <a:latin typeface="Calibri" pitchFamily="34" charset="0"/>
                <a:hlinkClick r:id="rId7"/>
              </a:rPr>
              <a:t>Video of child’s prostate – SL163</a:t>
            </a:r>
            <a:endParaRPr lang="en-US" dirty="0">
              <a:latin typeface="Calibri" pitchFamily="34" charset="0"/>
            </a:endParaRPr>
          </a:p>
        </p:txBody>
      </p:sp>
      <p:sp>
        <p:nvSpPr>
          <p:cNvPr id="9" name="Rectangle 8"/>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sp>
        <p:nvSpPr>
          <p:cNvPr id="6" name="TextBox 3"/>
          <p:cNvSpPr txBox="1">
            <a:spLocks noChangeArrowheads="1"/>
          </p:cNvSpPr>
          <p:nvPr/>
        </p:nvSpPr>
        <p:spPr bwMode="auto">
          <a:xfrm>
            <a:off x="2819400" y="2743200"/>
            <a:ext cx="2743200" cy="369332"/>
          </a:xfrm>
          <a:prstGeom prst="rect">
            <a:avLst/>
          </a:prstGeom>
          <a:noFill/>
          <a:ln w="9525">
            <a:noFill/>
            <a:miter lim="800000"/>
            <a:headEnd/>
            <a:tailEnd/>
          </a:ln>
        </p:spPr>
        <p:txBody>
          <a:bodyPr wrap="square">
            <a:spAutoFit/>
          </a:bodyPr>
          <a:lstStyle/>
          <a:p>
            <a:r>
              <a:rPr lang="en-US" dirty="0">
                <a:latin typeface="Calibri" pitchFamily="34" charset="0"/>
                <a:hlinkClick r:id="rId8"/>
              </a:rPr>
              <a:t>Video of prostate – SL162</a:t>
            </a:r>
            <a:endParaRPr lang="en-US" dirty="0">
              <a:latin typeface="Calibri" pitchFamily="34" charset="0"/>
            </a:endParaRPr>
          </a:p>
        </p:txBody>
      </p:sp>
    </p:spTree>
    <p:extLst>
      <p:ext uri="{BB962C8B-B14F-4D97-AF65-F5344CB8AC3E}">
        <p14:creationId xmlns:p14="http://schemas.microsoft.com/office/powerpoint/2010/main" val="255776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19" y="657760"/>
            <a:ext cx="3440208" cy="2103567"/>
          </a:xfrm>
          <a:prstGeom prst="rect">
            <a:avLst/>
          </a:prstGeom>
        </p:spPr>
      </p:pic>
      <p:sp>
        <p:nvSpPr>
          <p:cNvPr id="5" name="TextBox 4"/>
          <p:cNvSpPr txBox="1"/>
          <p:nvPr/>
        </p:nvSpPr>
        <p:spPr>
          <a:xfrm>
            <a:off x="125817" y="5181600"/>
            <a:ext cx="8789581"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The area within the green rectangle is enlarged in the drawing on the right.  Note that the short duct of each </a:t>
            </a:r>
            <a:r>
              <a:rPr lang="en-US" sz="1600" b="1" dirty="0">
                <a:solidFill>
                  <a:schemeClr val="accent6">
                    <a:lumMod val="75000"/>
                  </a:schemeClr>
                </a:solidFill>
                <a:latin typeface="Calibri" pitchFamily="34" charset="0"/>
              </a:rPr>
              <a:t>seminal vesicle </a:t>
            </a:r>
            <a:r>
              <a:rPr lang="en-US" sz="1600" b="1" dirty="0">
                <a:solidFill>
                  <a:schemeClr val="accent6">
                    <a:lumMod val="50000"/>
                  </a:schemeClr>
                </a:solidFill>
                <a:latin typeface="Calibri" pitchFamily="34" charset="0"/>
              </a:rPr>
              <a:t>(black arrow) joins with the </a:t>
            </a:r>
            <a:r>
              <a:rPr lang="en-US" sz="1600" b="1" dirty="0">
                <a:solidFill>
                  <a:schemeClr val="accent6">
                    <a:lumMod val="75000"/>
                  </a:schemeClr>
                </a:solidFill>
                <a:latin typeface="Calibri" pitchFamily="34" charset="0"/>
              </a:rPr>
              <a:t>vas (</a:t>
            </a:r>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deferens </a:t>
            </a:r>
            <a:r>
              <a:rPr lang="en-US" sz="1600" b="1" dirty="0">
                <a:solidFill>
                  <a:schemeClr val="accent6">
                    <a:lumMod val="50000"/>
                  </a:schemeClr>
                </a:solidFill>
                <a:latin typeface="Calibri" pitchFamily="34" charset="0"/>
              </a:rPr>
              <a:t>to become the </a:t>
            </a:r>
            <a:r>
              <a:rPr lang="en-US" sz="1600" b="1" dirty="0">
                <a:solidFill>
                  <a:schemeClr val="accent6">
                    <a:lumMod val="75000"/>
                  </a:schemeClr>
                </a:solidFill>
                <a:latin typeface="Calibri" pitchFamily="34" charset="0"/>
              </a:rPr>
              <a:t>ejaculatory duct </a:t>
            </a:r>
            <a:r>
              <a:rPr lang="en-US" sz="1600" b="1" dirty="0">
                <a:solidFill>
                  <a:schemeClr val="accent6">
                    <a:lumMod val="50000"/>
                  </a:schemeClr>
                </a:solidFill>
                <a:latin typeface="Calibri" pitchFamily="34" charset="0"/>
              </a:rPr>
              <a:t>(blue arrow), which runs in the substance of the prostate gland to join with the </a:t>
            </a:r>
            <a:r>
              <a:rPr lang="en-US" sz="1600" b="1" dirty="0">
                <a:solidFill>
                  <a:schemeClr val="accent6">
                    <a:lumMod val="75000"/>
                  </a:schemeClr>
                </a:solidFill>
                <a:latin typeface="Calibri" pitchFamily="34" charset="0"/>
              </a:rPr>
              <a:t>prostatic urethra</a:t>
            </a:r>
            <a:r>
              <a:rPr lang="en-US" sz="1600" b="1" dirty="0">
                <a:solidFill>
                  <a:schemeClr val="accent6">
                    <a:lumMod val="50000"/>
                  </a:schemeClr>
                </a:solidFill>
                <a:latin typeface="Calibri" pitchFamily="34" charset="0"/>
              </a:rPr>
              <a:t>.  Not shown is the </a:t>
            </a:r>
            <a:r>
              <a:rPr lang="en-US" sz="1600" b="1" dirty="0">
                <a:solidFill>
                  <a:schemeClr val="accent6">
                    <a:lumMod val="75000"/>
                  </a:schemeClr>
                </a:solidFill>
                <a:latin typeface="Calibri" pitchFamily="34" charset="0"/>
              </a:rPr>
              <a:t>prostatic utricle</a:t>
            </a:r>
            <a:r>
              <a:rPr lang="en-US" sz="1600" b="1" dirty="0">
                <a:solidFill>
                  <a:schemeClr val="accent6">
                    <a:lumMod val="50000"/>
                  </a:schemeClr>
                </a:solidFill>
                <a:latin typeface="Calibri" pitchFamily="34" charset="0"/>
              </a:rPr>
              <a:t>, a blind-ending remnant of the female reproductive tract (essentially the uterus) that is connected to the prostatic urethra at the same location as the ejaculatory ducts, but on the midline.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027" y="730081"/>
            <a:ext cx="5236464" cy="4062491"/>
          </a:xfrm>
          <a:prstGeom prst="rect">
            <a:avLst/>
          </a:prstGeom>
        </p:spPr>
      </p:pic>
      <p:sp>
        <p:nvSpPr>
          <p:cNvPr id="6" name="Rectangle 5"/>
          <p:cNvSpPr/>
          <p:nvPr/>
        </p:nvSpPr>
        <p:spPr>
          <a:xfrm rot="19891913">
            <a:off x="1691331" y="1395371"/>
            <a:ext cx="392709" cy="302739"/>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6553200" y="2761327"/>
            <a:ext cx="304800" cy="4390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25819" y="3005253"/>
            <a:ext cx="3350718" cy="954107"/>
          </a:xfrm>
          <a:prstGeom prst="rect">
            <a:avLst/>
          </a:prstGeom>
          <a:noFill/>
        </p:spPr>
        <p:txBody>
          <a:bodyPr wrap="square" rtlCol="0">
            <a:spAutoFit/>
          </a:bodyPr>
          <a:lstStyle/>
          <a:p>
            <a:r>
              <a:rPr lang="en-US" sz="1400" b="1" dirty="0">
                <a:solidFill>
                  <a:srgbClr val="7030A0"/>
                </a:solidFill>
                <a:latin typeface="Tempus Sans ITC" pitchFamily="82" charset="0"/>
              </a:rPr>
              <a:t>To understand the orientation of SL162, it helps to get a more detailed understanding  of the structures passing through the prostate.</a:t>
            </a:r>
          </a:p>
        </p:txBody>
      </p:sp>
      <p:sp>
        <p:nvSpPr>
          <p:cNvPr id="9" name="Rectangle 8"/>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cxnSp>
        <p:nvCxnSpPr>
          <p:cNvPr id="11" name="Straight Arrow Connector 10"/>
          <p:cNvCxnSpPr/>
          <p:nvPr/>
        </p:nvCxnSpPr>
        <p:spPr>
          <a:xfrm>
            <a:off x="6683706" y="1662468"/>
            <a:ext cx="293077" cy="2579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4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05400" y="2057400"/>
            <a:ext cx="3810000" cy="2554545"/>
          </a:xfrm>
          <a:prstGeom prst="rect">
            <a:avLst/>
          </a:prstGeom>
          <a:noFill/>
        </p:spPr>
        <p:txBody>
          <a:bodyPr wrap="square">
            <a:spAutoFit/>
          </a:bodyPr>
          <a:lstStyle/>
          <a:p>
            <a:r>
              <a:rPr lang="en-US" sz="1600" b="1" dirty="0">
                <a:solidFill>
                  <a:schemeClr val="accent6">
                    <a:lumMod val="50000"/>
                  </a:schemeClr>
                </a:solidFill>
                <a:latin typeface="Calibri" pitchFamily="34" charset="0"/>
              </a:rPr>
              <a:t>From Moore’s Anatomy text…</a:t>
            </a:r>
          </a:p>
          <a:p>
            <a:r>
              <a:rPr lang="en-US" sz="1600" b="1" dirty="0">
                <a:solidFill>
                  <a:schemeClr val="accent6">
                    <a:lumMod val="50000"/>
                  </a:schemeClr>
                </a:solidFill>
                <a:latin typeface="Calibri" pitchFamily="34" charset="0"/>
              </a:rPr>
              <a:t>These are posterior views with the rectum and other structures removed.  Focus on the vas (</a:t>
            </a:r>
            <a:r>
              <a:rPr lang="en-US" sz="1600" b="1" dirty="0" err="1">
                <a:solidFill>
                  <a:schemeClr val="accent6">
                    <a:lumMod val="50000"/>
                  </a:schemeClr>
                </a:solidFill>
                <a:latin typeface="Calibri" pitchFamily="34" charset="0"/>
              </a:rPr>
              <a:t>ductus</a:t>
            </a:r>
            <a:r>
              <a:rPr lang="en-US" sz="1600" b="1" dirty="0">
                <a:solidFill>
                  <a:schemeClr val="accent6">
                    <a:lumMod val="50000"/>
                  </a:schemeClr>
                </a:solidFill>
                <a:latin typeface="Calibri" pitchFamily="34" charset="0"/>
              </a:rPr>
              <a:t>) deferens, seminal vesicles (glands), ejaculatory ducts, and prostatic utricle.  In the lower image, note in particular that the posterior aspect of the prostate has been carved away to show the structures which run within the substance of the prostatic tissue.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96" y="591622"/>
            <a:ext cx="4727429" cy="6266378"/>
          </a:xfrm>
          <a:prstGeom prst="rect">
            <a:avLst/>
          </a:prstGeom>
        </p:spPr>
      </p:pic>
      <p:sp>
        <p:nvSpPr>
          <p:cNvPr id="8" name="Rectangle 7"/>
          <p:cNvSpPr/>
          <p:nvPr/>
        </p:nvSpPr>
        <p:spPr>
          <a:xfrm>
            <a:off x="4038600" y="4343400"/>
            <a:ext cx="762000" cy="3048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6996" y="1857375"/>
            <a:ext cx="762000" cy="200025"/>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6996" y="2057400"/>
            <a:ext cx="762000" cy="2286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5800" y="6019800"/>
            <a:ext cx="762000" cy="3048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05250" y="5257800"/>
            <a:ext cx="819150" cy="2286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spTree>
    <p:extLst>
      <p:ext uri="{BB962C8B-B14F-4D97-AF65-F5344CB8AC3E}">
        <p14:creationId xmlns:p14="http://schemas.microsoft.com/office/powerpoint/2010/main" val="416617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63" y="609600"/>
            <a:ext cx="8111111" cy="6172200"/>
          </a:xfrm>
          <a:prstGeom prst="rect">
            <a:avLst/>
          </a:prstGeom>
        </p:spPr>
      </p:pic>
      <p:sp>
        <p:nvSpPr>
          <p:cNvPr id="5" name="TextBox 4"/>
          <p:cNvSpPr txBox="1"/>
          <p:nvPr/>
        </p:nvSpPr>
        <p:spPr>
          <a:xfrm>
            <a:off x="152400" y="667822"/>
            <a:ext cx="4217581" cy="3046988"/>
          </a:xfrm>
          <a:prstGeom prst="rect">
            <a:avLst/>
          </a:prstGeom>
          <a:noFill/>
        </p:spPr>
        <p:txBody>
          <a:bodyPr wrap="square">
            <a:spAutoFit/>
          </a:bodyPr>
          <a:lstStyle/>
          <a:p>
            <a:r>
              <a:rPr lang="en-US" sz="1600" b="1" dirty="0">
                <a:solidFill>
                  <a:schemeClr val="accent6">
                    <a:lumMod val="50000"/>
                  </a:schemeClr>
                </a:solidFill>
                <a:latin typeface="Calibri" pitchFamily="34" charset="0"/>
              </a:rPr>
              <a:t>Another Moore’s Anatomy image.  The drawing to the right is similar to the drawing from two slides previous to this one, showing an ejaculatory duct passing through the prostate to join the prostatic urethra.  The green line represents the section drawn below.  Note that the prostatic urethra is “U-shaped”, due to the presence of a thickening of the posterior wall called the seminal </a:t>
            </a:r>
            <a:r>
              <a:rPr lang="en-US" sz="1600" b="1" dirty="0" err="1">
                <a:solidFill>
                  <a:schemeClr val="accent6">
                    <a:lumMod val="50000"/>
                  </a:schemeClr>
                </a:solidFill>
                <a:latin typeface="Calibri" pitchFamily="34" charset="0"/>
              </a:rPr>
              <a:t>colliculus</a:t>
            </a:r>
            <a:r>
              <a:rPr lang="en-US" sz="1600" b="1" dirty="0">
                <a:solidFill>
                  <a:schemeClr val="accent6">
                    <a:lumMod val="50000"/>
                  </a:schemeClr>
                </a:solidFill>
                <a:latin typeface="Calibri" pitchFamily="34" charset="0"/>
              </a:rPr>
              <a:t>.  Our digital slide is a section similar to this, but taken slightly higher, so the prostatic utricle is near the prostatic urethra, but not joined with it.</a:t>
            </a:r>
          </a:p>
        </p:txBody>
      </p:sp>
      <p:sp>
        <p:nvSpPr>
          <p:cNvPr id="9" name="Rectangle 8"/>
          <p:cNvSpPr/>
          <p:nvPr/>
        </p:nvSpPr>
        <p:spPr>
          <a:xfrm>
            <a:off x="4333874" y="4143375"/>
            <a:ext cx="1019175" cy="200025"/>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24349" y="4333875"/>
            <a:ext cx="1133475" cy="1905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324350" y="5353051"/>
            <a:ext cx="1028700" cy="2286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5249" y="1514475"/>
            <a:ext cx="1038225" cy="2667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05725" y="561975"/>
            <a:ext cx="952500" cy="28575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724774" y="1771650"/>
            <a:ext cx="1038225" cy="200025"/>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24349" y="5572125"/>
            <a:ext cx="1066801" cy="219075"/>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67400" y="4613464"/>
            <a:ext cx="3200400" cy="1815882"/>
          </a:xfrm>
          <a:prstGeom prst="rect">
            <a:avLst/>
          </a:prstGeom>
          <a:noFill/>
        </p:spPr>
        <p:txBody>
          <a:bodyPr wrap="square" rtlCol="0">
            <a:spAutoFit/>
          </a:bodyPr>
          <a:lstStyle/>
          <a:p>
            <a:r>
              <a:rPr lang="en-US" sz="1400" b="1" dirty="0">
                <a:solidFill>
                  <a:srgbClr val="7030A0"/>
                </a:solidFill>
                <a:latin typeface="Tempus Sans ITC" pitchFamily="82" charset="0"/>
              </a:rPr>
              <a:t>For this module, do not worry about the different zones of the prostate.   The histological difference between them is subtle.  However, these are extremely important clinically, and you should understand their structure and organization from your other presentations and references.</a:t>
            </a:r>
          </a:p>
        </p:txBody>
      </p:sp>
      <p:sp>
        <p:nvSpPr>
          <p:cNvPr id="18" name="Rectangle 17"/>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spTree>
    <p:extLst>
      <p:ext uri="{BB962C8B-B14F-4D97-AF65-F5344CB8AC3E}">
        <p14:creationId xmlns:p14="http://schemas.microsoft.com/office/powerpoint/2010/main" val="426066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8" y="819150"/>
            <a:ext cx="4410075" cy="2476500"/>
          </a:xfrm>
          <a:prstGeom prst="rect">
            <a:avLst/>
          </a:prstGeom>
        </p:spPr>
      </p:pic>
      <p:pic>
        <p:nvPicPr>
          <p:cNvPr id="2050" name="Picture 2" descr="P:\My Documents\Histology course director\digital labs\Endocrine Reproduction\MaleAccessory\SL162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4572043" y="714375"/>
            <a:ext cx="4356061" cy="32670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43" y="4114800"/>
            <a:ext cx="8077200" cy="1938992"/>
          </a:xfrm>
          <a:prstGeom prst="rect">
            <a:avLst/>
          </a:prstGeom>
          <a:noFill/>
        </p:spPr>
        <p:txBody>
          <a:bodyPr wrap="square">
            <a:spAutoFit/>
          </a:bodyPr>
          <a:lstStyle/>
          <a:p>
            <a:r>
              <a:rPr lang="en-US" sz="1600" b="1" dirty="0">
                <a:solidFill>
                  <a:schemeClr val="accent6">
                    <a:lumMod val="50000"/>
                  </a:schemeClr>
                </a:solidFill>
                <a:latin typeface="Calibri" pitchFamily="34" charset="0"/>
              </a:rPr>
              <a:t>In our slide of the prostate gland in this region, the anterior wall is torn away, so you will be looking at the region inside the red rectangle.</a:t>
            </a:r>
          </a:p>
          <a:p>
            <a:endParaRPr lang="en-US" sz="8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The urethral crest is outlined in red, the lumen of the prostatic urethra is indicated.  Even at low power, you can see that the three structures indicated by the arrows have a more stratified-appearing epithelium than the surrounding glandular units.  These structures are the utricle (green arrow) and ejaculatory ducts (black arrows).</a:t>
            </a:r>
          </a:p>
          <a:p>
            <a:r>
              <a:rPr lang="en-US" sz="1600" b="1" dirty="0">
                <a:solidFill>
                  <a:schemeClr val="accent6">
                    <a:lumMod val="50000"/>
                  </a:schemeClr>
                </a:solidFill>
                <a:latin typeface="Calibri" pitchFamily="34" charset="0"/>
              </a:rPr>
              <a:t> </a:t>
            </a:r>
          </a:p>
        </p:txBody>
      </p:sp>
      <p:sp>
        <p:nvSpPr>
          <p:cNvPr id="9" name="Rectangle 8"/>
          <p:cNvSpPr/>
          <p:nvPr/>
        </p:nvSpPr>
        <p:spPr>
          <a:xfrm>
            <a:off x="1219201" y="1485900"/>
            <a:ext cx="914400" cy="861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flipV="1">
            <a:off x="6400800" y="2942302"/>
            <a:ext cx="304800" cy="43907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267325" y="2676525"/>
            <a:ext cx="371475" cy="446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210300" y="3602824"/>
            <a:ext cx="304800" cy="4390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6705600" y="819150"/>
            <a:ext cx="1485900" cy="1362075"/>
          </a:xfrm>
          <a:custGeom>
            <a:avLst/>
            <a:gdLst>
              <a:gd name="connsiteX0" fmla="*/ 1247775 w 1485900"/>
              <a:gd name="connsiteY0" fmla="*/ 1219200 h 1362075"/>
              <a:gd name="connsiteX1" fmla="*/ 1295400 w 1485900"/>
              <a:gd name="connsiteY1" fmla="*/ 1162050 h 1362075"/>
              <a:gd name="connsiteX2" fmla="*/ 1323975 w 1485900"/>
              <a:gd name="connsiteY2" fmla="*/ 1133475 h 1362075"/>
              <a:gd name="connsiteX3" fmla="*/ 1381125 w 1485900"/>
              <a:gd name="connsiteY3" fmla="*/ 1047750 h 1362075"/>
              <a:gd name="connsiteX4" fmla="*/ 1419225 w 1485900"/>
              <a:gd name="connsiteY4" fmla="*/ 981075 h 1362075"/>
              <a:gd name="connsiteX5" fmla="*/ 1428750 w 1485900"/>
              <a:gd name="connsiteY5" fmla="*/ 942975 h 1362075"/>
              <a:gd name="connsiteX6" fmla="*/ 1438275 w 1485900"/>
              <a:gd name="connsiteY6" fmla="*/ 914400 h 1362075"/>
              <a:gd name="connsiteX7" fmla="*/ 1457325 w 1485900"/>
              <a:gd name="connsiteY7" fmla="*/ 771525 h 1362075"/>
              <a:gd name="connsiteX8" fmla="*/ 1466850 w 1485900"/>
              <a:gd name="connsiteY8" fmla="*/ 647700 h 1362075"/>
              <a:gd name="connsiteX9" fmla="*/ 1476375 w 1485900"/>
              <a:gd name="connsiteY9" fmla="*/ 609600 h 1362075"/>
              <a:gd name="connsiteX10" fmla="*/ 1485900 w 1485900"/>
              <a:gd name="connsiteY10" fmla="*/ 552450 h 1362075"/>
              <a:gd name="connsiteX11" fmla="*/ 1476375 w 1485900"/>
              <a:gd name="connsiteY11" fmla="*/ 266700 h 1362075"/>
              <a:gd name="connsiteX12" fmla="*/ 1466850 w 1485900"/>
              <a:gd name="connsiteY12" fmla="*/ 238125 h 1362075"/>
              <a:gd name="connsiteX13" fmla="*/ 1438275 w 1485900"/>
              <a:gd name="connsiteY13" fmla="*/ 219075 h 1362075"/>
              <a:gd name="connsiteX14" fmla="*/ 1381125 w 1485900"/>
              <a:gd name="connsiteY14" fmla="*/ 190500 h 1362075"/>
              <a:gd name="connsiteX15" fmla="*/ 1362075 w 1485900"/>
              <a:gd name="connsiteY15" fmla="*/ 161925 h 1362075"/>
              <a:gd name="connsiteX16" fmla="*/ 1333500 w 1485900"/>
              <a:gd name="connsiteY16" fmla="*/ 152400 h 1362075"/>
              <a:gd name="connsiteX17" fmla="*/ 1295400 w 1485900"/>
              <a:gd name="connsiteY17" fmla="*/ 133350 h 1362075"/>
              <a:gd name="connsiteX18" fmla="*/ 1228725 w 1485900"/>
              <a:gd name="connsiteY18" fmla="*/ 95250 h 1362075"/>
              <a:gd name="connsiteX19" fmla="*/ 1171575 w 1485900"/>
              <a:gd name="connsiteY19" fmla="*/ 85725 h 1362075"/>
              <a:gd name="connsiteX20" fmla="*/ 1133475 w 1485900"/>
              <a:gd name="connsiteY20" fmla="*/ 66675 h 1362075"/>
              <a:gd name="connsiteX21" fmla="*/ 1104900 w 1485900"/>
              <a:gd name="connsiteY21" fmla="*/ 47625 h 1362075"/>
              <a:gd name="connsiteX22" fmla="*/ 1066800 w 1485900"/>
              <a:gd name="connsiteY22" fmla="*/ 38100 h 1362075"/>
              <a:gd name="connsiteX23" fmla="*/ 1038225 w 1485900"/>
              <a:gd name="connsiteY23" fmla="*/ 28575 h 1362075"/>
              <a:gd name="connsiteX24" fmla="*/ 1000125 w 1485900"/>
              <a:gd name="connsiteY24" fmla="*/ 19050 h 1362075"/>
              <a:gd name="connsiteX25" fmla="*/ 971550 w 1485900"/>
              <a:gd name="connsiteY25" fmla="*/ 9525 h 1362075"/>
              <a:gd name="connsiteX26" fmla="*/ 895350 w 1485900"/>
              <a:gd name="connsiteY26" fmla="*/ 0 h 1362075"/>
              <a:gd name="connsiteX27" fmla="*/ 647700 w 1485900"/>
              <a:gd name="connsiteY27" fmla="*/ 9525 h 1362075"/>
              <a:gd name="connsiteX28" fmla="*/ 619125 w 1485900"/>
              <a:gd name="connsiteY28" fmla="*/ 28575 h 1362075"/>
              <a:gd name="connsiteX29" fmla="*/ 561975 w 1485900"/>
              <a:gd name="connsiteY29" fmla="*/ 47625 h 1362075"/>
              <a:gd name="connsiteX30" fmla="*/ 476250 w 1485900"/>
              <a:gd name="connsiteY30" fmla="*/ 95250 h 1362075"/>
              <a:gd name="connsiteX31" fmla="*/ 447675 w 1485900"/>
              <a:gd name="connsiteY31" fmla="*/ 114300 h 1362075"/>
              <a:gd name="connsiteX32" fmla="*/ 390525 w 1485900"/>
              <a:gd name="connsiteY32" fmla="*/ 133350 h 1362075"/>
              <a:gd name="connsiteX33" fmla="*/ 371475 w 1485900"/>
              <a:gd name="connsiteY33" fmla="*/ 161925 h 1362075"/>
              <a:gd name="connsiteX34" fmla="*/ 342900 w 1485900"/>
              <a:gd name="connsiteY34" fmla="*/ 171450 h 1362075"/>
              <a:gd name="connsiteX35" fmla="*/ 333375 w 1485900"/>
              <a:gd name="connsiteY35" fmla="*/ 200025 h 1362075"/>
              <a:gd name="connsiteX36" fmla="*/ 304800 w 1485900"/>
              <a:gd name="connsiteY36" fmla="*/ 257175 h 1362075"/>
              <a:gd name="connsiteX37" fmla="*/ 295275 w 1485900"/>
              <a:gd name="connsiteY37" fmla="*/ 333375 h 1362075"/>
              <a:gd name="connsiteX38" fmla="*/ 276225 w 1485900"/>
              <a:gd name="connsiteY38" fmla="*/ 409575 h 1362075"/>
              <a:gd name="connsiteX39" fmla="*/ 219075 w 1485900"/>
              <a:gd name="connsiteY39" fmla="*/ 504825 h 1362075"/>
              <a:gd name="connsiteX40" fmla="*/ 200025 w 1485900"/>
              <a:gd name="connsiteY40" fmla="*/ 533400 h 1362075"/>
              <a:gd name="connsiteX41" fmla="*/ 171450 w 1485900"/>
              <a:gd name="connsiteY41" fmla="*/ 561975 h 1362075"/>
              <a:gd name="connsiteX42" fmla="*/ 123825 w 1485900"/>
              <a:gd name="connsiteY42" fmla="*/ 609600 h 1362075"/>
              <a:gd name="connsiteX43" fmla="*/ 85725 w 1485900"/>
              <a:gd name="connsiteY43" fmla="*/ 657225 h 1362075"/>
              <a:gd name="connsiteX44" fmla="*/ 66675 w 1485900"/>
              <a:gd name="connsiteY44" fmla="*/ 685800 h 1362075"/>
              <a:gd name="connsiteX45" fmla="*/ 38100 w 1485900"/>
              <a:gd name="connsiteY45" fmla="*/ 714375 h 1362075"/>
              <a:gd name="connsiteX46" fmla="*/ 9525 w 1485900"/>
              <a:gd name="connsiteY46" fmla="*/ 771525 h 1362075"/>
              <a:gd name="connsiteX47" fmla="*/ 0 w 1485900"/>
              <a:gd name="connsiteY47" fmla="*/ 800100 h 1362075"/>
              <a:gd name="connsiteX48" fmla="*/ 28575 w 1485900"/>
              <a:gd name="connsiteY48" fmla="*/ 962025 h 1362075"/>
              <a:gd name="connsiteX49" fmla="*/ 66675 w 1485900"/>
              <a:gd name="connsiteY49" fmla="*/ 1057275 h 1362075"/>
              <a:gd name="connsiteX50" fmla="*/ 133350 w 1485900"/>
              <a:gd name="connsiteY50" fmla="*/ 1123950 h 1362075"/>
              <a:gd name="connsiteX51" fmla="*/ 161925 w 1485900"/>
              <a:gd name="connsiteY51" fmla="*/ 1152525 h 1362075"/>
              <a:gd name="connsiteX52" fmla="*/ 180975 w 1485900"/>
              <a:gd name="connsiteY52" fmla="*/ 1181100 h 1362075"/>
              <a:gd name="connsiteX53" fmla="*/ 209550 w 1485900"/>
              <a:gd name="connsiteY53" fmla="*/ 1200150 h 1362075"/>
              <a:gd name="connsiteX54" fmla="*/ 304800 w 1485900"/>
              <a:gd name="connsiteY54" fmla="*/ 1228725 h 1362075"/>
              <a:gd name="connsiteX55" fmla="*/ 333375 w 1485900"/>
              <a:gd name="connsiteY55" fmla="*/ 1247775 h 1362075"/>
              <a:gd name="connsiteX56" fmla="*/ 390525 w 1485900"/>
              <a:gd name="connsiteY56" fmla="*/ 1266825 h 1362075"/>
              <a:gd name="connsiteX57" fmla="*/ 419100 w 1485900"/>
              <a:gd name="connsiteY57" fmla="*/ 1285875 h 1362075"/>
              <a:gd name="connsiteX58" fmla="*/ 457200 w 1485900"/>
              <a:gd name="connsiteY58" fmla="*/ 1295400 h 1362075"/>
              <a:gd name="connsiteX59" fmla="*/ 485775 w 1485900"/>
              <a:gd name="connsiteY59" fmla="*/ 1304925 h 1362075"/>
              <a:gd name="connsiteX60" fmla="*/ 523875 w 1485900"/>
              <a:gd name="connsiteY60" fmla="*/ 1314450 h 1362075"/>
              <a:gd name="connsiteX61" fmla="*/ 552450 w 1485900"/>
              <a:gd name="connsiteY61" fmla="*/ 1323975 h 1362075"/>
              <a:gd name="connsiteX62" fmla="*/ 619125 w 1485900"/>
              <a:gd name="connsiteY62" fmla="*/ 1343025 h 1362075"/>
              <a:gd name="connsiteX63" fmla="*/ 657225 w 1485900"/>
              <a:gd name="connsiteY63" fmla="*/ 1352550 h 1362075"/>
              <a:gd name="connsiteX64" fmla="*/ 733425 w 1485900"/>
              <a:gd name="connsiteY64" fmla="*/ 1362075 h 1362075"/>
              <a:gd name="connsiteX65" fmla="*/ 933450 w 1485900"/>
              <a:gd name="connsiteY65" fmla="*/ 1352550 h 1362075"/>
              <a:gd name="connsiteX66" fmla="*/ 1076325 w 1485900"/>
              <a:gd name="connsiteY66" fmla="*/ 1333500 h 1362075"/>
              <a:gd name="connsiteX67" fmla="*/ 1133475 w 1485900"/>
              <a:gd name="connsiteY67" fmla="*/ 1314450 h 1362075"/>
              <a:gd name="connsiteX68" fmla="*/ 1162050 w 1485900"/>
              <a:gd name="connsiteY68" fmla="*/ 1295400 h 1362075"/>
              <a:gd name="connsiteX69" fmla="*/ 1181100 w 1485900"/>
              <a:gd name="connsiteY69" fmla="*/ 1266825 h 1362075"/>
              <a:gd name="connsiteX70" fmla="*/ 1209675 w 1485900"/>
              <a:gd name="connsiteY70" fmla="*/ 1257300 h 1362075"/>
              <a:gd name="connsiteX71" fmla="*/ 1247775 w 1485900"/>
              <a:gd name="connsiteY71" fmla="*/ 121920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85900" h="1362075">
                <a:moveTo>
                  <a:pt x="1247775" y="1219200"/>
                </a:moveTo>
                <a:cubicBezTo>
                  <a:pt x="1262063" y="1203325"/>
                  <a:pt x="1278925" y="1180584"/>
                  <a:pt x="1295400" y="1162050"/>
                </a:cubicBezTo>
                <a:cubicBezTo>
                  <a:pt x="1304349" y="1151982"/>
                  <a:pt x="1315893" y="1144251"/>
                  <a:pt x="1323975" y="1133475"/>
                </a:cubicBezTo>
                <a:cubicBezTo>
                  <a:pt x="1344581" y="1106001"/>
                  <a:pt x="1362075" y="1076325"/>
                  <a:pt x="1381125" y="1047750"/>
                </a:cubicBezTo>
                <a:cubicBezTo>
                  <a:pt x="1396916" y="1024063"/>
                  <a:pt x="1408867" y="1008697"/>
                  <a:pt x="1419225" y="981075"/>
                </a:cubicBezTo>
                <a:cubicBezTo>
                  <a:pt x="1423822" y="968818"/>
                  <a:pt x="1425154" y="955562"/>
                  <a:pt x="1428750" y="942975"/>
                </a:cubicBezTo>
                <a:cubicBezTo>
                  <a:pt x="1431508" y="933321"/>
                  <a:pt x="1436097" y="924201"/>
                  <a:pt x="1438275" y="914400"/>
                </a:cubicBezTo>
                <a:cubicBezTo>
                  <a:pt x="1446828" y="875910"/>
                  <a:pt x="1454150" y="806446"/>
                  <a:pt x="1457325" y="771525"/>
                </a:cubicBezTo>
                <a:cubicBezTo>
                  <a:pt x="1461073" y="730298"/>
                  <a:pt x="1462013" y="688813"/>
                  <a:pt x="1466850" y="647700"/>
                </a:cubicBezTo>
                <a:cubicBezTo>
                  <a:pt x="1468380" y="634699"/>
                  <a:pt x="1473808" y="622437"/>
                  <a:pt x="1476375" y="609600"/>
                </a:cubicBezTo>
                <a:cubicBezTo>
                  <a:pt x="1480163" y="590662"/>
                  <a:pt x="1482725" y="571500"/>
                  <a:pt x="1485900" y="552450"/>
                </a:cubicBezTo>
                <a:cubicBezTo>
                  <a:pt x="1482725" y="457200"/>
                  <a:pt x="1482140" y="361828"/>
                  <a:pt x="1476375" y="266700"/>
                </a:cubicBezTo>
                <a:cubicBezTo>
                  <a:pt x="1475768" y="256678"/>
                  <a:pt x="1473122" y="245965"/>
                  <a:pt x="1466850" y="238125"/>
                </a:cubicBezTo>
                <a:cubicBezTo>
                  <a:pt x="1459699" y="229186"/>
                  <a:pt x="1448514" y="224195"/>
                  <a:pt x="1438275" y="219075"/>
                </a:cubicBezTo>
                <a:cubicBezTo>
                  <a:pt x="1359405" y="179640"/>
                  <a:pt x="1463017" y="245095"/>
                  <a:pt x="1381125" y="190500"/>
                </a:cubicBezTo>
                <a:cubicBezTo>
                  <a:pt x="1374775" y="180975"/>
                  <a:pt x="1371014" y="169076"/>
                  <a:pt x="1362075" y="161925"/>
                </a:cubicBezTo>
                <a:cubicBezTo>
                  <a:pt x="1354235" y="155653"/>
                  <a:pt x="1342728" y="156355"/>
                  <a:pt x="1333500" y="152400"/>
                </a:cubicBezTo>
                <a:cubicBezTo>
                  <a:pt x="1320449" y="146807"/>
                  <a:pt x="1307728" y="140395"/>
                  <a:pt x="1295400" y="133350"/>
                </a:cubicBezTo>
                <a:cubicBezTo>
                  <a:pt x="1269555" y="118582"/>
                  <a:pt x="1259024" y="104340"/>
                  <a:pt x="1228725" y="95250"/>
                </a:cubicBezTo>
                <a:cubicBezTo>
                  <a:pt x="1210227" y="89701"/>
                  <a:pt x="1190625" y="88900"/>
                  <a:pt x="1171575" y="85725"/>
                </a:cubicBezTo>
                <a:cubicBezTo>
                  <a:pt x="1158875" y="79375"/>
                  <a:pt x="1145803" y="73720"/>
                  <a:pt x="1133475" y="66675"/>
                </a:cubicBezTo>
                <a:cubicBezTo>
                  <a:pt x="1123536" y="60995"/>
                  <a:pt x="1115422" y="52134"/>
                  <a:pt x="1104900" y="47625"/>
                </a:cubicBezTo>
                <a:cubicBezTo>
                  <a:pt x="1092868" y="42468"/>
                  <a:pt x="1079387" y="41696"/>
                  <a:pt x="1066800" y="38100"/>
                </a:cubicBezTo>
                <a:cubicBezTo>
                  <a:pt x="1057146" y="35342"/>
                  <a:pt x="1047879" y="31333"/>
                  <a:pt x="1038225" y="28575"/>
                </a:cubicBezTo>
                <a:cubicBezTo>
                  <a:pt x="1025638" y="24979"/>
                  <a:pt x="1012712" y="22646"/>
                  <a:pt x="1000125" y="19050"/>
                </a:cubicBezTo>
                <a:cubicBezTo>
                  <a:pt x="990471" y="16292"/>
                  <a:pt x="981428" y="11321"/>
                  <a:pt x="971550" y="9525"/>
                </a:cubicBezTo>
                <a:cubicBezTo>
                  <a:pt x="946365" y="4946"/>
                  <a:pt x="920750" y="3175"/>
                  <a:pt x="895350" y="0"/>
                </a:cubicBezTo>
                <a:cubicBezTo>
                  <a:pt x="812800" y="3175"/>
                  <a:pt x="729873" y="1024"/>
                  <a:pt x="647700" y="9525"/>
                </a:cubicBezTo>
                <a:cubicBezTo>
                  <a:pt x="636313" y="10703"/>
                  <a:pt x="629586" y="23926"/>
                  <a:pt x="619125" y="28575"/>
                </a:cubicBezTo>
                <a:cubicBezTo>
                  <a:pt x="600775" y="36730"/>
                  <a:pt x="578683" y="36486"/>
                  <a:pt x="561975" y="47625"/>
                </a:cubicBezTo>
                <a:cubicBezTo>
                  <a:pt x="381780" y="167755"/>
                  <a:pt x="576841" y="44955"/>
                  <a:pt x="476250" y="95250"/>
                </a:cubicBezTo>
                <a:cubicBezTo>
                  <a:pt x="466011" y="100370"/>
                  <a:pt x="458136" y="109651"/>
                  <a:pt x="447675" y="114300"/>
                </a:cubicBezTo>
                <a:cubicBezTo>
                  <a:pt x="429325" y="122455"/>
                  <a:pt x="390525" y="133350"/>
                  <a:pt x="390525" y="133350"/>
                </a:cubicBezTo>
                <a:cubicBezTo>
                  <a:pt x="384175" y="142875"/>
                  <a:pt x="380414" y="154774"/>
                  <a:pt x="371475" y="161925"/>
                </a:cubicBezTo>
                <a:cubicBezTo>
                  <a:pt x="363635" y="168197"/>
                  <a:pt x="350000" y="164350"/>
                  <a:pt x="342900" y="171450"/>
                </a:cubicBezTo>
                <a:cubicBezTo>
                  <a:pt x="335800" y="178550"/>
                  <a:pt x="337865" y="191045"/>
                  <a:pt x="333375" y="200025"/>
                </a:cubicBezTo>
                <a:cubicBezTo>
                  <a:pt x="296446" y="273883"/>
                  <a:pt x="328741" y="185351"/>
                  <a:pt x="304800" y="257175"/>
                </a:cubicBezTo>
                <a:cubicBezTo>
                  <a:pt x="301625" y="282575"/>
                  <a:pt x="299167" y="308075"/>
                  <a:pt x="295275" y="333375"/>
                </a:cubicBezTo>
                <a:cubicBezTo>
                  <a:pt x="291697" y="356632"/>
                  <a:pt x="285960" y="386859"/>
                  <a:pt x="276225" y="409575"/>
                </a:cubicBezTo>
                <a:cubicBezTo>
                  <a:pt x="258652" y="450580"/>
                  <a:pt x="246160" y="464197"/>
                  <a:pt x="219075" y="504825"/>
                </a:cubicBezTo>
                <a:cubicBezTo>
                  <a:pt x="212725" y="514350"/>
                  <a:pt x="208120" y="525305"/>
                  <a:pt x="200025" y="533400"/>
                </a:cubicBezTo>
                <a:cubicBezTo>
                  <a:pt x="190500" y="542925"/>
                  <a:pt x="180074" y="551627"/>
                  <a:pt x="171450" y="561975"/>
                </a:cubicBezTo>
                <a:cubicBezTo>
                  <a:pt x="131763" y="609600"/>
                  <a:pt x="176213" y="574675"/>
                  <a:pt x="123825" y="609600"/>
                </a:cubicBezTo>
                <a:cubicBezTo>
                  <a:pt x="105282" y="665230"/>
                  <a:pt x="128809" y="614141"/>
                  <a:pt x="85725" y="657225"/>
                </a:cubicBezTo>
                <a:cubicBezTo>
                  <a:pt x="77630" y="665320"/>
                  <a:pt x="74004" y="677006"/>
                  <a:pt x="66675" y="685800"/>
                </a:cubicBezTo>
                <a:cubicBezTo>
                  <a:pt x="58051" y="696148"/>
                  <a:pt x="47625" y="704850"/>
                  <a:pt x="38100" y="714375"/>
                </a:cubicBezTo>
                <a:cubicBezTo>
                  <a:pt x="14159" y="786199"/>
                  <a:pt x="46454" y="697667"/>
                  <a:pt x="9525" y="771525"/>
                </a:cubicBezTo>
                <a:cubicBezTo>
                  <a:pt x="5035" y="780505"/>
                  <a:pt x="3175" y="790575"/>
                  <a:pt x="0" y="800100"/>
                </a:cubicBezTo>
                <a:cubicBezTo>
                  <a:pt x="14036" y="982573"/>
                  <a:pt x="-10162" y="871638"/>
                  <a:pt x="28575" y="962025"/>
                </a:cubicBezTo>
                <a:cubicBezTo>
                  <a:pt x="42045" y="993456"/>
                  <a:pt x="47707" y="1028822"/>
                  <a:pt x="66675" y="1057275"/>
                </a:cubicBezTo>
                <a:cubicBezTo>
                  <a:pt x="110344" y="1122779"/>
                  <a:pt x="83055" y="1107185"/>
                  <a:pt x="133350" y="1123950"/>
                </a:cubicBezTo>
                <a:cubicBezTo>
                  <a:pt x="142875" y="1133475"/>
                  <a:pt x="153301" y="1142177"/>
                  <a:pt x="161925" y="1152525"/>
                </a:cubicBezTo>
                <a:cubicBezTo>
                  <a:pt x="169254" y="1161319"/>
                  <a:pt x="172880" y="1173005"/>
                  <a:pt x="180975" y="1181100"/>
                </a:cubicBezTo>
                <a:cubicBezTo>
                  <a:pt x="189070" y="1189195"/>
                  <a:pt x="199028" y="1195641"/>
                  <a:pt x="209550" y="1200150"/>
                </a:cubicBezTo>
                <a:cubicBezTo>
                  <a:pt x="246822" y="1216124"/>
                  <a:pt x="266384" y="1203114"/>
                  <a:pt x="304800" y="1228725"/>
                </a:cubicBezTo>
                <a:cubicBezTo>
                  <a:pt x="314325" y="1235075"/>
                  <a:pt x="322914" y="1243126"/>
                  <a:pt x="333375" y="1247775"/>
                </a:cubicBezTo>
                <a:cubicBezTo>
                  <a:pt x="351725" y="1255930"/>
                  <a:pt x="373817" y="1255686"/>
                  <a:pt x="390525" y="1266825"/>
                </a:cubicBezTo>
                <a:cubicBezTo>
                  <a:pt x="400050" y="1273175"/>
                  <a:pt x="408578" y="1281366"/>
                  <a:pt x="419100" y="1285875"/>
                </a:cubicBezTo>
                <a:cubicBezTo>
                  <a:pt x="431132" y="1291032"/>
                  <a:pt x="444613" y="1291804"/>
                  <a:pt x="457200" y="1295400"/>
                </a:cubicBezTo>
                <a:cubicBezTo>
                  <a:pt x="466854" y="1298158"/>
                  <a:pt x="476121" y="1302167"/>
                  <a:pt x="485775" y="1304925"/>
                </a:cubicBezTo>
                <a:cubicBezTo>
                  <a:pt x="498362" y="1308521"/>
                  <a:pt x="511288" y="1310854"/>
                  <a:pt x="523875" y="1314450"/>
                </a:cubicBezTo>
                <a:cubicBezTo>
                  <a:pt x="533529" y="1317208"/>
                  <a:pt x="542833" y="1321090"/>
                  <a:pt x="552450" y="1323975"/>
                </a:cubicBezTo>
                <a:cubicBezTo>
                  <a:pt x="574590" y="1330617"/>
                  <a:pt x="596825" y="1336943"/>
                  <a:pt x="619125" y="1343025"/>
                </a:cubicBezTo>
                <a:cubicBezTo>
                  <a:pt x="631755" y="1346469"/>
                  <a:pt x="644312" y="1350398"/>
                  <a:pt x="657225" y="1352550"/>
                </a:cubicBezTo>
                <a:cubicBezTo>
                  <a:pt x="682474" y="1356758"/>
                  <a:pt x="708025" y="1358900"/>
                  <a:pt x="733425" y="1362075"/>
                </a:cubicBezTo>
                <a:lnTo>
                  <a:pt x="933450" y="1352550"/>
                </a:lnTo>
                <a:cubicBezTo>
                  <a:pt x="971503" y="1350095"/>
                  <a:pt x="1034604" y="1344878"/>
                  <a:pt x="1076325" y="1333500"/>
                </a:cubicBezTo>
                <a:cubicBezTo>
                  <a:pt x="1095698" y="1328216"/>
                  <a:pt x="1116767" y="1325589"/>
                  <a:pt x="1133475" y="1314450"/>
                </a:cubicBezTo>
                <a:lnTo>
                  <a:pt x="1162050" y="1295400"/>
                </a:lnTo>
                <a:cubicBezTo>
                  <a:pt x="1168400" y="1285875"/>
                  <a:pt x="1172161" y="1273976"/>
                  <a:pt x="1181100" y="1266825"/>
                </a:cubicBezTo>
                <a:cubicBezTo>
                  <a:pt x="1188940" y="1260553"/>
                  <a:pt x="1200695" y="1261790"/>
                  <a:pt x="1209675" y="1257300"/>
                </a:cubicBezTo>
                <a:cubicBezTo>
                  <a:pt x="1240326" y="1241975"/>
                  <a:pt x="1233487" y="1235075"/>
                  <a:pt x="1247775" y="1219200"/>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13704" y="687674"/>
            <a:ext cx="914400" cy="369332"/>
          </a:xfrm>
          <a:prstGeom prst="rect">
            <a:avLst/>
          </a:prstGeom>
          <a:noFill/>
        </p:spPr>
        <p:txBody>
          <a:bodyPr wrap="square" rtlCol="0">
            <a:spAutoFit/>
          </a:bodyPr>
          <a:lstStyle/>
          <a:p>
            <a:r>
              <a:rPr lang="en-US" b="1" dirty="0"/>
              <a:t>lumen</a:t>
            </a:r>
          </a:p>
        </p:txBody>
      </p:sp>
      <p:sp>
        <p:nvSpPr>
          <p:cNvPr id="22" name="Rectangle 21"/>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sp>
        <p:nvSpPr>
          <p:cNvPr id="23" name="TextBox 22"/>
          <p:cNvSpPr txBox="1"/>
          <p:nvPr/>
        </p:nvSpPr>
        <p:spPr>
          <a:xfrm rot="6726327">
            <a:off x="7397833" y="2302401"/>
            <a:ext cx="914400" cy="261610"/>
          </a:xfrm>
          <a:prstGeom prst="rect">
            <a:avLst/>
          </a:prstGeom>
          <a:noFill/>
        </p:spPr>
        <p:txBody>
          <a:bodyPr wrap="square" rtlCol="0">
            <a:spAutoFit/>
          </a:bodyPr>
          <a:lstStyle/>
          <a:p>
            <a:r>
              <a:rPr lang="en-US" sz="1100" b="1" dirty="0"/>
              <a:t>lumen</a:t>
            </a:r>
          </a:p>
        </p:txBody>
      </p:sp>
    </p:spTree>
    <p:extLst>
      <p:ext uri="{BB962C8B-B14F-4D97-AF65-F5344CB8AC3E}">
        <p14:creationId xmlns:p14="http://schemas.microsoft.com/office/powerpoint/2010/main" val="85374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667000" y="2116098"/>
            <a:ext cx="36195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prostate ducts – SL162</a:t>
            </a:r>
            <a:endParaRPr lang="en-US" dirty="0">
              <a:latin typeface="Calibri" pitchFamily="34" charset="0"/>
            </a:endParaRPr>
          </a:p>
        </p:txBody>
      </p:sp>
      <p:sp>
        <p:nvSpPr>
          <p:cNvPr id="37891" name="TextBox 4"/>
          <p:cNvSpPr txBox="1">
            <a:spLocks noChangeArrowheads="1"/>
          </p:cNvSpPr>
          <p:nvPr/>
        </p:nvSpPr>
        <p:spPr bwMode="auto">
          <a:xfrm>
            <a:off x="1987473" y="5105400"/>
            <a:ext cx="4495800" cy="1569660"/>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162</a:t>
            </a:r>
            <a:endParaRPr lang="en-US" u="sng" dirty="0"/>
          </a:p>
          <a:p>
            <a:r>
              <a:rPr lang="en-US" dirty="0">
                <a:latin typeface="Calibri" pitchFamily="34" charset="0"/>
              </a:rPr>
              <a:t> </a:t>
            </a:r>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Prostate gland</a:t>
            </a:r>
          </a:p>
          <a:p>
            <a:pPr lvl="2" eaLnBrk="0" hangingPunct="0">
              <a:buFontTx/>
              <a:buChar char="•"/>
            </a:pPr>
            <a:r>
              <a:rPr lang="en-US" sz="1200" b="1" dirty="0">
                <a:solidFill>
                  <a:srgbClr val="002060"/>
                </a:solidFill>
                <a:latin typeface="Georgia" pitchFamily="18" charset="0"/>
                <a:ea typeface="Times" pitchFamily="18" charset="0"/>
                <a:cs typeface="Arial" charset="0"/>
              </a:rPr>
              <a:t>Concretions</a:t>
            </a:r>
          </a:p>
          <a:p>
            <a:pPr lvl="2" eaLnBrk="0" hangingPunct="0">
              <a:buFontTx/>
              <a:buChar char="•"/>
            </a:pPr>
            <a:r>
              <a:rPr lang="en-US" sz="1200" b="1" dirty="0">
                <a:solidFill>
                  <a:srgbClr val="002060"/>
                </a:solidFill>
                <a:latin typeface="Georgia" pitchFamily="18" charset="0"/>
                <a:ea typeface="Times" pitchFamily="18" charset="0"/>
                <a:cs typeface="Arial" charset="0"/>
              </a:rPr>
              <a:t>Urethral crest (</a:t>
            </a:r>
            <a:r>
              <a:rPr lang="en-US" sz="1200" b="1" dirty="0" err="1">
                <a:solidFill>
                  <a:srgbClr val="002060"/>
                </a:solidFill>
                <a:latin typeface="Georgia" pitchFamily="18" charset="0"/>
                <a:ea typeface="Times" pitchFamily="18" charset="0"/>
                <a:cs typeface="Arial" charset="0"/>
              </a:rPr>
              <a:t>colliculus</a:t>
            </a:r>
            <a:r>
              <a:rPr lang="en-US" sz="1200" b="1" dirty="0">
                <a:solidFill>
                  <a:srgbClr val="002060"/>
                </a:solidFill>
                <a:latin typeface="Georgia" pitchFamily="18" charset="0"/>
                <a:ea typeface="Times" pitchFamily="18" charset="0"/>
                <a:cs typeface="Arial" charset="0"/>
              </a:rPr>
              <a:t> </a:t>
            </a:r>
            <a:r>
              <a:rPr lang="en-US" sz="1200" b="1" dirty="0" err="1">
                <a:solidFill>
                  <a:srgbClr val="002060"/>
                </a:solidFill>
                <a:latin typeface="Georgia" pitchFamily="18" charset="0"/>
                <a:ea typeface="Times" pitchFamily="18" charset="0"/>
                <a:cs typeface="Arial" charset="0"/>
              </a:rPr>
              <a:t>seminalis</a:t>
            </a:r>
            <a:r>
              <a:rPr lang="en-US" sz="1200" b="1" dirty="0">
                <a:solidFill>
                  <a:srgbClr val="002060"/>
                </a:solidFill>
                <a:latin typeface="Georgia" pitchFamily="18" charset="0"/>
                <a:ea typeface="Times" pitchFamily="18" charset="0"/>
                <a:cs typeface="Arial" charset="0"/>
              </a:rPr>
              <a:t>)</a:t>
            </a:r>
          </a:p>
          <a:p>
            <a:pPr lvl="2" eaLnBrk="0" hangingPunct="0">
              <a:buFontTx/>
              <a:buChar char="•"/>
            </a:pPr>
            <a:r>
              <a:rPr lang="en-US" sz="1200" b="1" dirty="0">
                <a:solidFill>
                  <a:srgbClr val="002060"/>
                </a:solidFill>
                <a:latin typeface="Georgia" pitchFamily="18" charset="0"/>
                <a:ea typeface="Times" pitchFamily="18" charset="0"/>
                <a:cs typeface="Arial" charset="0"/>
              </a:rPr>
              <a:t>Utricle</a:t>
            </a:r>
          </a:p>
          <a:p>
            <a:pPr lvl="2" eaLnBrk="0" hangingPunct="0">
              <a:buFontTx/>
              <a:buChar char="•"/>
            </a:pPr>
            <a:r>
              <a:rPr lang="en-US" sz="1200" b="1" dirty="0">
                <a:solidFill>
                  <a:srgbClr val="002060"/>
                </a:solidFill>
                <a:latin typeface="Georgia" pitchFamily="18" charset="0"/>
                <a:ea typeface="Times" pitchFamily="18" charset="0"/>
                <a:cs typeface="Arial" charset="0"/>
              </a:rPr>
              <a:t>Ejaculatory ducts</a:t>
            </a:r>
          </a:p>
        </p:txBody>
      </p:sp>
      <p:sp>
        <p:nvSpPr>
          <p:cNvPr id="5" name="Rectangle 4"/>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spTree>
    <p:extLst>
      <p:ext uri="{BB962C8B-B14F-4D97-AF65-F5344CB8AC3E}">
        <p14:creationId xmlns:p14="http://schemas.microsoft.com/office/powerpoint/2010/main" val="3558590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254" y="573269"/>
            <a:ext cx="4946955" cy="3024890"/>
          </a:xfrm>
          <a:prstGeom prst="rect">
            <a:avLst/>
          </a:prstGeom>
        </p:spPr>
      </p:pic>
      <p:sp>
        <p:nvSpPr>
          <p:cNvPr id="3" name="Rectangle 2"/>
          <p:cNvSpPr/>
          <p:nvPr/>
        </p:nvSpPr>
        <p:spPr>
          <a:xfrm>
            <a:off x="165938" y="21491"/>
            <a:ext cx="8812221"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BULBOURETHRAL GLAND</a:t>
            </a:r>
          </a:p>
        </p:txBody>
      </p:sp>
      <p:sp>
        <p:nvSpPr>
          <p:cNvPr id="9" name="TextBox 8"/>
          <p:cNvSpPr txBox="1"/>
          <p:nvPr/>
        </p:nvSpPr>
        <p:spPr>
          <a:xfrm>
            <a:off x="685800" y="573269"/>
            <a:ext cx="3276600"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urogenital diaphragm (indicated by the dotted green line) is a thin sheet of mostly skeletal muscle that includes the external urethral sphincter.</a:t>
            </a:r>
          </a:p>
        </p:txBody>
      </p:sp>
      <p:sp>
        <p:nvSpPr>
          <p:cNvPr id="10" name="TextBox 9"/>
          <p:cNvSpPr txBox="1"/>
          <p:nvPr/>
        </p:nvSpPr>
        <p:spPr>
          <a:xfrm>
            <a:off x="235368" y="4876800"/>
            <a:ext cx="8673359"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The bulbourethral gland (Cowper’s gland) is a mucous gland that is embedded within the urogenital diaphragm.  This combination, mucous gland plus skeletal muscle, is a feature that makes identifying this gland fairly easy.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363" y="1666875"/>
            <a:ext cx="4946955" cy="3024890"/>
          </a:xfrm>
          <a:prstGeom prst="rect">
            <a:avLst/>
          </a:prstGeom>
        </p:spPr>
      </p:pic>
      <p:cxnSp>
        <p:nvCxnSpPr>
          <p:cNvPr id="12" name="Straight Connector 11"/>
          <p:cNvCxnSpPr/>
          <p:nvPr/>
        </p:nvCxnSpPr>
        <p:spPr>
          <a:xfrm>
            <a:off x="6251457" y="2024277"/>
            <a:ext cx="421235" cy="5281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19549" y="3543300"/>
            <a:ext cx="1143001" cy="1905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948" y="21491"/>
            <a:ext cx="8812221"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BULBOURETHRAL GLAND</a:t>
            </a:r>
          </a:p>
        </p:txBody>
      </p:sp>
      <p:sp>
        <p:nvSpPr>
          <p:cNvPr id="5" name="TextBox 4"/>
          <p:cNvSpPr txBox="1"/>
          <p:nvPr/>
        </p:nvSpPr>
        <p:spPr>
          <a:xfrm>
            <a:off x="71787" y="603945"/>
            <a:ext cx="9072213" cy="584775"/>
          </a:xfrm>
          <a:prstGeom prst="rect">
            <a:avLst/>
          </a:prstGeom>
          <a:noFill/>
        </p:spPr>
        <p:txBody>
          <a:bodyPr wrap="square">
            <a:spAutoFit/>
          </a:bodyPr>
          <a:lstStyle/>
          <a:p>
            <a:r>
              <a:rPr lang="en-US" sz="1600" b="1" dirty="0">
                <a:solidFill>
                  <a:schemeClr val="accent6">
                    <a:lumMod val="50000"/>
                  </a:schemeClr>
                </a:solidFill>
                <a:latin typeface="Calibri" pitchFamily="34" charset="0"/>
              </a:rPr>
              <a:t>As mentioned on the previous slide, the </a:t>
            </a:r>
            <a:r>
              <a:rPr lang="en-US" sz="1600" b="1" dirty="0">
                <a:solidFill>
                  <a:schemeClr val="accent6">
                    <a:lumMod val="75000"/>
                  </a:schemeClr>
                </a:solidFill>
                <a:latin typeface="Calibri" pitchFamily="34" charset="0"/>
              </a:rPr>
              <a:t>bulbourethral (Cowper’s) gland </a:t>
            </a:r>
            <a:r>
              <a:rPr lang="en-US" sz="1600" b="1" dirty="0">
                <a:solidFill>
                  <a:schemeClr val="accent6">
                    <a:lumMod val="50000"/>
                  </a:schemeClr>
                </a:solidFill>
                <a:latin typeface="Calibri" pitchFamily="34" charset="0"/>
              </a:rPr>
              <a:t>is pretty straightforward, because it contains mucous glands with interspersed skeletal muscle.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8" y="1190556"/>
            <a:ext cx="8749452" cy="4867726"/>
          </a:xfrm>
          <a:prstGeom prst="rect">
            <a:avLst/>
          </a:prstGeom>
        </p:spPr>
      </p:pic>
      <p:sp>
        <p:nvSpPr>
          <p:cNvPr id="4" name="TextBox 3"/>
          <p:cNvSpPr txBox="1"/>
          <p:nvPr/>
        </p:nvSpPr>
        <p:spPr>
          <a:xfrm rot="20370697">
            <a:off x="4263626" y="1999096"/>
            <a:ext cx="1815991" cy="307777"/>
          </a:xfrm>
          <a:prstGeom prst="rect">
            <a:avLst/>
          </a:prstGeom>
          <a:noFill/>
        </p:spPr>
        <p:txBody>
          <a:bodyPr wrap="square" rtlCol="0">
            <a:spAutoFit/>
          </a:bodyPr>
          <a:lstStyle/>
          <a:p>
            <a:r>
              <a:rPr lang="en-US" sz="1400" b="1" dirty="0"/>
              <a:t>Blood vessel (vein)</a:t>
            </a:r>
          </a:p>
        </p:txBody>
      </p:sp>
    </p:spTree>
    <p:extLst>
      <p:ext uri="{BB962C8B-B14F-4D97-AF65-F5344CB8AC3E}">
        <p14:creationId xmlns:p14="http://schemas.microsoft.com/office/powerpoint/2010/main" val="80746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86000" y="2098196"/>
            <a:ext cx="4267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bulbourethral gland – SL183</a:t>
            </a:r>
            <a:endParaRPr lang="en-US" dirty="0">
              <a:latin typeface="Calibri" pitchFamily="34" charset="0"/>
            </a:endParaRPr>
          </a:p>
        </p:txBody>
      </p:sp>
      <p:sp>
        <p:nvSpPr>
          <p:cNvPr id="37891" name="TextBox 4"/>
          <p:cNvSpPr txBox="1">
            <a:spLocks noChangeArrowheads="1"/>
          </p:cNvSpPr>
          <p:nvPr/>
        </p:nvSpPr>
        <p:spPr bwMode="auto">
          <a:xfrm>
            <a:off x="1938190" y="5581471"/>
            <a:ext cx="5986610" cy="1200329"/>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183</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Bulbourethral (Cowper’s) gland</a:t>
            </a:r>
          </a:p>
          <a:p>
            <a:pPr lvl="2" eaLnBrk="0" hangingPunct="0">
              <a:buFontTx/>
              <a:buChar char="•"/>
            </a:pPr>
            <a:r>
              <a:rPr lang="en-US" sz="1200" b="1" dirty="0">
                <a:solidFill>
                  <a:srgbClr val="002060"/>
                </a:solidFill>
                <a:latin typeface="Georgia" pitchFamily="18" charset="0"/>
                <a:ea typeface="Times" pitchFamily="18" charset="0"/>
                <a:cs typeface="Arial" charset="0"/>
              </a:rPr>
              <a:t>Mucus acini</a:t>
            </a:r>
          </a:p>
          <a:p>
            <a:pPr lvl="2" eaLnBrk="0" hangingPunct="0">
              <a:buFontTx/>
              <a:buChar char="•"/>
            </a:pPr>
            <a:r>
              <a:rPr lang="en-US" sz="1200" b="1" dirty="0">
                <a:solidFill>
                  <a:srgbClr val="002060"/>
                </a:solidFill>
                <a:latin typeface="Georgia" pitchFamily="18" charset="0"/>
                <a:ea typeface="Times" pitchFamily="18" charset="0"/>
                <a:cs typeface="Arial" charset="0"/>
              </a:rPr>
              <a:t>Skeletal muscle</a:t>
            </a:r>
          </a:p>
        </p:txBody>
      </p:sp>
      <p:sp>
        <p:nvSpPr>
          <p:cNvPr id="5" name="Rectangle 4"/>
          <p:cNvSpPr/>
          <p:nvPr/>
        </p:nvSpPr>
        <p:spPr>
          <a:xfrm>
            <a:off x="165948" y="21491"/>
            <a:ext cx="8812221"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BULBOURETHRAL GLAND</a:t>
            </a:r>
          </a:p>
        </p:txBody>
      </p:sp>
    </p:spTree>
    <p:extLst>
      <p:ext uri="{BB962C8B-B14F-4D97-AF65-F5344CB8AC3E}">
        <p14:creationId xmlns:p14="http://schemas.microsoft.com/office/powerpoint/2010/main" val="53252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496" y="21491"/>
            <a:ext cx="8873135"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MEMBRANOUS URETHRA</a:t>
            </a:r>
          </a:p>
        </p:txBody>
      </p:sp>
      <p:sp>
        <p:nvSpPr>
          <p:cNvPr id="7" name="TextBox 6"/>
          <p:cNvSpPr txBox="1"/>
          <p:nvPr/>
        </p:nvSpPr>
        <p:spPr>
          <a:xfrm>
            <a:off x="7100118" y="2020872"/>
            <a:ext cx="2030819" cy="353943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urogenital diaphragm (indicated by the dotted green line) is a thin sheet of mostly skeletal muscle that includes the external urethral sphincter.</a:t>
            </a:r>
          </a:p>
          <a:p>
            <a:endParaRPr lang="en-US" sz="1400" b="1" dirty="0">
              <a:solidFill>
                <a:schemeClr val="accent3">
                  <a:lumMod val="50000"/>
                </a:schemeClr>
              </a:solidFill>
              <a:latin typeface="Tempus Sans ITC" pitchFamily="82" charset="0"/>
            </a:endParaRPr>
          </a:p>
          <a:p>
            <a:r>
              <a:rPr lang="en-US" sz="1400" b="1" dirty="0">
                <a:solidFill>
                  <a:srgbClr val="002060"/>
                </a:solidFill>
                <a:latin typeface="Tempus Sans ITC" pitchFamily="82" charset="0"/>
              </a:rPr>
              <a:t>Membranous refers to the part of the urethra that passes through the urogenital diaphragm. The membranous urethra is about 1cm in length. </a:t>
            </a:r>
          </a:p>
          <a:p>
            <a:endParaRPr lang="en-US" sz="1400" b="1" dirty="0">
              <a:solidFill>
                <a:schemeClr val="accent3">
                  <a:lumMod val="50000"/>
                </a:schemeClr>
              </a:solidFill>
              <a:latin typeface="Tempus Sans ITC" pitchFamily="82" charset="0"/>
            </a:endParaRPr>
          </a:p>
        </p:txBody>
      </p:sp>
      <p:sp>
        <p:nvSpPr>
          <p:cNvPr id="8" name="TextBox 7"/>
          <p:cNvSpPr txBox="1"/>
          <p:nvPr/>
        </p:nvSpPr>
        <p:spPr>
          <a:xfrm>
            <a:off x="7113181" y="677430"/>
            <a:ext cx="1848186" cy="738664"/>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This is a reminder slide showing the membranous urethra.</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1" y="632710"/>
            <a:ext cx="7086600" cy="4333208"/>
          </a:xfrm>
          <a:prstGeom prst="rect">
            <a:avLst/>
          </a:prstGeom>
        </p:spPr>
      </p:pic>
      <p:cxnSp>
        <p:nvCxnSpPr>
          <p:cNvPr id="11" name="Straight Connector 10"/>
          <p:cNvCxnSpPr/>
          <p:nvPr/>
        </p:nvCxnSpPr>
        <p:spPr>
          <a:xfrm>
            <a:off x="3118338" y="2723662"/>
            <a:ext cx="615462" cy="75652"/>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156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04800" y="91670"/>
            <a:ext cx="8610600" cy="4108817"/>
          </a:xfrm>
          <a:prstGeom prst="rect">
            <a:avLst/>
          </a:prstGeom>
          <a:noFill/>
          <a:ln w="9525">
            <a:noFill/>
            <a:miter lim="800000"/>
            <a:headEnd/>
            <a:tailEnd/>
          </a:ln>
        </p:spPr>
        <p:txBody>
          <a:bodyPr>
            <a:spAutoFit/>
          </a:bodyPr>
          <a:lstStyle/>
          <a:p>
            <a:pPr>
              <a:tabLst>
                <a:tab pos="457200" algn="l"/>
              </a:tabLst>
            </a:pPr>
            <a:r>
              <a:rPr lang="en-US" sz="2400" b="1" dirty="0">
                <a:solidFill>
                  <a:srgbClr val="002060"/>
                </a:solidFill>
                <a:latin typeface="Georgia"/>
                <a:cs typeface="Georgia"/>
              </a:rPr>
              <a:t>After completing this exercise, you should be able to:</a:t>
            </a:r>
          </a:p>
          <a:p>
            <a:pPr>
              <a:tabLst>
                <a:tab pos="457200" algn="l"/>
              </a:tabLst>
            </a:pPr>
            <a:r>
              <a:rPr lang="en-US" sz="11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1100" dirty="0">
                <a:latin typeface="Georgia" pitchFamily="18" charset="0"/>
              </a:rPr>
              <a:t> </a:t>
            </a:r>
          </a:p>
          <a:p>
            <a:pPr lvl="1"/>
            <a:r>
              <a:rPr lang="en-US" sz="1200" dirty="0">
                <a:latin typeface="Georgia" pitchFamily="18" charset="0"/>
              </a:rPr>
              <a:t>Seminal vesicle</a:t>
            </a:r>
          </a:p>
          <a:p>
            <a:pPr lvl="2"/>
            <a:r>
              <a:rPr lang="en-US" sz="1200" dirty="0">
                <a:latin typeface="Georgia" pitchFamily="18" charset="0"/>
              </a:rPr>
              <a:t>Mucosa</a:t>
            </a:r>
          </a:p>
          <a:p>
            <a:pPr lvl="2"/>
            <a:r>
              <a:rPr lang="en-US" sz="1200" dirty="0" err="1">
                <a:latin typeface="Georgia" pitchFamily="18" charset="0"/>
              </a:rPr>
              <a:t>Muscularis</a:t>
            </a:r>
            <a:endParaRPr lang="en-US" sz="1200" dirty="0">
              <a:latin typeface="Georgia" pitchFamily="18" charset="0"/>
            </a:endParaRPr>
          </a:p>
          <a:p>
            <a:pPr lvl="2"/>
            <a:r>
              <a:rPr lang="en-US" sz="1200" dirty="0">
                <a:latin typeface="Georgia" pitchFamily="18" charset="0"/>
              </a:rPr>
              <a:t>Adventitia</a:t>
            </a:r>
          </a:p>
          <a:p>
            <a:pPr lvl="1"/>
            <a:r>
              <a:rPr lang="en-US" sz="1200" dirty="0">
                <a:latin typeface="Georgia" pitchFamily="18" charset="0"/>
              </a:rPr>
              <a:t>Prostate gland</a:t>
            </a:r>
          </a:p>
          <a:p>
            <a:pPr lvl="2"/>
            <a:r>
              <a:rPr lang="en-US" sz="1200" dirty="0">
                <a:latin typeface="Georgia" pitchFamily="18" charset="0"/>
              </a:rPr>
              <a:t>Concretions</a:t>
            </a:r>
          </a:p>
          <a:p>
            <a:pPr lvl="2"/>
            <a:r>
              <a:rPr lang="en-US" sz="1200" dirty="0">
                <a:latin typeface="Georgia" pitchFamily="18" charset="0"/>
              </a:rPr>
              <a:t>Urethral crest (</a:t>
            </a:r>
            <a:r>
              <a:rPr lang="en-US" sz="1200" dirty="0" err="1">
                <a:latin typeface="Georgia" pitchFamily="18" charset="0"/>
              </a:rPr>
              <a:t>colliculus</a:t>
            </a:r>
            <a:r>
              <a:rPr lang="en-US" sz="1200" dirty="0">
                <a:latin typeface="Georgia" pitchFamily="18" charset="0"/>
              </a:rPr>
              <a:t> </a:t>
            </a:r>
            <a:r>
              <a:rPr lang="en-US" sz="1200" dirty="0" err="1">
                <a:latin typeface="Georgia" pitchFamily="18" charset="0"/>
              </a:rPr>
              <a:t>seminalis</a:t>
            </a:r>
            <a:r>
              <a:rPr lang="en-US" sz="1200" dirty="0">
                <a:latin typeface="Georgia" pitchFamily="18" charset="0"/>
              </a:rPr>
              <a:t>)</a:t>
            </a:r>
          </a:p>
          <a:p>
            <a:pPr lvl="2"/>
            <a:r>
              <a:rPr lang="en-US" sz="1200" dirty="0">
                <a:latin typeface="Georgia" pitchFamily="18" charset="0"/>
              </a:rPr>
              <a:t>Utricle</a:t>
            </a:r>
          </a:p>
          <a:p>
            <a:pPr lvl="2"/>
            <a:r>
              <a:rPr lang="en-US" sz="1200" dirty="0">
                <a:latin typeface="Georgia" pitchFamily="18" charset="0"/>
              </a:rPr>
              <a:t>Ejaculatory ducts</a:t>
            </a:r>
          </a:p>
          <a:p>
            <a:pPr lvl="1"/>
            <a:r>
              <a:rPr lang="en-US" sz="1200" dirty="0">
                <a:latin typeface="Georgia" pitchFamily="18" charset="0"/>
              </a:rPr>
              <a:t>Bulbourethral gland</a:t>
            </a:r>
          </a:p>
          <a:p>
            <a:pPr lvl="1"/>
            <a:r>
              <a:rPr lang="en-US" sz="1200" dirty="0">
                <a:latin typeface="Georgia" pitchFamily="18" charset="0"/>
              </a:rPr>
              <a:t>	skeletal muscle</a:t>
            </a:r>
          </a:p>
          <a:p>
            <a:pPr lvl="1"/>
            <a:r>
              <a:rPr lang="en-US" sz="1200" dirty="0">
                <a:latin typeface="Georgia" pitchFamily="18" charset="0"/>
              </a:rPr>
              <a:t>	mucous glands</a:t>
            </a:r>
          </a:p>
          <a:p>
            <a:pPr lvl="1"/>
            <a:r>
              <a:rPr lang="en-US" sz="1200" dirty="0">
                <a:latin typeface="Georgia" pitchFamily="18" charset="0"/>
              </a:rPr>
              <a:t>Membranous urethra</a:t>
            </a:r>
          </a:p>
          <a:p>
            <a:pPr lvl="1"/>
            <a:r>
              <a:rPr lang="en-US" sz="1200" dirty="0">
                <a:latin typeface="Georgia" pitchFamily="18" charset="0"/>
              </a:rPr>
              <a:t>Penis</a:t>
            </a:r>
          </a:p>
          <a:p>
            <a:pPr lvl="2"/>
            <a:r>
              <a:rPr lang="en-US" sz="1200" dirty="0">
                <a:latin typeface="Georgia" pitchFamily="18" charset="0"/>
              </a:rPr>
              <a:t>Penile (spongy) urethra</a:t>
            </a:r>
          </a:p>
          <a:p>
            <a:pPr lvl="2"/>
            <a:r>
              <a:rPr lang="en-US" sz="1200" dirty="0">
                <a:latin typeface="Georgia" pitchFamily="18" charset="0"/>
              </a:rPr>
              <a:t>Corpus </a:t>
            </a:r>
            <a:r>
              <a:rPr lang="en-US" sz="1200" dirty="0" err="1">
                <a:latin typeface="Georgia" pitchFamily="18" charset="0"/>
              </a:rPr>
              <a:t>spongiosum</a:t>
            </a:r>
            <a:endParaRPr lang="en-US" sz="1200" dirty="0">
              <a:latin typeface="Georgia" pitchFamily="18" charset="0"/>
            </a:endParaRPr>
          </a:p>
          <a:p>
            <a:pPr lvl="2"/>
            <a:r>
              <a:rPr lang="en-US" sz="1200" dirty="0">
                <a:latin typeface="Georgia" pitchFamily="18" charset="0"/>
              </a:rPr>
              <a:t>Corpus </a:t>
            </a:r>
            <a:r>
              <a:rPr lang="en-US" sz="1200" dirty="0" err="1">
                <a:latin typeface="Georgia" pitchFamily="18" charset="0"/>
              </a:rPr>
              <a:t>cavernosum</a:t>
            </a:r>
            <a:endParaRPr lang="en-US" sz="1200" dirty="0">
              <a:latin typeface="Georg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96" y="522677"/>
            <a:ext cx="4229100" cy="29241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762" y="522677"/>
            <a:ext cx="4829175" cy="3705225"/>
          </a:xfrm>
          <a:prstGeom prst="rect">
            <a:avLst/>
          </a:prstGeom>
        </p:spPr>
      </p:pic>
      <p:sp>
        <p:nvSpPr>
          <p:cNvPr id="3" name="Rectangle 2"/>
          <p:cNvSpPr/>
          <p:nvPr/>
        </p:nvSpPr>
        <p:spPr>
          <a:xfrm>
            <a:off x="135496" y="21491"/>
            <a:ext cx="8873135"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MEMBRANOUS URETHRA</a:t>
            </a:r>
          </a:p>
        </p:txBody>
      </p:sp>
      <p:sp>
        <p:nvSpPr>
          <p:cNvPr id="7" name="TextBox 6"/>
          <p:cNvSpPr txBox="1"/>
          <p:nvPr/>
        </p:nvSpPr>
        <p:spPr>
          <a:xfrm>
            <a:off x="685800" y="6403404"/>
            <a:ext cx="7192777" cy="30777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urethra has mucous glands (of Littre), but these are not well-demonstrated on our slides.</a:t>
            </a:r>
          </a:p>
        </p:txBody>
      </p:sp>
      <p:sp>
        <p:nvSpPr>
          <p:cNvPr id="9" name="Rectangle 8"/>
          <p:cNvSpPr/>
          <p:nvPr/>
        </p:nvSpPr>
        <p:spPr>
          <a:xfrm>
            <a:off x="2667000" y="1676400"/>
            <a:ext cx="406706" cy="571041"/>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3073706" y="544711"/>
            <a:ext cx="1228056" cy="113168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71870" y="2258459"/>
            <a:ext cx="1235725" cy="17847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182" y="4227902"/>
            <a:ext cx="8845226" cy="2062103"/>
          </a:xfrm>
          <a:prstGeom prst="rect">
            <a:avLst/>
          </a:prstGeom>
          <a:noFill/>
        </p:spPr>
        <p:txBody>
          <a:bodyPr wrap="square">
            <a:spAutoFit/>
          </a:bodyPr>
          <a:lstStyle/>
          <a:p>
            <a:r>
              <a:rPr lang="en-US" sz="1600" b="1" dirty="0">
                <a:solidFill>
                  <a:schemeClr val="accent6">
                    <a:lumMod val="50000"/>
                  </a:schemeClr>
                </a:solidFill>
                <a:latin typeface="Calibri" pitchFamily="34" charset="0"/>
              </a:rPr>
              <a:t>Like other organs that line internal spaces, the membranous urethra has three regions:</a:t>
            </a:r>
          </a:p>
          <a:p>
            <a:pPr marL="342900" indent="-342900">
              <a:buAutoNum type="arabicPeriod"/>
            </a:pPr>
            <a:r>
              <a:rPr lang="en-US" sz="1600" b="1" dirty="0">
                <a:solidFill>
                  <a:schemeClr val="accent6">
                    <a:lumMod val="50000"/>
                  </a:schemeClr>
                </a:solidFill>
                <a:latin typeface="Calibri" pitchFamily="34" charset="0"/>
              </a:rPr>
              <a:t>Mucosa (orange bracket), consisting of</a:t>
            </a:r>
          </a:p>
          <a:p>
            <a:pPr marL="800100" lvl="1" indent="-342900">
              <a:buAutoNum type="arabicPeriod"/>
            </a:pPr>
            <a:r>
              <a:rPr lang="en-US" sz="1600" b="1" dirty="0">
                <a:solidFill>
                  <a:schemeClr val="accent6">
                    <a:lumMod val="50000"/>
                  </a:schemeClr>
                </a:solidFill>
                <a:latin typeface="Calibri" pitchFamily="34" charset="0"/>
              </a:rPr>
              <a:t>an epithelium – here, the epithelium is stratified or pseudostratified, but varies considerably, so specific classification is difficult</a:t>
            </a:r>
          </a:p>
          <a:p>
            <a:pPr marL="800100" lvl="1" indent="-342900">
              <a:buAutoNum type="arabicPeriod"/>
            </a:pPr>
            <a:r>
              <a:rPr lang="en-US" sz="1600" b="1" dirty="0">
                <a:solidFill>
                  <a:schemeClr val="accent6">
                    <a:lumMod val="50000"/>
                  </a:schemeClr>
                </a:solidFill>
                <a:latin typeface="Calibri" pitchFamily="34" charset="0"/>
              </a:rPr>
              <a:t>Lamina propria – contains connective tissue and numerous venous sinuses (V)</a:t>
            </a:r>
          </a:p>
          <a:p>
            <a:pPr marL="342900" indent="-342900">
              <a:buAutoNum type="arabicPeriod"/>
            </a:pPr>
            <a:r>
              <a:rPr lang="en-US" sz="1600" b="1" dirty="0" err="1">
                <a:solidFill>
                  <a:schemeClr val="accent6">
                    <a:lumMod val="50000"/>
                  </a:schemeClr>
                </a:solidFill>
                <a:latin typeface="Calibri" pitchFamily="34" charset="0"/>
              </a:rPr>
              <a:t>Muscularis</a:t>
            </a:r>
            <a:r>
              <a:rPr lang="en-US" sz="1600" b="1" dirty="0">
                <a:solidFill>
                  <a:schemeClr val="accent6">
                    <a:lumMod val="50000"/>
                  </a:schemeClr>
                </a:solidFill>
                <a:latin typeface="Calibri" pitchFamily="34" charset="0"/>
              </a:rPr>
              <a:t> (green outlined areas) – smooth muscle</a:t>
            </a:r>
          </a:p>
          <a:p>
            <a:pPr marL="342900" indent="-342900">
              <a:buAutoNum type="arabicPeriod"/>
            </a:pPr>
            <a:r>
              <a:rPr lang="en-US" sz="1600" b="1" dirty="0">
                <a:solidFill>
                  <a:schemeClr val="accent6">
                    <a:lumMod val="50000"/>
                  </a:schemeClr>
                </a:solidFill>
                <a:latin typeface="Calibri" pitchFamily="34" charset="0"/>
              </a:rPr>
              <a:t>Adventitia – (black arrows) scant on most of this slide, will contain some skeletal muscle (area of blue arrow) that is part of the urogenital diaphragm / external urethral sphincter</a:t>
            </a:r>
          </a:p>
        </p:txBody>
      </p:sp>
      <p:sp>
        <p:nvSpPr>
          <p:cNvPr id="17" name="TextBox 16"/>
          <p:cNvSpPr txBox="1"/>
          <p:nvPr/>
        </p:nvSpPr>
        <p:spPr>
          <a:xfrm>
            <a:off x="7934899" y="2577814"/>
            <a:ext cx="228600" cy="369332"/>
          </a:xfrm>
          <a:prstGeom prst="rect">
            <a:avLst/>
          </a:prstGeom>
          <a:noFill/>
        </p:spPr>
        <p:txBody>
          <a:bodyPr wrap="square" rtlCol="0">
            <a:spAutoFit/>
          </a:bodyPr>
          <a:lstStyle/>
          <a:p>
            <a:r>
              <a:rPr lang="en-US" b="1" dirty="0">
                <a:solidFill>
                  <a:srgbClr val="002060"/>
                </a:solidFill>
              </a:rPr>
              <a:t>V</a:t>
            </a:r>
          </a:p>
        </p:txBody>
      </p:sp>
      <p:sp>
        <p:nvSpPr>
          <p:cNvPr id="18" name="Left Brace 17"/>
          <p:cNvSpPr/>
          <p:nvPr/>
        </p:nvSpPr>
        <p:spPr>
          <a:xfrm>
            <a:off x="6650516" y="2178586"/>
            <a:ext cx="304800" cy="1944476"/>
          </a:xfrm>
          <a:prstGeom prst="lef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8561025" y="1826830"/>
            <a:ext cx="228600" cy="369332"/>
          </a:xfrm>
          <a:prstGeom prst="rect">
            <a:avLst/>
          </a:prstGeom>
          <a:noFill/>
        </p:spPr>
        <p:txBody>
          <a:bodyPr wrap="square" rtlCol="0">
            <a:spAutoFit/>
          </a:bodyPr>
          <a:lstStyle/>
          <a:p>
            <a:r>
              <a:rPr lang="en-US" b="1" dirty="0">
                <a:solidFill>
                  <a:srgbClr val="002060"/>
                </a:solidFill>
              </a:rPr>
              <a:t>V</a:t>
            </a:r>
          </a:p>
        </p:txBody>
      </p:sp>
      <p:sp>
        <p:nvSpPr>
          <p:cNvPr id="20" name="Freeform 19"/>
          <p:cNvSpPr/>
          <p:nvPr/>
        </p:nvSpPr>
        <p:spPr>
          <a:xfrm>
            <a:off x="5188945" y="385334"/>
            <a:ext cx="3933021" cy="1586685"/>
          </a:xfrm>
          <a:custGeom>
            <a:avLst/>
            <a:gdLst>
              <a:gd name="connsiteX0" fmla="*/ 2302525 w 3933021"/>
              <a:gd name="connsiteY0" fmla="*/ 99408 h 1586685"/>
              <a:gd name="connsiteX1" fmla="*/ 2071171 w 3933021"/>
              <a:gd name="connsiteY1" fmla="*/ 88391 h 1586685"/>
              <a:gd name="connsiteX2" fmla="*/ 1972019 w 3933021"/>
              <a:gd name="connsiteY2" fmla="*/ 77374 h 1586685"/>
              <a:gd name="connsiteX3" fmla="*/ 1795749 w 3933021"/>
              <a:gd name="connsiteY3" fmla="*/ 66358 h 1586685"/>
              <a:gd name="connsiteX4" fmla="*/ 1487277 w 3933021"/>
              <a:gd name="connsiteY4" fmla="*/ 44324 h 1586685"/>
              <a:gd name="connsiteX5" fmla="*/ 1421175 w 3933021"/>
              <a:gd name="connsiteY5" fmla="*/ 33307 h 1586685"/>
              <a:gd name="connsiteX6" fmla="*/ 1322024 w 3933021"/>
              <a:gd name="connsiteY6" fmla="*/ 22290 h 1586685"/>
              <a:gd name="connsiteX7" fmla="*/ 1288973 w 3933021"/>
              <a:gd name="connsiteY7" fmla="*/ 11273 h 1586685"/>
              <a:gd name="connsiteX8" fmla="*/ 804231 w 3933021"/>
              <a:gd name="connsiteY8" fmla="*/ 11273 h 1586685"/>
              <a:gd name="connsiteX9" fmla="*/ 495759 w 3933021"/>
              <a:gd name="connsiteY9" fmla="*/ 33307 h 1586685"/>
              <a:gd name="connsiteX10" fmla="*/ 330506 w 3933021"/>
              <a:gd name="connsiteY10" fmla="*/ 44324 h 1586685"/>
              <a:gd name="connsiteX11" fmla="*/ 77118 w 3933021"/>
              <a:gd name="connsiteY11" fmla="*/ 66358 h 1586685"/>
              <a:gd name="connsiteX12" fmla="*/ 0 w 3933021"/>
              <a:gd name="connsiteY12" fmla="*/ 88391 h 1586685"/>
              <a:gd name="connsiteX13" fmla="*/ 11016 w 3933021"/>
              <a:gd name="connsiteY13" fmla="*/ 165509 h 1586685"/>
              <a:gd name="connsiteX14" fmla="*/ 44067 w 3933021"/>
              <a:gd name="connsiteY14" fmla="*/ 187543 h 1586685"/>
              <a:gd name="connsiteX15" fmla="*/ 143219 w 3933021"/>
              <a:gd name="connsiteY15" fmla="*/ 253644 h 1586685"/>
              <a:gd name="connsiteX16" fmla="*/ 176269 w 3933021"/>
              <a:gd name="connsiteY16" fmla="*/ 275678 h 1586685"/>
              <a:gd name="connsiteX17" fmla="*/ 209320 w 3933021"/>
              <a:gd name="connsiteY17" fmla="*/ 286695 h 1586685"/>
              <a:gd name="connsiteX18" fmla="*/ 253388 w 3933021"/>
              <a:gd name="connsiteY18" fmla="*/ 308729 h 1586685"/>
              <a:gd name="connsiteX19" fmla="*/ 341522 w 3933021"/>
              <a:gd name="connsiteY19" fmla="*/ 330762 h 1586685"/>
              <a:gd name="connsiteX20" fmla="*/ 385590 w 3933021"/>
              <a:gd name="connsiteY20" fmla="*/ 352796 h 1586685"/>
              <a:gd name="connsiteX21" fmla="*/ 451691 w 3933021"/>
              <a:gd name="connsiteY21" fmla="*/ 363813 h 1586685"/>
              <a:gd name="connsiteX22" fmla="*/ 484742 w 3933021"/>
              <a:gd name="connsiteY22" fmla="*/ 374830 h 1586685"/>
              <a:gd name="connsiteX23" fmla="*/ 583894 w 3933021"/>
              <a:gd name="connsiteY23" fmla="*/ 418897 h 1586685"/>
              <a:gd name="connsiteX24" fmla="*/ 627961 w 3933021"/>
              <a:gd name="connsiteY24" fmla="*/ 440931 h 1586685"/>
              <a:gd name="connsiteX25" fmla="*/ 661012 w 3933021"/>
              <a:gd name="connsiteY25" fmla="*/ 462965 h 1586685"/>
              <a:gd name="connsiteX26" fmla="*/ 727113 w 3933021"/>
              <a:gd name="connsiteY26" fmla="*/ 473982 h 1586685"/>
              <a:gd name="connsiteX27" fmla="*/ 760163 w 3933021"/>
              <a:gd name="connsiteY27" fmla="*/ 484999 h 1586685"/>
              <a:gd name="connsiteX28" fmla="*/ 837282 w 3933021"/>
              <a:gd name="connsiteY28" fmla="*/ 507032 h 1586685"/>
              <a:gd name="connsiteX29" fmla="*/ 925416 w 3933021"/>
              <a:gd name="connsiteY29" fmla="*/ 540083 h 1586685"/>
              <a:gd name="connsiteX30" fmla="*/ 958467 w 3933021"/>
              <a:gd name="connsiteY30" fmla="*/ 562117 h 1586685"/>
              <a:gd name="connsiteX31" fmla="*/ 1024568 w 3933021"/>
              <a:gd name="connsiteY31" fmla="*/ 584150 h 1586685"/>
              <a:gd name="connsiteX32" fmla="*/ 1079653 w 3933021"/>
              <a:gd name="connsiteY32" fmla="*/ 650252 h 1586685"/>
              <a:gd name="connsiteX33" fmla="*/ 1112703 w 3933021"/>
              <a:gd name="connsiteY33" fmla="*/ 683302 h 1586685"/>
              <a:gd name="connsiteX34" fmla="*/ 1134737 w 3933021"/>
              <a:gd name="connsiteY34" fmla="*/ 727370 h 1586685"/>
              <a:gd name="connsiteX35" fmla="*/ 1156771 w 3933021"/>
              <a:gd name="connsiteY35" fmla="*/ 760420 h 1586685"/>
              <a:gd name="connsiteX36" fmla="*/ 1189821 w 3933021"/>
              <a:gd name="connsiteY36" fmla="*/ 837538 h 1586685"/>
              <a:gd name="connsiteX37" fmla="*/ 1233889 w 3933021"/>
              <a:gd name="connsiteY37" fmla="*/ 903639 h 1586685"/>
              <a:gd name="connsiteX38" fmla="*/ 1266939 w 3933021"/>
              <a:gd name="connsiteY38" fmla="*/ 969741 h 1586685"/>
              <a:gd name="connsiteX39" fmla="*/ 1311007 w 3933021"/>
              <a:gd name="connsiteY39" fmla="*/ 1002791 h 1586685"/>
              <a:gd name="connsiteX40" fmla="*/ 1355074 w 3933021"/>
              <a:gd name="connsiteY40" fmla="*/ 1068893 h 1586685"/>
              <a:gd name="connsiteX41" fmla="*/ 1388125 w 3933021"/>
              <a:gd name="connsiteY41" fmla="*/ 1112960 h 1586685"/>
              <a:gd name="connsiteX42" fmla="*/ 1454226 w 3933021"/>
              <a:gd name="connsiteY42" fmla="*/ 1179061 h 1586685"/>
              <a:gd name="connsiteX43" fmla="*/ 1487277 w 3933021"/>
              <a:gd name="connsiteY43" fmla="*/ 1223129 h 1586685"/>
              <a:gd name="connsiteX44" fmla="*/ 1553378 w 3933021"/>
              <a:gd name="connsiteY44" fmla="*/ 1267196 h 1586685"/>
              <a:gd name="connsiteX45" fmla="*/ 1575412 w 3933021"/>
              <a:gd name="connsiteY45" fmla="*/ 1300247 h 1586685"/>
              <a:gd name="connsiteX46" fmla="*/ 1608462 w 3933021"/>
              <a:gd name="connsiteY46" fmla="*/ 1311264 h 1586685"/>
              <a:gd name="connsiteX47" fmla="*/ 1674563 w 3933021"/>
              <a:gd name="connsiteY47" fmla="*/ 1355331 h 1586685"/>
              <a:gd name="connsiteX48" fmla="*/ 1674563 w 3933021"/>
              <a:gd name="connsiteY48" fmla="*/ 1355331 h 1586685"/>
              <a:gd name="connsiteX49" fmla="*/ 1773715 w 3933021"/>
              <a:gd name="connsiteY49" fmla="*/ 1432449 h 1586685"/>
              <a:gd name="connsiteX50" fmla="*/ 1806766 w 3933021"/>
              <a:gd name="connsiteY50" fmla="*/ 1443466 h 1586685"/>
              <a:gd name="connsiteX51" fmla="*/ 1839816 w 3933021"/>
              <a:gd name="connsiteY51" fmla="*/ 1465500 h 1586685"/>
              <a:gd name="connsiteX52" fmla="*/ 1883884 w 3933021"/>
              <a:gd name="connsiteY52" fmla="*/ 1476517 h 1586685"/>
              <a:gd name="connsiteX53" fmla="*/ 1961002 w 3933021"/>
              <a:gd name="connsiteY53" fmla="*/ 1498550 h 1586685"/>
              <a:gd name="connsiteX54" fmla="*/ 2060154 w 3933021"/>
              <a:gd name="connsiteY54" fmla="*/ 1531601 h 1586685"/>
              <a:gd name="connsiteX55" fmla="*/ 2093204 w 3933021"/>
              <a:gd name="connsiteY55" fmla="*/ 1542618 h 1586685"/>
              <a:gd name="connsiteX56" fmla="*/ 2214390 w 3933021"/>
              <a:gd name="connsiteY56" fmla="*/ 1553635 h 1586685"/>
              <a:gd name="connsiteX57" fmla="*/ 2313542 w 3933021"/>
              <a:gd name="connsiteY57" fmla="*/ 1575668 h 1586685"/>
              <a:gd name="connsiteX58" fmla="*/ 2577947 w 3933021"/>
              <a:gd name="connsiteY58" fmla="*/ 1586685 h 1586685"/>
              <a:gd name="connsiteX59" fmla="*/ 2886419 w 3933021"/>
              <a:gd name="connsiteY59" fmla="*/ 1564652 h 1586685"/>
              <a:gd name="connsiteX60" fmla="*/ 3029638 w 3933021"/>
              <a:gd name="connsiteY60" fmla="*/ 1542618 h 1586685"/>
              <a:gd name="connsiteX61" fmla="*/ 3062689 w 3933021"/>
              <a:gd name="connsiteY61" fmla="*/ 1531601 h 1586685"/>
              <a:gd name="connsiteX62" fmla="*/ 3106756 w 3933021"/>
              <a:gd name="connsiteY62" fmla="*/ 1520584 h 1586685"/>
              <a:gd name="connsiteX63" fmla="*/ 3316077 w 3933021"/>
              <a:gd name="connsiteY63" fmla="*/ 1454483 h 1586685"/>
              <a:gd name="connsiteX64" fmla="*/ 3371161 w 3933021"/>
              <a:gd name="connsiteY64" fmla="*/ 1432449 h 1586685"/>
              <a:gd name="connsiteX65" fmla="*/ 3448279 w 3933021"/>
              <a:gd name="connsiteY65" fmla="*/ 1421432 h 1586685"/>
              <a:gd name="connsiteX66" fmla="*/ 3481330 w 3933021"/>
              <a:gd name="connsiteY66" fmla="*/ 1410415 h 1586685"/>
              <a:gd name="connsiteX67" fmla="*/ 3525397 w 3933021"/>
              <a:gd name="connsiteY67" fmla="*/ 1399399 h 1586685"/>
              <a:gd name="connsiteX68" fmla="*/ 3558448 w 3933021"/>
              <a:gd name="connsiteY68" fmla="*/ 1377365 h 1586685"/>
              <a:gd name="connsiteX69" fmla="*/ 3624549 w 3933021"/>
              <a:gd name="connsiteY69" fmla="*/ 1355331 h 1586685"/>
              <a:gd name="connsiteX70" fmla="*/ 3657600 w 3933021"/>
              <a:gd name="connsiteY70" fmla="*/ 1344314 h 1586685"/>
              <a:gd name="connsiteX71" fmla="*/ 3734718 w 3933021"/>
              <a:gd name="connsiteY71" fmla="*/ 1311264 h 1586685"/>
              <a:gd name="connsiteX72" fmla="*/ 3800819 w 3933021"/>
              <a:gd name="connsiteY72" fmla="*/ 1267196 h 1586685"/>
              <a:gd name="connsiteX73" fmla="*/ 3833869 w 3933021"/>
              <a:gd name="connsiteY73" fmla="*/ 1245162 h 1586685"/>
              <a:gd name="connsiteX74" fmla="*/ 3855903 w 3933021"/>
              <a:gd name="connsiteY74" fmla="*/ 1201095 h 1586685"/>
              <a:gd name="connsiteX75" fmla="*/ 3877937 w 3933021"/>
              <a:gd name="connsiteY75" fmla="*/ 1168044 h 1586685"/>
              <a:gd name="connsiteX76" fmla="*/ 3910988 w 3933021"/>
              <a:gd name="connsiteY76" fmla="*/ 1057876 h 1586685"/>
              <a:gd name="connsiteX77" fmla="*/ 3922004 w 3933021"/>
              <a:gd name="connsiteY77" fmla="*/ 1002791 h 1586685"/>
              <a:gd name="connsiteX78" fmla="*/ 3933021 w 3933021"/>
              <a:gd name="connsiteY78" fmla="*/ 958724 h 1586685"/>
              <a:gd name="connsiteX79" fmla="*/ 3910988 w 3933021"/>
              <a:gd name="connsiteY79" fmla="*/ 496015 h 1586685"/>
              <a:gd name="connsiteX80" fmla="*/ 3899971 w 3933021"/>
              <a:gd name="connsiteY80" fmla="*/ 440931 h 1586685"/>
              <a:gd name="connsiteX81" fmla="*/ 3877937 w 3933021"/>
              <a:gd name="connsiteY81" fmla="*/ 264661 h 1586685"/>
              <a:gd name="connsiteX82" fmla="*/ 3833869 w 3933021"/>
              <a:gd name="connsiteY82" fmla="*/ 121442 h 1586685"/>
              <a:gd name="connsiteX83" fmla="*/ 3800819 w 3933021"/>
              <a:gd name="connsiteY83" fmla="*/ 99408 h 1586685"/>
              <a:gd name="connsiteX84" fmla="*/ 3492347 w 3933021"/>
              <a:gd name="connsiteY84" fmla="*/ 110425 h 1586685"/>
              <a:gd name="connsiteX85" fmla="*/ 3216925 w 3933021"/>
              <a:gd name="connsiteY85" fmla="*/ 132459 h 1586685"/>
              <a:gd name="connsiteX86" fmla="*/ 2533879 w 3933021"/>
              <a:gd name="connsiteY86" fmla="*/ 121442 h 1586685"/>
              <a:gd name="connsiteX87" fmla="*/ 2434727 w 3933021"/>
              <a:gd name="connsiteY87" fmla="*/ 110425 h 1586685"/>
              <a:gd name="connsiteX88" fmla="*/ 2302525 w 3933021"/>
              <a:gd name="connsiteY88" fmla="*/ 99408 h 158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933021" h="1586685">
                <a:moveTo>
                  <a:pt x="2302525" y="99408"/>
                </a:moveTo>
                <a:cubicBezTo>
                  <a:pt x="2241932" y="95736"/>
                  <a:pt x="2148205" y="93527"/>
                  <a:pt x="2071171" y="88391"/>
                </a:cubicBezTo>
                <a:cubicBezTo>
                  <a:pt x="2037991" y="86179"/>
                  <a:pt x="2005167" y="80026"/>
                  <a:pt x="1972019" y="77374"/>
                </a:cubicBezTo>
                <a:cubicBezTo>
                  <a:pt x="1913335" y="72679"/>
                  <a:pt x="1854506" y="70030"/>
                  <a:pt x="1795749" y="66358"/>
                </a:cubicBezTo>
                <a:cubicBezTo>
                  <a:pt x="1629937" y="38722"/>
                  <a:pt x="1824149" y="68386"/>
                  <a:pt x="1487277" y="44324"/>
                </a:cubicBezTo>
                <a:cubicBezTo>
                  <a:pt x="1464996" y="42732"/>
                  <a:pt x="1443317" y="36259"/>
                  <a:pt x="1421175" y="33307"/>
                </a:cubicBezTo>
                <a:cubicBezTo>
                  <a:pt x="1388213" y="28912"/>
                  <a:pt x="1355074" y="25962"/>
                  <a:pt x="1322024" y="22290"/>
                </a:cubicBezTo>
                <a:cubicBezTo>
                  <a:pt x="1311007" y="18618"/>
                  <a:pt x="1300515" y="12555"/>
                  <a:pt x="1288973" y="11273"/>
                </a:cubicBezTo>
                <a:cubicBezTo>
                  <a:pt x="1106139" y="-9042"/>
                  <a:pt x="1007603" y="2619"/>
                  <a:pt x="804231" y="11273"/>
                </a:cubicBezTo>
                <a:cubicBezTo>
                  <a:pt x="482063" y="24982"/>
                  <a:pt x="720309" y="15343"/>
                  <a:pt x="495759" y="33307"/>
                </a:cubicBezTo>
                <a:cubicBezTo>
                  <a:pt x="440728" y="37710"/>
                  <a:pt x="385590" y="40652"/>
                  <a:pt x="330506" y="44324"/>
                </a:cubicBezTo>
                <a:cubicBezTo>
                  <a:pt x="164558" y="71982"/>
                  <a:pt x="393534" y="36224"/>
                  <a:pt x="77118" y="66358"/>
                </a:cubicBezTo>
                <a:cubicBezTo>
                  <a:pt x="57745" y="68203"/>
                  <a:pt x="19834" y="81779"/>
                  <a:pt x="0" y="88391"/>
                </a:cubicBezTo>
                <a:cubicBezTo>
                  <a:pt x="3672" y="114097"/>
                  <a:pt x="470" y="141780"/>
                  <a:pt x="11016" y="165509"/>
                </a:cubicBezTo>
                <a:cubicBezTo>
                  <a:pt x="16394" y="177609"/>
                  <a:pt x="33293" y="179847"/>
                  <a:pt x="44067" y="187543"/>
                </a:cubicBezTo>
                <a:cubicBezTo>
                  <a:pt x="146759" y="260894"/>
                  <a:pt x="24001" y="179133"/>
                  <a:pt x="143219" y="253644"/>
                </a:cubicBezTo>
                <a:cubicBezTo>
                  <a:pt x="154447" y="260661"/>
                  <a:pt x="164426" y="269757"/>
                  <a:pt x="176269" y="275678"/>
                </a:cubicBezTo>
                <a:cubicBezTo>
                  <a:pt x="186656" y="280872"/>
                  <a:pt x="198646" y="282120"/>
                  <a:pt x="209320" y="286695"/>
                </a:cubicBezTo>
                <a:cubicBezTo>
                  <a:pt x="224415" y="293164"/>
                  <a:pt x="237808" y="303536"/>
                  <a:pt x="253388" y="308729"/>
                </a:cubicBezTo>
                <a:cubicBezTo>
                  <a:pt x="282116" y="318305"/>
                  <a:pt x="341522" y="330762"/>
                  <a:pt x="341522" y="330762"/>
                </a:cubicBezTo>
                <a:cubicBezTo>
                  <a:pt x="356211" y="338107"/>
                  <a:pt x="369859" y="348077"/>
                  <a:pt x="385590" y="352796"/>
                </a:cubicBezTo>
                <a:cubicBezTo>
                  <a:pt x="406986" y="359215"/>
                  <a:pt x="429885" y="358967"/>
                  <a:pt x="451691" y="363813"/>
                </a:cubicBezTo>
                <a:cubicBezTo>
                  <a:pt x="463027" y="366332"/>
                  <a:pt x="473725" y="371158"/>
                  <a:pt x="484742" y="374830"/>
                </a:cubicBezTo>
                <a:cubicBezTo>
                  <a:pt x="581966" y="439648"/>
                  <a:pt x="426559" y="340228"/>
                  <a:pt x="583894" y="418897"/>
                </a:cubicBezTo>
                <a:cubicBezTo>
                  <a:pt x="598583" y="426242"/>
                  <a:pt x="613702" y="432783"/>
                  <a:pt x="627961" y="440931"/>
                </a:cubicBezTo>
                <a:cubicBezTo>
                  <a:pt x="639457" y="447500"/>
                  <a:pt x="648451" y="458778"/>
                  <a:pt x="661012" y="462965"/>
                </a:cubicBezTo>
                <a:cubicBezTo>
                  <a:pt x="682203" y="470029"/>
                  <a:pt x="705079" y="470310"/>
                  <a:pt x="727113" y="473982"/>
                </a:cubicBezTo>
                <a:cubicBezTo>
                  <a:pt x="738130" y="477654"/>
                  <a:pt x="748997" y="481809"/>
                  <a:pt x="760163" y="484999"/>
                </a:cubicBezTo>
                <a:cubicBezTo>
                  <a:pt x="857005" y="512667"/>
                  <a:pt x="758031" y="480615"/>
                  <a:pt x="837282" y="507032"/>
                </a:cubicBezTo>
                <a:cubicBezTo>
                  <a:pt x="914789" y="558705"/>
                  <a:pt x="816510" y="499243"/>
                  <a:pt x="925416" y="540083"/>
                </a:cubicBezTo>
                <a:cubicBezTo>
                  <a:pt x="937814" y="544732"/>
                  <a:pt x="946367" y="556739"/>
                  <a:pt x="958467" y="562117"/>
                </a:cubicBezTo>
                <a:cubicBezTo>
                  <a:pt x="979691" y="571550"/>
                  <a:pt x="1024568" y="584150"/>
                  <a:pt x="1024568" y="584150"/>
                </a:cubicBezTo>
                <a:cubicBezTo>
                  <a:pt x="1121125" y="680707"/>
                  <a:pt x="1002963" y="558224"/>
                  <a:pt x="1079653" y="650252"/>
                </a:cubicBezTo>
                <a:cubicBezTo>
                  <a:pt x="1089627" y="662221"/>
                  <a:pt x="1103647" y="670624"/>
                  <a:pt x="1112703" y="683302"/>
                </a:cubicBezTo>
                <a:cubicBezTo>
                  <a:pt x="1122249" y="696666"/>
                  <a:pt x="1126589" y="713111"/>
                  <a:pt x="1134737" y="727370"/>
                </a:cubicBezTo>
                <a:cubicBezTo>
                  <a:pt x="1141306" y="738866"/>
                  <a:pt x="1149426" y="749403"/>
                  <a:pt x="1156771" y="760420"/>
                </a:cubicBezTo>
                <a:cubicBezTo>
                  <a:pt x="1168167" y="794609"/>
                  <a:pt x="1169402" y="803507"/>
                  <a:pt x="1189821" y="837538"/>
                </a:cubicBezTo>
                <a:cubicBezTo>
                  <a:pt x="1203446" y="860246"/>
                  <a:pt x="1233889" y="903639"/>
                  <a:pt x="1233889" y="903639"/>
                </a:cubicBezTo>
                <a:cubicBezTo>
                  <a:pt x="1242849" y="930518"/>
                  <a:pt x="1245584" y="948386"/>
                  <a:pt x="1266939" y="969741"/>
                </a:cubicBezTo>
                <a:cubicBezTo>
                  <a:pt x="1279923" y="982725"/>
                  <a:pt x="1296318" y="991774"/>
                  <a:pt x="1311007" y="1002791"/>
                </a:cubicBezTo>
                <a:cubicBezTo>
                  <a:pt x="1329746" y="1059009"/>
                  <a:pt x="1310062" y="1016379"/>
                  <a:pt x="1355074" y="1068893"/>
                </a:cubicBezTo>
                <a:cubicBezTo>
                  <a:pt x="1367023" y="1082834"/>
                  <a:pt x="1375842" y="1099312"/>
                  <a:pt x="1388125" y="1112960"/>
                </a:cubicBezTo>
                <a:cubicBezTo>
                  <a:pt x="1408970" y="1136121"/>
                  <a:pt x="1435530" y="1154133"/>
                  <a:pt x="1454226" y="1179061"/>
                </a:cubicBezTo>
                <a:cubicBezTo>
                  <a:pt x="1465243" y="1193750"/>
                  <a:pt x="1473553" y="1210930"/>
                  <a:pt x="1487277" y="1223129"/>
                </a:cubicBezTo>
                <a:cubicBezTo>
                  <a:pt x="1507069" y="1240722"/>
                  <a:pt x="1553378" y="1267196"/>
                  <a:pt x="1553378" y="1267196"/>
                </a:cubicBezTo>
                <a:cubicBezTo>
                  <a:pt x="1560723" y="1278213"/>
                  <a:pt x="1565073" y="1291975"/>
                  <a:pt x="1575412" y="1300247"/>
                </a:cubicBezTo>
                <a:cubicBezTo>
                  <a:pt x="1584480" y="1307501"/>
                  <a:pt x="1598311" y="1305624"/>
                  <a:pt x="1608462" y="1311264"/>
                </a:cubicBezTo>
                <a:cubicBezTo>
                  <a:pt x="1631611" y="1324124"/>
                  <a:pt x="1652529" y="1340642"/>
                  <a:pt x="1674563" y="1355331"/>
                </a:cubicBezTo>
                <a:lnTo>
                  <a:pt x="1674563" y="1355331"/>
                </a:lnTo>
                <a:cubicBezTo>
                  <a:pt x="1703080" y="1383848"/>
                  <a:pt x="1734182" y="1419271"/>
                  <a:pt x="1773715" y="1432449"/>
                </a:cubicBezTo>
                <a:lnTo>
                  <a:pt x="1806766" y="1443466"/>
                </a:lnTo>
                <a:cubicBezTo>
                  <a:pt x="1817783" y="1450811"/>
                  <a:pt x="1827646" y="1460284"/>
                  <a:pt x="1839816" y="1465500"/>
                </a:cubicBezTo>
                <a:cubicBezTo>
                  <a:pt x="1853733" y="1471465"/>
                  <a:pt x="1869325" y="1472358"/>
                  <a:pt x="1883884" y="1476517"/>
                </a:cubicBezTo>
                <a:cubicBezTo>
                  <a:pt x="1994530" y="1508129"/>
                  <a:pt x="1823228" y="1464106"/>
                  <a:pt x="1961002" y="1498550"/>
                </a:cubicBezTo>
                <a:cubicBezTo>
                  <a:pt x="2018505" y="1536885"/>
                  <a:pt x="1971097" y="1511810"/>
                  <a:pt x="2060154" y="1531601"/>
                </a:cubicBezTo>
                <a:cubicBezTo>
                  <a:pt x="2071490" y="1534120"/>
                  <a:pt x="2081708" y="1540976"/>
                  <a:pt x="2093204" y="1542618"/>
                </a:cubicBezTo>
                <a:cubicBezTo>
                  <a:pt x="2133358" y="1548354"/>
                  <a:pt x="2173995" y="1549963"/>
                  <a:pt x="2214390" y="1553635"/>
                </a:cubicBezTo>
                <a:cubicBezTo>
                  <a:pt x="2235701" y="1558963"/>
                  <a:pt x="2294219" y="1574335"/>
                  <a:pt x="2313542" y="1575668"/>
                </a:cubicBezTo>
                <a:cubicBezTo>
                  <a:pt x="2401544" y="1581737"/>
                  <a:pt x="2489812" y="1583013"/>
                  <a:pt x="2577947" y="1586685"/>
                </a:cubicBezTo>
                <a:cubicBezTo>
                  <a:pt x="2749912" y="1577131"/>
                  <a:pt x="2745601" y="1580298"/>
                  <a:pt x="2886419" y="1564652"/>
                </a:cubicBezTo>
                <a:cubicBezTo>
                  <a:pt x="2934582" y="1559301"/>
                  <a:pt x="2982553" y="1554389"/>
                  <a:pt x="3029638" y="1542618"/>
                </a:cubicBezTo>
                <a:cubicBezTo>
                  <a:pt x="3040904" y="1539801"/>
                  <a:pt x="3051523" y="1534791"/>
                  <a:pt x="3062689" y="1531601"/>
                </a:cubicBezTo>
                <a:cubicBezTo>
                  <a:pt x="3077248" y="1527441"/>
                  <a:pt x="3092148" y="1524568"/>
                  <a:pt x="3106756" y="1520584"/>
                </a:cubicBezTo>
                <a:cubicBezTo>
                  <a:pt x="3168603" y="1503716"/>
                  <a:pt x="3262649" y="1475855"/>
                  <a:pt x="3316077" y="1454483"/>
                </a:cubicBezTo>
                <a:cubicBezTo>
                  <a:pt x="3334438" y="1447138"/>
                  <a:pt x="3351976" y="1437245"/>
                  <a:pt x="3371161" y="1432449"/>
                </a:cubicBezTo>
                <a:cubicBezTo>
                  <a:pt x="3396353" y="1426151"/>
                  <a:pt x="3422573" y="1425104"/>
                  <a:pt x="3448279" y="1421432"/>
                </a:cubicBezTo>
                <a:cubicBezTo>
                  <a:pt x="3459296" y="1417760"/>
                  <a:pt x="3470164" y="1413605"/>
                  <a:pt x="3481330" y="1410415"/>
                </a:cubicBezTo>
                <a:cubicBezTo>
                  <a:pt x="3495888" y="1406256"/>
                  <a:pt x="3511480" y="1405363"/>
                  <a:pt x="3525397" y="1399399"/>
                </a:cubicBezTo>
                <a:cubicBezTo>
                  <a:pt x="3537567" y="1394183"/>
                  <a:pt x="3546348" y="1382743"/>
                  <a:pt x="3558448" y="1377365"/>
                </a:cubicBezTo>
                <a:cubicBezTo>
                  <a:pt x="3579672" y="1367932"/>
                  <a:pt x="3602515" y="1362676"/>
                  <a:pt x="3624549" y="1355331"/>
                </a:cubicBezTo>
                <a:lnTo>
                  <a:pt x="3657600" y="1344314"/>
                </a:lnTo>
                <a:cubicBezTo>
                  <a:pt x="3777895" y="1264115"/>
                  <a:pt x="3592441" y="1382402"/>
                  <a:pt x="3734718" y="1311264"/>
                </a:cubicBezTo>
                <a:cubicBezTo>
                  <a:pt x="3758404" y="1299421"/>
                  <a:pt x="3778785" y="1281885"/>
                  <a:pt x="3800819" y="1267196"/>
                </a:cubicBezTo>
                <a:lnTo>
                  <a:pt x="3833869" y="1245162"/>
                </a:lnTo>
                <a:cubicBezTo>
                  <a:pt x="3841214" y="1230473"/>
                  <a:pt x="3847755" y="1215354"/>
                  <a:pt x="3855903" y="1201095"/>
                </a:cubicBezTo>
                <a:cubicBezTo>
                  <a:pt x="3862472" y="1189599"/>
                  <a:pt x="3872559" y="1180144"/>
                  <a:pt x="3877937" y="1168044"/>
                </a:cubicBezTo>
                <a:cubicBezTo>
                  <a:pt x="3890141" y="1140584"/>
                  <a:pt x="3903867" y="1089920"/>
                  <a:pt x="3910988" y="1057876"/>
                </a:cubicBezTo>
                <a:cubicBezTo>
                  <a:pt x="3915050" y="1039597"/>
                  <a:pt x="3917942" y="1021070"/>
                  <a:pt x="3922004" y="1002791"/>
                </a:cubicBezTo>
                <a:cubicBezTo>
                  <a:pt x="3925288" y="988010"/>
                  <a:pt x="3929349" y="973413"/>
                  <a:pt x="3933021" y="958724"/>
                </a:cubicBezTo>
                <a:cubicBezTo>
                  <a:pt x="3928717" y="829614"/>
                  <a:pt x="3927873" y="639544"/>
                  <a:pt x="3910988" y="496015"/>
                </a:cubicBezTo>
                <a:cubicBezTo>
                  <a:pt x="3908800" y="477418"/>
                  <a:pt x="3902619" y="459468"/>
                  <a:pt x="3899971" y="440931"/>
                </a:cubicBezTo>
                <a:cubicBezTo>
                  <a:pt x="3891597" y="382312"/>
                  <a:pt x="3884476" y="323513"/>
                  <a:pt x="3877937" y="264661"/>
                </a:cubicBezTo>
                <a:cubicBezTo>
                  <a:pt x="3868892" y="183255"/>
                  <a:pt x="3884664" y="172237"/>
                  <a:pt x="3833869" y="121442"/>
                </a:cubicBezTo>
                <a:cubicBezTo>
                  <a:pt x="3824507" y="112080"/>
                  <a:pt x="3811836" y="106753"/>
                  <a:pt x="3800819" y="99408"/>
                </a:cubicBezTo>
                <a:cubicBezTo>
                  <a:pt x="3697995" y="103080"/>
                  <a:pt x="3595072" y="104610"/>
                  <a:pt x="3492347" y="110425"/>
                </a:cubicBezTo>
                <a:cubicBezTo>
                  <a:pt x="3400394" y="115630"/>
                  <a:pt x="3216925" y="132459"/>
                  <a:pt x="3216925" y="132459"/>
                </a:cubicBezTo>
                <a:lnTo>
                  <a:pt x="2533879" y="121442"/>
                </a:lnTo>
                <a:cubicBezTo>
                  <a:pt x="2500638" y="120506"/>
                  <a:pt x="2467954" y="111754"/>
                  <a:pt x="2434727" y="110425"/>
                </a:cubicBezTo>
                <a:cubicBezTo>
                  <a:pt x="2376017" y="108077"/>
                  <a:pt x="2363118" y="103080"/>
                  <a:pt x="2302525" y="99408"/>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381000" y="2947146"/>
            <a:ext cx="609600" cy="4997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11696" y="1715618"/>
            <a:ext cx="76200" cy="70433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30976" y="2601950"/>
            <a:ext cx="478316" cy="1743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250894" y="451692"/>
            <a:ext cx="241453" cy="2272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815248" y="762000"/>
            <a:ext cx="2489812" cy="1154935"/>
          </a:xfrm>
          <a:custGeom>
            <a:avLst/>
            <a:gdLst>
              <a:gd name="connsiteX0" fmla="*/ 1784733 w 2489812"/>
              <a:gd name="connsiteY0" fmla="*/ 760164 h 958468"/>
              <a:gd name="connsiteX1" fmla="*/ 1938969 w 2489812"/>
              <a:gd name="connsiteY1" fmla="*/ 782198 h 958468"/>
              <a:gd name="connsiteX2" fmla="*/ 1983036 w 2489812"/>
              <a:gd name="connsiteY2" fmla="*/ 793215 h 958468"/>
              <a:gd name="connsiteX3" fmla="*/ 2071171 w 2489812"/>
              <a:gd name="connsiteY3" fmla="*/ 804232 h 958468"/>
              <a:gd name="connsiteX4" fmla="*/ 2258458 w 2489812"/>
              <a:gd name="connsiteY4" fmla="*/ 782198 h 958468"/>
              <a:gd name="connsiteX5" fmla="*/ 2291509 w 2489812"/>
              <a:gd name="connsiteY5" fmla="*/ 760164 h 958468"/>
              <a:gd name="connsiteX6" fmla="*/ 2324559 w 2489812"/>
              <a:gd name="connsiteY6" fmla="*/ 716097 h 958468"/>
              <a:gd name="connsiteX7" fmla="*/ 2368627 w 2489812"/>
              <a:gd name="connsiteY7" fmla="*/ 649996 h 958468"/>
              <a:gd name="connsiteX8" fmla="*/ 2390660 w 2489812"/>
              <a:gd name="connsiteY8" fmla="*/ 583894 h 958468"/>
              <a:gd name="connsiteX9" fmla="*/ 2434728 w 2489812"/>
              <a:gd name="connsiteY9" fmla="*/ 506776 h 958468"/>
              <a:gd name="connsiteX10" fmla="*/ 2456762 w 2489812"/>
              <a:gd name="connsiteY10" fmla="*/ 418641 h 958468"/>
              <a:gd name="connsiteX11" fmla="*/ 2467779 w 2489812"/>
              <a:gd name="connsiteY11" fmla="*/ 374574 h 958468"/>
              <a:gd name="connsiteX12" fmla="*/ 2489812 w 2489812"/>
              <a:gd name="connsiteY12" fmla="*/ 275422 h 958468"/>
              <a:gd name="connsiteX13" fmla="*/ 2478795 w 2489812"/>
              <a:gd name="connsiteY13" fmla="*/ 143220 h 958468"/>
              <a:gd name="connsiteX14" fmla="*/ 2445745 w 2489812"/>
              <a:gd name="connsiteY14" fmla="*/ 121186 h 958468"/>
              <a:gd name="connsiteX15" fmla="*/ 2313542 w 2489812"/>
              <a:gd name="connsiteY15" fmla="*/ 88135 h 958468"/>
              <a:gd name="connsiteX16" fmla="*/ 2170323 w 2489812"/>
              <a:gd name="connsiteY16" fmla="*/ 77119 h 958468"/>
              <a:gd name="connsiteX17" fmla="*/ 2093205 w 2489812"/>
              <a:gd name="connsiteY17" fmla="*/ 55085 h 958468"/>
              <a:gd name="connsiteX18" fmla="*/ 1894901 w 2489812"/>
              <a:gd name="connsiteY18" fmla="*/ 44068 h 958468"/>
              <a:gd name="connsiteX19" fmla="*/ 1740665 w 2489812"/>
              <a:gd name="connsiteY19" fmla="*/ 22034 h 958468"/>
              <a:gd name="connsiteX20" fmla="*/ 1266940 w 2489812"/>
              <a:gd name="connsiteY20" fmla="*/ 0 h 958468"/>
              <a:gd name="connsiteX21" fmla="*/ 991518 w 2489812"/>
              <a:gd name="connsiteY21" fmla="*/ 22034 h 958468"/>
              <a:gd name="connsiteX22" fmla="*/ 936434 w 2489812"/>
              <a:gd name="connsiteY22" fmla="*/ 33051 h 958468"/>
              <a:gd name="connsiteX23" fmla="*/ 771181 w 2489812"/>
              <a:gd name="connsiteY23" fmla="*/ 44068 h 958468"/>
              <a:gd name="connsiteX24" fmla="*/ 627962 w 2489812"/>
              <a:gd name="connsiteY24" fmla="*/ 66102 h 958468"/>
              <a:gd name="connsiteX25" fmla="*/ 594911 w 2489812"/>
              <a:gd name="connsiteY25" fmla="*/ 77119 h 958468"/>
              <a:gd name="connsiteX26" fmla="*/ 528810 w 2489812"/>
              <a:gd name="connsiteY26" fmla="*/ 88135 h 958468"/>
              <a:gd name="connsiteX27" fmla="*/ 385591 w 2489812"/>
              <a:gd name="connsiteY27" fmla="*/ 132203 h 958468"/>
              <a:gd name="connsiteX28" fmla="*/ 308472 w 2489812"/>
              <a:gd name="connsiteY28" fmla="*/ 154237 h 958468"/>
              <a:gd name="connsiteX29" fmla="*/ 264405 w 2489812"/>
              <a:gd name="connsiteY29" fmla="*/ 165253 h 958468"/>
              <a:gd name="connsiteX30" fmla="*/ 187287 w 2489812"/>
              <a:gd name="connsiteY30" fmla="*/ 198304 h 958468"/>
              <a:gd name="connsiteX31" fmla="*/ 154236 w 2489812"/>
              <a:gd name="connsiteY31" fmla="*/ 231355 h 958468"/>
              <a:gd name="connsiteX32" fmla="*/ 88135 w 2489812"/>
              <a:gd name="connsiteY32" fmla="*/ 275422 h 958468"/>
              <a:gd name="connsiteX33" fmla="*/ 66101 w 2489812"/>
              <a:gd name="connsiteY33" fmla="*/ 308473 h 958468"/>
              <a:gd name="connsiteX34" fmla="*/ 33051 w 2489812"/>
              <a:gd name="connsiteY34" fmla="*/ 341523 h 958468"/>
              <a:gd name="connsiteX35" fmla="*/ 11017 w 2489812"/>
              <a:gd name="connsiteY35" fmla="*/ 407625 h 958468"/>
              <a:gd name="connsiteX36" fmla="*/ 0 w 2489812"/>
              <a:gd name="connsiteY36" fmla="*/ 440675 h 958468"/>
              <a:gd name="connsiteX37" fmla="*/ 11017 w 2489812"/>
              <a:gd name="connsiteY37" fmla="*/ 583894 h 958468"/>
              <a:gd name="connsiteX38" fmla="*/ 33051 w 2489812"/>
              <a:gd name="connsiteY38" fmla="*/ 649996 h 958468"/>
              <a:gd name="connsiteX39" fmla="*/ 110169 w 2489812"/>
              <a:gd name="connsiteY39" fmla="*/ 749147 h 958468"/>
              <a:gd name="connsiteX40" fmla="*/ 143219 w 2489812"/>
              <a:gd name="connsiteY40" fmla="*/ 771181 h 958468"/>
              <a:gd name="connsiteX41" fmla="*/ 165253 w 2489812"/>
              <a:gd name="connsiteY41" fmla="*/ 804232 h 958468"/>
              <a:gd name="connsiteX42" fmla="*/ 209321 w 2489812"/>
              <a:gd name="connsiteY42" fmla="*/ 815249 h 958468"/>
              <a:gd name="connsiteX43" fmla="*/ 275422 w 2489812"/>
              <a:gd name="connsiteY43" fmla="*/ 837282 h 958468"/>
              <a:gd name="connsiteX44" fmla="*/ 341523 w 2489812"/>
              <a:gd name="connsiteY44" fmla="*/ 859316 h 958468"/>
              <a:gd name="connsiteX45" fmla="*/ 374574 w 2489812"/>
              <a:gd name="connsiteY45" fmla="*/ 870333 h 958468"/>
              <a:gd name="connsiteX46" fmla="*/ 429658 w 2489812"/>
              <a:gd name="connsiteY46" fmla="*/ 881350 h 958468"/>
              <a:gd name="connsiteX47" fmla="*/ 462709 w 2489812"/>
              <a:gd name="connsiteY47" fmla="*/ 892367 h 958468"/>
              <a:gd name="connsiteX48" fmla="*/ 539827 w 2489812"/>
              <a:gd name="connsiteY48" fmla="*/ 903384 h 958468"/>
              <a:gd name="connsiteX49" fmla="*/ 583894 w 2489812"/>
              <a:gd name="connsiteY49" fmla="*/ 914400 h 958468"/>
              <a:gd name="connsiteX50" fmla="*/ 683046 w 2489812"/>
              <a:gd name="connsiteY50" fmla="*/ 925417 h 958468"/>
              <a:gd name="connsiteX51" fmla="*/ 716097 w 2489812"/>
              <a:gd name="connsiteY51" fmla="*/ 936434 h 958468"/>
              <a:gd name="connsiteX52" fmla="*/ 771181 w 2489812"/>
              <a:gd name="connsiteY52" fmla="*/ 958468 h 958468"/>
              <a:gd name="connsiteX53" fmla="*/ 1211856 w 2489812"/>
              <a:gd name="connsiteY53" fmla="*/ 947451 h 958468"/>
              <a:gd name="connsiteX54" fmla="*/ 1288974 w 2489812"/>
              <a:gd name="connsiteY54" fmla="*/ 936434 h 958468"/>
              <a:gd name="connsiteX55" fmla="*/ 1355075 w 2489812"/>
              <a:gd name="connsiteY55" fmla="*/ 914400 h 958468"/>
              <a:gd name="connsiteX56" fmla="*/ 1454227 w 2489812"/>
              <a:gd name="connsiteY56" fmla="*/ 892367 h 958468"/>
              <a:gd name="connsiteX57" fmla="*/ 1487277 w 2489812"/>
              <a:gd name="connsiteY57" fmla="*/ 881350 h 958468"/>
              <a:gd name="connsiteX58" fmla="*/ 1542362 w 2489812"/>
              <a:gd name="connsiteY58" fmla="*/ 870333 h 958468"/>
              <a:gd name="connsiteX59" fmla="*/ 1575412 w 2489812"/>
              <a:gd name="connsiteY59" fmla="*/ 859316 h 958468"/>
              <a:gd name="connsiteX60" fmla="*/ 1663547 w 2489812"/>
              <a:gd name="connsiteY60" fmla="*/ 848299 h 958468"/>
              <a:gd name="connsiteX61" fmla="*/ 1795750 w 2489812"/>
              <a:gd name="connsiteY61" fmla="*/ 815249 h 958468"/>
              <a:gd name="connsiteX62" fmla="*/ 1784733 w 2489812"/>
              <a:gd name="connsiteY62" fmla="*/ 760164 h 95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89812" h="958468">
                <a:moveTo>
                  <a:pt x="1784733" y="760164"/>
                </a:moveTo>
                <a:cubicBezTo>
                  <a:pt x="1933824" y="789983"/>
                  <a:pt x="1712168" y="747305"/>
                  <a:pt x="1938969" y="782198"/>
                </a:cubicBezTo>
                <a:cubicBezTo>
                  <a:pt x="1953934" y="784500"/>
                  <a:pt x="1968101" y="790726"/>
                  <a:pt x="1983036" y="793215"/>
                </a:cubicBezTo>
                <a:cubicBezTo>
                  <a:pt x="2012240" y="798082"/>
                  <a:pt x="2041793" y="800560"/>
                  <a:pt x="2071171" y="804232"/>
                </a:cubicBezTo>
                <a:cubicBezTo>
                  <a:pt x="2095542" y="802491"/>
                  <a:pt x="2208378" y="807238"/>
                  <a:pt x="2258458" y="782198"/>
                </a:cubicBezTo>
                <a:cubicBezTo>
                  <a:pt x="2270301" y="776277"/>
                  <a:pt x="2280492" y="767509"/>
                  <a:pt x="2291509" y="760164"/>
                </a:cubicBezTo>
                <a:cubicBezTo>
                  <a:pt x="2302526" y="745475"/>
                  <a:pt x="2314030" y="731139"/>
                  <a:pt x="2324559" y="716097"/>
                </a:cubicBezTo>
                <a:cubicBezTo>
                  <a:pt x="2339745" y="694403"/>
                  <a:pt x="2368627" y="649996"/>
                  <a:pt x="2368627" y="649996"/>
                </a:cubicBezTo>
                <a:cubicBezTo>
                  <a:pt x="2375971" y="627962"/>
                  <a:pt x="2377776" y="603219"/>
                  <a:pt x="2390660" y="583894"/>
                </a:cubicBezTo>
                <a:cubicBezTo>
                  <a:pt x="2406779" y="559716"/>
                  <a:pt x="2425409" y="534733"/>
                  <a:pt x="2434728" y="506776"/>
                </a:cubicBezTo>
                <a:cubicBezTo>
                  <a:pt x="2444304" y="478048"/>
                  <a:pt x="2449417" y="448019"/>
                  <a:pt x="2456762" y="418641"/>
                </a:cubicBezTo>
                <a:cubicBezTo>
                  <a:pt x="2460434" y="403952"/>
                  <a:pt x="2464810" y="389421"/>
                  <a:pt x="2467779" y="374574"/>
                </a:cubicBezTo>
                <a:cubicBezTo>
                  <a:pt x="2481764" y="304643"/>
                  <a:pt x="2474254" y="337656"/>
                  <a:pt x="2489812" y="275422"/>
                </a:cubicBezTo>
                <a:cubicBezTo>
                  <a:pt x="2486140" y="231355"/>
                  <a:pt x="2490943" y="185739"/>
                  <a:pt x="2478795" y="143220"/>
                </a:cubicBezTo>
                <a:cubicBezTo>
                  <a:pt x="2475158" y="130489"/>
                  <a:pt x="2457844" y="126564"/>
                  <a:pt x="2445745" y="121186"/>
                </a:cubicBezTo>
                <a:cubicBezTo>
                  <a:pt x="2403803" y="102545"/>
                  <a:pt x="2358936" y="92913"/>
                  <a:pt x="2313542" y="88135"/>
                </a:cubicBezTo>
                <a:cubicBezTo>
                  <a:pt x="2265924" y="83123"/>
                  <a:pt x="2218063" y="80791"/>
                  <a:pt x="2170323" y="77119"/>
                </a:cubicBezTo>
                <a:cubicBezTo>
                  <a:pt x="2150760" y="70598"/>
                  <a:pt x="2112225" y="56814"/>
                  <a:pt x="2093205" y="55085"/>
                </a:cubicBezTo>
                <a:cubicBezTo>
                  <a:pt x="2027274" y="49091"/>
                  <a:pt x="1961002" y="47740"/>
                  <a:pt x="1894901" y="44068"/>
                </a:cubicBezTo>
                <a:cubicBezTo>
                  <a:pt x="1819140" y="25127"/>
                  <a:pt x="1855882" y="32053"/>
                  <a:pt x="1740665" y="22034"/>
                </a:cubicBezTo>
                <a:cubicBezTo>
                  <a:pt x="1534902" y="4141"/>
                  <a:pt x="1536266" y="8978"/>
                  <a:pt x="1266940" y="0"/>
                </a:cubicBezTo>
                <a:cubicBezTo>
                  <a:pt x="1074880" y="27438"/>
                  <a:pt x="1341706" y="-8417"/>
                  <a:pt x="991518" y="22034"/>
                </a:cubicBezTo>
                <a:cubicBezTo>
                  <a:pt x="972863" y="23656"/>
                  <a:pt x="955066" y="31188"/>
                  <a:pt x="936434" y="33051"/>
                </a:cubicBezTo>
                <a:cubicBezTo>
                  <a:pt x="881501" y="38544"/>
                  <a:pt x="826265" y="40396"/>
                  <a:pt x="771181" y="44068"/>
                </a:cubicBezTo>
                <a:cubicBezTo>
                  <a:pt x="660185" y="71817"/>
                  <a:pt x="818298" y="34379"/>
                  <a:pt x="627962" y="66102"/>
                </a:cubicBezTo>
                <a:cubicBezTo>
                  <a:pt x="616507" y="68011"/>
                  <a:pt x="606247" y="74600"/>
                  <a:pt x="594911" y="77119"/>
                </a:cubicBezTo>
                <a:cubicBezTo>
                  <a:pt x="573105" y="81965"/>
                  <a:pt x="550714" y="83754"/>
                  <a:pt x="528810" y="88135"/>
                </a:cubicBezTo>
                <a:cubicBezTo>
                  <a:pt x="468958" y="100105"/>
                  <a:pt x="457659" y="111612"/>
                  <a:pt x="385591" y="132203"/>
                </a:cubicBezTo>
                <a:lnTo>
                  <a:pt x="308472" y="154237"/>
                </a:lnTo>
                <a:cubicBezTo>
                  <a:pt x="293864" y="158221"/>
                  <a:pt x="278963" y="161094"/>
                  <a:pt x="264405" y="165253"/>
                </a:cubicBezTo>
                <a:cubicBezTo>
                  <a:pt x="240430" y="172103"/>
                  <a:pt x="206873" y="184314"/>
                  <a:pt x="187287" y="198304"/>
                </a:cubicBezTo>
                <a:cubicBezTo>
                  <a:pt x="174609" y="207360"/>
                  <a:pt x="166534" y="221790"/>
                  <a:pt x="154236" y="231355"/>
                </a:cubicBezTo>
                <a:cubicBezTo>
                  <a:pt x="133333" y="247613"/>
                  <a:pt x="88135" y="275422"/>
                  <a:pt x="88135" y="275422"/>
                </a:cubicBezTo>
                <a:cubicBezTo>
                  <a:pt x="80790" y="286439"/>
                  <a:pt x="74578" y="298301"/>
                  <a:pt x="66101" y="308473"/>
                </a:cubicBezTo>
                <a:cubicBezTo>
                  <a:pt x="56127" y="320442"/>
                  <a:pt x="40617" y="327904"/>
                  <a:pt x="33051" y="341523"/>
                </a:cubicBezTo>
                <a:cubicBezTo>
                  <a:pt x="21772" y="361826"/>
                  <a:pt x="18362" y="385591"/>
                  <a:pt x="11017" y="407625"/>
                </a:cubicBezTo>
                <a:lnTo>
                  <a:pt x="0" y="440675"/>
                </a:lnTo>
                <a:cubicBezTo>
                  <a:pt x="3672" y="488415"/>
                  <a:pt x="3549" y="536599"/>
                  <a:pt x="11017" y="583894"/>
                </a:cubicBezTo>
                <a:cubicBezTo>
                  <a:pt x="14639" y="606836"/>
                  <a:pt x="20168" y="630671"/>
                  <a:pt x="33051" y="649996"/>
                </a:cubicBezTo>
                <a:cubicBezTo>
                  <a:pt x="63764" y="696065"/>
                  <a:pt x="71334" y="716785"/>
                  <a:pt x="110169" y="749147"/>
                </a:cubicBezTo>
                <a:cubicBezTo>
                  <a:pt x="120341" y="757623"/>
                  <a:pt x="132202" y="763836"/>
                  <a:pt x="143219" y="771181"/>
                </a:cubicBezTo>
                <a:cubicBezTo>
                  <a:pt x="150564" y="782198"/>
                  <a:pt x="154236" y="796887"/>
                  <a:pt x="165253" y="804232"/>
                </a:cubicBezTo>
                <a:cubicBezTo>
                  <a:pt x="177851" y="812631"/>
                  <a:pt x="194818" y="810898"/>
                  <a:pt x="209321" y="815249"/>
                </a:cubicBezTo>
                <a:cubicBezTo>
                  <a:pt x="231567" y="821923"/>
                  <a:pt x="253388" y="829938"/>
                  <a:pt x="275422" y="837282"/>
                </a:cubicBezTo>
                <a:lnTo>
                  <a:pt x="341523" y="859316"/>
                </a:lnTo>
                <a:cubicBezTo>
                  <a:pt x="352540" y="862988"/>
                  <a:pt x="363187" y="868055"/>
                  <a:pt x="374574" y="870333"/>
                </a:cubicBezTo>
                <a:cubicBezTo>
                  <a:pt x="392935" y="874005"/>
                  <a:pt x="411492" y="876808"/>
                  <a:pt x="429658" y="881350"/>
                </a:cubicBezTo>
                <a:cubicBezTo>
                  <a:pt x="440924" y="884167"/>
                  <a:pt x="451322" y="890089"/>
                  <a:pt x="462709" y="892367"/>
                </a:cubicBezTo>
                <a:cubicBezTo>
                  <a:pt x="488172" y="897460"/>
                  <a:pt x="514279" y="898739"/>
                  <a:pt x="539827" y="903384"/>
                </a:cubicBezTo>
                <a:cubicBezTo>
                  <a:pt x="554724" y="906092"/>
                  <a:pt x="568929" y="912098"/>
                  <a:pt x="583894" y="914400"/>
                </a:cubicBezTo>
                <a:cubicBezTo>
                  <a:pt x="616761" y="919456"/>
                  <a:pt x="649995" y="921745"/>
                  <a:pt x="683046" y="925417"/>
                </a:cubicBezTo>
                <a:cubicBezTo>
                  <a:pt x="694063" y="929089"/>
                  <a:pt x="705223" y="932356"/>
                  <a:pt x="716097" y="936434"/>
                </a:cubicBezTo>
                <a:cubicBezTo>
                  <a:pt x="734614" y="943378"/>
                  <a:pt x="751410" y="958029"/>
                  <a:pt x="771181" y="958468"/>
                </a:cubicBezTo>
                <a:lnTo>
                  <a:pt x="1211856" y="947451"/>
                </a:lnTo>
                <a:cubicBezTo>
                  <a:pt x="1237562" y="943779"/>
                  <a:pt x="1263672" y="942273"/>
                  <a:pt x="1288974" y="936434"/>
                </a:cubicBezTo>
                <a:cubicBezTo>
                  <a:pt x="1311605" y="931211"/>
                  <a:pt x="1332300" y="918955"/>
                  <a:pt x="1355075" y="914400"/>
                </a:cubicBezTo>
                <a:cubicBezTo>
                  <a:pt x="1392942" y="906827"/>
                  <a:pt x="1417921" y="902740"/>
                  <a:pt x="1454227" y="892367"/>
                </a:cubicBezTo>
                <a:cubicBezTo>
                  <a:pt x="1465393" y="889177"/>
                  <a:pt x="1476011" y="884167"/>
                  <a:pt x="1487277" y="881350"/>
                </a:cubicBezTo>
                <a:cubicBezTo>
                  <a:pt x="1505443" y="876808"/>
                  <a:pt x="1524196" y="874875"/>
                  <a:pt x="1542362" y="870333"/>
                </a:cubicBezTo>
                <a:cubicBezTo>
                  <a:pt x="1553628" y="867516"/>
                  <a:pt x="1563987" y="861393"/>
                  <a:pt x="1575412" y="859316"/>
                </a:cubicBezTo>
                <a:cubicBezTo>
                  <a:pt x="1604541" y="854020"/>
                  <a:pt x="1634238" y="852486"/>
                  <a:pt x="1663547" y="848299"/>
                </a:cubicBezTo>
                <a:cubicBezTo>
                  <a:pt x="1676071" y="846510"/>
                  <a:pt x="1787985" y="830781"/>
                  <a:pt x="1795750" y="815249"/>
                </a:cubicBezTo>
                <a:lnTo>
                  <a:pt x="1784733" y="760164"/>
                </a:ln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220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86000" y="2098196"/>
            <a:ext cx="42672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membranous urethra – SL164</a:t>
            </a:r>
            <a:endParaRPr lang="en-US" dirty="0">
              <a:latin typeface="Calibri" pitchFamily="34" charset="0"/>
            </a:endParaRPr>
          </a:p>
        </p:txBody>
      </p:sp>
      <p:sp>
        <p:nvSpPr>
          <p:cNvPr id="37891" name="TextBox 4"/>
          <p:cNvSpPr txBox="1">
            <a:spLocks noChangeArrowheads="1"/>
          </p:cNvSpPr>
          <p:nvPr/>
        </p:nvSpPr>
        <p:spPr bwMode="auto">
          <a:xfrm>
            <a:off x="1938190" y="5874603"/>
            <a:ext cx="5986610" cy="830997"/>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164</a:t>
            </a:r>
            <a:r>
              <a:rPr lang="en-US" dirty="0"/>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Membranous urethra</a:t>
            </a:r>
          </a:p>
        </p:txBody>
      </p:sp>
      <p:sp>
        <p:nvSpPr>
          <p:cNvPr id="5" name="Rectangle 4"/>
          <p:cNvSpPr/>
          <p:nvPr/>
        </p:nvSpPr>
        <p:spPr>
          <a:xfrm>
            <a:off x="135496" y="21491"/>
            <a:ext cx="8873135"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MEMBRANOUS URETHRA</a:t>
            </a:r>
          </a:p>
        </p:txBody>
      </p:sp>
    </p:spTree>
    <p:extLst>
      <p:ext uri="{BB962C8B-B14F-4D97-AF65-F5344CB8AC3E}">
        <p14:creationId xmlns:p14="http://schemas.microsoft.com/office/powerpoint/2010/main" val="3315691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82" y="4876800"/>
            <a:ext cx="8382000"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The penis contains three erectile elements, two dorsal </a:t>
            </a:r>
            <a:r>
              <a:rPr lang="en-US" sz="1600" b="1" dirty="0">
                <a:solidFill>
                  <a:schemeClr val="accent6">
                    <a:lumMod val="75000"/>
                  </a:schemeClr>
                </a:solidFill>
                <a:latin typeface="Calibri" pitchFamily="34" charset="0"/>
              </a:rPr>
              <a:t>corpora </a:t>
            </a:r>
            <a:r>
              <a:rPr lang="en-US" sz="1600" b="1" dirty="0" err="1">
                <a:solidFill>
                  <a:schemeClr val="accent6">
                    <a:lumMod val="75000"/>
                  </a:schemeClr>
                </a:solidFill>
                <a:latin typeface="Calibri" pitchFamily="34" charset="0"/>
              </a:rPr>
              <a:t>cavernosa</a:t>
            </a:r>
            <a:r>
              <a:rPr lang="en-US" sz="1600" b="1" dirty="0">
                <a:solidFill>
                  <a:schemeClr val="accent6">
                    <a:lumMod val="75000"/>
                  </a:schemeClr>
                </a:solidFill>
                <a:latin typeface="Calibri" pitchFamily="34" charset="0"/>
              </a:rPr>
              <a:t> </a:t>
            </a:r>
            <a:r>
              <a:rPr lang="en-US" sz="1600" b="1" dirty="0">
                <a:solidFill>
                  <a:schemeClr val="accent6">
                    <a:lumMod val="50000"/>
                  </a:schemeClr>
                </a:solidFill>
                <a:latin typeface="Calibri" pitchFamily="34" charset="0"/>
              </a:rPr>
              <a:t>and a single ventral </a:t>
            </a:r>
            <a:r>
              <a:rPr lang="en-US" sz="1600" b="1" dirty="0">
                <a:solidFill>
                  <a:schemeClr val="accent6">
                    <a:lumMod val="75000"/>
                  </a:schemeClr>
                </a:solidFill>
                <a:latin typeface="Calibri" pitchFamily="34" charset="0"/>
              </a:rPr>
              <a:t>corpus </a:t>
            </a:r>
            <a:r>
              <a:rPr lang="en-US" sz="1600" b="1" dirty="0" err="1">
                <a:solidFill>
                  <a:schemeClr val="accent6">
                    <a:lumMod val="75000"/>
                  </a:schemeClr>
                </a:solidFill>
                <a:latin typeface="Calibri" pitchFamily="34" charset="0"/>
              </a:rPr>
              <a:t>spongiosum</a:t>
            </a:r>
            <a:r>
              <a:rPr lang="en-US" sz="1600" b="1" dirty="0">
                <a:solidFill>
                  <a:schemeClr val="accent6">
                    <a:lumMod val="50000"/>
                  </a:schemeClr>
                </a:solidFill>
                <a:latin typeface="Calibri" pitchFamily="34" charset="0"/>
              </a:rPr>
              <a:t>, that engorge with blood during erection.  Each erectile element is composed of a dense connective tissue capsule (tunica </a:t>
            </a:r>
            <a:r>
              <a:rPr lang="en-US" sz="1600" b="1" dirty="0" err="1">
                <a:solidFill>
                  <a:schemeClr val="accent6">
                    <a:lumMod val="50000"/>
                  </a:schemeClr>
                </a:solidFill>
                <a:latin typeface="Calibri" pitchFamily="34" charset="0"/>
              </a:rPr>
              <a:t>albuginea</a:t>
            </a:r>
            <a:r>
              <a:rPr lang="en-US" sz="1600" b="1" dirty="0">
                <a:solidFill>
                  <a:schemeClr val="accent6">
                    <a:lumMod val="50000"/>
                  </a:schemeClr>
                </a:solidFill>
                <a:latin typeface="Calibri" pitchFamily="34" charset="0"/>
              </a:rPr>
              <a:t>) and venous sinuses.  The </a:t>
            </a:r>
            <a:r>
              <a:rPr lang="en-US" sz="1600" b="1" dirty="0">
                <a:solidFill>
                  <a:schemeClr val="accent6">
                    <a:lumMod val="75000"/>
                  </a:schemeClr>
                </a:solidFill>
                <a:latin typeface="Calibri" pitchFamily="34" charset="0"/>
              </a:rPr>
              <a:t>penile (spongy) urethra</a:t>
            </a:r>
            <a:r>
              <a:rPr lang="en-US" sz="1600" b="1" dirty="0">
                <a:solidFill>
                  <a:schemeClr val="accent6">
                    <a:lumMod val="50000"/>
                  </a:schemeClr>
                </a:solidFill>
                <a:latin typeface="Calibri" pitchFamily="34" charset="0"/>
              </a:rPr>
              <a:t> passes through the corpus </a:t>
            </a:r>
            <a:r>
              <a:rPr lang="en-US" sz="1600" b="1" dirty="0" err="1">
                <a:solidFill>
                  <a:schemeClr val="accent6">
                    <a:lumMod val="50000"/>
                  </a:schemeClr>
                </a:solidFill>
                <a:latin typeface="Calibri" pitchFamily="34" charset="0"/>
              </a:rPr>
              <a:t>spongiosum</a:t>
            </a:r>
            <a:r>
              <a:rPr lang="en-US" sz="1600" b="1" dirty="0">
                <a:solidFill>
                  <a:schemeClr val="accent6">
                    <a:lumMod val="50000"/>
                  </a:schemeClr>
                </a:solidFill>
                <a:latin typeface="Calibri" pitchFamily="34" charset="0"/>
              </a:rPr>
              <a:t>.</a:t>
            </a:r>
          </a:p>
        </p:txBody>
      </p:sp>
      <p:sp>
        <p:nvSpPr>
          <p:cNvPr id="10" name="Rectangle 9"/>
          <p:cNvSpPr/>
          <p:nvPr/>
        </p:nvSpPr>
        <p:spPr>
          <a:xfrm>
            <a:off x="1613466" y="21491"/>
            <a:ext cx="591719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PENIS</a:t>
            </a:r>
          </a:p>
        </p:txBody>
      </p:sp>
      <p:pic>
        <p:nvPicPr>
          <p:cNvPr id="11" name="Picture 1" descr="Slide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4347"/>
            <a:ext cx="6172200" cy="395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Slide19.JPG"/>
          <p:cNvPicPr>
            <a:picLocks noChangeAspect="1"/>
          </p:cNvPicPr>
          <p:nvPr/>
        </p:nvPicPr>
        <p:blipFill>
          <a:blip r:embed="rId3">
            <a:extLst>
              <a:ext uri="{28A0092B-C50C-407E-A947-70E740481C1C}">
                <a14:useLocalDpi xmlns:a14="http://schemas.microsoft.com/office/drawing/2010/main" val="0"/>
              </a:ext>
            </a:extLst>
          </a:blip>
          <a:srcRect t="48889"/>
          <a:stretch>
            <a:fillRect/>
          </a:stretch>
        </p:blipFill>
        <p:spPr bwMode="auto">
          <a:xfrm>
            <a:off x="6080125" y="554810"/>
            <a:ext cx="30638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48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1271" y="4323501"/>
            <a:ext cx="8798805" cy="1323439"/>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these images, the corpora </a:t>
            </a:r>
            <a:r>
              <a:rPr lang="en-US" sz="1600" b="1" dirty="0" err="1">
                <a:solidFill>
                  <a:schemeClr val="accent6">
                    <a:lumMod val="50000"/>
                  </a:schemeClr>
                </a:solidFill>
                <a:latin typeface="Calibri" pitchFamily="34" charset="0"/>
              </a:rPr>
              <a:t>cavernosa</a:t>
            </a:r>
            <a:r>
              <a:rPr lang="en-US" sz="1600" b="1" dirty="0">
                <a:solidFill>
                  <a:schemeClr val="accent6">
                    <a:lumMod val="50000"/>
                  </a:schemeClr>
                </a:solidFill>
                <a:latin typeface="Calibri" pitchFamily="34" charset="0"/>
              </a:rPr>
              <a:t> (orange) and corpus </a:t>
            </a:r>
            <a:r>
              <a:rPr lang="en-US" sz="1600" b="1" dirty="0" err="1">
                <a:solidFill>
                  <a:schemeClr val="accent6">
                    <a:lumMod val="50000"/>
                  </a:schemeClr>
                </a:solidFill>
                <a:latin typeface="Calibri" pitchFamily="34" charset="0"/>
              </a:rPr>
              <a:t>spongiosum</a:t>
            </a:r>
            <a:r>
              <a:rPr lang="en-US" sz="1600" b="1" dirty="0">
                <a:solidFill>
                  <a:schemeClr val="accent6">
                    <a:lumMod val="50000"/>
                  </a:schemeClr>
                </a:solidFill>
                <a:latin typeface="Calibri" pitchFamily="34" charset="0"/>
              </a:rPr>
              <a:t> (green) are outlined.  Like the membranous urethra, the penile (spongy) urethra (U) is lined by a stratified / pseudostratified epithelium.  Each corpora contains connective tissue and numerous venous sinuses (V).  The outer tunica </a:t>
            </a:r>
            <a:r>
              <a:rPr lang="en-US" sz="1600" b="1" dirty="0" err="1">
                <a:solidFill>
                  <a:schemeClr val="accent6">
                    <a:lumMod val="50000"/>
                  </a:schemeClr>
                </a:solidFill>
                <a:latin typeface="Calibri" pitchFamily="34" charset="0"/>
              </a:rPr>
              <a:t>albuginea</a:t>
            </a:r>
            <a:r>
              <a:rPr lang="en-US" sz="1600" b="1" dirty="0">
                <a:solidFill>
                  <a:schemeClr val="accent6">
                    <a:lumMod val="50000"/>
                  </a:schemeClr>
                </a:solidFill>
                <a:latin typeface="Calibri" pitchFamily="34" charset="0"/>
              </a:rPr>
              <a:t> of each is typically a dense irregular connective tissue, though you can clearly see scattered smooth muscle in the outer layer of the </a:t>
            </a:r>
            <a:r>
              <a:rPr lang="en-US" sz="1600" b="1" dirty="0" err="1">
                <a:solidFill>
                  <a:schemeClr val="accent6">
                    <a:lumMod val="50000"/>
                  </a:schemeClr>
                </a:solidFill>
                <a:latin typeface="Calibri" pitchFamily="34" charset="0"/>
              </a:rPr>
              <a:t>spongiosum</a:t>
            </a:r>
            <a:r>
              <a:rPr lang="en-US" sz="1600" b="1" dirty="0">
                <a:solidFill>
                  <a:schemeClr val="accent6">
                    <a:lumMod val="50000"/>
                  </a:schemeClr>
                </a:solidFill>
                <a:latin typeface="Calibri" pitchFamily="34" charset="0"/>
              </a:rPr>
              <a:t> (arrows).</a:t>
            </a:r>
          </a:p>
        </p:txBody>
      </p:sp>
      <p:sp>
        <p:nvSpPr>
          <p:cNvPr id="10" name="Rectangle 9"/>
          <p:cNvSpPr/>
          <p:nvPr/>
        </p:nvSpPr>
        <p:spPr>
          <a:xfrm>
            <a:off x="1613466" y="21491"/>
            <a:ext cx="591719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PENIS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712"/>
            <a:ext cx="4494882" cy="313896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7054" y="544712"/>
            <a:ext cx="4717568" cy="3581400"/>
          </a:xfrm>
          <a:prstGeom prst="rect">
            <a:avLst/>
          </a:prstGeom>
        </p:spPr>
      </p:pic>
      <p:sp>
        <p:nvSpPr>
          <p:cNvPr id="9" name="Rectangle 8"/>
          <p:cNvSpPr/>
          <p:nvPr/>
        </p:nvSpPr>
        <p:spPr>
          <a:xfrm>
            <a:off x="1267812" y="2335411"/>
            <a:ext cx="307600" cy="341687"/>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1553378" y="539827"/>
            <a:ext cx="2886420" cy="18067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97446" y="2677099"/>
            <a:ext cx="2710149" cy="1366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6750" y="5867400"/>
            <a:ext cx="7192777" cy="52322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corpora </a:t>
            </a:r>
            <a:r>
              <a:rPr lang="en-US" sz="1400" b="1" dirty="0" err="1">
                <a:solidFill>
                  <a:schemeClr val="accent3">
                    <a:lumMod val="50000"/>
                  </a:schemeClr>
                </a:solidFill>
                <a:latin typeface="Tempus Sans ITC" pitchFamily="82" charset="0"/>
              </a:rPr>
              <a:t>cavernosa</a:t>
            </a:r>
            <a:r>
              <a:rPr lang="en-US" sz="1400" b="1" dirty="0">
                <a:solidFill>
                  <a:schemeClr val="accent3">
                    <a:lumMod val="50000"/>
                  </a:schemeClr>
                </a:solidFill>
                <a:latin typeface="Tempus Sans ITC" pitchFamily="82" charset="0"/>
              </a:rPr>
              <a:t> tend to fuse toward the distal end of the penis, which is why it appears that these two structures are a single entity.</a:t>
            </a:r>
          </a:p>
        </p:txBody>
      </p:sp>
      <p:sp>
        <p:nvSpPr>
          <p:cNvPr id="17" name="Freeform 16"/>
          <p:cNvSpPr/>
          <p:nvPr/>
        </p:nvSpPr>
        <p:spPr>
          <a:xfrm>
            <a:off x="1019556" y="2299716"/>
            <a:ext cx="1046988" cy="749808"/>
          </a:xfrm>
          <a:custGeom>
            <a:avLst/>
            <a:gdLst>
              <a:gd name="connsiteX0" fmla="*/ 1024128 w 1046988"/>
              <a:gd name="connsiteY0" fmla="*/ 484632 h 749808"/>
              <a:gd name="connsiteX1" fmla="*/ 1028700 w 1046988"/>
              <a:gd name="connsiteY1" fmla="*/ 461772 h 749808"/>
              <a:gd name="connsiteX2" fmla="*/ 1037844 w 1046988"/>
              <a:gd name="connsiteY2" fmla="*/ 429768 h 749808"/>
              <a:gd name="connsiteX3" fmla="*/ 1042416 w 1046988"/>
              <a:gd name="connsiteY3" fmla="*/ 393192 h 749808"/>
              <a:gd name="connsiteX4" fmla="*/ 1046988 w 1046988"/>
              <a:gd name="connsiteY4" fmla="*/ 370332 h 749808"/>
              <a:gd name="connsiteX5" fmla="*/ 1042416 w 1046988"/>
              <a:gd name="connsiteY5" fmla="*/ 288036 h 749808"/>
              <a:gd name="connsiteX6" fmla="*/ 1028700 w 1046988"/>
              <a:gd name="connsiteY6" fmla="*/ 251460 h 749808"/>
              <a:gd name="connsiteX7" fmla="*/ 1024128 w 1046988"/>
              <a:gd name="connsiteY7" fmla="*/ 237744 h 749808"/>
              <a:gd name="connsiteX8" fmla="*/ 1005840 w 1046988"/>
              <a:gd name="connsiteY8" fmla="*/ 210312 h 749808"/>
              <a:gd name="connsiteX9" fmla="*/ 982980 w 1046988"/>
              <a:gd name="connsiteY9" fmla="*/ 169164 h 749808"/>
              <a:gd name="connsiteX10" fmla="*/ 964692 w 1046988"/>
              <a:gd name="connsiteY10" fmla="*/ 137160 h 749808"/>
              <a:gd name="connsiteX11" fmla="*/ 941832 w 1046988"/>
              <a:gd name="connsiteY11" fmla="*/ 100584 h 749808"/>
              <a:gd name="connsiteX12" fmla="*/ 932688 w 1046988"/>
              <a:gd name="connsiteY12" fmla="*/ 86868 h 749808"/>
              <a:gd name="connsiteX13" fmla="*/ 918972 w 1046988"/>
              <a:gd name="connsiteY13" fmla="*/ 77724 h 749808"/>
              <a:gd name="connsiteX14" fmla="*/ 900684 w 1046988"/>
              <a:gd name="connsiteY14" fmla="*/ 64008 h 749808"/>
              <a:gd name="connsiteX15" fmla="*/ 873252 w 1046988"/>
              <a:gd name="connsiteY15" fmla="*/ 45720 h 749808"/>
              <a:gd name="connsiteX16" fmla="*/ 854964 w 1046988"/>
              <a:gd name="connsiteY16" fmla="*/ 32004 h 749808"/>
              <a:gd name="connsiteX17" fmla="*/ 841248 w 1046988"/>
              <a:gd name="connsiteY17" fmla="*/ 27432 h 749808"/>
              <a:gd name="connsiteX18" fmla="*/ 827532 w 1046988"/>
              <a:gd name="connsiteY18" fmla="*/ 18288 h 749808"/>
              <a:gd name="connsiteX19" fmla="*/ 809244 w 1046988"/>
              <a:gd name="connsiteY19" fmla="*/ 13716 h 749808"/>
              <a:gd name="connsiteX20" fmla="*/ 777240 w 1046988"/>
              <a:gd name="connsiteY20" fmla="*/ 4572 h 749808"/>
              <a:gd name="connsiteX21" fmla="*/ 722376 w 1046988"/>
              <a:gd name="connsiteY21" fmla="*/ 0 h 749808"/>
              <a:gd name="connsiteX22" fmla="*/ 525780 w 1046988"/>
              <a:gd name="connsiteY22" fmla="*/ 9144 h 749808"/>
              <a:gd name="connsiteX23" fmla="*/ 502920 w 1046988"/>
              <a:gd name="connsiteY23" fmla="*/ 13716 h 749808"/>
              <a:gd name="connsiteX24" fmla="*/ 333756 w 1046988"/>
              <a:gd name="connsiteY24" fmla="*/ 27432 h 749808"/>
              <a:gd name="connsiteX25" fmla="*/ 288036 w 1046988"/>
              <a:gd name="connsiteY25" fmla="*/ 45720 h 749808"/>
              <a:gd name="connsiteX26" fmla="*/ 274320 w 1046988"/>
              <a:gd name="connsiteY26" fmla="*/ 50292 h 749808"/>
              <a:gd name="connsiteX27" fmla="*/ 260604 w 1046988"/>
              <a:gd name="connsiteY27" fmla="*/ 59436 h 749808"/>
              <a:gd name="connsiteX28" fmla="*/ 246888 w 1046988"/>
              <a:gd name="connsiteY28" fmla="*/ 64008 h 749808"/>
              <a:gd name="connsiteX29" fmla="*/ 214884 w 1046988"/>
              <a:gd name="connsiteY29" fmla="*/ 77724 h 749808"/>
              <a:gd name="connsiteX30" fmla="*/ 160020 w 1046988"/>
              <a:gd name="connsiteY30" fmla="*/ 114300 h 749808"/>
              <a:gd name="connsiteX31" fmla="*/ 132588 w 1046988"/>
              <a:gd name="connsiteY31" fmla="*/ 137160 h 749808"/>
              <a:gd name="connsiteX32" fmla="*/ 105156 w 1046988"/>
              <a:gd name="connsiteY32" fmla="*/ 178308 h 749808"/>
              <a:gd name="connsiteX33" fmla="*/ 82296 w 1046988"/>
              <a:gd name="connsiteY33" fmla="*/ 210312 h 749808"/>
              <a:gd name="connsiteX34" fmla="*/ 73152 w 1046988"/>
              <a:gd name="connsiteY34" fmla="*/ 228600 h 749808"/>
              <a:gd name="connsiteX35" fmla="*/ 54864 w 1046988"/>
              <a:gd name="connsiteY35" fmla="*/ 256032 h 749808"/>
              <a:gd name="connsiteX36" fmla="*/ 45720 w 1046988"/>
              <a:gd name="connsiteY36" fmla="*/ 269748 h 749808"/>
              <a:gd name="connsiteX37" fmla="*/ 32004 w 1046988"/>
              <a:gd name="connsiteY37" fmla="*/ 283464 h 749808"/>
              <a:gd name="connsiteX38" fmla="*/ 27432 w 1046988"/>
              <a:gd name="connsiteY38" fmla="*/ 297180 h 749808"/>
              <a:gd name="connsiteX39" fmla="*/ 22860 w 1046988"/>
              <a:gd name="connsiteY39" fmla="*/ 315468 h 749808"/>
              <a:gd name="connsiteX40" fmla="*/ 13716 w 1046988"/>
              <a:gd name="connsiteY40" fmla="*/ 329184 h 749808"/>
              <a:gd name="connsiteX41" fmla="*/ 9144 w 1046988"/>
              <a:gd name="connsiteY41" fmla="*/ 347472 h 749808"/>
              <a:gd name="connsiteX42" fmla="*/ 4572 w 1046988"/>
              <a:gd name="connsiteY42" fmla="*/ 374904 h 749808"/>
              <a:gd name="connsiteX43" fmla="*/ 0 w 1046988"/>
              <a:gd name="connsiteY43" fmla="*/ 397764 h 749808"/>
              <a:gd name="connsiteX44" fmla="*/ 4572 w 1046988"/>
              <a:gd name="connsiteY44" fmla="*/ 461772 h 749808"/>
              <a:gd name="connsiteX45" fmla="*/ 22860 w 1046988"/>
              <a:gd name="connsiteY45" fmla="*/ 525780 h 749808"/>
              <a:gd name="connsiteX46" fmla="*/ 32004 w 1046988"/>
              <a:gd name="connsiteY46" fmla="*/ 539496 h 749808"/>
              <a:gd name="connsiteX47" fmla="*/ 36576 w 1046988"/>
              <a:gd name="connsiteY47" fmla="*/ 553212 h 749808"/>
              <a:gd name="connsiteX48" fmla="*/ 54864 w 1046988"/>
              <a:gd name="connsiteY48" fmla="*/ 580644 h 749808"/>
              <a:gd name="connsiteX49" fmla="*/ 64008 w 1046988"/>
              <a:gd name="connsiteY49" fmla="*/ 594360 h 749808"/>
              <a:gd name="connsiteX50" fmla="*/ 77724 w 1046988"/>
              <a:gd name="connsiteY50" fmla="*/ 608076 h 749808"/>
              <a:gd name="connsiteX51" fmla="*/ 100584 w 1046988"/>
              <a:gd name="connsiteY51" fmla="*/ 630936 h 749808"/>
              <a:gd name="connsiteX52" fmla="*/ 128016 w 1046988"/>
              <a:gd name="connsiteY52" fmla="*/ 658368 h 749808"/>
              <a:gd name="connsiteX53" fmla="*/ 141732 w 1046988"/>
              <a:gd name="connsiteY53" fmla="*/ 672084 h 749808"/>
              <a:gd name="connsiteX54" fmla="*/ 169164 w 1046988"/>
              <a:gd name="connsiteY54" fmla="*/ 690372 h 749808"/>
              <a:gd name="connsiteX55" fmla="*/ 201168 w 1046988"/>
              <a:gd name="connsiteY55" fmla="*/ 708660 h 749808"/>
              <a:gd name="connsiteX56" fmla="*/ 228600 w 1046988"/>
              <a:gd name="connsiteY56" fmla="*/ 717804 h 749808"/>
              <a:gd name="connsiteX57" fmla="*/ 278892 w 1046988"/>
              <a:gd name="connsiteY57" fmla="*/ 731520 h 749808"/>
              <a:gd name="connsiteX58" fmla="*/ 297180 w 1046988"/>
              <a:gd name="connsiteY58" fmla="*/ 736092 h 749808"/>
              <a:gd name="connsiteX59" fmla="*/ 310896 w 1046988"/>
              <a:gd name="connsiteY59" fmla="*/ 740664 h 749808"/>
              <a:gd name="connsiteX60" fmla="*/ 365760 w 1046988"/>
              <a:gd name="connsiteY60" fmla="*/ 745236 h 749808"/>
              <a:gd name="connsiteX61" fmla="*/ 402336 w 1046988"/>
              <a:gd name="connsiteY61" fmla="*/ 749808 h 749808"/>
              <a:gd name="connsiteX62" fmla="*/ 493776 w 1046988"/>
              <a:gd name="connsiteY62" fmla="*/ 740664 h 749808"/>
              <a:gd name="connsiteX63" fmla="*/ 539496 w 1046988"/>
              <a:gd name="connsiteY63" fmla="*/ 736092 h 749808"/>
              <a:gd name="connsiteX64" fmla="*/ 580644 w 1046988"/>
              <a:gd name="connsiteY64" fmla="*/ 726948 h 749808"/>
              <a:gd name="connsiteX65" fmla="*/ 640080 w 1046988"/>
              <a:gd name="connsiteY65" fmla="*/ 717804 h 749808"/>
              <a:gd name="connsiteX66" fmla="*/ 676656 w 1046988"/>
              <a:gd name="connsiteY66" fmla="*/ 708660 h 749808"/>
              <a:gd name="connsiteX67" fmla="*/ 694944 w 1046988"/>
              <a:gd name="connsiteY67" fmla="*/ 704088 h 749808"/>
              <a:gd name="connsiteX68" fmla="*/ 722376 w 1046988"/>
              <a:gd name="connsiteY68" fmla="*/ 699516 h 749808"/>
              <a:gd name="connsiteX69" fmla="*/ 758952 w 1046988"/>
              <a:gd name="connsiteY69" fmla="*/ 690372 h 749808"/>
              <a:gd name="connsiteX70" fmla="*/ 786384 w 1046988"/>
              <a:gd name="connsiteY70" fmla="*/ 672084 h 749808"/>
              <a:gd name="connsiteX71" fmla="*/ 818388 w 1046988"/>
              <a:gd name="connsiteY71" fmla="*/ 658368 h 749808"/>
              <a:gd name="connsiteX72" fmla="*/ 845820 w 1046988"/>
              <a:gd name="connsiteY72" fmla="*/ 644652 h 749808"/>
              <a:gd name="connsiteX73" fmla="*/ 854964 w 1046988"/>
              <a:gd name="connsiteY73" fmla="*/ 630936 h 749808"/>
              <a:gd name="connsiteX74" fmla="*/ 882396 w 1046988"/>
              <a:gd name="connsiteY74" fmla="*/ 621792 h 749808"/>
              <a:gd name="connsiteX75" fmla="*/ 918972 w 1046988"/>
              <a:gd name="connsiteY75" fmla="*/ 603504 h 749808"/>
              <a:gd name="connsiteX76" fmla="*/ 928116 w 1046988"/>
              <a:gd name="connsiteY76" fmla="*/ 589788 h 749808"/>
              <a:gd name="connsiteX77" fmla="*/ 941832 w 1046988"/>
              <a:gd name="connsiteY77" fmla="*/ 580644 h 749808"/>
              <a:gd name="connsiteX78" fmla="*/ 960120 w 1046988"/>
              <a:gd name="connsiteY78" fmla="*/ 553212 h 749808"/>
              <a:gd name="connsiteX79" fmla="*/ 973836 w 1046988"/>
              <a:gd name="connsiteY79" fmla="*/ 539496 h 749808"/>
              <a:gd name="connsiteX80" fmla="*/ 996696 w 1046988"/>
              <a:gd name="connsiteY80" fmla="*/ 498348 h 749808"/>
              <a:gd name="connsiteX81" fmla="*/ 1005840 w 1046988"/>
              <a:gd name="connsiteY81" fmla="*/ 484632 h 749808"/>
              <a:gd name="connsiteX82" fmla="*/ 1024128 w 1046988"/>
              <a:gd name="connsiteY82" fmla="*/ 484632 h 74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46988" h="749808">
                <a:moveTo>
                  <a:pt x="1024128" y="484632"/>
                </a:moveTo>
                <a:cubicBezTo>
                  <a:pt x="1027938" y="480822"/>
                  <a:pt x="1026815" y="469311"/>
                  <a:pt x="1028700" y="461772"/>
                </a:cubicBezTo>
                <a:cubicBezTo>
                  <a:pt x="1034136" y="440030"/>
                  <a:pt x="1033568" y="455424"/>
                  <a:pt x="1037844" y="429768"/>
                </a:cubicBezTo>
                <a:cubicBezTo>
                  <a:pt x="1039864" y="417648"/>
                  <a:pt x="1040548" y="405336"/>
                  <a:pt x="1042416" y="393192"/>
                </a:cubicBezTo>
                <a:cubicBezTo>
                  <a:pt x="1043598" y="385511"/>
                  <a:pt x="1045464" y="377952"/>
                  <a:pt x="1046988" y="370332"/>
                </a:cubicBezTo>
                <a:cubicBezTo>
                  <a:pt x="1045464" y="342900"/>
                  <a:pt x="1044903" y="315397"/>
                  <a:pt x="1042416" y="288036"/>
                </a:cubicBezTo>
                <a:cubicBezTo>
                  <a:pt x="1040795" y="270205"/>
                  <a:pt x="1035660" y="267701"/>
                  <a:pt x="1028700" y="251460"/>
                </a:cubicBezTo>
                <a:cubicBezTo>
                  <a:pt x="1026802" y="247030"/>
                  <a:pt x="1026468" y="241957"/>
                  <a:pt x="1024128" y="237744"/>
                </a:cubicBezTo>
                <a:cubicBezTo>
                  <a:pt x="1018791" y="228137"/>
                  <a:pt x="1009315" y="220738"/>
                  <a:pt x="1005840" y="210312"/>
                </a:cubicBezTo>
                <a:cubicBezTo>
                  <a:pt x="994651" y="176746"/>
                  <a:pt x="1003512" y="189696"/>
                  <a:pt x="982980" y="169164"/>
                </a:cubicBezTo>
                <a:cubicBezTo>
                  <a:pt x="973998" y="142217"/>
                  <a:pt x="984463" y="168793"/>
                  <a:pt x="964692" y="137160"/>
                </a:cubicBezTo>
                <a:cubicBezTo>
                  <a:pt x="921728" y="68418"/>
                  <a:pt x="993639" y="173114"/>
                  <a:pt x="941832" y="100584"/>
                </a:cubicBezTo>
                <a:cubicBezTo>
                  <a:pt x="938638" y="96113"/>
                  <a:pt x="936573" y="90753"/>
                  <a:pt x="932688" y="86868"/>
                </a:cubicBezTo>
                <a:cubicBezTo>
                  <a:pt x="928803" y="82983"/>
                  <a:pt x="923443" y="80918"/>
                  <a:pt x="918972" y="77724"/>
                </a:cubicBezTo>
                <a:cubicBezTo>
                  <a:pt x="912771" y="73295"/>
                  <a:pt x="906927" y="68378"/>
                  <a:pt x="900684" y="64008"/>
                </a:cubicBezTo>
                <a:cubicBezTo>
                  <a:pt x="891681" y="57706"/>
                  <a:pt x="882044" y="52314"/>
                  <a:pt x="873252" y="45720"/>
                </a:cubicBezTo>
                <a:cubicBezTo>
                  <a:pt x="867156" y="41148"/>
                  <a:pt x="861580" y="35785"/>
                  <a:pt x="854964" y="32004"/>
                </a:cubicBezTo>
                <a:cubicBezTo>
                  <a:pt x="850780" y="29613"/>
                  <a:pt x="845559" y="29587"/>
                  <a:pt x="841248" y="27432"/>
                </a:cubicBezTo>
                <a:cubicBezTo>
                  <a:pt x="836333" y="24975"/>
                  <a:pt x="832583" y="20453"/>
                  <a:pt x="827532" y="18288"/>
                </a:cubicBezTo>
                <a:cubicBezTo>
                  <a:pt x="821756" y="15813"/>
                  <a:pt x="815286" y="15442"/>
                  <a:pt x="809244" y="13716"/>
                </a:cubicBezTo>
                <a:cubicBezTo>
                  <a:pt x="797435" y="10342"/>
                  <a:pt x="789945" y="6160"/>
                  <a:pt x="777240" y="4572"/>
                </a:cubicBezTo>
                <a:cubicBezTo>
                  <a:pt x="759030" y="2296"/>
                  <a:pt x="740664" y="1524"/>
                  <a:pt x="722376" y="0"/>
                </a:cubicBezTo>
                <a:cubicBezTo>
                  <a:pt x="678910" y="1552"/>
                  <a:pt x="579313" y="3791"/>
                  <a:pt x="525780" y="9144"/>
                </a:cubicBezTo>
                <a:cubicBezTo>
                  <a:pt x="518048" y="9917"/>
                  <a:pt x="510636" y="12790"/>
                  <a:pt x="502920" y="13716"/>
                </a:cubicBezTo>
                <a:cubicBezTo>
                  <a:pt x="423992" y="23187"/>
                  <a:pt x="409579" y="22972"/>
                  <a:pt x="333756" y="27432"/>
                </a:cubicBezTo>
                <a:cubicBezTo>
                  <a:pt x="271317" y="48245"/>
                  <a:pt x="335127" y="25538"/>
                  <a:pt x="288036" y="45720"/>
                </a:cubicBezTo>
                <a:cubicBezTo>
                  <a:pt x="283606" y="47618"/>
                  <a:pt x="278631" y="48137"/>
                  <a:pt x="274320" y="50292"/>
                </a:cubicBezTo>
                <a:cubicBezTo>
                  <a:pt x="269405" y="52749"/>
                  <a:pt x="265519" y="56979"/>
                  <a:pt x="260604" y="59436"/>
                </a:cubicBezTo>
                <a:cubicBezTo>
                  <a:pt x="256293" y="61591"/>
                  <a:pt x="251199" y="61853"/>
                  <a:pt x="246888" y="64008"/>
                </a:cubicBezTo>
                <a:cubicBezTo>
                  <a:pt x="215314" y="79795"/>
                  <a:pt x="252945" y="68209"/>
                  <a:pt x="214884" y="77724"/>
                </a:cubicBezTo>
                <a:lnTo>
                  <a:pt x="160020" y="114300"/>
                </a:lnTo>
                <a:cubicBezTo>
                  <a:pt x="147828" y="122428"/>
                  <a:pt x="142066" y="124974"/>
                  <a:pt x="132588" y="137160"/>
                </a:cubicBezTo>
                <a:cubicBezTo>
                  <a:pt x="100584" y="178308"/>
                  <a:pt x="125730" y="150876"/>
                  <a:pt x="105156" y="178308"/>
                </a:cubicBezTo>
                <a:cubicBezTo>
                  <a:pt x="99268" y="186158"/>
                  <a:pt x="87644" y="200952"/>
                  <a:pt x="82296" y="210312"/>
                </a:cubicBezTo>
                <a:cubicBezTo>
                  <a:pt x="78915" y="216230"/>
                  <a:pt x="76659" y="222756"/>
                  <a:pt x="73152" y="228600"/>
                </a:cubicBezTo>
                <a:cubicBezTo>
                  <a:pt x="67498" y="238024"/>
                  <a:pt x="60960" y="246888"/>
                  <a:pt x="54864" y="256032"/>
                </a:cubicBezTo>
                <a:cubicBezTo>
                  <a:pt x="51816" y="260604"/>
                  <a:pt x="49605" y="265863"/>
                  <a:pt x="45720" y="269748"/>
                </a:cubicBezTo>
                <a:lnTo>
                  <a:pt x="32004" y="283464"/>
                </a:lnTo>
                <a:cubicBezTo>
                  <a:pt x="30480" y="288036"/>
                  <a:pt x="28756" y="292546"/>
                  <a:pt x="27432" y="297180"/>
                </a:cubicBezTo>
                <a:cubicBezTo>
                  <a:pt x="25706" y="303222"/>
                  <a:pt x="25335" y="309692"/>
                  <a:pt x="22860" y="315468"/>
                </a:cubicBezTo>
                <a:cubicBezTo>
                  <a:pt x="20695" y="320519"/>
                  <a:pt x="16764" y="324612"/>
                  <a:pt x="13716" y="329184"/>
                </a:cubicBezTo>
                <a:cubicBezTo>
                  <a:pt x="12192" y="335280"/>
                  <a:pt x="10376" y="341310"/>
                  <a:pt x="9144" y="347472"/>
                </a:cubicBezTo>
                <a:cubicBezTo>
                  <a:pt x="7326" y="356562"/>
                  <a:pt x="6230" y="365783"/>
                  <a:pt x="4572" y="374904"/>
                </a:cubicBezTo>
                <a:cubicBezTo>
                  <a:pt x="3182" y="382550"/>
                  <a:pt x="1524" y="390144"/>
                  <a:pt x="0" y="397764"/>
                </a:cubicBezTo>
                <a:cubicBezTo>
                  <a:pt x="1524" y="419100"/>
                  <a:pt x="1682" y="440578"/>
                  <a:pt x="4572" y="461772"/>
                </a:cubicBezTo>
                <a:cubicBezTo>
                  <a:pt x="5095" y="465604"/>
                  <a:pt x="18147" y="518711"/>
                  <a:pt x="22860" y="525780"/>
                </a:cubicBezTo>
                <a:cubicBezTo>
                  <a:pt x="25908" y="530352"/>
                  <a:pt x="29547" y="534581"/>
                  <a:pt x="32004" y="539496"/>
                </a:cubicBezTo>
                <a:cubicBezTo>
                  <a:pt x="34159" y="543807"/>
                  <a:pt x="34236" y="548999"/>
                  <a:pt x="36576" y="553212"/>
                </a:cubicBezTo>
                <a:cubicBezTo>
                  <a:pt x="41913" y="562819"/>
                  <a:pt x="48768" y="571500"/>
                  <a:pt x="54864" y="580644"/>
                </a:cubicBezTo>
                <a:cubicBezTo>
                  <a:pt x="57912" y="585216"/>
                  <a:pt x="60123" y="590475"/>
                  <a:pt x="64008" y="594360"/>
                </a:cubicBezTo>
                <a:cubicBezTo>
                  <a:pt x="68580" y="598932"/>
                  <a:pt x="73585" y="603109"/>
                  <a:pt x="77724" y="608076"/>
                </a:cubicBezTo>
                <a:cubicBezTo>
                  <a:pt x="96774" y="630936"/>
                  <a:pt x="75438" y="614172"/>
                  <a:pt x="100584" y="630936"/>
                </a:cubicBezTo>
                <a:cubicBezTo>
                  <a:pt x="116681" y="655082"/>
                  <a:pt x="101551" y="635684"/>
                  <a:pt x="128016" y="658368"/>
                </a:cubicBezTo>
                <a:cubicBezTo>
                  <a:pt x="132925" y="662576"/>
                  <a:pt x="136628" y="668114"/>
                  <a:pt x="141732" y="672084"/>
                </a:cubicBezTo>
                <a:cubicBezTo>
                  <a:pt x="150407" y="678831"/>
                  <a:pt x="160020" y="684276"/>
                  <a:pt x="169164" y="690372"/>
                </a:cubicBezTo>
                <a:cubicBezTo>
                  <a:pt x="181536" y="698620"/>
                  <a:pt x="186666" y="702859"/>
                  <a:pt x="201168" y="708660"/>
                </a:cubicBezTo>
                <a:cubicBezTo>
                  <a:pt x="210117" y="712240"/>
                  <a:pt x="219456" y="714756"/>
                  <a:pt x="228600" y="717804"/>
                </a:cubicBezTo>
                <a:cubicBezTo>
                  <a:pt x="254238" y="726350"/>
                  <a:pt x="237641" y="721207"/>
                  <a:pt x="278892" y="731520"/>
                </a:cubicBezTo>
                <a:cubicBezTo>
                  <a:pt x="284988" y="733044"/>
                  <a:pt x="291219" y="734105"/>
                  <a:pt x="297180" y="736092"/>
                </a:cubicBezTo>
                <a:cubicBezTo>
                  <a:pt x="301752" y="737616"/>
                  <a:pt x="306119" y="740027"/>
                  <a:pt x="310896" y="740664"/>
                </a:cubicBezTo>
                <a:cubicBezTo>
                  <a:pt x="329086" y="743089"/>
                  <a:pt x="347500" y="743410"/>
                  <a:pt x="365760" y="745236"/>
                </a:cubicBezTo>
                <a:cubicBezTo>
                  <a:pt x="377986" y="746459"/>
                  <a:pt x="390144" y="748284"/>
                  <a:pt x="402336" y="749808"/>
                </a:cubicBezTo>
                <a:cubicBezTo>
                  <a:pt x="531502" y="739872"/>
                  <a:pt x="410112" y="750507"/>
                  <a:pt x="493776" y="740664"/>
                </a:cubicBezTo>
                <a:cubicBezTo>
                  <a:pt x="508987" y="738874"/>
                  <a:pt x="524314" y="738116"/>
                  <a:pt x="539496" y="736092"/>
                </a:cubicBezTo>
                <a:cubicBezTo>
                  <a:pt x="563451" y="732898"/>
                  <a:pt x="558914" y="731294"/>
                  <a:pt x="580644" y="726948"/>
                </a:cubicBezTo>
                <a:cubicBezTo>
                  <a:pt x="596503" y="723776"/>
                  <a:pt x="624709" y="720000"/>
                  <a:pt x="640080" y="717804"/>
                </a:cubicBezTo>
                <a:cubicBezTo>
                  <a:pt x="664590" y="709634"/>
                  <a:pt x="643553" y="716016"/>
                  <a:pt x="676656" y="708660"/>
                </a:cubicBezTo>
                <a:cubicBezTo>
                  <a:pt x="682790" y="707297"/>
                  <a:pt x="688782" y="705320"/>
                  <a:pt x="694944" y="704088"/>
                </a:cubicBezTo>
                <a:cubicBezTo>
                  <a:pt x="704034" y="702270"/>
                  <a:pt x="713312" y="701458"/>
                  <a:pt x="722376" y="699516"/>
                </a:cubicBezTo>
                <a:cubicBezTo>
                  <a:pt x="734664" y="696883"/>
                  <a:pt x="758952" y="690372"/>
                  <a:pt x="758952" y="690372"/>
                </a:cubicBezTo>
                <a:cubicBezTo>
                  <a:pt x="768096" y="684276"/>
                  <a:pt x="775958" y="675559"/>
                  <a:pt x="786384" y="672084"/>
                </a:cubicBezTo>
                <a:cubicBezTo>
                  <a:pt x="801772" y="666955"/>
                  <a:pt x="802569" y="667407"/>
                  <a:pt x="818388" y="658368"/>
                </a:cubicBezTo>
                <a:cubicBezTo>
                  <a:pt x="843204" y="644187"/>
                  <a:pt x="820672" y="653035"/>
                  <a:pt x="845820" y="644652"/>
                </a:cubicBezTo>
                <a:cubicBezTo>
                  <a:pt x="848868" y="640080"/>
                  <a:pt x="850304" y="633848"/>
                  <a:pt x="854964" y="630936"/>
                </a:cubicBezTo>
                <a:cubicBezTo>
                  <a:pt x="863138" y="625828"/>
                  <a:pt x="873447" y="625372"/>
                  <a:pt x="882396" y="621792"/>
                </a:cubicBezTo>
                <a:cubicBezTo>
                  <a:pt x="910358" y="610607"/>
                  <a:pt x="898427" y="617200"/>
                  <a:pt x="918972" y="603504"/>
                </a:cubicBezTo>
                <a:cubicBezTo>
                  <a:pt x="922020" y="598932"/>
                  <a:pt x="924231" y="593673"/>
                  <a:pt x="928116" y="589788"/>
                </a:cubicBezTo>
                <a:cubicBezTo>
                  <a:pt x="932001" y="585903"/>
                  <a:pt x="938214" y="584779"/>
                  <a:pt x="941832" y="580644"/>
                </a:cubicBezTo>
                <a:cubicBezTo>
                  <a:pt x="949069" y="572373"/>
                  <a:pt x="952349" y="560983"/>
                  <a:pt x="960120" y="553212"/>
                </a:cubicBezTo>
                <a:lnTo>
                  <a:pt x="973836" y="539496"/>
                </a:lnTo>
                <a:cubicBezTo>
                  <a:pt x="981883" y="515354"/>
                  <a:pt x="975735" y="529790"/>
                  <a:pt x="996696" y="498348"/>
                </a:cubicBezTo>
                <a:cubicBezTo>
                  <a:pt x="999744" y="493776"/>
                  <a:pt x="1004102" y="489845"/>
                  <a:pt x="1005840" y="484632"/>
                </a:cubicBezTo>
                <a:cubicBezTo>
                  <a:pt x="1011775" y="466827"/>
                  <a:pt x="1020318" y="488442"/>
                  <a:pt x="1024128" y="484632"/>
                </a:cubicBezTo>
                <a:close/>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101852" y="1591056"/>
            <a:ext cx="1975104" cy="1207032"/>
          </a:xfrm>
          <a:custGeom>
            <a:avLst/>
            <a:gdLst>
              <a:gd name="connsiteX0" fmla="*/ 1005840 w 1975104"/>
              <a:gd name="connsiteY0" fmla="*/ 827532 h 1207032"/>
              <a:gd name="connsiteX1" fmla="*/ 1001268 w 1975104"/>
              <a:gd name="connsiteY1" fmla="*/ 900684 h 1207032"/>
              <a:gd name="connsiteX2" fmla="*/ 996696 w 1975104"/>
              <a:gd name="connsiteY2" fmla="*/ 914400 h 1207032"/>
              <a:gd name="connsiteX3" fmla="*/ 987552 w 1975104"/>
              <a:gd name="connsiteY3" fmla="*/ 982980 h 1207032"/>
              <a:gd name="connsiteX4" fmla="*/ 992124 w 1975104"/>
              <a:gd name="connsiteY4" fmla="*/ 1042416 h 1207032"/>
              <a:gd name="connsiteX5" fmla="*/ 996696 w 1975104"/>
              <a:gd name="connsiteY5" fmla="*/ 1065276 h 1207032"/>
              <a:gd name="connsiteX6" fmla="*/ 1010412 w 1975104"/>
              <a:gd name="connsiteY6" fmla="*/ 1078992 h 1207032"/>
              <a:gd name="connsiteX7" fmla="*/ 1019556 w 1975104"/>
              <a:gd name="connsiteY7" fmla="*/ 1106424 h 1207032"/>
              <a:gd name="connsiteX8" fmla="*/ 1069848 w 1975104"/>
              <a:gd name="connsiteY8" fmla="*/ 1147572 h 1207032"/>
              <a:gd name="connsiteX9" fmla="*/ 1083564 w 1975104"/>
              <a:gd name="connsiteY9" fmla="*/ 1156716 h 1207032"/>
              <a:gd name="connsiteX10" fmla="*/ 1097280 w 1975104"/>
              <a:gd name="connsiteY10" fmla="*/ 1170432 h 1207032"/>
              <a:gd name="connsiteX11" fmla="*/ 1110996 w 1975104"/>
              <a:gd name="connsiteY11" fmla="*/ 1175004 h 1207032"/>
              <a:gd name="connsiteX12" fmla="*/ 1129284 w 1975104"/>
              <a:gd name="connsiteY12" fmla="*/ 1184148 h 1207032"/>
              <a:gd name="connsiteX13" fmla="*/ 1170432 w 1975104"/>
              <a:gd name="connsiteY13" fmla="*/ 1193292 h 1207032"/>
              <a:gd name="connsiteX14" fmla="*/ 1188720 w 1975104"/>
              <a:gd name="connsiteY14" fmla="*/ 1202436 h 1207032"/>
              <a:gd name="connsiteX15" fmla="*/ 1307592 w 1975104"/>
              <a:gd name="connsiteY15" fmla="*/ 1202436 h 1207032"/>
              <a:gd name="connsiteX16" fmla="*/ 1362456 w 1975104"/>
              <a:gd name="connsiteY16" fmla="*/ 1193292 h 1207032"/>
              <a:gd name="connsiteX17" fmla="*/ 1385316 w 1975104"/>
              <a:gd name="connsiteY17" fmla="*/ 1184148 h 1207032"/>
              <a:gd name="connsiteX18" fmla="*/ 1449324 w 1975104"/>
              <a:gd name="connsiteY18" fmla="*/ 1175004 h 1207032"/>
              <a:gd name="connsiteX19" fmla="*/ 1531620 w 1975104"/>
              <a:gd name="connsiteY19" fmla="*/ 1152144 h 1207032"/>
              <a:gd name="connsiteX20" fmla="*/ 1531620 w 1975104"/>
              <a:gd name="connsiteY20" fmla="*/ 1152144 h 1207032"/>
              <a:gd name="connsiteX21" fmla="*/ 1554480 w 1975104"/>
              <a:gd name="connsiteY21" fmla="*/ 1143000 h 1207032"/>
              <a:gd name="connsiteX22" fmla="*/ 1613916 w 1975104"/>
              <a:gd name="connsiteY22" fmla="*/ 1129284 h 1207032"/>
              <a:gd name="connsiteX23" fmla="*/ 1645920 w 1975104"/>
              <a:gd name="connsiteY23" fmla="*/ 1115568 h 1207032"/>
              <a:gd name="connsiteX24" fmla="*/ 1664208 w 1975104"/>
              <a:gd name="connsiteY24" fmla="*/ 1101852 h 1207032"/>
              <a:gd name="connsiteX25" fmla="*/ 1687068 w 1975104"/>
              <a:gd name="connsiteY25" fmla="*/ 1097280 h 1207032"/>
              <a:gd name="connsiteX26" fmla="*/ 1723644 w 1975104"/>
              <a:gd name="connsiteY26" fmla="*/ 1078992 h 1207032"/>
              <a:gd name="connsiteX27" fmla="*/ 1751076 w 1975104"/>
              <a:gd name="connsiteY27" fmla="*/ 1065276 h 1207032"/>
              <a:gd name="connsiteX28" fmla="*/ 1764792 w 1975104"/>
              <a:gd name="connsiteY28" fmla="*/ 1060704 h 1207032"/>
              <a:gd name="connsiteX29" fmla="*/ 1787652 w 1975104"/>
              <a:gd name="connsiteY29" fmla="*/ 1051560 h 1207032"/>
              <a:gd name="connsiteX30" fmla="*/ 1796796 w 1975104"/>
              <a:gd name="connsiteY30" fmla="*/ 1037844 h 1207032"/>
              <a:gd name="connsiteX31" fmla="*/ 1824228 w 1975104"/>
              <a:gd name="connsiteY31" fmla="*/ 1024128 h 1207032"/>
              <a:gd name="connsiteX32" fmla="*/ 1851660 w 1975104"/>
              <a:gd name="connsiteY32" fmla="*/ 996696 h 1207032"/>
              <a:gd name="connsiteX33" fmla="*/ 1874520 w 1975104"/>
              <a:gd name="connsiteY33" fmla="*/ 973836 h 1207032"/>
              <a:gd name="connsiteX34" fmla="*/ 1901952 w 1975104"/>
              <a:gd name="connsiteY34" fmla="*/ 928116 h 1207032"/>
              <a:gd name="connsiteX35" fmla="*/ 1911096 w 1975104"/>
              <a:gd name="connsiteY35" fmla="*/ 914400 h 1207032"/>
              <a:gd name="connsiteX36" fmla="*/ 1924812 w 1975104"/>
              <a:gd name="connsiteY36" fmla="*/ 886968 h 1207032"/>
              <a:gd name="connsiteX37" fmla="*/ 1947672 w 1975104"/>
              <a:gd name="connsiteY37" fmla="*/ 818388 h 1207032"/>
              <a:gd name="connsiteX38" fmla="*/ 1952244 w 1975104"/>
              <a:gd name="connsiteY38" fmla="*/ 804672 h 1207032"/>
              <a:gd name="connsiteX39" fmla="*/ 1961388 w 1975104"/>
              <a:gd name="connsiteY39" fmla="*/ 772668 h 1207032"/>
              <a:gd name="connsiteX40" fmla="*/ 1970532 w 1975104"/>
              <a:gd name="connsiteY40" fmla="*/ 685800 h 1207032"/>
              <a:gd name="connsiteX41" fmla="*/ 1975104 w 1975104"/>
              <a:gd name="connsiteY41" fmla="*/ 649224 h 1207032"/>
              <a:gd name="connsiteX42" fmla="*/ 1965960 w 1975104"/>
              <a:gd name="connsiteY42" fmla="*/ 534924 h 1207032"/>
              <a:gd name="connsiteX43" fmla="*/ 1961388 w 1975104"/>
              <a:gd name="connsiteY43" fmla="*/ 507492 h 1207032"/>
              <a:gd name="connsiteX44" fmla="*/ 1952244 w 1975104"/>
              <a:gd name="connsiteY44" fmla="*/ 480060 h 1207032"/>
              <a:gd name="connsiteX45" fmla="*/ 1947672 w 1975104"/>
              <a:gd name="connsiteY45" fmla="*/ 466344 h 1207032"/>
              <a:gd name="connsiteX46" fmla="*/ 1943100 w 1975104"/>
              <a:gd name="connsiteY46" fmla="*/ 452628 h 1207032"/>
              <a:gd name="connsiteX47" fmla="*/ 1933956 w 1975104"/>
              <a:gd name="connsiteY47" fmla="*/ 438912 h 1207032"/>
              <a:gd name="connsiteX48" fmla="*/ 1924812 w 1975104"/>
              <a:gd name="connsiteY48" fmla="*/ 420624 h 1207032"/>
              <a:gd name="connsiteX49" fmla="*/ 1911096 w 1975104"/>
              <a:gd name="connsiteY49" fmla="*/ 402336 h 1207032"/>
              <a:gd name="connsiteX50" fmla="*/ 1897380 w 1975104"/>
              <a:gd name="connsiteY50" fmla="*/ 370332 h 1207032"/>
              <a:gd name="connsiteX51" fmla="*/ 1869948 w 1975104"/>
              <a:gd name="connsiteY51" fmla="*/ 342900 h 1207032"/>
              <a:gd name="connsiteX52" fmla="*/ 1842516 w 1975104"/>
              <a:gd name="connsiteY52" fmla="*/ 310896 h 1207032"/>
              <a:gd name="connsiteX53" fmla="*/ 1828800 w 1975104"/>
              <a:gd name="connsiteY53" fmla="*/ 301752 h 1207032"/>
              <a:gd name="connsiteX54" fmla="*/ 1801368 w 1975104"/>
              <a:gd name="connsiteY54" fmla="*/ 274320 h 1207032"/>
              <a:gd name="connsiteX55" fmla="*/ 1787652 w 1975104"/>
              <a:gd name="connsiteY55" fmla="*/ 260604 h 1207032"/>
              <a:gd name="connsiteX56" fmla="*/ 1755648 w 1975104"/>
              <a:gd name="connsiteY56" fmla="*/ 233172 h 1207032"/>
              <a:gd name="connsiteX57" fmla="*/ 1737360 w 1975104"/>
              <a:gd name="connsiteY57" fmla="*/ 219456 h 1207032"/>
              <a:gd name="connsiteX58" fmla="*/ 1723644 w 1975104"/>
              <a:gd name="connsiteY58" fmla="*/ 210312 h 1207032"/>
              <a:gd name="connsiteX59" fmla="*/ 1696212 w 1975104"/>
              <a:gd name="connsiteY59" fmla="*/ 187452 h 1207032"/>
              <a:gd name="connsiteX60" fmla="*/ 1659636 w 1975104"/>
              <a:gd name="connsiteY60" fmla="*/ 160020 h 1207032"/>
              <a:gd name="connsiteX61" fmla="*/ 1604772 w 1975104"/>
              <a:gd name="connsiteY61" fmla="*/ 123444 h 1207032"/>
              <a:gd name="connsiteX62" fmla="*/ 1591056 w 1975104"/>
              <a:gd name="connsiteY62" fmla="*/ 114300 h 1207032"/>
              <a:gd name="connsiteX63" fmla="*/ 1563624 w 1975104"/>
              <a:gd name="connsiteY63" fmla="*/ 105156 h 1207032"/>
              <a:gd name="connsiteX64" fmla="*/ 1549908 w 1975104"/>
              <a:gd name="connsiteY64" fmla="*/ 91440 h 1207032"/>
              <a:gd name="connsiteX65" fmla="*/ 1536192 w 1975104"/>
              <a:gd name="connsiteY65" fmla="*/ 86868 h 1207032"/>
              <a:gd name="connsiteX66" fmla="*/ 1513332 w 1975104"/>
              <a:gd name="connsiteY66" fmla="*/ 77724 h 1207032"/>
              <a:gd name="connsiteX67" fmla="*/ 1499616 w 1975104"/>
              <a:gd name="connsiteY67" fmla="*/ 68580 h 1207032"/>
              <a:gd name="connsiteX68" fmla="*/ 1467612 w 1975104"/>
              <a:gd name="connsiteY68" fmla="*/ 59436 h 1207032"/>
              <a:gd name="connsiteX69" fmla="*/ 1440180 w 1975104"/>
              <a:gd name="connsiteY69" fmla="*/ 54864 h 1207032"/>
              <a:gd name="connsiteX70" fmla="*/ 1417320 w 1975104"/>
              <a:gd name="connsiteY70" fmla="*/ 50292 h 1207032"/>
              <a:gd name="connsiteX71" fmla="*/ 1367028 w 1975104"/>
              <a:gd name="connsiteY71" fmla="*/ 36576 h 1207032"/>
              <a:gd name="connsiteX72" fmla="*/ 1298448 w 1975104"/>
              <a:gd name="connsiteY72" fmla="*/ 27432 h 1207032"/>
              <a:gd name="connsiteX73" fmla="*/ 1261872 w 1975104"/>
              <a:gd name="connsiteY73" fmla="*/ 22860 h 1207032"/>
              <a:gd name="connsiteX74" fmla="*/ 1207008 w 1975104"/>
              <a:gd name="connsiteY74" fmla="*/ 18288 h 1207032"/>
              <a:gd name="connsiteX75" fmla="*/ 1124712 w 1975104"/>
              <a:gd name="connsiteY75" fmla="*/ 9144 h 1207032"/>
              <a:gd name="connsiteX76" fmla="*/ 982980 w 1975104"/>
              <a:gd name="connsiteY76" fmla="*/ 0 h 1207032"/>
              <a:gd name="connsiteX77" fmla="*/ 928116 w 1975104"/>
              <a:gd name="connsiteY77" fmla="*/ 4572 h 1207032"/>
              <a:gd name="connsiteX78" fmla="*/ 859536 w 1975104"/>
              <a:gd name="connsiteY78" fmla="*/ 9144 h 1207032"/>
              <a:gd name="connsiteX79" fmla="*/ 836676 w 1975104"/>
              <a:gd name="connsiteY79" fmla="*/ 13716 h 1207032"/>
              <a:gd name="connsiteX80" fmla="*/ 818388 w 1975104"/>
              <a:gd name="connsiteY80" fmla="*/ 18288 h 1207032"/>
              <a:gd name="connsiteX81" fmla="*/ 749808 w 1975104"/>
              <a:gd name="connsiteY81" fmla="*/ 22860 h 1207032"/>
              <a:gd name="connsiteX82" fmla="*/ 704088 w 1975104"/>
              <a:gd name="connsiteY82" fmla="*/ 36576 h 1207032"/>
              <a:gd name="connsiteX83" fmla="*/ 681228 w 1975104"/>
              <a:gd name="connsiteY83" fmla="*/ 41148 h 1207032"/>
              <a:gd name="connsiteX84" fmla="*/ 644652 w 1975104"/>
              <a:gd name="connsiteY84" fmla="*/ 59436 h 1207032"/>
              <a:gd name="connsiteX85" fmla="*/ 580644 w 1975104"/>
              <a:gd name="connsiteY85" fmla="*/ 77724 h 1207032"/>
              <a:gd name="connsiteX86" fmla="*/ 544068 w 1975104"/>
              <a:gd name="connsiteY86" fmla="*/ 96012 h 1207032"/>
              <a:gd name="connsiteX87" fmla="*/ 530352 w 1975104"/>
              <a:gd name="connsiteY87" fmla="*/ 100584 h 1207032"/>
              <a:gd name="connsiteX88" fmla="*/ 507492 w 1975104"/>
              <a:gd name="connsiteY88" fmla="*/ 114300 h 1207032"/>
              <a:gd name="connsiteX89" fmla="*/ 457200 w 1975104"/>
              <a:gd name="connsiteY89" fmla="*/ 132588 h 1207032"/>
              <a:gd name="connsiteX90" fmla="*/ 406908 w 1975104"/>
              <a:gd name="connsiteY90" fmla="*/ 160020 h 1207032"/>
              <a:gd name="connsiteX91" fmla="*/ 393192 w 1975104"/>
              <a:gd name="connsiteY91" fmla="*/ 164592 h 1207032"/>
              <a:gd name="connsiteX92" fmla="*/ 365760 w 1975104"/>
              <a:gd name="connsiteY92" fmla="*/ 182880 h 1207032"/>
              <a:gd name="connsiteX93" fmla="*/ 329184 w 1975104"/>
              <a:gd name="connsiteY93" fmla="*/ 205740 h 1207032"/>
              <a:gd name="connsiteX94" fmla="*/ 274320 w 1975104"/>
              <a:gd name="connsiteY94" fmla="*/ 237744 h 1207032"/>
              <a:gd name="connsiteX95" fmla="*/ 233172 w 1975104"/>
              <a:gd name="connsiteY95" fmla="*/ 265176 h 1207032"/>
              <a:gd name="connsiteX96" fmla="*/ 219456 w 1975104"/>
              <a:gd name="connsiteY96" fmla="*/ 274320 h 1207032"/>
              <a:gd name="connsiteX97" fmla="*/ 192024 w 1975104"/>
              <a:gd name="connsiteY97" fmla="*/ 297180 h 1207032"/>
              <a:gd name="connsiteX98" fmla="*/ 178308 w 1975104"/>
              <a:gd name="connsiteY98" fmla="*/ 310896 h 1207032"/>
              <a:gd name="connsiteX99" fmla="*/ 128016 w 1975104"/>
              <a:gd name="connsiteY99" fmla="*/ 356616 h 1207032"/>
              <a:gd name="connsiteX100" fmla="*/ 96012 w 1975104"/>
              <a:gd name="connsiteY100" fmla="*/ 397764 h 1207032"/>
              <a:gd name="connsiteX101" fmla="*/ 77724 w 1975104"/>
              <a:gd name="connsiteY101" fmla="*/ 425196 h 1207032"/>
              <a:gd name="connsiteX102" fmla="*/ 59436 w 1975104"/>
              <a:gd name="connsiteY102" fmla="*/ 443484 h 1207032"/>
              <a:gd name="connsiteX103" fmla="*/ 50292 w 1975104"/>
              <a:gd name="connsiteY103" fmla="*/ 457200 h 1207032"/>
              <a:gd name="connsiteX104" fmla="*/ 36576 w 1975104"/>
              <a:gd name="connsiteY104" fmla="*/ 475488 h 1207032"/>
              <a:gd name="connsiteX105" fmla="*/ 22860 w 1975104"/>
              <a:gd name="connsiteY105" fmla="*/ 507492 h 1207032"/>
              <a:gd name="connsiteX106" fmla="*/ 9144 w 1975104"/>
              <a:gd name="connsiteY106" fmla="*/ 544068 h 1207032"/>
              <a:gd name="connsiteX107" fmla="*/ 0 w 1975104"/>
              <a:gd name="connsiteY107" fmla="*/ 585216 h 1207032"/>
              <a:gd name="connsiteX108" fmla="*/ 4572 w 1975104"/>
              <a:gd name="connsiteY108" fmla="*/ 672084 h 1207032"/>
              <a:gd name="connsiteX109" fmla="*/ 13716 w 1975104"/>
              <a:gd name="connsiteY109" fmla="*/ 685800 h 1207032"/>
              <a:gd name="connsiteX110" fmla="*/ 22860 w 1975104"/>
              <a:gd name="connsiteY110" fmla="*/ 713232 h 1207032"/>
              <a:gd name="connsiteX111" fmla="*/ 41148 w 1975104"/>
              <a:gd name="connsiteY111" fmla="*/ 754380 h 1207032"/>
              <a:gd name="connsiteX112" fmla="*/ 54864 w 1975104"/>
              <a:gd name="connsiteY112" fmla="*/ 772668 h 1207032"/>
              <a:gd name="connsiteX113" fmla="*/ 82296 w 1975104"/>
              <a:gd name="connsiteY113" fmla="*/ 800100 h 1207032"/>
              <a:gd name="connsiteX114" fmla="*/ 100584 w 1975104"/>
              <a:gd name="connsiteY114" fmla="*/ 818388 h 1207032"/>
              <a:gd name="connsiteX115" fmla="*/ 137160 w 1975104"/>
              <a:gd name="connsiteY115" fmla="*/ 836676 h 1207032"/>
              <a:gd name="connsiteX116" fmla="*/ 173736 w 1975104"/>
              <a:gd name="connsiteY116" fmla="*/ 832104 h 1207032"/>
              <a:gd name="connsiteX117" fmla="*/ 187452 w 1975104"/>
              <a:gd name="connsiteY117" fmla="*/ 822960 h 1207032"/>
              <a:gd name="connsiteX118" fmla="*/ 205740 w 1975104"/>
              <a:gd name="connsiteY118" fmla="*/ 818388 h 1207032"/>
              <a:gd name="connsiteX119" fmla="*/ 233172 w 1975104"/>
              <a:gd name="connsiteY119" fmla="*/ 804672 h 1207032"/>
              <a:gd name="connsiteX120" fmla="*/ 246888 w 1975104"/>
              <a:gd name="connsiteY120" fmla="*/ 795528 h 1207032"/>
              <a:gd name="connsiteX121" fmla="*/ 274320 w 1975104"/>
              <a:gd name="connsiteY121" fmla="*/ 786384 h 1207032"/>
              <a:gd name="connsiteX122" fmla="*/ 283464 w 1975104"/>
              <a:gd name="connsiteY122" fmla="*/ 772668 h 1207032"/>
              <a:gd name="connsiteX123" fmla="*/ 306324 w 1975104"/>
              <a:gd name="connsiteY123" fmla="*/ 763524 h 1207032"/>
              <a:gd name="connsiteX124" fmla="*/ 347472 w 1975104"/>
              <a:gd name="connsiteY124" fmla="*/ 749808 h 1207032"/>
              <a:gd name="connsiteX125" fmla="*/ 384048 w 1975104"/>
              <a:gd name="connsiteY125" fmla="*/ 731520 h 1207032"/>
              <a:gd name="connsiteX126" fmla="*/ 416052 w 1975104"/>
              <a:gd name="connsiteY126" fmla="*/ 722376 h 1207032"/>
              <a:gd name="connsiteX127" fmla="*/ 448056 w 1975104"/>
              <a:gd name="connsiteY127" fmla="*/ 704088 h 1207032"/>
              <a:gd name="connsiteX128" fmla="*/ 480060 w 1975104"/>
              <a:gd name="connsiteY128" fmla="*/ 694944 h 1207032"/>
              <a:gd name="connsiteX129" fmla="*/ 493776 w 1975104"/>
              <a:gd name="connsiteY129" fmla="*/ 681228 h 1207032"/>
              <a:gd name="connsiteX130" fmla="*/ 512064 w 1975104"/>
              <a:gd name="connsiteY130" fmla="*/ 676656 h 1207032"/>
              <a:gd name="connsiteX131" fmla="*/ 525780 w 1975104"/>
              <a:gd name="connsiteY131" fmla="*/ 672084 h 1207032"/>
              <a:gd name="connsiteX132" fmla="*/ 544068 w 1975104"/>
              <a:gd name="connsiteY132" fmla="*/ 662940 h 1207032"/>
              <a:gd name="connsiteX133" fmla="*/ 557784 w 1975104"/>
              <a:gd name="connsiteY133" fmla="*/ 653796 h 1207032"/>
              <a:gd name="connsiteX134" fmla="*/ 589788 w 1975104"/>
              <a:gd name="connsiteY134" fmla="*/ 644652 h 1207032"/>
              <a:gd name="connsiteX135" fmla="*/ 626364 w 1975104"/>
              <a:gd name="connsiteY135" fmla="*/ 626364 h 1207032"/>
              <a:gd name="connsiteX136" fmla="*/ 667512 w 1975104"/>
              <a:gd name="connsiteY136" fmla="*/ 608076 h 1207032"/>
              <a:gd name="connsiteX137" fmla="*/ 704088 w 1975104"/>
              <a:gd name="connsiteY137" fmla="*/ 589788 h 1207032"/>
              <a:gd name="connsiteX138" fmla="*/ 731520 w 1975104"/>
              <a:gd name="connsiteY138" fmla="*/ 580644 h 1207032"/>
              <a:gd name="connsiteX139" fmla="*/ 745236 w 1975104"/>
              <a:gd name="connsiteY139" fmla="*/ 576072 h 1207032"/>
              <a:gd name="connsiteX140" fmla="*/ 758952 w 1975104"/>
              <a:gd name="connsiteY140" fmla="*/ 571500 h 1207032"/>
              <a:gd name="connsiteX141" fmla="*/ 804672 w 1975104"/>
              <a:gd name="connsiteY141" fmla="*/ 566928 h 1207032"/>
              <a:gd name="connsiteX142" fmla="*/ 886968 w 1975104"/>
              <a:gd name="connsiteY142" fmla="*/ 571500 h 1207032"/>
              <a:gd name="connsiteX143" fmla="*/ 918972 w 1975104"/>
              <a:gd name="connsiteY143" fmla="*/ 589788 h 1207032"/>
              <a:gd name="connsiteX144" fmla="*/ 932688 w 1975104"/>
              <a:gd name="connsiteY144" fmla="*/ 594360 h 1207032"/>
              <a:gd name="connsiteX145" fmla="*/ 960120 w 1975104"/>
              <a:gd name="connsiteY145" fmla="*/ 621792 h 1207032"/>
              <a:gd name="connsiteX146" fmla="*/ 978408 w 1975104"/>
              <a:gd name="connsiteY146" fmla="*/ 667512 h 1207032"/>
              <a:gd name="connsiteX147" fmla="*/ 982980 w 1975104"/>
              <a:gd name="connsiteY147" fmla="*/ 681228 h 1207032"/>
              <a:gd name="connsiteX148" fmla="*/ 987552 w 1975104"/>
              <a:gd name="connsiteY148" fmla="*/ 694944 h 1207032"/>
              <a:gd name="connsiteX149" fmla="*/ 1001268 w 1975104"/>
              <a:gd name="connsiteY149" fmla="*/ 736092 h 1207032"/>
              <a:gd name="connsiteX150" fmla="*/ 1005840 w 1975104"/>
              <a:gd name="connsiteY150" fmla="*/ 768096 h 1207032"/>
              <a:gd name="connsiteX151" fmla="*/ 1010412 w 1975104"/>
              <a:gd name="connsiteY151" fmla="*/ 786384 h 1207032"/>
              <a:gd name="connsiteX152" fmla="*/ 1005840 w 1975104"/>
              <a:gd name="connsiteY152" fmla="*/ 827532 h 120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975104" h="1207032">
                <a:moveTo>
                  <a:pt x="1005840" y="827532"/>
                </a:moveTo>
                <a:cubicBezTo>
                  <a:pt x="1004316" y="846582"/>
                  <a:pt x="1003826" y="876387"/>
                  <a:pt x="1001268" y="900684"/>
                </a:cubicBezTo>
                <a:cubicBezTo>
                  <a:pt x="1000763" y="905477"/>
                  <a:pt x="997741" y="909695"/>
                  <a:pt x="996696" y="914400"/>
                </a:cubicBezTo>
                <a:cubicBezTo>
                  <a:pt x="992135" y="934922"/>
                  <a:pt x="989753" y="963170"/>
                  <a:pt x="987552" y="982980"/>
                </a:cubicBezTo>
                <a:cubicBezTo>
                  <a:pt x="989076" y="1002792"/>
                  <a:pt x="989930" y="1022667"/>
                  <a:pt x="992124" y="1042416"/>
                </a:cubicBezTo>
                <a:cubicBezTo>
                  <a:pt x="992982" y="1050139"/>
                  <a:pt x="993221" y="1058325"/>
                  <a:pt x="996696" y="1065276"/>
                </a:cubicBezTo>
                <a:cubicBezTo>
                  <a:pt x="999588" y="1071059"/>
                  <a:pt x="1005840" y="1074420"/>
                  <a:pt x="1010412" y="1078992"/>
                </a:cubicBezTo>
                <a:cubicBezTo>
                  <a:pt x="1013460" y="1088136"/>
                  <a:pt x="1012740" y="1099608"/>
                  <a:pt x="1019556" y="1106424"/>
                </a:cubicBezTo>
                <a:cubicBezTo>
                  <a:pt x="1039620" y="1126488"/>
                  <a:pt x="1038537" y="1126698"/>
                  <a:pt x="1069848" y="1147572"/>
                </a:cubicBezTo>
                <a:cubicBezTo>
                  <a:pt x="1074420" y="1150620"/>
                  <a:pt x="1079343" y="1153198"/>
                  <a:pt x="1083564" y="1156716"/>
                </a:cubicBezTo>
                <a:cubicBezTo>
                  <a:pt x="1088531" y="1160855"/>
                  <a:pt x="1091900" y="1166845"/>
                  <a:pt x="1097280" y="1170432"/>
                </a:cubicBezTo>
                <a:cubicBezTo>
                  <a:pt x="1101290" y="1173105"/>
                  <a:pt x="1106566" y="1173106"/>
                  <a:pt x="1110996" y="1175004"/>
                </a:cubicBezTo>
                <a:cubicBezTo>
                  <a:pt x="1117260" y="1177689"/>
                  <a:pt x="1122902" y="1181755"/>
                  <a:pt x="1129284" y="1184148"/>
                </a:cubicBezTo>
                <a:cubicBezTo>
                  <a:pt x="1136663" y="1186915"/>
                  <a:pt x="1164225" y="1192051"/>
                  <a:pt x="1170432" y="1193292"/>
                </a:cubicBezTo>
                <a:cubicBezTo>
                  <a:pt x="1176528" y="1196340"/>
                  <a:pt x="1182079" y="1200903"/>
                  <a:pt x="1188720" y="1202436"/>
                </a:cubicBezTo>
                <a:cubicBezTo>
                  <a:pt x="1228002" y="1211501"/>
                  <a:pt x="1268108" y="1204759"/>
                  <a:pt x="1307592" y="1202436"/>
                </a:cubicBezTo>
                <a:cubicBezTo>
                  <a:pt x="1326776" y="1200038"/>
                  <a:pt x="1344331" y="1199334"/>
                  <a:pt x="1362456" y="1193292"/>
                </a:cubicBezTo>
                <a:cubicBezTo>
                  <a:pt x="1370242" y="1190697"/>
                  <a:pt x="1377285" y="1185839"/>
                  <a:pt x="1385316" y="1184148"/>
                </a:cubicBezTo>
                <a:cubicBezTo>
                  <a:pt x="1406406" y="1179708"/>
                  <a:pt x="1449324" y="1175004"/>
                  <a:pt x="1449324" y="1175004"/>
                </a:cubicBezTo>
                <a:cubicBezTo>
                  <a:pt x="1482437" y="1152928"/>
                  <a:pt x="1457652" y="1166938"/>
                  <a:pt x="1531620" y="1152144"/>
                </a:cubicBezTo>
                <a:lnTo>
                  <a:pt x="1531620" y="1152144"/>
                </a:lnTo>
                <a:cubicBezTo>
                  <a:pt x="1539240" y="1149096"/>
                  <a:pt x="1546589" y="1145255"/>
                  <a:pt x="1554480" y="1143000"/>
                </a:cubicBezTo>
                <a:cubicBezTo>
                  <a:pt x="1574030" y="1137414"/>
                  <a:pt x="1594366" y="1134870"/>
                  <a:pt x="1613916" y="1129284"/>
                </a:cubicBezTo>
                <a:cubicBezTo>
                  <a:pt x="1625378" y="1126009"/>
                  <a:pt x="1635653" y="1121985"/>
                  <a:pt x="1645920" y="1115568"/>
                </a:cubicBezTo>
                <a:cubicBezTo>
                  <a:pt x="1652382" y="1111529"/>
                  <a:pt x="1657245" y="1104947"/>
                  <a:pt x="1664208" y="1101852"/>
                </a:cubicBezTo>
                <a:cubicBezTo>
                  <a:pt x="1671309" y="1098696"/>
                  <a:pt x="1679448" y="1098804"/>
                  <a:pt x="1687068" y="1097280"/>
                </a:cubicBezTo>
                <a:cubicBezTo>
                  <a:pt x="1712427" y="1080374"/>
                  <a:pt x="1688492" y="1094970"/>
                  <a:pt x="1723644" y="1078992"/>
                </a:cubicBezTo>
                <a:cubicBezTo>
                  <a:pt x="1732951" y="1074762"/>
                  <a:pt x="1741734" y="1069428"/>
                  <a:pt x="1751076" y="1065276"/>
                </a:cubicBezTo>
                <a:cubicBezTo>
                  <a:pt x="1755480" y="1063319"/>
                  <a:pt x="1760280" y="1062396"/>
                  <a:pt x="1764792" y="1060704"/>
                </a:cubicBezTo>
                <a:cubicBezTo>
                  <a:pt x="1772476" y="1057822"/>
                  <a:pt x="1780032" y="1054608"/>
                  <a:pt x="1787652" y="1051560"/>
                </a:cubicBezTo>
                <a:cubicBezTo>
                  <a:pt x="1790700" y="1046988"/>
                  <a:pt x="1792911" y="1041729"/>
                  <a:pt x="1796796" y="1037844"/>
                </a:cubicBezTo>
                <a:cubicBezTo>
                  <a:pt x="1805659" y="1028981"/>
                  <a:pt x="1813072" y="1027847"/>
                  <a:pt x="1824228" y="1024128"/>
                </a:cubicBezTo>
                <a:lnTo>
                  <a:pt x="1851660" y="996696"/>
                </a:lnTo>
                <a:cubicBezTo>
                  <a:pt x="1859280" y="989076"/>
                  <a:pt x="1869701" y="983475"/>
                  <a:pt x="1874520" y="973836"/>
                </a:cubicBezTo>
                <a:cubicBezTo>
                  <a:pt x="1888579" y="945718"/>
                  <a:pt x="1879883" y="961219"/>
                  <a:pt x="1901952" y="928116"/>
                </a:cubicBezTo>
                <a:cubicBezTo>
                  <a:pt x="1905000" y="923544"/>
                  <a:pt x="1909358" y="919613"/>
                  <a:pt x="1911096" y="914400"/>
                </a:cubicBezTo>
                <a:cubicBezTo>
                  <a:pt x="1932952" y="848831"/>
                  <a:pt x="1895269" y="957872"/>
                  <a:pt x="1924812" y="886968"/>
                </a:cubicBezTo>
                <a:lnTo>
                  <a:pt x="1947672" y="818388"/>
                </a:lnTo>
                <a:lnTo>
                  <a:pt x="1952244" y="804672"/>
                </a:lnTo>
                <a:cubicBezTo>
                  <a:pt x="1955868" y="793801"/>
                  <a:pt x="1959474" y="784150"/>
                  <a:pt x="1961388" y="772668"/>
                </a:cubicBezTo>
                <a:cubicBezTo>
                  <a:pt x="1966020" y="744873"/>
                  <a:pt x="1967625" y="713415"/>
                  <a:pt x="1970532" y="685800"/>
                </a:cubicBezTo>
                <a:cubicBezTo>
                  <a:pt x="1971818" y="673581"/>
                  <a:pt x="1973580" y="661416"/>
                  <a:pt x="1975104" y="649224"/>
                </a:cubicBezTo>
                <a:cubicBezTo>
                  <a:pt x="1970872" y="573043"/>
                  <a:pt x="1974050" y="587507"/>
                  <a:pt x="1965960" y="534924"/>
                </a:cubicBezTo>
                <a:cubicBezTo>
                  <a:pt x="1964550" y="525762"/>
                  <a:pt x="1963636" y="516485"/>
                  <a:pt x="1961388" y="507492"/>
                </a:cubicBezTo>
                <a:cubicBezTo>
                  <a:pt x="1959050" y="498141"/>
                  <a:pt x="1955292" y="489204"/>
                  <a:pt x="1952244" y="480060"/>
                </a:cubicBezTo>
                <a:lnTo>
                  <a:pt x="1947672" y="466344"/>
                </a:lnTo>
                <a:cubicBezTo>
                  <a:pt x="1946148" y="461772"/>
                  <a:pt x="1945773" y="456638"/>
                  <a:pt x="1943100" y="452628"/>
                </a:cubicBezTo>
                <a:cubicBezTo>
                  <a:pt x="1940052" y="448056"/>
                  <a:pt x="1936682" y="443683"/>
                  <a:pt x="1933956" y="438912"/>
                </a:cubicBezTo>
                <a:cubicBezTo>
                  <a:pt x="1930575" y="432994"/>
                  <a:pt x="1928424" y="426404"/>
                  <a:pt x="1924812" y="420624"/>
                </a:cubicBezTo>
                <a:cubicBezTo>
                  <a:pt x="1920773" y="414162"/>
                  <a:pt x="1915668" y="408432"/>
                  <a:pt x="1911096" y="402336"/>
                </a:cubicBezTo>
                <a:cubicBezTo>
                  <a:pt x="1907793" y="392427"/>
                  <a:pt x="1903837" y="378403"/>
                  <a:pt x="1897380" y="370332"/>
                </a:cubicBezTo>
                <a:cubicBezTo>
                  <a:pt x="1889302" y="360234"/>
                  <a:pt x="1877121" y="353660"/>
                  <a:pt x="1869948" y="342900"/>
                </a:cubicBezTo>
                <a:cubicBezTo>
                  <a:pt x="1859163" y="326722"/>
                  <a:pt x="1859762" y="325678"/>
                  <a:pt x="1842516" y="310896"/>
                </a:cubicBezTo>
                <a:cubicBezTo>
                  <a:pt x="1838344" y="307320"/>
                  <a:pt x="1832907" y="305403"/>
                  <a:pt x="1828800" y="301752"/>
                </a:cubicBezTo>
                <a:cubicBezTo>
                  <a:pt x="1819135" y="293161"/>
                  <a:pt x="1810512" y="283464"/>
                  <a:pt x="1801368" y="274320"/>
                </a:cubicBezTo>
                <a:cubicBezTo>
                  <a:pt x="1796796" y="269748"/>
                  <a:pt x="1792825" y="264483"/>
                  <a:pt x="1787652" y="260604"/>
                </a:cubicBezTo>
                <a:cubicBezTo>
                  <a:pt x="1734172" y="220494"/>
                  <a:pt x="1800224" y="271380"/>
                  <a:pt x="1755648" y="233172"/>
                </a:cubicBezTo>
                <a:cubicBezTo>
                  <a:pt x="1749862" y="228213"/>
                  <a:pt x="1743561" y="223885"/>
                  <a:pt x="1737360" y="219456"/>
                </a:cubicBezTo>
                <a:cubicBezTo>
                  <a:pt x="1732889" y="216262"/>
                  <a:pt x="1727865" y="213830"/>
                  <a:pt x="1723644" y="210312"/>
                </a:cubicBezTo>
                <a:cubicBezTo>
                  <a:pt x="1665543" y="161895"/>
                  <a:pt x="1749726" y="226371"/>
                  <a:pt x="1696212" y="187452"/>
                </a:cubicBezTo>
                <a:cubicBezTo>
                  <a:pt x="1683887" y="178488"/>
                  <a:pt x="1672316" y="168474"/>
                  <a:pt x="1659636" y="160020"/>
                </a:cubicBezTo>
                <a:lnTo>
                  <a:pt x="1604772" y="123444"/>
                </a:lnTo>
                <a:cubicBezTo>
                  <a:pt x="1600200" y="120396"/>
                  <a:pt x="1596269" y="116038"/>
                  <a:pt x="1591056" y="114300"/>
                </a:cubicBezTo>
                <a:lnTo>
                  <a:pt x="1563624" y="105156"/>
                </a:lnTo>
                <a:cubicBezTo>
                  <a:pt x="1559052" y="100584"/>
                  <a:pt x="1555288" y="95027"/>
                  <a:pt x="1549908" y="91440"/>
                </a:cubicBezTo>
                <a:cubicBezTo>
                  <a:pt x="1545898" y="88767"/>
                  <a:pt x="1540704" y="88560"/>
                  <a:pt x="1536192" y="86868"/>
                </a:cubicBezTo>
                <a:cubicBezTo>
                  <a:pt x="1528508" y="83986"/>
                  <a:pt x="1520673" y="81394"/>
                  <a:pt x="1513332" y="77724"/>
                </a:cubicBezTo>
                <a:cubicBezTo>
                  <a:pt x="1508417" y="75267"/>
                  <a:pt x="1504531" y="71037"/>
                  <a:pt x="1499616" y="68580"/>
                </a:cubicBezTo>
                <a:cubicBezTo>
                  <a:pt x="1493806" y="65675"/>
                  <a:pt x="1472495" y="60413"/>
                  <a:pt x="1467612" y="59436"/>
                </a:cubicBezTo>
                <a:cubicBezTo>
                  <a:pt x="1458522" y="57618"/>
                  <a:pt x="1449301" y="56522"/>
                  <a:pt x="1440180" y="54864"/>
                </a:cubicBezTo>
                <a:cubicBezTo>
                  <a:pt x="1432534" y="53474"/>
                  <a:pt x="1424940" y="51816"/>
                  <a:pt x="1417320" y="50292"/>
                </a:cubicBezTo>
                <a:cubicBezTo>
                  <a:pt x="1392323" y="33628"/>
                  <a:pt x="1411421" y="43406"/>
                  <a:pt x="1367028" y="36576"/>
                </a:cubicBezTo>
                <a:cubicBezTo>
                  <a:pt x="1281189" y="23370"/>
                  <a:pt x="1446427" y="43874"/>
                  <a:pt x="1298448" y="27432"/>
                </a:cubicBezTo>
                <a:cubicBezTo>
                  <a:pt x="1286236" y="26075"/>
                  <a:pt x="1274098" y="24083"/>
                  <a:pt x="1261872" y="22860"/>
                </a:cubicBezTo>
                <a:cubicBezTo>
                  <a:pt x="1243612" y="21034"/>
                  <a:pt x="1225268" y="20114"/>
                  <a:pt x="1207008" y="18288"/>
                </a:cubicBezTo>
                <a:cubicBezTo>
                  <a:pt x="1162890" y="13876"/>
                  <a:pt x="1173115" y="12371"/>
                  <a:pt x="1124712" y="9144"/>
                </a:cubicBezTo>
                <a:cubicBezTo>
                  <a:pt x="942037" y="-3034"/>
                  <a:pt x="1104715" y="11067"/>
                  <a:pt x="982980" y="0"/>
                </a:cubicBezTo>
                <a:lnTo>
                  <a:pt x="928116" y="4572"/>
                </a:lnTo>
                <a:cubicBezTo>
                  <a:pt x="905268" y="6264"/>
                  <a:pt x="882333" y="6864"/>
                  <a:pt x="859536" y="9144"/>
                </a:cubicBezTo>
                <a:cubicBezTo>
                  <a:pt x="851804" y="9917"/>
                  <a:pt x="844262" y="12030"/>
                  <a:pt x="836676" y="13716"/>
                </a:cubicBezTo>
                <a:cubicBezTo>
                  <a:pt x="830542" y="15079"/>
                  <a:pt x="824637" y="17630"/>
                  <a:pt x="818388" y="18288"/>
                </a:cubicBezTo>
                <a:cubicBezTo>
                  <a:pt x="795603" y="20686"/>
                  <a:pt x="772668" y="21336"/>
                  <a:pt x="749808" y="22860"/>
                </a:cubicBezTo>
                <a:cubicBezTo>
                  <a:pt x="732387" y="28667"/>
                  <a:pt x="725024" y="31342"/>
                  <a:pt x="704088" y="36576"/>
                </a:cubicBezTo>
                <a:cubicBezTo>
                  <a:pt x="696549" y="38461"/>
                  <a:pt x="688848" y="39624"/>
                  <a:pt x="681228" y="41148"/>
                </a:cubicBezTo>
                <a:cubicBezTo>
                  <a:pt x="669036" y="47244"/>
                  <a:pt x="657256" y="54246"/>
                  <a:pt x="644652" y="59436"/>
                </a:cubicBezTo>
                <a:cubicBezTo>
                  <a:pt x="614102" y="72015"/>
                  <a:pt x="608022" y="72248"/>
                  <a:pt x="580644" y="77724"/>
                </a:cubicBezTo>
                <a:cubicBezTo>
                  <a:pt x="568452" y="83820"/>
                  <a:pt x="557000" y="91701"/>
                  <a:pt x="544068" y="96012"/>
                </a:cubicBezTo>
                <a:cubicBezTo>
                  <a:pt x="539496" y="97536"/>
                  <a:pt x="534663" y="98429"/>
                  <a:pt x="530352" y="100584"/>
                </a:cubicBezTo>
                <a:cubicBezTo>
                  <a:pt x="522404" y="104558"/>
                  <a:pt x="515633" y="110738"/>
                  <a:pt x="507492" y="114300"/>
                </a:cubicBezTo>
                <a:cubicBezTo>
                  <a:pt x="491150" y="121450"/>
                  <a:pt x="473439" y="125207"/>
                  <a:pt x="457200" y="132588"/>
                </a:cubicBezTo>
                <a:cubicBezTo>
                  <a:pt x="439816" y="140490"/>
                  <a:pt x="423988" y="151480"/>
                  <a:pt x="406908" y="160020"/>
                </a:cubicBezTo>
                <a:cubicBezTo>
                  <a:pt x="402597" y="162175"/>
                  <a:pt x="397405" y="162252"/>
                  <a:pt x="393192" y="164592"/>
                </a:cubicBezTo>
                <a:cubicBezTo>
                  <a:pt x="383585" y="169929"/>
                  <a:pt x="374904" y="176784"/>
                  <a:pt x="365760" y="182880"/>
                </a:cubicBezTo>
                <a:cubicBezTo>
                  <a:pt x="354879" y="190134"/>
                  <a:pt x="340213" y="200226"/>
                  <a:pt x="329184" y="205740"/>
                </a:cubicBezTo>
                <a:cubicBezTo>
                  <a:pt x="270126" y="235269"/>
                  <a:pt x="312271" y="211470"/>
                  <a:pt x="274320" y="237744"/>
                </a:cubicBezTo>
                <a:cubicBezTo>
                  <a:pt x="260767" y="247127"/>
                  <a:pt x="246888" y="256032"/>
                  <a:pt x="233172" y="265176"/>
                </a:cubicBezTo>
                <a:cubicBezTo>
                  <a:pt x="228600" y="268224"/>
                  <a:pt x="223341" y="270435"/>
                  <a:pt x="219456" y="274320"/>
                </a:cubicBezTo>
                <a:cubicBezTo>
                  <a:pt x="179385" y="314391"/>
                  <a:pt x="230216" y="265354"/>
                  <a:pt x="192024" y="297180"/>
                </a:cubicBezTo>
                <a:cubicBezTo>
                  <a:pt x="187057" y="301319"/>
                  <a:pt x="183174" y="306638"/>
                  <a:pt x="178308" y="310896"/>
                </a:cubicBezTo>
                <a:cubicBezTo>
                  <a:pt x="162121" y="325059"/>
                  <a:pt x="140123" y="338455"/>
                  <a:pt x="128016" y="356616"/>
                </a:cubicBezTo>
                <a:cubicBezTo>
                  <a:pt x="102528" y="394848"/>
                  <a:pt x="143492" y="334457"/>
                  <a:pt x="96012" y="397764"/>
                </a:cubicBezTo>
                <a:cubicBezTo>
                  <a:pt x="89418" y="406556"/>
                  <a:pt x="85495" y="417425"/>
                  <a:pt x="77724" y="425196"/>
                </a:cubicBezTo>
                <a:cubicBezTo>
                  <a:pt x="71628" y="431292"/>
                  <a:pt x="65047" y="436938"/>
                  <a:pt x="59436" y="443484"/>
                </a:cubicBezTo>
                <a:cubicBezTo>
                  <a:pt x="55860" y="447656"/>
                  <a:pt x="53486" y="452729"/>
                  <a:pt x="50292" y="457200"/>
                </a:cubicBezTo>
                <a:cubicBezTo>
                  <a:pt x="45863" y="463401"/>
                  <a:pt x="40615" y="469026"/>
                  <a:pt x="36576" y="475488"/>
                </a:cubicBezTo>
                <a:cubicBezTo>
                  <a:pt x="26541" y="491544"/>
                  <a:pt x="28693" y="491936"/>
                  <a:pt x="22860" y="507492"/>
                </a:cubicBezTo>
                <a:cubicBezTo>
                  <a:pt x="19713" y="515883"/>
                  <a:pt x="11738" y="533690"/>
                  <a:pt x="9144" y="544068"/>
                </a:cubicBezTo>
                <a:cubicBezTo>
                  <a:pt x="5736" y="557699"/>
                  <a:pt x="3048" y="571500"/>
                  <a:pt x="0" y="585216"/>
                </a:cubicBezTo>
                <a:cubicBezTo>
                  <a:pt x="1524" y="614172"/>
                  <a:pt x="654" y="643354"/>
                  <a:pt x="4572" y="672084"/>
                </a:cubicBezTo>
                <a:cubicBezTo>
                  <a:pt x="5314" y="677528"/>
                  <a:pt x="11484" y="680779"/>
                  <a:pt x="13716" y="685800"/>
                </a:cubicBezTo>
                <a:cubicBezTo>
                  <a:pt x="17631" y="694608"/>
                  <a:pt x="19280" y="704283"/>
                  <a:pt x="22860" y="713232"/>
                </a:cubicBezTo>
                <a:cubicBezTo>
                  <a:pt x="27677" y="725275"/>
                  <a:pt x="34029" y="742990"/>
                  <a:pt x="41148" y="754380"/>
                </a:cubicBezTo>
                <a:cubicBezTo>
                  <a:pt x="45187" y="760842"/>
                  <a:pt x="49766" y="767004"/>
                  <a:pt x="54864" y="772668"/>
                </a:cubicBezTo>
                <a:cubicBezTo>
                  <a:pt x="63515" y="782280"/>
                  <a:pt x="73152" y="790956"/>
                  <a:pt x="82296" y="800100"/>
                </a:cubicBezTo>
                <a:cubicBezTo>
                  <a:pt x="88392" y="806196"/>
                  <a:pt x="92873" y="814533"/>
                  <a:pt x="100584" y="818388"/>
                </a:cubicBezTo>
                <a:lnTo>
                  <a:pt x="137160" y="836676"/>
                </a:lnTo>
                <a:cubicBezTo>
                  <a:pt x="149352" y="835152"/>
                  <a:pt x="161882" y="835337"/>
                  <a:pt x="173736" y="832104"/>
                </a:cubicBezTo>
                <a:cubicBezTo>
                  <a:pt x="179037" y="830658"/>
                  <a:pt x="182401" y="825125"/>
                  <a:pt x="187452" y="822960"/>
                </a:cubicBezTo>
                <a:cubicBezTo>
                  <a:pt x="193228" y="820485"/>
                  <a:pt x="199644" y="819912"/>
                  <a:pt x="205740" y="818388"/>
                </a:cubicBezTo>
                <a:cubicBezTo>
                  <a:pt x="245048" y="792183"/>
                  <a:pt x="195314" y="823601"/>
                  <a:pt x="233172" y="804672"/>
                </a:cubicBezTo>
                <a:cubicBezTo>
                  <a:pt x="238087" y="802215"/>
                  <a:pt x="241867" y="797760"/>
                  <a:pt x="246888" y="795528"/>
                </a:cubicBezTo>
                <a:cubicBezTo>
                  <a:pt x="255696" y="791613"/>
                  <a:pt x="274320" y="786384"/>
                  <a:pt x="274320" y="786384"/>
                </a:cubicBezTo>
                <a:cubicBezTo>
                  <a:pt x="277368" y="781812"/>
                  <a:pt x="278993" y="775862"/>
                  <a:pt x="283464" y="772668"/>
                </a:cubicBezTo>
                <a:cubicBezTo>
                  <a:pt x="290142" y="767898"/>
                  <a:pt x="298824" y="766857"/>
                  <a:pt x="306324" y="763524"/>
                </a:cubicBezTo>
                <a:cubicBezTo>
                  <a:pt x="337299" y="749758"/>
                  <a:pt x="311389" y="757025"/>
                  <a:pt x="347472" y="749808"/>
                </a:cubicBezTo>
                <a:cubicBezTo>
                  <a:pt x="359664" y="743712"/>
                  <a:pt x="370824" y="734826"/>
                  <a:pt x="384048" y="731520"/>
                </a:cubicBezTo>
                <a:cubicBezTo>
                  <a:pt x="389908" y="730055"/>
                  <a:pt x="409493" y="725656"/>
                  <a:pt x="416052" y="722376"/>
                </a:cubicBezTo>
                <a:cubicBezTo>
                  <a:pt x="461968" y="699418"/>
                  <a:pt x="391948" y="728134"/>
                  <a:pt x="448056" y="704088"/>
                </a:cubicBezTo>
                <a:cubicBezTo>
                  <a:pt x="457239" y="700153"/>
                  <a:pt x="470780" y="697264"/>
                  <a:pt x="480060" y="694944"/>
                </a:cubicBezTo>
                <a:cubicBezTo>
                  <a:pt x="484632" y="690372"/>
                  <a:pt x="488162" y="684436"/>
                  <a:pt x="493776" y="681228"/>
                </a:cubicBezTo>
                <a:cubicBezTo>
                  <a:pt x="499232" y="678110"/>
                  <a:pt x="506022" y="678382"/>
                  <a:pt x="512064" y="676656"/>
                </a:cubicBezTo>
                <a:cubicBezTo>
                  <a:pt x="516698" y="675332"/>
                  <a:pt x="521350" y="673982"/>
                  <a:pt x="525780" y="672084"/>
                </a:cubicBezTo>
                <a:cubicBezTo>
                  <a:pt x="532044" y="669399"/>
                  <a:pt x="538150" y="666321"/>
                  <a:pt x="544068" y="662940"/>
                </a:cubicBezTo>
                <a:cubicBezTo>
                  <a:pt x="548839" y="660214"/>
                  <a:pt x="552682" y="655837"/>
                  <a:pt x="557784" y="653796"/>
                </a:cubicBezTo>
                <a:cubicBezTo>
                  <a:pt x="568085" y="649675"/>
                  <a:pt x="579487" y="648773"/>
                  <a:pt x="589788" y="644652"/>
                </a:cubicBezTo>
                <a:cubicBezTo>
                  <a:pt x="602444" y="639590"/>
                  <a:pt x="613908" y="631900"/>
                  <a:pt x="626364" y="626364"/>
                </a:cubicBezTo>
                <a:cubicBezTo>
                  <a:pt x="640080" y="620268"/>
                  <a:pt x="653931" y="614467"/>
                  <a:pt x="667512" y="608076"/>
                </a:cubicBezTo>
                <a:cubicBezTo>
                  <a:pt x="679846" y="602272"/>
                  <a:pt x="691156" y="594099"/>
                  <a:pt x="704088" y="589788"/>
                </a:cubicBezTo>
                <a:lnTo>
                  <a:pt x="731520" y="580644"/>
                </a:lnTo>
                <a:lnTo>
                  <a:pt x="745236" y="576072"/>
                </a:lnTo>
                <a:cubicBezTo>
                  <a:pt x="749808" y="574548"/>
                  <a:pt x="754157" y="571980"/>
                  <a:pt x="758952" y="571500"/>
                </a:cubicBezTo>
                <a:lnTo>
                  <a:pt x="804672" y="566928"/>
                </a:lnTo>
                <a:cubicBezTo>
                  <a:pt x="832104" y="568452"/>
                  <a:pt x="859746" y="567788"/>
                  <a:pt x="886968" y="571500"/>
                </a:cubicBezTo>
                <a:cubicBezTo>
                  <a:pt x="897989" y="573003"/>
                  <a:pt x="909406" y="585005"/>
                  <a:pt x="918972" y="589788"/>
                </a:cubicBezTo>
                <a:cubicBezTo>
                  <a:pt x="923283" y="591943"/>
                  <a:pt x="928116" y="592836"/>
                  <a:pt x="932688" y="594360"/>
                </a:cubicBezTo>
                <a:cubicBezTo>
                  <a:pt x="941832" y="603504"/>
                  <a:pt x="954337" y="610226"/>
                  <a:pt x="960120" y="621792"/>
                </a:cubicBezTo>
                <a:cubicBezTo>
                  <a:pt x="973575" y="648701"/>
                  <a:pt x="967109" y="633614"/>
                  <a:pt x="978408" y="667512"/>
                </a:cubicBezTo>
                <a:lnTo>
                  <a:pt x="982980" y="681228"/>
                </a:lnTo>
                <a:cubicBezTo>
                  <a:pt x="984504" y="685800"/>
                  <a:pt x="986607" y="690218"/>
                  <a:pt x="987552" y="694944"/>
                </a:cubicBezTo>
                <a:cubicBezTo>
                  <a:pt x="993461" y="724487"/>
                  <a:pt x="988649" y="710853"/>
                  <a:pt x="1001268" y="736092"/>
                </a:cubicBezTo>
                <a:cubicBezTo>
                  <a:pt x="1002792" y="746760"/>
                  <a:pt x="1003912" y="757494"/>
                  <a:pt x="1005840" y="768096"/>
                </a:cubicBezTo>
                <a:cubicBezTo>
                  <a:pt x="1006964" y="774278"/>
                  <a:pt x="1009288" y="780202"/>
                  <a:pt x="1010412" y="786384"/>
                </a:cubicBezTo>
                <a:cubicBezTo>
                  <a:pt x="1012340" y="796986"/>
                  <a:pt x="1007364" y="808482"/>
                  <a:pt x="1005840" y="827532"/>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943600" y="3360144"/>
            <a:ext cx="228600" cy="369332"/>
          </a:xfrm>
          <a:prstGeom prst="rect">
            <a:avLst/>
          </a:prstGeom>
          <a:noFill/>
        </p:spPr>
        <p:txBody>
          <a:bodyPr wrap="square" rtlCol="0">
            <a:spAutoFit/>
          </a:bodyPr>
          <a:lstStyle/>
          <a:p>
            <a:r>
              <a:rPr lang="en-US" b="1" dirty="0">
                <a:solidFill>
                  <a:srgbClr val="002060"/>
                </a:solidFill>
              </a:rPr>
              <a:t>U</a:t>
            </a:r>
          </a:p>
        </p:txBody>
      </p:sp>
      <p:sp>
        <p:nvSpPr>
          <p:cNvPr id="20" name="TextBox 19"/>
          <p:cNvSpPr txBox="1"/>
          <p:nvPr/>
        </p:nvSpPr>
        <p:spPr>
          <a:xfrm>
            <a:off x="5544124" y="1511014"/>
            <a:ext cx="228600" cy="369332"/>
          </a:xfrm>
          <a:prstGeom prst="rect">
            <a:avLst/>
          </a:prstGeom>
          <a:noFill/>
        </p:spPr>
        <p:txBody>
          <a:bodyPr wrap="square" rtlCol="0">
            <a:spAutoFit/>
          </a:bodyPr>
          <a:lstStyle/>
          <a:p>
            <a:r>
              <a:rPr lang="en-US" b="1" dirty="0">
                <a:solidFill>
                  <a:srgbClr val="002060"/>
                </a:solidFill>
              </a:rPr>
              <a:t>V</a:t>
            </a:r>
          </a:p>
        </p:txBody>
      </p:sp>
      <p:sp>
        <p:nvSpPr>
          <p:cNvPr id="21" name="TextBox 20"/>
          <p:cNvSpPr txBox="1"/>
          <p:nvPr/>
        </p:nvSpPr>
        <p:spPr>
          <a:xfrm>
            <a:off x="4610674" y="710914"/>
            <a:ext cx="228600" cy="369332"/>
          </a:xfrm>
          <a:prstGeom prst="rect">
            <a:avLst/>
          </a:prstGeom>
          <a:noFill/>
        </p:spPr>
        <p:txBody>
          <a:bodyPr wrap="square" rtlCol="0">
            <a:spAutoFit/>
          </a:bodyPr>
          <a:lstStyle/>
          <a:p>
            <a:r>
              <a:rPr lang="en-US" b="1" dirty="0">
                <a:solidFill>
                  <a:srgbClr val="002060"/>
                </a:solidFill>
              </a:rPr>
              <a:t>V</a:t>
            </a:r>
          </a:p>
        </p:txBody>
      </p:sp>
      <p:cxnSp>
        <p:nvCxnSpPr>
          <p:cNvPr id="22" name="Straight Arrow Connector 21"/>
          <p:cNvCxnSpPr/>
          <p:nvPr/>
        </p:nvCxnSpPr>
        <p:spPr>
          <a:xfrm>
            <a:off x="5860395" y="489110"/>
            <a:ext cx="133350" cy="689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886700" y="409575"/>
            <a:ext cx="133350" cy="5658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07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3124200" y="2209800"/>
            <a:ext cx="2514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penis – SL165</a:t>
            </a:r>
            <a:endParaRPr lang="en-US" dirty="0">
              <a:latin typeface="Calibri" pitchFamily="34" charset="0"/>
            </a:endParaRPr>
          </a:p>
        </p:txBody>
      </p:sp>
      <p:sp>
        <p:nvSpPr>
          <p:cNvPr id="37891" name="TextBox 4"/>
          <p:cNvSpPr txBox="1">
            <a:spLocks noChangeArrowheads="1"/>
          </p:cNvSpPr>
          <p:nvPr/>
        </p:nvSpPr>
        <p:spPr bwMode="auto">
          <a:xfrm>
            <a:off x="1938190" y="5410200"/>
            <a:ext cx="5986610"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165</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Penis</a:t>
            </a:r>
          </a:p>
          <a:p>
            <a:pPr lvl="2" eaLnBrk="0" hangingPunct="0">
              <a:buFontTx/>
              <a:buChar char="•"/>
            </a:pPr>
            <a:r>
              <a:rPr lang="en-US" sz="1200" b="1" dirty="0">
                <a:solidFill>
                  <a:srgbClr val="002060"/>
                </a:solidFill>
                <a:latin typeface="Georgia" pitchFamily="18" charset="0"/>
                <a:ea typeface="Times" pitchFamily="18" charset="0"/>
                <a:cs typeface="Arial" charset="0"/>
              </a:rPr>
              <a:t>Corpus </a:t>
            </a:r>
            <a:r>
              <a:rPr lang="en-US" sz="1200" b="1" dirty="0" err="1">
                <a:solidFill>
                  <a:srgbClr val="002060"/>
                </a:solidFill>
                <a:latin typeface="Georgia" pitchFamily="18" charset="0"/>
                <a:ea typeface="Times" pitchFamily="18" charset="0"/>
                <a:cs typeface="Arial" charset="0"/>
              </a:rPr>
              <a:t>spongiosum</a:t>
            </a:r>
            <a:endParaRPr lang="en-US" sz="1200" b="1" dirty="0">
              <a:solidFill>
                <a:srgbClr val="002060"/>
              </a:solidFill>
              <a:latin typeface="Georgia" pitchFamily="18" charset="0"/>
              <a:ea typeface="Times" pitchFamily="18" charset="0"/>
              <a:cs typeface="Arial" charset="0"/>
            </a:endParaRPr>
          </a:p>
          <a:p>
            <a:pPr lvl="3" eaLnBrk="0" hangingPunct="0">
              <a:buFontTx/>
              <a:buChar char="•"/>
            </a:pPr>
            <a:r>
              <a:rPr lang="en-US" sz="1200" b="1" dirty="0">
                <a:solidFill>
                  <a:srgbClr val="002060"/>
                </a:solidFill>
                <a:latin typeface="Georgia" pitchFamily="18" charset="0"/>
                <a:ea typeface="Times" pitchFamily="18" charset="0"/>
                <a:cs typeface="Arial" charset="0"/>
              </a:rPr>
              <a:t>Penile (spongy) urethra</a:t>
            </a:r>
          </a:p>
          <a:p>
            <a:pPr lvl="2" eaLnBrk="0" hangingPunct="0">
              <a:buFontTx/>
              <a:buChar char="•"/>
            </a:pPr>
            <a:r>
              <a:rPr lang="en-US" sz="1200" b="1" dirty="0">
                <a:solidFill>
                  <a:srgbClr val="002060"/>
                </a:solidFill>
                <a:latin typeface="Georgia" pitchFamily="18" charset="0"/>
                <a:ea typeface="Times" pitchFamily="18" charset="0"/>
                <a:cs typeface="Arial" charset="0"/>
              </a:rPr>
              <a:t>Corpora </a:t>
            </a:r>
            <a:r>
              <a:rPr lang="en-US" sz="1200" b="1" dirty="0" err="1">
                <a:solidFill>
                  <a:srgbClr val="002060"/>
                </a:solidFill>
                <a:latin typeface="Georgia" pitchFamily="18" charset="0"/>
                <a:ea typeface="Times" pitchFamily="18" charset="0"/>
                <a:cs typeface="Arial" charset="0"/>
              </a:rPr>
              <a:t>cavernosa</a:t>
            </a:r>
            <a:endParaRPr lang="en-US" sz="1200" b="1" dirty="0">
              <a:solidFill>
                <a:srgbClr val="002060"/>
              </a:solidFill>
              <a:latin typeface="Georgia" pitchFamily="18" charset="0"/>
              <a:ea typeface="Times" pitchFamily="18" charset="0"/>
              <a:cs typeface="Arial" charset="0"/>
            </a:endParaRPr>
          </a:p>
        </p:txBody>
      </p:sp>
      <p:sp>
        <p:nvSpPr>
          <p:cNvPr id="5" name="Rectangle 4"/>
          <p:cNvSpPr/>
          <p:nvPr/>
        </p:nvSpPr>
        <p:spPr>
          <a:xfrm>
            <a:off x="1613466" y="21491"/>
            <a:ext cx="591719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820000"/>
                </a:solidFill>
                <a:latin typeface="+mn-lt"/>
              </a:rPr>
              <a:t>MALE REPRODUCTIVE SYSTEM – PENIS</a:t>
            </a:r>
          </a:p>
        </p:txBody>
      </p:sp>
    </p:spTree>
    <p:extLst>
      <p:ext uri="{BB962C8B-B14F-4D97-AF65-F5344CB8AC3E}">
        <p14:creationId xmlns:p14="http://schemas.microsoft.com/office/powerpoint/2010/main" val="299874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0" y="0"/>
            <a:ext cx="9067800" cy="4247317"/>
          </a:xfrm>
          <a:prstGeom prst="rect">
            <a:avLst/>
          </a:prstGeom>
          <a:noFill/>
          <a:ln w="9525">
            <a:noFill/>
            <a:miter lim="800000"/>
            <a:headEnd/>
            <a:tailEnd/>
          </a:ln>
        </p:spPr>
        <p:txBody>
          <a:bodyPr wrap="square">
            <a:spAutoFit/>
          </a:bodyPr>
          <a:lstStyle/>
          <a:p>
            <a:pPr>
              <a:tabLst>
                <a:tab pos="457200" algn="l"/>
              </a:tabLst>
            </a:pPr>
            <a:r>
              <a:rPr lang="en-US" sz="1400" b="1" dirty="0">
                <a:solidFill>
                  <a:srgbClr val="002060"/>
                </a:solidFill>
                <a:latin typeface="Georgia" pitchFamily="18" charset="0"/>
                <a:cs typeface="Times New Roman" pitchFamily="18" charset="0"/>
              </a:rPr>
              <a:t>The next set of slides is a quiz for this module.  You should review the structures covered in this module, and try to visualize each of these in light and electron micrographs.</a:t>
            </a:r>
            <a:endParaRPr lang="en-US" sz="1400" b="1" dirty="0">
              <a:solidFill>
                <a:srgbClr val="002060"/>
              </a:solidFill>
              <a:latin typeface="Georgia" pitchFamily="18" charset="0"/>
            </a:endParaRPr>
          </a:p>
          <a:p>
            <a:pPr>
              <a:tabLst>
                <a:tab pos="457200" algn="l"/>
              </a:tabLst>
            </a:pPr>
            <a:r>
              <a:rPr lang="en-US" sz="16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1100" dirty="0">
                <a:latin typeface="Georgia" pitchFamily="18" charset="0"/>
              </a:rPr>
              <a:t> </a:t>
            </a:r>
          </a:p>
          <a:p>
            <a:pPr lvl="1"/>
            <a:r>
              <a:rPr lang="en-US" sz="1200" dirty="0">
                <a:latin typeface="Georgia" pitchFamily="18" charset="0"/>
              </a:rPr>
              <a:t>Seminal vesicle</a:t>
            </a:r>
          </a:p>
          <a:p>
            <a:pPr lvl="2"/>
            <a:r>
              <a:rPr lang="en-US" sz="1200" dirty="0">
                <a:latin typeface="Georgia" pitchFamily="18" charset="0"/>
              </a:rPr>
              <a:t>Mucosa</a:t>
            </a:r>
          </a:p>
          <a:p>
            <a:pPr lvl="2"/>
            <a:r>
              <a:rPr lang="en-US" sz="1200" dirty="0" err="1">
                <a:latin typeface="Georgia" pitchFamily="18" charset="0"/>
              </a:rPr>
              <a:t>Muscularis</a:t>
            </a:r>
            <a:endParaRPr lang="en-US" sz="1200" dirty="0">
              <a:latin typeface="Georgia" pitchFamily="18" charset="0"/>
            </a:endParaRPr>
          </a:p>
          <a:p>
            <a:pPr lvl="2"/>
            <a:r>
              <a:rPr lang="en-US" sz="1200" dirty="0">
                <a:latin typeface="Georgia" pitchFamily="18" charset="0"/>
              </a:rPr>
              <a:t>Adventitia</a:t>
            </a:r>
          </a:p>
          <a:p>
            <a:pPr lvl="1"/>
            <a:r>
              <a:rPr lang="en-US" sz="1200" dirty="0">
                <a:latin typeface="Georgia" pitchFamily="18" charset="0"/>
              </a:rPr>
              <a:t>Prostate gland</a:t>
            </a:r>
          </a:p>
          <a:p>
            <a:pPr lvl="2"/>
            <a:r>
              <a:rPr lang="en-US" sz="1200" dirty="0">
                <a:latin typeface="Georgia" pitchFamily="18" charset="0"/>
              </a:rPr>
              <a:t>Concretions</a:t>
            </a:r>
          </a:p>
          <a:p>
            <a:pPr lvl="2"/>
            <a:r>
              <a:rPr lang="en-US" sz="1200" dirty="0">
                <a:latin typeface="Georgia" pitchFamily="18" charset="0"/>
              </a:rPr>
              <a:t>Urethral crest (</a:t>
            </a:r>
            <a:r>
              <a:rPr lang="en-US" sz="1200" dirty="0" err="1">
                <a:latin typeface="Georgia" pitchFamily="18" charset="0"/>
              </a:rPr>
              <a:t>colliculus</a:t>
            </a:r>
            <a:r>
              <a:rPr lang="en-US" sz="1200" dirty="0">
                <a:latin typeface="Georgia" pitchFamily="18" charset="0"/>
              </a:rPr>
              <a:t> </a:t>
            </a:r>
            <a:r>
              <a:rPr lang="en-US" sz="1200" dirty="0" err="1">
                <a:latin typeface="Georgia" pitchFamily="18" charset="0"/>
              </a:rPr>
              <a:t>seminalis</a:t>
            </a:r>
            <a:r>
              <a:rPr lang="en-US" sz="1200" dirty="0">
                <a:latin typeface="Georgia" pitchFamily="18" charset="0"/>
              </a:rPr>
              <a:t>)</a:t>
            </a:r>
          </a:p>
          <a:p>
            <a:pPr lvl="2"/>
            <a:r>
              <a:rPr lang="en-US" sz="1200" dirty="0">
                <a:latin typeface="Georgia" pitchFamily="18" charset="0"/>
              </a:rPr>
              <a:t>Utricle</a:t>
            </a:r>
          </a:p>
          <a:p>
            <a:pPr lvl="2"/>
            <a:r>
              <a:rPr lang="en-US" sz="1200" dirty="0">
                <a:latin typeface="Georgia" pitchFamily="18" charset="0"/>
              </a:rPr>
              <a:t>Ejaculatory ducts</a:t>
            </a:r>
          </a:p>
          <a:p>
            <a:pPr lvl="1"/>
            <a:r>
              <a:rPr lang="en-US" sz="1200" dirty="0">
                <a:latin typeface="Georgia" pitchFamily="18" charset="0"/>
              </a:rPr>
              <a:t>Bulbourethral gland</a:t>
            </a:r>
          </a:p>
          <a:p>
            <a:pPr lvl="1"/>
            <a:r>
              <a:rPr lang="en-US" sz="1200" dirty="0">
                <a:latin typeface="Georgia" pitchFamily="18" charset="0"/>
              </a:rPr>
              <a:t>	skeletal muscle</a:t>
            </a:r>
          </a:p>
          <a:p>
            <a:pPr lvl="1"/>
            <a:r>
              <a:rPr lang="en-US" sz="1200" dirty="0">
                <a:latin typeface="Georgia" pitchFamily="18" charset="0"/>
              </a:rPr>
              <a:t>	mucous glands</a:t>
            </a:r>
          </a:p>
          <a:p>
            <a:pPr lvl="1"/>
            <a:r>
              <a:rPr lang="en-US" sz="1200" dirty="0">
                <a:latin typeface="Georgia" pitchFamily="18" charset="0"/>
              </a:rPr>
              <a:t>Membranous urethra</a:t>
            </a:r>
          </a:p>
          <a:p>
            <a:pPr lvl="1"/>
            <a:r>
              <a:rPr lang="en-US" sz="1200" dirty="0">
                <a:latin typeface="Georgia" pitchFamily="18" charset="0"/>
              </a:rPr>
              <a:t>Penis</a:t>
            </a:r>
          </a:p>
          <a:p>
            <a:pPr lvl="2"/>
            <a:r>
              <a:rPr lang="en-US" sz="1200" dirty="0">
                <a:latin typeface="Georgia" pitchFamily="18" charset="0"/>
              </a:rPr>
              <a:t>Penile (spongy) urethra</a:t>
            </a:r>
          </a:p>
          <a:p>
            <a:pPr lvl="2"/>
            <a:r>
              <a:rPr lang="en-US" sz="1200" dirty="0">
                <a:latin typeface="Georgia" pitchFamily="18" charset="0"/>
              </a:rPr>
              <a:t>Corpus </a:t>
            </a:r>
            <a:r>
              <a:rPr lang="en-US" sz="1200" dirty="0" err="1">
                <a:latin typeface="Georgia" pitchFamily="18" charset="0"/>
              </a:rPr>
              <a:t>spongiosum</a:t>
            </a:r>
            <a:endParaRPr lang="en-US" sz="1200" dirty="0">
              <a:latin typeface="Georgia" pitchFamily="18" charset="0"/>
            </a:endParaRPr>
          </a:p>
          <a:p>
            <a:pPr lvl="2"/>
            <a:r>
              <a:rPr lang="en-US" sz="1200" dirty="0">
                <a:latin typeface="Georgia" pitchFamily="18" charset="0"/>
              </a:rPr>
              <a:t>Corpus </a:t>
            </a:r>
            <a:r>
              <a:rPr lang="en-US" sz="1200" dirty="0" err="1">
                <a:latin typeface="Georgia" pitchFamily="18" charset="0"/>
              </a:rPr>
              <a:t>cavernosum</a:t>
            </a:r>
            <a:endParaRPr lang="en-US" sz="1200" dirty="0">
              <a:latin typeface="Georgia" pitchFamily="18" charset="0"/>
            </a:endParaRPr>
          </a:p>
        </p:txBody>
      </p:sp>
    </p:spTree>
    <p:extLst>
      <p:ext uri="{BB962C8B-B14F-4D97-AF65-F5344CB8AC3E}">
        <p14:creationId xmlns:p14="http://schemas.microsoft.com/office/powerpoint/2010/main" val="3135904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303689"/>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2954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Seminal vesicle</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40683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43" y="1143000"/>
            <a:ext cx="6400800" cy="54959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271443" y="23622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Vas deferens</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 organ. (advance slide for answers)</a:t>
            </a:r>
          </a:p>
        </p:txBody>
      </p:sp>
    </p:spTree>
    <p:extLst>
      <p:ext uri="{BB962C8B-B14F-4D97-AF65-F5344CB8AC3E}">
        <p14:creationId xmlns:p14="http://schemas.microsoft.com/office/powerpoint/2010/main" val="41401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76015"/>
            <a:ext cx="7467600" cy="56961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2954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Prostate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30768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7300"/>
            <a:ext cx="7239000" cy="56007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271443" y="23622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Sertoli</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a:off x="3962400" y="2678208"/>
            <a:ext cx="133350" cy="689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3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1" y="632710"/>
            <a:ext cx="7086600" cy="4333208"/>
          </a:xfrm>
          <a:prstGeom prst="rect">
            <a:avLst/>
          </a:prstGeom>
        </p:spPr>
      </p:pic>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304800" y="4965918"/>
            <a:ext cx="8382000" cy="1815882"/>
          </a:xfrm>
          <a:prstGeom prst="rect">
            <a:avLst/>
          </a:prstGeom>
          <a:noFill/>
        </p:spPr>
        <p:txBody>
          <a:bodyPr wrap="square">
            <a:spAutoFit/>
          </a:bodyPr>
          <a:lstStyle/>
          <a:p>
            <a:r>
              <a:rPr lang="en-US" sz="1600" b="1" dirty="0">
                <a:solidFill>
                  <a:schemeClr val="accent6">
                    <a:lumMod val="50000"/>
                  </a:schemeClr>
                </a:solidFill>
                <a:latin typeface="Calibri" pitchFamily="34" charset="0"/>
              </a:rPr>
              <a:t>Major structures of the male reproductive system that allow for production and transmission of sperm include:</a:t>
            </a:r>
          </a:p>
          <a:p>
            <a:r>
              <a:rPr lang="en-US" sz="1600" b="1" dirty="0">
                <a:solidFill>
                  <a:schemeClr val="accent6">
                    <a:lumMod val="75000"/>
                  </a:schemeClr>
                </a:solidFill>
                <a:latin typeface="Calibri" pitchFamily="34" charset="0"/>
              </a:rPr>
              <a:t>Testis</a:t>
            </a:r>
            <a:r>
              <a:rPr lang="en-US" sz="1600" b="1" dirty="0">
                <a:solidFill>
                  <a:schemeClr val="accent6">
                    <a:lumMod val="50000"/>
                  </a:schemeClr>
                </a:solidFill>
                <a:latin typeface="Calibri" pitchFamily="34" charset="0"/>
              </a:rPr>
              <a:t> – produces spermatozoa</a:t>
            </a:r>
          </a:p>
          <a:p>
            <a:r>
              <a:rPr lang="en-US" sz="1600" b="1" dirty="0">
                <a:solidFill>
                  <a:schemeClr val="accent6">
                    <a:lumMod val="75000"/>
                  </a:schemeClr>
                </a:solidFill>
                <a:latin typeface="Calibri" pitchFamily="34" charset="0"/>
              </a:rPr>
              <a:t>Epididymis</a:t>
            </a:r>
            <a:r>
              <a:rPr lang="en-US" sz="1600" b="1" dirty="0">
                <a:solidFill>
                  <a:schemeClr val="accent6">
                    <a:lumMod val="50000"/>
                  </a:schemeClr>
                </a:solidFill>
                <a:latin typeface="Calibri" pitchFamily="34" charset="0"/>
              </a:rPr>
              <a:t> – storage and final maturation of spermatozoa</a:t>
            </a:r>
          </a:p>
          <a:p>
            <a:r>
              <a:rPr lang="en-US" sz="1600" b="1" dirty="0" err="1">
                <a:solidFill>
                  <a:schemeClr val="accent6">
                    <a:lumMod val="75000"/>
                  </a:schemeClr>
                </a:solidFill>
                <a:latin typeface="Calibri" pitchFamily="34" charset="0"/>
              </a:rPr>
              <a:t>Ductus</a:t>
            </a:r>
            <a:r>
              <a:rPr lang="en-US" sz="1600" b="1" dirty="0">
                <a:solidFill>
                  <a:schemeClr val="accent6">
                    <a:lumMod val="75000"/>
                  </a:schemeClr>
                </a:solidFill>
                <a:latin typeface="Calibri" pitchFamily="34" charset="0"/>
              </a:rPr>
              <a:t> (vas) deferens </a:t>
            </a:r>
            <a:r>
              <a:rPr lang="en-US" sz="1600" b="1" dirty="0">
                <a:solidFill>
                  <a:schemeClr val="accent6">
                    <a:lumMod val="50000"/>
                  </a:schemeClr>
                </a:solidFill>
                <a:latin typeface="Calibri" pitchFamily="34" charset="0"/>
              </a:rPr>
              <a:t>– transports spermatozoa to the prostatic urethra</a:t>
            </a:r>
          </a:p>
          <a:p>
            <a:r>
              <a:rPr lang="en-US" sz="1600" b="1" dirty="0">
                <a:solidFill>
                  <a:schemeClr val="accent6">
                    <a:lumMod val="75000"/>
                  </a:schemeClr>
                </a:solidFill>
                <a:latin typeface="Calibri" pitchFamily="34" charset="0"/>
              </a:rPr>
              <a:t>Urethra</a:t>
            </a:r>
            <a:r>
              <a:rPr lang="en-US" sz="1600" b="1" dirty="0">
                <a:solidFill>
                  <a:schemeClr val="accent6">
                    <a:lumMod val="50000"/>
                  </a:schemeClr>
                </a:solidFill>
                <a:latin typeface="Calibri" pitchFamily="34" charset="0"/>
              </a:rPr>
              <a:t> – has three parts in the male, </a:t>
            </a:r>
            <a:r>
              <a:rPr lang="en-US" sz="1600" b="1" dirty="0">
                <a:solidFill>
                  <a:schemeClr val="accent6">
                    <a:lumMod val="75000"/>
                  </a:schemeClr>
                </a:solidFill>
                <a:latin typeface="Calibri" pitchFamily="34" charset="0"/>
              </a:rPr>
              <a:t>prostatic</a:t>
            </a:r>
            <a:r>
              <a:rPr lang="en-US" sz="1600" b="1" dirty="0">
                <a:solidFill>
                  <a:schemeClr val="accent6">
                    <a:lumMod val="50000"/>
                  </a:schemeClr>
                </a:solidFill>
                <a:latin typeface="Calibri" pitchFamily="34" charset="0"/>
              </a:rPr>
              <a:t>, </a:t>
            </a:r>
            <a:r>
              <a:rPr lang="en-US" sz="1600" b="1" dirty="0">
                <a:solidFill>
                  <a:schemeClr val="accent6">
                    <a:lumMod val="75000"/>
                  </a:schemeClr>
                </a:solidFill>
                <a:latin typeface="Calibri" pitchFamily="34" charset="0"/>
              </a:rPr>
              <a:t>membranous</a:t>
            </a:r>
            <a:r>
              <a:rPr lang="en-US" sz="1600" b="1" dirty="0">
                <a:solidFill>
                  <a:schemeClr val="accent6">
                    <a:lumMod val="50000"/>
                  </a:schemeClr>
                </a:solidFill>
                <a:latin typeface="Calibri" pitchFamily="34" charset="0"/>
              </a:rPr>
              <a:t>, and </a:t>
            </a:r>
            <a:r>
              <a:rPr lang="en-US" sz="1600" b="1" dirty="0">
                <a:solidFill>
                  <a:schemeClr val="accent6">
                    <a:lumMod val="75000"/>
                  </a:schemeClr>
                </a:solidFill>
                <a:latin typeface="Calibri" pitchFamily="34" charset="0"/>
              </a:rPr>
              <a:t>penile</a:t>
            </a:r>
            <a:r>
              <a:rPr lang="en-US" sz="1600" b="1" dirty="0">
                <a:solidFill>
                  <a:schemeClr val="accent6">
                    <a:lumMod val="50000"/>
                  </a:schemeClr>
                </a:solidFill>
                <a:latin typeface="Calibri" pitchFamily="34" charset="0"/>
              </a:rPr>
              <a:t>, named for the structure that the urethra passes through</a:t>
            </a:r>
          </a:p>
        </p:txBody>
      </p:sp>
      <p:sp>
        <p:nvSpPr>
          <p:cNvPr id="9" name="TextBox 8"/>
          <p:cNvSpPr txBox="1"/>
          <p:nvPr/>
        </p:nvSpPr>
        <p:spPr>
          <a:xfrm>
            <a:off x="7100118" y="1426488"/>
            <a:ext cx="2030819" cy="353943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urogenital diaphragm (indicated by the dotted green line) is a thin sheet of mostly skeletal muscle that includes the external urethral sphincter.</a:t>
            </a:r>
          </a:p>
          <a:p>
            <a:endParaRPr lang="en-US" sz="1400" b="1" dirty="0">
              <a:solidFill>
                <a:schemeClr val="accent3">
                  <a:lumMod val="50000"/>
                </a:schemeClr>
              </a:solidFill>
              <a:latin typeface="Tempus Sans ITC" pitchFamily="82" charset="0"/>
            </a:endParaRPr>
          </a:p>
          <a:p>
            <a:r>
              <a:rPr lang="en-US" sz="1400" b="1" dirty="0">
                <a:solidFill>
                  <a:srgbClr val="002060"/>
                </a:solidFill>
                <a:latin typeface="Tempus Sans ITC" pitchFamily="82" charset="0"/>
              </a:rPr>
              <a:t>Membranous refers to the part of the urethra that passes through the urogenital diaphragm. The membranous urethra is about 1cm in length. </a:t>
            </a:r>
          </a:p>
          <a:p>
            <a:endParaRPr lang="en-US" sz="1400" b="1" dirty="0">
              <a:solidFill>
                <a:schemeClr val="accent3">
                  <a:lumMod val="50000"/>
                </a:schemeClr>
              </a:solidFill>
              <a:latin typeface="Tempus Sans ITC" pitchFamily="82" charset="0"/>
            </a:endParaRPr>
          </a:p>
        </p:txBody>
      </p:sp>
      <p:cxnSp>
        <p:nvCxnSpPr>
          <p:cNvPr id="8" name="Straight Connector 7"/>
          <p:cNvCxnSpPr/>
          <p:nvPr/>
        </p:nvCxnSpPr>
        <p:spPr>
          <a:xfrm>
            <a:off x="3118338" y="2723662"/>
            <a:ext cx="615462" cy="75652"/>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70717" y="83046"/>
            <a:ext cx="1390650" cy="1169551"/>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This is a reminder slide from the digital lab on testes and ducts.</a:t>
            </a:r>
          </a:p>
        </p:txBody>
      </p:sp>
    </p:spTree>
    <p:extLst>
      <p:ext uri="{BB962C8B-B14F-4D97-AF65-F5344CB8AC3E}">
        <p14:creationId xmlns:p14="http://schemas.microsoft.com/office/powerpoint/2010/main" val="3516775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571605" y="1052304"/>
            <a:ext cx="6086475" cy="55340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5240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Prostatic utricle</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at X. (advance slide for answers)</a:t>
            </a:r>
          </a:p>
        </p:txBody>
      </p:sp>
      <p:sp>
        <p:nvSpPr>
          <p:cNvPr id="8" name="TextBox 7"/>
          <p:cNvSpPr txBox="1"/>
          <p:nvPr/>
        </p:nvSpPr>
        <p:spPr>
          <a:xfrm>
            <a:off x="4543425" y="3962400"/>
            <a:ext cx="228600" cy="707886"/>
          </a:xfrm>
          <a:prstGeom prst="rect">
            <a:avLst/>
          </a:prstGeom>
          <a:noFill/>
        </p:spPr>
        <p:txBody>
          <a:bodyPr wrap="square" rtlCol="0">
            <a:spAutoFit/>
          </a:bodyPr>
          <a:lstStyle/>
          <a:p>
            <a:r>
              <a:rPr lang="en-US" sz="4000" b="1" dirty="0">
                <a:solidFill>
                  <a:srgbClr val="002060"/>
                </a:solidFill>
              </a:rPr>
              <a:t>X</a:t>
            </a:r>
          </a:p>
        </p:txBody>
      </p:sp>
    </p:spTree>
    <p:extLst>
      <p:ext uri="{BB962C8B-B14F-4D97-AF65-F5344CB8AC3E}">
        <p14:creationId xmlns:p14="http://schemas.microsoft.com/office/powerpoint/2010/main" val="8038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0600"/>
            <a:ext cx="7296150" cy="56102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066800" y="2667000"/>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Efferent </a:t>
            </a:r>
            <a:r>
              <a:rPr lang="en-US" sz="3600" b="1" spc="50" dirty="0" err="1">
                <a:ln w="11430"/>
                <a:solidFill>
                  <a:srgbClr val="FFFF00"/>
                </a:solidFill>
                <a:effectLst>
                  <a:outerShdw blurRad="76200" dist="50800" dir="5400000" algn="tl" rotWithShape="0">
                    <a:srgbClr val="000000">
                      <a:alpha val="65000"/>
                    </a:srgbClr>
                  </a:outerShdw>
                </a:effectLst>
                <a:latin typeface="+mn-lt"/>
              </a:rPr>
              <a:t>ductules</a:t>
            </a:r>
            <a:endParaRPr lang="en-US" sz="3600" b="1" spc="50" dirty="0">
              <a:ln w="11430"/>
              <a:solidFill>
                <a:srgbClr val="FFFF00"/>
              </a:solidFill>
              <a:effectLst>
                <a:outerShdw blurRad="76200" dist="50800" dir="5400000" algn="tl" rotWithShape="0">
                  <a:srgbClr val="000000">
                    <a:alpha val="65000"/>
                  </a:srgbClr>
                </a:outerShdw>
              </a:effectLst>
              <a:latin typeface="+mn-lt"/>
            </a:endParaRPr>
          </a:p>
        </p:txBody>
      </p:sp>
      <p:sp>
        <p:nvSpPr>
          <p:cNvPr id="10" name="TextBox 9"/>
          <p:cNvSpPr txBox="1"/>
          <p:nvPr/>
        </p:nvSpPr>
        <p:spPr>
          <a:xfrm>
            <a:off x="242868" y="397728"/>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spTree>
    <p:extLst>
      <p:ext uri="{BB962C8B-B14F-4D97-AF65-F5344CB8AC3E}">
        <p14:creationId xmlns:p14="http://schemas.microsoft.com/office/powerpoint/2010/main" val="17492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904874" y="1311801"/>
            <a:ext cx="7267575" cy="54864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4191000" y="1378387"/>
            <a:ext cx="417195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Penile (spongy) urethra</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X. (advance slide for answers)</a:t>
            </a:r>
          </a:p>
        </p:txBody>
      </p:sp>
      <p:sp>
        <p:nvSpPr>
          <p:cNvPr id="7" name="TextBox 6"/>
          <p:cNvSpPr txBox="1"/>
          <p:nvPr/>
        </p:nvSpPr>
        <p:spPr>
          <a:xfrm>
            <a:off x="1990725" y="1981200"/>
            <a:ext cx="228600" cy="646331"/>
          </a:xfrm>
          <a:prstGeom prst="rect">
            <a:avLst/>
          </a:prstGeom>
          <a:noFill/>
        </p:spPr>
        <p:txBody>
          <a:bodyPr wrap="square" rtlCol="0">
            <a:spAutoFit/>
          </a:bodyPr>
          <a:lstStyle/>
          <a:p>
            <a:r>
              <a:rPr lang="en-US" sz="3600" b="1" dirty="0">
                <a:solidFill>
                  <a:srgbClr val="002060"/>
                </a:solidFill>
              </a:rPr>
              <a:t>X</a:t>
            </a:r>
          </a:p>
        </p:txBody>
      </p:sp>
    </p:spTree>
    <p:extLst>
      <p:ext uri="{BB962C8B-B14F-4D97-AF65-F5344CB8AC3E}">
        <p14:creationId xmlns:p14="http://schemas.microsoft.com/office/powerpoint/2010/main" val="169390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7300"/>
            <a:ext cx="7239000" cy="56007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066800" y="1600200"/>
            <a:ext cx="3690957"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spermatogonium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flipV="1">
            <a:off x="2419350" y="5661771"/>
            <a:ext cx="438150" cy="4900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48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524000"/>
            <a:ext cx="25146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Urethral crest</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8" name="TextBox 7"/>
          <p:cNvSpPr txBox="1"/>
          <p:nvPr/>
        </p:nvSpPr>
        <p:spPr>
          <a:xfrm>
            <a:off x="5029200" y="2438400"/>
            <a:ext cx="228600" cy="707886"/>
          </a:xfrm>
          <a:prstGeom prst="rect">
            <a:avLst/>
          </a:prstGeom>
          <a:noFill/>
        </p:spPr>
        <p:txBody>
          <a:bodyPr wrap="square" rtlCol="0">
            <a:spAutoFit/>
          </a:bodyPr>
          <a:lstStyle/>
          <a:p>
            <a:r>
              <a:rPr lang="en-US" sz="4000" b="1" dirty="0">
                <a:solidFill>
                  <a:srgbClr val="FFC000"/>
                </a:solidFill>
              </a:rPr>
              <a:t>X</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49818" y="1191075"/>
            <a:ext cx="5670659" cy="5422108"/>
          </a:xfrm>
          <a:prstGeom prst="rect">
            <a:avLst/>
          </a:prstGeom>
        </p:spPr>
      </p:pic>
      <p:sp>
        <p:nvSpPr>
          <p:cNvPr id="5" name="Freeform 4"/>
          <p:cNvSpPr/>
          <p:nvPr/>
        </p:nvSpPr>
        <p:spPr>
          <a:xfrm>
            <a:off x="3495675" y="2895600"/>
            <a:ext cx="2676525" cy="2943225"/>
          </a:xfrm>
          <a:custGeom>
            <a:avLst/>
            <a:gdLst>
              <a:gd name="connsiteX0" fmla="*/ 2085975 w 2676525"/>
              <a:gd name="connsiteY0" fmla="*/ 1295400 h 2943225"/>
              <a:gd name="connsiteX1" fmla="*/ 2171700 w 2676525"/>
              <a:gd name="connsiteY1" fmla="*/ 1238250 h 2943225"/>
              <a:gd name="connsiteX2" fmla="*/ 2219325 w 2676525"/>
              <a:gd name="connsiteY2" fmla="*/ 1162050 h 2943225"/>
              <a:gd name="connsiteX3" fmla="*/ 2276475 w 2676525"/>
              <a:gd name="connsiteY3" fmla="*/ 1123950 h 2943225"/>
              <a:gd name="connsiteX4" fmla="*/ 2333625 w 2676525"/>
              <a:gd name="connsiteY4" fmla="*/ 1057275 h 2943225"/>
              <a:gd name="connsiteX5" fmla="*/ 2352675 w 2676525"/>
              <a:gd name="connsiteY5" fmla="*/ 1028700 h 2943225"/>
              <a:gd name="connsiteX6" fmla="*/ 2409825 w 2676525"/>
              <a:gd name="connsiteY6" fmla="*/ 971550 h 2943225"/>
              <a:gd name="connsiteX7" fmla="*/ 2466975 w 2676525"/>
              <a:gd name="connsiteY7" fmla="*/ 914400 h 2943225"/>
              <a:gd name="connsiteX8" fmla="*/ 2533650 w 2676525"/>
              <a:gd name="connsiteY8" fmla="*/ 866775 h 2943225"/>
              <a:gd name="connsiteX9" fmla="*/ 2571750 w 2676525"/>
              <a:gd name="connsiteY9" fmla="*/ 819150 h 2943225"/>
              <a:gd name="connsiteX10" fmla="*/ 2581275 w 2676525"/>
              <a:gd name="connsiteY10" fmla="*/ 790575 h 2943225"/>
              <a:gd name="connsiteX11" fmla="*/ 2619375 w 2676525"/>
              <a:gd name="connsiteY11" fmla="*/ 733425 h 2943225"/>
              <a:gd name="connsiteX12" fmla="*/ 2628900 w 2676525"/>
              <a:gd name="connsiteY12" fmla="*/ 704850 h 2943225"/>
              <a:gd name="connsiteX13" fmla="*/ 2657475 w 2676525"/>
              <a:gd name="connsiteY13" fmla="*/ 638175 h 2943225"/>
              <a:gd name="connsiteX14" fmla="*/ 2667000 w 2676525"/>
              <a:gd name="connsiteY14" fmla="*/ 590550 h 2943225"/>
              <a:gd name="connsiteX15" fmla="*/ 2676525 w 2676525"/>
              <a:gd name="connsiteY15" fmla="*/ 552450 h 2943225"/>
              <a:gd name="connsiteX16" fmla="*/ 2667000 w 2676525"/>
              <a:gd name="connsiteY16" fmla="*/ 438150 h 2943225"/>
              <a:gd name="connsiteX17" fmla="*/ 2628900 w 2676525"/>
              <a:gd name="connsiteY17" fmla="*/ 381000 h 2943225"/>
              <a:gd name="connsiteX18" fmla="*/ 2609850 w 2676525"/>
              <a:gd name="connsiteY18" fmla="*/ 352425 h 2943225"/>
              <a:gd name="connsiteX19" fmla="*/ 2590800 w 2676525"/>
              <a:gd name="connsiteY19" fmla="*/ 314325 h 2943225"/>
              <a:gd name="connsiteX20" fmla="*/ 2562225 w 2676525"/>
              <a:gd name="connsiteY20" fmla="*/ 295275 h 2943225"/>
              <a:gd name="connsiteX21" fmla="*/ 2514600 w 2676525"/>
              <a:gd name="connsiteY21" fmla="*/ 238125 h 2943225"/>
              <a:gd name="connsiteX22" fmla="*/ 2476500 w 2676525"/>
              <a:gd name="connsiteY22" fmla="*/ 219075 h 2943225"/>
              <a:gd name="connsiteX23" fmla="*/ 2390775 w 2676525"/>
              <a:gd name="connsiteY23" fmla="*/ 152400 h 2943225"/>
              <a:gd name="connsiteX24" fmla="*/ 2333625 w 2676525"/>
              <a:gd name="connsiteY24" fmla="*/ 133350 h 2943225"/>
              <a:gd name="connsiteX25" fmla="*/ 2305050 w 2676525"/>
              <a:gd name="connsiteY25" fmla="*/ 114300 h 2943225"/>
              <a:gd name="connsiteX26" fmla="*/ 2247900 w 2676525"/>
              <a:gd name="connsiteY26" fmla="*/ 95250 h 2943225"/>
              <a:gd name="connsiteX27" fmla="*/ 2190750 w 2676525"/>
              <a:gd name="connsiteY27" fmla="*/ 76200 h 2943225"/>
              <a:gd name="connsiteX28" fmla="*/ 2162175 w 2676525"/>
              <a:gd name="connsiteY28" fmla="*/ 66675 h 2943225"/>
              <a:gd name="connsiteX29" fmla="*/ 2133600 w 2676525"/>
              <a:gd name="connsiteY29" fmla="*/ 57150 h 2943225"/>
              <a:gd name="connsiteX30" fmla="*/ 2076450 w 2676525"/>
              <a:gd name="connsiteY30" fmla="*/ 47625 h 2943225"/>
              <a:gd name="connsiteX31" fmla="*/ 2038350 w 2676525"/>
              <a:gd name="connsiteY31" fmla="*/ 38100 h 2943225"/>
              <a:gd name="connsiteX32" fmla="*/ 1943100 w 2676525"/>
              <a:gd name="connsiteY32" fmla="*/ 28575 h 2943225"/>
              <a:gd name="connsiteX33" fmla="*/ 1876425 w 2676525"/>
              <a:gd name="connsiteY33" fmla="*/ 19050 h 2943225"/>
              <a:gd name="connsiteX34" fmla="*/ 1695450 w 2676525"/>
              <a:gd name="connsiteY34" fmla="*/ 0 h 2943225"/>
              <a:gd name="connsiteX35" fmla="*/ 1343025 w 2676525"/>
              <a:gd name="connsiteY35" fmla="*/ 19050 h 2943225"/>
              <a:gd name="connsiteX36" fmla="*/ 1295400 w 2676525"/>
              <a:gd name="connsiteY36" fmla="*/ 28575 h 2943225"/>
              <a:gd name="connsiteX37" fmla="*/ 1219200 w 2676525"/>
              <a:gd name="connsiteY37" fmla="*/ 38100 h 2943225"/>
              <a:gd name="connsiteX38" fmla="*/ 1114425 w 2676525"/>
              <a:gd name="connsiteY38" fmla="*/ 66675 h 2943225"/>
              <a:gd name="connsiteX39" fmla="*/ 1076325 w 2676525"/>
              <a:gd name="connsiteY39" fmla="*/ 76200 h 2943225"/>
              <a:gd name="connsiteX40" fmla="*/ 1019175 w 2676525"/>
              <a:gd name="connsiteY40" fmla="*/ 95250 h 2943225"/>
              <a:gd name="connsiteX41" fmla="*/ 962025 w 2676525"/>
              <a:gd name="connsiteY41" fmla="*/ 133350 h 2943225"/>
              <a:gd name="connsiteX42" fmla="*/ 933450 w 2676525"/>
              <a:gd name="connsiteY42" fmla="*/ 142875 h 2943225"/>
              <a:gd name="connsiteX43" fmla="*/ 876300 w 2676525"/>
              <a:gd name="connsiteY43" fmla="*/ 190500 h 2943225"/>
              <a:gd name="connsiteX44" fmla="*/ 847725 w 2676525"/>
              <a:gd name="connsiteY44" fmla="*/ 209550 h 2943225"/>
              <a:gd name="connsiteX45" fmla="*/ 781050 w 2676525"/>
              <a:gd name="connsiteY45" fmla="*/ 295275 h 2943225"/>
              <a:gd name="connsiteX46" fmla="*/ 762000 w 2676525"/>
              <a:gd name="connsiteY46" fmla="*/ 323850 h 2943225"/>
              <a:gd name="connsiteX47" fmla="*/ 742950 w 2676525"/>
              <a:gd name="connsiteY47" fmla="*/ 361950 h 2943225"/>
              <a:gd name="connsiteX48" fmla="*/ 714375 w 2676525"/>
              <a:gd name="connsiteY48" fmla="*/ 381000 h 2943225"/>
              <a:gd name="connsiteX49" fmla="*/ 685800 w 2676525"/>
              <a:gd name="connsiteY49" fmla="*/ 438150 h 2943225"/>
              <a:gd name="connsiteX50" fmla="*/ 657225 w 2676525"/>
              <a:gd name="connsiteY50" fmla="*/ 466725 h 2943225"/>
              <a:gd name="connsiteX51" fmla="*/ 619125 w 2676525"/>
              <a:gd name="connsiteY51" fmla="*/ 523875 h 2943225"/>
              <a:gd name="connsiteX52" fmla="*/ 581025 w 2676525"/>
              <a:gd name="connsiteY52" fmla="*/ 581025 h 2943225"/>
              <a:gd name="connsiteX53" fmla="*/ 561975 w 2676525"/>
              <a:gd name="connsiteY53" fmla="*/ 609600 h 2943225"/>
              <a:gd name="connsiteX54" fmla="*/ 533400 w 2676525"/>
              <a:gd name="connsiteY54" fmla="*/ 647700 h 2943225"/>
              <a:gd name="connsiteX55" fmla="*/ 495300 w 2676525"/>
              <a:gd name="connsiteY55" fmla="*/ 704850 h 2943225"/>
              <a:gd name="connsiteX56" fmla="*/ 457200 w 2676525"/>
              <a:gd name="connsiteY56" fmla="*/ 762000 h 2943225"/>
              <a:gd name="connsiteX57" fmla="*/ 438150 w 2676525"/>
              <a:gd name="connsiteY57" fmla="*/ 790575 h 2943225"/>
              <a:gd name="connsiteX58" fmla="*/ 419100 w 2676525"/>
              <a:gd name="connsiteY58" fmla="*/ 819150 h 2943225"/>
              <a:gd name="connsiteX59" fmla="*/ 400050 w 2676525"/>
              <a:gd name="connsiteY59" fmla="*/ 857250 h 2943225"/>
              <a:gd name="connsiteX60" fmla="*/ 390525 w 2676525"/>
              <a:gd name="connsiteY60" fmla="*/ 885825 h 2943225"/>
              <a:gd name="connsiteX61" fmla="*/ 361950 w 2676525"/>
              <a:gd name="connsiteY61" fmla="*/ 904875 h 2943225"/>
              <a:gd name="connsiteX62" fmla="*/ 352425 w 2676525"/>
              <a:gd name="connsiteY62" fmla="*/ 933450 h 2943225"/>
              <a:gd name="connsiteX63" fmla="*/ 333375 w 2676525"/>
              <a:gd name="connsiteY63" fmla="*/ 962025 h 2943225"/>
              <a:gd name="connsiteX64" fmla="*/ 323850 w 2676525"/>
              <a:gd name="connsiteY64" fmla="*/ 1000125 h 2943225"/>
              <a:gd name="connsiteX65" fmla="*/ 304800 w 2676525"/>
              <a:gd name="connsiteY65" fmla="*/ 1038225 h 2943225"/>
              <a:gd name="connsiteX66" fmla="*/ 285750 w 2676525"/>
              <a:gd name="connsiteY66" fmla="*/ 1095375 h 2943225"/>
              <a:gd name="connsiteX67" fmla="*/ 266700 w 2676525"/>
              <a:gd name="connsiteY67" fmla="*/ 1123950 h 2943225"/>
              <a:gd name="connsiteX68" fmla="*/ 257175 w 2676525"/>
              <a:gd name="connsiteY68" fmla="*/ 1152525 h 2943225"/>
              <a:gd name="connsiteX69" fmla="*/ 228600 w 2676525"/>
              <a:gd name="connsiteY69" fmla="*/ 1190625 h 2943225"/>
              <a:gd name="connsiteX70" fmla="*/ 209550 w 2676525"/>
              <a:gd name="connsiteY70" fmla="*/ 1247775 h 2943225"/>
              <a:gd name="connsiteX71" fmla="*/ 161925 w 2676525"/>
              <a:gd name="connsiteY71" fmla="*/ 1323975 h 2943225"/>
              <a:gd name="connsiteX72" fmla="*/ 123825 w 2676525"/>
              <a:gd name="connsiteY72" fmla="*/ 1381125 h 2943225"/>
              <a:gd name="connsiteX73" fmla="*/ 104775 w 2676525"/>
              <a:gd name="connsiteY73" fmla="*/ 1409700 h 2943225"/>
              <a:gd name="connsiteX74" fmla="*/ 76200 w 2676525"/>
              <a:gd name="connsiteY74" fmla="*/ 1447800 h 2943225"/>
              <a:gd name="connsiteX75" fmla="*/ 57150 w 2676525"/>
              <a:gd name="connsiteY75" fmla="*/ 1504950 h 2943225"/>
              <a:gd name="connsiteX76" fmla="*/ 38100 w 2676525"/>
              <a:gd name="connsiteY76" fmla="*/ 1533525 h 2943225"/>
              <a:gd name="connsiteX77" fmla="*/ 9525 w 2676525"/>
              <a:gd name="connsiteY77" fmla="*/ 1628775 h 2943225"/>
              <a:gd name="connsiteX78" fmla="*/ 0 w 2676525"/>
              <a:gd name="connsiteY78" fmla="*/ 1657350 h 2943225"/>
              <a:gd name="connsiteX79" fmla="*/ 9525 w 2676525"/>
              <a:gd name="connsiteY79" fmla="*/ 1819275 h 2943225"/>
              <a:gd name="connsiteX80" fmla="*/ 57150 w 2676525"/>
              <a:gd name="connsiteY80" fmla="*/ 1905000 h 2943225"/>
              <a:gd name="connsiteX81" fmla="*/ 95250 w 2676525"/>
              <a:gd name="connsiteY81" fmla="*/ 1971675 h 2943225"/>
              <a:gd name="connsiteX82" fmla="*/ 123825 w 2676525"/>
              <a:gd name="connsiteY82" fmla="*/ 2000250 h 2943225"/>
              <a:gd name="connsiteX83" fmla="*/ 133350 w 2676525"/>
              <a:gd name="connsiteY83" fmla="*/ 2028825 h 2943225"/>
              <a:gd name="connsiteX84" fmla="*/ 200025 w 2676525"/>
              <a:gd name="connsiteY84" fmla="*/ 2124075 h 2943225"/>
              <a:gd name="connsiteX85" fmla="*/ 238125 w 2676525"/>
              <a:gd name="connsiteY85" fmla="*/ 2181225 h 2943225"/>
              <a:gd name="connsiteX86" fmla="*/ 285750 w 2676525"/>
              <a:gd name="connsiteY86" fmla="*/ 2228850 h 2943225"/>
              <a:gd name="connsiteX87" fmla="*/ 304800 w 2676525"/>
              <a:gd name="connsiteY87" fmla="*/ 2257425 h 2943225"/>
              <a:gd name="connsiteX88" fmla="*/ 371475 w 2676525"/>
              <a:gd name="connsiteY88" fmla="*/ 2295525 h 2943225"/>
              <a:gd name="connsiteX89" fmla="*/ 419100 w 2676525"/>
              <a:gd name="connsiteY89" fmla="*/ 2333625 h 2943225"/>
              <a:gd name="connsiteX90" fmla="*/ 447675 w 2676525"/>
              <a:gd name="connsiteY90" fmla="*/ 2362200 h 2943225"/>
              <a:gd name="connsiteX91" fmla="*/ 504825 w 2676525"/>
              <a:gd name="connsiteY91" fmla="*/ 2390775 h 2943225"/>
              <a:gd name="connsiteX92" fmla="*/ 561975 w 2676525"/>
              <a:gd name="connsiteY92" fmla="*/ 2447925 h 2943225"/>
              <a:gd name="connsiteX93" fmla="*/ 600075 w 2676525"/>
              <a:gd name="connsiteY93" fmla="*/ 2514600 h 2943225"/>
              <a:gd name="connsiteX94" fmla="*/ 638175 w 2676525"/>
              <a:gd name="connsiteY94" fmla="*/ 2600325 h 2943225"/>
              <a:gd name="connsiteX95" fmla="*/ 666750 w 2676525"/>
              <a:gd name="connsiteY95" fmla="*/ 2695575 h 2943225"/>
              <a:gd name="connsiteX96" fmla="*/ 676275 w 2676525"/>
              <a:gd name="connsiteY96" fmla="*/ 2724150 h 2943225"/>
              <a:gd name="connsiteX97" fmla="*/ 685800 w 2676525"/>
              <a:gd name="connsiteY97" fmla="*/ 2771775 h 2943225"/>
              <a:gd name="connsiteX98" fmla="*/ 704850 w 2676525"/>
              <a:gd name="connsiteY98" fmla="*/ 2800350 h 2943225"/>
              <a:gd name="connsiteX99" fmla="*/ 714375 w 2676525"/>
              <a:gd name="connsiteY99" fmla="*/ 2828925 h 2943225"/>
              <a:gd name="connsiteX100" fmla="*/ 733425 w 2676525"/>
              <a:gd name="connsiteY100" fmla="*/ 2857500 h 2943225"/>
              <a:gd name="connsiteX101" fmla="*/ 771525 w 2676525"/>
              <a:gd name="connsiteY101" fmla="*/ 2924175 h 2943225"/>
              <a:gd name="connsiteX102" fmla="*/ 800100 w 2676525"/>
              <a:gd name="connsiteY102" fmla="*/ 2943225 h 2943225"/>
              <a:gd name="connsiteX103" fmla="*/ 838200 w 2676525"/>
              <a:gd name="connsiteY103" fmla="*/ 2905125 h 2943225"/>
              <a:gd name="connsiteX104" fmla="*/ 866775 w 2676525"/>
              <a:gd name="connsiteY104" fmla="*/ 2857500 h 2943225"/>
              <a:gd name="connsiteX105" fmla="*/ 885825 w 2676525"/>
              <a:gd name="connsiteY105" fmla="*/ 2800350 h 2943225"/>
              <a:gd name="connsiteX106" fmla="*/ 904875 w 2676525"/>
              <a:gd name="connsiteY106" fmla="*/ 2762250 h 2943225"/>
              <a:gd name="connsiteX107" fmla="*/ 914400 w 2676525"/>
              <a:gd name="connsiteY107" fmla="*/ 2733675 h 2943225"/>
              <a:gd name="connsiteX108" fmla="*/ 933450 w 2676525"/>
              <a:gd name="connsiteY108" fmla="*/ 2705100 h 2943225"/>
              <a:gd name="connsiteX109" fmla="*/ 952500 w 2676525"/>
              <a:gd name="connsiteY109" fmla="*/ 2638425 h 2943225"/>
              <a:gd name="connsiteX110" fmla="*/ 981075 w 2676525"/>
              <a:gd name="connsiteY110" fmla="*/ 2609850 h 2943225"/>
              <a:gd name="connsiteX111" fmla="*/ 1009650 w 2676525"/>
              <a:gd name="connsiteY111" fmla="*/ 2524125 h 2943225"/>
              <a:gd name="connsiteX112" fmla="*/ 1019175 w 2676525"/>
              <a:gd name="connsiteY112" fmla="*/ 2495550 h 2943225"/>
              <a:gd name="connsiteX113" fmla="*/ 1047750 w 2676525"/>
              <a:gd name="connsiteY113" fmla="*/ 2438400 h 2943225"/>
              <a:gd name="connsiteX114" fmla="*/ 1066800 w 2676525"/>
              <a:gd name="connsiteY114" fmla="*/ 2400300 h 2943225"/>
              <a:gd name="connsiteX115" fmla="*/ 1085850 w 2676525"/>
              <a:gd name="connsiteY115" fmla="*/ 2352675 h 2943225"/>
              <a:gd name="connsiteX116" fmla="*/ 1104900 w 2676525"/>
              <a:gd name="connsiteY116" fmla="*/ 2314575 h 2943225"/>
              <a:gd name="connsiteX117" fmla="*/ 1133475 w 2676525"/>
              <a:gd name="connsiteY117" fmla="*/ 2247900 h 2943225"/>
              <a:gd name="connsiteX118" fmla="*/ 1171575 w 2676525"/>
              <a:gd name="connsiteY118" fmla="*/ 2190750 h 2943225"/>
              <a:gd name="connsiteX119" fmla="*/ 1190625 w 2676525"/>
              <a:gd name="connsiteY119" fmla="*/ 2152650 h 2943225"/>
              <a:gd name="connsiteX120" fmla="*/ 1200150 w 2676525"/>
              <a:gd name="connsiteY120" fmla="*/ 2124075 h 2943225"/>
              <a:gd name="connsiteX121" fmla="*/ 1228725 w 2676525"/>
              <a:gd name="connsiteY121" fmla="*/ 2105025 h 2943225"/>
              <a:gd name="connsiteX122" fmla="*/ 1266825 w 2676525"/>
              <a:gd name="connsiteY122" fmla="*/ 2038350 h 2943225"/>
              <a:gd name="connsiteX123" fmla="*/ 1295400 w 2676525"/>
              <a:gd name="connsiteY123" fmla="*/ 2019300 h 2943225"/>
              <a:gd name="connsiteX124" fmla="*/ 1314450 w 2676525"/>
              <a:gd name="connsiteY124" fmla="*/ 1990725 h 2943225"/>
              <a:gd name="connsiteX125" fmla="*/ 1343025 w 2676525"/>
              <a:gd name="connsiteY125" fmla="*/ 1971675 h 2943225"/>
              <a:gd name="connsiteX126" fmla="*/ 1352550 w 2676525"/>
              <a:gd name="connsiteY126" fmla="*/ 1943100 h 2943225"/>
              <a:gd name="connsiteX127" fmla="*/ 1381125 w 2676525"/>
              <a:gd name="connsiteY127" fmla="*/ 1914525 h 2943225"/>
              <a:gd name="connsiteX128" fmla="*/ 1457325 w 2676525"/>
              <a:gd name="connsiteY128" fmla="*/ 1847850 h 2943225"/>
              <a:gd name="connsiteX129" fmla="*/ 1476375 w 2676525"/>
              <a:gd name="connsiteY129" fmla="*/ 1819275 h 2943225"/>
              <a:gd name="connsiteX130" fmla="*/ 1504950 w 2676525"/>
              <a:gd name="connsiteY130" fmla="*/ 1800225 h 2943225"/>
              <a:gd name="connsiteX131" fmla="*/ 1543050 w 2676525"/>
              <a:gd name="connsiteY131" fmla="*/ 1771650 h 2943225"/>
              <a:gd name="connsiteX132" fmla="*/ 1571625 w 2676525"/>
              <a:gd name="connsiteY132" fmla="*/ 1752600 h 2943225"/>
              <a:gd name="connsiteX133" fmla="*/ 1600200 w 2676525"/>
              <a:gd name="connsiteY133" fmla="*/ 1714500 h 2943225"/>
              <a:gd name="connsiteX134" fmla="*/ 1628775 w 2676525"/>
              <a:gd name="connsiteY134" fmla="*/ 1695450 h 2943225"/>
              <a:gd name="connsiteX135" fmla="*/ 1666875 w 2676525"/>
              <a:gd name="connsiteY135" fmla="*/ 1666875 h 2943225"/>
              <a:gd name="connsiteX136" fmla="*/ 1685925 w 2676525"/>
              <a:gd name="connsiteY136" fmla="*/ 1638300 h 2943225"/>
              <a:gd name="connsiteX137" fmla="*/ 1771650 w 2676525"/>
              <a:gd name="connsiteY137" fmla="*/ 1590675 h 2943225"/>
              <a:gd name="connsiteX138" fmla="*/ 1828800 w 2676525"/>
              <a:gd name="connsiteY138" fmla="*/ 1552575 h 2943225"/>
              <a:gd name="connsiteX139" fmla="*/ 1885950 w 2676525"/>
              <a:gd name="connsiteY139" fmla="*/ 1533525 h 2943225"/>
              <a:gd name="connsiteX140" fmla="*/ 1914525 w 2676525"/>
              <a:gd name="connsiteY140" fmla="*/ 1514475 h 2943225"/>
              <a:gd name="connsiteX141" fmla="*/ 1971675 w 2676525"/>
              <a:gd name="connsiteY141" fmla="*/ 1495425 h 2943225"/>
              <a:gd name="connsiteX142" fmla="*/ 2000250 w 2676525"/>
              <a:gd name="connsiteY142" fmla="*/ 1485900 h 2943225"/>
              <a:gd name="connsiteX143" fmla="*/ 2047875 w 2676525"/>
              <a:gd name="connsiteY143" fmla="*/ 1428750 h 2943225"/>
              <a:gd name="connsiteX144" fmla="*/ 2085975 w 2676525"/>
              <a:gd name="connsiteY144" fmla="*/ 1371600 h 2943225"/>
              <a:gd name="connsiteX145" fmla="*/ 2114550 w 2676525"/>
              <a:gd name="connsiteY145" fmla="*/ 1314450 h 2943225"/>
              <a:gd name="connsiteX146" fmla="*/ 2085975 w 2676525"/>
              <a:gd name="connsiteY146" fmla="*/ 1295400 h 294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2676525" h="2943225">
                <a:moveTo>
                  <a:pt x="2085975" y="1295400"/>
                </a:moveTo>
                <a:cubicBezTo>
                  <a:pt x="2114550" y="1276350"/>
                  <a:pt x="2156341" y="1268967"/>
                  <a:pt x="2171700" y="1238250"/>
                </a:cubicBezTo>
                <a:cubicBezTo>
                  <a:pt x="2184578" y="1212494"/>
                  <a:pt x="2197068" y="1181834"/>
                  <a:pt x="2219325" y="1162050"/>
                </a:cubicBezTo>
                <a:cubicBezTo>
                  <a:pt x="2236437" y="1146839"/>
                  <a:pt x="2260286" y="1140139"/>
                  <a:pt x="2276475" y="1123950"/>
                </a:cubicBezTo>
                <a:cubicBezTo>
                  <a:pt x="2311091" y="1089334"/>
                  <a:pt x="2303077" y="1100042"/>
                  <a:pt x="2333625" y="1057275"/>
                </a:cubicBezTo>
                <a:cubicBezTo>
                  <a:pt x="2340279" y="1047960"/>
                  <a:pt x="2345070" y="1037256"/>
                  <a:pt x="2352675" y="1028700"/>
                </a:cubicBezTo>
                <a:cubicBezTo>
                  <a:pt x="2370573" y="1008564"/>
                  <a:pt x="2390775" y="990600"/>
                  <a:pt x="2409825" y="971550"/>
                </a:cubicBezTo>
                <a:cubicBezTo>
                  <a:pt x="2428875" y="952500"/>
                  <a:pt x="2444559" y="929344"/>
                  <a:pt x="2466975" y="914400"/>
                </a:cubicBezTo>
                <a:cubicBezTo>
                  <a:pt x="2508759" y="886544"/>
                  <a:pt x="2486392" y="902219"/>
                  <a:pt x="2533650" y="866775"/>
                </a:cubicBezTo>
                <a:cubicBezTo>
                  <a:pt x="2557591" y="794951"/>
                  <a:pt x="2522511" y="880698"/>
                  <a:pt x="2571750" y="819150"/>
                </a:cubicBezTo>
                <a:cubicBezTo>
                  <a:pt x="2578022" y="811310"/>
                  <a:pt x="2576399" y="799352"/>
                  <a:pt x="2581275" y="790575"/>
                </a:cubicBezTo>
                <a:cubicBezTo>
                  <a:pt x="2592394" y="770561"/>
                  <a:pt x="2608256" y="753439"/>
                  <a:pt x="2619375" y="733425"/>
                </a:cubicBezTo>
                <a:cubicBezTo>
                  <a:pt x="2624251" y="724648"/>
                  <a:pt x="2624945" y="714078"/>
                  <a:pt x="2628900" y="704850"/>
                </a:cubicBezTo>
                <a:cubicBezTo>
                  <a:pt x="2645256" y="666686"/>
                  <a:pt x="2648540" y="673916"/>
                  <a:pt x="2657475" y="638175"/>
                </a:cubicBezTo>
                <a:cubicBezTo>
                  <a:pt x="2661402" y="622469"/>
                  <a:pt x="2663488" y="606354"/>
                  <a:pt x="2667000" y="590550"/>
                </a:cubicBezTo>
                <a:cubicBezTo>
                  <a:pt x="2669840" y="577771"/>
                  <a:pt x="2673350" y="565150"/>
                  <a:pt x="2676525" y="552450"/>
                </a:cubicBezTo>
                <a:cubicBezTo>
                  <a:pt x="2673350" y="514350"/>
                  <a:pt x="2677233" y="474987"/>
                  <a:pt x="2667000" y="438150"/>
                </a:cubicBezTo>
                <a:cubicBezTo>
                  <a:pt x="2660872" y="416090"/>
                  <a:pt x="2641600" y="400050"/>
                  <a:pt x="2628900" y="381000"/>
                </a:cubicBezTo>
                <a:cubicBezTo>
                  <a:pt x="2622550" y="371475"/>
                  <a:pt x="2614970" y="362664"/>
                  <a:pt x="2609850" y="352425"/>
                </a:cubicBezTo>
                <a:cubicBezTo>
                  <a:pt x="2603500" y="339725"/>
                  <a:pt x="2599890" y="325233"/>
                  <a:pt x="2590800" y="314325"/>
                </a:cubicBezTo>
                <a:cubicBezTo>
                  <a:pt x="2583471" y="305531"/>
                  <a:pt x="2571750" y="301625"/>
                  <a:pt x="2562225" y="295275"/>
                </a:cubicBezTo>
                <a:cubicBezTo>
                  <a:pt x="2547035" y="272490"/>
                  <a:pt x="2537935" y="254793"/>
                  <a:pt x="2514600" y="238125"/>
                </a:cubicBezTo>
                <a:cubicBezTo>
                  <a:pt x="2503046" y="229872"/>
                  <a:pt x="2488054" y="227328"/>
                  <a:pt x="2476500" y="219075"/>
                </a:cubicBezTo>
                <a:cubicBezTo>
                  <a:pt x="2433353" y="188256"/>
                  <a:pt x="2456383" y="174269"/>
                  <a:pt x="2390775" y="152400"/>
                </a:cubicBezTo>
                <a:cubicBezTo>
                  <a:pt x="2371725" y="146050"/>
                  <a:pt x="2350333" y="144489"/>
                  <a:pt x="2333625" y="133350"/>
                </a:cubicBezTo>
                <a:cubicBezTo>
                  <a:pt x="2324100" y="127000"/>
                  <a:pt x="2315511" y="118949"/>
                  <a:pt x="2305050" y="114300"/>
                </a:cubicBezTo>
                <a:cubicBezTo>
                  <a:pt x="2286700" y="106145"/>
                  <a:pt x="2266950" y="101600"/>
                  <a:pt x="2247900" y="95250"/>
                </a:cubicBezTo>
                <a:lnTo>
                  <a:pt x="2190750" y="76200"/>
                </a:lnTo>
                <a:lnTo>
                  <a:pt x="2162175" y="66675"/>
                </a:lnTo>
                <a:cubicBezTo>
                  <a:pt x="2152650" y="63500"/>
                  <a:pt x="2143504" y="58801"/>
                  <a:pt x="2133600" y="57150"/>
                </a:cubicBezTo>
                <a:cubicBezTo>
                  <a:pt x="2114550" y="53975"/>
                  <a:pt x="2095388" y="51413"/>
                  <a:pt x="2076450" y="47625"/>
                </a:cubicBezTo>
                <a:cubicBezTo>
                  <a:pt x="2063613" y="45058"/>
                  <a:pt x="2051309" y="39951"/>
                  <a:pt x="2038350" y="38100"/>
                </a:cubicBezTo>
                <a:cubicBezTo>
                  <a:pt x="2006762" y="33587"/>
                  <a:pt x="1974790" y="32303"/>
                  <a:pt x="1943100" y="28575"/>
                </a:cubicBezTo>
                <a:cubicBezTo>
                  <a:pt x="1920803" y="25952"/>
                  <a:pt x="1898752" y="21400"/>
                  <a:pt x="1876425" y="19050"/>
                </a:cubicBezTo>
                <a:cubicBezTo>
                  <a:pt x="1660026" y="-3729"/>
                  <a:pt x="1846790" y="21620"/>
                  <a:pt x="1695450" y="0"/>
                </a:cubicBezTo>
                <a:cubicBezTo>
                  <a:pt x="1628583" y="3039"/>
                  <a:pt x="1425719" y="10781"/>
                  <a:pt x="1343025" y="19050"/>
                </a:cubicBezTo>
                <a:cubicBezTo>
                  <a:pt x="1326916" y="20661"/>
                  <a:pt x="1311401" y="26113"/>
                  <a:pt x="1295400" y="28575"/>
                </a:cubicBezTo>
                <a:cubicBezTo>
                  <a:pt x="1270100" y="32467"/>
                  <a:pt x="1244600" y="34925"/>
                  <a:pt x="1219200" y="38100"/>
                </a:cubicBezTo>
                <a:cubicBezTo>
                  <a:pt x="1165787" y="55904"/>
                  <a:pt x="1200365" y="45190"/>
                  <a:pt x="1114425" y="66675"/>
                </a:cubicBezTo>
                <a:cubicBezTo>
                  <a:pt x="1101725" y="69850"/>
                  <a:pt x="1088744" y="72060"/>
                  <a:pt x="1076325" y="76200"/>
                </a:cubicBezTo>
                <a:cubicBezTo>
                  <a:pt x="1057275" y="82550"/>
                  <a:pt x="1035883" y="84111"/>
                  <a:pt x="1019175" y="95250"/>
                </a:cubicBezTo>
                <a:cubicBezTo>
                  <a:pt x="1000125" y="107950"/>
                  <a:pt x="983745" y="126110"/>
                  <a:pt x="962025" y="133350"/>
                </a:cubicBezTo>
                <a:cubicBezTo>
                  <a:pt x="952500" y="136525"/>
                  <a:pt x="942430" y="138385"/>
                  <a:pt x="933450" y="142875"/>
                </a:cubicBezTo>
                <a:cubicBezTo>
                  <a:pt x="897977" y="160612"/>
                  <a:pt x="907898" y="164168"/>
                  <a:pt x="876300" y="190500"/>
                </a:cubicBezTo>
                <a:cubicBezTo>
                  <a:pt x="867506" y="197829"/>
                  <a:pt x="857250" y="203200"/>
                  <a:pt x="847725" y="209550"/>
                </a:cubicBezTo>
                <a:cubicBezTo>
                  <a:pt x="751430" y="353993"/>
                  <a:pt x="855657" y="205746"/>
                  <a:pt x="781050" y="295275"/>
                </a:cubicBezTo>
                <a:cubicBezTo>
                  <a:pt x="773721" y="304069"/>
                  <a:pt x="767680" y="313911"/>
                  <a:pt x="762000" y="323850"/>
                </a:cubicBezTo>
                <a:cubicBezTo>
                  <a:pt x="754955" y="336178"/>
                  <a:pt x="752040" y="351042"/>
                  <a:pt x="742950" y="361950"/>
                </a:cubicBezTo>
                <a:cubicBezTo>
                  <a:pt x="735621" y="370744"/>
                  <a:pt x="723900" y="374650"/>
                  <a:pt x="714375" y="381000"/>
                </a:cubicBezTo>
                <a:cubicBezTo>
                  <a:pt x="704829" y="409639"/>
                  <a:pt x="706316" y="413531"/>
                  <a:pt x="685800" y="438150"/>
                </a:cubicBezTo>
                <a:cubicBezTo>
                  <a:pt x="677176" y="448498"/>
                  <a:pt x="665495" y="456092"/>
                  <a:pt x="657225" y="466725"/>
                </a:cubicBezTo>
                <a:cubicBezTo>
                  <a:pt x="643169" y="484797"/>
                  <a:pt x="631825" y="504825"/>
                  <a:pt x="619125" y="523875"/>
                </a:cubicBezTo>
                <a:lnTo>
                  <a:pt x="581025" y="581025"/>
                </a:lnTo>
                <a:cubicBezTo>
                  <a:pt x="574675" y="590550"/>
                  <a:pt x="568844" y="600442"/>
                  <a:pt x="561975" y="609600"/>
                </a:cubicBezTo>
                <a:cubicBezTo>
                  <a:pt x="552450" y="622300"/>
                  <a:pt x="542504" y="634695"/>
                  <a:pt x="533400" y="647700"/>
                </a:cubicBezTo>
                <a:cubicBezTo>
                  <a:pt x="520270" y="666457"/>
                  <a:pt x="508000" y="685800"/>
                  <a:pt x="495300" y="704850"/>
                </a:cubicBezTo>
                <a:lnTo>
                  <a:pt x="457200" y="762000"/>
                </a:lnTo>
                <a:lnTo>
                  <a:pt x="438150" y="790575"/>
                </a:lnTo>
                <a:cubicBezTo>
                  <a:pt x="431800" y="800100"/>
                  <a:pt x="424220" y="808911"/>
                  <a:pt x="419100" y="819150"/>
                </a:cubicBezTo>
                <a:cubicBezTo>
                  <a:pt x="412750" y="831850"/>
                  <a:pt x="405643" y="844199"/>
                  <a:pt x="400050" y="857250"/>
                </a:cubicBezTo>
                <a:cubicBezTo>
                  <a:pt x="396095" y="866478"/>
                  <a:pt x="396797" y="877985"/>
                  <a:pt x="390525" y="885825"/>
                </a:cubicBezTo>
                <a:cubicBezTo>
                  <a:pt x="383374" y="894764"/>
                  <a:pt x="371475" y="898525"/>
                  <a:pt x="361950" y="904875"/>
                </a:cubicBezTo>
                <a:cubicBezTo>
                  <a:pt x="358775" y="914400"/>
                  <a:pt x="356915" y="924470"/>
                  <a:pt x="352425" y="933450"/>
                </a:cubicBezTo>
                <a:cubicBezTo>
                  <a:pt x="347305" y="943689"/>
                  <a:pt x="337884" y="951503"/>
                  <a:pt x="333375" y="962025"/>
                </a:cubicBezTo>
                <a:cubicBezTo>
                  <a:pt x="328218" y="974057"/>
                  <a:pt x="328447" y="987868"/>
                  <a:pt x="323850" y="1000125"/>
                </a:cubicBezTo>
                <a:cubicBezTo>
                  <a:pt x="318864" y="1013420"/>
                  <a:pt x="310073" y="1025042"/>
                  <a:pt x="304800" y="1038225"/>
                </a:cubicBezTo>
                <a:cubicBezTo>
                  <a:pt x="297342" y="1056869"/>
                  <a:pt x="296889" y="1078667"/>
                  <a:pt x="285750" y="1095375"/>
                </a:cubicBezTo>
                <a:cubicBezTo>
                  <a:pt x="279400" y="1104900"/>
                  <a:pt x="271820" y="1113711"/>
                  <a:pt x="266700" y="1123950"/>
                </a:cubicBezTo>
                <a:cubicBezTo>
                  <a:pt x="262210" y="1132930"/>
                  <a:pt x="262156" y="1143808"/>
                  <a:pt x="257175" y="1152525"/>
                </a:cubicBezTo>
                <a:cubicBezTo>
                  <a:pt x="249299" y="1166308"/>
                  <a:pt x="238125" y="1177925"/>
                  <a:pt x="228600" y="1190625"/>
                </a:cubicBezTo>
                <a:cubicBezTo>
                  <a:pt x="222250" y="1209675"/>
                  <a:pt x="220689" y="1231067"/>
                  <a:pt x="209550" y="1247775"/>
                </a:cubicBezTo>
                <a:cubicBezTo>
                  <a:pt x="151816" y="1334376"/>
                  <a:pt x="242343" y="1197604"/>
                  <a:pt x="161925" y="1323975"/>
                </a:cubicBezTo>
                <a:cubicBezTo>
                  <a:pt x="149633" y="1343291"/>
                  <a:pt x="136525" y="1362075"/>
                  <a:pt x="123825" y="1381125"/>
                </a:cubicBezTo>
                <a:cubicBezTo>
                  <a:pt x="117475" y="1390650"/>
                  <a:pt x="111644" y="1400542"/>
                  <a:pt x="104775" y="1409700"/>
                </a:cubicBezTo>
                <a:lnTo>
                  <a:pt x="76200" y="1447800"/>
                </a:lnTo>
                <a:cubicBezTo>
                  <a:pt x="69850" y="1466850"/>
                  <a:pt x="68289" y="1488242"/>
                  <a:pt x="57150" y="1504950"/>
                </a:cubicBezTo>
                <a:cubicBezTo>
                  <a:pt x="50800" y="1514475"/>
                  <a:pt x="42749" y="1523064"/>
                  <a:pt x="38100" y="1533525"/>
                </a:cubicBezTo>
                <a:cubicBezTo>
                  <a:pt x="19992" y="1574269"/>
                  <a:pt x="20608" y="1589986"/>
                  <a:pt x="9525" y="1628775"/>
                </a:cubicBezTo>
                <a:cubicBezTo>
                  <a:pt x="6767" y="1638429"/>
                  <a:pt x="3175" y="1647825"/>
                  <a:pt x="0" y="1657350"/>
                </a:cubicBezTo>
                <a:cubicBezTo>
                  <a:pt x="3175" y="1711325"/>
                  <a:pt x="4145" y="1765475"/>
                  <a:pt x="9525" y="1819275"/>
                </a:cubicBezTo>
                <a:cubicBezTo>
                  <a:pt x="12818" y="1852200"/>
                  <a:pt x="44203" y="1879106"/>
                  <a:pt x="57150" y="1905000"/>
                </a:cubicBezTo>
                <a:cubicBezTo>
                  <a:pt x="68795" y="1928291"/>
                  <a:pt x="78421" y="1951480"/>
                  <a:pt x="95250" y="1971675"/>
                </a:cubicBezTo>
                <a:cubicBezTo>
                  <a:pt x="103874" y="1982023"/>
                  <a:pt x="114300" y="1990725"/>
                  <a:pt x="123825" y="2000250"/>
                </a:cubicBezTo>
                <a:cubicBezTo>
                  <a:pt x="127000" y="2009775"/>
                  <a:pt x="128474" y="2020048"/>
                  <a:pt x="133350" y="2028825"/>
                </a:cubicBezTo>
                <a:cubicBezTo>
                  <a:pt x="150102" y="2058979"/>
                  <a:pt x="178621" y="2095536"/>
                  <a:pt x="200025" y="2124075"/>
                </a:cubicBezTo>
                <a:cubicBezTo>
                  <a:pt x="216764" y="2174293"/>
                  <a:pt x="198487" y="2133659"/>
                  <a:pt x="238125" y="2181225"/>
                </a:cubicBezTo>
                <a:cubicBezTo>
                  <a:pt x="277813" y="2228850"/>
                  <a:pt x="233363" y="2193925"/>
                  <a:pt x="285750" y="2228850"/>
                </a:cubicBezTo>
                <a:cubicBezTo>
                  <a:pt x="292100" y="2238375"/>
                  <a:pt x="296705" y="2249330"/>
                  <a:pt x="304800" y="2257425"/>
                </a:cubicBezTo>
                <a:cubicBezTo>
                  <a:pt x="318263" y="2270888"/>
                  <a:pt x="356534" y="2288054"/>
                  <a:pt x="371475" y="2295525"/>
                </a:cubicBezTo>
                <a:cubicBezTo>
                  <a:pt x="414080" y="2359432"/>
                  <a:pt x="363891" y="2296819"/>
                  <a:pt x="419100" y="2333625"/>
                </a:cubicBezTo>
                <a:cubicBezTo>
                  <a:pt x="430308" y="2341097"/>
                  <a:pt x="437327" y="2353576"/>
                  <a:pt x="447675" y="2362200"/>
                </a:cubicBezTo>
                <a:cubicBezTo>
                  <a:pt x="472294" y="2382716"/>
                  <a:pt x="476186" y="2381229"/>
                  <a:pt x="504825" y="2390775"/>
                </a:cubicBezTo>
                <a:cubicBezTo>
                  <a:pt x="523875" y="2409825"/>
                  <a:pt x="553456" y="2422367"/>
                  <a:pt x="561975" y="2447925"/>
                </a:cubicBezTo>
                <a:cubicBezTo>
                  <a:pt x="576520" y="2491560"/>
                  <a:pt x="565476" y="2468468"/>
                  <a:pt x="600075" y="2514600"/>
                </a:cubicBezTo>
                <a:cubicBezTo>
                  <a:pt x="622745" y="2582610"/>
                  <a:pt x="607986" y="2555042"/>
                  <a:pt x="638175" y="2600325"/>
                </a:cubicBezTo>
                <a:cubicBezTo>
                  <a:pt x="652570" y="2657906"/>
                  <a:pt x="643560" y="2626006"/>
                  <a:pt x="666750" y="2695575"/>
                </a:cubicBezTo>
                <a:cubicBezTo>
                  <a:pt x="669925" y="2705100"/>
                  <a:pt x="674306" y="2714305"/>
                  <a:pt x="676275" y="2724150"/>
                </a:cubicBezTo>
                <a:cubicBezTo>
                  <a:pt x="679450" y="2740025"/>
                  <a:pt x="680116" y="2756616"/>
                  <a:pt x="685800" y="2771775"/>
                </a:cubicBezTo>
                <a:cubicBezTo>
                  <a:pt x="689820" y="2782494"/>
                  <a:pt x="699730" y="2790111"/>
                  <a:pt x="704850" y="2800350"/>
                </a:cubicBezTo>
                <a:cubicBezTo>
                  <a:pt x="709340" y="2809330"/>
                  <a:pt x="709885" y="2819945"/>
                  <a:pt x="714375" y="2828925"/>
                </a:cubicBezTo>
                <a:cubicBezTo>
                  <a:pt x="719495" y="2839164"/>
                  <a:pt x="727745" y="2847561"/>
                  <a:pt x="733425" y="2857500"/>
                </a:cubicBezTo>
                <a:cubicBezTo>
                  <a:pt x="743386" y="2874931"/>
                  <a:pt x="756054" y="2908704"/>
                  <a:pt x="771525" y="2924175"/>
                </a:cubicBezTo>
                <a:cubicBezTo>
                  <a:pt x="779620" y="2932270"/>
                  <a:pt x="790575" y="2936875"/>
                  <a:pt x="800100" y="2943225"/>
                </a:cubicBezTo>
                <a:cubicBezTo>
                  <a:pt x="845820" y="2927985"/>
                  <a:pt x="817880" y="2945765"/>
                  <a:pt x="838200" y="2905125"/>
                </a:cubicBezTo>
                <a:cubicBezTo>
                  <a:pt x="846479" y="2888566"/>
                  <a:pt x="859114" y="2874354"/>
                  <a:pt x="866775" y="2857500"/>
                </a:cubicBezTo>
                <a:cubicBezTo>
                  <a:pt x="875084" y="2839219"/>
                  <a:pt x="876845" y="2818311"/>
                  <a:pt x="885825" y="2800350"/>
                </a:cubicBezTo>
                <a:cubicBezTo>
                  <a:pt x="892175" y="2787650"/>
                  <a:pt x="899282" y="2775301"/>
                  <a:pt x="904875" y="2762250"/>
                </a:cubicBezTo>
                <a:cubicBezTo>
                  <a:pt x="908830" y="2753022"/>
                  <a:pt x="909910" y="2742655"/>
                  <a:pt x="914400" y="2733675"/>
                </a:cubicBezTo>
                <a:cubicBezTo>
                  <a:pt x="919520" y="2723436"/>
                  <a:pt x="927100" y="2714625"/>
                  <a:pt x="933450" y="2705100"/>
                </a:cubicBezTo>
                <a:cubicBezTo>
                  <a:pt x="934720" y="2700019"/>
                  <a:pt x="947034" y="2646624"/>
                  <a:pt x="952500" y="2638425"/>
                </a:cubicBezTo>
                <a:cubicBezTo>
                  <a:pt x="959972" y="2627217"/>
                  <a:pt x="971550" y="2619375"/>
                  <a:pt x="981075" y="2609850"/>
                </a:cubicBezTo>
                <a:lnTo>
                  <a:pt x="1009650" y="2524125"/>
                </a:lnTo>
                <a:cubicBezTo>
                  <a:pt x="1012825" y="2514600"/>
                  <a:pt x="1013606" y="2503904"/>
                  <a:pt x="1019175" y="2495550"/>
                </a:cubicBezTo>
                <a:cubicBezTo>
                  <a:pt x="1055784" y="2440636"/>
                  <a:pt x="1024089" y="2493609"/>
                  <a:pt x="1047750" y="2438400"/>
                </a:cubicBezTo>
                <a:cubicBezTo>
                  <a:pt x="1053343" y="2425349"/>
                  <a:pt x="1061033" y="2413275"/>
                  <a:pt x="1066800" y="2400300"/>
                </a:cubicBezTo>
                <a:cubicBezTo>
                  <a:pt x="1073744" y="2384676"/>
                  <a:pt x="1078906" y="2368299"/>
                  <a:pt x="1085850" y="2352675"/>
                </a:cubicBezTo>
                <a:cubicBezTo>
                  <a:pt x="1091617" y="2339700"/>
                  <a:pt x="1099307" y="2327626"/>
                  <a:pt x="1104900" y="2314575"/>
                </a:cubicBezTo>
                <a:cubicBezTo>
                  <a:pt x="1124608" y="2268591"/>
                  <a:pt x="1101885" y="2300551"/>
                  <a:pt x="1133475" y="2247900"/>
                </a:cubicBezTo>
                <a:cubicBezTo>
                  <a:pt x="1145255" y="2228267"/>
                  <a:pt x="1161336" y="2211228"/>
                  <a:pt x="1171575" y="2190750"/>
                </a:cubicBezTo>
                <a:cubicBezTo>
                  <a:pt x="1177925" y="2178050"/>
                  <a:pt x="1185032" y="2165701"/>
                  <a:pt x="1190625" y="2152650"/>
                </a:cubicBezTo>
                <a:cubicBezTo>
                  <a:pt x="1194580" y="2143422"/>
                  <a:pt x="1193878" y="2131915"/>
                  <a:pt x="1200150" y="2124075"/>
                </a:cubicBezTo>
                <a:cubicBezTo>
                  <a:pt x="1207301" y="2115136"/>
                  <a:pt x="1219200" y="2111375"/>
                  <a:pt x="1228725" y="2105025"/>
                </a:cubicBezTo>
                <a:cubicBezTo>
                  <a:pt x="1236196" y="2090084"/>
                  <a:pt x="1253362" y="2051813"/>
                  <a:pt x="1266825" y="2038350"/>
                </a:cubicBezTo>
                <a:cubicBezTo>
                  <a:pt x="1274920" y="2030255"/>
                  <a:pt x="1285875" y="2025650"/>
                  <a:pt x="1295400" y="2019300"/>
                </a:cubicBezTo>
                <a:cubicBezTo>
                  <a:pt x="1301750" y="2009775"/>
                  <a:pt x="1306355" y="1998820"/>
                  <a:pt x="1314450" y="1990725"/>
                </a:cubicBezTo>
                <a:cubicBezTo>
                  <a:pt x="1322545" y="1982630"/>
                  <a:pt x="1335874" y="1980614"/>
                  <a:pt x="1343025" y="1971675"/>
                </a:cubicBezTo>
                <a:cubicBezTo>
                  <a:pt x="1349297" y="1963835"/>
                  <a:pt x="1346981" y="1951454"/>
                  <a:pt x="1352550" y="1943100"/>
                </a:cubicBezTo>
                <a:cubicBezTo>
                  <a:pt x="1360022" y="1931892"/>
                  <a:pt x="1372359" y="1924752"/>
                  <a:pt x="1381125" y="1914525"/>
                </a:cubicBezTo>
                <a:cubicBezTo>
                  <a:pt x="1432479" y="1854612"/>
                  <a:pt x="1382476" y="1892759"/>
                  <a:pt x="1457325" y="1847850"/>
                </a:cubicBezTo>
                <a:cubicBezTo>
                  <a:pt x="1463675" y="1838325"/>
                  <a:pt x="1468280" y="1827370"/>
                  <a:pt x="1476375" y="1819275"/>
                </a:cubicBezTo>
                <a:cubicBezTo>
                  <a:pt x="1484470" y="1811180"/>
                  <a:pt x="1495635" y="1806879"/>
                  <a:pt x="1504950" y="1800225"/>
                </a:cubicBezTo>
                <a:cubicBezTo>
                  <a:pt x="1517868" y="1790998"/>
                  <a:pt x="1530132" y="1780877"/>
                  <a:pt x="1543050" y="1771650"/>
                </a:cubicBezTo>
                <a:cubicBezTo>
                  <a:pt x="1552365" y="1764996"/>
                  <a:pt x="1563530" y="1760695"/>
                  <a:pt x="1571625" y="1752600"/>
                </a:cubicBezTo>
                <a:cubicBezTo>
                  <a:pt x="1582850" y="1741375"/>
                  <a:pt x="1588975" y="1725725"/>
                  <a:pt x="1600200" y="1714500"/>
                </a:cubicBezTo>
                <a:cubicBezTo>
                  <a:pt x="1608295" y="1706405"/>
                  <a:pt x="1619460" y="1702104"/>
                  <a:pt x="1628775" y="1695450"/>
                </a:cubicBezTo>
                <a:cubicBezTo>
                  <a:pt x="1641693" y="1686223"/>
                  <a:pt x="1655650" y="1678100"/>
                  <a:pt x="1666875" y="1666875"/>
                </a:cubicBezTo>
                <a:cubicBezTo>
                  <a:pt x="1674970" y="1658780"/>
                  <a:pt x="1677310" y="1645838"/>
                  <a:pt x="1685925" y="1638300"/>
                </a:cubicBezTo>
                <a:cubicBezTo>
                  <a:pt x="1788494" y="1548552"/>
                  <a:pt x="1705101" y="1627647"/>
                  <a:pt x="1771650" y="1590675"/>
                </a:cubicBezTo>
                <a:cubicBezTo>
                  <a:pt x="1791664" y="1579556"/>
                  <a:pt x="1807080" y="1559815"/>
                  <a:pt x="1828800" y="1552575"/>
                </a:cubicBezTo>
                <a:cubicBezTo>
                  <a:pt x="1847850" y="1546225"/>
                  <a:pt x="1869242" y="1544664"/>
                  <a:pt x="1885950" y="1533525"/>
                </a:cubicBezTo>
                <a:cubicBezTo>
                  <a:pt x="1895475" y="1527175"/>
                  <a:pt x="1904064" y="1519124"/>
                  <a:pt x="1914525" y="1514475"/>
                </a:cubicBezTo>
                <a:cubicBezTo>
                  <a:pt x="1932875" y="1506320"/>
                  <a:pt x="1952625" y="1501775"/>
                  <a:pt x="1971675" y="1495425"/>
                </a:cubicBezTo>
                <a:lnTo>
                  <a:pt x="2000250" y="1485900"/>
                </a:lnTo>
                <a:cubicBezTo>
                  <a:pt x="2068323" y="1383790"/>
                  <a:pt x="1962312" y="1538759"/>
                  <a:pt x="2047875" y="1428750"/>
                </a:cubicBezTo>
                <a:cubicBezTo>
                  <a:pt x="2061931" y="1410678"/>
                  <a:pt x="2078735" y="1393320"/>
                  <a:pt x="2085975" y="1371600"/>
                </a:cubicBezTo>
                <a:cubicBezTo>
                  <a:pt x="2099120" y="1332165"/>
                  <a:pt x="2089931" y="1351379"/>
                  <a:pt x="2114550" y="1314450"/>
                </a:cubicBezTo>
                <a:lnTo>
                  <a:pt x="2085975" y="1295400"/>
                </a:ln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6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95064"/>
            <a:ext cx="7086600" cy="580885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2954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Seminal vesicle</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18476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904874" y="1311801"/>
            <a:ext cx="7267575" cy="54864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4191000" y="1378387"/>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Corpus </a:t>
            </a:r>
            <a:r>
              <a:rPr lang="en-US" sz="3600" b="1" spc="50" dirty="0" err="1">
                <a:ln w="11430"/>
                <a:solidFill>
                  <a:srgbClr val="FFFF00"/>
                </a:solidFill>
                <a:effectLst>
                  <a:outerShdw blurRad="76200" dist="50800" dir="5400000" algn="tl" rotWithShape="0">
                    <a:srgbClr val="000000">
                      <a:alpha val="65000"/>
                    </a:srgbClr>
                  </a:outerShdw>
                </a:effectLst>
                <a:latin typeface="+mn-lt"/>
              </a:rPr>
              <a:t>cavernosum</a:t>
            </a:r>
            <a:endParaRPr lang="en-US" sz="3600" b="1" spc="50" dirty="0">
              <a:ln w="11430"/>
              <a:solidFill>
                <a:srgbClr val="FFFF00"/>
              </a:solidFill>
              <a:effectLst>
                <a:outerShdw blurRad="76200" dist="50800" dir="5400000" algn="tl" rotWithShape="0">
                  <a:srgbClr val="000000">
                    <a:alpha val="65000"/>
                  </a:srgbClr>
                </a:outerShdw>
              </a:effectLst>
              <a:latin typeface="+mn-lt"/>
            </a:endParaRP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X. (advance slide for answers)</a:t>
            </a:r>
          </a:p>
        </p:txBody>
      </p:sp>
      <p:sp>
        <p:nvSpPr>
          <p:cNvPr id="7" name="TextBox 6"/>
          <p:cNvSpPr txBox="1"/>
          <p:nvPr/>
        </p:nvSpPr>
        <p:spPr>
          <a:xfrm>
            <a:off x="5867400" y="3328065"/>
            <a:ext cx="228600" cy="1569660"/>
          </a:xfrm>
          <a:prstGeom prst="rect">
            <a:avLst/>
          </a:prstGeom>
          <a:noFill/>
        </p:spPr>
        <p:txBody>
          <a:bodyPr wrap="square" rtlCol="0">
            <a:spAutoFit/>
          </a:bodyPr>
          <a:lstStyle/>
          <a:p>
            <a:r>
              <a:rPr lang="en-US" sz="9600" b="1" dirty="0">
                <a:solidFill>
                  <a:srgbClr val="002060"/>
                </a:solidFill>
              </a:rPr>
              <a:t>X</a:t>
            </a:r>
          </a:p>
        </p:txBody>
      </p:sp>
    </p:spTree>
    <p:extLst>
      <p:ext uri="{BB962C8B-B14F-4D97-AF65-F5344CB8AC3E}">
        <p14:creationId xmlns:p14="http://schemas.microsoft.com/office/powerpoint/2010/main" val="72486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571605" y="1052304"/>
            <a:ext cx="6086475" cy="55340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524000"/>
            <a:ext cx="25146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Ejaculatory duct</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at X. (advance slide for answers)</a:t>
            </a:r>
          </a:p>
        </p:txBody>
      </p:sp>
      <p:sp>
        <p:nvSpPr>
          <p:cNvPr id="8" name="TextBox 7"/>
          <p:cNvSpPr txBox="1"/>
          <p:nvPr/>
        </p:nvSpPr>
        <p:spPr>
          <a:xfrm>
            <a:off x="5029200" y="2438400"/>
            <a:ext cx="228600" cy="707886"/>
          </a:xfrm>
          <a:prstGeom prst="rect">
            <a:avLst/>
          </a:prstGeom>
          <a:noFill/>
        </p:spPr>
        <p:txBody>
          <a:bodyPr wrap="square" rtlCol="0">
            <a:spAutoFit/>
          </a:bodyPr>
          <a:lstStyle/>
          <a:p>
            <a:r>
              <a:rPr lang="en-US" sz="4000" b="1" dirty="0">
                <a:solidFill>
                  <a:srgbClr val="FFC000"/>
                </a:solidFill>
              </a:rPr>
              <a:t>X</a:t>
            </a:r>
          </a:p>
        </p:txBody>
      </p:sp>
    </p:spTree>
    <p:extLst>
      <p:ext uri="{BB962C8B-B14F-4D97-AF65-F5344CB8AC3E}">
        <p14:creationId xmlns:p14="http://schemas.microsoft.com/office/powerpoint/2010/main" val="39879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44" y="986285"/>
            <a:ext cx="7394312" cy="5833704"/>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2954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Prostate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39882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1295400"/>
            <a:ext cx="9010650" cy="45243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9050" y="1524000"/>
            <a:ext cx="3124200"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Bulbourethral (Cowper’s)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16182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19" y="657761"/>
            <a:ext cx="7086600" cy="4333208"/>
          </a:xfrm>
          <a:prstGeom prst="rect">
            <a:avLst/>
          </a:prstGeom>
        </p:spPr>
      </p:pic>
      <p:sp>
        <p:nvSpPr>
          <p:cNvPr id="3" name="Rectangle 2"/>
          <p:cNvSpPr/>
          <p:nvPr/>
        </p:nvSpPr>
        <p:spPr>
          <a:xfrm>
            <a:off x="1573370" y="21491"/>
            <a:ext cx="599734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820000"/>
                </a:solidFill>
                <a:latin typeface="+mn-lt"/>
              </a:rPr>
              <a:t>MALE REPRODUCTIVE SYSTEM</a:t>
            </a:r>
          </a:p>
        </p:txBody>
      </p:sp>
      <p:sp>
        <p:nvSpPr>
          <p:cNvPr id="5" name="TextBox 4"/>
          <p:cNvSpPr txBox="1"/>
          <p:nvPr/>
        </p:nvSpPr>
        <p:spPr>
          <a:xfrm>
            <a:off x="125819" y="5077361"/>
            <a:ext cx="8382000" cy="1323439"/>
          </a:xfrm>
          <a:prstGeom prst="rect">
            <a:avLst/>
          </a:prstGeom>
          <a:noFill/>
        </p:spPr>
        <p:txBody>
          <a:bodyPr wrap="square">
            <a:spAutoFit/>
          </a:bodyPr>
          <a:lstStyle/>
          <a:p>
            <a:r>
              <a:rPr lang="en-US" sz="1600" b="1" dirty="0">
                <a:solidFill>
                  <a:schemeClr val="accent6">
                    <a:lumMod val="50000"/>
                  </a:schemeClr>
                </a:solidFill>
                <a:latin typeface="Calibri" pitchFamily="34" charset="0"/>
              </a:rPr>
              <a:t>Accessory glands that are adjacent to the main pathway secrete fluids:</a:t>
            </a:r>
          </a:p>
          <a:p>
            <a:r>
              <a:rPr lang="en-US" sz="1600" b="1" dirty="0">
                <a:solidFill>
                  <a:schemeClr val="accent6">
                    <a:lumMod val="75000"/>
                  </a:schemeClr>
                </a:solidFill>
                <a:latin typeface="Calibri" pitchFamily="34" charset="0"/>
              </a:rPr>
              <a:t>Seminal vesicles </a:t>
            </a:r>
            <a:r>
              <a:rPr lang="en-US" sz="1600" b="1" dirty="0">
                <a:solidFill>
                  <a:schemeClr val="accent6">
                    <a:lumMod val="50000"/>
                  </a:schemeClr>
                </a:solidFill>
                <a:latin typeface="Calibri" pitchFamily="34" charset="0"/>
              </a:rPr>
              <a:t>– produce 65% of semen, its duct joins with the vas deference to become the ejaculatory duct, which passes through the prostate to drain into the prostatic urethra</a:t>
            </a:r>
          </a:p>
          <a:p>
            <a:r>
              <a:rPr lang="en-US" sz="1600" b="1" dirty="0">
                <a:solidFill>
                  <a:schemeClr val="accent6">
                    <a:lumMod val="75000"/>
                  </a:schemeClr>
                </a:solidFill>
                <a:latin typeface="Calibri" pitchFamily="34" charset="0"/>
              </a:rPr>
              <a:t>Prostate</a:t>
            </a:r>
            <a:r>
              <a:rPr lang="en-US" sz="1600" b="1" dirty="0">
                <a:solidFill>
                  <a:schemeClr val="accent6">
                    <a:lumMod val="50000"/>
                  </a:schemeClr>
                </a:solidFill>
                <a:latin typeface="Calibri" pitchFamily="34" charset="0"/>
              </a:rPr>
              <a:t> – produces 30% of semen, surrounds prostatic urethra</a:t>
            </a:r>
          </a:p>
          <a:p>
            <a:r>
              <a:rPr lang="en-US" sz="1600" b="1" dirty="0">
                <a:solidFill>
                  <a:schemeClr val="accent6">
                    <a:lumMod val="75000"/>
                  </a:schemeClr>
                </a:solidFill>
                <a:latin typeface="Calibri" pitchFamily="34" charset="0"/>
              </a:rPr>
              <a:t>Bulbourethral (Cowper’s) gland </a:t>
            </a:r>
            <a:r>
              <a:rPr lang="en-US" sz="1600" b="1" dirty="0">
                <a:solidFill>
                  <a:schemeClr val="accent6">
                    <a:lumMod val="50000"/>
                  </a:schemeClr>
                </a:solidFill>
                <a:latin typeface="Calibri" pitchFamily="34" charset="0"/>
              </a:rPr>
              <a:t>– secretes mucus during arousal for lubrication of the urethra</a:t>
            </a:r>
          </a:p>
        </p:txBody>
      </p:sp>
      <p:sp>
        <p:nvSpPr>
          <p:cNvPr id="8" name="TextBox 7"/>
          <p:cNvSpPr txBox="1"/>
          <p:nvPr/>
        </p:nvSpPr>
        <p:spPr>
          <a:xfrm>
            <a:off x="7113181" y="2022663"/>
            <a:ext cx="2030819" cy="738664"/>
          </a:xfrm>
          <a:prstGeom prst="rect">
            <a:avLst/>
          </a:prstGeom>
          <a:noFill/>
        </p:spPr>
        <p:txBody>
          <a:bodyPr wrap="square" rtlCol="0">
            <a:spAutoFit/>
          </a:bodyPr>
          <a:lstStyle/>
          <a:p>
            <a:r>
              <a:rPr lang="en-US" sz="1400" b="1" dirty="0">
                <a:solidFill>
                  <a:srgbClr val="7030A0"/>
                </a:solidFill>
                <a:latin typeface="Tempus Sans ITC" pitchFamily="82" charset="0"/>
              </a:rPr>
              <a:t>These accessory glands and the penis will be covered in this module</a:t>
            </a:r>
          </a:p>
        </p:txBody>
      </p:sp>
      <p:sp>
        <p:nvSpPr>
          <p:cNvPr id="7" name="TextBox 6"/>
          <p:cNvSpPr txBox="1"/>
          <p:nvPr/>
        </p:nvSpPr>
        <p:spPr>
          <a:xfrm>
            <a:off x="7570717" y="83046"/>
            <a:ext cx="1390650" cy="1169551"/>
          </a:xfrm>
          <a:prstGeom prst="rect">
            <a:avLst/>
          </a:prstGeom>
          <a:solidFill>
            <a:srgbClr val="FFC000"/>
          </a:solidFill>
        </p:spPr>
        <p:txBody>
          <a:bodyPr wrap="square" rtlCol="0">
            <a:spAutoFit/>
          </a:bodyPr>
          <a:lstStyle/>
          <a:p>
            <a:r>
              <a:rPr lang="en-US" sz="1400" b="1" dirty="0">
                <a:solidFill>
                  <a:srgbClr val="C00000"/>
                </a:solidFill>
                <a:latin typeface="Tempus Sans ITC" pitchFamily="82" charset="0"/>
              </a:rPr>
              <a:t>This is a reminder slide from the digital lab on testes and ducts.</a:t>
            </a:r>
          </a:p>
        </p:txBody>
      </p:sp>
    </p:spTree>
    <p:extLst>
      <p:ext uri="{BB962C8B-B14F-4D97-AF65-F5344CB8AC3E}">
        <p14:creationId xmlns:p14="http://schemas.microsoft.com/office/powerpoint/2010/main" val="2725890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59393"/>
            <a:ext cx="6867525" cy="50958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143000" y="1143000"/>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epididymis</a:t>
            </a:r>
          </a:p>
        </p:txBody>
      </p:sp>
      <p:sp>
        <p:nvSpPr>
          <p:cNvPr id="10" name="TextBox 9"/>
          <p:cNvSpPr txBox="1"/>
          <p:nvPr/>
        </p:nvSpPr>
        <p:spPr>
          <a:xfrm>
            <a:off x="242868" y="397728"/>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245055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95064"/>
            <a:ext cx="7924800" cy="564450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2954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Prostate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305200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7300"/>
            <a:ext cx="7239000" cy="56007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271443" y="23622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Leydig</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cells</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a:off x="6905625" y="1724025"/>
            <a:ext cx="133350" cy="689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6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37" y="928390"/>
            <a:ext cx="7324725" cy="54959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3">
                    <a:lumMod val="50000"/>
                  </a:schemeClr>
                </a:solidFill>
                <a:latin typeface="Times New Roman" pitchFamily="18" charset="0"/>
                <a:cs typeface="Times New Roman" pitchFamily="18" charset="0"/>
              </a:rPr>
              <a:t>TISSUES</a:t>
            </a:r>
            <a:r>
              <a:rPr lang="en-US" sz="2400" b="1" dirty="0">
                <a:solidFill>
                  <a:schemeClr val="accent3">
                    <a:lumMod val="50000"/>
                  </a:schemeClr>
                </a:solidFill>
                <a:latin typeface="Script MT Bold" pitchFamily="66" charset="0"/>
              </a:rPr>
              <a:t>. (advance slide for answers)</a:t>
            </a:r>
          </a:p>
        </p:txBody>
      </p:sp>
      <p:sp>
        <p:nvSpPr>
          <p:cNvPr id="5" name="Freeform 4"/>
          <p:cNvSpPr/>
          <p:nvPr/>
        </p:nvSpPr>
        <p:spPr>
          <a:xfrm>
            <a:off x="762000" y="2705100"/>
            <a:ext cx="5534025" cy="3790950"/>
          </a:xfrm>
          <a:custGeom>
            <a:avLst/>
            <a:gdLst>
              <a:gd name="connsiteX0" fmla="*/ 2257425 w 5534025"/>
              <a:gd name="connsiteY0" fmla="*/ 371475 h 3790950"/>
              <a:gd name="connsiteX1" fmla="*/ 2133600 w 5534025"/>
              <a:gd name="connsiteY1" fmla="*/ 314325 h 3790950"/>
              <a:gd name="connsiteX2" fmla="*/ 2105025 w 5534025"/>
              <a:gd name="connsiteY2" fmla="*/ 295275 h 3790950"/>
              <a:gd name="connsiteX3" fmla="*/ 2019300 w 5534025"/>
              <a:gd name="connsiteY3" fmla="*/ 257175 h 3790950"/>
              <a:gd name="connsiteX4" fmla="*/ 1990725 w 5534025"/>
              <a:gd name="connsiteY4" fmla="*/ 238125 h 3790950"/>
              <a:gd name="connsiteX5" fmla="*/ 1952625 w 5534025"/>
              <a:gd name="connsiteY5" fmla="*/ 228600 h 3790950"/>
              <a:gd name="connsiteX6" fmla="*/ 1914525 w 5534025"/>
              <a:gd name="connsiteY6" fmla="*/ 209550 h 3790950"/>
              <a:gd name="connsiteX7" fmla="*/ 1857375 w 5534025"/>
              <a:gd name="connsiteY7" fmla="*/ 171450 h 3790950"/>
              <a:gd name="connsiteX8" fmla="*/ 1762125 w 5534025"/>
              <a:gd name="connsiteY8" fmla="*/ 152400 h 3790950"/>
              <a:gd name="connsiteX9" fmla="*/ 1695450 w 5534025"/>
              <a:gd name="connsiteY9" fmla="*/ 133350 h 3790950"/>
              <a:gd name="connsiteX10" fmla="*/ 1581150 w 5534025"/>
              <a:gd name="connsiteY10" fmla="*/ 114300 h 3790950"/>
              <a:gd name="connsiteX11" fmla="*/ 1495425 w 5534025"/>
              <a:gd name="connsiteY11" fmla="*/ 95250 h 3790950"/>
              <a:gd name="connsiteX12" fmla="*/ 1447800 w 5534025"/>
              <a:gd name="connsiteY12" fmla="*/ 85725 h 3790950"/>
              <a:gd name="connsiteX13" fmla="*/ 1333500 w 5534025"/>
              <a:gd name="connsiteY13" fmla="*/ 66675 h 3790950"/>
              <a:gd name="connsiteX14" fmla="*/ 1285875 w 5534025"/>
              <a:gd name="connsiteY14" fmla="*/ 57150 h 3790950"/>
              <a:gd name="connsiteX15" fmla="*/ 1190625 w 5534025"/>
              <a:gd name="connsiteY15" fmla="*/ 28575 h 3790950"/>
              <a:gd name="connsiteX16" fmla="*/ 676275 w 5534025"/>
              <a:gd name="connsiteY16" fmla="*/ 0 h 3790950"/>
              <a:gd name="connsiteX17" fmla="*/ 371475 w 5534025"/>
              <a:gd name="connsiteY17" fmla="*/ 19050 h 3790950"/>
              <a:gd name="connsiteX18" fmla="*/ 266700 w 5534025"/>
              <a:gd name="connsiteY18" fmla="*/ 47625 h 3790950"/>
              <a:gd name="connsiteX19" fmla="*/ 200025 w 5534025"/>
              <a:gd name="connsiteY19" fmla="*/ 76200 h 3790950"/>
              <a:gd name="connsiteX20" fmla="*/ 180975 w 5534025"/>
              <a:gd name="connsiteY20" fmla="*/ 104775 h 3790950"/>
              <a:gd name="connsiteX21" fmla="*/ 142875 w 5534025"/>
              <a:gd name="connsiteY21" fmla="*/ 123825 h 3790950"/>
              <a:gd name="connsiteX22" fmla="*/ 114300 w 5534025"/>
              <a:gd name="connsiteY22" fmla="*/ 152400 h 3790950"/>
              <a:gd name="connsiteX23" fmla="*/ 104775 w 5534025"/>
              <a:gd name="connsiteY23" fmla="*/ 180975 h 3790950"/>
              <a:gd name="connsiteX24" fmla="*/ 66675 w 5534025"/>
              <a:gd name="connsiteY24" fmla="*/ 257175 h 3790950"/>
              <a:gd name="connsiteX25" fmla="*/ 47625 w 5534025"/>
              <a:gd name="connsiteY25" fmla="*/ 333375 h 3790950"/>
              <a:gd name="connsiteX26" fmla="*/ 38100 w 5534025"/>
              <a:gd name="connsiteY26" fmla="*/ 361950 h 3790950"/>
              <a:gd name="connsiteX27" fmla="*/ 28575 w 5534025"/>
              <a:gd name="connsiteY27" fmla="*/ 409575 h 3790950"/>
              <a:gd name="connsiteX28" fmla="*/ 19050 w 5534025"/>
              <a:gd name="connsiteY28" fmla="*/ 447675 h 3790950"/>
              <a:gd name="connsiteX29" fmla="*/ 9525 w 5534025"/>
              <a:gd name="connsiteY29" fmla="*/ 504825 h 3790950"/>
              <a:gd name="connsiteX30" fmla="*/ 0 w 5534025"/>
              <a:gd name="connsiteY30" fmla="*/ 552450 h 3790950"/>
              <a:gd name="connsiteX31" fmla="*/ 9525 w 5534025"/>
              <a:gd name="connsiteY31" fmla="*/ 752475 h 3790950"/>
              <a:gd name="connsiteX32" fmla="*/ 28575 w 5534025"/>
              <a:gd name="connsiteY32" fmla="*/ 800100 h 3790950"/>
              <a:gd name="connsiteX33" fmla="*/ 57150 w 5534025"/>
              <a:gd name="connsiteY33" fmla="*/ 914400 h 3790950"/>
              <a:gd name="connsiteX34" fmla="*/ 66675 w 5534025"/>
              <a:gd name="connsiteY34" fmla="*/ 942975 h 3790950"/>
              <a:gd name="connsiteX35" fmla="*/ 76200 w 5534025"/>
              <a:gd name="connsiteY35" fmla="*/ 971550 h 3790950"/>
              <a:gd name="connsiteX36" fmla="*/ 104775 w 5534025"/>
              <a:gd name="connsiteY36" fmla="*/ 990600 h 3790950"/>
              <a:gd name="connsiteX37" fmla="*/ 142875 w 5534025"/>
              <a:gd name="connsiteY37" fmla="*/ 1085850 h 3790950"/>
              <a:gd name="connsiteX38" fmla="*/ 171450 w 5534025"/>
              <a:gd name="connsiteY38" fmla="*/ 1114425 h 3790950"/>
              <a:gd name="connsiteX39" fmla="*/ 200025 w 5534025"/>
              <a:gd name="connsiteY39" fmla="*/ 1152525 h 3790950"/>
              <a:gd name="connsiteX40" fmla="*/ 228600 w 5534025"/>
              <a:gd name="connsiteY40" fmla="*/ 1171575 h 3790950"/>
              <a:gd name="connsiteX41" fmla="*/ 285750 w 5534025"/>
              <a:gd name="connsiteY41" fmla="*/ 1228725 h 3790950"/>
              <a:gd name="connsiteX42" fmla="*/ 352425 w 5534025"/>
              <a:gd name="connsiteY42" fmla="*/ 1285875 h 3790950"/>
              <a:gd name="connsiteX43" fmla="*/ 495300 w 5534025"/>
              <a:gd name="connsiteY43" fmla="*/ 1409700 h 3790950"/>
              <a:gd name="connsiteX44" fmla="*/ 523875 w 5534025"/>
              <a:gd name="connsiteY44" fmla="*/ 1438275 h 3790950"/>
              <a:gd name="connsiteX45" fmla="*/ 619125 w 5534025"/>
              <a:gd name="connsiteY45" fmla="*/ 1485900 h 3790950"/>
              <a:gd name="connsiteX46" fmla="*/ 666750 w 5534025"/>
              <a:gd name="connsiteY46" fmla="*/ 1514475 h 3790950"/>
              <a:gd name="connsiteX47" fmla="*/ 704850 w 5534025"/>
              <a:gd name="connsiteY47" fmla="*/ 1524000 h 3790950"/>
              <a:gd name="connsiteX48" fmla="*/ 742950 w 5534025"/>
              <a:gd name="connsiteY48" fmla="*/ 1552575 h 3790950"/>
              <a:gd name="connsiteX49" fmla="*/ 847725 w 5534025"/>
              <a:gd name="connsiteY49" fmla="*/ 1590675 h 3790950"/>
              <a:gd name="connsiteX50" fmla="*/ 885825 w 5534025"/>
              <a:gd name="connsiteY50" fmla="*/ 1600200 h 3790950"/>
              <a:gd name="connsiteX51" fmla="*/ 1000125 w 5534025"/>
              <a:gd name="connsiteY51" fmla="*/ 1628775 h 3790950"/>
              <a:gd name="connsiteX52" fmla="*/ 1114425 w 5534025"/>
              <a:gd name="connsiteY52" fmla="*/ 1657350 h 3790950"/>
              <a:gd name="connsiteX53" fmla="*/ 1143000 w 5534025"/>
              <a:gd name="connsiteY53" fmla="*/ 1666875 h 3790950"/>
              <a:gd name="connsiteX54" fmla="*/ 1181100 w 5534025"/>
              <a:gd name="connsiteY54" fmla="*/ 1676400 h 3790950"/>
              <a:gd name="connsiteX55" fmla="*/ 1228725 w 5534025"/>
              <a:gd name="connsiteY55" fmla="*/ 1685925 h 3790950"/>
              <a:gd name="connsiteX56" fmla="*/ 1276350 w 5534025"/>
              <a:gd name="connsiteY56" fmla="*/ 1704975 h 3790950"/>
              <a:gd name="connsiteX57" fmla="*/ 1400175 w 5534025"/>
              <a:gd name="connsiteY57" fmla="*/ 1743075 h 3790950"/>
              <a:gd name="connsiteX58" fmla="*/ 1495425 w 5534025"/>
              <a:gd name="connsiteY58" fmla="*/ 1752600 h 3790950"/>
              <a:gd name="connsiteX59" fmla="*/ 1524000 w 5534025"/>
              <a:gd name="connsiteY59" fmla="*/ 1762125 h 3790950"/>
              <a:gd name="connsiteX60" fmla="*/ 1638300 w 5534025"/>
              <a:gd name="connsiteY60" fmla="*/ 1781175 h 3790950"/>
              <a:gd name="connsiteX61" fmla="*/ 1676400 w 5534025"/>
              <a:gd name="connsiteY61" fmla="*/ 1790700 h 3790950"/>
              <a:gd name="connsiteX62" fmla="*/ 1714500 w 5534025"/>
              <a:gd name="connsiteY62" fmla="*/ 1809750 h 3790950"/>
              <a:gd name="connsiteX63" fmla="*/ 1790700 w 5534025"/>
              <a:gd name="connsiteY63" fmla="*/ 1819275 h 3790950"/>
              <a:gd name="connsiteX64" fmla="*/ 1885950 w 5534025"/>
              <a:gd name="connsiteY64" fmla="*/ 1847850 h 3790950"/>
              <a:gd name="connsiteX65" fmla="*/ 1933575 w 5534025"/>
              <a:gd name="connsiteY65" fmla="*/ 1866900 h 3790950"/>
              <a:gd name="connsiteX66" fmla="*/ 1990725 w 5534025"/>
              <a:gd name="connsiteY66" fmla="*/ 1885950 h 3790950"/>
              <a:gd name="connsiteX67" fmla="*/ 2019300 w 5534025"/>
              <a:gd name="connsiteY67" fmla="*/ 1895475 h 3790950"/>
              <a:gd name="connsiteX68" fmla="*/ 2066925 w 5534025"/>
              <a:gd name="connsiteY68" fmla="*/ 1905000 h 3790950"/>
              <a:gd name="connsiteX69" fmla="*/ 2114550 w 5534025"/>
              <a:gd name="connsiteY69" fmla="*/ 1943100 h 3790950"/>
              <a:gd name="connsiteX70" fmla="*/ 2143125 w 5534025"/>
              <a:gd name="connsiteY70" fmla="*/ 1952625 h 3790950"/>
              <a:gd name="connsiteX71" fmla="*/ 2171700 w 5534025"/>
              <a:gd name="connsiteY71" fmla="*/ 1971675 h 3790950"/>
              <a:gd name="connsiteX72" fmla="*/ 2200275 w 5534025"/>
              <a:gd name="connsiteY72" fmla="*/ 1981200 h 3790950"/>
              <a:gd name="connsiteX73" fmla="*/ 2228850 w 5534025"/>
              <a:gd name="connsiteY73" fmla="*/ 2000250 h 3790950"/>
              <a:gd name="connsiteX74" fmla="*/ 2276475 w 5534025"/>
              <a:gd name="connsiteY74" fmla="*/ 2019300 h 3790950"/>
              <a:gd name="connsiteX75" fmla="*/ 2305050 w 5534025"/>
              <a:gd name="connsiteY75" fmla="*/ 2028825 h 3790950"/>
              <a:gd name="connsiteX76" fmla="*/ 2409825 w 5534025"/>
              <a:gd name="connsiteY76" fmla="*/ 2076450 h 3790950"/>
              <a:gd name="connsiteX77" fmla="*/ 2514600 w 5534025"/>
              <a:gd name="connsiteY77" fmla="*/ 2124075 h 3790950"/>
              <a:gd name="connsiteX78" fmla="*/ 2619375 w 5534025"/>
              <a:gd name="connsiteY78" fmla="*/ 2190750 h 3790950"/>
              <a:gd name="connsiteX79" fmla="*/ 2657475 w 5534025"/>
              <a:gd name="connsiteY79" fmla="*/ 2200275 h 3790950"/>
              <a:gd name="connsiteX80" fmla="*/ 2686050 w 5534025"/>
              <a:gd name="connsiteY80" fmla="*/ 2219325 h 3790950"/>
              <a:gd name="connsiteX81" fmla="*/ 2714625 w 5534025"/>
              <a:gd name="connsiteY81" fmla="*/ 2228850 h 3790950"/>
              <a:gd name="connsiteX82" fmla="*/ 2781300 w 5534025"/>
              <a:gd name="connsiteY82" fmla="*/ 2257425 h 3790950"/>
              <a:gd name="connsiteX83" fmla="*/ 2809875 w 5534025"/>
              <a:gd name="connsiteY83" fmla="*/ 2276475 h 3790950"/>
              <a:gd name="connsiteX84" fmla="*/ 2847975 w 5534025"/>
              <a:gd name="connsiteY84" fmla="*/ 2295525 h 3790950"/>
              <a:gd name="connsiteX85" fmla="*/ 2886075 w 5534025"/>
              <a:gd name="connsiteY85" fmla="*/ 2324100 h 3790950"/>
              <a:gd name="connsiteX86" fmla="*/ 2914650 w 5534025"/>
              <a:gd name="connsiteY86" fmla="*/ 2333625 h 3790950"/>
              <a:gd name="connsiteX87" fmla="*/ 2962275 w 5534025"/>
              <a:gd name="connsiteY87" fmla="*/ 2362200 h 3790950"/>
              <a:gd name="connsiteX88" fmla="*/ 3019425 w 5534025"/>
              <a:gd name="connsiteY88" fmla="*/ 2381250 h 3790950"/>
              <a:gd name="connsiteX89" fmla="*/ 3124200 w 5534025"/>
              <a:gd name="connsiteY89" fmla="*/ 2438400 h 3790950"/>
              <a:gd name="connsiteX90" fmla="*/ 3200400 w 5534025"/>
              <a:gd name="connsiteY90" fmla="*/ 2476500 h 3790950"/>
              <a:gd name="connsiteX91" fmla="*/ 3228975 w 5534025"/>
              <a:gd name="connsiteY91" fmla="*/ 2486025 h 3790950"/>
              <a:gd name="connsiteX92" fmla="*/ 3267075 w 5534025"/>
              <a:gd name="connsiteY92" fmla="*/ 2505075 h 3790950"/>
              <a:gd name="connsiteX93" fmla="*/ 3333750 w 5534025"/>
              <a:gd name="connsiteY93" fmla="*/ 2533650 h 3790950"/>
              <a:gd name="connsiteX94" fmla="*/ 3362325 w 5534025"/>
              <a:gd name="connsiteY94" fmla="*/ 2562225 h 3790950"/>
              <a:gd name="connsiteX95" fmla="*/ 3457575 w 5534025"/>
              <a:gd name="connsiteY95" fmla="*/ 2619375 h 3790950"/>
              <a:gd name="connsiteX96" fmla="*/ 3514725 w 5534025"/>
              <a:gd name="connsiteY96" fmla="*/ 2657475 h 3790950"/>
              <a:gd name="connsiteX97" fmla="*/ 3562350 w 5534025"/>
              <a:gd name="connsiteY97" fmla="*/ 2705100 h 3790950"/>
              <a:gd name="connsiteX98" fmla="*/ 3648075 w 5534025"/>
              <a:gd name="connsiteY98" fmla="*/ 2790825 h 3790950"/>
              <a:gd name="connsiteX99" fmla="*/ 3676650 w 5534025"/>
              <a:gd name="connsiteY99" fmla="*/ 2819400 h 3790950"/>
              <a:gd name="connsiteX100" fmla="*/ 3714750 w 5534025"/>
              <a:gd name="connsiteY100" fmla="*/ 2847975 h 3790950"/>
              <a:gd name="connsiteX101" fmla="*/ 3771900 w 5534025"/>
              <a:gd name="connsiteY101" fmla="*/ 2886075 h 3790950"/>
              <a:gd name="connsiteX102" fmla="*/ 3800475 w 5534025"/>
              <a:gd name="connsiteY102" fmla="*/ 2914650 h 3790950"/>
              <a:gd name="connsiteX103" fmla="*/ 3895725 w 5534025"/>
              <a:gd name="connsiteY103" fmla="*/ 3000375 h 3790950"/>
              <a:gd name="connsiteX104" fmla="*/ 3924300 w 5534025"/>
              <a:gd name="connsiteY104" fmla="*/ 3038475 h 3790950"/>
              <a:gd name="connsiteX105" fmla="*/ 3962400 w 5534025"/>
              <a:gd name="connsiteY105" fmla="*/ 3076575 h 3790950"/>
              <a:gd name="connsiteX106" fmla="*/ 4000500 w 5534025"/>
              <a:gd name="connsiteY106" fmla="*/ 3133725 h 3790950"/>
              <a:gd name="connsiteX107" fmla="*/ 4019550 w 5534025"/>
              <a:gd name="connsiteY107" fmla="*/ 3162300 h 3790950"/>
              <a:gd name="connsiteX108" fmla="*/ 4029075 w 5534025"/>
              <a:gd name="connsiteY108" fmla="*/ 3190875 h 3790950"/>
              <a:gd name="connsiteX109" fmla="*/ 4057650 w 5534025"/>
              <a:gd name="connsiteY109" fmla="*/ 3209925 h 3790950"/>
              <a:gd name="connsiteX110" fmla="*/ 4114800 w 5534025"/>
              <a:gd name="connsiteY110" fmla="*/ 3333750 h 3790950"/>
              <a:gd name="connsiteX111" fmla="*/ 4181475 w 5534025"/>
              <a:gd name="connsiteY111" fmla="*/ 3409950 h 3790950"/>
              <a:gd name="connsiteX112" fmla="*/ 4219575 w 5534025"/>
              <a:gd name="connsiteY112" fmla="*/ 3457575 h 3790950"/>
              <a:gd name="connsiteX113" fmla="*/ 4238625 w 5534025"/>
              <a:gd name="connsiteY113" fmla="*/ 3495675 h 3790950"/>
              <a:gd name="connsiteX114" fmla="*/ 4314825 w 5534025"/>
              <a:gd name="connsiteY114" fmla="*/ 3562350 h 3790950"/>
              <a:gd name="connsiteX115" fmla="*/ 4362450 w 5534025"/>
              <a:gd name="connsiteY115" fmla="*/ 3619500 h 3790950"/>
              <a:gd name="connsiteX116" fmla="*/ 4419600 w 5534025"/>
              <a:gd name="connsiteY116" fmla="*/ 3676650 h 3790950"/>
              <a:gd name="connsiteX117" fmla="*/ 4448175 w 5534025"/>
              <a:gd name="connsiteY117" fmla="*/ 3705225 h 3790950"/>
              <a:gd name="connsiteX118" fmla="*/ 4495800 w 5534025"/>
              <a:gd name="connsiteY118" fmla="*/ 3733800 h 3790950"/>
              <a:gd name="connsiteX119" fmla="*/ 4552950 w 5534025"/>
              <a:gd name="connsiteY119" fmla="*/ 3771900 h 3790950"/>
              <a:gd name="connsiteX120" fmla="*/ 4638675 w 5534025"/>
              <a:gd name="connsiteY120" fmla="*/ 3790950 h 3790950"/>
              <a:gd name="connsiteX121" fmla="*/ 4819650 w 5534025"/>
              <a:gd name="connsiteY121" fmla="*/ 3781425 h 3790950"/>
              <a:gd name="connsiteX122" fmla="*/ 4933950 w 5534025"/>
              <a:gd name="connsiteY122" fmla="*/ 3762375 h 3790950"/>
              <a:gd name="connsiteX123" fmla="*/ 5048250 w 5534025"/>
              <a:gd name="connsiteY123" fmla="*/ 3752850 h 3790950"/>
              <a:gd name="connsiteX124" fmla="*/ 5286375 w 5534025"/>
              <a:gd name="connsiteY124" fmla="*/ 3733800 h 3790950"/>
              <a:gd name="connsiteX125" fmla="*/ 5353050 w 5534025"/>
              <a:gd name="connsiteY125" fmla="*/ 3724275 h 3790950"/>
              <a:gd name="connsiteX126" fmla="*/ 5467350 w 5534025"/>
              <a:gd name="connsiteY126" fmla="*/ 3705225 h 3790950"/>
              <a:gd name="connsiteX127" fmla="*/ 5495925 w 5534025"/>
              <a:gd name="connsiteY127" fmla="*/ 3676650 h 3790950"/>
              <a:gd name="connsiteX128" fmla="*/ 5514975 w 5534025"/>
              <a:gd name="connsiteY128" fmla="*/ 3619500 h 3790950"/>
              <a:gd name="connsiteX129" fmla="*/ 5534025 w 5534025"/>
              <a:gd name="connsiteY129" fmla="*/ 3543300 h 3790950"/>
              <a:gd name="connsiteX130" fmla="*/ 5524500 w 5534025"/>
              <a:gd name="connsiteY130" fmla="*/ 3371850 h 3790950"/>
              <a:gd name="connsiteX131" fmla="*/ 5505450 w 5534025"/>
              <a:gd name="connsiteY131" fmla="*/ 3333750 h 3790950"/>
              <a:gd name="connsiteX132" fmla="*/ 5486400 w 5534025"/>
              <a:gd name="connsiteY132" fmla="*/ 3276600 h 3790950"/>
              <a:gd name="connsiteX133" fmla="*/ 5467350 w 5534025"/>
              <a:gd name="connsiteY133" fmla="*/ 3248025 h 3790950"/>
              <a:gd name="connsiteX134" fmla="*/ 5448300 w 5534025"/>
              <a:gd name="connsiteY134" fmla="*/ 3190875 h 3790950"/>
              <a:gd name="connsiteX135" fmla="*/ 5438775 w 5534025"/>
              <a:gd name="connsiteY135" fmla="*/ 3162300 h 3790950"/>
              <a:gd name="connsiteX136" fmla="*/ 5410200 w 5534025"/>
              <a:gd name="connsiteY136" fmla="*/ 3105150 h 3790950"/>
              <a:gd name="connsiteX137" fmla="*/ 5381625 w 5534025"/>
              <a:gd name="connsiteY137" fmla="*/ 3057525 h 3790950"/>
              <a:gd name="connsiteX138" fmla="*/ 5362575 w 5534025"/>
              <a:gd name="connsiteY138" fmla="*/ 3019425 h 3790950"/>
              <a:gd name="connsiteX139" fmla="*/ 5343525 w 5534025"/>
              <a:gd name="connsiteY139" fmla="*/ 2990850 h 3790950"/>
              <a:gd name="connsiteX140" fmla="*/ 5286375 w 5534025"/>
              <a:gd name="connsiteY140" fmla="*/ 2895600 h 3790950"/>
              <a:gd name="connsiteX141" fmla="*/ 5267325 w 5534025"/>
              <a:gd name="connsiteY141" fmla="*/ 2867025 h 3790950"/>
              <a:gd name="connsiteX142" fmla="*/ 5248275 w 5534025"/>
              <a:gd name="connsiteY142" fmla="*/ 2838450 h 3790950"/>
              <a:gd name="connsiteX143" fmla="*/ 5238750 w 5534025"/>
              <a:gd name="connsiteY143" fmla="*/ 2809875 h 3790950"/>
              <a:gd name="connsiteX144" fmla="*/ 5200650 w 5534025"/>
              <a:gd name="connsiteY144" fmla="*/ 2752725 h 3790950"/>
              <a:gd name="connsiteX145" fmla="*/ 5162550 w 5534025"/>
              <a:gd name="connsiteY145" fmla="*/ 2695575 h 3790950"/>
              <a:gd name="connsiteX146" fmla="*/ 5143500 w 5534025"/>
              <a:gd name="connsiteY146" fmla="*/ 2667000 h 3790950"/>
              <a:gd name="connsiteX147" fmla="*/ 5133975 w 5534025"/>
              <a:gd name="connsiteY147" fmla="*/ 2638425 h 3790950"/>
              <a:gd name="connsiteX148" fmla="*/ 5105400 w 5534025"/>
              <a:gd name="connsiteY148" fmla="*/ 2609850 h 3790950"/>
              <a:gd name="connsiteX149" fmla="*/ 5067300 w 5534025"/>
              <a:gd name="connsiteY149" fmla="*/ 2533650 h 3790950"/>
              <a:gd name="connsiteX150" fmla="*/ 5057775 w 5534025"/>
              <a:gd name="connsiteY150" fmla="*/ 2505075 h 3790950"/>
              <a:gd name="connsiteX151" fmla="*/ 5010150 w 5534025"/>
              <a:gd name="connsiteY151" fmla="*/ 2457450 h 3790950"/>
              <a:gd name="connsiteX152" fmla="*/ 4991100 w 5534025"/>
              <a:gd name="connsiteY152" fmla="*/ 2400300 h 3790950"/>
              <a:gd name="connsiteX153" fmla="*/ 4924425 w 5534025"/>
              <a:gd name="connsiteY153" fmla="*/ 2286000 h 3790950"/>
              <a:gd name="connsiteX154" fmla="*/ 4914900 w 5534025"/>
              <a:gd name="connsiteY154" fmla="*/ 2247900 h 3790950"/>
              <a:gd name="connsiteX155" fmla="*/ 4876800 w 5534025"/>
              <a:gd name="connsiteY155" fmla="*/ 2190750 h 3790950"/>
              <a:gd name="connsiteX156" fmla="*/ 4857750 w 5534025"/>
              <a:gd name="connsiteY156" fmla="*/ 2162175 h 3790950"/>
              <a:gd name="connsiteX157" fmla="*/ 4848225 w 5534025"/>
              <a:gd name="connsiteY157" fmla="*/ 2133600 h 3790950"/>
              <a:gd name="connsiteX158" fmla="*/ 4819650 w 5534025"/>
              <a:gd name="connsiteY158" fmla="*/ 2105025 h 3790950"/>
              <a:gd name="connsiteX159" fmla="*/ 4800600 w 5534025"/>
              <a:gd name="connsiteY159" fmla="*/ 2066925 h 3790950"/>
              <a:gd name="connsiteX160" fmla="*/ 4743450 w 5534025"/>
              <a:gd name="connsiteY160" fmla="*/ 1981200 h 3790950"/>
              <a:gd name="connsiteX161" fmla="*/ 4724400 w 5534025"/>
              <a:gd name="connsiteY161" fmla="*/ 1952625 h 3790950"/>
              <a:gd name="connsiteX162" fmla="*/ 4705350 w 5534025"/>
              <a:gd name="connsiteY162" fmla="*/ 1914525 h 3790950"/>
              <a:gd name="connsiteX163" fmla="*/ 4638675 w 5534025"/>
              <a:gd name="connsiteY163" fmla="*/ 1828800 h 3790950"/>
              <a:gd name="connsiteX164" fmla="*/ 4610100 w 5534025"/>
              <a:gd name="connsiteY164" fmla="*/ 1790700 h 3790950"/>
              <a:gd name="connsiteX165" fmla="*/ 4591050 w 5534025"/>
              <a:gd name="connsiteY165" fmla="*/ 1762125 h 3790950"/>
              <a:gd name="connsiteX166" fmla="*/ 4533900 w 5534025"/>
              <a:gd name="connsiteY166" fmla="*/ 1704975 h 3790950"/>
              <a:gd name="connsiteX167" fmla="*/ 4486275 w 5534025"/>
              <a:gd name="connsiteY167" fmla="*/ 1647825 h 3790950"/>
              <a:gd name="connsiteX168" fmla="*/ 4448175 w 5534025"/>
              <a:gd name="connsiteY168" fmla="*/ 1628775 h 3790950"/>
              <a:gd name="connsiteX169" fmla="*/ 4343400 w 5534025"/>
              <a:gd name="connsiteY169" fmla="*/ 1552575 h 3790950"/>
              <a:gd name="connsiteX170" fmla="*/ 4286250 w 5534025"/>
              <a:gd name="connsiteY170" fmla="*/ 1504950 h 3790950"/>
              <a:gd name="connsiteX171" fmla="*/ 4257675 w 5534025"/>
              <a:gd name="connsiteY171" fmla="*/ 1476375 h 3790950"/>
              <a:gd name="connsiteX172" fmla="*/ 4210050 w 5534025"/>
              <a:gd name="connsiteY172" fmla="*/ 1457325 h 3790950"/>
              <a:gd name="connsiteX173" fmla="*/ 4191000 w 5534025"/>
              <a:gd name="connsiteY173" fmla="*/ 1428750 h 3790950"/>
              <a:gd name="connsiteX174" fmla="*/ 4152900 w 5534025"/>
              <a:gd name="connsiteY174" fmla="*/ 1400175 h 3790950"/>
              <a:gd name="connsiteX175" fmla="*/ 4086225 w 5534025"/>
              <a:gd name="connsiteY175" fmla="*/ 1362075 h 3790950"/>
              <a:gd name="connsiteX176" fmla="*/ 4057650 w 5534025"/>
              <a:gd name="connsiteY176" fmla="*/ 1333500 h 3790950"/>
              <a:gd name="connsiteX177" fmla="*/ 4000500 w 5534025"/>
              <a:gd name="connsiteY177" fmla="*/ 1295400 h 3790950"/>
              <a:gd name="connsiteX178" fmla="*/ 3971925 w 5534025"/>
              <a:gd name="connsiteY178" fmla="*/ 1276350 h 3790950"/>
              <a:gd name="connsiteX179" fmla="*/ 3943350 w 5534025"/>
              <a:gd name="connsiteY179" fmla="*/ 1257300 h 3790950"/>
              <a:gd name="connsiteX180" fmla="*/ 3810000 w 5534025"/>
              <a:gd name="connsiteY180" fmla="*/ 1162050 h 3790950"/>
              <a:gd name="connsiteX181" fmla="*/ 3733800 w 5534025"/>
              <a:gd name="connsiteY181" fmla="*/ 1123950 h 3790950"/>
              <a:gd name="connsiteX182" fmla="*/ 3676650 w 5534025"/>
              <a:gd name="connsiteY182" fmla="*/ 1095375 h 3790950"/>
              <a:gd name="connsiteX183" fmla="*/ 3581400 w 5534025"/>
              <a:gd name="connsiteY183" fmla="*/ 1028700 h 3790950"/>
              <a:gd name="connsiteX184" fmla="*/ 3552825 w 5534025"/>
              <a:gd name="connsiteY184" fmla="*/ 1009650 h 3790950"/>
              <a:gd name="connsiteX185" fmla="*/ 3448050 w 5534025"/>
              <a:gd name="connsiteY185" fmla="*/ 952500 h 3790950"/>
              <a:gd name="connsiteX186" fmla="*/ 3409950 w 5534025"/>
              <a:gd name="connsiteY186" fmla="*/ 933450 h 3790950"/>
              <a:gd name="connsiteX187" fmla="*/ 3352800 w 5534025"/>
              <a:gd name="connsiteY187" fmla="*/ 895350 h 3790950"/>
              <a:gd name="connsiteX188" fmla="*/ 3324225 w 5534025"/>
              <a:gd name="connsiteY188" fmla="*/ 866775 h 3790950"/>
              <a:gd name="connsiteX189" fmla="*/ 3286125 w 5534025"/>
              <a:gd name="connsiteY189" fmla="*/ 847725 h 3790950"/>
              <a:gd name="connsiteX190" fmla="*/ 3257550 w 5534025"/>
              <a:gd name="connsiteY190" fmla="*/ 828675 h 3790950"/>
              <a:gd name="connsiteX191" fmla="*/ 3190875 w 5534025"/>
              <a:gd name="connsiteY191" fmla="*/ 790575 h 3790950"/>
              <a:gd name="connsiteX192" fmla="*/ 3152775 w 5534025"/>
              <a:gd name="connsiteY192" fmla="*/ 752475 h 3790950"/>
              <a:gd name="connsiteX193" fmla="*/ 3095625 w 5534025"/>
              <a:gd name="connsiteY193" fmla="*/ 733425 h 3790950"/>
              <a:gd name="connsiteX194" fmla="*/ 3067050 w 5534025"/>
              <a:gd name="connsiteY194" fmla="*/ 723900 h 3790950"/>
              <a:gd name="connsiteX195" fmla="*/ 3009900 w 5534025"/>
              <a:gd name="connsiteY195" fmla="*/ 695325 h 3790950"/>
              <a:gd name="connsiteX196" fmla="*/ 2943225 w 5534025"/>
              <a:gd name="connsiteY196" fmla="*/ 676275 h 3790950"/>
              <a:gd name="connsiteX197" fmla="*/ 2914650 w 5534025"/>
              <a:gd name="connsiteY197" fmla="*/ 657225 h 3790950"/>
              <a:gd name="connsiteX198" fmla="*/ 2876550 w 5534025"/>
              <a:gd name="connsiteY198" fmla="*/ 638175 h 3790950"/>
              <a:gd name="connsiteX199" fmla="*/ 2809875 w 5534025"/>
              <a:gd name="connsiteY199" fmla="*/ 600075 h 3790950"/>
              <a:gd name="connsiteX200" fmla="*/ 2762250 w 5534025"/>
              <a:gd name="connsiteY200" fmla="*/ 590550 h 3790950"/>
              <a:gd name="connsiteX201" fmla="*/ 2705100 w 5534025"/>
              <a:gd name="connsiteY201" fmla="*/ 571500 h 3790950"/>
              <a:gd name="connsiteX202" fmla="*/ 2676525 w 5534025"/>
              <a:gd name="connsiteY202" fmla="*/ 561975 h 3790950"/>
              <a:gd name="connsiteX203" fmla="*/ 2647950 w 5534025"/>
              <a:gd name="connsiteY203" fmla="*/ 542925 h 3790950"/>
              <a:gd name="connsiteX204" fmla="*/ 2590800 w 5534025"/>
              <a:gd name="connsiteY204" fmla="*/ 523875 h 3790950"/>
              <a:gd name="connsiteX205" fmla="*/ 2562225 w 5534025"/>
              <a:gd name="connsiteY205" fmla="*/ 514350 h 3790950"/>
              <a:gd name="connsiteX206" fmla="*/ 2533650 w 5534025"/>
              <a:gd name="connsiteY206" fmla="*/ 504825 h 3790950"/>
              <a:gd name="connsiteX207" fmla="*/ 2505075 w 5534025"/>
              <a:gd name="connsiteY207" fmla="*/ 495300 h 3790950"/>
              <a:gd name="connsiteX208" fmla="*/ 2476500 w 5534025"/>
              <a:gd name="connsiteY208" fmla="*/ 476250 h 3790950"/>
              <a:gd name="connsiteX209" fmla="*/ 2409825 w 5534025"/>
              <a:gd name="connsiteY209" fmla="*/ 457200 h 3790950"/>
              <a:gd name="connsiteX210" fmla="*/ 2352675 w 5534025"/>
              <a:gd name="connsiteY210" fmla="*/ 428625 h 3790950"/>
              <a:gd name="connsiteX211" fmla="*/ 2324100 w 5534025"/>
              <a:gd name="connsiteY211" fmla="*/ 409575 h 3790950"/>
              <a:gd name="connsiteX212" fmla="*/ 2295525 w 5534025"/>
              <a:gd name="connsiteY212" fmla="*/ 400050 h 3790950"/>
              <a:gd name="connsiteX213" fmla="*/ 2266950 w 5534025"/>
              <a:gd name="connsiteY213" fmla="*/ 381000 h 3790950"/>
              <a:gd name="connsiteX214" fmla="*/ 2238375 w 5534025"/>
              <a:gd name="connsiteY214" fmla="*/ 371475 h 3790950"/>
              <a:gd name="connsiteX215" fmla="*/ 2257425 w 5534025"/>
              <a:gd name="connsiteY215" fmla="*/ 371475 h 379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5534025" h="3790950">
                <a:moveTo>
                  <a:pt x="2257425" y="371475"/>
                </a:moveTo>
                <a:cubicBezTo>
                  <a:pt x="2239962" y="361950"/>
                  <a:pt x="2162505" y="330842"/>
                  <a:pt x="2133600" y="314325"/>
                </a:cubicBezTo>
                <a:cubicBezTo>
                  <a:pt x="2123661" y="308645"/>
                  <a:pt x="2115264" y="300395"/>
                  <a:pt x="2105025" y="295275"/>
                </a:cubicBezTo>
                <a:cubicBezTo>
                  <a:pt x="2077056" y="281291"/>
                  <a:pt x="2047269" y="271159"/>
                  <a:pt x="2019300" y="257175"/>
                </a:cubicBezTo>
                <a:cubicBezTo>
                  <a:pt x="2009061" y="252055"/>
                  <a:pt x="2001247" y="242634"/>
                  <a:pt x="1990725" y="238125"/>
                </a:cubicBezTo>
                <a:cubicBezTo>
                  <a:pt x="1978693" y="232968"/>
                  <a:pt x="1964882" y="233197"/>
                  <a:pt x="1952625" y="228600"/>
                </a:cubicBezTo>
                <a:cubicBezTo>
                  <a:pt x="1939330" y="223614"/>
                  <a:pt x="1926701" y="216855"/>
                  <a:pt x="1914525" y="209550"/>
                </a:cubicBezTo>
                <a:cubicBezTo>
                  <a:pt x="1894892" y="197770"/>
                  <a:pt x="1879587" y="177003"/>
                  <a:pt x="1857375" y="171450"/>
                </a:cubicBezTo>
                <a:cubicBezTo>
                  <a:pt x="1705557" y="133495"/>
                  <a:pt x="1972313" y="199108"/>
                  <a:pt x="1762125" y="152400"/>
                </a:cubicBezTo>
                <a:cubicBezTo>
                  <a:pt x="1655995" y="128816"/>
                  <a:pt x="1828217" y="158244"/>
                  <a:pt x="1695450" y="133350"/>
                </a:cubicBezTo>
                <a:cubicBezTo>
                  <a:pt x="1657486" y="126232"/>
                  <a:pt x="1617793" y="126514"/>
                  <a:pt x="1581150" y="114300"/>
                </a:cubicBezTo>
                <a:cubicBezTo>
                  <a:pt x="1530767" y="97506"/>
                  <a:pt x="1569184" y="108661"/>
                  <a:pt x="1495425" y="95250"/>
                </a:cubicBezTo>
                <a:cubicBezTo>
                  <a:pt x="1479497" y="92354"/>
                  <a:pt x="1463743" y="88538"/>
                  <a:pt x="1447800" y="85725"/>
                </a:cubicBezTo>
                <a:cubicBezTo>
                  <a:pt x="1409762" y="79012"/>
                  <a:pt x="1371375" y="74250"/>
                  <a:pt x="1333500" y="66675"/>
                </a:cubicBezTo>
                <a:cubicBezTo>
                  <a:pt x="1317625" y="63500"/>
                  <a:pt x="1301494" y="61410"/>
                  <a:pt x="1285875" y="57150"/>
                </a:cubicBezTo>
                <a:cubicBezTo>
                  <a:pt x="1269260" y="52619"/>
                  <a:pt x="1213684" y="30807"/>
                  <a:pt x="1190625" y="28575"/>
                </a:cubicBezTo>
                <a:cubicBezTo>
                  <a:pt x="978136" y="8012"/>
                  <a:pt x="889382" y="7893"/>
                  <a:pt x="676275" y="0"/>
                </a:cubicBezTo>
                <a:cubicBezTo>
                  <a:pt x="644554" y="1586"/>
                  <a:pt x="430695" y="10167"/>
                  <a:pt x="371475" y="19050"/>
                </a:cubicBezTo>
                <a:cubicBezTo>
                  <a:pt x="364004" y="20171"/>
                  <a:pt x="290022" y="37630"/>
                  <a:pt x="266700" y="47625"/>
                </a:cubicBezTo>
                <a:cubicBezTo>
                  <a:pt x="184310" y="82935"/>
                  <a:pt x="267038" y="53862"/>
                  <a:pt x="200025" y="76200"/>
                </a:cubicBezTo>
                <a:cubicBezTo>
                  <a:pt x="193675" y="85725"/>
                  <a:pt x="189769" y="97446"/>
                  <a:pt x="180975" y="104775"/>
                </a:cubicBezTo>
                <a:cubicBezTo>
                  <a:pt x="170067" y="113865"/>
                  <a:pt x="154429" y="115572"/>
                  <a:pt x="142875" y="123825"/>
                </a:cubicBezTo>
                <a:cubicBezTo>
                  <a:pt x="131914" y="131655"/>
                  <a:pt x="123825" y="142875"/>
                  <a:pt x="114300" y="152400"/>
                </a:cubicBezTo>
                <a:cubicBezTo>
                  <a:pt x="111125" y="161925"/>
                  <a:pt x="108930" y="171835"/>
                  <a:pt x="104775" y="180975"/>
                </a:cubicBezTo>
                <a:cubicBezTo>
                  <a:pt x="93024" y="206828"/>
                  <a:pt x="73563" y="229625"/>
                  <a:pt x="66675" y="257175"/>
                </a:cubicBezTo>
                <a:cubicBezTo>
                  <a:pt x="60325" y="282575"/>
                  <a:pt x="55904" y="308537"/>
                  <a:pt x="47625" y="333375"/>
                </a:cubicBezTo>
                <a:cubicBezTo>
                  <a:pt x="44450" y="342900"/>
                  <a:pt x="40535" y="352210"/>
                  <a:pt x="38100" y="361950"/>
                </a:cubicBezTo>
                <a:cubicBezTo>
                  <a:pt x="34173" y="377656"/>
                  <a:pt x="32087" y="393771"/>
                  <a:pt x="28575" y="409575"/>
                </a:cubicBezTo>
                <a:cubicBezTo>
                  <a:pt x="25735" y="422354"/>
                  <a:pt x="21617" y="434838"/>
                  <a:pt x="19050" y="447675"/>
                </a:cubicBezTo>
                <a:cubicBezTo>
                  <a:pt x="15262" y="466613"/>
                  <a:pt x="12980" y="485824"/>
                  <a:pt x="9525" y="504825"/>
                </a:cubicBezTo>
                <a:cubicBezTo>
                  <a:pt x="6629" y="520753"/>
                  <a:pt x="3175" y="536575"/>
                  <a:pt x="0" y="552450"/>
                </a:cubicBezTo>
                <a:cubicBezTo>
                  <a:pt x="3175" y="619125"/>
                  <a:pt x="1874" y="686164"/>
                  <a:pt x="9525" y="752475"/>
                </a:cubicBezTo>
                <a:cubicBezTo>
                  <a:pt x="11485" y="769460"/>
                  <a:pt x="24076" y="783605"/>
                  <a:pt x="28575" y="800100"/>
                </a:cubicBezTo>
                <a:cubicBezTo>
                  <a:pt x="86293" y="1011732"/>
                  <a:pt x="-14683" y="698900"/>
                  <a:pt x="57150" y="914400"/>
                </a:cubicBezTo>
                <a:lnTo>
                  <a:pt x="66675" y="942975"/>
                </a:lnTo>
                <a:cubicBezTo>
                  <a:pt x="69850" y="952500"/>
                  <a:pt x="67846" y="965981"/>
                  <a:pt x="76200" y="971550"/>
                </a:cubicBezTo>
                <a:lnTo>
                  <a:pt x="104775" y="990600"/>
                </a:lnTo>
                <a:cubicBezTo>
                  <a:pt x="113450" y="1016625"/>
                  <a:pt x="125356" y="1061324"/>
                  <a:pt x="142875" y="1085850"/>
                </a:cubicBezTo>
                <a:cubicBezTo>
                  <a:pt x="150705" y="1096811"/>
                  <a:pt x="162684" y="1104198"/>
                  <a:pt x="171450" y="1114425"/>
                </a:cubicBezTo>
                <a:cubicBezTo>
                  <a:pt x="181781" y="1126478"/>
                  <a:pt x="188800" y="1141300"/>
                  <a:pt x="200025" y="1152525"/>
                </a:cubicBezTo>
                <a:cubicBezTo>
                  <a:pt x="208120" y="1160620"/>
                  <a:pt x="220044" y="1163970"/>
                  <a:pt x="228600" y="1171575"/>
                </a:cubicBezTo>
                <a:cubicBezTo>
                  <a:pt x="248736" y="1189473"/>
                  <a:pt x="265295" y="1211192"/>
                  <a:pt x="285750" y="1228725"/>
                </a:cubicBezTo>
                <a:cubicBezTo>
                  <a:pt x="307975" y="1247775"/>
                  <a:pt x="331026" y="1265902"/>
                  <a:pt x="352425" y="1285875"/>
                </a:cubicBezTo>
                <a:cubicBezTo>
                  <a:pt x="576780" y="1495273"/>
                  <a:pt x="301430" y="1254604"/>
                  <a:pt x="495300" y="1409700"/>
                </a:cubicBezTo>
                <a:cubicBezTo>
                  <a:pt x="505819" y="1418115"/>
                  <a:pt x="513242" y="1430005"/>
                  <a:pt x="523875" y="1438275"/>
                </a:cubicBezTo>
                <a:cubicBezTo>
                  <a:pt x="577593" y="1480055"/>
                  <a:pt x="567004" y="1472870"/>
                  <a:pt x="619125" y="1485900"/>
                </a:cubicBezTo>
                <a:cubicBezTo>
                  <a:pt x="635000" y="1495425"/>
                  <a:pt x="649832" y="1506956"/>
                  <a:pt x="666750" y="1514475"/>
                </a:cubicBezTo>
                <a:cubicBezTo>
                  <a:pt x="678713" y="1519792"/>
                  <a:pt x="693141" y="1518146"/>
                  <a:pt x="704850" y="1524000"/>
                </a:cubicBezTo>
                <a:cubicBezTo>
                  <a:pt x="719049" y="1531100"/>
                  <a:pt x="729073" y="1544865"/>
                  <a:pt x="742950" y="1552575"/>
                </a:cubicBezTo>
                <a:cubicBezTo>
                  <a:pt x="760733" y="1562454"/>
                  <a:pt x="831299" y="1585747"/>
                  <a:pt x="847725" y="1590675"/>
                </a:cubicBezTo>
                <a:cubicBezTo>
                  <a:pt x="860264" y="1594437"/>
                  <a:pt x="873406" y="1596060"/>
                  <a:pt x="885825" y="1600200"/>
                </a:cubicBezTo>
                <a:cubicBezTo>
                  <a:pt x="978259" y="1631011"/>
                  <a:pt x="885057" y="1612337"/>
                  <a:pt x="1000125" y="1628775"/>
                </a:cubicBezTo>
                <a:cubicBezTo>
                  <a:pt x="1067392" y="1651197"/>
                  <a:pt x="987057" y="1625508"/>
                  <a:pt x="1114425" y="1657350"/>
                </a:cubicBezTo>
                <a:cubicBezTo>
                  <a:pt x="1124165" y="1659785"/>
                  <a:pt x="1133346" y="1664117"/>
                  <a:pt x="1143000" y="1666875"/>
                </a:cubicBezTo>
                <a:cubicBezTo>
                  <a:pt x="1155587" y="1670471"/>
                  <a:pt x="1168321" y="1673560"/>
                  <a:pt x="1181100" y="1676400"/>
                </a:cubicBezTo>
                <a:cubicBezTo>
                  <a:pt x="1196904" y="1679912"/>
                  <a:pt x="1213218" y="1681273"/>
                  <a:pt x="1228725" y="1685925"/>
                </a:cubicBezTo>
                <a:cubicBezTo>
                  <a:pt x="1245102" y="1690838"/>
                  <a:pt x="1260282" y="1699132"/>
                  <a:pt x="1276350" y="1704975"/>
                </a:cubicBezTo>
                <a:cubicBezTo>
                  <a:pt x="1299026" y="1713221"/>
                  <a:pt x="1379116" y="1739359"/>
                  <a:pt x="1400175" y="1743075"/>
                </a:cubicBezTo>
                <a:cubicBezTo>
                  <a:pt x="1431598" y="1748620"/>
                  <a:pt x="1463675" y="1749425"/>
                  <a:pt x="1495425" y="1752600"/>
                </a:cubicBezTo>
                <a:cubicBezTo>
                  <a:pt x="1504950" y="1755775"/>
                  <a:pt x="1514260" y="1759690"/>
                  <a:pt x="1524000" y="1762125"/>
                </a:cubicBezTo>
                <a:cubicBezTo>
                  <a:pt x="1576649" y="1775287"/>
                  <a:pt x="1579160" y="1770422"/>
                  <a:pt x="1638300" y="1781175"/>
                </a:cubicBezTo>
                <a:cubicBezTo>
                  <a:pt x="1651180" y="1783517"/>
                  <a:pt x="1664143" y="1786103"/>
                  <a:pt x="1676400" y="1790700"/>
                </a:cubicBezTo>
                <a:cubicBezTo>
                  <a:pt x="1689695" y="1795686"/>
                  <a:pt x="1700725" y="1806306"/>
                  <a:pt x="1714500" y="1809750"/>
                </a:cubicBezTo>
                <a:cubicBezTo>
                  <a:pt x="1739333" y="1815958"/>
                  <a:pt x="1765300" y="1816100"/>
                  <a:pt x="1790700" y="1819275"/>
                </a:cubicBezTo>
                <a:cubicBezTo>
                  <a:pt x="1870487" y="1859169"/>
                  <a:pt x="1781588" y="1819388"/>
                  <a:pt x="1885950" y="1847850"/>
                </a:cubicBezTo>
                <a:cubicBezTo>
                  <a:pt x="1902445" y="1852349"/>
                  <a:pt x="1917507" y="1861057"/>
                  <a:pt x="1933575" y="1866900"/>
                </a:cubicBezTo>
                <a:cubicBezTo>
                  <a:pt x="1952446" y="1873762"/>
                  <a:pt x="1971675" y="1879600"/>
                  <a:pt x="1990725" y="1885950"/>
                </a:cubicBezTo>
                <a:cubicBezTo>
                  <a:pt x="2000250" y="1889125"/>
                  <a:pt x="2009455" y="1893506"/>
                  <a:pt x="2019300" y="1895475"/>
                </a:cubicBezTo>
                <a:lnTo>
                  <a:pt x="2066925" y="1905000"/>
                </a:lnTo>
                <a:cubicBezTo>
                  <a:pt x="2082800" y="1917700"/>
                  <a:pt x="2097310" y="1932325"/>
                  <a:pt x="2114550" y="1943100"/>
                </a:cubicBezTo>
                <a:cubicBezTo>
                  <a:pt x="2123064" y="1948421"/>
                  <a:pt x="2134145" y="1948135"/>
                  <a:pt x="2143125" y="1952625"/>
                </a:cubicBezTo>
                <a:cubicBezTo>
                  <a:pt x="2153364" y="1957745"/>
                  <a:pt x="2161461" y="1966555"/>
                  <a:pt x="2171700" y="1971675"/>
                </a:cubicBezTo>
                <a:cubicBezTo>
                  <a:pt x="2180680" y="1976165"/>
                  <a:pt x="2191295" y="1976710"/>
                  <a:pt x="2200275" y="1981200"/>
                </a:cubicBezTo>
                <a:cubicBezTo>
                  <a:pt x="2210514" y="1986320"/>
                  <a:pt x="2218611" y="1995130"/>
                  <a:pt x="2228850" y="2000250"/>
                </a:cubicBezTo>
                <a:cubicBezTo>
                  <a:pt x="2244143" y="2007896"/>
                  <a:pt x="2260466" y="2013297"/>
                  <a:pt x="2276475" y="2019300"/>
                </a:cubicBezTo>
                <a:cubicBezTo>
                  <a:pt x="2285876" y="2022825"/>
                  <a:pt x="2296273" y="2023949"/>
                  <a:pt x="2305050" y="2028825"/>
                </a:cubicBezTo>
                <a:cubicBezTo>
                  <a:pt x="2397739" y="2080319"/>
                  <a:pt x="2324144" y="2059314"/>
                  <a:pt x="2409825" y="2076450"/>
                </a:cubicBezTo>
                <a:cubicBezTo>
                  <a:pt x="2471266" y="2137891"/>
                  <a:pt x="2397435" y="2073862"/>
                  <a:pt x="2514600" y="2124075"/>
                </a:cubicBezTo>
                <a:cubicBezTo>
                  <a:pt x="2520866" y="2126760"/>
                  <a:pt x="2605719" y="2187336"/>
                  <a:pt x="2619375" y="2190750"/>
                </a:cubicBezTo>
                <a:lnTo>
                  <a:pt x="2657475" y="2200275"/>
                </a:lnTo>
                <a:cubicBezTo>
                  <a:pt x="2667000" y="2206625"/>
                  <a:pt x="2675811" y="2214205"/>
                  <a:pt x="2686050" y="2219325"/>
                </a:cubicBezTo>
                <a:cubicBezTo>
                  <a:pt x="2695030" y="2223815"/>
                  <a:pt x="2705303" y="2225121"/>
                  <a:pt x="2714625" y="2228850"/>
                </a:cubicBezTo>
                <a:cubicBezTo>
                  <a:pt x="2737076" y="2237830"/>
                  <a:pt x="2759673" y="2246611"/>
                  <a:pt x="2781300" y="2257425"/>
                </a:cubicBezTo>
                <a:cubicBezTo>
                  <a:pt x="2791539" y="2262545"/>
                  <a:pt x="2799936" y="2270795"/>
                  <a:pt x="2809875" y="2276475"/>
                </a:cubicBezTo>
                <a:cubicBezTo>
                  <a:pt x="2822203" y="2283520"/>
                  <a:pt x="2835934" y="2288000"/>
                  <a:pt x="2847975" y="2295525"/>
                </a:cubicBezTo>
                <a:cubicBezTo>
                  <a:pt x="2861437" y="2303939"/>
                  <a:pt x="2872292" y="2316224"/>
                  <a:pt x="2886075" y="2324100"/>
                </a:cubicBezTo>
                <a:cubicBezTo>
                  <a:pt x="2894792" y="2329081"/>
                  <a:pt x="2905670" y="2329135"/>
                  <a:pt x="2914650" y="2333625"/>
                </a:cubicBezTo>
                <a:cubicBezTo>
                  <a:pt x="2931209" y="2341904"/>
                  <a:pt x="2945421" y="2354539"/>
                  <a:pt x="2962275" y="2362200"/>
                </a:cubicBezTo>
                <a:cubicBezTo>
                  <a:pt x="2980556" y="2370509"/>
                  <a:pt x="3002717" y="2370111"/>
                  <a:pt x="3019425" y="2381250"/>
                </a:cubicBezTo>
                <a:cubicBezTo>
                  <a:pt x="3071629" y="2416052"/>
                  <a:pt x="3037761" y="2395180"/>
                  <a:pt x="3124200" y="2438400"/>
                </a:cubicBezTo>
                <a:cubicBezTo>
                  <a:pt x="3149600" y="2451100"/>
                  <a:pt x="3173459" y="2467520"/>
                  <a:pt x="3200400" y="2476500"/>
                </a:cubicBezTo>
                <a:cubicBezTo>
                  <a:pt x="3209925" y="2479675"/>
                  <a:pt x="3219747" y="2482070"/>
                  <a:pt x="3228975" y="2486025"/>
                </a:cubicBezTo>
                <a:cubicBezTo>
                  <a:pt x="3242026" y="2491618"/>
                  <a:pt x="3254024" y="2499482"/>
                  <a:pt x="3267075" y="2505075"/>
                </a:cubicBezTo>
                <a:cubicBezTo>
                  <a:pt x="3298167" y="2518400"/>
                  <a:pt x="3302160" y="2511085"/>
                  <a:pt x="3333750" y="2533650"/>
                </a:cubicBezTo>
                <a:cubicBezTo>
                  <a:pt x="3344711" y="2541480"/>
                  <a:pt x="3351250" y="2554558"/>
                  <a:pt x="3362325" y="2562225"/>
                </a:cubicBezTo>
                <a:cubicBezTo>
                  <a:pt x="3392768" y="2583301"/>
                  <a:pt x="3426767" y="2598836"/>
                  <a:pt x="3457575" y="2619375"/>
                </a:cubicBezTo>
                <a:lnTo>
                  <a:pt x="3514725" y="2657475"/>
                </a:lnTo>
                <a:cubicBezTo>
                  <a:pt x="3553980" y="2716357"/>
                  <a:pt x="3510395" y="2658918"/>
                  <a:pt x="3562350" y="2705100"/>
                </a:cubicBezTo>
                <a:lnTo>
                  <a:pt x="3648075" y="2790825"/>
                </a:lnTo>
                <a:cubicBezTo>
                  <a:pt x="3657600" y="2800350"/>
                  <a:pt x="3665874" y="2811318"/>
                  <a:pt x="3676650" y="2819400"/>
                </a:cubicBezTo>
                <a:cubicBezTo>
                  <a:pt x="3689350" y="2828925"/>
                  <a:pt x="3701745" y="2838871"/>
                  <a:pt x="3714750" y="2847975"/>
                </a:cubicBezTo>
                <a:cubicBezTo>
                  <a:pt x="3733507" y="2861105"/>
                  <a:pt x="3755711" y="2869886"/>
                  <a:pt x="3771900" y="2886075"/>
                </a:cubicBezTo>
                <a:cubicBezTo>
                  <a:pt x="3781425" y="2895600"/>
                  <a:pt x="3790248" y="2905884"/>
                  <a:pt x="3800475" y="2914650"/>
                </a:cubicBezTo>
                <a:cubicBezTo>
                  <a:pt x="3845346" y="2953111"/>
                  <a:pt x="3852435" y="2942655"/>
                  <a:pt x="3895725" y="3000375"/>
                </a:cubicBezTo>
                <a:cubicBezTo>
                  <a:pt x="3905250" y="3013075"/>
                  <a:pt x="3913846" y="3026528"/>
                  <a:pt x="3924300" y="3038475"/>
                </a:cubicBezTo>
                <a:cubicBezTo>
                  <a:pt x="3936127" y="3051992"/>
                  <a:pt x="3951180" y="3062550"/>
                  <a:pt x="3962400" y="3076575"/>
                </a:cubicBezTo>
                <a:cubicBezTo>
                  <a:pt x="3976703" y="3094453"/>
                  <a:pt x="3987800" y="3114675"/>
                  <a:pt x="4000500" y="3133725"/>
                </a:cubicBezTo>
                <a:cubicBezTo>
                  <a:pt x="4006850" y="3143250"/>
                  <a:pt x="4015930" y="3151440"/>
                  <a:pt x="4019550" y="3162300"/>
                </a:cubicBezTo>
                <a:cubicBezTo>
                  <a:pt x="4022725" y="3171825"/>
                  <a:pt x="4022803" y="3183035"/>
                  <a:pt x="4029075" y="3190875"/>
                </a:cubicBezTo>
                <a:cubicBezTo>
                  <a:pt x="4036226" y="3199814"/>
                  <a:pt x="4048125" y="3203575"/>
                  <a:pt x="4057650" y="3209925"/>
                </a:cubicBezTo>
                <a:cubicBezTo>
                  <a:pt x="4071030" y="3250065"/>
                  <a:pt x="4088742" y="3307692"/>
                  <a:pt x="4114800" y="3333750"/>
                </a:cubicBezTo>
                <a:cubicBezTo>
                  <a:pt x="4164125" y="3383075"/>
                  <a:pt x="4142124" y="3357482"/>
                  <a:pt x="4181475" y="3409950"/>
                </a:cubicBezTo>
                <a:cubicBezTo>
                  <a:pt x="4204217" y="3478175"/>
                  <a:pt x="4171704" y="3400130"/>
                  <a:pt x="4219575" y="3457575"/>
                </a:cubicBezTo>
                <a:cubicBezTo>
                  <a:pt x="4228665" y="3468483"/>
                  <a:pt x="4229908" y="3484467"/>
                  <a:pt x="4238625" y="3495675"/>
                </a:cubicBezTo>
                <a:cubicBezTo>
                  <a:pt x="4268628" y="3534250"/>
                  <a:pt x="4280683" y="3539589"/>
                  <a:pt x="4314825" y="3562350"/>
                </a:cubicBezTo>
                <a:cubicBezTo>
                  <a:pt x="4349014" y="3630728"/>
                  <a:pt x="4313983" y="3576418"/>
                  <a:pt x="4362450" y="3619500"/>
                </a:cubicBezTo>
                <a:cubicBezTo>
                  <a:pt x="4382586" y="3637398"/>
                  <a:pt x="4400550" y="3657600"/>
                  <a:pt x="4419600" y="3676650"/>
                </a:cubicBezTo>
                <a:cubicBezTo>
                  <a:pt x="4429125" y="3686175"/>
                  <a:pt x="4436624" y="3698295"/>
                  <a:pt x="4448175" y="3705225"/>
                </a:cubicBezTo>
                <a:cubicBezTo>
                  <a:pt x="4464050" y="3714750"/>
                  <a:pt x="4480181" y="3723861"/>
                  <a:pt x="4495800" y="3733800"/>
                </a:cubicBezTo>
                <a:cubicBezTo>
                  <a:pt x="4515116" y="3746092"/>
                  <a:pt x="4531230" y="3764660"/>
                  <a:pt x="4552950" y="3771900"/>
                </a:cubicBezTo>
                <a:cubicBezTo>
                  <a:pt x="4599847" y="3787532"/>
                  <a:pt x="4571621" y="3779774"/>
                  <a:pt x="4638675" y="3790950"/>
                </a:cubicBezTo>
                <a:cubicBezTo>
                  <a:pt x="4699000" y="3787775"/>
                  <a:pt x="4759419" y="3786058"/>
                  <a:pt x="4819650" y="3781425"/>
                </a:cubicBezTo>
                <a:cubicBezTo>
                  <a:pt x="4963745" y="3770341"/>
                  <a:pt x="4820039" y="3775776"/>
                  <a:pt x="4933950" y="3762375"/>
                </a:cubicBezTo>
                <a:cubicBezTo>
                  <a:pt x="4971920" y="3757908"/>
                  <a:pt x="5010208" y="3756654"/>
                  <a:pt x="5048250" y="3752850"/>
                </a:cubicBezTo>
                <a:cubicBezTo>
                  <a:pt x="5256939" y="3731981"/>
                  <a:pt x="4932372" y="3754624"/>
                  <a:pt x="5286375" y="3733800"/>
                </a:cubicBezTo>
                <a:lnTo>
                  <a:pt x="5353050" y="3724275"/>
                </a:lnTo>
                <a:cubicBezTo>
                  <a:pt x="5455134" y="3711514"/>
                  <a:pt x="5409271" y="3724585"/>
                  <a:pt x="5467350" y="3705225"/>
                </a:cubicBezTo>
                <a:cubicBezTo>
                  <a:pt x="5476875" y="3695700"/>
                  <a:pt x="5489383" y="3688425"/>
                  <a:pt x="5495925" y="3676650"/>
                </a:cubicBezTo>
                <a:cubicBezTo>
                  <a:pt x="5505677" y="3659097"/>
                  <a:pt x="5508625" y="3638550"/>
                  <a:pt x="5514975" y="3619500"/>
                </a:cubicBezTo>
                <a:cubicBezTo>
                  <a:pt x="5529620" y="3575566"/>
                  <a:pt x="5522531" y="3600770"/>
                  <a:pt x="5534025" y="3543300"/>
                </a:cubicBezTo>
                <a:cubicBezTo>
                  <a:pt x="5530850" y="3486150"/>
                  <a:pt x="5532234" y="3428563"/>
                  <a:pt x="5524500" y="3371850"/>
                </a:cubicBezTo>
                <a:cubicBezTo>
                  <a:pt x="5522582" y="3357781"/>
                  <a:pt x="5510723" y="3346933"/>
                  <a:pt x="5505450" y="3333750"/>
                </a:cubicBezTo>
                <a:cubicBezTo>
                  <a:pt x="5497992" y="3315106"/>
                  <a:pt x="5497539" y="3293308"/>
                  <a:pt x="5486400" y="3276600"/>
                </a:cubicBezTo>
                <a:cubicBezTo>
                  <a:pt x="5480050" y="3267075"/>
                  <a:pt x="5471999" y="3258486"/>
                  <a:pt x="5467350" y="3248025"/>
                </a:cubicBezTo>
                <a:cubicBezTo>
                  <a:pt x="5459195" y="3229675"/>
                  <a:pt x="5454650" y="3209925"/>
                  <a:pt x="5448300" y="3190875"/>
                </a:cubicBezTo>
                <a:cubicBezTo>
                  <a:pt x="5445125" y="3181350"/>
                  <a:pt x="5444344" y="3170654"/>
                  <a:pt x="5438775" y="3162300"/>
                </a:cubicBezTo>
                <a:cubicBezTo>
                  <a:pt x="5384180" y="3080408"/>
                  <a:pt x="5449635" y="3184020"/>
                  <a:pt x="5410200" y="3105150"/>
                </a:cubicBezTo>
                <a:cubicBezTo>
                  <a:pt x="5401921" y="3088591"/>
                  <a:pt x="5390616" y="3073709"/>
                  <a:pt x="5381625" y="3057525"/>
                </a:cubicBezTo>
                <a:cubicBezTo>
                  <a:pt x="5374729" y="3045113"/>
                  <a:pt x="5369620" y="3031753"/>
                  <a:pt x="5362575" y="3019425"/>
                </a:cubicBezTo>
                <a:cubicBezTo>
                  <a:pt x="5356895" y="3009486"/>
                  <a:pt x="5349205" y="3000789"/>
                  <a:pt x="5343525" y="2990850"/>
                </a:cubicBezTo>
                <a:cubicBezTo>
                  <a:pt x="5284947" y="2888338"/>
                  <a:pt x="5379578" y="3035405"/>
                  <a:pt x="5286375" y="2895600"/>
                </a:cubicBezTo>
                <a:lnTo>
                  <a:pt x="5267325" y="2867025"/>
                </a:lnTo>
                <a:cubicBezTo>
                  <a:pt x="5260975" y="2857500"/>
                  <a:pt x="5251895" y="2849310"/>
                  <a:pt x="5248275" y="2838450"/>
                </a:cubicBezTo>
                <a:cubicBezTo>
                  <a:pt x="5245100" y="2828925"/>
                  <a:pt x="5243626" y="2818652"/>
                  <a:pt x="5238750" y="2809875"/>
                </a:cubicBezTo>
                <a:cubicBezTo>
                  <a:pt x="5227631" y="2789861"/>
                  <a:pt x="5213350" y="2771775"/>
                  <a:pt x="5200650" y="2752725"/>
                </a:cubicBezTo>
                <a:lnTo>
                  <a:pt x="5162550" y="2695575"/>
                </a:lnTo>
                <a:cubicBezTo>
                  <a:pt x="5156200" y="2686050"/>
                  <a:pt x="5147120" y="2677860"/>
                  <a:pt x="5143500" y="2667000"/>
                </a:cubicBezTo>
                <a:cubicBezTo>
                  <a:pt x="5140325" y="2657475"/>
                  <a:pt x="5139544" y="2646779"/>
                  <a:pt x="5133975" y="2638425"/>
                </a:cubicBezTo>
                <a:cubicBezTo>
                  <a:pt x="5126503" y="2627217"/>
                  <a:pt x="5114925" y="2619375"/>
                  <a:pt x="5105400" y="2609850"/>
                </a:cubicBezTo>
                <a:cubicBezTo>
                  <a:pt x="5086462" y="2534097"/>
                  <a:pt x="5110476" y="2609208"/>
                  <a:pt x="5067300" y="2533650"/>
                </a:cubicBezTo>
                <a:cubicBezTo>
                  <a:pt x="5062319" y="2524933"/>
                  <a:pt x="5062265" y="2514055"/>
                  <a:pt x="5057775" y="2505075"/>
                </a:cubicBezTo>
                <a:cubicBezTo>
                  <a:pt x="5041900" y="2473325"/>
                  <a:pt x="5038725" y="2476500"/>
                  <a:pt x="5010150" y="2457450"/>
                </a:cubicBezTo>
                <a:cubicBezTo>
                  <a:pt x="5003800" y="2438400"/>
                  <a:pt x="5001218" y="2417645"/>
                  <a:pt x="4991100" y="2400300"/>
                </a:cubicBezTo>
                <a:lnTo>
                  <a:pt x="4924425" y="2286000"/>
                </a:lnTo>
                <a:cubicBezTo>
                  <a:pt x="4921250" y="2273300"/>
                  <a:pt x="4920754" y="2259609"/>
                  <a:pt x="4914900" y="2247900"/>
                </a:cubicBezTo>
                <a:cubicBezTo>
                  <a:pt x="4904661" y="2227422"/>
                  <a:pt x="4889500" y="2209800"/>
                  <a:pt x="4876800" y="2190750"/>
                </a:cubicBezTo>
                <a:cubicBezTo>
                  <a:pt x="4870450" y="2181225"/>
                  <a:pt x="4861370" y="2173035"/>
                  <a:pt x="4857750" y="2162175"/>
                </a:cubicBezTo>
                <a:cubicBezTo>
                  <a:pt x="4854575" y="2152650"/>
                  <a:pt x="4853794" y="2141954"/>
                  <a:pt x="4848225" y="2133600"/>
                </a:cubicBezTo>
                <a:cubicBezTo>
                  <a:pt x="4840753" y="2122392"/>
                  <a:pt x="4827480" y="2115986"/>
                  <a:pt x="4819650" y="2105025"/>
                </a:cubicBezTo>
                <a:cubicBezTo>
                  <a:pt x="4811397" y="2093471"/>
                  <a:pt x="4808042" y="2079018"/>
                  <a:pt x="4800600" y="2066925"/>
                </a:cubicBezTo>
                <a:cubicBezTo>
                  <a:pt x="4782601" y="2037677"/>
                  <a:pt x="4762500" y="2009775"/>
                  <a:pt x="4743450" y="1981200"/>
                </a:cubicBezTo>
                <a:cubicBezTo>
                  <a:pt x="4737100" y="1971675"/>
                  <a:pt x="4729520" y="1962864"/>
                  <a:pt x="4724400" y="1952625"/>
                </a:cubicBezTo>
                <a:cubicBezTo>
                  <a:pt x="4718050" y="1939925"/>
                  <a:pt x="4713432" y="1926199"/>
                  <a:pt x="4705350" y="1914525"/>
                </a:cubicBezTo>
                <a:cubicBezTo>
                  <a:pt x="4684744" y="1884761"/>
                  <a:pt x="4660747" y="1857493"/>
                  <a:pt x="4638675" y="1828800"/>
                </a:cubicBezTo>
                <a:cubicBezTo>
                  <a:pt x="4628996" y="1816217"/>
                  <a:pt x="4618906" y="1803909"/>
                  <a:pt x="4610100" y="1790700"/>
                </a:cubicBezTo>
                <a:cubicBezTo>
                  <a:pt x="4603750" y="1781175"/>
                  <a:pt x="4598655" y="1770681"/>
                  <a:pt x="4591050" y="1762125"/>
                </a:cubicBezTo>
                <a:cubicBezTo>
                  <a:pt x="4573152" y="1741989"/>
                  <a:pt x="4548844" y="1727391"/>
                  <a:pt x="4533900" y="1704975"/>
                </a:cubicBezTo>
                <a:cubicBezTo>
                  <a:pt x="4518710" y="1682190"/>
                  <a:pt x="4509610" y="1664493"/>
                  <a:pt x="4486275" y="1647825"/>
                </a:cubicBezTo>
                <a:cubicBezTo>
                  <a:pt x="4474721" y="1639572"/>
                  <a:pt x="4459263" y="1637645"/>
                  <a:pt x="4448175" y="1628775"/>
                </a:cubicBezTo>
                <a:cubicBezTo>
                  <a:pt x="4344315" y="1545687"/>
                  <a:pt x="4438010" y="1590419"/>
                  <a:pt x="4343400" y="1552575"/>
                </a:cubicBezTo>
                <a:cubicBezTo>
                  <a:pt x="4259918" y="1469093"/>
                  <a:pt x="4365816" y="1571255"/>
                  <a:pt x="4286250" y="1504950"/>
                </a:cubicBezTo>
                <a:cubicBezTo>
                  <a:pt x="4275902" y="1496326"/>
                  <a:pt x="4269098" y="1483514"/>
                  <a:pt x="4257675" y="1476375"/>
                </a:cubicBezTo>
                <a:cubicBezTo>
                  <a:pt x="4243176" y="1467313"/>
                  <a:pt x="4225925" y="1463675"/>
                  <a:pt x="4210050" y="1457325"/>
                </a:cubicBezTo>
                <a:cubicBezTo>
                  <a:pt x="4203700" y="1447800"/>
                  <a:pt x="4199095" y="1436845"/>
                  <a:pt x="4191000" y="1428750"/>
                </a:cubicBezTo>
                <a:cubicBezTo>
                  <a:pt x="4179775" y="1417525"/>
                  <a:pt x="4166362" y="1408589"/>
                  <a:pt x="4152900" y="1400175"/>
                </a:cubicBezTo>
                <a:cubicBezTo>
                  <a:pt x="4115635" y="1376884"/>
                  <a:pt x="4117686" y="1388293"/>
                  <a:pt x="4086225" y="1362075"/>
                </a:cubicBezTo>
                <a:cubicBezTo>
                  <a:pt x="4075877" y="1353451"/>
                  <a:pt x="4068283" y="1341770"/>
                  <a:pt x="4057650" y="1333500"/>
                </a:cubicBezTo>
                <a:cubicBezTo>
                  <a:pt x="4039578" y="1319444"/>
                  <a:pt x="4019550" y="1308100"/>
                  <a:pt x="4000500" y="1295400"/>
                </a:cubicBezTo>
                <a:lnTo>
                  <a:pt x="3971925" y="1276350"/>
                </a:lnTo>
                <a:cubicBezTo>
                  <a:pt x="3962400" y="1270000"/>
                  <a:pt x="3952508" y="1264169"/>
                  <a:pt x="3943350" y="1257300"/>
                </a:cubicBezTo>
                <a:cubicBezTo>
                  <a:pt x="3926092" y="1244357"/>
                  <a:pt x="3837856" y="1175978"/>
                  <a:pt x="3810000" y="1162050"/>
                </a:cubicBezTo>
                <a:cubicBezTo>
                  <a:pt x="3784600" y="1149350"/>
                  <a:pt x="3757429" y="1139702"/>
                  <a:pt x="3733800" y="1123950"/>
                </a:cubicBezTo>
                <a:cubicBezTo>
                  <a:pt x="3696871" y="1099331"/>
                  <a:pt x="3716085" y="1108520"/>
                  <a:pt x="3676650" y="1095375"/>
                </a:cubicBezTo>
                <a:cubicBezTo>
                  <a:pt x="3620234" y="1053063"/>
                  <a:pt x="3651759" y="1075606"/>
                  <a:pt x="3581400" y="1028700"/>
                </a:cubicBezTo>
                <a:cubicBezTo>
                  <a:pt x="3571875" y="1022350"/>
                  <a:pt x="3563685" y="1013270"/>
                  <a:pt x="3552825" y="1009650"/>
                </a:cubicBezTo>
                <a:cubicBezTo>
                  <a:pt x="3474537" y="983554"/>
                  <a:pt x="3596300" y="1026625"/>
                  <a:pt x="3448050" y="952500"/>
                </a:cubicBezTo>
                <a:cubicBezTo>
                  <a:pt x="3435350" y="946150"/>
                  <a:pt x="3422126" y="940755"/>
                  <a:pt x="3409950" y="933450"/>
                </a:cubicBezTo>
                <a:cubicBezTo>
                  <a:pt x="3390317" y="921670"/>
                  <a:pt x="3368989" y="911539"/>
                  <a:pt x="3352800" y="895350"/>
                </a:cubicBezTo>
                <a:cubicBezTo>
                  <a:pt x="3343275" y="885825"/>
                  <a:pt x="3335186" y="874605"/>
                  <a:pt x="3324225" y="866775"/>
                </a:cubicBezTo>
                <a:cubicBezTo>
                  <a:pt x="3312671" y="858522"/>
                  <a:pt x="3298453" y="854770"/>
                  <a:pt x="3286125" y="847725"/>
                </a:cubicBezTo>
                <a:cubicBezTo>
                  <a:pt x="3276186" y="842045"/>
                  <a:pt x="3266865" y="835329"/>
                  <a:pt x="3257550" y="828675"/>
                </a:cubicBezTo>
                <a:cubicBezTo>
                  <a:pt x="3207093" y="792634"/>
                  <a:pt x="3237246" y="806032"/>
                  <a:pt x="3190875" y="790575"/>
                </a:cubicBezTo>
                <a:cubicBezTo>
                  <a:pt x="3178175" y="777875"/>
                  <a:pt x="3168176" y="761716"/>
                  <a:pt x="3152775" y="752475"/>
                </a:cubicBezTo>
                <a:cubicBezTo>
                  <a:pt x="3135556" y="742144"/>
                  <a:pt x="3114675" y="739775"/>
                  <a:pt x="3095625" y="733425"/>
                </a:cubicBezTo>
                <a:cubicBezTo>
                  <a:pt x="3086100" y="730250"/>
                  <a:pt x="3075404" y="729469"/>
                  <a:pt x="3067050" y="723900"/>
                </a:cubicBezTo>
                <a:cubicBezTo>
                  <a:pt x="3035741" y="703028"/>
                  <a:pt x="3044406" y="705184"/>
                  <a:pt x="3009900" y="695325"/>
                </a:cubicBezTo>
                <a:cubicBezTo>
                  <a:pt x="2995658" y="691256"/>
                  <a:pt x="2958450" y="683888"/>
                  <a:pt x="2943225" y="676275"/>
                </a:cubicBezTo>
                <a:cubicBezTo>
                  <a:pt x="2932986" y="671155"/>
                  <a:pt x="2924589" y="662905"/>
                  <a:pt x="2914650" y="657225"/>
                </a:cubicBezTo>
                <a:cubicBezTo>
                  <a:pt x="2902322" y="650180"/>
                  <a:pt x="2888878" y="645220"/>
                  <a:pt x="2876550" y="638175"/>
                </a:cubicBezTo>
                <a:cubicBezTo>
                  <a:pt x="2847286" y="621452"/>
                  <a:pt x="2844415" y="611588"/>
                  <a:pt x="2809875" y="600075"/>
                </a:cubicBezTo>
                <a:cubicBezTo>
                  <a:pt x="2794516" y="594955"/>
                  <a:pt x="2777869" y="594810"/>
                  <a:pt x="2762250" y="590550"/>
                </a:cubicBezTo>
                <a:cubicBezTo>
                  <a:pt x="2742877" y="585266"/>
                  <a:pt x="2724150" y="577850"/>
                  <a:pt x="2705100" y="571500"/>
                </a:cubicBezTo>
                <a:cubicBezTo>
                  <a:pt x="2695575" y="568325"/>
                  <a:pt x="2684879" y="567544"/>
                  <a:pt x="2676525" y="561975"/>
                </a:cubicBezTo>
                <a:cubicBezTo>
                  <a:pt x="2667000" y="555625"/>
                  <a:pt x="2658411" y="547574"/>
                  <a:pt x="2647950" y="542925"/>
                </a:cubicBezTo>
                <a:cubicBezTo>
                  <a:pt x="2629600" y="534770"/>
                  <a:pt x="2609850" y="530225"/>
                  <a:pt x="2590800" y="523875"/>
                </a:cubicBezTo>
                <a:lnTo>
                  <a:pt x="2562225" y="514350"/>
                </a:lnTo>
                <a:lnTo>
                  <a:pt x="2533650" y="504825"/>
                </a:lnTo>
                <a:cubicBezTo>
                  <a:pt x="2524125" y="501650"/>
                  <a:pt x="2513429" y="500869"/>
                  <a:pt x="2505075" y="495300"/>
                </a:cubicBezTo>
                <a:cubicBezTo>
                  <a:pt x="2495550" y="488950"/>
                  <a:pt x="2486739" y="481370"/>
                  <a:pt x="2476500" y="476250"/>
                </a:cubicBezTo>
                <a:cubicBezTo>
                  <a:pt x="2462835" y="469418"/>
                  <a:pt x="2422032" y="460252"/>
                  <a:pt x="2409825" y="457200"/>
                </a:cubicBezTo>
                <a:cubicBezTo>
                  <a:pt x="2327933" y="402605"/>
                  <a:pt x="2431545" y="468060"/>
                  <a:pt x="2352675" y="428625"/>
                </a:cubicBezTo>
                <a:cubicBezTo>
                  <a:pt x="2342436" y="423505"/>
                  <a:pt x="2334339" y="414695"/>
                  <a:pt x="2324100" y="409575"/>
                </a:cubicBezTo>
                <a:cubicBezTo>
                  <a:pt x="2315120" y="405085"/>
                  <a:pt x="2304505" y="404540"/>
                  <a:pt x="2295525" y="400050"/>
                </a:cubicBezTo>
                <a:cubicBezTo>
                  <a:pt x="2285286" y="394930"/>
                  <a:pt x="2277189" y="386120"/>
                  <a:pt x="2266950" y="381000"/>
                </a:cubicBezTo>
                <a:cubicBezTo>
                  <a:pt x="2257970" y="376510"/>
                  <a:pt x="2247697" y="375204"/>
                  <a:pt x="2238375" y="371475"/>
                </a:cubicBezTo>
                <a:cubicBezTo>
                  <a:pt x="2231783" y="368838"/>
                  <a:pt x="2274888" y="381000"/>
                  <a:pt x="2257425" y="371475"/>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152525" y="865458"/>
            <a:ext cx="7058025" cy="5049567"/>
          </a:xfrm>
          <a:custGeom>
            <a:avLst/>
            <a:gdLst>
              <a:gd name="connsiteX0" fmla="*/ 1543050 w 7058025"/>
              <a:gd name="connsiteY0" fmla="*/ 39417 h 5049567"/>
              <a:gd name="connsiteX1" fmla="*/ 895350 w 7058025"/>
              <a:gd name="connsiteY1" fmla="*/ 29892 h 5049567"/>
              <a:gd name="connsiteX2" fmla="*/ 304800 w 7058025"/>
              <a:gd name="connsiteY2" fmla="*/ 29892 h 5049567"/>
              <a:gd name="connsiteX3" fmla="*/ 228600 w 7058025"/>
              <a:gd name="connsiteY3" fmla="*/ 48942 h 5049567"/>
              <a:gd name="connsiteX4" fmla="*/ 171450 w 7058025"/>
              <a:gd name="connsiteY4" fmla="*/ 67992 h 5049567"/>
              <a:gd name="connsiteX5" fmla="*/ 142875 w 7058025"/>
              <a:gd name="connsiteY5" fmla="*/ 96567 h 5049567"/>
              <a:gd name="connsiteX6" fmla="*/ 104775 w 7058025"/>
              <a:gd name="connsiteY6" fmla="*/ 106092 h 5049567"/>
              <a:gd name="connsiteX7" fmla="*/ 47625 w 7058025"/>
              <a:gd name="connsiteY7" fmla="*/ 163242 h 5049567"/>
              <a:gd name="connsiteX8" fmla="*/ 38100 w 7058025"/>
              <a:gd name="connsiteY8" fmla="*/ 191817 h 5049567"/>
              <a:gd name="connsiteX9" fmla="*/ 19050 w 7058025"/>
              <a:gd name="connsiteY9" fmla="*/ 220392 h 5049567"/>
              <a:gd name="connsiteX10" fmla="*/ 0 w 7058025"/>
              <a:gd name="connsiteY10" fmla="*/ 325167 h 5049567"/>
              <a:gd name="connsiteX11" fmla="*/ 9525 w 7058025"/>
              <a:gd name="connsiteY11" fmla="*/ 629967 h 5049567"/>
              <a:gd name="connsiteX12" fmla="*/ 19050 w 7058025"/>
              <a:gd name="connsiteY12" fmla="*/ 658542 h 5049567"/>
              <a:gd name="connsiteX13" fmla="*/ 38100 w 7058025"/>
              <a:gd name="connsiteY13" fmla="*/ 763317 h 5049567"/>
              <a:gd name="connsiteX14" fmla="*/ 57150 w 7058025"/>
              <a:gd name="connsiteY14" fmla="*/ 829992 h 5049567"/>
              <a:gd name="connsiteX15" fmla="*/ 85725 w 7058025"/>
              <a:gd name="connsiteY15" fmla="*/ 934767 h 5049567"/>
              <a:gd name="connsiteX16" fmla="*/ 104775 w 7058025"/>
              <a:gd name="connsiteY16" fmla="*/ 982392 h 5049567"/>
              <a:gd name="connsiteX17" fmla="*/ 142875 w 7058025"/>
              <a:gd name="connsiteY17" fmla="*/ 1020492 h 5049567"/>
              <a:gd name="connsiteX18" fmla="*/ 266700 w 7058025"/>
              <a:gd name="connsiteY18" fmla="*/ 1087167 h 5049567"/>
              <a:gd name="connsiteX19" fmla="*/ 333375 w 7058025"/>
              <a:gd name="connsiteY19" fmla="*/ 1125267 h 5049567"/>
              <a:gd name="connsiteX20" fmla="*/ 400050 w 7058025"/>
              <a:gd name="connsiteY20" fmla="*/ 1163367 h 5049567"/>
              <a:gd name="connsiteX21" fmla="*/ 609600 w 7058025"/>
              <a:gd name="connsiteY21" fmla="*/ 1220517 h 5049567"/>
              <a:gd name="connsiteX22" fmla="*/ 714375 w 7058025"/>
              <a:gd name="connsiteY22" fmla="*/ 1249092 h 5049567"/>
              <a:gd name="connsiteX23" fmla="*/ 781050 w 7058025"/>
              <a:gd name="connsiteY23" fmla="*/ 1277667 h 5049567"/>
              <a:gd name="connsiteX24" fmla="*/ 847725 w 7058025"/>
              <a:gd name="connsiteY24" fmla="*/ 1306242 h 5049567"/>
              <a:gd name="connsiteX25" fmla="*/ 895350 w 7058025"/>
              <a:gd name="connsiteY25" fmla="*/ 1315767 h 5049567"/>
              <a:gd name="connsiteX26" fmla="*/ 933450 w 7058025"/>
              <a:gd name="connsiteY26" fmla="*/ 1334817 h 5049567"/>
              <a:gd name="connsiteX27" fmla="*/ 971550 w 7058025"/>
              <a:gd name="connsiteY27" fmla="*/ 1344342 h 5049567"/>
              <a:gd name="connsiteX28" fmla="*/ 1000125 w 7058025"/>
              <a:gd name="connsiteY28" fmla="*/ 1353867 h 5049567"/>
              <a:gd name="connsiteX29" fmla="*/ 1038225 w 7058025"/>
              <a:gd name="connsiteY29" fmla="*/ 1363392 h 5049567"/>
              <a:gd name="connsiteX30" fmla="*/ 1257300 w 7058025"/>
              <a:gd name="connsiteY30" fmla="*/ 1411017 h 5049567"/>
              <a:gd name="connsiteX31" fmla="*/ 1314450 w 7058025"/>
              <a:gd name="connsiteY31" fmla="*/ 1430067 h 5049567"/>
              <a:gd name="connsiteX32" fmla="*/ 1438275 w 7058025"/>
              <a:gd name="connsiteY32" fmla="*/ 1468167 h 5049567"/>
              <a:gd name="connsiteX33" fmla="*/ 1476375 w 7058025"/>
              <a:gd name="connsiteY33" fmla="*/ 1487217 h 5049567"/>
              <a:gd name="connsiteX34" fmla="*/ 1504950 w 7058025"/>
              <a:gd name="connsiteY34" fmla="*/ 1496742 h 5049567"/>
              <a:gd name="connsiteX35" fmla="*/ 1571625 w 7058025"/>
              <a:gd name="connsiteY35" fmla="*/ 1515792 h 5049567"/>
              <a:gd name="connsiteX36" fmla="*/ 1657350 w 7058025"/>
              <a:gd name="connsiteY36" fmla="*/ 1553892 h 5049567"/>
              <a:gd name="connsiteX37" fmla="*/ 1809750 w 7058025"/>
              <a:gd name="connsiteY37" fmla="*/ 1582467 h 5049567"/>
              <a:gd name="connsiteX38" fmla="*/ 1905000 w 7058025"/>
              <a:gd name="connsiteY38" fmla="*/ 1611042 h 5049567"/>
              <a:gd name="connsiteX39" fmla="*/ 2038350 w 7058025"/>
              <a:gd name="connsiteY39" fmla="*/ 1658667 h 5049567"/>
              <a:gd name="connsiteX40" fmla="*/ 2066925 w 7058025"/>
              <a:gd name="connsiteY40" fmla="*/ 1677717 h 5049567"/>
              <a:gd name="connsiteX41" fmla="*/ 2143125 w 7058025"/>
              <a:gd name="connsiteY41" fmla="*/ 1706292 h 5049567"/>
              <a:gd name="connsiteX42" fmla="*/ 2209800 w 7058025"/>
              <a:gd name="connsiteY42" fmla="*/ 1744392 h 5049567"/>
              <a:gd name="connsiteX43" fmla="*/ 2257425 w 7058025"/>
              <a:gd name="connsiteY43" fmla="*/ 1753917 h 5049567"/>
              <a:gd name="connsiteX44" fmla="*/ 2286000 w 7058025"/>
              <a:gd name="connsiteY44" fmla="*/ 1763442 h 5049567"/>
              <a:gd name="connsiteX45" fmla="*/ 2362200 w 7058025"/>
              <a:gd name="connsiteY45" fmla="*/ 1792017 h 5049567"/>
              <a:gd name="connsiteX46" fmla="*/ 2409825 w 7058025"/>
              <a:gd name="connsiteY46" fmla="*/ 1801542 h 5049567"/>
              <a:gd name="connsiteX47" fmla="*/ 2533650 w 7058025"/>
              <a:gd name="connsiteY47" fmla="*/ 1849167 h 5049567"/>
              <a:gd name="connsiteX48" fmla="*/ 2562225 w 7058025"/>
              <a:gd name="connsiteY48" fmla="*/ 1868217 h 5049567"/>
              <a:gd name="connsiteX49" fmla="*/ 2733675 w 7058025"/>
              <a:gd name="connsiteY49" fmla="*/ 1906317 h 5049567"/>
              <a:gd name="connsiteX50" fmla="*/ 2790825 w 7058025"/>
              <a:gd name="connsiteY50" fmla="*/ 1925367 h 5049567"/>
              <a:gd name="connsiteX51" fmla="*/ 2905125 w 7058025"/>
              <a:gd name="connsiteY51" fmla="*/ 1953942 h 5049567"/>
              <a:gd name="connsiteX52" fmla="*/ 2943225 w 7058025"/>
              <a:gd name="connsiteY52" fmla="*/ 1982517 h 5049567"/>
              <a:gd name="connsiteX53" fmla="*/ 3019425 w 7058025"/>
              <a:gd name="connsiteY53" fmla="*/ 2020617 h 5049567"/>
              <a:gd name="connsiteX54" fmla="*/ 3095625 w 7058025"/>
              <a:gd name="connsiteY54" fmla="*/ 2068242 h 5049567"/>
              <a:gd name="connsiteX55" fmla="*/ 3124200 w 7058025"/>
              <a:gd name="connsiteY55" fmla="*/ 2087292 h 5049567"/>
              <a:gd name="connsiteX56" fmla="*/ 3200400 w 7058025"/>
              <a:gd name="connsiteY56" fmla="*/ 2115867 h 5049567"/>
              <a:gd name="connsiteX57" fmla="*/ 3228975 w 7058025"/>
              <a:gd name="connsiteY57" fmla="*/ 2144442 h 5049567"/>
              <a:gd name="connsiteX58" fmla="*/ 3276600 w 7058025"/>
              <a:gd name="connsiteY58" fmla="*/ 2173017 h 5049567"/>
              <a:gd name="connsiteX59" fmla="*/ 3314700 w 7058025"/>
              <a:gd name="connsiteY59" fmla="*/ 2201592 h 5049567"/>
              <a:gd name="connsiteX60" fmla="*/ 3352800 w 7058025"/>
              <a:gd name="connsiteY60" fmla="*/ 2220642 h 5049567"/>
              <a:gd name="connsiteX61" fmla="*/ 3438525 w 7058025"/>
              <a:gd name="connsiteY61" fmla="*/ 2258742 h 5049567"/>
              <a:gd name="connsiteX62" fmla="*/ 3495675 w 7058025"/>
              <a:gd name="connsiteY62" fmla="*/ 2306367 h 5049567"/>
              <a:gd name="connsiteX63" fmla="*/ 3543300 w 7058025"/>
              <a:gd name="connsiteY63" fmla="*/ 2325417 h 5049567"/>
              <a:gd name="connsiteX64" fmla="*/ 3581400 w 7058025"/>
              <a:gd name="connsiteY64" fmla="*/ 2353992 h 5049567"/>
              <a:gd name="connsiteX65" fmla="*/ 3648075 w 7058025"/>
              <a:gd name="connsiteY65" fmla="*/ 2382567 h 5049567"/>
              <a:gd name="connsiteX66" fmla="*/ 3676650 w 7058025"/>
              <a:gd name="connsiteY66" fmla="*/ 2411142 h 5049567"/>
              <a:gd name="connsiteX67" fmla="*/ 3781425 w 7058025"/>
              <a:gd name="connsiteY67" fmla="*/ 2477817 h 5049567"/>
              <a:gd name="connsiteX68" fmla="*/ 3819525 w 7058025"/>
              <a:gd name="connsiteY68" fmla="*/ 2506392 h 5049567"/>
              <a:gd name="connsiteX69" fmla="*/ 3886200 w 7058025"/>
              <a:gd name="connsiteY69" fmla="*/ 2563542 h 5049567"/>
              <a:gd name="connsiteX70" fmla="*/ 3905250 w 7058025"/>
              <a:gd name="connsiteY70" fmla="*/ 2592117 h 5049567"/>
              <a:gd name="connsiteX71" fmla="*/ 3962400 w 7058025"/>
              <a:gd name="connsiteY71" fmla="*/ 2649267 h 5049567"/>
              <a:gd name="connsiteX72" fmla="*/ 3981450 w 7058025"/>
              <a:gd name="connsiteY72" fmla="*/ 2677842 h 5049567"/>
              <a:gd name="connsiteX73" fmla="*/ 4019550 w 7058025"/>
              <a:gd name="connsiteY73" fmla="*/ 2715942 h 5049567"/>
              <a:gd name="connsiteX74" fmla="*/ 4076700 w 7058025"/>
              <a:gd name="connsiteY74" fmla="*/ 2811192 h 5049567"/>
              <a:gd name="connsiteX75" fmla="*/ 4114800 w 7058025"/>
              <a:gd name="connsiteY75" fmla="*/ 2868342 h 5049567"/>
              <a:gd name="connsiteX76" fmla="*/ 4133850 w 7058025"/>
              <a:gd name="connsiteY76" fmla="*/ 2906442 h 5049567"/>
              <a:gd name="connsiteX77" fmla="*/ 4171950 w 7058025"/>
              <a:gd name="connsiteY77" fmla="*/ 2944542 h 5049567"/>
              <a:gd name="connsiteX78" fmla="*/ 4191000 w 7058025"/>
              <a:gd name="connsiteY78" fmla="*/ 2982642 h 5049567"/>
              <a:gd name="connsiteX79" fmla="*/ 4267200 w 7058025"/>
              <a:gd name="connsiteY79" fmla="*/ 3096942 h 5049567"/>
              <a:gd name="connsiteX80" fmla="*/ 4286250 w 7058025"/>
              <a:gd name="connsiteY80" fmla="*/ 3125517 h 5049567"/>
              <a:gd name="connsiteX81" fmla="*/ 4343400 w 7058025"/>
              <a:gd name="connsiteY81" fmla="*/ 3182667 h 5049567"/>
              <a:gd name="connsiteX82" fmla="*/ 4371975 w 7058025"/>
              <a:gd name="connsiteY82" fmla="*/ 3239817 h 5049567"/>
              <a:gd name="connsiteX83" fmla="*/ 4400550 w 7058025"/>
              <a:gd name="connsiteY83" fmla="*/ 3287442 h 5049567"/>
              <a:gd name="connsiteX84" fmla="*/ 4410075 w 7058025"/>
              <a:gd name="connsiteY84" fmla="*/ 3316017 h 5049567"/>
              <a:gd name="connsiteX85" fmla="*/ 4438650 w 7058025"/>
              <a:gd name="connsiteY85" fmla="*/ 3344592 h 5049567"/>
              <a:gd name="connsiteX86" fmla="*/ 4486275 w 7058025"/>
              <a:gd name="connsiteY86" fmla="*/ 3449367 h 5049567"/>
              <a:gd name="connsiteX87" fmla="*/ 4495800 w 7058025"/>
              <a:gd name="connsiteY87" fmla="*/ 3487467 h 5049567"/>
              <a:gd name="connsiteX88" fmla="*/ 4514850 w 7058025"/>
              <a:gd name="connsiteY88" fmla="*/ 3516042 h 5049567"/>
              <a:gd name="connsiteX89" fmla="*/ 4533900 w 7058025"/>
              <a:gd name="connsiteY89" fmla="*/ 3563667 h 5049567"/>
              <a:gd name="connsiteX90" fmla="*/ 4543425 w 7058025"/>
              <a:gd name="connsiteY90" fmla="*/ 3592242 h 5049567"/>
              <a:gd name="connsiteX91" fmla="*/ 4562475 w 7058025"/>
              <a:gd name="connsiteY91" fmla="*/ 3620817 h 5049567"/>
              <a:gd name="connsiteX92" fmla="*/ 4572000 w 7058025"/>
              <a:gd name="connsiteY92" fmla="*/ 3658917 h 5049567"/>
              <a:gd name="connsiteX93" fmla="*/ 4638675 w 7058025"/>
              <a:gd name="connsiteY93" fmla="*/ 3744642 h 5049567"/>
              <a:gd name="connsiteX94" fmla="*/ 4648200 w 7058025"/>
              <a:gd name="connsiteY94" fmla="*/ 3773217 h 5049567"/>
              <a:gd name="connsiteX95" fmla="*/ 4695825 w 7058025"/>
              <a:gd name="connsiteY95" fmla="*/ 3839892 h 5049567"/>
              <a:gd name="connsiteX96" fmla="*/ 4705350 w 7058025"/>
              <a:gd name="connsiteY96" fmla="*/ 3868467 h 5049567"/>
              <a:gd name="connsiteX97" fmla="*/ 4762500 w 7058025"/>
              <a:gd name="connsiteY97" fmla="*/ 3925617 h 5049567"/>
              <a:gd name="connsiteX98" fmla="*/ 4800600 w 7058025"/>
              <a:gd name="connsiteY98" fmla="*/ 3973242 h 5049567"/>
              <a:gd name="connsiteX99" fmla="*/ 4829175 w 7058025"/>
              <a:gd name="connsiteY99" fmla="*/ 4020867 h 5049567"/>
              <a:gd name="connsiteX100" fmla="*/ 4857750 w 7058025"/>
              <a:gd name="connsiteY100" fmla="*/ 4039917 h 5049567"/>
              <a:gd name="connsiteX101" fmla="*/ 4886325 w 7058025"/>
              <a:gd name="connsiteY101" fmla="*/ 4078017 h 5049567"/>
              <a:gd name="connsiteX102" fmla="*/ 4905375 w 7058025"/>
              <a:gd name="connsiteY102" fmla="*/ 4106592 h 5049567"/>
              <a:gd name="connsiteX103" fmla="*/ 4933950 w 7058025"/>
              <a:gd name="connsiteY103" fmla="*/ 4116117 h 5049567"/>
              <a:gd name="connsiteX104" fmla="*/ 4972050 w 7058025"/>
              <a:gd name="connsiteY104" fmla="*/ 4173267 h 5049567"/>
              <a:gd name="connsiteX105" fmla="*/ 5057775 w 7058025"/>
              <a:gd name="connsiteY105" fmla="*/ 4249467 h 5049567"/>
              <a:gd name="connsiteX106" fmla="*/ 5076825 w 7058025"/>
              <a:gd name="connsiteY106" fmla="*/ 4278042 h 5049567"/>
              <a:gd name="connsiteX107" fmla="*/ 5143500 w 7058025"/>
              <a:gd name="connsiteY107" fmla="*/ 4344717 h 5049567"/>
              <a:gd name="connsiteX108" fmla="*/ 5181600 w 7058025"/>
              <a:gd name="connsiteY108" fmla="*/ 4401867 h 5049567"/>
              <a:gd name="connsiteX109" fmla="*/ 5248275 w 7058025"/>
              <a:gd name="connsiteY109" fmla="*/ 4478067 h 5049567"/>
              <a:gd name="connsiteX110" fmla="*/ 5295900 w 7058025"/>
              <a:gd name="connsiteY110" fmla="*/ 4563792 h 5049567"/>
              <a:gd name="connsiteX111" fmla="*/ 5314950 w 7058025"/>
              <a:gd name="connsiteY111" fmla="*/ 4592367 h 5049567"/>
              <a:gd name="connsiteX112" fmla="*/ 5324475 w 7058025"/>
              <a:gd name="connsiteY112" fmla="*/ 4620942 h 5049567"/>
              <a:gd name="connsiteX113" fmla="*/ 5362575 w 7058025"/>
              <a:gd name="connsiteY113" fmla="*/ 4678092 h 5049567"/>
              <a:gd name="connsiteX114" fmla="*/ 5372100 w 7058025"/>
              <a:gd name="connsiteY114" fmla="*/ 4706667 h 5049567"/>
              <a:gd name="connsiteX115" fmla="*/ 5410200 w 7058025"/>
              <a:gd name="connsiteY115" fmla="*/ 4763817 h 5049567"/>
              <a:gd name="connsiteX116" fmla="*/ 5429250 w 7058025"/>
              <a:gd name="connsiteY116" fmla="*/ 4792392 h 5049567"/>
              <a:gd name="connsiteX117" fmla="*/ 5457825 w 7058025"/>
              <a:gd name="connsiteY117" fmla="*/ 4859067 h 5049567"/>
              <a:gd name="connsiteX118" fmla="*/ 5476875 w 7058025"/>
              <a:gd name="connsiteY118" fmla="*/ 4887642 h 5049567"/>
              <a:gd name="connsiteX119" fmla="*/ 5505450 w 7058025"/>
              <a:gd name="connsiteY119" fmla="*/ 4906692 h 5049567"/>
              <a:gd name="connsiteX120" fmla="*/ 5553075 w 7058025"/>
              <a:gd name="connsiteY120" fmla="*/ 4954317 h 5049567"/>
              <a:gd name="connsiteX121" fmla="*/ 5610225 w 7058025"/>
              <a:gd name="connsiteY121" fmla="*/ 4973367 h 5049567"/>
              <a:gd name="connsiteX122" fmla="*/ 5638800 w 7058025"/>
              <a:gd name="connsiteY122" fmla="*/ 4992417 h 5049567"/>
              <a:gd name="connsiteX123" fmla="*/ 5762625 w 7058025"/>
              <a:gd name="connsiteY123" fmla="*/ 5030517 h 5049567"/>
              <a:gd name="connsiteX124" fmla="*/ 5791200 w 7058025"/>
              <a:gd name="connsiteY124" fmla="*/ 5040042 h 5049567"/>
              <a:gd name="connsiteX125" fmla="*/ 5915025 w 7058025"/>
              <a:gd name="connsiteY125" fmla="*/ 5049567 h 5049567"/>
              <a:gd name="connsiteX126" fmla="*/ 6210300 w 7058025"/>
              <a:gd name="connsiteY126" fmla="*/ 5030517 h 5049567"/>
              <a:gd name="connsiteX127" fmla="*/ 6286500 w 7058025"/>
              <a:gd name="connsiteY127" fmla="*/ 5020992 h 5049567"/>
              <a:gd name="connsiteX128" fmla="*/ 6353175 w 7058025"/>
              <a:gd name="connsiteY128" fmla="*/ 5001942 h 5049567"/>
              <a:gd name="connsiteX129" fmla="*/ 6419850 w 7058025"/>
              <a:gd name="connsiteY129" fmla="*/ 4954317 h 5049567"/>
              <a:gd name="connsiteX130" fmla="*/ 6486525 w 7058025"/>
              <a:gd name="connsiteY130" fmla="*/ 4916217 h 5049567"/>
              <a:gd name="connsiteX131" fmla="*/ 6524625 w 7058025"/>
              <a:gd name="connsiteY131" fmla="*/ 4887642 h 5049567"/>
              <a:gd name="connsiteX132" fmla="*/ 6572250 w 7058025"/>
              <a:gd name="connsiteY132" fmla="*/ 4859067 h 5049567"/>
              <a:gd name="connsiteX133" fmla="*/ 6638925 w 7058025"/>
              <a:gd name="connsiteY133" fmla="*/ 4811442 h 5049567"/>
              <a:gd name="connsiteX134" fmla="*/ 6677025 w 7058025"/>
              <a:gd name="connsiteY134" fmla="*/ 4792392 h 5049567"/>
              <a:gd name="connsiteX135" fmla="*/ 6743700 w 7058025"/>
              <a:gd name="connsiteY135" fmla="*/ 4744767 h 5049567"/>
              <a:gd name="connsiteX136" fmla="*/ 6772275 w 7058025"/>
              <a:gd name="connsiteY136" fmla="*/ 4725717 h 5049567"/>
              <a:gd name="connsiteX137" fmla="*/ 6829425 w 7058025"/>
              <a:gd name="connsiteY137" fmla="*/ 4668567 h 5049567"/>
              <a:gd name="connsiteX138" fmla="*/ 6858000 w 7058025"/>
              <a:gd name="connsiteY138" fmla="*/ 4639992 h 5049567"/>
              <a:gd name="connsiteX139" fmla="*/ 6886575 w 7058025"/>
              <a:gd name="connsiteY139" fmla="*/ 4611417 h 5049567"/>
              <a:gd name="connsiteX140" fmla="*/ 6915150 w 7058025"/>
              <a:gd name="connsiteY140" fmla="*/ 4573317 h 5049567"/>
              <a:gd name="connsiteX141" fmla="*/ 6953250 w 7058025"/>
              <a:gd name="connsiteY141" fmla="*/ 4459017 h 5049567"/>
              <a:gd name="connsiteX142" fmla="*/ 6962775 w 7058025"/>
              <a:gd name="connsiteY142" fmla="*/ 4430442 h 5049567"/>
              <a:gd name="connsiteX143" fmla="*/ 6972300 w 7058025"/>
              <a:gd name="connsiteY143" fmla="*/ 4401867 h 5049567"/>
              <a:gd name="connsiteX144" fmla="*/ 6991350 w 7058025"/>
              <a:gd name="connsiteY144" fmla="*/ 4354242 h 5049567"/>
              <a:gd name="connsiteX145" fmla="*/ 7010400 w 7058025"/>
              <a:gd name="connsiteY145" fmla="*/ 4106592 h 5049567"/>
              <a:gd name="connsiteX146" fmla="*/ 7019925 w 7058025"/>
              <a:gd name="connsiteY146" fmla="*/ 3620817 h 5049567"/>
              <a:gd name="connsiteX147" fmla="*/ 7038975 w 7058025"/>
              <a:gd name="connsiteY147" fmla="*/ 3392217 h 5049567"/>
              <a:gd name="connsiteX148" fmla="*/ 7029450 w 7058025"/>
              <a:gd name="connsiteY148" fmla="*/ 2734992 h 5049567"/>
              <a:gd name="connsiteX149" fmla="*/ 7019925 w 7058025"/>
              <a:gd name="connsiteY149" fmla="*/ 2677842 h 5049567"/>
              <a:gd name="connsiteX150" fmla="*/ 7010400 w 7058025"/>
              <a:gd name="connsiteY150" fmla="*/ 2506392 h 5049567"/>
              <a:gd name="connsiteX151" fmla="*/ 6991350 w 7058025"/>
              <a:gd name="connsiteY151" fmla="*/ 2315892 h 5049567"/>
              <a:gd name="connsiteX152" fmla="*/ 7000875 w 7058025"/>
              <a:gd name="connsiteY152" fmla="*/ 1649142 h 5049567"/>
              <a:gd name="connsiteX153" fmla="*/ 7010400 w 7058025"/>
              <a:gd name="connsiteY153" fmla="*/ 1591992 h 5049567"/>
              <a:gd name="connsiteX154" fmla="*/ 7029450 w 7058025"/>
              <a:gd name="connsiteY154" fmla="*/ 1439592 h 5049567"/>
              <a:gd name="connsiteX155" fmla="*/ 7048500 w 7058025"/>
              <a:gd name="connsiteY155" fmla="*/ 1201467 h 5049567"/>
              <a:gd name="connsiteX156" fmla="*/ 7058025 w 7058025"/>
              <a:gd name="connsiteY156" fmla="*/ 1153842 h 5049567"/>
              <a:gd name="connsiteX157" fmla="*/ 7048500 w 7058025"/>
              <a:gd name="connsiteY157" fmla="*/ 915717 h 5049567"/>
              <a:gd name="connsiteX158" fmla="*/ 7038975 w 7058025"/>
              <a:gd name="connsiteY158" fmla="*/ 839517 h 5049567"/>
              <a:gd name="connsiteX159" fmla="*/ 7019925 w 7058025"/>
              <a:gd name="connsiteY159" fmla="*/ 791892 h 5049567"/>
              <a:gd name="connsiteX160" fmla="*/ 7000875 w 7058025"/>
              <a:gd name="connsiteY160" fmla="*/ 715692 h 5049567"/>
              <a:gd name="connsiteX161" fmla="*/ 6962775 w 7058025"/>
              <a:gd name="connsiteY161" fmla="*/ 639492 h 5049567"/>
              <a:gd name="connsiteX162" fmla="*/ 6943725 w 7058025"/>
              <a:gd name="connsiteY162" fmla="*/ 582342 h 5049567"/>
              <a:gd name="connsiteX163" fmla="*/ 6915150 w 7058025"/>
              <a:gd name="connsiteY163" fmla="*/ 525192 h 5049567"/>
              <a:gd name="connsiteX164" fmla="*/ 6877050 w 7058025"/>
              <a:gd name="connsiteY164" fmla="*/ 468042 h 5049567"/>
              <a:gd name="connsiteX165" fmla="*/ 6838950 w 7058025"/>
              <a:gd name="connsiteY165" fmla="*/ 382317 h 5049567"/>
              <a:gd name="connsiteX166" fmla="*/ 6829425 w 7058025"/>
              <a:gd name="connsiteY166" fmla="*/ 353742 h 5049567"/>
              <a:gd name="connsiteX167" fmla="*/ 6800850 w 7058025"/>
              <a:gd name="connsiteY167" fmla="*/ 334692 h 5049567"/>
              <a:gd name="connsiteX168" fmla="*/ 6772275 w 7058025"/>
              <a:gd name="connsiteY168" fmla="*/ 306117 h 5049567"/>
              <a:gd name="connsiteX169" fmla="*/ 6734175 w 7058025"/>
              <a:gd name="connsiteY169" fmla="*/ 296592 h 5049567"/>
              <a:gd name="connsiteX170" fmla="*/ 6696075 w 7058025"/>
              <a:gd name="connsiteY170" fmla="*/ 277542 h 5049567"/>
              <a:gd name="connsiteX171" fmla="*/ 6591300 w 7058025"/>
              <a:gd name="connsiteY171" fmla="*/ 248967 h 5049567"/>
              <a:gd name="connsiteX172" fmla="*/ 6457950 w 7058025"/>
              <a:gd name="connsiteY172" fmla="*/ 220392 h 5049567"/>
              <a:gd name="connsiteX173" fmla="*/ 6248400 w 7058025"/>
              <a:gd name="connsiteY173" fmla="*/ 201342 h 5049567"/>
              <a:gd name="connsiteX174" fmla="*/ 6181725 w 7058025"/>
              <a:gd name="connsiteY174" fmla="*/ 191817 h 5049567"/>
              <a:gd name="connsiteX175" fmla="*/ 6105525 w 7058025"/>
              <a:gd name="connsiteY175" fmla="*/ 182292 h 5049567"/>
              <a:gd name="connsiteX176" fmla="*/ 5991225 w 7058025"/>
              <a:gd name="connsiteY176" fmla="*/ 172767 h 5049567"/>
              <a:gd name="connsiteX177" fmla="*/ 5876925 w 7058025"/>
              <a:gd name="connsiteY177" fmla="*/ 153717 h 5049567"/>
              <a:gd name="connsiteX178" fmla="*/ 5695950 w 7058025"/>
              <a:gd name="connsiteY178" fmla="*/ 144192 h 5049567"/>
              <a:gd name="connsiteX179" fmla="*/ 5562600 w 7058025"/>
              <a:gd name="connsiteY179" fmla="*/ 125142 h 5049567"/>
              <a:gd name="connsiteX180" fmla="*/ 5514975 w 7058025"/>
              <a:gd name="connsiteY180" fmla="*/ 115617 h 5049567"/>
              <a:gd name="connsiteX181" fmla="*/ 5372100 w 7058025"/>
              <a:gd name="connsiteY181" fmla="*/ 106092 h 5049567"/>
              <a:gd name="connsiteX182" fmla="*/ 5210175 w 7058025"/>
              <a:gd name="connsiteY182" fmla="*/ 87042 h 5049567"/>
              <a:gd name="connsiteX183" fmla="*/ 5095875 w 7058025"/>
              <a:gd name="connsiteY183" fmla="*/ 77517 h 5049567"/>
              <a:gd name="connsiteX184" fmla="*/ 4848225 w 7058025"/>
              <a:gd name="connsiteY184" fmla="*/ 67992 h 5049567"/>
              <a:gd name="connsiteX185" fmla="*/ 4476750 w 7058025"/>
              <a:gd name="connsiteY185" fmla="*/ 77517 h 5049567"/>
              <a:gd name="connsiteX186" fmla="*/ 4086225 w 7058025"/>
              <a:gd name="connsiteY186" fmla="*/ 58467 h 5049567"/>
              <a:gd name="connsiteX187" fmla="*/ 4000500 w 7058025"/>
              <a:gd name="connsiteY187" fmla="*/ 48942 h 5049567"/>
              <a:gd name="connsiteX188" fmla="*/ 3743325 w 7058025"/>
              <a:gd name="connsiteY188" fmla="*/ 39417 h 5049567"/>
              <a:gd name="connsiteX189" fmla="*/ 3609975 w 7058025"/>
              <a:gd name="connsiteY189" fmla="*/ 29892 h 5049567"/>
              <a:gd name="connsiteX190" fmla="*/ 3514725 w 7058025"/>
              <a:gd name="connsiteY190" fmla="*/ 20367 h 5049567"/>
              <a:gd name="connsiteX191" fmla="*/ 3238500 w 7058025"/>
              <a:gd name="connsiteY191" fmla="*/ 10842 h 5049567"/>
              <a:gd name="connsiteX192" fmla="*/ 3019425 w 7058025"/>
              <a:gd name="connsiteY192" fmla="*/ 10842 h 5049567"/>
              <a:gd name="connsiteX193" fmla="*/ 2914650 w 7058025"/>
              <a:gd name="connsiteY193" fmla="*/ 1317 h 5049567"/>
              <a:gd name="connsiteX194" fmla="*/ 1838325 w 7058025"/>
              <a:gd name="connsiteY194" fmla="*/ 10842 h 5049567"/>
              <a:gd name="connsiteX195" fmla="*/ 1495425 w 7058025"/>
              <a:gd name="connsiteY195" fmla="*/ 20367 h 50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7058025" h="5049567">
                <a:moveTo>
                  <a:pt x="1543050" y="39417"/>
                </a:moveTo>
                <a:lnTo>
                  <a:pt x="895350" y="29892"/>
                </a:lnTo>
                <a:cubicBezTo>
                  <a:pt x="401113" y="20654"/>
                  <a:pt x="676947" y="13712"/>
                  <a:pt x="304800" y="29892"/>
                </a:cubicBezTo>
                <a:cubicBezTo>
                  <a:pt x="279400" y="36242"/>
                  <a:pt x="253438" y="40663"/>
                  <a:pt x="228600" y="48942"/>
                </a:cubicBezTo>
                <a:lnTo>
                  <a:pt x="171450" y="67992"/>
                </a:lnTo>
                <a:cubicBezTo>
                  <a:pt x="161925" y="77517"/>
                  <a:pt x="154571" y="89884"/>
                  <a:pt x="142875" y="96567"/>
                </a:cubicBezTo>
                <a:cubicBezTo>
                  <a:pt x="131509" y="103062"/>
                  <a:pt x="115499" y="98585"/>
                  <a:pt x="104775" y="106092"/>
                </a:cubicBezTo>
                <a:cubicBezTo>
                  <a:pt x="82704" y="121542"/>
                  <a:pt x="47625" y="163242"/>
                  <a:pt x="47625" y="163242"/>
                </a:cubicBezTo>
                <a:cubicBezTo>
                  <a:pt x="44450" y="172767"/>
                  <a:pt x="42590" y="182837"/>
                  <a:pt x="38100" y="191817"/>
                </a:cubicBezTo>
                <a:cubicBezTo>
                  <a:pt x="32980" y="202056"/>
                  <a:pt x="23070" y="209673"/>
                  <a:pt x="19050" y="220392"/>
                </a:cubicBezTo>
                <a:cubicBezTo>
                  <a:pt x="15056" y="231042"/>
                  <a:pt x="1070" y="318748"/>
                  <a:pt x="0" y="325167"/>
                </a:cubicBezTo>
                <a:cubicBezTo>
                  <a:pt x="3175" y="426767"/>
                  <a:pt x="3726" y="528483"/>
                  <a:pt x="9525" y="629967"/>
                </a:cubicBezTo>
                <a:cubicBezTo>
                  <a:pt x="10098" y="639991"/>
                  <a:pt x="16615" y="648802"/>
                  <a:pt x="19050" y="658542"/>
                </a:cubicBezTo>
                <a:cubicBezTo>
                  <a:pt x="29266" y="699405"/>
                  <a:pt x="29608" y="720856"/>
                  <a:pt x="38100" y="763317"/>
                </a:cubicBezTo>
                <a:cubicBezTo>
                  <a:pt x="49998" y="822809"/>
                  <a:pt x="43533" y="780062"/>
                  <a:pt x="57150" y="829992"/>
                </a:cubicBezTo>
                <a:cubicBezTo>
                  <a:pt x="70321" y="878285"/>
                  <a:pt x="71109" y="895791"/>
                  <a:pt x="85725" y="934767"/>
                </a:cubicBezTo>
                <a:cubicBezTo>
                  <a:pt x="91728" y="950776"/>
                  <a:pt x="95291" y="968166"/>
                  <a:pt x="104775" y="982392"/>
                </a:cubicBezTo>
                <a:cubicBezTo>
                  <a:pt x="114738" y="997336"/>
                  <a:pt x="128639" y="1009541"/>
                  <a:pt x="142875" y="1020492"/>
                </a:cubicBezTo>
                <a:cubicBezTo>
                  <a:pt x="220407" y="1080132"/>
                  <a:pt x="202557" y="1071131"/>
                  <a:pt x="266700" y="1087167"/>
                </a:cubicBezTo>
                <a:cubicBezTo>
                  <a:pt x="336318" y="1133579"/>
                  <a:pt x="248782" y="1076928"/>
                  <a:pt x="333375" y="1125267"/>
                </a:cubicBezTo>
                <a:cubicBezTo>
                  <a:pt x="362639" y="1141990"/>
                  <a:pt x="365510" y="1151854"/>
                  <a:pt x="400050" y="1163367"/>
                </a:cubicBezTo>
                <a:cubicBezTo>
                  <a:pt x="560350" y="1216800"/>
                  <a:pt x="487546" y="1185644"/>
                  <a:pt x="609600" y="1220517"/>
                </a:cubicBezTo>
                <a:cubicBezTo>
                  <a:pt x="722391" y="1252743"/>
                  <a:pt x="614583" y="1229134"/>
                  <a:pt x="714375" y="1249092"/>
                </a:cubicBezTo>
                <a:cubicBezTo>
                  <a:pt x="801096" y="1292453"/>
                  <a:pt x="710974" y="1249637"/>
                  <a:pt x="781050" y="1277667"/>
                </a:cubicBezTo>
                <a:cubicBezTo>
                  <a:pt x="803501" y="1286647"/>
                  <a:pt x="824786" y="1298596"/>
                  <a:pt x="847725" y="1306242"/>
                </a:cubicBezTo>
                <a:cubicBezTo>
                  <a:pt x="863084" y="1311362"/>
                  <a:pt x="879475" y="1312592"/>
                  <a:pt x="895350" y="1315767"/>
                </a:cubicBezTo>
                <a:cubicBezTo>
                  <a:pt x="908050" y="1322117"/>
                  <a:pt x="920155" y="1329831"/>
                  <a:pt x="933450" y="1334817"/>
                </a:cubicBezTo>
                <a:cubicBezTo>
                  <a:pt x="945707" y="1339414"/>
                  <a:pt x="958963" y="1340746"/>
                  <a:pt x="971550" y="1344342"/>
                </a:cubicBezTo>
                <a:cubicBezTo>
                  <a:pt x="981204" y="1347100"/>
                  <a:pt x="990471" y="1351109"/>
                  <a:pt x="1000125" y="1353867"/>
                </a:cubicBezTo>
                <a:cubicBezTo>
                  <a:pt x="1012712" y="1357463"/>
                  <a:pt x="1025806" y="1359252"/>
                  <a:pt x="1038225" y="1363392"/>
                </a:cubicBezTo>
                <a:cubicBezTo>
                  <a:pt x="1195985" y="1415979"/>
                  <a:pt x="1088420" y="1396944"/>
                  <a:pt x="1257300" y="1411017"/>
                </a:cubicBezTo>
                <a:cubicBezTo>
                  <a:pt x="1276350" y="1417367"/>
                  <a:pt x="1295258" y="1424162"/>
                  <a:pt x="1314450" y="1430067"/>
                </a:cubicBezTo>
                <a:cubicBezTo>
                  <a:pt x="1355164" y="1442594"/>
                  <a:pt x="1398524" y="1452267"/>
                  <a:pt x="1438275" y="1468167"/>
                </a:cubicBezTo>
                <a:cubicBezTo>
                  <a:pt x="1451458" y="1473440"/>
                  <a:pt x="1463324" y="1481624"/>
                  <a:pt x="1476375" y="1487217"/>
                </a:cubicBezTo>
                <a:cubicBezTo>
                  <a:pt x="1485603" y="1491172"/>
                  <a:pt x="1495333" y="1493857"/>
                  <a:pt x="1504950" y="1496742"/>
                </a:cubicBezTo>
                <a:cubicBezTo>
                  <a:pt x="1527090" y="1503384"/>
                  <a:pt x="1549902" y="1507893"/>
                  <a:pt x="1571625" y="1515792"/>
                </a:cubicBezTo>
                <a:cubicBezTo>
                  <a:pt x="1617888" y="1532615"/>
                  <a:pt x="1605127" y="1541458"/>
                  <a:pt x="1657350" y="1553892"/>
                </a:cubicBezTo>
                <a:cubicBezTo>
                  <a:pt x="1707630" y="1565863"/>
                  <a:pt x="1758950" y="1572942"/>
                  <a:pt x="1809750" y="1582467"/>
                </a:cubicBezTo>
                <a:cubicBezTo>
                  <a:pt x="1965912" y="1644932"/>
                  <a:pt x="1752072" y="1562749"/>
                  <a:pt x="1905000" y="1611042"/>
                </a:cubicBezTo>
                <a:cubicBezTo>
                  <a:pt x="1950009" y="1625255"/>
                  <a:pt x="1994705" y="1640696"/>
                  <a:pt x="2038350" y="1658667"/>
                </a:cubicBezTo>
                <a:cubicBezTo>
                  <a:pt x="2048935" y="1663026"/>
                  <a:pt x="2056986" y="1672037"/>
                  <a:pt x="2066925" y="1677717"/>
                </a:cubicBezTo>
                <a:cubicBezTo>
                  <a:pt x="2105665" y="1699854"/>
                  <a:pt x="2101455" y="1695874"/>
                  <a:pt x="2143125" y="1706292"/>
                </a:cubicBezTo>
                <a:cubicBezTo>
                  <a:pt x="2165350" y="1718992"/>
                  <a:pt x="2186171" y="1734547"/>
                  <a:pt x="2209800" y="1744392"/>
                </a:cubicBezTo>
                <a:cubicBezTo>
                  <a:pt x="2224744" y="1750619"/>
                  <a:pt x="2241719" y="1749990"/>
                  <a:pt x="2257425" y="1753917"/>
                </a:cubicBezTo>
                <a:cubicBezTo>
                  <a:pt x="2267165" y="1756352"/>
                  <a:pt x="2276599" y="1759917"/>
                  <a:pt x="2286000" y="1763442"/>
                </a:cubicBezTo>
                <a:cubicBezTo>
                  <a:pt x="2303481" y="1769997"/>
                  <a:pt x="2340580" y="1786612"/>
                  <a:pt x="2362200" y="1792017"/>
                </a:cubicBezTo>
                <a:cubicBezTo>
                  <a:pt x="2377906" y="1795944"/>
                  <a:pt x="2393950" y="1798367"/>
                  <a:pt x="2409825" y="1801542"/>
                </a:cubicBezTo>
                <a:cubicBezTo>
                  <a:pt x="2521627" y="1857443"/>
                  <a:pt x="2335259" y="1766504"/>
                  <a:pt x="2533650" y="1849167"/>
                </a:cubicBezTo>
                <a:cubicBezTo>
                  <a:pt x="2544217" y="1853570"/>
                  <a:pt x="2551298" y="1864802"/>
                  <a:pt x="2562225" y="1868217"/>
                </a:cubicBezTo>
                <a:cubicBezTo>
                  <a:pt x="2841550" y="1955506"/>
                  <a:pt x="2591112" y="1867436"/>
                  <a:pt x="2733675" y="1906317"/>
                </a:cubicBezTo>
                <a:cubicBezTo>
                  <a:pt x="2753048" y="1911601"/>
                  <a:pt x="2771477" y="1919993"/>
                  <a:pt x="2790825" y="1925367"/>
                </a:cubicBezTo>
                <a:cubicBezTo>
                  <a:pt x="2828665" y="1935878"/>
                  <a:pt x="2867025" y="1944417"/>
                  <a:pt x="2905125" y="1953942"/>
                </a:cubicBezTo>
                <a:cubicBezTo>
                  <a:pt x="2917825" y="1963467"/>
                  <a:pt x="2929513" y="1974518"/>
                  <a:pt x="2943225" y="1982517"/>
                </a:cubicBezTo>
                <a:cubicBezTo>
                  <a:pt x="2967755" y="1996826"/>
                  <a:pt x="2997250" y="2002877"/>
                  <a:pt x="3019425" y="2020617"/>
                </a:cubicBezTo>
                <a:cubicBezTo>
                  <a:pt x="3128730" y="2108061"/>
                  <a:pt x="3021174" y="2031016"/>
                  <a:pt x="3095625" y="2068242"/>
                </a:cubicBezTo>
                <a:cubicBezTo>
                  <a:pt x="3105864" y="2073362"/>
                  <a:pt x="3113678" y="2082783"/>
                  <a:pt x="3124200" y="2087292"/>
                </a:cubicBezTo>
                <a:cubicBezTo>
                  <a:pt x="3174056" y="2108659"/>
                  <a:pt x="3152781" y="2081854"/>
                  <a:pt x="3200400" y="2115867"/>
                </a:cubicBezTo>
                <a:cubicBezTo>
                  <a:pt x="3211361" y="2123697"/>
                  <a:pt x="3218199" y="2136360"/>
                  <a:pt x="3228975" y="2144442"/>
                </a:cubicBezTo>
                <a:cubicBezTo>
                  <a:pt x="3243786" y="2155550"/>
                  <a:pt x="3261196" y="2162748"/>
                  <a:pt x="3276600" y="2173017"/>
                </a:cubicBezTo>
                <a:cubicBezTo>
                  <a:pt x="3289809" y="2181823"/>
                  <a:pt x="3301238" y="2193178"/>
                  <a:pt x="3314700" y="2201592"/>
                </a:cubicBezTo>
                <a:cubicBezTo>
                  <a:pt x="3326741" y="2209117"/>
                  <a:pt x="3339908" y="2214692"/>
                  <a:pt x="3352800" y="2220642"/>
                </a:cubicBezTo>
                <a:cubicBezTo>
                  <a:pt x="3381192" y="2233746"/>
                  <a:pt x="3410556" y="2244758"/>
                  <a:pt x="3438525" y="2258742"/>
                </a:cubicBezTo>
                <a:cubicBezTo>
                  <a:pt x="3518754" y="2298856"/>
                  <a:pt x="3411413" y="2253703"/>
                  <a:pt x="3495675" y="2306367"/>
                </a:cubicBezTo>
                <a:cubicBezTo>
                  <a:pt x="3510174" y="2315429"/>
                  <a:pt x="3528354" y="2317114"/>
                  <a:pt x="3543300" y="2325417"/>
                </a:cubicBezTo>
                <a:cubicBezTo>
                  <a:pt x="3557177" y="2333127"/>
                  <a:pt x="3567617" y="2346116"/>
                  <a:pt x="3581400" y="2353992"/>
                </a:cubicBezTo>
                <a:cubicBezTo>
                  <a:pt x="3643585" y="2389526"/>
                  <a:pt x="3572513" y="2328594"/>
                  <a:pt x="3648075" y="2382567"/>
                </a:cubicBezTo>
                <a:cubicBezTo>
                  <a:pt x="3659036" y="2390397"/>
                  <a:pt x="3665756" y="2403219"/>
                  <a:pt x="3676650" y="2411142"/>
                </a:cubicBezTo>
                <a:cubicBezTo>
                  <a:pt x="3710129" y="2435491"/>
                  <a:pt x="3747739" y="2453756"/>
                  <a:pt x="3781425" y="2477817"/>
                </a:cubicBezTo>
                <a:cubicBezTo>
                  <a:pt x="3794343" y="2487044"/>
                  <a:pt x="3808300" y="2495167"/>
                  <a:pt x="3819525" y="2506392"/>
                </a:cubicBezTo>
                <a:cubicBezTo>
                  <a:pt x="3881349" y="2568216"/>
                  <a:pt x="3811782" y="2526333"/>
                  <a:pt x="3886200" y="2563542"/>
                </a:cubicBezTo>
                <a:cubicBezTo>
                  <a:pt x="3892550" y="2573067"/>
                  <a:pt x="3897645" y="2583561"/>
                  <a:pt x="3905250" y="2592117"/>
                </a:cubicBezTo>
                <a:cubicBezTo>
                  <a:pt x="3923148" y="2612253"/>
                  <a:pt x="3947456" y="2626851"/>
                  <a:pt x="3962400" y="2649267"/>
                </a:cubicBezTo>
                <a:cubicBezTo>
                  <a:pt x="3968750" y="2658792"/>
                  <a:pt x="3974000" y="2669150"/>
                  <a:pt x="3981450" y="2677842"/>
                </a:cubicBezTo>
                <a:cubicBezTo>
                  <a:pt x="3993139" y="2691479"/>
                  <a:pt x="4008330" y="2701917"/>
                  <a:pt x="4019550" y="2715942"/>
                </a:cubicBezTo>
                <a:cubicBezTo>
                  <a:pt x="4075722" y="2786157"/>
                  <a:pt x="4041088" y="2751838"/>
                  <a:pt x="4076700" y="2811192"/>
                </a:cubicBezTo>
                <a:cubicBezTo>
                  <a:pt x="4088480" y="2830825"/>
                  <a:pt x="4104561" y="2847864"/>
                  <a:pt x="4114800" y="2868342"/>
                </a:cubicBezTo>
                <a:cubicBezTo>
                  <a:pt x="4121150" y="2881042"/>
                  <a:pt x="4125331" y="2895083"/>
                  <a:pt x="4133850" y="2906442"/>
                </a:cubicBezTo>
                <a:cubicBezTo>
                  <a:pt x="4144626" y="2920810"/>
                  <a:pt x="4161174" y="2930174"/>
                  <a:pt x="4171950" y="2944542"/>
                </a:cubicBezTo>
                <a:cubicBezTo>
                  <a:pt x="4180469" y="2955901"/>
                  <a:pt x="4183475" y="2970601"/>
                  <a:pt x="4191000" y="2982642"/>
                </a:cubicBezTo>
                <a:cubicBezTo>
                  <a:pt x="4215269" y="3021472"/>
                  <a:pt x="4241800" y="3058842"/>
                  <a:pt x="4267200" y="3096942"/>
                </a:cubicBezTo>
                <a:cubicBezTo>
                  <a:pt x="4273550" y="3106467"/>
                  <a:pt x="4278155" y="3117422"/>
                  <a:pt x="4286250" y="3125517"/>
                </a:cubicBezTo>
                <a:cubicBezTo>
                  <a:pt x="4305300" y="3144567"/>
                  <a:pt x="4328456" y="3160251"/>
                  <a:pt x="4343400" y="3182667"/>
                </a:cubicBezTo>
                <a:cubicBezTo>
                  <a:pt x="4397995" y="3264559"/>
                  <a:pt x="4332540" y="3160947"/>
                  <a:pt x="4371975" y="3239817"/>
                </a:cubicBezTo>
                <a:cubicBezTo>
                  <a:pt x="4380254" y="3256376"/>
                  <a:pt x="4392271" y="3270883"/>
                  <a:pt x="4400550" y="3287442"/>
                </a:cubicBezTo>
                <a:cubicBezTo>
                  <a:pt x="4405040" y="3296422"/>
                  <a:pt x="4404506" y="3307663"/>
                  <a:pt x="4410075" y="3316017"/>
                </a:cubicBezTo>
                <a:cubicBezTo>
                  <a:pt x="4417547" y="3327225"/>
                  <a:pt x="4429125" y="3335067"/>
                  <a:pt x="4438650" y="3344592"/>
                </a:cubicBezTo>
                <a:cubicBezTo>
                  <a:pt x="4460085" y="3430332"/>
                  <a:pt x="4430531" y="3326731"/>
                  <a:pt x="4486275" y="3449367"/>
                </a:cubicBezTo>
                <a:cubicBezTo>
                  <a:pt x="4491692" y="3461284"/>
                  <a:pt x="4490643" y="3475435"/>
                  <a:pt x="4495800" y="3487467"/>
                </a:cubicBezTo>
                <a:cubicBezTo>
                  <a:pt x="4500309" y="3497989"/>
                  <a:pt x="4509730" y="3505803"/>
                  <a:pt x="4514850" y="3516042"/>
                </a:cubicBezTo>
                <a:cubicBezTo>
                  <a:pt x="4522496" y="3531335"/>
                  <a:pt x="4527897" y="3547658"/>
                  <a:pt x="4533900" y="3563667"/>
                </a:cubicBezTo>
                <a:cubicBezTo>
                  <a:pt x="4537425" y="3573068"/>
                  <a:pt x="4538935" y="3583262"/>
                  <a:pt x="4543425" y="3592242"/>
                </a:cubicBezTo>
                <a:cubicBezTo>
                  <a:pt x="4548545" y="3602481"/>
                  <a:pt x="4556125" y="3611292"/>
                  <a:pt x="4562475" y="3620817"/>
                </a:cubicBezTo>
                <a:cubicBezTo>
                  <a:pt x="4565650" y="3633517"/>
                  <a:pt x="4566146" y="3647208"/>
                  <a:pt x="4572000" y="3658917"/>
                </a:cubicBezTo>
                <a:cubicBezTo>
                  <a:pt x="4594786" y="3704489"/>
                  <a:pt x="4607317" y="3713284"/>
                  <a:pt x="4638675" y="3744642"/>
                </a:cubicBezTo>
                <a:cubicBezTo>
                  <a:pt x="4641850" y="3754167"/>
                  <a:pt x="4643219" y="3764500"/>
                  <a:pt x="4648200" y="3773217"/>
                </a:cubicBezTo>
                <a:cubicBezTo>
                  <a:pt x="4665458" y="3803418"/>
                  <a:pt x="4681083" y="3810408"/>
                  <a:pt x="4695825" y="3839892"/>
                </a:cubicBezTo>
                <a:cubicBezTo>
                  <a:pt x="4700315" y="3848872"/>
                  <a:pt x="4699186" y="3860542"/>
                  <a:pt x="4705350" y="3868467"/>
                </a:cubicBezTo>
                <a:cubicBezTo>
                  <a:pt x="4721890" y="3889733"/>
                  <a:pt x="4762500" y="3925617"/>
                  <a:pt x="4762500" y="3925617"/>
                </a:cubicBezTo>
                <a:cubicBezTo>
                  <a:pt x="4784478" y="3991552"/>
                  <a:pt x="4753599" y="3918408"/>
                  <a:pt x="4800600" y="3973242"/>
                </a:cubicBezTo>
                <a:cubicBezTo>
                  <a:pt x="4812648" y="3987298"/>
                  <a:pt x="4817127" y="4006811"/>
                  <a:pt x="4829175" y="4020867"/>
                </a:cubicBezTo>
                <a:cubicBezTo>
                  <a:pt x="4836625" y="4029559"/>
                  <a:pt x="4849655" y="4031822"/>
                  <a:pt x="4857750" y="4039917"/>
                </a:cubicBezTo>
                <a:cubicBezTo>
                  <a:pt x="4868975" y="4051142"/>
                  <a:pt x="4877098" y="4065099"/>
                  <a:pt x="4886325" y="4078017"/>
                </a:cubicBezTo>
                <a:cubicBezTo>
                  <a:pt x="4892979" y="4087332"/>
                  <a:pt x="4896436" y="4099441"/>
                  <a:pt x="4905375" y="4106592"/>
                </a:cubicBezTo>
                <a:cubicBezTo>
                  <a:pt x="4913215" y="4112864"/>
                  <a:pt x="4924425" y="4112942"/>
                  <a:pt x="4933950" y="4116117"/>
                </a:cubicBezTo>
                <a:cubicBezTo>
                  <a:pt x="4946650" y="4135167"/>
                  <a:pt x="4953000" y="4160567"/>
                  <a:pt x="4972050" y="4173267"/>
                </a:cubicBezTo>
                <a:cubicBezTo>
                  <a:pt x="5006407" y="4196172"/>
                  <a:pt x="5031677" y="4210320"/>
                  <a:pt x="5057775" y="4249467"/>
                </a:cubicBezTo>
                <a:cubicBezTo>
                  <a:pt x="5064125" y="4258992"/>
                  <a:pt x="5068730" y="4269947"/>
                  <a:pt x="5076825" y="4278042"/>
                </a:cubicBezTo>
                <a:cubicBezTo>
                  <a:pt x="5165725" y="4366942"/>
                  <a:pt x="5067300" y="4243117"/>
                  <a:pt x="5143500" y="4344717"/>
                </a:cubicBezTo>
                <a:cubicBezTo>
                  <a:pt x="5159330" y="4392207"/>
                  <a:pt x="5143181" y="4357960"/>
                  <a:pt x="5181600" y="4401867"/>
                </a:cubicBezTo>
                <a:cubicBezTo>
                  <a:pt x="5263001" y="4494897"/>
                  <a:pt x="5182209" y="4412001"/>
                  <a:pt x="5248275" y="4478067"/>
                </a:cubicBezTo>
                <a:cubicBezTo>
                  <a:pt x="5265040" y="4528362"/>
                  <a:pt x="5252231" y="4498288"/>
                  <a:pt x="5295900" y="4563792"/>
                </a:cubicBezTo>
                <a:cubicBezTo>
                  <a:pt x="5302250" y="4573317"/>
                  <a:pt x="5311330" y="4581507"/>
                  <a:pt x="5314950" y="4592367"/>
                </a:cubicBezTo>
                <a:cubicBezTo>
                  <a:pt x="5318125" y="4601892"/>
                  <a:pt x="5319599" y="4612165"/>
                  <a:pt x="5324475" y="4620942"/>
                </a:cubicBezTo>
                <a:cubicBezTo>
                  <a:pt x="5335594" y="4640956"/>
                  <a:pt x="5355335" y="4656372"/>
                  <a:pt x="5362575" y="4678092"/>
                </a:cubicBezTo>
                <a:cubicBezTo>
                  <a:pt x="5365750" y="4687617"/>
                  <a:pt x="5367224" y="4697890"/>
                  <a:pt x="5372100" y="4706667"/>
                </a:cubicBezTo>
                <a:cubicBezTo>
                  <a:pt x="5383219" y="4726681"/>
                  <a:pt x="5397500" y="4744767"/>
                  <a:pt x="5410200" y="4763817"/>
                </a:cubicBezTo>
                <a:cubicBezTo>
                  <a:pt x="5416550" y="4773342"/>
                  <a:pt x="5425630" y="4781532"/>
                  <a:pt x="5429250" y="4792392"/>
                </a:cubicBezTo>
                <a:cubicBezTo>
                  <a:pt x="5439936" y="4824450"/>
                  <a:pt x="5438993" y="4826111"/>
                  <a:pt x="5457825" y="4859067"/>
                </a:cubicBezTo>
                <a:cubicBezTo>
                  <a:pt x="5463505" y="4869006"/>
                  <a:pt x="5468780" y="4879547"/>
                  <a:pt x="5476875" y="4887642"/>
                </a:cubicBezTo>
                <a:cubicBezTo>
                  <a:pt x="5484970" y="4895737"/>
                  <a:pt x="5495925" y="4900342"/>
                  <a:pt x="5505450" y="4906692"/>
                </a:cubicBezTo>
                <a:cubicBezTo>
                  <a:pt x="5522829" y="4932760"/>
                  <a:pt x="5522996" y="4940949"/>
                  <a:pt x="5553075" y="4954317"/>
                </a:cubicBezTo>
                <a:cubicBezTo>
                  <a:pt x="5571425" y="4962472"/>
                  <a:pt x="5593517" y="4962228"/>
                  <a:pt x="5610225" y="4973367"/>
                </a:cubicBezTo>
                <a:cubicBezTo>
                  <a:pt x="5619750" y="4979717"/>
                  <a:pt x="5628233" y="4988014"/>
                  <a:pt x="5638800" y="4992417"/>
                </a:cubicBezTo>
                <a:cubicBezTo>
                  <a:pt x="5716734" y="5024890"/>
                  <a:pt x="5704087" y="5013792"/>
                  <a:pt x="5762625" y="5030517"/>
                </a:cubicBezTo>
                <a:cubicBezTo>
                  <a:pt x="5772279" y="5033275"/>
                  <a:pt x="5781237" y="5038797"/>
                  <a:pt x="5791200" y="5040042"/>
                </a:cubicBezTo>
                <a:cubicBezTo>
                  <a:pt x="5832277" y="5045177"/>
                  <a:pt x="5873750" y="5046392"/>
                  <a:pt x="5915025" y="5049567"/>
                </a:cubicBezTo>
                <a:cubicBezTo>
                  <a:pt x="6216235" y="5037017"/>
                  <a:pt x="6053354" y="5051443"/>
                  <a:pt x="6210300" y="5030517"/>
                </a:cubicBezTo>
                <a:cubicBezTo>
                  <a:pt x="6235673" y="5027134"/>
                  <a:pt x="6261251" y="5025200"/>
                  <a:pt x="6286500" y="5020992"/>
                </a:cubicBezTo>
                <a:cubicBezTo>
                  <a:pt x="6310420" y="5017005"/>
                  <a:pt x="6330527" y="5009491"/>
                  <a:pt x="6353175" y="5001942"/>
                </a:cubicBezTo>
                <a:cubicBezTo>
                  <a:pt x="6369530" y="4989676"/>
                  <a:pt x="6400351" y="4965459"/>
                  <a:pt x="6419850" y="4954317"/>
                </a:cubicBezTo>
                <a:cubicBezTo>
                  <a:pt x="6475660" y="4922426"/>
                  <a:pt x="6440113" y="4949369"/>
                  <a:pt x="6486525" y="4916217"/>
                </a:cubicBezTo>
                <a:cubicBezTo>
                  <a:pt x="6499443" y="4906990"/>
                  <a:pt x="6511416" y="4896448"/>
                  <a:pt x="6524625" y="4887642"/>
                </a:cubicBezTo>
                <a:cubicBezTo>
                  <a:pt x="6540029" y="4877373"/>
                  <a:pt x="6556846" y="4869336"/>
                  <a:pt x="6572250" y="4859067"/>
                </a:cubicBezTo>
                <a:cubicBezTo>
                  <a:pt x="6602915" y="4838624"/>
                  <a:pt x="6609106" y="4828481"/>
                  <a:pt x="6638925" y="4811442"/>
                </a:cubicBezTo>
                <a:cubicBezTo>
                  <a:pt x="6651253" y="4804397"/>
                  <a:pt x="6664697" y="4799437"/>
                  <a:pt x="6677025" y="4792392"/>
                </a:cubicBezTo>
                <a:cubicBezTo>
                  <a:pt x="6699473" y="4779565"/>
                  <a:pt x="6723257" y="4759369"/>
                  <a:pt x="6743700" y="4744767"/>
                </a:cubicBezTo>
                <a:cubicBezTo>
                  <a:pt x="6753015" y="4738113"/>
                  <a:pt x="6763719" y="4733322"/>
                  <a:pt x="6772275" y="4725717"/>
                </a:cubicBezTo>
                <a:cubicBezTo>
                  <a:pt x="6792411" y="4707819"/>
                  <a:pt x="6810375" y="4687617"/>
                  <a:pt x="6829425" y="4668567"/>
                </a:cubicBezTo>
                <a:lnTo>
                  <a:pt x="6858000" y="4639992"/>
                </a:lnTo>
                <a:cubicBezTo>
                  <a:pt x="6867525" y="4630467"/>
                  <a:pt x="6878493" y="4622193"/>
                  <a:pt x="6886575" y="4611417"/>
                </a:cubicBezTo>
                <a:lnTo>
                  <a:pt x="6915150" y="4573317"/>
                </a:lnTo>
                <a:lnTo>
                  <a:pt x="6953250" y="4459017"/>
                </a:lnTo>
                <a:lnTo>
                  <a:pt x="6962775" y="4430442"/>
                </a:lnTo>
                <a:cubicBezTo>
                  <a:pt x="6965950" y="4420917"/>
                  <a:pt x="6968571" y="4411189"/>
                  <a:pt x="6972300" y="4401867"/>
                </a:cubicBezTo>
                <a:lnTo>
                  <a:pt x="6991350" y="4354242"/>
                </a:lnTo>
                <a:cubicBezTo>
                  <a:pt x="6995092" y="4309334"/>
                  <a:pt x="7009205" y="4145430"/>
                  <a:pt x="7010400" y="4106592"/>
                </a:cubicBezTo>
                <a:cubicBezTo>
                  <a:pt x="7015381" y="3944712"/>
                  <a:pt x="7014866" y="3782694"/>
                  <a:pt x="7019925" y="3620817"/>
                </a:cubicBezTo>
                <a:cubicBezTo>
                  <a:pt x="7021088" y="3583591"/>
                  <a:pt x="7035064" y="3435236"/>
                  <a:pt x="7038975" y="3392217"/>
                </a:cubicBezTo>
                <a:cubicBezTo>
                  <a:pt x="7035800" y="3173142"/>
                  <a:pt x="7035291" y="2954012"/>
                  <a:pt x="7029450" y="2734992"/>
                </a:cubicBezTo>
                <a:cubicBezTo>
                  <a:pt x="7028935" y="2715686"/>
                  <a:pt x="7021529" y="2697088"/>
                  <a:pt x="7019925" y="2677842"/>
                </a:cubicBezTo>
                <a:cubicBezTo>
                  <a:pt x="7015172" y="2620802"/>
                  <a:pt x="7014085" y="2563511"/>
                  <a:pt x="7010400" y="2506392"/>
                </a:cubicBezTo>
                <a:cubicBezTo>
                  <a:pt x="7002461" y="2383338"/>
                  <a:pt x="7004935" y="2410990"/>
                  <a:pt x="6991350" y="2315892"/>
                </a:cubicBezTo>
                <a:cubicBezTo>
                  <a:pt x="6994525" y="2093642"/>
                  <a:pt x="6995028" y="1871338"/>
                  <a:pt x="7000875" y="1649142"/>
                </a:cubicBezTo>
                <a:cubicBezTo>
                  <a:pt x="7001383" y="1629836"/>
                  <a:pt x="7008378" y="1611199"/>
                  <a:pt x="7010400" y="1591992"/>
                </a:cubicBezTo>
                <a:cubicBezTo>
                  <a:pt x="7026239" y="1441526"/>
                  <a:pt x="7005490" y="1511473"/>
                  <a:pt x="7029450" y="1439592"/>
                </a:cubicBezTo>
                <a:cubicBezTo>
                  <a:pt x="7032858" y="1391876"/>
                  <a:pt x="7041720" y="1255705"/>
                  <a:pt x="7048500" y="1201467"/>
                </a:cubicBezTo>
                <a:cubicBezTo>
                  <a:pt x="7050508" y="1185403"/>
                  <a:pt x="7054850" y="1169717"/>
                  <a:pt x="7058025" y="1153842"/>
                </a:cubicBezTo>
                <a:cubicBezTo>
                  <a:pt x="7054850" y="1074467"/>
                  <a:pt x="7053306" y="995010"/>
                  <a:pt x="7048500" y="915717"/>
                </a:cubicBezTo>
                <a:cubicBezTo>
                  <a:pt x="7046951" y="890166"/>
                  <a:pt x="7044731" y="864459"/>
                  <a:pt x="7038975" y="839517"/>
                </a:cubicBezTo>
                <a:cubicBezTo>
                  <a:pt x="7035130" y="822857"/>
                  <a:pt x="7024953" y="808234"/>
                  <a:pt x="7019925" y="791892"/>
                </a:cubicBezTo>
                <a:cubicBezTo>
                  <a:pt x="7012225" y="766868"/>
                  <a:pt x="7012584" y="739110"/>
                  <a:pt x="7000875" y="715692"/>
                </a:cubicBezTo>
                <a:cubicBezTo>
                  <a:pt x="6988175" y="690292"/>
                  <a:pt x="6971755" y="666433"/>
                  <a:pt x="6962775" y="639492"/>
                </a:cubicBezTo>
                <a:cubicBezTo>
                  <a:pt x="6956425" y="620442"/>
                  <a:pt x="6954864" y="599050"/>
                  <a:pt x="6943725" y="582342"/>
                </a:cubicBezTo>
                <a:cubicBezTo>
                  <a:pt x="6859155" y="455487"/>
                  <a:pt x="6980875" y="643498"/>
                  <a:pt x="6915150" y="525192"/>
                </a:cubicBezTo>
                <a:cubicBezTo>
                  <a:pt x="6904031" y="505178"/>
                  <a:pt x="6884290" y="489762"/>
                  <a:pt x="6877050" y="468042"/>
                </a:cubicBezTo>
                <a:cubicBezTo>
                  <a:pt x="6827903" y="320600"/>
                  <a:pt x="6884233" y="472883"/>
                  <a:pt x="6838950" y="382317"/>
                </a:cubicBezTo>
                <a:cubicBezTo>
                  <a:pt x="6834460" y="373337"/>
                  <a:pt x="6835697" y="361582"/>
                  <a:pt x="6829425" y="353742"/>
                </a:cubicBezTo>
                <a:cubicBezTo>
                  <a:pt x="6822274" y="344803"/>
                  <a:pt x="6809644" y="342021"/>
                  <a:pt x="6800850" y="334692"/>
                </a:cubicBezTo>
                <a:cubicBezTo>
                  <a:pt x="6790502" y="326068"/>
                  <a:pt x="6783971" y="312800"/>
                  <a:pt x="6772275" y="306117"/>
                </a:cubicBezTo>
                <a:cubicBezTo>
                  <a:pt x="6760909" y="299622"/>
                  <a:pt x="6746432" y="301189"/>
                  <a:pt x="6734175" y="296592"/>
                </a:cubicBezTo>
                <a:cubicBezTo>
                  <a:pt x="6720880" y="291606"/>
                  <a:pt x="6709126" y="283135"/>
                  <a:pt x="6696075" y="277542"/>
                </a:cubicBezTo>
                <a:cubicBezTo>
                  <a:pt x="6671149" y="266859"/>
                  <a:pt x="6602955" y="251881"/>
                  <a:pt x="6591300" y="248967"/>
                </a:cubicBezTo>
                <a:cubicBezTo>
                  <a:pt x="6551754" y="239080"/>
                  <a:pt x="6491920" y="223480"/>
                  <a:pt x="6457950" y="220392"/>
                </a:cubicBezTo>
                <a:lnTo>
                  <a:pt x="6248400" y="201342"/>
                </a:lnTo>
                <a:cubicBezTo>
                  <a:pt x="6226069" y="199032"/>
                  <a:pt x="6203979" y="194784"/>
                  <a:pt x="6181725" y="191817"/>
                </a:cubicBezTo>
                <a:cubicBezTo>
                  <a:pt x="6156352" y="188434"/>
                  <a:pt x="6130996" y="184839"/>
                  <a:pt x="6105525" y="182292"/>
                </a:cubicBezTo>
                <a:cubicBezTo>
                  <a:pt x="6067483" y="178488"/>
                  <a:pt x="6029325" y="175942"/>
                  <a:pt x="5991225" y="172767"/>
                </a:cubicBezTo>
                <a:cubicBezTo>
                  <a:pt x="5953534" y="165229"/>
                  <a:pt x="5915322" y="156671"/>
                  <a:pt x="5876925" y="153717"/>
                </a:cubicBezTo>
                <a:cubicBezTo>
                  <a:pt x="5816694" y="149084"/>
                  <a:pt x="5756275" y="147367"/>
                  <a:pt x="5695950" y="144192"/>
                </a:cubicBezTo>
                <a:cubicBezTo>
                  <a:pt x="5651500" y="137842"/>
                  <a:pt x="5606629" y="133948"/>
                  <a:pt x="5562600" y="125142"/>
                </a:cubicBezTo>
                <a:cubicBezTo>
                  <a:pt x="5546725" y="121967"/>
                  <a:pt x="5531084" y="117228"/>
                  <a:pt x="5514975" y="115617"/>
                </a:cubicBezTo>
                <a:cubicBezTo>
                  <a:pt x="5467481" y="110868"/>
                  <a:pt x="5419725" y="109267"/>
                  <a:pt x="5372100" y="106092"/>
                </a:cubicBezTo>
                <a:cubicBezTo>
                  <a:pt x="5288316" y="94123"/>
                  <a:pt x="5307186" y="95861"/>
                  <a:pt x="5210175" y="87042"/>
                </a:cubicBezTo>
                <a:cubicBezTo>
                  <a:pt x="5172100" y="83581"/>
                  <a:pt x="5134054" y="79526"/>
                  <a:pt x="5095875" y="77517"/>
                </a:cubicBezTo>
                <a:cubicBezTo>
                  <a:pt x="5013378" y="73175"/>
                  <a:pt x="4930775" y="71167"/>
                  <a:pt x="4848225" y="67992"/>
                </a:cubicBezTo>
                <a:cubicBezTo>
                  <a:pt x="4724400" y="71167"/>
                  <a:pt x="4600616" y="77517"/>
                  <a:pt x="4476750" y="77517"/>
                </a:cubicBezTo>
                <a:cubicBezTo>
                  <a:pt x="4359965" y="77517"/>
                  <a:pt x="4209728" y="69695"/>
                  <a:pt x="4086225" y="58467"/>
                </a:cubicBezTo>
                <a:cubicBezTo>
                  <a:pt x="4057592" y="55864"/>
                  <a:pt x="4029207" y="50537"/>
                  <a:pt x="4000500" y="48942"/>
                </a:cubicBezTo>
                <a:cubicBezTo>
                  <a:pt x="3914848" y="44184"/>
                  <a:pt x="3829007" y="43597"/>
                  <a:pt x="3743325" y="39417"/>
                </a:cubicBezTo>
                <a:cubicBezTo>
                  <a:pt x="3698815" y="37246"/>
                  <a:pt x="3654384" y="33593"/>
                  <a:pt x="3609975" y="29892"/>
                </a:cubicBezTo>
                <a:cubicBezTo>
                  <a:pt x="3578177" y="27242"/>
                  <a:pt x="3546591" y="22001"/>
                  <a:pt x="3514725" y="20367"/>
                </a:cubicBezTo>
                <a:cubicBezTo>
                  <a:pt x="3422716" y="15649"/>
                  <a:pt x="3330575" y="14017"/>
                  <a:pt x="3238500" y="10842"/>
                </a:cubicBezTo>
                <a:cubicBezTo>
                  <a:pt x="2970158" y="-13553"/>
                  <a:pt x="3305483" y="10842"/>
                  <a:pt x="3019425" y="10842"/>
                </a:cubicBezTo>
                <a:cubicBezTo>
                  <a:pt x="2984356" y="10842"/>
                  <a:pt x="2949575" y="4492"/>
                  <a:pt x="2914650" y="1317"/>
                </a:cubicBezTo>
                <a:lnTo>
                  <a:pt x="1838325" y="10842"/>
                </a:lnTo>
                <a:cubicBezTo>
                  <a:pt x="1723991" y="12398"/>
                  <a:pt x="1609769" y="20367"/>
                  <a:pt x="1495425" y="20367"/>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416802" y="1219200"/>
            <a:ext cx="6184148" cy="3265984"/>
            <a:chOff x="1416802" y="1219200"/>
            <a:chExt cx="6184148" cy="3265984"/>
          </a:xfrm>
        </p:grpSpPr>
        <p:sp>
          <p:nvSpPr>
            <p:cNvPr id="6" name="Rectangle 5"/>
            <p:cNvSpPr/>
            <p:nvPr/>
          </p:nvSpPr>
          <p:spPr>
            <a:xfrm>
              <a:off x="3429000" y="1219200"/>
              <a:ext cx="417195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C000"/>
                  </a:solidFill>
                  <a:effectLst>
                    <a:outerShdw blurRad="76200" dist="50800" dir="5400000" algn="tl" rotWithShape="0">
                      <a:srgbClr val="000000">
                        <a:alpha val="65000"/>
                      </a:srgbClr>
                    </a:outerShdw>
                  </a:effectLst>
                  <a:latin typeface="+mn-lt"/>
                </a:rPr>
                <a:t>Dense irregular connective tissue</a:t>
              </a:r>
            </a:p>
          </p:txBody>
        </p:sp>
        <p:sp>
          <p:nvSpPr>
            <p:cNvPr id="9" name="Rectangle 8"/>
            <p:cNvSpPr/>
            <p:nvPr/>
          </p:nvSpPr>
          <p:spPr>
            <a:xfrm rot="1530987">
              <a:off x="1416802" y="3838853"/>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Smooth muscle</a:t>
              </a:r>
            </a:p>
          </p:txBody>
        </p:sp>
      </p:grpSp>
    </p:spTree>
    <p:extLst>
      <p:ext uri="{BB962C8B-B14F-4D97-AF65-F5344CB8AC3E}">
        <p14:creationId xmlns:p14="http://schemas.microsoft.com/office/powerpoint/2010/main" val="34236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74" y="966490"/>
            <a:ext cx="7515225" cy="5710388"/>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9050" y="1524000"/>
            <a:ext cx="3124200"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Bulbourethral (Cowper’s)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25588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7300"/>
            <a:ext cx="7239000" cy="56007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271443" y="23622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spermatid</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a:off x="4491018" y="3358493"/>
            <a:ext cx="133350" cy="689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08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69" y="995065"/>
            <a:ext cx="7462261" cy="57150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143000" y="3124200"/>
            <a:ext cx="20574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Vas deferens</a:t>
            </a:r>
          </a:p>
        </p:txBody>
      </p:sp>
      <p:sp>
        <p:nvSpPr>
          <p:cNvPr id="10" name="TextBox 9"/>
          <p:cNvSpPr txBox="1"/>
          <p:nvPr/>
        </p:nvSpPr>
        <p:spPr>
          <a:xfrm>
            <a:off x="271442" y="533400"/>
            <a:ext cx="8796357"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 organ. (advance slide for answers)</a:t>
            </a:r>
          </a:p>
        </p:txBody>
      </p:sp>
    </p:spTree>
    <p:extLst>
      <p:ext uri="{BB962C8B-B14F-4D97-AF65-F5344CB8AC3E}">
        <p14:creationId xmlns:p14="http://schemas.microsoft.com/office/powerpoint/2010/main" val="428891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995065"/>
            <a:ext cx="7067550" cy="55149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933450" y="1123950"/>
            <a:ext cx="417195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submandibular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7230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 y="995065"/>
            <a:ext cx="7372350" cy="558165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885825" y="2209800"/>
            <a:ext cx="417195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Membranous urethra</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220474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7300"/>
            <a:ext cx="7239000" cy="56007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271443" y="2362200"/>
            <a:ext cx="3386157"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Primary spermatocyte</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a:off x="6324600" y="3367929"/>
            <a:ext cx="133350" cy="689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530224"/>
            <a:ext cx="4495799" cy="33718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25" y="457200"/>
            <a:ext cx="2750368" cy="2133758"/>
          </a:xfrm>
          <a:prstGeom prst="rect">
            <a:avLst/>
          </a:prstGeom>
        </p:spPr>
      </p:pic>
      <p:sp>
        <p:nvSpPr>
          <p:cNvPr id="3" name="Rectangle 2"/>
          <p:cNvSpPr/>
          <p:nvPr/>
        </p:nvSpPr>
        <p:spPr>
          <a:xfrm>
            <a:off x="115125" y="21491"/>
            <a:ext cx="891385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SEMINAL VESICLES</a:t>
            </a:r>
          </a:p>
        </p:txBody>
      </p:sp>
      <p:sp>
        <p:nvSpPr>
          <p:cNvPr id="5" name="TextBox 4"/>
          <p:cNvSpPr txBox="1"/>
          <p:nvPr/>
        </p:nvSpPr>
        <p:spPr>
          <a:xfrm>
            <a:off x="269481" y="3883023"/>
            <a:ext cx="8845944" cy="2062103"/>
          </a:xfrm>
          <a:prstGeom prst="rect">
            <a:avLst/>
          </a:prstGeom>
          <a:noFill/>
        </p:spPr>
        <p:txBody>
          <a:bodyPr wrap="square">
            <a:spAutoFit/>
          </a:bodyPr>
          <a:lstStyle/>
          <a:p>
            <a:r>
              <a:rPr lang="en-US" sz="1600" b="1" dirty="0">
                <a:solidFill>
                  <a:schemeClr val="accent6">
                    <a:lumMod val="50000"/>
                  </a:schemeClr>
                </a:solidFill>
                <a:latin typeface="Calibri" pitchFamily="34" charset="0"/>
              </a:rPr>
              <a:t>Each </a:t>
            </a:r>
            <a:r>
              <a:rPr lang="en-US" sz="1600" b="1" dirty="0">
                <a:solidFill>
                  <a:schemeClr val="accent6">
                    <a:lumMod val="75000"/>
                  </a:schemeClr>
                </a:solidFill>
                <a:latin typeface="Calibri" pitchFamily="34" charset="0"/>
              </a:rPr>
              <a:t>seminal vesicle </a:t>
            </a:r>
            <a:r>
              <a:rPr lang="en-US" sz="1600" b="1" dirty="0">
                <a:solidFill>
                  <a:schemeClr val="accent6">
                    <a:lumMod val="50000"/>
                  </a:schemeClr>
                </a:solidFill>
                <a:latin typeface="Calibri" pitchFamily="34" charset="0"/>
              </a:rPr>
              <a:t>develops as an </a:t>
            </a:r>
            <a:r>
              <a:rPr lang="en-US" sz="1600" b="1" dirty="0" err="1">
                <a:solidFill>
                  <a:schemeClr val="accent6">
                    <a:lumMod val="50000"/>
                  </a:schemeClr>
                </a:solidFill>
                <a:latin typeface="Calibri" pitchFamily="34" charset="0"/>
              </a:rPr>
              <a:t>evagination</a:t>
            </a:r>
            <a:r>
              <a:rPr lang="en-US" sz="1600" b="1" dirty="0">
                <a:solidFill>
                  <a:schemeClr val="accent6">
                    <a:lumMod val="50000"/>
                  </a:schemeClr>
                </a:solidFill>
                <a:latin typeface="Calibri" pitchFamily="34" charset="0"/>
              </a:rPr>
              <a:t> from the vas deferens; each forming into a highly folded tubular structure.  Sectioning the seminal vesicle reveals several apparently distinct </a:t>
            </a:r>
            <a:r>
              <a:rPr lang="en-US" sz="1600" b="1" dirty="0" err="1">
                <a:solidFill>
                  <a:schemeClr val="accent6">
                    <a:lumMod val="50000"/>
                  </a:schemeClr>
                </a:solidFill>
                <a:latin typeface="Calibri" pitchFamily="34" charset="0"/>
              </a:rPr>
              <a:t>lumina</a:t>
            </a:r>
            <a:r>
              <a:rPr lang="en-US" sz="1600" b="1" dirty="0">
                <a:solidFill>
                  <a:schemeClr val="accent6">
                    <a:lumMod val="50000"/>
                  </a:schemeClr>
                </a:solidFill>
                <a:latin typeface="Calibri" pitchFamily="34" charset="0"/>
              </a:rPr>
              <a:t>; however, note that these are all part of an interconnected lumen that becomes the duct of the seminal vesicle.</a:t>
            </a:r>
          </a:p>
          <a:p>
            <a:r>
              <a:rPr lang="en-US" sz="1600" b="1" dirty="0">
                <a:solidFill>
                  <a:schemeClr val="accent6">
                    <a:lumMod val="50000"/>
                  </a:schemeClr>
                </a:solidFill>
                <a:latin typeface="Calibri" pitchFamily="34" charset="0"/>
              </a:rPr>
              <a:t>The three regions of the wall of the seminal vesicle are (from inside to outside):</a:t>
            </a:r>
          </a:p>
          <a:p>
            <a:pPr marL="342900" indent="-342900">
              <a:buAutoNum type="arabicPeriod"/>
            </a:pPr>
            <a:r>
              <a:rPr lang="en-US" sz="1600" b="1" dirty="0">
                <a:solidFill>
                  <a:schemeClr val="accent6">
                    <a:lumMod val="75000"/>
                  </a:schemeClr>
                </a:solidFill>
                <a:latin typeface="Calibri" pitchFamily="34" charset="0"/>
              </a:rPr>
              <a:t>Mucosa</a:t>
            </a:r>
            <a:r>
              <a:rPr lang="en-US" sz="1600" b="1" dirty="0">
                <a:solidFill>
                  <a:schemeClr val="accent6">
                    <a:lumMod val="50000"/>
                  </a:schemeClr>
                </a:solidFill>
                <a:latin typeface="Calibri" pitchFamily="34" charset="0"/>
              </a:rPr>
              <a:t> - epithelium plus loose connective tissue</a:t>
            </a:r>
          </a:p>
          <a:p>
            <a:pPr marL="342900" indent="-342900">
              <a:buAutoNum type="arabicPeriod"/>
            </a:pPr>
            <a:r>
              <a:rPr lang="en-US" sz="1600" b="1" dirty="0" err="1">
                <a:solidFill>
                  <a:schemeClr val="accent6">
                    <a:lumMod val="75000"/>
                  </a:schemeClr>
                </a:solidFill>
                <a:latin typeface="Calibri" pitchFamily="34" charset="0"/>
              </a:rPr>
              <a:t>Muscularis</a:t>
            </a:r>
            <a:r>
              <a:rPr lang="en-US" sz="1600" b="1" dirty="0">
                <a:solidFill>
                  <a:schemeClr val="accent6">
                    <a:lumMod val="50000"/>
                  </a:schemeClr>
                </a:solidFill>
                <a:latin typeface="Calibri" pitchFamily="34" charset="0"/>
              </a:rPr>
              <a:t> – thick, fibrous smooth muscle layer that is very eosinophilic</a:t>
            </a:r>
          </a:p>
          <a:p>
            <a:pPr marL="342900" indent="-342900">
              <a:buAutoNum type="arabicPeriod"/>
            </a:pPr>
            <a:r>
              <a:rPr lang="en-US" sz="1600" b="1" dirty="0">
                <a:solidFill>
                  <a:schemeClr val="accent6">
                    <a:lumMod val="75000"/>
                  </a:schemeClr>
                </a:solidFill>
                <a:latin typeface="Calibri" pitchFamily="34" charset="0"/>
              </a:rPr>
              <a:t>Adventitia</a:t>
            </a:r>
            <a:r>
              <a:rPr lang="en-US" sz="1600" b="1" dirty="0">
                <a:solidFill>
                  <a:schemeClr val="accent6">
                    <a:lumMod val="50000"/>
                  </a:schemeClr>
                </a:solidFill>
                <a:latin typeface="Calibri" pitchFamily="34" charset="0"/>
              </a:rPr>
              <a:t> – outer connective tissue</a:t>
            </a:r>
          </a:p>
        </p:txBody>
      </p:sp>
      <p:cxnSp>
        <p:nvCxnSpPr>
          <p:cNvPr id="7" name="Straight Connector 6"/>
          <p:cNvCxnSpPr/>
          <p:nvPr/>
        </p:nvCxnSpPr>
        <p:spPr>
          <a:xfrm flipV="1">
            <a:off x="2514600" y="990758"/>
            <a:ext cx="1802219" cy="190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200" y="1600358"/>
            <a:ext cx="990601" cy="2282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000" y="5903893"/>
            <a:ext cx="8534400"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Mucosa refers to an epithelium + underlying connective tissue that together form the inner lining of tubes that are inside the body but are exposed to the outside world; e.g. the inner lining of the respiratory and digestive tracts, and the urinary and reproductive structures all have a mucosa.  Mucosa typically produces a secretion, so the surface of the mucosa is moist.  Many of these organs also have a </a:t>
            </a:r>
            <a:r>
              <a:rPr lang="en-US" sz="1400" b="1" dirty="0" err="1">
                <a:solidFill>
                  <a:schemeClr val="accent3">
                    <a:lumMod val="50000"/>
                  </a:schemeClr>
                </a:solidFill>
                <a:latin typeface="Tempus Sans ITC" pitchFamily="82" charset="0"/>
              </a:rPr>
              <a:t>muscularis</a:t>
            </a:r>
            <a:r>
              <a:rPr lang="en-US" sz="1400" b="1" dirty="0">
                <a:solidFill>
                  <a:schemeClr val="accent3">
                    <a:lumMod val="50000"/>
                  </a:schemeClr>
                </a:solidFill>
                <a:latin typeface="Tempus Sans ITC" pitchFamily="82" charset="0"/>
              </a:rPr>
              <a:t> and adventitia as well.  </a:t>
            </a:r>
          </a:p>
        </p:txBody>
      </p:sp>
      <p:sp>
        <p:nvSpPr>
          <p:cNvPr id="16" name="TextBox 15"/>
          <p:cNvSpPr txBox="1"/>
          <p:nvPr/>
        </p:nvSpPr>
        <p:spPr>
          <a:xfrm rot="20455748">
            <a:off x="6248399" y="3378289"/>
            <a:ext cx="1257300" cy="307777"/>
          </a:xfrm>
          <a:prstGeom prst="rect">
            <a:avLst/>
          </a:prstGeom>
          <a:noFill/>
        </p:spPr>
        <p:txBody>
          <a:bodyPr wrap="square" rtlCol="0">
            <a:spAutoFit/>
          </a:bodyPr>
          <a:lstStyle/>
          <a:p>
            <a:r>
              <a:rPr lang="en-US" sz="1400" b="1" dirty="0" err="1"/>
              <a:t>muscularis</a:t>
            </a:r>
            <a:endParaRPr lang="en-US" sz="1400" b="1" dirty="0"/>
          </a:p>
        </p:txBody>
      </p:sp>
      <p:sp>
        <p:nvSpPr>
          <p:cNvPr id="17" name="TextBox 16"/>
          <p:cNvSpPr txBox="1"/>
          <p:nvPr/>
        </p:nvSpPr>
        <p:spPr>
          <a:xfrm rot="20455748">
            <a:off x="6981540" y="3503168"/>
            <a:ext cx="1079874" cy="307777"/>
          </a:xfrm>
          <a:prstGeom prst="rect">
            <a:avLst/>
          </a:prstGeom>
          <a:noFill/>
        </p:spPr>
        <p:txBody>
          <a:bodyPr wrap="square" rtlCol="0">
            <a:spAutoFit/>
          </a:bodyPr>
          <a:lstStyle/>
          <a:p>
            <a:r>
              <a:rPr lang="en-US" sz="1400" b="1" dirty="0"/>
              <a:t>adventitia</a:t>
            </a:r>
          </a:p>
        </p:txBody>
      </p:sp>
      <p:sp>
        <p:nvSpPr>
          <p:cNvPr id="18" name="TextBox 17"/>
          <p:cNvSpPr txBox="1"/>
          <p:nvPr/>
        </p:nvSpPr>
        <p:spPr>
          <a:xfrm rot="20948386">
            <a:off x="5504134" y="2167490"/>
            <a:ext cx="1257300" cy="307777"/>
          </a:xfrm>
          <a:prstGeom prst="rect">
            <a:avLst/>
          </a:prstGeom>
          <a:noFill/>
        </p:spPr>
        <p:txBody>
          <a:bodyPr wrap="square" rtlCol="0">
            <a:spAutoFit/>
          </a:bodyPr>
          <a:lstStyle/>
          <a:p>
            <a:r>
              <a:rPr lang="en-US" sz="1400" b="1" dirty="0" err="1"/>
              <a:t>muscularis</a:t>
            </a:r>
            <a:endParaRPr lang="en-US" sz="1400" b="1" dirty="0"/>
          </a:p>
        </p:txBody>
      </p:sp>
      <p:sp>
        <p:nvSpPr>
          <p:cNvPr id="19" name="TextBox 18"/>
          <p:cNvSpPr txBox="1"/>
          <p:nvPr/>
        </p:nvSpPr>
        <p:spPr>
          <a:xfrm rot="21079848">
            <a:off x="3906847" y="561921"/>
            <a:ext cx="1079874" cy="307777"/>
          </a:xfrm>
          <a:prstGeom prst="rect">
            <a:avLst/>
          </a:prstGeom>
          <a:noFill/>
        </p:spPr>
        <p:txBody>
          <a:bodyPr wrap="square" rtlCol="0">
            <a:spAutoFit/>
          </a:bodyPr>
          <a:lstStyle/>
          <a:p>
            <a:r>
              <a:rPr lang="en-US" sz="1400" b="1" dirty="0"/>
              <a:t>adventitia</a:t>
            </a:r>
          </a:p>
        </p:txBody>
      </p:sp>
      <p:sp>
        <p:nvSpPr>
          <p:cNvPr id="20" name="TextBox 19"/>
          <p:cNvSpPr txBox="1"/>
          <p:nvPr/>
        </p:nvSpPr>
        <p:spPr>
          <a:xfrm rot="17526937">
            <a:off x="3657698" y="3145950"/>
            <a:ext cx="1079874" cy="307777"/>
          </a:xfrm>
          <a:prstGeom prst="rect">
            <a:avLst/>
          </a:prstGeom>
          <a:noFill/>
        </p:spPr>
        <p:txBody>
          <a:bodyPr wrap="square" rtlCol="0">
            <a:spAutoFit/>
          </a:bodyPr>
          <a:lstStyle/>
          <a:p>
            <a:r>
              <a:rPr lang="en-US" sz="1400" b="1" dirty="0"/>
              <a:t>adventitia</a:t>
            </a:r>
          </a:p>
        </p:txBody>
      </p:sp>
      <p:sp>
        <p:nvSpPr>
          <p:cNvPr id="21" name="TextBox 20"/>
          <p:cNvSpPr txBox="1"/>
          <p:nvPr/>
        </p:nvSpPr>
        <p:spPr>
          <a:xfrm rot="20948386">
            <a:off x="5199335" y="1716049"/>
            <a:ext cx="1257300" cy="307777"/>
          </a:xfrm>
          <a:prstGeom prst="rect">
            <a:avLst/>
          </a:prstGeom>
          <a:noFill/>
        </p:spPr>
        <p:txBody>
          <a:bodyPr wrap="square" rtlCol="0">
            <a:spAutoFit/>
          </a:bodyPr>
          <a:lstStyle/>
          <a:p>
            <a:r>
              <a:rPr lang="en-US" sz="1400" b="1" dirty="0"/>
              <a:t>mucosa</a:t>
            </a:r>
          </a:p>
        </p:txBody>
      </p:sp>
      <p:sp>
        <p:nvSpPr>
          <p:cNvPr id="22" name="TextBox 21"/>
          <p:cNvSpPr txBox="1"/>
          <p:nvPr/>
        </p:nvSpPr>
        <p:spPr>
          <a:xfrm rot="20948386">
            <a:off x="4927792" y="2755192"/>
            <a:ext cx="881220" cy="307777"/>
          </a:xfrm>
          <a:prstGeom prst="rect">
            <a:avLst/>
          </a:prstGeom>
          <a:noFill/>
        </p:spPr>
        <p:txBody>
          <a:bodyPr wrap="square" rtlCol="0">
            <a:spAutoFit/>
          </a:bodyPr>
          <a:lstStyle/>
          <a:p>
            <a:r>
              <a:rPr lang="en-US" sz="1400" b="1" dirty="0"/>
              <a:t>mucosa</a:t>
            </a:r>
          </a:p>
        </p:txBody>
      </p:sp>
    </p:spTree>
    <p:extLst>
      <p:ext uri="{BB962C8B-B14F-4D97-AF65-F5344CB8AC3E}">
        <p14:creationId xmlns:p14="http://schemas.microsoft.com/office/powerpoint/2010/main" val="3485102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457200"/>
            <a:ext cx="90678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3">
                    <a:lumMod val="50000"/>
                  </a:schemeClr>
                </a:solidFill>
                <a:latin typeface="Times New Roman" pitchFamily="18" charset="0"/>
                <a:cs typeface="Times New Roman" pitchFamily="18" charset="0"/>
              </a:rPr>
              <a:t>TISSUES</a:t>
            </a:r>
            <a:r>
              <a:rPr lang="en-US" sz="2400" b="1" dirty="0">
                <a:solidFill>
                  <a:schemeClr val="accent3">
                    <a:lumMod val="50000"/>
                  </a:schemeClr>
                </a:solidFill>
                <a:latin typeface="Script MT Bold" pitchFamily="66" charset="0"/>
              </a:rPr>
              <a:t>. (advance slide for answers)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06183"/>
            <a:ext cx="7772400" cy="5538600"/>
          </a:xfrm>
          <a:prstGeom prst="rect">
            <a:avLst/>
          </a:prstGeom>
        </p:spPr>
      </p:pic>
      <p:sp>
        <p:nvSpPr>
          <p:cNvPr id="4" name="Freeform 3"/>
          <p:cNvSpPr/>
          <p:nvPr/>
        </p:nvSpPr>
        <p:spPr>
          <a:xfrm>
            <a:off x="588787" y="2800350"/>
            <a:ext cx="7831773" cy="3771900"/>
          </a:xfrm>
          <a:custGeom>
            <a:avLst/>
            <a:gdLst>
              <a:gd name="connsiteX0" fmla="*/ 3211688 w 7831773"/>
              <a:gd name="connsiteY0" fmla="*/ 285750 h 3771900"/>
              <a:gd name="connsiteX1" fmla="*/ 3106913 w 7831773"/>
              <a:gd name="connsiteY1" fmla="*/ 257175 h 3771900"/>
              <a:gd name="connsiteX2" fmla="*/ 2964038 w 7831773"/>
              <a:gd name="connsiteY2" fmla="*/ 219075 h 3771900"/>
              <a:gd name="connsiteX3" fmla="*/ 2925938 w 7831773"/>
              <a:gd name="connsiteY3" fmla="*/ 209550 h 3771900"/>
              <a:gd name="connsiteX4" fmla="*/ 2897363 w 7831773"/>
              <a:gd name="connsiteY4" fmla="*/ 190500 h 3771900"/>
              <a:gd name="connsiteX5" fmla="*/ 2830688 w 7831773"/>
              <a:gd name="connsiteY5" fmla="*/ 171450 h 3771900"/>
              <a:gd name="connsiteX6" fmla="*/ 2744963 w 7831773"/>
              <a:gd name="connsiteY6" fmla="*/ 133350 h 3771900"/>
              <a:gd name="connsiteX7" fmla="*/ 2678288 w 7831773"/>
              <a:gd name="connsiteY7" fmla="*/ 104775 h 3771900"/>
              <a:gd name="connsiteX8" fmla="*/ 2602088 w 7831773"/>
              <a:gd name="connsiteY8" fmla="*/ 85725 h 3771900"/>
              <a:gd name="connsiteX9" fmla="*/ 2525888 w 7831773"/>
              <a:gd name="connsiteY9" fmla="*/ 57150 h 3771900"/>
              <a:gd name="connsiteX10" fmla="*/ 2468738 w 7831773"/>
              <a:gd name="connsiteY10" fmla="*/ 38100 h 3771900"/>
              <a:gd name="connsiteX11" fmla="*/ 2411588 w 7831773"/>
              <a:gd name="connsiteY11" fmla="*/ 28575 h 3771900"/>
              <a:gd name="connsiteX12" fmla="*/ 2383013 w 7831773"/>
              <a:gd name="connsiteY12" fmla="*/ 19050 h 3771900"/>
              <a:gd name="connsiteX13" fmla="*/ 2144888 w 7831773"/>
              <a:gd name="connsiteY13" fmla="*/ 0 h 3771900"/>
              <a:gd name="connsiteX14" fmla="*/ 1944863 w 7831773"/>
              <a:gd name="connsiteY14" fmla="*/ 9525 h 3771900"/>
              <a:gd name="connsiteX15" fmla="*/ 1868663 w 7831773"/>
              <a:gd name="connsiteY15" fmla="*/ 19050 h 3771900"/>
              <a:gd name="connsiteX16" fmla="*/ 1697213 w 7831773"/>
              <a:gd name="connsiteY16" fmla="*/ 38100 h 3771900"/>
              <a:gd name="connsiteX17" fmla="*/ 1621013 w 7831773"/>
              <a:gd name="connsiteY17" fmla="*/ 47625 h 3771900"/>
              <a:gd name="connsiteX18" fmla="*/ 1516238 w 7831773"/>
              <a:gd name="connsiteY18" fmla="*/ 76200 h 3771900"/>
              <a:gd name="connsiteX19" fmla="*/ 1478138 w 7831773"/>
              <a:gd name="connsiteY19" fmla="*/ 85725 h 3771900"/>
              <a:gd name="connsiteX20" fmla="*/ 1440038 w 7831773"/>
              <a:gd name="connsiteY20" fmla="*/ 104775 h 3771900"/>
              <a:gd name="connsiteX21" fmla="*/ 1363838 w 7831773"/>
              <a:gd name="connsiteY21" fmla="*/ 171450 h 3771900"/>
              <a:gd name="connsiteX22" fmla="*/ 1325738 w 7831773"/>
              <a:gd name="connsiteY22" fmla="*/ 180975 h 3771900"/>
              <a:gd name="connsiteX23" fmla="*/ 1201913 w 7831773"/>
              <a:gd name="connsiteY23" fmla="*/ 266700 h 3771900"/>
              <a:gd name="connsiteX24" fmla="*/ 1173338 w 7831773"/>
              <a:gd name="connsiteY24" fmla="*/ 295275 h 3771900"/>
              <a:gd name="connsiteX25" fmla="*/ 1144763 w 7831773"/>
              <a:gd name="connsiteY25" fmla="*/ 314325 h 3771900"/>
              <a:gd name="connsiteX26" fmla="*/ 1116188 w 7831773"/>
              <a:gd name="connsiteY26" fmla="*/ 352425 h 3771900"/>
              <a:gd name="connsiteX27" fmla="*/ 1097138 w 7831773"/>
              <a:gd name="connsiteY27" fmla="*/ 381000 h 3771900"/>
              <a:gd name="connsiteX28" fmla="*/ 1030463 w 7831773"/>
              <a:gd name="connsiteY28" fmla="*/ 438150 h 3771900"/>
              <a:gd name="connsiteX29" fmla="*/ 1011413 w 7831773"/>
              <a:gd name="connsiteY29" fmla="*/ 466725 h 3771900"/>
              <a:gd name="connsiteX30" fmla="*/ 963788 w 7831773"/>
              <a:gd name="connsiteY30" fmla="*/ 523875 h 3771900"/>
              <a:gd name="connsiteX31" fmla="*/ 944738 w 7831773"/>
              <a:gd name="connsiteY31" fmla="*/ 581025 h 3771900"/>
              <a:gd name="connsiteX32" fmla="*/ 916163 w 7831773"/>
              <a:gd name="connsiteY32" fmla="*/ 638175 h 3771900"/>
              <a:gd name="connsiteX33" fmla="*/ 897113 w 7831773"/>
              <a:gd name="connsiteY33" fmla="*/ 752475 h 3771900"/>
              <a:gd name="connsiteX34" fmla="*/ 878063 w 7831773"/>
              <a:gd name="connsiteY34" fmla="*/ 838200 h 3771900"/>
              <a:gd name="connsiteX35" fmla="*/ 839963 w 7831773"/>
              <a:gd name="connsiteY35" fmla="*/ 904875 h 3771900"/>
              <a:gd name="connsiteX36" fmla="*/ 725663 w 7831773"/>
              <a:gd name="connsiteY36" fmla="*/ 1038225 h 3771900"/>
              <a:gd name="connsiteX37" fmla="*/ 697088 w 7831773"/>
              <a:gd name="connsiteY37" fmla="*/ 1057275 h 3771900"/>
              <a:gd name="connsiteX38" fmla="*/ 668513 w 7831773"/>
              <a:gd name="connsiteY38" fmla="*/ 1085850 h 3771900"/>
              <a:gd name="connsiteX39" fmla="*/ 630413 w 7831773"/>
              <a:gd name="connsiteY39" fmla="*/ 1114425 h 3771900"/>
              <a:gd name="connsiteX40" fmla="*/ 601838 w 7831773"/>
              <a:gd name="connsiteY40" fmla="*/ 1133475 h 3771900"/>
              <a:gd name="connsiteX41" fmla="*/ 544688 w 7831773"/>
              <a:gd name="connsiteY41" fmla="*/ 1171575 h 3771900"/>
              <a:gd name="connsiteX42" fmla="*/ 449438 w 7831773"/>
              <a:gd name="connsiteY42" fmla="*/ 1257300 h 3771900"/>
              <a:gd name="connsiteX43" fmla="*/ 382763 w 7831773"/>
              <a:gd name="connsiteY43" fmla="*/ 1333500 h 3771900"/>
              <a:gd name="connsiteX44" fmla="*/ 335138 w 7831773"/>
              <a:gd name="connsiteY44" fmla="*/ 1409700 h 3771900"/>
              <a:gd name="connsiteX45" fmla="*/ 249413 w 7831773"/>
              <a:gd name="connsiteY45" fmla="*/ 1485900 h 3771900"/>
              <a:gd name="connsiteX46" fmla="*/ 220838 w 7831773"/>
              <a:gd name="connsiteY46" fmla="*/ 1495425 h 3771900"/>
              <a:gd name="connsiteX47" fmla="*/ 144638 w 7831773"/>
              <a:gd name="connsiteY47" fmla="*/ 1562100 h 3771900"/>
              <a:gd name="connsiteX48" fmla="*/ 116063 w 7831773"/>
              <a:gd name="connsiteY48" fmla="*/ 1581150 h 3771900"/>
              <a:gd name="connsiteX49" fmla="*/ 68438 w 7831773"/>
              <a:gd name="connsiteY49" fmla="*/ 1695450 h 3771900"/>
              <a:gd name="connsiteX50" fmla="*/ 49388 w 7831773"/>
              <a:gd name="connsiteY50" fmla="*/ 1790700 h 3771900"/>
              <a:gd name="connsiteX51" fmla="*/ 30338 w 7831773"/>
              <a:gd name="connsiteY51" fmla="*/ 2124075 h 3771900"/>
              <a:gd name="connsiteX52" fmla="*/ 20813 w 7831773"/>
              <a:gd name="connsiteY52" fmla="*/ 2162175 h 3771900"/>
              <a:gd name="connsiteX53" fmla="*/ 1763 w 7831773"/>
              <a:gd name="connsiteY53" fmla="*/ 2314575 h 3771900"/>
              <a:gd name="connsiteX54" fmla="*/ 11288 w 7831773"/>
              <a:gd name="connsiteY54" fmla="*/ 2638425 h 3771900"/>
              <a:gd name="connsiteX55" fmla="*/ 11288 w 7831773"/>
              <a:gd name="connsiteY55" fmla="*/ 2962275 h 3771900"/>
              <a:gd name="connsiteX56" fmla="*/ 30338 w 7831773"/>
              <a:gd name="connsiteY56" fmla="*/ 3057525 h 3771900"/>
              <a:gd name="connsiteX57" fmla="*/ 58913 w 7831773"/>
              <a:gd name="connsiteY57" fmla="*/ 3190875 h 3771900"/>
              <a:gd name="connsiteX58" fmla="*/ 77963 w 7831773"/>
              <a:gd name="connsiteY58" fmla="*/ 3228975 h 3771900"/>
              <a:gd name="connsiteX59" fmla="*/ 125588 w 7831773"/>
              <a:gd name="connsiteY59" fmla="*/ 3333750 h 3771900"/>
              <a:gd name="connsiteX60" fmla="*/ 154163 w 7831773"/>
              <a:gd name="connsiteY60" fmla="*/ 3362325 h 3771900"/>
              <a:gd name="connsiteX61" fmla="*/ 211313 w 7831773"/>
              <a:gd name="connsiteY61" fmla="*/ 3438525 h 3771900"/>
              <a:gd name="connsiteX62" fmla="*/ 287513 w 7831773"/>
              <a:gd name="connsiteY62" fmla="*/ 3476625 h 3771900"/>
              <a:gd name="connsiteX63" fmla="*/ 363713 w 7831773"/>
              <a:gd name="connsiteY63" fmla="*/ 3543300 h 3771900"/>
              <a:gd name="connsiteX64" fmla="*/ 411338 w 7831773"/>
              <a:gd name="connsiteY64" fmla="*/ 3562350 h 3771900"/>
              <a:gd name="connsiteX65" fmla="*/ 592313 w 7831773"/>
              <a:gd name="connsiteY65" fmla="*/ 3619500 h 3771900"/>
              <a:gd name="connsiteX66" fmla="*/ 668513 w 7831773"/>
              <a:gd name="connsiteY66" fmla="*/ 3629025 h 3771900"/>
              <a:gd name="connsiteX67" fmla="*/ 754238 w 7831773"/>
              <a:gd name="connsiteY67" fmla="*/ 3648075 h 3771900"/>
              <a:gd name="connsiteX68" fmla="*/ 782813 w 7831773"/>
              <a:gd name="connsiteY68" fmla="*/ 3657600 h 3771900"/>
              <a:gd name="connsiteX69" fmla="*/ 1106663 w 7831773"/>
              <a:gd name="connsiteY69" fmla="*/ 3676650 h 3771900"/>
              <a:gd name="connsiteX70" fmla="*/ 1506713 w 7831773"/>
              <a:gd name="connsiteY70" fmla="*/ 3686175 h 3771900"/>
              <a:gd name="connsiteX71" fmla="*/ 1592438 w 7831773"/>
              <a:gd name="connsiteY71" fmla="*/ 3695700 h 3771900"/>
              <a:gd name="connsiteX72" fmla="*/ 1887713 w 7831773"/>
              <a:gd name="connsiteY72" fmla="*/ 3714750 h 3771900"/>
              <a:gd name="connsiteX73" fmla="*/ 1982963 w 7831773"/>
              <a:gd name="connsiteY73" fmla="*/ 3724275 h 3771900"/>
              <a:gd name="connsiteX74" fmla="*/ 2116313 w 7831773"/>
              <a:gd name="connsiteY74" fmla="*/ 3714750 h 3771900"/>
              <a:gd name="connsiteX75" fmla="*/ 2487788 w 7831773"/>
              <a:gd name="connsiteY75" fmla="*/ 3733800 h 3771900"/>
              <a:gd name="connsiteX76" fmla="*/ 2849738 w 7831773"/>
              <a:gd name="connsiteY76" fmla="*/ 3743325 h 3771900"/>
              <a:gd name="connsiteX77" fmla="*/ 2983088 w 7831773"/>
              <a:gd name="connsiteY77" fmla="*/ 3752850 h 3771900"/>
              <a:gd name="connsiteX78" fmla="*/ 3078338 w 7831773"/>
              <a:gd name="connsiteY78" fmla="*/ 3762375 h 3771900"/>
              <a:gd name="connsiteX79" fmla="*/ 3287888 w 7831773"/>
              <a:gd name="connsiteY79" fmla="*/ 3771900 h 3771900"/>
              <a:gd name="connsiteX80" fmla="*/ 4183238 w 7831773"/>
              <a:gd name="connsiteY80" fmla="*/ 3762375 h 3771900"/>
              <a:gd name="connsiteX81" fmla="*/ 4249913 w 7831773"/>
              <a:gd name="connsiteY81" fmla="*/ 3752850 h 3771900"/>
              <a:gd name="connsiteX82" fmla="*/ 4764263 w 7831773"/>
              <a:gd name="connsiteY82" fmla="*/ 3743325 h 3771900"/>
              <a:gd name="connsiteX83" fmla="*/ 5126213 w 7831773"/>
              <a:gd name="connsiteY83" fmla="*/ 3714750 h 3771900"/>
              <a:gd name="connsiteX84" fmla="*/ 5488163 w 7831773"/>
              <a:gd name="connsiteY84" fmla="*/ 3695700 h 3771900"/>
              <a:gd name="connsiteX85" fmla="*/ 5850113 w 7831773"/>
              <a:gd name="connsiteY85" fmla="*/ 3676650 h 3771900"/>
              <a:gd name="connsiteX86" fmla="*/ 6012038 w 7831773"/>
              <a:gd name="connsiteY86" fmla="*/ 3667125 h 3771900"/>
              <a:gd name="connsiteX87" fmla="*/ 6554963 w 7831773"/>
              <a:gd name="connsiteY87" fmla="*/ 3648075 h 3771900"/>
              <a:gd name="connsiteX88" fmla="*/ 6631163 w 7831773"/>
              <a:gd name="connsiteY88" fmla="*/ 3638550 h 3771900"/>
              <a:gd name="connsiteX89" fmla="*/ 6945488 w 7831773"/>
              <a:gd name="connsiteY89" fmla="*/ 3600450 h 3771900"/>
              <a:gd name="connsiteX90" fmla="*/ 7012163 w 7831773"/>
              <a:gd name="connsiteY90" fmla="*/ 3581400 h 3771900"/>
              <a:gd name="connsiteX91" fmla="*/ 7050263 w 7831773"/>
              <a:gd name="connsiteY91" fmla="*/ 3571875 h 3771900"/>
              <a:gd name="connsiteX92" fmla="*/ 7078838 w 7831773"/>
              <a:gd name="connsiteY92" fmla="*/ 3562350 h 3771900"/>
              <a:gd name="connsiteX93" fmla="*/ 7126463 w 7831773"/>
              <a:gd name="connsiteY93" fmla="*/ 3552825 h 3771900"/>
              <a:gd name="connsiteX94" fmla="*/ 7183613 w 7831773"/>
              <a:gd name="connsiteY94" fmla="*/ 3533775 h 3771900"/>
              <a:gd name="connsiteX95" fmla="*/ 7250288 w 7831773"/>
              <a:gd name="connsiteY95" fmla="*/ 3524250 h 3771900"/>
              <a:gd name="connsiteX96" fmla="*/ 7288388 w 7831773"/>
              <a:gd name="connsiteY96" fmla="*/ 3505200 h 3771900"/>
              <a:gd name="connsiteX97" fmla="*/ 7316963 w 7831773"/>
              <a:gd name="connsiteY97" fmla="*/ 3486150 h 3771900"/>
              <a:gd name="connsiteX98" fmla="*/ 7345538 w 7831773"/>
              <a:gd name="connsiteY98" fmla="*/ 3476625 h 3771900"/>
              <a:gd name="connsiteX99" fmla="*/ 7383638 w 7831773"/>
              <a:gd name="connsiteY99" fmla="*/ 3457575 h 3771900"/>
              <a:gd name="connsiteX100" fmla="*/ 7412213 w 7831773"/>
              <a:gd name="connsiteY100" fmla="*/ 3448050 h 3771900"/>
              <a:gd name="connsiteX101" fmla="*/ 7450313 w 7831773"/>
              <a:gd name="connsiteY101" fmla="*/ 3429000 h 3771900"/>
              <a:gd name="connsiteX102" fmla="*/ 7478888 w 7831773"/>
              <a:gd name="connsiteY102" fmla="*/ 3419475 h 3771900"/>
              <a:gd name="connsiteX103" fmla="*/ 7536038 w 7831773"/>
              <a:gd name="connsiteY103" fmla="*/ 3371850 h 3771900"/>
              <a:gd name="connsiteX104" fmla="*/ 7574138 w 7831773"/>
              <a:gd name="connsiteY104" fmla="*/ 3314700 h 3771900"/>
              <a:gd name="connsiteX105" fmla="*/ 7612238 w 7831773"/>
              <a:gd name="connsiteY105" fmla="*/ 3248025 h 3771900"/>
              <a:gd name="connsiteX106" fmla="*/ 7621763 w 7831773"/>
              <a:gd name="connsiteY106" fmla="*/ 3219450 h 3771900"/>
              <a:gd name="connsiteX107" fmla="*/ 7650338 w 7831773"/>
              <a:gd name="connsiteY107" fmla="*/ 3152775 h 3771900"/>
              <a:gd name="connsiteX108" fmla="*/ 7688438 w 7831773"/>
              <a:gd name="connsiteY108" fmla="*/ 3028950 h 3771900"/>
              <a:gd name="connsiteX109" fmla="*/ 7697963 w 7831773"/>
              <a:gd name="connsiteY109" fmla="*/ 2924175 h 3771900"/>
              <a:gd name="connsiteX110" fmla="*/ 7707488 w 7831773"/>
              <a:gd name="connsiteY110" fmla="*/ 2847975 h 3771900"/>
              <a:gd name="connsiteX111" fmla="*/ 7717013 w 7831773"/>
              <a:gd name="connsiteY111" fmla="*/ 2676525 h 3771900"/>
              <a:gd name="connsiteX112" fmla="*/ 7736063 w 7831773"/>
              <a:gd name="connsiteY112" fmla="*/ 1962150 h 3771900"/>
              <a:gd name="connsiteX113" fmla="*/ 7745588 w 7831773"/>
              <a:gd name="connsiteY113" fmla="*/ 1905000 h 3771900"/>
              <a:gd name="connsiteX114" fmla="*/ 7755113 w 7831773"/>
              <a:gd name="connsiteY114" fmla="*/ 1809750 h 3771900"/>
              <a:gd name="connsiteX115" fmla="*/ 7783688 w 7831773"/>
              <a:gd name="connsiteY115" fmla="*/ 1685925 h 3771900"/>
              <a:gd name="connsiteX116" fmla="*/ 7793213 w 7831773"/>
              <a:gd name="connsiteY116" fmla="*/ 1514475 h 3771900"/>
              <a:gd name="connsiteX117" fmla="*/ 7802738 w 7831773"/>
              <a:gd name="connsiteY117" fmla="*/ 1457325 h 3771900"/>
              <a:gd name="connsiteX118" fmla="*/ 7821788 w 7831773"/>
              <a:gd name="connsiteY118" fmla="*/ 1304925 h 3771900"/>
              <a:gd name="connsiteX119" fmla="*/ 7821788 w 7831773"/>
              <a:gd name="connsiteY119" fmla="*/ 971550 h 3771900"/>
              <a:gd name="connsiteX120" fmla="*/ 7745588 w 7831773"/>
              <a:gd name="connsiteY120" fmla="*/ 952500 h 3771900"/>
              <a:gd name="connsiteX121" fmla="*/ 7717013 w 7831773"/>
              <a:gd name="connsiteY121" fmla="*/ 942975 h 3771900"/>
              <a:gd name="connsiteX122" fmla="*/ 7526513 w 7831773"/>
              <a:gd name="connsiteY122" fmla="*/ 923925 h 3771900"/>
              <a:gd name="connsiteX123" fmla="*/ 7469363 w 7831773"/>
              <a:gd name="connsiteY123" fmla="*/ 914400 h 3771900"/>
              <a:gd name="connsiteX124" fmla="*/ 7336013 w 7831773"/>
              <a:gd name="connsiteY124" fmla="*/ 904875 h 3771900"/>
              <a:gd name="connsiteX125" fmla="*/ 7278863 w 7831773"/>
              <a:gd name="connsiteY125" fmla="*/ 895350 h 3771900"/>
              <a:gd name="connsiteX126" fmla="*/ 7202663 w 7831773"/>
              <a:gd name="connsiteY126" fmla="*/ 885825 h 3771900"/>
              <a:gd name="connsiteX127" fmla="*/ 7174088 w 7831773"/>
              <a:gd name="connsiteY127" fmla="*/ 876300 h 3771900"/>
              <a:gd name="connsiteX128" fmla="*/ 7126463 w 7831773"/>
              <a:gd name="connsiteY128" fmla="*/ 866775 h 3771900"/>
              <a:gd name="connsiteX129" fmla="*/ 7012163 w 7831773"/>
              <a:gd name="connsiteY129" fmla="*/ 847725 h 3771900"/>
              <a:gd name="connsiteX130" fmla="*/ 6983588 w 7831773"/>
              <a:gd name="connsiteY130" fmla="*/ 828675 h 3771900"/>
              <a:gd name="connsiteX131" fmla="*/ 6935963 w 7831773"/>
              <a:gd name="connsiteY131" fmla="*/ 819150 h 3771900"/>
              <a:gd name="connsiteX132" fmla="*/ 6764513 w 7831773"/>
              <a:gd name="connsiteY132" fmla="*/ 800100 h 3771900"/>
              <a:gd name="connsiteX133" fmla="*/ 6697838 w 7831773"/>
              <a:gd name="connsiteY133" fmla="*/ 790575 h 3771900"/>
              <a:gd name="connsiteX134" fmla="*/ 6412088 w 7831773"/>
              <a:gd name="connsiteY134" fmla="*/ 771525 h 3771900"/>
              <a:gd name="connsiteX135" fmla="*/ 6059663 w 7831773"/>
              <a:gd name="connsiteY135" fmla="*/ 752475 h 3771900"/>
              <a:gd name="connsiteX136" fmla="*/ 5973938 w 7831773"/>
              <a:gd name="connsiteY136" fmla="*/ 733425 h 3771900"/>
              <a:gd name="connsiteX137" fmla="*/ 5926313 w 7831773"/>
              <a:gd name="connsiteY137" fmla="*/ 723900 h 3771900"/>
              <a:gd name="connsiteX138" fmla="*/ 5840588 w 7831773"/>
              <a:gd name="connsiteY138" fmla="*/ 704850 h 3771900"/>
              <a:gd name="connsiteX139" fmla="*/ 5783438 w 7831773"/>
              <a:gd name="connsiteY139" fmla="*/ 676275 h 3771900"/>
              <a:gd name="connsiteX140" fmla="*/ 5754863 w 7831773"/>
              <a:gd name="connsiteY140" fmla="*/ 657225 h 3771900"/>
              <a:gd name="connsiteX141" fmla="*/ 5726288 w 7831773"/>
              <a:gd name="connsiteY141" fmla="*/ 647700 h 3771900"/>
              <a:gd name="connsiteX142" fmla="*/ 5650088 w 7831773"/>
              <a:gd name="connsiteY142" fmla="*/ 609600 h 3771900"/>
              <a:gd name="connsiteX143" fmla="*/ 5592938 w 7831773"/>
              <a:gd name="connsiteY143" fmla="*/ 590550 h 3771900"/>
              <a:gd name="connsiteX144" fmla="*/ 5535788 w 7831773"/>
              <a:gd name="connsiteY144" fmla="*/ 561975 h 3771900"/>
              <a:gd name="connsiteX145" fmla="*/ 5440538 w 7831773"/>
              <a:gd name="connsiteY145" fmla="*/ 542925 h 3771900"/>
              <a:gd name="connsiteX146" fmla="*/ 5411963 w 7831773"/>
              <a:gd name="connsiteY146" fmla="*/ 533400 h 3771900"/>
              <a:gd name="connsiteX147" fmla="*/ 5269088 w 7831773"/>
              <a:gd name="connsiteY147" fmla="*/ 514350 h 3771900"/>
              <a:gd name="connsiteX148" fmla="*/ 4907138 w 7831773"/>
              <a:gd name="connsiteY148" fmla="*/ 504825 h 3771900"/>
              <a:gd name="connsiteX149" fmla="*/ 4649963 w 7831773"/>
              <a:gd name="connsiteY149" fmla="*/ 485775 h 3771900"/>
              <a:gd name="connsiteX150" fmla="*/ 4611863 w 7831773"/>
              <a:gd name="connsiteY150" fmla="*/ 476250 h 3771900"/>
              <a:gd name="connsiteX151" fmla="*/ 4335638 w 7831773"/>
              <a:gd name="connsiteY151" fmla="*/ 457200 h 3771900"/>
              <a:gd name="connsiteX152" fmla="*/ 4183238 w 7831773"/>
              <a:gd name="connsiteY152" fmla="*/ 438150 h 3771900"/>
              <a:gd name="connsiteX153" fmla="*/ 4116563 w 7831773"/>
              <a:gd name="connsiteY153" fmla="*/ 428625 h 3771900"/>
              <a:gd name="connsiteX154" fmla="*/ 4059413 w 7831773"/>
              <a:gd name="connsiteY154" fmla="*/ 419100 h 3771900"/>
              <a:gd name="connsiteX155" fmla="*/ 3907013 w 7831773"/>
              <a:gd name="connsiteY155" fmla="*/ 409575 h 3771900"/>
              <a:gd name="connsiteX156" fmla="*/ 3849863 w 7831773"/>
              <a:gd name="connsiteY156" fmla="*/ 400050 h 3771900"/>
              <a:gd name="connsiteX157" fmla="*/ 3764138 w 7831773"/>
              <a:gd name="connsiteY157" fmla="*/ 390525 h 3771900"/>
              <a:gd name="connsiteX158" fmla="*/ 3687938 w 7831773"/>
              <a:gd name="connsiteY158" fmla="*/ 381000 h 3771900"/>
              <a:gd name="connsiteX159" fmla="*/ 3583163 w 7831773"/>
              <a:gd name="connsiteY159" fmla="*/ 352425 h 3771900"/>
              <a:gd name="connsiteX160" fmla="*/ 3545063 w 7831773"/>
              <a:gd name="connsiteY160" fmla="*/ 333375 h 3771900"/>
              <a:gd name="connsiteX161" fmla="*/ 3478388 w 7831773"/>
              <a:gd name="connsiteY161" fmla="*/ 323850 h 3771900"/>
              <a:gd name="connsiteX162" fmla="*/ 3440288 w 7831773"/>
              <a:gd name="connsiteY162" fmla="*/ 314325 h 3771900"/>
              <a:gd name="connsiteX163" fmla="*/ 3383138 w 7831773"/>
              <a:gd name="connsiteY163" fmla="*/ 295275 h 3771900"/>
              <a:gd name="connsiteX164" fmla="*/ 3335513 w 7831773"/>
              <a:gd name="connsiteY164" fmla="*/ 276225 h 3771900"/>
              <a:gd name="connsiteX165" fmla="*/ 3211688 w 7831773"/>
              <a:gd name="connsiteY165" fmla="*/ 285750 h 377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831773" h="3771900">
                <a:moveTo>
                  <a:pt x="3211688" y="285750"/>
                </a:moveTo>
                <a:cubicBezTo>
                  <a:pt x="3173588" y="282575"/>
                  <a:pt x="3221637" y="291592"/>
                  <a:pt x="3106913" y="257175"/>
                </a:cubicBezTo>
                <a:cubicBezTo>
                  <a:pt x="3059702" y="243012"/>
                  <a:pt x="3011704" y="231619"/>
                  <a:pt x="2964038" y="219075"/>
                </a:cubicBezTo>
                <a:cubicBezTo>
                  <a:pt x="2951378" y="215743"/>
                  <a:pt x="2925938" y="209550"/>
                  <a:pt x="2925938" y="209550"/>
                </a:cubicBezTo>
                <a:cubicBezTo>
                  <a:pt x="2916413" y="203200"/>
                  <a:pt x="2907602" y="195620"/>
                  <a:pt x="2897363" y="190500"/>
                </a:cubicBezTo>
                <a:cubicBezTo>
                  <a:pt x="2883698" y="183668"/>
                  <a:pt x="2842895" y="174502"/>
                  <a:pt x="2830688" y="171450"/>
                </a:cubicBezTo>
                <a:cubicBezTo>
                  <a:pt x="2746633" y="115414"/>
                  <a:pt x="2880983" y="201360"/>
                  <a:pt x="2744963" y="133350"/>
                </a:cubicBezTo>
                <a:cubicBezTo>
                  <a:pt x="2713739" y="117738"/>
                  <a:pt x="2709121" y="113184"/>
                  <a:pt x="2678288" y="104775"/>
                </a:cubicBezTo>
                <a:cubicBezTo>
                  <a:pt x="2653029" y="97886"/>
                  <a:pt x="2625506" y="97434"/>
                  <a:pt x="2602088" y="85725"/>
                </a:cubicBezTo>
                <a:cubicBezTo>
                  <a:pt x="2538213" y="53787"/>
                  <a:pt x="2590732" y="76603"/>
                  <a:pt x="2525888" y="57150"/>
                </a:cubicBezTo>
                <a:cubicBezTo>
                  <a:pt x="2506654" y="51380"/>
                  <a:pt x="2488545" y="41401"/>
                  <a:pt x="2468738" y="38100"/>
                </a:cubicBezTo>
                <a:cubicBezTo>
                  <a:pt x="2449688" y="34925"/>
                  <a:pt x="2430441" y="32765"/>
                  <a:pt x="2411588" y="28575"/>
                </a:cubicBezTo>
                <a:cubicBezTo>
                  <a:pt x="2401787" y="26397"/>
                  <a:pt x="2392936" y="20577"/>
                  <a:pt x="2383013" y="19050"/>
                </a:cubicBezTo>
                <a:cubicBezTo>
                  <a:pt x="2328434" y="10653"/>
                  <a:pt x="2187717" y="2855"/>
                  <a:pt x="2144888" y="0"/>
                </a:cubicBezTo>
                <a:cubicBezTo>
                  <a:pt x="2078213" y="3175"/>
                  <a:pt x="2011455" y="4932"/>
                  <a:pt x="1944863" y="9525"/>
                </a:cubicBezTo>
                <a:cubicBezTo>
                  <a:pt x="1919326" y="11286"/>
                  <a:pt x="1894134" y="16503"/>
                  <a:pt x="1868663" y="19050"/>
                </a:cubicBezTo>
                <a:cubicBezTo>
                  <a:pt x="1578854" y="48031"/>
                  <a:pt x="1871010" y="13272"/>
                  <a:pt x="1697213" y="38100"/>
                </a:cubicBezTo>
                <a:cubicBezTo>
                  <a:pt x="1671873" y="41720"/>
                  <a:pt x="1646172" y="42908"/>
                  <a:pt x="1621013" y="47625"/>
                </a:cubicBezTo>
                <a:cubicBezTo>
                  <a:pt x="1522230" y="66147"/>
                  <a:pt x="1574576" y="59532"/>
                  <a:pt x="1516238" y="76200"/>
                </a:cubicBezTo>
                <a:cubicBezTo>
                  <a:pt x="1503651" y="79796"/>
                  <a:pt x="1490395" y="81128"/>
                  <a:pt x="1478138" y="85725"/>
                </a:cubicBezTo>
                <a:cubicBezTo>
                  <a:pt x="1464843" y="90711"/>
                  <a:pt x="1451592" y="96522"/>
                  <a:pt x="1440038" y="104775"/>
                </a:cubicBezTo>
                <a:cubicBezTo>
                  <a:pt x="1379106" y="148298"/>
                  <a:pt x="1449120" y="124071"/>
                  <a:pt x="1363838" y="171450"/>
                </a:cubicBezTo>
                <a:cubicBezTo>
                  <a:pt x="1352395" y="177807"/>
                  <a:pt x="1338438" y="177800"/>
                  <a:pt x="1325738" y="180975"/>
                </a:cubicBezTo>
                <a:cubicBezTo>
                  <a:pt x="1284463" y="209550"/>
                  <a:pt x="1237411" y="231202"/>
                  <a:pt x="1201913" y="266700"/>
                </a:cubicBezTo>
                <a:cubicBezTo>
                  <a:pt x="1192388" y="276225"/>
                  <a:pt x="1183686" y="286651"/>
                  <a:pt x="1173338" y="295275"/>
                </a:cubicBezTo>
                <a:cubicBezTo>
                  <a:pt x="1164544" y="302604"/>
                  <a:pt x="1152858" y="306230"/>
                  <a:pt x="1144763" y="314325"/>
                </a:cubicBezTo>
                <a:cubicBezTo>
                  <a:pt x="1133538" y="325550"/>
                  <a:pt x="1125415" y="339507"/>
                  <a:pt x="1116188" y="352425"/>
                </a:cubicBezTo>
                <a:cubicBezTo>
                  <a:pt x="1109534" y="361740"/>
                  <a:pt x="1105233" y="372905"/>
                  <a:pt x="1097138" y="381000"/>
                </a:cubicBezTo>
                <a:cubicBezTo>
                  <a:pt x="1034071" y="444067"/>
                  <a:pt x="1082304" y="375941"/>
                  <a:pt x="1030463" y="438150"/>
                </a:cubicBezTo>
                <a:cubicBezTo>
                  <a:pt x="1023134" y="446944"/>
                  <a:pt x="1018742" y="457931"/>
                  <a:pt x="1011413" y="466725"/>
                </a:cubicBezTo>
                <a:cubicBezTo>
                  <a:pt x="990050" y="492360"/>
                  <a:pt x="977302" y="493469"/>
                  <a:pt x="963788" y="523875"/>
                </a:cubicBezTo>
                <a:cubicBezTo>
                  <a:pt x="955633" y="542225"/>
                  <a:pt x="955877" y="564317"/>
                  <a:pt x="944738" y="581025"/>
                </a:cubicBezTo>
                <a:cubicBezTo>
                  <a:pt x="920119" y="617954"/>
                  <a:pt x="929308" y="598740"/>
                  <a:pt x="916163" y="638175"/>
                </a:cubicBezTo>
                <a:cubicBezTo>
                  <a:pt x="897910" y="765944"/>
                  <a:pt x="915684" y="650337"/>
                  <a:pt x="897113" y="752475"/>
                </a:cubicBezTo>
                <a:cubicBezTo>
                  <a:pt x="890503" y="788829"/>
                  <a:pt x="891322" y="807263"/>
                  <a:pt x="878063" y="838200"/>
                </a:cubicBezTo>
                <a:cubicBezTo>
                  <a:pt x="867516" y="862809"/>
                  <a:pt x="855906" y="883617"/>
                  <a:pt x="839963" y="904875"/>
                </a:cubicBezTo>
                <a:cubicBezTo>
                  <a:pt x="800064" y="958073"/>
                  <a:pt x="773732" y="996165"/>
                  <a:pt x="725663" y="1038225"/>
                </a:cubicBezTo>
                <a:cubicBezTo>
                  <a:pt x="717048" y="1045763"/>
                  <a:pt x="705882" y="1049946"/>
                  <a:pt x="697088" y="1057275"/>
                </a:cubicBezTo>
                <a:cubicBezTo>
                  <a:pt x="686740" y="1065899"/>
                  <a:pt x="678740" y="1077084"/>
                  <a:pt x="668513" y="1085850"/>
                </a:cubicBezTo>
                <a:cubicBezTo>
                  <a:pt x="656460" y="1096181"/>
                  <a:pt x="643331" y="1105198"/>
                  <a:pt x="630413" y="1114425"/>
                </a:cubicBezTo>
                <a:cubicBezTo>
                  <a:pt x="621098" y="1121079"/>
                  <a:pt x="610632" y="1126146"/>
                  <a:pt x="601838" y="1133475"/>
                </a:cubicBezTo>
                <a:cubicBezTo>
                  <a:pt x="554272" y="1173113"/>
                  <a:pt x="594906" y="1154836"/>
                  <a:pt x="544688" y="1171575"/>
                </a:cubicBezTo>
                <a:cubicBezTo>
                  <a:pt x="521323" y="1191602"/>
                  <a:pt x="474075" y="1229144"/>
                  <a:pt x="449438" y="1257300"/>
                </a:cubicBezTo>
                <a:cubicBezTo>
                  <a:pt x="368037" y="1350330"/>
                  <a:pt x="448829" y="1267434"/>
                  <a:pt x="382763" y="1333500"/>
                </a:cubicBezTo>
                <a:cubicBezTo>
                  <a:pt x="368539" y="1376172"/>
                  <a:pt x="376007" y="1364744"/>
                  <a:pt x="335138" y="1409700"/>
                </a:cubicBezTo>
                <a:cubicBezTo>
                  <a:pt x="314101" y="1432840"/>
                  <a:pt x="281619" y="1469797"/>
                  <a:pt x="249413" y="1485900"/>
                </a:cubicBezTo>
                <a:cubicBezTo>
                  <a:pt x="240433" y="1490390"/>
                  <a:pt x="230363" y="1492250"/>
                  <a:pt x="220838" y="1495425"/>
                </a:cubicBezTo>
                <a:cubicBezTo>
                  <a:pt x="189088" y="1543050"/>
                  <a:pt x="211313" y="1517650"/>
                  <a:pt x="144638" y="1562100"/>
                </a:cubicBezTo>
                <a:lnTo>
                  <a:pt x="116063" y="1581150"/>
                </a:lnTo>
                <a:cubicBezTo>
                  <a:pt x="81010" y="1651257"/>
                  <a:pt x="80747" y="1638006"/>
                  <a:pt x="68438" y="1695450"/>
                </a:cubicBezTo>
                <a:cubicBezTo>
                  <a:pt x="61654" y="1727110"/>
                  <a:pt x="49388" y="1790700"/>
                  <a:pt x="49388" y="1790700"/>
                </a:cubicBezTo>
                <a:cubicBezTo>
                  <a:pt x="44101" y="1944017"/>
                  <a:pt x="53981" y="2005860"/>
                  <a:pt x="30338" y="2124075"/>
                </a:cubicBezTo>
                <a:cubicBezTo>
                  <a:pt x="27771" y="2136912"/>
                  <a:pt x="22755" y="2149229"/>
                  <a:pt x="20813" y="2162175"/>
                </a:cubicBezTo>
                <a:cubicBezTo>
                  <a:pt x="13219" y="2212804"/>
                  <a:pt x="1763" y="2314575"/>
                  <a:pt x="1763" y="2314575"/>
                </a:cubicBezTo>
                <a:cubicBezTo>
                  <a:pt x="4938" y="2422525"/>
                  <a:pt x="11288" y="2530428"/>
                  <a:pt x="11288" y="2638425"/>
                </a:cubicBezTo>
                <a:cubicBezTo>
                  <a:pt x="11288" y="2930525"/>
                  <a:pt x="-14112" y="2670175"/>
                  <a:pt x="11288" y="2962275"/>
                </a:cubicBezTo>
                <a:cubicBezTo>
                  <a:pt x="17502" y="3033732"/>
                  <a:pt x="19832" y="2999743"/>
                  <a:pt x="30338" y="3057525"/>
                </a:cubicBezTo>
                <a:cubicBezTo>
                  <a:pt x="43430" y="3129532"/>
                  <a:pt x="33388" y="3120682"/>
                  <a:pt x="58913" y="3190875"/>
                </a:cubicBezTo>
                <a:cubicBezTo>
                  <a:pt x="63765" y="3204219"/>
                  <a:pt x="72370" y="3215924"/>
                  <a:pt x="77963" y="3228975"/>
                </a:cubicBezTo>
                <a:cubicBezTo>
                  <a:pt x="94427" y="3267392"/>
                  <a:pt x="88770" y="3296932"/>
                  <a:pt x="125588" y="3333750"/>
                </a:cubicBezTo>
                <a:cubicBezTo>
                  <a:pt x="135113" y="3343275"/>
                  <a:pt x="145633" y="3351899"/>
                  <a:pt x="154163" y="3362325"/>
                </a:cubicBezTo>
                <a:cubicBezTo>
                  <a:pt x="174268" y="3386898"/>
                  <a:pt x="181834" y="3426733"/>
                  <a:pt x="211313" y="3438525"/>
                </a:cubicBezTo>
                <a:cubicBezTo>
                  <a:pt x="244980" y="3451992"/>
                  <a:pt x="261174" y="3454676"/>
                  <a:pt x="287513" y="3476625"/>
                </a:cubicBezTo>
                <a:cubicBezTo>
                  <a:pt x="328121" y="3510465"/>
                  <a:pt x="309105" y="3510535"/>
                  <a:pt x="363713" y="3543300"/>
                </a:cubicBezTo>
                <a:cubicBezTo>
                  <a:pt x="378374" y="3552097"/>
                  <a:pt x="395215" y="3556659"/>
                  <a:pt x="411338" y="3562350"/>
                </a:cubicBezTo>
                <a:cubicBezTo>
                  <a:pt x="427573" y="3568080"/>
                  <a:pt x="556083" y="3612254"/>
                  <a:pt x="592313" y="3619500"/>
                </a:cubicBezTo>
                <a:cubicBezTo>
                  <a:pt x="617414" y="3624520"/>
                  <a:pt x="643213" y="3625133"/>
                  <a:pt x="668513" y="3629025"/>
                </a:cubicBezTo>
                <a:cubicBezTo>
                  <a:pt x="689791" y="3632299"/>
                  <a:pt x="732116" y="3641754"/>
                  <a:pt x="754238" y="3648075"/>
                </a:cubicBezTo>
                <a:cubicBezTo>
                  <a:pt x="763892" y="3650833"/>
                  <a:pt x="772828" y="3656549"/>
                  <a:pt x="782813" y="3657600"/>
                </a:cubicBezTo>
                <a:cubicBezTo>
                  <a:pt x="806709" y="3660115"/>
                  <a:pt x="1093141" y="3676199"/>
                  <a:pt x="1106663" y="3676650"/>
                </a:cubicBezTo>
                <a:lnTo>
                  <a:pt x="1506713" y="3686175"/>
                </a:lnTo>
                <a:cubicBezTo>
                  <a:pt x="1535288" y="3689350"/>
                  <a:pt x="1563768" y="3693550"/>
                  <a:pt x="1592438" y="3695700"/>
                </a:cubicBezTo>
                <a:cubicBezTo>
                  <a:pt x="1690791" y="3703077"/>
                  <a:pt x="1789573" y="3704936"/>
                  <a:pt x="1887713" y="3714750"/>
                </a:cubicBezTo>
                <a:lnTo>
                  <a:pt x="1982963" y="3724275"/>
                </a:lnTo>
                <a:cubicBezTo>
                  <a:pt x="2027413" y="3721100"/>
                  <a:pt x="2071750" y="3714750"/>
                  <a:pt x="2116313" y="3714750"/>
                </a:cubicBezTo>
                <a:cubicBezTo>
                  <a:pt x="2184840" y="3714750"/>
                  <a:pt x="2411475" y="3731075"/>
                  <a:pt x="2487788" y="3733800"/>
                </a:cubicBezTo>
                <a:lnTo>
                  <a:pt x="2849738" y="3743325"/>
                </a:lnTo>
                <a:lnTo>
                  <a:pt x="2983088" y="3752850"/>
                </a:lnTo>
                <a:cubicBezTo>
                  <a:pt x="3014886" y="3755500"/>
                  <a:pt x="3046492" y="3760385"/>
                  <a:pt x="3078338" y="3762375"/>
                </a:cubicBezTo>
                <a:cubicBezTo>
                  <a:pt x="3148124" y="3766737"/>
                  <a:pt x="3218038" y="3768725"/>
                  <a:pt x="3287888" y="3771900"/>
                </a:cubicBezTo>
                <a:lnTo>
                  <a:pt x="4183238" y="3762375"/>
                </a:lnTo>
                <a:cubicBezTo>
                  <a:pt x="4205684" y="3761931"/>
                  <a:pt x="4227474" y="3753586"/>
                  <a:pt x="4249913" y="3752850"/>
                </a:cubicBezTo>
                <a:cubicBezTo>
                  <a:pt x="4421300" y="3747231"/>
                  <a:pt x="4592813" y="3746500"/>
                  <a:pt x="4764263" y="3743325"/>
                </a:cubicBezTo>
                <a:cubicBezTo>
                  <a:pt x="4965315" y="3714603"/>
                  <a:pt x="4647132" y="3758303"/>
                  <a:pt x="5126213" y="3714750"/>
                </a:cubicBezTo>
                <a:cubicBezTo>
                  <a:pt x="5316419" y="3697459"/>
                  <a:pt x="5195943" y="3706523"/>
                  <a:pt x="5488163" y="3695700"/>
                </a:cubicBezTo>
                <a:cubicBezTo>
                  <a:pt x="5650260" y="3668684"/>
                  <a:pt x="5501373" y="3690884"/>
                  <a:pt x="5850113" y="3676650"/>
                </a:cubicBezTo>
                <a:cubicBezTo>
                  <a:pt x="5904136" y="3674445"/>
                  <a:pt x="5958014" y="3669315"/>
                  <a:pt x="6012038" y="3667125"/>
                </a:cubicBezTo>
                <a:lnTo>
                  <a:pt x="6554963" y="3648075"/>
                </a:lnTo>
                <a:lnTo>
                  <a:pt x="6631163" y="3638550"/>
                </a:lnTo>
                <a:cubicBezTo>
                  <a:pt x="6670744" y="3634027"/>
                  <a:pt x="6856278" y="3618292"/>
                  <a:pt x="6945488" y="3600450"/>
                </a:cubicBezTo>
                <a:cubicBezTo>
                  <a:pt x="6995116" y="3590524"/>
                  <a:pt x="6969798" y="3593504"/>
                  <a:pt x="7012163" y="3581400"/>
                </a:cubicBezTo>
                <a:cubicBezTo>
                  <a:pt x="7024750" y="3577804"/>
                  <a:pt x="7037676" y="3575471"/>
                  <a:pt x="7050263" y="3571875"/>
                </a:cubicBezTo>
                <a:cubicBezTo>
                  <a:pt x="7059917" y="3569117"/>
                  <a:pt x="7069098" y="3564785"/>
                  <a:pt x="7078838" y="3562350"/>
                </a:cubicBezTo>
                <a:cubicBezTo>
                  <a:pt x="7094544" y="3558423"/>
                  <a:pt x="7110844" y="3557085"/>
                  <a:pt x="7126463" y="3552825"/>
                </a:cubicBezTo>
                <a:cubicBezTo>
                  <a:pt x="7145836" y="3547541"/>
                  <a:pt x="7163734" y="3536615"/>
                  <a:pt x="7183613" y="3533775"/>
                </a:cubicBezTo>
                <a:lnTo>
                  <a:pt x="7250288" y="3524250"/>
                </a:lnTo>
                <a:cubicBezTo>
                  <a:pt x="7262988" y="3517900"/>
                  <a:pt x="7276060" y="3512245"/>
                  <a:pt x="7288388" y="3505200"/>
                </a:cubicBezTo>
                <a:cubicBezTo>
                  <a:pt x="7298327" y="3499520"/>
                  <a:pt x="7306724" y="3491270"/>
                  <a:pt x="7316963" y="3486150"/>
                </a:cubicBezTo>
                <a:cubicBezTo>
                  <a:pt x="7325943" y="3481660"/>
                  <a:pt x="7336310" y="3480580"/>
                  <a:pt x="7345538" y="3476625"/>
                </a:cubicBezTo>
                <a:cubicBezTo>
                  <a:pt x="7358589" y="3471032"/>
                  <a:pt x="7370587" y="3463168"/>
                  <a:pt x="7383638" y="3457575"/>
                </a:cubicBezTo>
                <a:cubicBezTo>
                  <a:pt x="7392866" y="3453620"/>
                  <a:pt x="7402985" y="3452005"/>
                  <a:pt x="7412213" y="3448050"/>
                </a:cubicBezTo>
                <a:cubicBezTo>
                  <a:pt x="7425264" y="3442457"/>
                  <a:pt x="7437262" y="3434593"/>
                  <a:pt x="7450313" y="3429000"/>
                </a:cubicBezTo>
                <a:cubicBezTo>
                  <a:pt x="7459541" y="3425045"/>
                  <a:pt x="7469908" y="3423965"/>
                  <a:pt x="7478888" y="3419475"/>
                </a:cubicBezTo>
                <a:cubicBezTo>
                  <a:pt x="7505410" y="3406214"/>
                  <a:pt x="7514972" y="3392916"/>
                  <a:pt x="7536038" y="3371850"/>
                </a:cubicBezTo>
                <a:cubicBezTo>
                  <a:pt x="7557075" y="3308740"/>
                  <a:pt x="7528734" y="3379563"/>
                  <a:pt x="7574138" y="3314700"/>
                </a:cubicBezTo>
                <a:cubicBezTo>
                  <a:pt x="7588817" y="3293730"/>
                  <a:pt x="7600790" y="3270920"/>
                  <a:pt x="7612238" y="3248025"/>
                </a:cubicBezTo>
                <a:cubicBezTo>
                  <a:pt x="7616728" y="3239045"/>
                  <a:pt x="7618034" y="3228772"/>
                  <a:pt x="7621763" y="3219450"/>
                </a:cubicBezTo>
                <a:cubicBezTo>
                  <a:pt x="7630743" y="3196999"/>
                  <a:pt x="7641658" y="3175343"/>
                  <a:pt x="7650338" y="3152775"/>
                </a:cubicBezTo>
                <a:cubicBezTo>
                  <a:pt x="7664982" y="3114700"/>
                  <a:pt x="7677357" y="3067734"/>
                  <a:pt x="7688438" y="3028950"/>
                </a:cubicBezTo>
                <a:cubicBezTo>
                  <a:pt x="7691613" y="2994025"/>
                  <a:pt x="7694292" y="2959051"/>
                  <a:pt x="7697963" y="2924175"/>
                </a:cubicBezTo>
                <a:cubicBezTo>
                  <a:pt x="7700643" y="2898718"/>
                  <a:pt x="7705525" y="2873497"/>
                  <a:pt x="7707488" y="2847975"/>
                </a:cubicBezTo>
                <a:cubicBezTo>
                  <a:pt x="7711878" y="2790905"/>
                  <a:pt x="7713838" y="2733675"/>
                  <a:pt x="7717013" y="2676525"/>
                </a:cubicBezTo>
                <a:cubicBezTo>
                  <a:pt x="7719546" y="2516915"/>
                  <a:pt x="7711377" y="2184325"/>
                  <a:pt x="7736063" y="1962150"/>
                </a:cubicBezTo>
                <a:cubicBezTo>
                  <a:pt x="7738196" y="1942955"/>
                  <a:pt x="7743193" y="1924164"/>
                  <a:pt x="7745588" y="1905000"/>
                </a:cubicBezTo>
                <a:cubicBezTo>
                  <a:pt x="7749546" y="1873338"/>
                  <a:pt x="7750380" y="1841305"/>
                  <a:pt x="7755113" y="1809750"/>
                </a:cubicBezTo>
                <a:cubicBezTo>
                  <a:pt x="7766578" y="1733317"/>
                  <a:pt x="7766887" y="1736329"/>
                  <a:pt x="7783688" y="1685925"/>
                </a:cubicBezTo>
                <a:cubicBezTo>
                  <a:pt x="7786863" y="1628775"/>
                  <a:pt x="7788460" y="1571515"/>
                  <a:pt x="7793213" y="1514475"/>
                </a:cubicBezTo>
                <a:cubicBezTo>
                  <a:pt x="7794817" y="1495229"/>
                  <a:pt x="7799801" y="1476413"/>
                  <a:pt x="7802738" y="1457325"/>
                </a:cubicBezTo>
                <a:cubicBezTo>
                  <a:pt x="7813611" y="1386652"/>
                  <a:pt x="7813265" y="1381634"/>
                  <a:pt x="7821788" y="1304925"/>
                </a:cubicBezTo>
                <a:cubicBezTo>
                  <a:pt x="7822722" y="1286236"/>
                  <a:pt x="7843781" y="1013092"/>
                  <a:pt x="7821788" y="971550"/>
                </a:cubicBezTo>
                <a:cubicBezTo>
                  <a:pt x="7809538" y="948411"/>
                  <a:pt x="7770426" y="960779"/>
                  <a:pt x="7745588" y="952500"/>
                </a:cubicBezTo>
                <a:cubicBezTo>
                  <a:pt x="7736063" y="949325"/>
                  <a:pt x="7726891" y="944771"/>
                  <a:pt x="7717013" y="942975"/>
                </a:cubicBezTo>
                <a:cubicBezTo>
                  <a:pt x="7657819" y="932212"/>
                  <a:pt x="7584261" y="930341"/>
                  <a:pt x="7526513" y="923925"/>
                </a:cubicBezTo>
                <a:cubicBezTo>
                  <a:pt x="7507318" y="921792"/>
                  <a:pt x="7488580" y="916322"/>
                  <a:pt x="7469363" y="914400"/>
                </a:cubicBezTo>
                <a:cubicBezTo>
                  <a:pt x="7425021" y="909966"/>
                  <a:pt x="7380463" y="908050"/>
                  <a:pt x="7336013" y="904875"/>
                </a:cubicBezTo>
                <a:cubicBezTo>
                  <a:pt x="7316963" y="901700"/>
                  <a:pt x="7297982" y="898081"/>
                  <a:pt x="7278863" y="895350"/>
                </a:cubicBezTo>
                <a:cubicBezTo>
                  <a:pt x="7253523" y="891730"/>
                  <a:pt x="7227848" y="890404"/>
                  <a:pt x="7202663" y="885825"/>
                </a:cubicBezTo>
                <a:cubicBezTo>
                  <a:pt x="7192785" y="884029"/>
                  <a:pt x="7183828" y="878735"/>
                  <a:pt x="7174088" y="876300"/>
                </a:cubicBezTo>
                <a:cubicBezTo>
                  <a:pt x="7158382" y="872373"/>
                  <a:pt x="7142406" y="869588"/>
                  <a:pt x="7126463" y="866775"/>
                </a:cubicBezTo>
                <a:lnTo>
                  <a:pt x="7012163" y="847725"/>
                </a:lnTo>
                <a:cubicBezTo>
                  <a:pt x="7002638" y="841375"/>
                  <a:pt x="6994307" y="832695"/>
                  <a:pt x="6983588" y="828675"/>
                </a:cubicBezTo>
                <a:cubicBezTo>
                  <a:pt x="6968429" y="822991"/>
                  <a:pt x="6951767" y="822662"/>
                  <a:pt x="6935963" y="819150"/>
                </a:cubicBezTo>
                <a:cubicBezTo>
                  <a:pt x="6828775" y="795330"/>
                  <a:pt x="6998937" y="822426"/>
                  <a:pt x="6764513" y="800100"/>
                </a:cubicBezTo>
                <a:cubicBezTo>
                  <a:pt x="6742163" y="797971"/>
                  <a:pt x="6720165" y="792925"/>
                  <a:pt x="6697838" y="790575"/>
                </a:cubicBezTo>
                <a:cubicBezTo>
                  <a:pt x="6597555" y="780019"/>
                  <a:pt x="6515329" y="777598"/>
                  <a:pt x="6412088" y="771525"/>
                </a:cubicBezTo>
                <a:cubicBezTo>
                  <a:pt x="6121201" y="754414"/>
                  <a:pt x="6404777" y="768909"/>
                  <a:pt x="6059663" y="752475"/>
                </a:cubicBezTo>
                <a:cubicBezTo>
                  <a:pt x="5902402" y="726265"/>
                  <a:pt x="6067731" y="756873"/>
                  <a:pt x="5973938" y="733425"/>
                </a:cubicBezTo>
                <a:cubicBezTo>
                  <a:pt x="5958232" y="729498"/>
                  <a:pt x="5942117" y="727412"/>
                  <a:pt x="5926313" y="723900"/>
                </a:cubicBezTo>
                <a:cubicBezTo>
                  <a:pt x="5805249" y="696997"/>
                  <a:pt x="5984227" y="733578"/>
                  <a:pt x="5840588" y="704850"/>
                </a:cubicBezTo>
                <a:cubicBezTo>
                  <a:pt x="5758696" y="650255"/>
                  <a:pt x="5862308" y="715710"/>
                  <a:pt x="5783438" y="676275"/>
                </a:cubicBezTo>
                <a:cubicBezTo>
                  <a:pt x="5773199" y="671155"/>
                  <a:pt x="5765102" y="662345"/>
                  <a:pt x="5754863" y="657225"/>
                </a:cubicBezTo>
                <a:cubicBezTo>
                  <a:pt x="5745883" y="652735"/>
                  <a:pt x="5735428" y="651855"/>
                  <a:pt x="5726288" y="647700"/>
                </a:cubicBezTo>
                <a:cubicBezTo>
                  <a:pt x="5700435" y="635949"/>
                  <a:pt x="5676190" y="620787"/>
                  <a:pt x="5650088" y="609600"/>
                </a:cubicBezTo>
                <a:cubicBezTo>
                  <a:pt x="5631631" y="601690"/>
                  <a:pt x="5609646" y="601689"/>
                  <a:pt x="5592938" y="590550"/>
                </a:cubicBezTo>
                <a:cubicBezTo>
                  <a:pt x="5561629" y="569678"/>
                  <a:pt x="5570294" y="571834"/>
                  <a:pt x="5535788" y="561975"/>
                </a:cubicBezTo>
                <a:cubicBezTo>
                  <a:pt x="5469368" y="542998"/>
                  <a:pt x="5524740" y="561637"/>
                  <a:pt x="5440538" y="542925"/>
                </a:cubicBezTo>
                <a:cubicBezTo>
                  <a:pt x="5430737" y="540747"/>
                  <a:pt x="5421764" y="535578"/>
                  <a:pt x="5411963" y="533400"/>
                </a:cubicBezTo>
                <a:cubicBezTo>
                  <a:pt x="5379787" y="526250"/>
                  <a:pt x="5294611" y="515436"/>
                  <a:pt x="5269088" y="514350"/>
                </a:cubicBezTo>
                <a:cubicBezTo>
                  <a:pt x="5148505" y="509219"/>
                  <a:pt x="5027788" y="508000"/>
                  <a:pt x="4907138" y="504825"/>
                </a:cubicBezTo>
                <a:cubicBezTo>
                  <a:pt x="4870459" y="502380"/>
                  <a:pt x="4696210" y="491556"/>
                  <a:pt x="4649963" y="485775"/>
                </a:cubicBezTo>
                <a:cubicBezTo>
                  <a:pt x="4636973" y="484151"/>
                  <a:pt x="4624900" y="477435"/>
                  <a:pt x="4611863" y="476250"/>
                </a:cubicBezTo>
                <a:cubicBezTo>
                  <a:pt x="4519948" y="467894"/>
                  <a:pt x="4335638" y="457200"/>
                  <a:pt x="4335638" y="457200"/>
                </a:cubicBezTo>
                <a:cubicBezTo>
                  <a:pt x="4253841" y="436751"/>
                  <a:pt x="4329878" y="453586"/>
                  <a:pt x="4183238" y="438150"/>
                </a:cubicBezTo>
                <a:cubicBezTo>
                  <a:pt x="4160911" y="435800"/>
                  <a:pt x="4138753" y="432039"/>
                  <a:pt x="4116563" y="428625"/>
                </a:cubicBezTo>
                <a:cubicBezTo>
                  <a:pt x="4097475" y="425688"/>
                  <a:pt x="4078646" y="420848"/>
                  <a:pt x="4059413" y="419100"/>
                </a:cubicBezTo>
                <a:cubicBezTo>
                  <a:pt x="4008723" y="414492"/>
                  <a:pt x="3957813" y="412750"/>
                  <a:pt x="3907013" y="409575"/>
                </a:cubicBezTo>
                <a:cubicBezTo>
                  <a:pt x="3887963" y="406400"/>
                  <a:pt x="3869006" y="402602"/>
                  <a:pt x="3849863" y="400050"/>
                </a:cubicBezTo>
                <a:cubicBezTo>
                  <a:pt x="3821364" y="396250"/>
                  <a:pt x="3792692" y="393884"/>
                  <a:pt x="3764138" y="390525"/>
                </a:cubicBezTo>
                <a:lnTo>
                  <a:pt x="3687938" y="381000"/>
                </a:lnTo>
                <a:cubicBezTo>
                  <a:pt x="3615429" y="356830"/>
                  <a:pt x="3650479" y="365888"/>
                  <a:pt x="3583163" y="352425"/>
                </a:cubicBezTo>
                <a:cubicBezTo>
                  <a:pt x="3570463" y="346075"/>
                  <a:pt x="3558762" y="337111"/>
                  <a:pt x="3545063" y="333375"/>
                </a:cubicBezTo>
                <a:cubicBezTo>
                  <a:pt x="3523403" y="327468"/>
                  <a:pt x="3500477" y="327866"/>
                  <a:pt x="3478388" y="323850"/>
                </a:cubicBezTo>
                <a:cubicBezTo>
                  <a:pt x="3465508" y="321508"/>
                  <a:pt x="3452827" y="318087"/>
                  <a:pt x="3440288" y="314325"/>
                </a:cubicBezTo>
                <a:cubicBezTo>
                  <a:pt x="3421054" y="308555"/>
                  <a:pt x="3401782" y="302733"/>
                  <a:pt x="3383138" y="295275"/>
                </a:cubicBezTo>
                <a:cubicBezTo>
                  <a:pt x="3367263" y="288925"/>
                  <a:pt x="3352008" y="280724"/>
                  <a:pt x="3335513" y="276225"/>
                </a:cubicBezTo>
                <a:cubicBezTo>
                  <a:pt x="3281449" y="261480"/>
                  <a:pt x="3249788" y="288925"/>
                  <a:pt x="3211688" y="285750"/>
                </a:cubicBez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895600" y="1969353"/>
            <a:ext cx="4617202" cy="3421976"/>
            <a:chOff x="2895600" y="1969353"/>
            <a:chExt cx="4617202" cy="3421976"/>
          </a:xfrm>
        </p:grpSpPr>
        <p:sp>
          <p:nvSpPr>
            <p:cNvPr id="9" name="Rectangle 8"/>
            <p:cNvSpPr/>
            <p:nvPr/>
          </p:nvSpPr>
          <p:spPr>
            <a:xfrm>
              <a:off x="2895600" y="4191000"/>
              <a:ext cx="2369302"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0070C0"/>
                  </a:solidFill>
                  <a:effectLst>
                    <a:outerShdw blurRad="76200" dist="50800" dir="5400000" algn="tl" rotWithShape="0">
                      <a:srgbClr val="000000">
                        <a:alpha val="65000"/>
                      </a:srgbClr>
                    </a:outerShdw>
                  </a:effectLst>
                  <a:latin typeface="+mn-lt"/>
                </a:rPr>
                <a:t>Skeletal muscle</a:t>
              </a:r>
            </a:p>
          </p:txBody>
        </p:sp>
        <p:sp>
          <p:nvSpPr>
            <p:cNvPr id="13" name="Rectangle 12"/>
            <p:cNvSpPr/>
            <p:nvPr/>
          </p:nvSpPr>
          <p:spPr>
            <a:xfrm>
              <a:off x="3017002" y="1969353"/>
              <a:ext cx="4495800" cy="830997"/>
            </a:xfrm>
            <a:prstGeom prst="rect">
              <a:avLst/>
            </a:prstGeom>
            <a:no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2400" b="1" spc="50" dirty="0">
                  <a:ln w="11430"/>
                  <a:solidFill>
                    <a:srgbClr val="00B050"/>
                  </a:solidFill>
                  <a:effectLst>
                    <a:outerShdw blurRad="76200" dist="50800" dir="5400000" algn="tl" rotWithShape="0">
                      <a:srgbClr val="000000">
                        <a:alpha val="65000"/>
                      </a:srgbClr>
                    </a:outerShdw>
                  </a:effectLst>
                  <a:latin typeface="+mn-lt"/>
                </a:rPr>
                <a:t>Dense irregular connective tissue (elastic tissue)</a:t>
              </a:r>
            </a:p>
          </p:txBody>
        </p:sp>
      </p:grpSp>
      <p:sp>
        <p:nvSpPr>
          <p:cNvPr id="5" name="Freeform 4"/>
          <p:cNvSpPr/>
          <p:nvPr/>
        </p:nvSpPr>
        <p:spPr>
          <a:xfrm>
            <a:off x="577523" y="1743075"/>
            <a:ext cx="7775902" cy="1895475"/>
          </a:xfrm>
          <a:custGeom>
            <a:avLst/>
            <a:gdLst>
              <a:gd name="connsiteX0" fmla="*/ 7671127 w 7775902"/>
              <a:gd name="connsiteY0" fmla="*/ 1895475 h 1895475"/>
              <a:gd name="connsiteX1" fmla="*/ 7709227 w 7775902"/>
              <a:gd name="connsiteY1" fmla="*/ 1847850 h 1895475"/>
              <a:gd name="connsiteX2" fmla="*/ 7728277 w 7775902"/>
              <a:gd name="connsiteY2" fmla="*/ 1781175 h 1895475"/>
              <a:gd name="connsiteX3" fmla="*/ 7737802 w 7775902"/>
              <a:gd name="connsiteY3" fmla="*/ 1724025 h 1895475"/>
              <a:gd name="connsiteX4" fmla="*/ 7747327 w 7775902"/>
              <a:gd name="connsiteY4" fmla="*/ 1676400 h 1895475"/>
              <a:gd name="connsiteX5" fmla="*/ 7756852 w 7775902"/>
              <a:gd name="connsiteY5" fmla="*/ 1590675 h 1895475"/>
              <a:gd name="connsiteX6" fmla="*/ 7775902 w 7775902"/>
              <a:gd name="connsiteY6" fmla="*/ 1476375 h 1895475"/>
              <a:gd name="connsiteX7" fmla="*/ 7756852 w 7775902"/>
              <a:gd name="connsiteY7" fmla="*/ 1009650 h 1895475"/>
              <a:gd name="connsiteX8" fmla="*/ 7747327 w 7775902"/>
              <a:gd name="connsiteY8" fmla="*/ 952500 h 1895475"/>
              <a:gd name="connsiteX9" fmla="*/ 7737802 w 7775902"/>
              <a:gd name="connsiteY9" fmla="*/ 876300 h 1895475"/>
              <a:gd name="connsiteX10" fmla="*/ 7728277 w 7775902"/>
              <a:gd name="connsiteY10" fmla="*/ 771525 h 1895475"/>
              <a:gd name="connsiteX11" fmla="*/ 7699702 w 7775902"/>
              <a:gd name="connsiteY11" fmla="*/ 619125 h 1895475"/>
              <a:gd name="connsiteX12" fmla="*/ 7690177 w 7775902"/>
              <a:gd name="connsiteY12" fmla="*/ 542925 h 1895475"/>
              <a:gd name="connsiteX13" fmla="*/ 7680652 w 7775902"/>
              <a:gd name="connsiteY13" fmla="*/ 504825 h 1895475"/>
              <a:gd name="connsiteX14" fmla="*/ 7661602 w 7775902"/>
              <a:gd name="connsiteY14" fmla="*/ 390525 h 1895475"/>
              <a:gd name="connsiteX15" fmla="*/ 7633027 w 7775902"/>
              <a:gd name="connsiteY15" fmla="*/ 266700 h 1895475"/>
              <a:gd name="connsiteX16" fmla="*/ 7613977 w 7775902"/>
              <a:gd name="connsiteY16" fmla="*/ 238125 h 1895475"/>
              <a:gd name="connsiteX17" fmla="*/ 7604452 w 7775902"/>
              <a:gd name="connsiteY17" fmla="*/ 171450 h 1895475"/>
              <a:gd name="connsiteX18" fmla="*/ 7575877 w 7775902"/>
              <a:gd name="connsiteY18" fmla="*/ 161925 h 1895475"/>
              <a:gd name="connsiteX19" fmla="*/ 7537777 w 7775902"/>
              <a:gd name="connsiteY19" fmla="*/ 152400 h 1895475"/>
              <a:gd name="connsiteX20" fmla="*/ 7480627 w 7775902"/>
              <a:gd name="connsiteY20" fmla="*/ 142875 h 1895475"/>
              <a:gd name="connsiteX21" fmla="*/ 7452052 w 7775902"/>
              <a:gd name="connsiteY21" fmla="*/ 133350 h 1895475"/>
              <a:gd name="connsiteX22" fmla="*/ 7413952 w 7775902"/>
              <a:gd name="connsiteY22" fmla="*/ 123825 h 1895475"/>
              <a:gd name="connsiteX23" fmla="*/ 6728152 w 7775902"/>
              <a:gd name="connsiteY23" fmla="*/ 152400 h 1895475"/>
              <a:gd name="connsiteX24" fmla="*/ 6270952 w 7775902"/>
              <a:gd name="connsiteY24" fmla="*/ 133350 h 1895475"/>
              <a:gd name="connsiteX25" fmla="*/ 6175702 w 7775902"/>
              <a:gd name="connsiteY25" fmla="*/ 123825 h 1895475"/>
              <a:gd name="connsiteX26" fmla="*/ 5994727 w 7775902"/>
              <a:gd name="connsiteY26" fmla="*/ 114300 h 1895475"/>
              <a:gd name="connsiteX27" fmla="*/ 5747077 w 7775902"/>
              <a:gd name="connsiteY27" fmla="*/ 95250 h 1895475"/>
              <a:gd name="connsiteX28" fmla="*/ 4632652 w 7775902"/>
              <a:gd name="connsiteY28" fmla="*/ 85725 h 1895475"/>
              <a:gd name="connsiteX29" fmla="*/ 4518352 w 7775902"/>
              <a:gd name="connsiteY29" fmla="*/ 76200 h 1895475"/>
              <a:gd name="connsiteX30" fmla="*/ 4385002 w 7775902"/>
              <a:gd name="connsiteY30" fmla="*/ 66675 h 1895475"/>
              <a:gd name="connsiteX31" fmla="*/ 4280227 w 7775902"/>
              <a:gd name="connsiteY31" fmla="*/ 57150 h 1895475"/>
              <a:gd name="connsiteX32" fmla="*/ 4194502 w 7775902"/>
              <a:gd name="connsiteY32" fmla="*/ 47625 h 1895475"/>
              <a:gd name="connsiteX33" fmla="*/ 3870652 w 7775902"/>
              <a:gd name="connsiteY33" fmla="*/ 28575 h 1895475"/>
              <a:gd name="connsiteX34" fmla="*/ 3727777 w 7775902"/>
              <a:gd name="connsiteY34" fmla="*/ 19050 h 1895475"/>
              <a:gd name="connsiteX35" fmla="*/ 3403927 w 7775902"/>
              <a:gd name="connsiteY35" fmla="*/ 0 h 1895475"/>
              <a:gd name="connsiteX36" fmla="*/ 3061027 w 7775902"/>
              <a:gd name="connsiteY36" fmla="*/ 9525 h 1895475"/>
              <a:gd name="connsiteX37" fmla="*/ 2889577 w 7775902"/>
              <a:gd name="connsiteY37" fmla="*/ 38100 h 1895475"/>
              <a:gd name="connsiteX38" fmla="*/ 2660977 w 7775902"/>
              <a:gd name="connsiteY38" fmla="*/ 57150 h 1895475"/>
              <a:gd name="connsiteX39" fmla="*/ 2527627 w 7775902"/>
              <a:gd name="connsiteY39" fmla="*/ 85725 h 1895475"/>
              <a:gd name="connsiteX40" fmla="*/ 2470477 w 7775902"/>
              <a:gd name="connsiteY40" fmla="*/ 104775 h 1895475"/>
              <a:gd name="connsiteX41" fmla="*/ 2337127 w 7775902"/>
              <a:gd name="connsiteY41" fmla="*/ 114300 h 1895475"/>
              <a:gd name="connsiteX42" fmla="*/ 2251402 w 7775902"/>
              <a:gd name="connsiteY42" fmla="*/ 123825 h 1895475"/>
              <a:gd name="connsiteX43" fmla="*/ 1956127 w 7775902"/>
              <a:gd name="connsiteY43" fmla="*/ 142875 h 1895475"/>
              <a:gd name="connsiteX44" fmla="*/ 1879927 w 7775902"/>
              <a:gd name="connsiteY44" fmla="*/ 152400 h 1895475"/>
              <a:gd name="connsiteX45" fmla="*/ 1822777 w 7775902"/>
              <a:gd name="connsiteY45" fmla="*/ 161925 h 1895475"/>
              <a:gd name="connsiteX46" fmla="*/ 1737052 w 7775902"/>
              <a:gd name="connsiteY46" fmla="*/ 171450 h 1895475"/>
              <a:gd name="connsiteX47" fmla="*/ 1679902 w 7775902"/>
              <a:gd name="connsiteY47" fmla="*/ 180975 h 1895475"/>
              <a:gd name="connsiteX48" fmla="*/ 1470352 w 7775902"/>
              <a:gd name="connsiteY48" fmla="*/ 200025 h 1895475"/>
              <a:gd name="connsiteX49" fmla="*/ 1441777 w 7775902"/>
              <a:gd name="connsiteY49" fmla="*/ 209550 h 1895475"/>
              <a:gd name="connsiteX50" fmla="*/ 1394152 w 7775902"/>
              <a:gd name="connsiteY50" fmla="*/ 219075 h 1895475"/>
              <a:gd name="connsiteX51" fmla="*/ 1346527 w 7775902"/>
              <a:gd name="connsiteY51" fmla="*/ 238125 h 1895475"/>
              <a:gd name="connsiteX52" fmla="*/ 1241752 w 7775902"/>
              <a:gd name="connsiteY52" fmla="*/ 247650 h 1895475"/>
              <a:gd name="connsiteX53" fmla="*/ 1108402 w 7775902"/>
              <a:gd name="connsiteY53" fmla="*/ 285750 h 1895475"/>
              <a:gd name="connsiteX54" fmla="*/ 994102 w 7775902"/>
              <a:gd name="connsiteY54" fmla="*/ 304800 h 1895475"/>
              <a:gd name="connsiteX55" fmla="*/ 936952 w 7775902"/>
              <a:gd name="connsiteY55" fmla="*/ 333375 h 1895475"/>
              <a:gd name="connsiteX56" fmla="*/ 784552 w 7775902"/>
              <a:gd name="connsiteY56" fmla="*/ 352425 h 1895475"/>
              <a:gd name="connsiteX57" fmla="*/ 746452 w 7775902"/>
              <a:gd name="connsiteY57" fmla="*/ 361950 h 1895475"/>
              <a:gd name="connsiteX58" fmla="*/ 22552 w 7775902"/>
              <a:gd name="connsiteY58" fmla="*/ 704850 h 1895475"/>
              <a:gd name="connsiteX59" fmla="*/ 13027 w 7775902"/>
              <a:gd name="connsiteY59" fmla="*/ 904875 h 1895475"/>
              <a:gd name="connsiteX60" fmla="*/ 32077 w 7775902"/>
              <a:gd name="connsiteY60" fmla="*/ 981075 h 1895475"/>
              <a:gd name="connsiteX61" fmla="*/ 70177 w 7775902"/>
              <a:gd name="connsiteY61" fmla="*/ 1038225 h 1895475"/>
              <a:gd name="connsiteX62" fmla="*/ 117802 w 7775902"/>
              <a:gd name="connsiteY62" fmla="*/ 1085850 h 1895475"/>
              <a:gd name="connsiteX63" fmla="*/ 155902 w 7775902"/>
              <a:gd name="connsiteY63" fmla="*/ 1114425 h 1895475"/>
              <a:gd name="connsiteX64" fmla="*/ 251152 w 7775902"/>
              <a:gd name="connsiteY64" fmla="*/ 1123950 h 1895475"/>
              <a:gd name="connsiteX65" fmla="*/ 717877 w 7775902"/>
              <a:gd name="connsiteY65" fmla="*/ 1133475 h 1895475"/>
              <a:gd name="connsiteX66" fmla="*/ 879802 w 7775902"/>
              <a:gd name="connsiteY66" fmla="*/ 1123950 h 1895475"/>
              <a:gd name="connsiteX67" fmla="*/ 1098877 w 7775902"/>
              <a:gd name="connsiteY67" fmla="*/ 1095375 h 1895475"/>
              <a:gd name="connsiteX68" fmla="*/ 1279852 w 7775902"/>
              <a:gd name="connsiteY68" fmla="*/ 1076325 h 1895475"/>
              <a:gd name="connsiteX69" fmla="*/ 1413202 w 7775902"/>
              <a:gd name="connsiteY69" fmla="*/ 1057275 h 1895475"/>
              <a:gd name="connsiteX70" fmla="*/ 1470352 w 7775902"/>
              <a:gd name="connsiteY70" fmla="*/ 1047750 h 1895475"/>
              <a:gd name="connsiteX71" fmla="*/ 1727527 w 7775902"/>
              <a:gd name="connsiteY71" fmla="*/ 1028700 h 1895475"/>
              <a:gd name="connsiteX72" fmla="*/ 1822777 w 7775902"/>
              <a:gd name="connsiteY72" fmla="*/ 1019175 h 1895475"/>
              <a:gd name="connsiteX73" fmla="*/ 2365702 w 7775902"/>
              <a:gd name="connsiteY73" fmla="*/ 1028700 h 1895475"/>
              <a:gd name="connsiteX74" fmla="*/ 2460952 w 7775902"/>
              <a:gd name="connsiteY74" fmla="*/ 1038225 h 1895475"/>
              <a:gd name="connsiteX75" fmla="*/ 2499052 w 7775902"/>
              <a:gd name="connsiteY75" fmla="*/ 1047750 h 1895475"/>
              <a:gd name="connsiteX76" fmla="*/ 2584777 w 7775902"/>
              <a:gd name="connsiteY76" fmla="*/ 1066800 h 1895475"/>
              <a:gd name="connsiteX77" fmla="*/ 2660977 w 7775902"/>
              <a:gd name="connsiteY77" fmla="*/ 1076325 h 1895475"/>
              <a:gd name="connsiteX78" fmla="*/ 2727652 w 7775902"/>
              <a:gd name="connsiteY78" fmla="*/ 1085850 h 1895475"/>
              <a:gd name="connsiteX79" fmla="*/ 2775277 w 7775902"/>
              <a:gd name="connsiteY79" fmla="*/ 1095375 h 1895475"/>
              <a:gd name="connsiteX80" fmla="*/ 2813377 w 7775902"/>
              <a:gd name="connsiteY80" fmla="*/ 1104900 h 1895475"/>
              <a:gd name="connsiteX81" fmla="*/ 2880052 w 7775902"/>
              <a:gd name="connsiteY81" fmla="*/ 1114425 h 1895475"/>
              <a:gd name="connsiteX82" fmla="*/ 2946727 w 7775902"/>
              <a:gd name="connsiteY82" fmla="*/ 1133475 h 1895475"/>
              <a:gd name="connsiteX83" fmla="*/ 3003877 w 7775902"/>
              <a:gd name="connsiteY83" fmla="*/ 1143000 h 1895475"/>
              <a:gd name="connsiteX84" fmla="*/ 3061027 w 7775902"/>
              <a:gd name="connsiteY84" fmla="*/ 1162050 h 1895475"/>
              <a:gd name="connsiteX85" fmla="*/ 3108652 w 7775902"/>
              <a:gd name="connsiteY85" fmla="*/ 1171575 h 1895475"/>
              <a:gd name="connsiteX86" fmla="*/ 3165802 w 7775902"/>
              <a:gd name="connsiteY86" fmla="*/ 1190625 h 1895475"/>
              <a:gd name="connsiteX87" fmla="*/ 3194377 w 7775902"/>
              <a:gd name="connsiteY87" fmla="*/ 1200150 h 1895475"/>
              <a:gd name="connsiteX88" fmla="*/ 3232477 w 7775902"/>
              <a:gd name="connsiteY88" fmla="*/ 1209675 h 1895475"/>
              <a:gd name="connsiteX89" fmla="*/ 3280102 w 7775902"/>
              <a:gd name="connsiteY89" fmla="*/ 1219200 h 1895475"/>
              <a:gd name="connsiteX90" fmla="*/ 3337252 w 7775902"/>
              <a:gd name="connsiteY90" fmla="*/ 1238250 h 1895475"/>
              <a:gd name="connsiteX91" fmla="*/ 3375352 w 7775902"/>
              <a:gd name="connsiteY91" fmla="*/ 1247775 h 1895475"/>
              <a:gd name="connsiteX92" fmla="*/ 3403927 w 7775902"/>
              <a:gd name="connsiteY92" fmla="*/ 1257300 h 1895475"/>
              <a:gd name="connsiteX93" fmla="*/ 3442027 w 7775902"/>
              <a:gd name="connsiteY93" fmla="*/ 1266825 h 1895475"/>
              <a:gd name="connsiteX94" fmla="*/ 3470602 w 7775902"/>
              <a:gd name="connsiteY94" fmla="*/ 1276350 h 1895475"/>
              <a:gd name="connsiteX95" fmla="*/ 3518227 w 7775902"/>
              <a:gd name="connsiteY95" fmla="*/ 1285875 h 1895475"/>
              <a:gd name="connsiteX96" fmla="*/ 3623002 w 7775902"/>
              <a:gd name="connsiteY96" fmla="*/ 1314450 h 1895475"/>
              <a:gd name="connsiteX97" fmla="*/ 3746827 w 7775902"/>
              <a:gd name="connsiteY97" fmla="*/ 1323975 h 1895475"/>
              <a:gd name="connsiteX98" fmla="*/ 3851602 w 7775902"/>
              <a:gd name="connsiteY98" fmla="*/ 1352550 h 1895475"/>
              <a:gd name="connsiteX99" fmla="*/ 3880177 w 7775902"/>
              <a:gd name="connsiteY99" fmla="*/ 1362075 h 1895475"/>
              <a:gd name="connsiteX100" fmla="*/ 4032577 w 7775902"/>
              <a:gd name="connsiteY100" fmla="*/ 1390650 h 1895475"/>
              <a:gd name="connsiteX101" fmla="*/ 4270702 w 7775902"/>
              <a:gd name="connsiteY101" fmla="*/ 1419225 h 1895475"/>
              <a:gd name="connsiteX102" fmla="*/ 4346902 w 7775902"/>
              <a:gd name="connsiteY102" fmla="*/ 1428750 h 1895475"/>
              <a:gd name="connsiteX103" fmla="*/ 4451677 w 7775902"/>
              <a:gd name="connsiteY103" fmla="*/ 1438275 h 1895475"/>
              <a:gd name="connsiteX104" fmla="*/ 4508827 w 7775902"/>
              <a:gd name="connsiteY104" fmla="*/ 1447800 h 1895475"/>
              <a:gd name="connsiteX105" fmla="*/ 4604077 w 7775902"/>
              <a:gd name="connsiteY105" fmla="*/ 1457325 h 1895475"/>
              <a:gd name="connsiteX106" fmla="*/ 4680277 w 7775902"/>
              <a:gd name="connsiteY106" fmla="*/ 1466850 h 1895475"/>
              <a:gd name="connsiteX107" fmla="*/ 4737427 w 7775902"/>
              <a:gd name="connsiteY107" fmla="*/ 1476375 h 1895475"/>
              <a:gd name="connsiteX108" fmla="*/ 4870777 w 7775902"/>
              <a:gd name="connsiteY108" fmla="*/ 1485900 h 1895475"/>
              <a:gd name="connsiteX109" fmla="*/ 5042227 w 7775902"/>
              <a:gd name="connsiteY109" fmla="*/ 1504950 h 1895475"/>
              <a:gd name="connsiteX110" fmla="*/ 5118427 w 7775902"/>
              <a:gd name="connsiteY110" fmla="*/ 1514475 h 1895475"/>
              <a:gd name="connsiteX111" fmla="*/ 5185102 w 7775902"/>
              <a:gd name="connsiteY111" fmla="*/ 1524000 h 1895475"/>
              <a:gd name="connsiteX112" fmla="*/ 5404177 w 7775902"/>
              <a:gd name="connsiteY112" fmla="*/ 1533525 h 1895475"/>
              <a:gd name="connsiteX113" fmla="*/ 5470852 w 7775902"/>
              <a:gd name="connsiteY113" fmla="*/ 1543050 h 1895475"/>
              <a:gd name="connsiteX114" fmla="*/ 5556577 w 7775902"/>
              <a:gd name="connsiteY114" fmla="*/ 1552575 h 1895475"/>
              <a:gd name="connsiteX115" fmla="*/ 5604202 w 7775902"/>
              <a:gd name="connsiteY115" fmla="*/ 1562100 h 1895475"/>
              <a:gd name="connsiteX116" fmla="*/ 5708977 w 7775902"/>
              <a:gd name="connsiteY116" fmla="*/ 1571625 h 1895475"/>
              <a:gd name="connsiteX117" fmla="*/ 5794702 w 7775902"/>
              <a:gd name="connsiteY117" fmla="*/ 1600200 h 1895475"/>
              <a:gd name="connsiteX118" fmla="*/ 5823277 w 7775902"/>
              <a:gd name="connsiteY118" fmla="*/ 1609725 h 1895475"/>
              <a:gd name="connsiteX119" fmla="*/ 5851852 w 7775902"/>
              <a:gd name="connsiteY119" fmla="*/ 1619250 h 1895475"/>
              <a:gd name="connsiteX120" fmla="*/ 5928052 w 7775902"/>
              <a:gd name="connsiteY120" fmla="*/ 1638300 h 1895475"/>
              <a:gd name="connsiteX121" fmla="*/ 5994727 w 7775902"/>
              <a:gd name="connsiteY121" fmla="*/ 1657350 h 1895475"/>
              <a:gd name="connsiteX122" fmla="*/ 6061402 w 7775902"/>
              <a:gd name="connsiteY122" fmla="*/ 1685925 h 1895475"/>
              <a:gd name="connsiteX123" fmla="*/ 6147127 w 7775902"/>
              <a:gd name="connsiteY123" fmla="*/ 1714500 h 1895475"/>
              <a:gd name="connsiteX124" fmla="*/ 6175702 w 7775902"/>
              <a:gd name="connsiteY124" fmla="*/ 1724025 h 1895475"/>
              <a:gd name="connsiteX125" fmla="*/ 6232852 w 7775902"/>
              <a:gd name="connsiteY125" fmla="*/ 1733550 h 1895475"/>
              <a:gd name="connsiteX126" fmla="*/ 6328102 w 7775902"/>
              <a:gd name="connsiteY126" fmla="*/ 1752600 h 1895475"/>
              <a:gd name="connsiteX127" fmla="*/ 6356677 w 7775902"/>
              <a:gd name="connsiteY127" fmla="*/ 1762125 h 1895475"/>
              <a:gd name="connsiteX128" fmla="*/ 6442402 w 7775902"/>
              <a:gd name="connsiteY128" fmla="*/ 1771650 h 1895475"/>
              <a:gd name="connsiteX129" fmla="*/ 6585277 w 7775902"/>
              <a:gd name="connsiteY129" fmla="*/ 1800225 h 1895475"/>
              <a:gd name="connsiteX130" fmla="*/ 6632902 w 7775902"/>
              <a:gd name="connsiteY130" fmla="*/ 1809750 h 1895475"/>
              <a:gd name="connsiteX131" fmla="*/ 6813877 w 7775902"/>
              <a:gd name="connsiteY131" fmla="*/ 1828800 h 1895475"/>
              <a:gd name="connsiteX132" fmla="*/ 7004377 w 7775902"/>
              <a:gd name="connsiteY132" fmla="*/ 1847850 h 1895475"/>
              <a:gd name="connsiteX133" fmla="*/ 7071052 w 7775902"/>
              <a:gd name="connsiteY133" fmla="*/ 1857375 h 1895475"/>
              <a:gd name="connsiteX134" fmla="*/ 7204402 w 7775902"/>
              <a:gd name="connsiteY134" fmla="*/ 1866900 h 1895475"/>
              <a:gd name="connsiteX135" fmla="*/ 7528252 w 7775902"/>
              <a:gd name="connsiteY135" fmla="*/ 1895475 h 1895475"/>
              <a:gd name="connsiteX136" fmla="*/ 7671127 w 7775902"/>
              <a:gd name="connsiteY136" fmla="*/ 1895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775902" h="1895475">
                <a:moveTo>
                  <a:pt x="7671127" y="1895475"/>
                </a:moveTo>
                <a:cubicBezTo>
                  <a:pt x="7683827" y="1879600"/>
                  <a:pt x="7698452" y="1865090"/>
                  <a:pt x="7709227" y="1847850"/>
                </a:cubicBezTo>
                <a:cubicBezTo>
                  <a:pt x="7714567" y="1839306"/>
                  <a:pt x="7727171" y="1786706"/>
                  <a:pt x="7728277" y="1781175"/>
                </a:cubicBezTo>
                <a:cubicBezTo>
                  <a:pt x="7732065" y="1762237"/>
                  <a:pt x="7734347" y="1743026"/>
                  <a:pt x="7737802" y="1724025"/>
                </a:cubicBezTo>
                <a:cubicBezTo>
                  <a:pt x="7740698" y="1708097"/>
                  <a:pt x="7745037" y="1692427"/>
                  <a:pt x="7747327" y="1676400"/>
                </a:cubicBezTo>
                <a:cubicBezTo>
                  <a:pt x="7751393" y="1647938"/>
                  <a:pt x="7752786" y="1619137"/>
                  <a:pt x="7756852" y="1590675"/>
                </a:cubicBezTo>
                <a:cubicBezTo>
                  <a:pt x="7762314" y="1552438"/>
                  <a:pt x="7775902" y="1476375"/>
                  <a:pt x="7775902" y="1476375"/>
                </a:cubicBezTo>
                <a:cubicBezTo>
                  <a:pt x="7771902" y="1332363"/>
                  <a:pt x="7772730" y="1160496"/>
                  <a:pt x="7756852" y="1009650"/>
                </a:cubicBezTo>
                <a:cubicBezTo>
                  <a:pt x="7754830" y="990443"/>
                  <a:pt x="7750058" y="971619"/>
                  <a:pt x="7747327" y="952500"/>
                </a:cubicBezTo>
                <a:cubicBezTo>
                  <a:pt x="7743707" y="927160"/>
                  <a:pt x="7740482" y="901757"/>
                  <a:pt x="7737802" y="876300"/>
                </a:cubicBezTo>
                <a:cubicBezTo>
                  <a:pt x="7734131" y="841424"/>
                  <a:pt x="7732375" y="806354"/>
                  <a:pt x="7728277" y="771525"/>
                </a:cubicBezTo>
                <a:cubicBezTo>
                  <a:pt x="7705939" y="581648"/>
                  <a:pt x="7735098" y="902290"/>
                  <a:pt x="7699702" y="619125"/>
                </a:cubicBezTo>
                <a:cubicBezTo>
                  <a:pt x="7696527" y="593725"/>
                  <a:pt x="7694385" y="568174"/>
                  <a:pt x="7690177" y="542925"/>
                </a:cubicBezTo>
                <a:cubicBezTo>
                  <a:pt x="7688025" y="530012"/>
                  <a:pt x="7683064" y="517692"/>
                  <a:pt x="7680652" y="504825"/>
                </a:cubicBezTo>
                <a:cubicBezTo>
                  <a:pt x="7673534" y="466861"/>
                  <a:pt x="7667064" y="428762"/>
                  <a:pt x="7661602" y="390525"/>
                </a:cubicBezTo>
                <a:cubicBezTo>
                  <a:pt x="7653853" y="336285"/>
                  <a:pt x="7655048" y="316246"/>
                  <a:pt x="7633027" y="266700"/>
                </a:cubicBezTo>
                <a:cubicBezTo>
                  <a:pt x="7628378" y="256239"/>
                  <a:pt x="7620327" y="247650"/>
                  <a:pt x="7613977" y="238125"/>
                </a:cubicBezTo>
                <a:cubicBezTo>
                  <a:pt x="7610802" y="215900"/>
                  <a:pt x="7614492" y="191530"/>
                  <a:pt x="7604452" y="171450"/>
                </a:cubicBezTo>
                <a:cubicBezTo>
                  <a:pt x="7599962" y="162470"/>
                  <a:pt x="7585531" y="164683"/>
                  <a:pt x="7575877" y="161925"/>
                </a:cubicBezTo>
                <a:cubicBezTo>
                  <a:pt x="7563290" y="158329"/>
                  <a:pt x="7550614" y="154967"/>
                  <a:pt x="7537777" y="152400"/>
                </a:cubicBezTo>
                <a:cubicBezTo>
                  <a:pt x="7518839" y="148612"/>
                  <a:pt x="7499480" y="147065"/>
                  <a:pt x="7480627" y="142875"/>
                </a:cubicBezTo>
                <a:cubicBezTo>
                  <a:pt x="7470826" y="140697"/>
                  <a:pt x="7461706" y="136108"/>
                  <a:pt x="7452052" y="133350"/>
                </a:cubicBezTo>
                <a:cubicBezTo>
                  <a:pt x="7439465" y="129754"/>
                  <a:pt x="7426652" y="127000"/>
                  <a:pt x="7413952" y="123825"/>
                </a:cubicBezTo>
                <a:cubicBezTo>
                  <a:pt x="6791510" y="143904"/>
                  <a:pt x="7019377" y="123278"/>
                  <a:pt x="6728152" y="152400"/>
                </a:cubicBezTo>
                <a:cubicBezTo>
                  <a:pt x="6570156" y="147133"/>
                  <a:pt x="6426472" y="144459"/>
                  <a:pt x="6270952" y="133350"/>
                </a:cubicBezTo>
                <a:cubicBezTo>
                  <a:pt x="6239125" y="131077"/>
                  <a:pt x="6207535" y="126020"/>
                  <a:pt x="6175702" y="123825"/>
                </a:cubicBezTo>
                <a:cubicBezTo>
                  <a:pt x="6115437" y="119669"/>
                  <a:pt x="6054992" y="118456"/>
                  <a:pt x="5994727" y="114300"/>
                </a:cubicBezTo>
                <a:cubicBezTo>
                  <a:pt x="5866525" y="105458"/>
                  <a:pt x="5903098" y="97596"/>
                  <a:pt x="5747077" y="95250"/>
                </a:cubicBezTo>
                <a:lnTo>
                  <a:pt x="4632652" y="85725"/>
                </a:lnTo>
                <a:lnTo>
                  <a:pt x="4518352" y="76200"/>
                </a:lnTo>
                <a:lnTo>
                  <a:pt x="4385002" y="66675"/>
                </a:lnTo>
                <a:cubicBezTo>
                  <a:pt x="4350045" y="63878"/>
                  <a:pt x="4315122" y="60639"/>
                  <a:pt x="4280227" y="57150"/>
                </a:cubicBezTo>
                <a:cubicBezTo>
                  <a:pt x="4251619" y="54289"/>
                  <a:pt x="4223161" y="49918"/>
                  <a:pt x="4194502" y="47625"/>
                </a:cubicBezTo>
                <a:cubicBezTo>
                  <a:pt x="4122568" y="41870"/>
                  <a:pt x="3938194" y="32668"/>
                  <a:pt x="3870652" y="28575"/>
                </a:cubicBezTo>
                <a:lnTo>
                  <a:pt x="3727777" y="19050"/>
                </a:lnTo>
                <a:lnTo>
                  <a:pt x="3403927" y="0"/>
                </a:lnTo>
                <a:cubicBezTo>
                  <a:pt x="3289627" y="3175"/>
                  <a:pt x="3175059" y="1078"/>
                  <a:pt x="3061027" y="9525"/>
                </a:cubicBezTo>
                <a:cubicBezTo>
                  <a:pt x="3003247" y="13805"/>
                  <a:pt x="2947368" y="33972"/>
                  <a:pt x="2889577" y="38100"/>
                </a:cubicBezTo>
                <a:cubicBezTo>
                  <a:pt x="2724400" y="49898"/>
                  <a:pt x="2800569" y="43191"/>
                  <a:pt x="2660977" y="57150"/>
                </a:cubicBezTo>
                <a:cubicBezTo>
                  <a:pt x="2425188" y="124518"/>
                  <a:pt x="2760475" y="31991"/>
                  <a:pt x="2527627" y="85725"/>
                </a:cubicBezTo>
                <a:cubicBezTo>
                  <a:pt x="2508061" y="90240"/>
                  <a:pt x="2490506" y="103344"/>
                  <a:pt x="2470477" y="104775"/>
                </a:cubicBezTo>
                <a:lnTo>
                  <a:pt x="2337127" y="114300"/>
                </a:lnTo>
                <a:cubicBezTo>
                  <a:pt x="2308484" y="116791"/>
                  <a:pt x="2280045" y="121334"/>
                  <a:pt x="2251402" y="123825"/>
                </a:cubicBezTo>
                <a:cubicBezTo>
                  <a:pt x="2167490" y="131122"/>
                  <a:pt x="2037121" y="138111"/>
                  <a:pt x="1956127" y="142875"/>
                </a:cubicBezTo>
                <a:lnTo>
                  <a:pt x="1879927" y="152400"/>
                </a:lnTo>
                <a:cubicBezTo>
                  <a:pt x="1860808" y="155131"/>
                  <a:pt x="1841920" y="159373"/>
                  <a:pt x="1822777" y="161925"/>
                </a:cubicBezTo>
                <a:cubicBezTo>
                  <a:pt x="1794278" y="165725"/>
                  <a:pt x="1765551" y="167650"/>
                  <a:pt x="1737052" y="171450"/>
                </a:cubicBezTo>
                <a:cubicBezTo>
                  <a:pt x="1717909" y="174002"/>
                  <a:pt x="1699045" y="178423"/>
                  <a:pt x="1679902" y="180975"/>
                </a:cubicBezTo>
                <a:cubicBezTo>
                  <a:pt x="1603012" y="191227"/>
                  <a:pt x="1550881" y="193830"/>
                  <a:pt x="1470352" y="200025"/>
                </a:cubicBezTo>
                <a:cubicBezTo>
                  <a:pt x="1460827" y="203200"/>
                  <a:pt x="1451517" y="207115"/>
                  <a:pt x="1441777" y="209550"/>
                </a:cubicBezTo>
                <a:cubicBezTo>
                  <a:pt x="1426071" y="213477"/>
                  <a:pt x="1409659" y="214423"/>
                  <a:pt x="1394152" y="219075"/>
                </a:cubicBezTo>
                <a:cubicBezTo>
                  <a:pt x="1377775" y="223988"/>
                  <a:pt x="1363332" y="234974"/>
                  <a:pt x="1346527" y="238125"/>
                </a:cubicBezTo>
                <a:cubicBezTo>
                  <a:pt x="1312059" y="244588"/>
                  <a:pt x="1276677" y="244475"/>
                  <a:pt x="1241752" y="247650"/>
                </a:cubicBezTo>
                <a:cubicBezTo>
                  <a:pt x="1162202" y="274167"/>
                  <a:pt x="1173989" y="274176"/>
                  <a:pt x="1108402" y="285750"/>
                </a:cubicBezTo>
                <a:lnTo>
                  <a:pt x="994102" y="304800"/>
                </a:lnTo>
                <a:cubicBezTo>
                  <a:pt x="975052" y="314325"/>
                  <a:pt x="957721" y="328655"/>
                  <a:pt x="936952" y="333375"/>
                </a:cubicBezTo>
                <a:cubicBezTo>
                  <a:pt x="887030" y="344721"/>
                  <a:pt x="835181" y="344831"/>
                  <a:pt x="784552" y="352425"/>
                </a:cubicBezTo>
                <a:cubicBezTo>
                  <a:pt x="771606" y="354367"/>
                  <a:pt x="758334" y="356455"/>
                  <a:pt x="746452" y="361950"/>
                </a:cubicBezTo>
                <a:cubicBezTo>
                  <a:pt x="504114" y="474032"/>
                  <a:pt x="263852" y="590550"/>
                  <a:pt x="22552" y="704850"/>
                </a:cubicBezTo>
                <a:cubicBezTo>
                  <a:pt x="-9834" y="802009"/>
                  <a:pt x="-2011" y="754496"/>
                  <a:pt x="13027" y="904875"/>
                </a:cubicBezTo>
                <a:cubicBezTo>
                  <a:pt x="14057" y="915173"/>
                  <a:pt x="23922" y="966396"/>
                  <a:pt x="32077" y="981075"/>
                </a:cubicBezTo>
                <a:cubicBezTo>
                  <a:pt x="43196" y="1001089"/>
                  <a:pt x="57477" y="1019175"/>
                  <a:pt x="70177" y="1038225"/>
                </a:cubicBezTo>
                <a:cubicBezTo>
                  <a:pt x="97886" y="1079789"/>
                  <a:pt x="77393" y="1056986"/>
                  <a:pt x="117802" y="1085850"/>
                </a:cubicBezTo>
                <a:cubicBezTo>
                  <a:pt x="130720" y="1095077"/>
                  <a:pt x="140638" y="1110064"/>
                  <a:pt x="155902" y="1114425"/>
                </a:cubicBezTo>
                <a:cubicBezTo>
                  <a:pt x="186583" y="1123191"/>
                  <a:pt x="219402" y="1120775"/>
                  <a:pt x="251152" y="1123950"/>
                </a:cubicBezTo>
                <a:cubicBezTo>
                  <a:pt x="453678" y="1174581"/>
                  <a:pt x="301178" y="1143638"/>
                  <a:pt x="717877" y="1133475"/>
                </a:cubicBezTo>
                <a:lnTo>
                  <a:pt x="879802" y="1123950"/>
                </a:lnTo>
                <a:cubicBezTo>
                  <a:pt x="990346" y="1115447"/>
                  <a:pt x="967999" y="1109152"/>
                  <a:pt x="1098877" y="1095375"/>
                </a:cubicBezTo>
                <a:cubicBezTo>
                  <a:pt x="1159202" y="1089025"/>
                  <a:pt x="1220019" y="1086297"/>
                  <a:pt x="1279852" y="1076325"/>
                </a:cubicBezTo>
                <a:cubicBezTo>
                  <a:pt x="1416213" y="1053598"/>
                  <a:pt x="1246316" y="1081116"/>
                  <a:pt x="1413202" y="1057275"/>
                </a:cubicBezTo>
                <a:cubicBezTo>
                  <a:pt x="1432321" y="1054544"/>
                  <a:pt x="1451188" y="1050145"/>
                  <a:pt x="1470352" y="1047750"/>
                </a:cubicBezTo>
                <a:cubicBezTo>
                  <a:pt x="1580478" y="1033984"/>
                  <a:pt x="1599704" y="1038168"/>
                  <a:pt x="1727527" y="1028700"/>
                </a:cubicBezTo>
                <a:cubicBezTo>
                  <a:pt x="1759348" y="1026343"/>
                  <a:pt x="1791027" y="1022350"/>
                  <a:pt x="1822777" y="1019175"/>
                </a:cubicBezTo>
                <a:lnTo>
                  <a:pt x="2365702" y="1028700"/>
                </a:lnTo>
                <a:cubicBezTo>
                  <a:pt x="2397596" y="1029652"/>
                  <a:pt x="2429364" y="1033712"/>
                  <a:pt x="2460952" y="1038225"/>
                </a:cubicBezTo>
                <a:cubicBezTo>
                  <a:pt x="2473911" y="1040076"/>
                  <a:pt x="2486296" y="1044806"/>
                  <a:pt x="2499052" y="1047750"/>
                </a:cubicBezTo>
                <a:cubicBezTo>
                  <a:pt x="2527574" y="1054332"/>
                  <a:pt x="2555950" y="1061713"/>
                  <a:pt x="2584777" y="1066800"/>
                </a:cubicBezTo>
                <a:cubicBezTo>
                  <a:pt x="2609985" y="1071248"/>
                  <a:pt x="2635604" y="1072942"/>
                  <a:pt x="2660977" y="1076325"/>
                </a:cubicBezTo>
                <a:cubicBezTo>
                  <a:pt x="2683231" y="1079292"/>
                  <a:pt x="2705507" y="1082159"/>
                  <a:pt x="2727652" y="1085850"/>
                </a:cubicBezTo>
                <a:cubicBezTo>
                  <a:pt x="2743621" y="1088512"/>
                  <a:pt x="2759473" y="1091863"/>
                  <a:pt x="2775277" y="1095375"/>
                </a:cubicBezTo>
                <a:cubicBezTo>
                  <a:pt x="2788056" y="1098215"/>
                  <a:pt x="2800497" y="1102558"/>
                  <a:pt x="2813377" y="1104900"/>
                </a:cubicBezTo>
                <a:cubicBezTo>
                  <a:pt x="2835466" y="1108916"/>
                  <a:pt x="2857963" y="1110409"/>
                  <a:pt x="2880052" y="1114425"/>
                </a:cubicBezTo>
                <a:cubicBezTo>
                  <a:pt x="2994148" y="1135170"/>
                  <a:pt x="2854917" y="1113073"/>
                  <a:pt x="2946727" y="1133475"/>
                </a:cubicBezTo>
                <a:cubicBezTo>
                  <a:pt x="2965580" y="1137665"/>
                  <a:pt x="2985141" y="1138316"/>
                  <a:pt x="3003877" y="1143000"/>
                </a:cubicBezTo>
                <a:cubicBezTo>
                  <a:pt x="3023358" y="1147870"/>
                  <a:pt x="3041336" y="1158112"/>
                  <a:pt x="3061027" y="1162050"/>
                </a:cubicBezTo>
                <a:cubicBezTo>
                  <a:pt x="3076902" y="1165225"/>
                  <a:pt x="3093033" y="1167315"/>
                  <a:pt x="3108652" y="1171575"/>
                </a:cubicBezTo>
                <a:cubicBezTo>
                  <a:pt x="3128025" y="1176859"/>
                  <a:pt x="3146752" y="1184275"/>
                  <a:pt x="3165802" y="1190625"/>
                </a:cubicBezTo>
                <a:cubicBezTo>
                  <a:pt x="3175327" y="1193800"/>
                  <a:pt x="3184637" y="1197715"/>
                  <a:pt x="3194377" y="1200150"/>
                </a:cubicBezTo>
                <a:cubicBezTo>
                  <a:pt x="3207077" y="1203325"/>
                  <a:pt x="3219698" y="1206835"/>
                  <a:pt x="3232477" y="1209675"/>
                </a:cubicBezTo>
                <a:cubicBezTo>
                  <a:pt x="3248281" y="1213187"/>
                  <a:pt x="3264483" y="1214940"/>
                  <a:pt x="3280102" y="1219200"/>
                </a:cubicBezTo>
                <a:cubicBezTo>
                  <a:pt x="3299475" y="1224484"/>
                  <a:pt x="3317771" y="1233380"/>
                  <a:pt x="3337252" y="1238250"/>
                </a:cubicBezTo>
                <a:cubicBezTo>
                  <a:pt x="3349952" y="1241425"/>
                  <a:pt x="3362765" y="1244179"/>
                  <a:pt x="3375352" y="1247775"/>
                </a:cubicBezTo>
                <a:cubicBezTo>
                  <a:pt x="3385006" y="1250533"/>
                  <a:pt x="3394273" y="1254542"/>
                  <a:pt x="3403927" y="1257300"/>
                </a:cubicBezTo>
                <a:cubicBezTo>
                  <a:pt x="3416514" y="1260896"/>
                  <a:pt x="3429440" y="1263229"/>
                  <a:pt x="3442027" y="1266825"/>
                </a:cubicBezTo>
                <a:cubicBezTo>
                  <a:pt x="3451681" y="1269583"/>
                  <a:pt x="3460862" y="1273915"/>
                  <a:pt x="3470602" y="1276350"/>
                </a:cubicBezTo>
                <a:cubicBezTo>
                  <a:pt x="3486308" y="1280277"/>
                  <a:pt x="3502608" y="1281615"/>
                  <a:pt x="3518227" y="1285875"/>
                </a:cubicBezTo>
                <a:cubicBezTo>
                  <a:pt x="3572004" y="1300542"/>
                  <a:pt x="3570788" y="1308648"/>
                  <a:pt x="3623002" y="1314450"/>
                </a:cubicBezTo>
                <a:cubicBezTo>
                  <a:pt x="3664146" y="1319022"/>
                  <a:pt x="3705552" y="1320800"/>
                  <a:pt x="3746827" y="1323975"/>
                </a:cubicBezTo>
                <a:cubicBezTo>
                  <a:pt x="3832861" y="1358388"/>
                  <a:pt x="3754457" y="1330962"/>
                  <a:pt x="3851602" y="1352550"/>
                </a:cubicBezTo>
                <a:cubicBezTo>
                  <a:pt x="3861403" y="1354728"/>
                  <a:pt x="3870394" y="1359817"/>
                  <a:pt x="3880177" y="1362075"/>
                </a:cubicBezTo>
                <a:cubicBezTo>
                  <a:pt x="3939555" y="1375778"/>
                  <a:pt x="3976181" y="1381251"/>
                  <a:pt x="4032577" y="1390650"/>
                </a:cubicBezTo>
                <a:cubicBezTo>
                  <a:pt x="4142874" y="1434769"/>
                  <a:pt x="4049588" y="1403431"/>
                  <a:pt x="4270702" y="1419225"/>
                </a:cubicBezTo>
                <a:cubicBezTo>
                  <a:pt x="4296235" y="1421049"/>
                  <a:pt x="4321445" y="1426070"/>
                  <a:pt x="4346902" y="1428750"/>
                </a:cubicBezTo>
                <a:cubicBezTo>
                  <a:pt x="4381778" y="1432421"/>
                  <a:pt x="4416848" y="1434177"/>
                  <a:pt x="4451677" y="1438275"/>
                </a:cubicBezTo>
                <a:cubicBezTo>
                  <a:pt x="4470857" y="1440532"/>
                  <a:pt x="4489663" y="1445405"/>
                  <a:pt x="4508827" y="1447800"/>
                </a:cubicBezTo>
                <a:cubicBezTo>
                  <a:pt x="4540489" y="1451758"/>
                  <a:pt x="4572364" y="1453801"/>
                  <a:pt x="4604077" y="1457325"/>
                </a:cubicBezTo>
                <a:cubicBezTo>
                  <a:pt x="4629518" y="1460152"/>
                  <a:pt x="4654937" y="1463230"/>
                  <a:pt x="4680277" y="1466850"/>
                </a:cubicBezTo>
                <a:cubicBezTo>
                  <a:pt x="4699396" y="1469581"/>
                  <a:pt x="4718210" y="1474453"/>
                  <a:pt x="4737427" y="1476375"/>
                </a:cubicBezTo>
                <a:cubicBezTo>
                  <a:pt x="4781769" y="1480809"/>
                  <a:pt x="4826327" y="1482725"/>
                  <a:pt x="4870777" y="1485900"/>
                </a:cubicBezTo>
                <a:cubicBezTo>
                  <a:pt x="4957376" y="1507550"/>
                  <a:pt x="4877892" y="1490010"/>
                  <a:pt x="5042227" y="1504950"/>
                </a:cubicBezTo>
                <a:cubicBezTo>
                  <a:pt x="5067720" y="1507268"/>
                  <a:pt x="5093054" y="1511092"/>
                  <a:pt x="5118427" y="1514475"/>
                </a:cubicBezTo>
                <a:cubicBezTo>
                  <a:pt x="5140681" y="1517442"/>
                  <a:pt x="5162701" y="1522507"/>
                  <a:pt x="5185102" y="1524000"/>
                </a:cubicBezTo>
                <a:cubicBezTo>
                  <a:pt x="5258034" y="1528862"/>
                  <a:pt x="5331152" y="1530350"/>
                  <a:pt x="5404177" y="1533525"/>
                </a:cubicBezTo>
                <a:lnTo>
                  <a:pt x="5470852" y="1543050"/>
                </a:lnTo>
                <a:cubicBezTo>
                  <a:pt x="5499381" y="1546616"/>
                  <a:pt x="5528115" y="1548509"/>
                  <a:pt x="5556577" y="1552575"/>
                </a:cubicBezTo>
                <a:cubicBezTo>
                  <a:pt x="5572604" y="1554865"/>
                  <a:pt x="5588138" y="1560092"/>
                  <a:pt x="5604202" y="1562100"/>
                </a:cubicBezTo>
                <a:cubicBezTo>
                  <a:pt x="5639000" y="1566450"/>
                  <a:pt x="5674052" y="1568450"/>
                  <a:pt x="5708977" y="1571625"/>
                </a:cubicBezTo>
                <a:lnTo>
                  <a:pt x="5794702" y="1600200"/>
                </a:lnTo>
                <a:lnTo>
                  <a:pt x="5823277" y="1609725"/>
                </a:lnTo>
                <a:cubicBezTo>
                  <a:pt x="5832802" y="1612900"/>
                  <a:pt x="5842112" y="1616815"/>
                  <a:pt x="5851852" y="1619250"/>
                </a:cubicBezTo>
                <a:cubicBezTo>
                  <a:pt x="5877252" y="1625600"/>
                  <a:pt x="5903214" y="1630021"/>
                  <a:pt x="5928052" y="1638300"/>
                </a:cubicBezTo>
                <a:cubicBezTo>
                  <a:pt x="5969046" y="1651965"/>
                  <a:pt x="5946887" y="1645390"/>
                  <a:pt x="5994727" y="1657350"/>
                </a:cubicBezTo>
                <a:cubicBezTo>
                  <a:pt x="6041110" y="1688272"/>
                  <a:pt x="6004288" y="1668351"/>
                  <a:pt x="6061402" y="1685925"/>
                </a:cubicBezTo>
                <a:cubicBezTo>
                  <a:pt x="6090191" y="1694783"/>
                  <a:pt x="6118552" y="1704975"/>
                  <a:pt x="6147127" y="1714500"/>
                </a:cubicBezTo>
                <a:cubicBezTo>
                  <a:pt x="6156652" y="1717675"/>
                  <a:pt x="6165798" y="1722374"/>
                  <a:pt x="6175702" y="1724025"/>
                </a:cubicBezTo>
                <a:cubicBezTo>
                  <a:pt x="6194752" y="1727200"/>
                  <a:pt x="6213870" y="1729991"/>
                  <a:pt x="6232852" y="1733550"/>
                </a:cubicBezTo>
                <a:cubicBezTo>
                  <a:pt x="6264676" y="1739517"/>
                  <a:pt x="6296552" y="1745319"/>
                  <a:pt x="6328102" y="1752600"/>
                </a:cubicBezTo>
                <a:cubicBezTo>
                  <a:pt x="6337885" y="1754858"/>
                  <a:pt x="6346773" y="1760474"/>
                  <a:pt x="6356677" y="1762125"/>
                </a:cubicBezTo>
                <a:cubicBezTo>
                  <a:pt x="6385037" y="1766852"/>
                  <a:pt x="6413827" y="1768475"/>
                  <a:pt x="6442402" y="1771650"/>
                </a:cubicBezTo>
                <a:cubicBezTo>
                  <a:pt x="6539129" y="1803892"/>
                  <a:pt x="6461981" y="1782611"/>
                  <a:pt x="6585277" y="1800225"/>
                </a:cubicBezTo>
                <a:cubicBezTo>
                  <a:pt x="6601304" y="1802515"/>
                  <a:pt x="6616901" y="1807288"/>
                  <a:pt x="6632902" y="1809750"/>
                </a:cubicBezTo>
                <a:cubicBezTo>
                  <a:pt x="6693026" y="1819000"/>
                  <a:pt x="6753308" y="1823294"/>
                  <a:pt x="6813877" y="1828800"/>
                </a:cubicBezTo>
                <a:cubicBezTo>
                  <a:pt x="6920292" y="1850083"/>
                  <a:pt x="6810009" y="1830180"/>
                  <a:pt x="7004377" y="1847850"/>
                </a:cubicBezTo>
                <a:cubicBezTo>
                  <a:pt x="7026735" y="1849883"/>
                  <a:pt x="7048702" y="1855246"/>
                  <a:pt x="7071052" y="1857375"/>
                </a:cubicBezTo>
                <a:cubicBezTo>
                  <a:pt x="7115415" y="1861600"/>
                  <a:pt x="7160006" y="1863040"/>
                  <a:pt x="7204402" y="1866900"/>
                </a:cubicBezTo>
                <a:cubicBezTo>
                  <a:pt x="7326445" y="1877512"/>
                  <a:pt x="7380072" y="1895475"/>
                  <a:pt x="7528252" y="1895475"/>
                </a:cubicBezTo>
                <a:lnTo>
                  <a:pt x="7671127" y="1895475"/>
                </a:ln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042937"/>
            <a:ext cx="9144000" cy="5039183"/>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 y="12954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Seminal vesicle</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30779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57300"/>
            <a:ext cx="7239000" cy="56007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271443" y="23622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Myoid</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cell</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flipV="1">
            <a:off x="5495925" y="1746996"/>
            <a:ext cx="438150" cy="4900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97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995065"/>
            <a:ext cx="7115175" cy="55149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933450" y="1123950"/>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sublingual gland</a:t>
            </a: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answers)</a:t>
            </a:r>
          </a:p>
        </p:txBody>
      </p:sp>
    </p:spTree>
    <p:extLst>
      <p:ext uri="{BB962C8B-B14F-4D97-AF65-F5344CB8AC3E}">
        <p14:creationId xmlns:p14="http://schemas.microsoft.com/office/powerpoint/2010/main" val="31657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904874" y="1311801"/>
            <a:ext cx="7267575" cy="5486400"/>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4191000" y="1378387"/>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Corpus </a:t>
            </a:r>
            <a:r>
              <a:rPr lang="en-US" sz="3600" b="1" spc="50" dirty="0" err="1">
                <a:ln w="11430"/>
                <a:solidFill>
                  <a:srgbClr val="FFFF00"/>
                </a:solidFill>
                <a:effectLst>
                  <a:outerShdw blurRad="76200" dist="50800" dir="5400000" algn="tl" rotWithShape="0">
                    <a:srgbClr val="000000">
                      <a:alpha val="65000"/>
                    </a:srgbClr>
                  </a:outerShdw>
                </a:effectLst>
                <a:latin typeface="+mn-lt"/>
              </a:rPr>
              <a:t>spongiosum</a:t>
            </a:r>
            <a:endParaRPr lang="en-US" sz="3600" b="1" spc="50" dirty="0">
              <a:ln w="11430"/>
              <a:solidFill>
                <a:srgbClr val="FFFF00"/>
              </a:solidFill>
              <a:effectLst>
                <a:outerShdw blurRad="76200" dist="50800" dir="5400000" algn="tl" rotWithShape="0">
                  <a:srgbClr val="000000">
                    <a:alpha val="65000"/>
                  </a:srgbClr>
                </a:outerShdw>
              </a:effectLst>
              <a:latin typeface="+mn-lt"/>
            </a:endParaRPr>
          </a:p>
        </p:txBody>
      </p:sp>
      <p:sp>
        <p:nvSpPr>
          <p:cNvPr id="10" name="TextBox 9"/>
          <p:cNvSpPr txBox="1"/>
          <p:nvPr/>
        </p:nvSpPr>
        <p:spPr>
          <a:xfrm>
            <a:off x="271443" y="5334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
        <p:nvSpPr>
          <p:cNvPr id="7" name="TextBox 6"/>
          <p:cNvSpPr txBox="1"/>
          <p:nvPr/>
        </p:nvSpPr>
        <p:spPr>
          <a:xfrm>
            <a:off x="1028700" y="1311801"/>
            <a:ext cx="114300" cy="1015663"/>
          </a:xfrm>
          <a:prstGeom prst="rect">
            <a:avLst/>
          </a:prstGeom>
          <a:noFill/>
        </p:spPr>
        <p:txBody>
          <a:bodyPr wrap="square" rtlCol="0">
            <a:spAutoFit/>
          </a:bodyPr>
          <a:lstStyle/>
          <a:p>
            <a:r>
              <a:rPr lang="en-US" sz="6000" b="1" dirty="0">
                <a:solidFill>
                  <a:srgbClr val="002060"/>
                </a:solidFill>
              </a:rPr>
              <a:t>X</a:t>
            </a:r>
          </a:p>
        </p:txBody>
      </p:sp>
    </p:spTree>
    <p:extLst>
      <p:ext uri="{BB962C8B-B14F-4D97-AF65-F5344CB8AC3E}">
        <p14:creationId xmlns:p14="http://schemas.microsoft.com/office/powerpoint/2010/main" val="27727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1219200"/>
            <a:ext cx="7286625" cy="555307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524000" y="4648200"/>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FFFF00"/>
                </a:solidFill>
                <a:effectLst>
                  <a:outerShdw blurRad="76200" dist="50800" dir="5400000" algn="tl" rotWithShape="0">
                    <a:srgbClr val="000000">
                      <a:alpha val="65000"/>
                    </a:srgbClr>
                  </a:outerShdw>
                </a:effectLst>
                <a:latin typeface="+mn-lt"/>
              </a:rPr>
              <a:t>Rete testis</a:t>
            </a:r>
          </a:p>
        </p:txBody>
      </p:sp>
      <p:sp>
        <p:nvSpPr>
          <p:cNvPr id="10" name="TextBox 9"/>
          <p:cNvSpPr txBox="1"/>
          <p:nvPr/>
        </p:nvSpPr>
        <p:spPr>
          <a:xfrm>
            <a:off x="242868" y="397728"/>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20231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41618"/>
            <a:ext cx="8229600" cy="4543425"/>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Rectangle 5"/>
          <p:cNvSpPr/>
          <p:nvPr/>
        </p:nvSpPr>
        <p:spPr>
          <a:xfrm>
            <a:off x="1143000" y="1143000"/>
            <a:ext cx="417195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Efferent </a:t>
            </a: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ductules</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10" name="TextBox 9"/>
          <p:cNvSpPr txBox="1"/>
          <p:nvPr/>
        </p:nvSpPr>
        <p:spPr>
          <a:xfrm>
            <a:off x="242868" y="397728"/>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Tree>
    <p:extLst>
      <p:ext uri="{BB962C8B-B14F-4D97-AF65-F5344CB8AC3E}">
        <p14:creationId xmlns:p14="http://schemas.microsoft.com/office/powerpoint/2010/main" val="30494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 y="533400"/>
            <a:ext cx="2618982" cy="1964236"/>
          </a:xfrm>
          <a:prstGeom prst="rect">
            <a:avLst/>
          </a:prstGeom>
        </p:spPr>
      </p:pic>
      <p:sp>
        <p:nvSpPr>
          <p:cNvPr id="3" name="Rectangle 2"/>
          <p:cNvSpPr/>
          <p:nvPr/>
        </p:nvSpPr>
        <p:spPr>
          <a:xfrm>
            <a:off x="115125" y="21491"/>
            <a:ext cx="891385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SEMINAL VESICLES</a:t>
            </a:r>
          </a:p>
        </p:txBody>
      </p:sp>
      <p:sp>
        <p:nvSpPr>
          <p:cNvPr id="5" name="TextBox 4"/>
          <p:cNvSpPr txBox="1"/>
          <p:nvPr/>
        </p:nvSpPr>
        <p:spPr>
          <a:xfrm>
            <a:off x="76200" y="4982051"/>
            <a:ext cx="8960969" cy="1723549"/>
          </a:xfrm>
          <a:prstGeom prst="rect">
            <a:avLst/>
          </a:prstGeom>
          <a:noFill/>
        </p:spPr>
        <p:txBody>
          <a:bodyPr wrap="square">
            <a:spAutoFit/>
          </a:bodyPr>
          <a:lstStyle/>
          <a:p>
            <a:r>
              <a:rPr lang="en-US" sz="1600" b="1" dirty="0">
                <a:solidFill>
                  <a:schemeClr val="accent6">
                    <a:lumMod val="50000"/>
                  </a:schemeClr>
                </a:solidFill>
                <a:latin typeface="Calibri" pitchFamily="34" charset="0"/>
              </a:rPr>
              <a:t>Closer examination reveals that each region of the seminal vesicle contains numerous folds of </a:t>
            </a:r>
            <a:r>
              <a:rPr lang="en-US" sz="1600" b="1" dirty="0">
                <a:solidFill>
                  <a:schemeClr val="accent6">
                    <a:lumMod val="75000"/>
                  </a:schemeClr>
                </a:solidFill>
                <a:latin typeface="Calibri" pitchFamily="34" charset="0"/>
              </a:rPr>
              <a:t>mucosa</a:t>
            </a:r>
            <a:r>
              <a:rPr lang="en-US" sz="1600" b="1" dirty="0">
                <a:solidFill>
                  <a:schemeClr val="accent6">
                    <a:lumMod val="50000"/>
                  </a:schemeClr>
                </a:solidFill>
                <a:latin typeface="Calibri" pitchFamily="34" charset="0"/>
              </a:rPr>
              <a:t>. The folding of the mucosa in the seminal vesicles is often described as “lacey”.</a:t>
            </a:r>
          </a:p>
          <a:p>
            <a:r>
              <a:rPr lang="en-US" sz="1600" b="1" dirty="0">
                <a:solidFill>
                  <a:schemeClr val="accent6">
                    <a:lumMod val="50000"/>
                  </a:schemeClr>
                </a:solidFill>
                <a:latin typeface="Calibri" pitchFamily="34" charset="0"/>
              </a:rPr>
              <a:t>Each region is surrounded by brightly eosinophilic bundles of a fibrous smooth muscle – the </a:t>
            </a:r>
            <a:r>
              <a:rPr lang="en-US" sz="1600" b="1" dirty="0" err="1">
                <a:solidFill>
                  <a:schemeClr val="accent6">
                    <a:lumMod val="75000"/>
                  </a:schemeClr>
                </a:solidFill>
                <a:latin typeface="Calibri" pitchFamily="34" charset="0"/>
              </a:rPr>
              <a:t>muscularis</a:t>
            </a:r>
            <a:r>
              <a:rPr lang="en-US" sz="1600" b="1" dirty="0">
                <a:solidFill>
                  <a:schemeClr val="accent6">
                    <a:lumMod val="50000"/>
                  </a:schemeClr>
                </a:solidFill>
                <a:latin typeface="Calibri" pitchFamily="34" charset="0"/>
              </a:rPr>
              <a:t>.  </a:t>
            </a:r>
          </a:p>
          <a:p>
            <a:endParaRPr lang="en-US" sz="10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One of the borders between the </a:t>
            </a:r>
            <a:r>
              <a:rPr lang="en-US" sz="1600" b="1" dirty="0" err="1">
                <a:solidFill>
                  <a:schemeClr val="accent6">
                    <a:lumMod val="50000"/>
                  </a:schemeClr>
                </a:solidFill>
                <a:latin typeface="Calibri" pitchFamily="34" charset="0"/>
              </a:rPr>
              <a:t>muscularis</a:t>
            </a:r>
            <a:r>
              <a:rPr lang="en-US" sz="1600" b="1" dirty="0">
                <a:solidFill>
                  <a:schemeClr val="accent6">
                    <a:lumMod val="50000"/>
                  </a:schemeClr>
                </a:solidFill>
                <a:latin typeface="Calibri" pitchFamily="34" charset="0"/>
              </a:rPr>
              <a:t> and mucosa is indicated by the dotted line.  Note that this is not the location of the basement membrane – the basement membrane is between the epithelium and connective tissue within the mucosa.</a:t>
            </a:r>
          </a:p>
        </p:txBody>
      </p:sp>
      <p:cxnSp>
        <p:nvCxnSpPr>
          <p:cNvPr id="7" name="Straight Connector 6"/>
          <p:cNvCxnSpPr/>
          <p:nvPr/>
        </p:nvCxnSpPr>
        <p:spPr>
          <a:xfrm flipV="1">
            <a:off x="1752600" y="533401"/>
            <a:ext cx="1525994" cy="144779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52600" y="2286000"/>
            <a:ext cx="1525994" cy="247664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594" y="533400"/>
            <a:ext cx="5651697" cy="4238773"/>
          </a:xfrm>
          <a:prstGeom prst="rect">
            <a:avLst/>
          </a:prstGeom>
        </p:spPr>
      </p:pic>
      <p:sp>
        <p:nvSpPr>
          <p:cNvPr id="12" name="TextBox 11"/>
          <p:cNvSpPr txBox="1"/>
          <p:nvPr/>
        </p:nvSpPr>
        <p:spPr>
          <a:xfrm>
            <a:off x="28574" y="3276600"/>
            <a:ext cx="2714625" cy="1600438"/>
          </a:xfrm>
          <a:prstGeom prst="rect">
            <a:avLst/>
          </a:prstGeom>
          <a:noFill/>
        </p:spPr>
        <p:txBody>
          <a:bodyPr wrap="square" rtlCol="0">
            <a:spAutoFit/>
          </a:bodyPr>
          <a:lstStyle/>
          <a:p>
            <a:r>
              <a:rPr lang="en-US" sz="1400" b="1" dirty="0">
                <a:solidFill>
                  <a:srgbClr val="7030A0"/>
                </a:solidFill>
                <a:latin typeface="Tempus Sans ITC" pitchFamily="82" charset="0"/>
              </a:rPr>
              <a:t>These elaborate mucosal folds create numerous “pockets” that seem to be cut off from the main lumen (e.g. </a:t>
            </a:r>
            <a:r>
              <a:rPr lang="en-US" sz="1400" b="1" dirty="0">
                <a:latin typeface="Tempus Sans ITC" pitchFamily="82" charset="0"/>
              </a:rPr>
              <a:t>black arrows</a:t>
            </a:r>
            <a:r>
              <a:rPr lang="en-US" sz="1400" b="1" dirty="0">
                <a:solidFill>
                  <a:srgbClr val="7030A0"/>
                </a:solidFill>
                <a:latin typeface="Tempus Sans ITC" pitchFamily="82" charset="0"/>
              </a:rPr>
              <a:t>, there are many more in this image than indicated).  Each of these is connected to the main lumen.</a:t>
            </a:r>
          </a:p>
        </p:txBody>
      </p:sp>
      <p:cxnSp>
        <p:nvCxnSpPr>
          <p:cNvPr id="14" name="Straight Arrow Connector 13"/>
          <p:cNvCxnSpPr/>
          <p:nvPr/>
        </p:nvCxnSpPr>
        <p:spPr>
          <a:xfrm flipH="1" flipV="1">
            <a:off x="4038600" y="4199988"/>
            <a:ext cx="685800" cy="1562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191125" y="1571088"/>
            <a:ext cx="685800" cy="1562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153150" y="3114138"/>
            <a:ext cx="685800" cy="15627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191000" y="2505075"/>
            <a:ext cx="457200" cy="1624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267450" y="3809464"/>
            <a:ext cx="257175" cy="365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4838700" y="2487170"/>
            <a:ext cx="1600200" cy="369332"/>
          </a:xfrm>
          <a:prstGeom prst="rect">
            <a:avLst/>
          </a:prstGeom>
          <a:noFill/>
        </p:spPr>
        <p:txBody>
          <a:bodyPr wrap="square" rtlCol="0">
            <a:spAutoFit/>
          </a:bodyPr>
          <a:lstStyle/>
          <a:p>
            <a:r>
              <a:rPr lang="en-US" b="1" dirty="0" err="1"/>
              <a:t>muscularis</a:t>
            </a:r>
            <a:endParaRPr lang="en-US" b="1" dirty="0"/>
          </a:p>
        </p:txBody>
      </p:sp>
      <p:sp>
        <p:nvSpPr>
          <p:cNvPr id="23" name="Freeform 22"/>
          <p:cNvSpPr/>
          <p:nvPr/>
        </p:nvSpPr>
        <p:spPr>
          <a:xfrm>
            <a:off x="4952801" y="533400"/>
            <a:ext cx="495499" cy="4276725"/>
          </a:xfrm>
          <a:custGeom>
            <a:avLst/>
            <a:gdLst>
              <a:gd name="connsiteX0" fmla="*/ 104974 w 495499"/>
              <a:gd name="connsiteY0" fmla="*/ 0 h 4276725"/>
              <a:gd name="connsiteX1" fmla="*/ 152599 w 495499"/>
              <a:gd name="connsiteY1" fmla="*/ 47625 h 4276725"/>
              <a:gd name="connsiteX2" fmla="*/ 219274 w 495499"/>
              <a:gd name="connsiteY2" fmla="*/ 123825 h 4276725"/>
              <a:gd name="connsiteX3" fmla="*/ 238324 w 495499"/>
              <a:gd name="connsiteY3" fmla="*/ 152400 h 4276725"/>
              <a:gd name="connsiteX4" fmla="*/ 247849 w 495499"/>
              <a:gd name="connsiteY4" fmla="*/ 180975 h 4276725"/>
              <a:gd name="connsiteX5" fmla="*/ 276424 w 495499"/>
              <a:gd name="connsiteY5" fmla="*/ 219075 h 4276725"/>
              <a:gd name="connsiteX6" fmla="*/ 295474 w 495499"/>
              <a:gd name="connsiteY6" fmla="*/ 247650 h 4276725"/>
              <a:gd name="connsiteX7" fmla="*/ 324049 w 495499"/>
              <a:gd name="connsiteY7" fmla="*/ 276225 h 4276725"/>
              <a:gd name="connsiteX8" fmla="*/ 343099 w 495499"/>
              <a:gd name="connsiteY8" fmla="*/ 314325 h 4276725"/>
              <a:gd name="connsiteX9" fmla="*/ 362149 w 495499"/>
              <a:gd name="connsiteY9" fmla="*/ 342900 h 4276725"/>
              <a:gd name="connsiteX10" fmla="*/ 390724 w 495499"/>
              <a:gd name="connsiteY10" fmla="*/ 438150 h 4276725"/>
              <a:gd name="connsiteX11" fmla="*/ 400249 w 495499"/>
              <a:gd name="connsiteY11" fmla="*/ 466725 h 4276725"/>
              <a:gd name="connsiteX12" fmla="*/ 419299 w 495499"/>
              <a:gd name="connsiteY12" fmla="*/ 495300 h 4276725"/>
              <a:gd name="connsiteX13" fmla="*/ 428824 w 495499"/>
              <a:gd name="connsiteY13" fmla="*/ 552450 h 4276725"/>
              <a:gd name="connsiteX14" fmla="*/ 438349 w 495499"/>
              <a:gd name="connsiteY14" fmla="*/ 581025 h 4276725"/>
              <a:gd name="connsiteX15" fmla="*/ 447874 w 495499"/>
              <a:gd name="connsiteY15" fmla="*/ 619125 h 4276725"/>
              <a:gd name="connsiteX16" fmla="*/ 476449 w 495499"/>
              <a:gd name="connsiteY16" fmla="*/ 723900 h 4276725"/>
              <a:gd name="connsiteX17" fmla="*/ 495499 w 495499"/>
              <a:gd name="connsiteY17" fmla="*/ 952500 h 4276725"/>
              <a:gd name="connsiteX18" fmla="*/ 485974 w 495499"/>
              <a:gd name="connsiteY18" fmla="*/ 1057275 h 4276725"/>
              <a:gd name="connsiteX19" fmla="*/ 466924 w 495499"/>
              <a:gd name="connsiteY19" fmla="*/ 1276350 h 4276725"/>
              <a:gd name="connsiteX20" fmla="*/ 457399 w 495499"/>
              <a:gd name="connsiteY20" fmla="*/ 1381125 h 4276725"/>
              <a:gd name="connsiteX21" fmla="*/ 476449 w 495499"/>
              <a:gd name="connsiteY21" fmla="*/ 1771650 h 4276725"/>
              <a:gd name="connsiteX22" fmla="*/ 466924 w 495499"/>
              <a:gd name="connsiteY22" fmla="*/ 2124075 h 4276725"/>
              <a:gd name="connsiteX23" fmla="*/ 447874 w 495499"/>
              <a:gd name="connsiteY23" fmla="*/ 2324100 h 4276725"/>
              <a:gd name="connsiteX24" fmla="*/ 428824 w 495499"/>
              <a:gd name="connsiteY24" fmla="*/ 2495550 h 4276725"/>
              <a:gd name="connsiteX25" fmla="*/ 419299 w 495499"/>
              <a:gd name="connsiteY25" fmla="*/ 2647950 h 4276725"/>
              <a:gd name="connsiteX26" fmla="*/ 400249 w 495499"/>
              <a:gd name="connsiteY26" fmla="*/ 3095625 h 4276725"/>
              <a:gd name="connsiteX27" fmla="*/ 390724 w 495499"/>
              <a:gd name="connsiteY27" fmla="*/ 3162300 h 4276725"/>
              <a:gd name="connsiteX28" fmla="*/ 381199 w 495499"/>
              <a:gd name="connsiteY28" fmla="*/ 3190875 h 4276725"/>
              <a:gd name="connsiteX29" fmla="*/ 362149 w 495499"/>
              <a:gd name="connsiteY29" fmla="*/ 3267075 h 4276725"/>
              <a:gd name="connsiteX30" fmla="*/ 343099 w 495499"/>
              <a:gd name="connsiteY30" fmla="*/ 3362325 h 4276725"/>
              <a:gd name="connsiteX31" fmla="*/ 314524 w 495499"/>
              <a:gd name="connsiteY31" fmla="*/ 3467100 h 4276725"/>
              <a:gd name="connsiteX32" fmla="*/ 276424 w 495499"/>
              <a:gd name="connsiteY32" fmla="*/ 3552825 h 4276725"/>
              <a:gd name="connsiteX33" fmla="*/ 266899 w 495499"/>
              <a:gd name="connsiteY33" fmla="*/ 3590925 h 4276725"/>
              <a:gd name="connsiteX34" fmla="*/ 247849 w 495499"/>
              <a:gd name="connsiteY34" fmla="*/ 3648075 h 4276725"/>
              <a:gd name="connsiteX35" fmla="*/ 238324 w 495499"/>
              <a:gd name="connsiteY35" fmla="*/ 3676650 h 4276725"/>
              <a:gd name="connsiteX36" fmla="*/ 219274 w 495499"/>
              <a:gd name="connsiteY36" fmla="*/ 3714750 h 4276725"/>
              <a:gd name="connsiteX37" fmla="*/ 209749 w 495499"/>
              <a:gd name="connsiteY37" fmla="*/ 3752850 h 4276725"/>
              <a:gd name="connsiteX38" fmla="*/ 200224 w 495499"/>
              <a:gd name="connsiteY38" fmla="*/ 3781425 h 4276725"/>
              <a:gd name="connsiteX39" fmla="*/ 190699 w 495499"/>
              <a:gd name="connsiteY39" fmla="*/ 3819525 h 4276725"/>
              <a:gd name="connsiteX40" fmla="*/ 171649 w 495499"/>
              <a:gd name="connsiteY40" fmla="*/ 3876675 h 4276725"/>
              <a:gd name="connsiteX41" fmla="*/ 162124 w 495499"/>
              <a:gd name="connsiteY41" fmla="*/ 3914775 h 4276725"/>
              <a:gd name="connsiteX42" fmla="*/ 143074 w 495499"/>
              <a:gd name="connsiteY42" fmla="*/ 3943350 h 4276725"/>
              <a:gd name="connsiteX43" fmla="*/ 124024 w 495499"/>
              <a:gd name="connsiteY43" fmla="*/ 4000500 h 4276725"/>
              <a:gd name="connsiteX44" fmla="*/ 114499 w 495499"/>
              <a:gd name="connsiteY44" fmla="*/ 4029075 h 4276725"/>
              <a:gd name="connsiteX45" fmla="*/ 95449 w 495499"/>
              <a:gd name="connsiteY45" fmla="*/ 4067175 h 4276725"/>
              <a:gd name="connsiteX46" fmla="*/ 76399 w 495499"/>
              <a:gd name="connsiteY46" fmla="*/ 4095750 h 4276725"/>
              <a:gd name="connsiteX47" fmla="*/ 66874 w 495499"/>
              <a:gd name="connsiteY47" fmla="*/ 4124325 h 4276725"/>
              <a:gd name="connsiteX48" fmla="*/ 28774 w 495499"/>
              <a:gd name="connsiteY48" fmla="*/ 4200525 h 4276725"/>
              <a:gd name="connsiteX49" fmla="*/ 19249 w 495499"/>
              <a:gd name="connsiteY49" fmla="*/ 4229100 h 4276725"/>
              <a:gd name="connsiteX50" fmla="*/ 199 w 495499"/>
              <a:gd name="connsiteY50" fmla="*/ 4276725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95499" h="4276725">
                <a:moveTo>
                  <a:pt x="104974" y="0"/>
                </a:moveTo>
                <a:cubicBezTo>
                  <a:pt x="120849" y="15875"/>
                  <a:pt x="138382" y="30249"/>
                  <a:pt x="152599" y="47625"/>
                </a:cubicBezTo>
                <a:cubicBezTo>
                  <a:pt x="219274" y="129117"/>
                  <a:pt x="160536" y="84667"/>
                  <a:pt x="219274" y="123825"/>
                </a:cubicBezTo>
                <a:cubicBezTo>
                  <a:pt x="225624" y="133350"/>
                  <a:pt x="233204" y="142161"/>
                  <a:pt x="238324" y="152400"/>
                </a:cubicBezTo>
                <a:cubicBezTo>
                  <a:pt x="242814" y="161380"/>
                  <a:pt x="242868" y="172258"/>
                  <a:pt x="247849" y="180975"/>
                </a:cubicBezTo>
                <a:cubicBezTo>
                  <a:pt x="255725" y="194758"/>
                  <a:pt x="267197" y="206157"/>
                  <a:pt x="276424" y="219075"/>
                </a:cubicBezTo>
                <a:cubicBezTo>
                  <a:pt x="283078" y="228390"/>
                  <a:pt x="288145" y="238856"/>
                  <a:pt x="295474" y="247650"/>
                </a:cubicBezTo>
                <a:cubicBezTo>
                  <a:pt x="304098" y="257998"/>
                  <a:pt x="316219" y="265264"/>
                  <a:pt x="324049" y="276225"/>
                </a:cubicBezTo>
                <a:cubicBezTo>
                  <a:pt x="332302" y="287779"/>
                  <a:pt x="336054" y="301997"/>
                  <a:pt x="343099" y="314325"/>
                </a:cubicBezTo>
                <a:cubicBezTo>
                  <a:pt x="348779" y="324264"/>
                  <a:pt x="355799" y="333375"/>
                  <a:pt x="362149" y="342900"/>
                </a:cubicBezTo>
                <a:cubicBezTo>
                  <a:pt x="376544" y="400481"/>
                  <a:pt x="367534" y="368581"/>
                  <a:pt x="390724" y="438150"/>
                </a:cubicBezTo>
                <a:cubicBezTo>
                  <a:pt x="393899" y="447675"/>
                  <a:pt x="394680" y="458371"/>
                  <a:pt x="400249" y="466725"/>
                </a:cubicBezTo>
                <a:lnTo>
                  <a:pt x="419299" y="495300"/>
                </a:lnTo>
                <a:cubicBezTo>
                  <a:pt x="422474" y="514350"/>
                  <a:pt x="424634" y="533597"/>
                  <a:pt x="428824" y="552450"/>
                </a:cubicBezTo>
                <a:cubicBezTo>
                  <a:pt x="431002" y="562251"/>
                  <a:pt x="435591" y="571371"/>
                  <a:pt x="438349" y="581025"/>
                </a:cubicBezTo>
                <a:cubicBezTo>
                  <a:pt x="441945" y="593612"/>
                  <a:pt x="444112" y="606586"/>
                  <a:pt x="447874" y="619125"/>
                </a:cubicBezTo>
                <a:cubicBezTo>
                  <a:pt x="466678" y="681804"/>
                  <a:pt x="467312" y="664509"/>
                  <a:pt x="476449" y="723900"/>
                </a:cubicBezTo>
                <a:cubicBezTo>
                  <a:pt x="489786" y="810594"/>
                  <a:pt x="489350" y="854114"/>
                  <a:pt x="495499" y="952500"/>
                </a:cubicBezTo>
                <a:cubicBezTo>
                  <a:pt x="492324" y="987425"/>
                  <a:pt x="488307" y="1022284"/>
                  <a:pt x="485974" y="1057275"/>
                </a:cubicBezTo>
                <a:cubicBezTo>
                  <a:pt x="472047" y="1266178"/>
                  <a:pt x="491905" y="1176426"/>
                  <a:pt x="466924" y="1276350"/>
                </a:cubicBezTo>
                <a:cubicBezTo>
                  <a:pt x="463749" y="1311275"/>
                  <a:pt x="457399" y="1346056"/>
                  <a:pt x="457399" y="1381125"/>
                </a:cubicBezTo>
                <a:cubicBezTo>
                  <a:pt x="457399" y="1638633"/>
                  <a:pt x="456438" y="1611559"/>
                  <a:pt x="476449" y="1771650"/>
                </a:cubicBezTo>
                <a:cubicBezTo>
                  <a:pt x="473274" y="1889125"/>
                  <a:pt x="471529" y="2006647"/>
                  <a:pt x="466924" y="2124075"/>
                </a:cubicBezTo>
                <a:cubicBezTo>
                  <a:pt x="459745" y="2307142"/>
                  <a:pt x="461714" y="2199544"/>
                  <a:pt x="447874" y="2324100"/>
                </a:cubicBezTo>
                <a:cubicBezTo>
                  <a:pt x="424759" y="2532137"/>
                  <a:pt x="450707" y="2342366"/>
                  <a:pt x="428824" y="2495550"/>
                </a:cubicBezTo>
                <a:cubicBezTo>
                  <a:pt x="425649" y="2546350"/>
                  <a:pt x="421084" y="2597082"/>
                  <a:pt x="419299" y="2647950"/>
                </a:cubicBezTo>
                <a:cubicBezTo>
                  <a:pt x="398884" y="3229785"/>
                  <a:pt x="432726" y="2884522"/>
                  <a:pt x="400249" y="3095625"/>
                </a:cubicBezTo>
                <a:cubicBezTo>
                  <a:pt x="396835" y="3117815"/>
                  <a:pt x="395127" y="3140285"/>
                  <a:pt x="390724" y="3162300"/>
                </a:cubicBezTo>
                <a:cubicBezTo>
                  <a:pt x="388755" y="3172145"/>
                  <a:pt x="383634" y="3181135"/>
                  <a:pt x="381199" y="3190875"/>
                </a:cubicBezTo>
                <a:lnTo>
                  <a:pt x="362149" y="3267075"/>
                </a:lnTo>
                <a:cubicBezTo>
                  <a:pt x="343769" y="3395732"/>
                  <a:pt x="363048" y="3289177"/>
                  <a:pt x="343099" y="3362325"/>
                </a:cubicBezTo>
                <a:cubicBezTo>
                  <a:pt x="339457" y="3375680"/>
                  <a:pt x="325486" y="3441522"/>
                  <a:pt x="314524" y="3467100"/>
                </a:cubicBezTo>
                <a:cubicBezTo>
                  <a:pt x="289629" y="3525188"/>
                  <a:pt x="298578" y="3486362"/>
                  <a:pt x="276424" y="3552825"/>
                </a:cubicBezTo>
                <a:cubicBezTo>
                  <a:pt x="272284" y="3565244"/>
                  <a:pt x="270661" y="3578386"/>
                  <a:pt x="266899" y="3590925"/>
                </a:cubicBezTo>
                <a:cubicBezTo>
                  <a:pt x="261129" y="3610159"/>
                  <a:pt x="254199" y="3629025"/>
                  <a:pt x="247849" y="3648075"/>
                </a:cubicBezTo>
                <a:cubicBezTo>
                  <a:pt x="244674" y="3657600"/>
                  <a:pt x="242814" y="3667670"/>
                  <a:pt x="238324" y="3676650"/>
                </a:cubicBezTo>
                <a:cubicBezTo>
                  <a:pt x="231974" y="3689350"/>
                  <a:pt x="224260" y="3701455"/>
                  <a:pt x="219274" y="3714750"/>
                </a:cubicBezTo>
                <a:cubicBezTo>
                  <a:pt x="214677" y="3727007"/>
                  <a:pt x="213345" y="3740263"/>
                  <a:pt x="209749" y="3752850"/>
                </a:cubicBezTo>
                <a:cubicBezTo>
                  <a:pt x="206991" y="3762504"/>
                  <a:pt x="202982" y="3771771"/>
                  <a:pt x="200224" y="3781425"/>
                </a:cubicBezTo>
                <a:cubicBezTo>
                  <a:pt x="196628" y="3794012"/>
                  <a:pt x="194461" y="3806986"/>
                  <a:pt x="190699" y="3819525"/>
                </a:cubicBezTo>
                <a:cubicBezTo>
                  <a:pt x="184929" y="3838759"/>
                  <a:pt x="176519" y="3857194"/>
                  <a:pt x="171649" y="3876675"/>
                </a:cubicBezTo>
                <a:cubicBezTo>
                  <a:pt x="168474" y="3889375"/>
                  <a:pt x="167281" y="3902743"/>
                  <a:pt x="162124" y="3914775"/>
                </a:cubicBezTo>
                <a:cubicBezTo>
                  <a:pt x="157615" y="3925297"/>
                  <a:pt x="147723" y="3932889"/>
                  <a:pt x="143074" y="3943350"/>
                </a:cubicBezTo>
                <a:cubicBezTo>
                  <a:pt x="134919" y="3961700"/>
                  <a:pt x="130374" y="3981450"/>
                  <a:pt x="124024" y="4000500"/>
                </a:cubicBezTo>
                <a:cubicBezTo>
                  <a:pt x="120849" y="4010025"/>
                  <a:pt x="118989" y="4020095"/>
                  <a:pt x="114499" y="4029075"/>
                </a:cubicBezTo>
                <a:cubicBezTo>
                  <a:pt x="108149" y="4041775"/>
                  <a:pt x="102494" y="4054847"/>
                  <a:pt x="95449" y="4067175"/>
                </a:cubicBezTo>
                <a:cubicBezTo>
                  <a:pt x="89769" y="4077114"/>
                  <a:pt x="81519" y="4085511"/>
                  <a:pt x="76399" y="4095750"/>
                </a:cubicBezTo>
                <a:cubicBezTo>
                  <a:pt x="71909" y="4104730"/>
                  <a:pt x="71029" y="4115185"/>
                  <a:pt x="66874" y="4124325"/>
                </a:cubicBezTo>
                <a:cubicBezTo>
                  <a:pt x="55123" y="4150178"/>
                  <a:pt x="37754" y="4173584"/>
                  <a:pt x="28774" y="4200525"/>
                </a:cubicBezTo>
                <a:cubicBezTo>
                  <a:pt x="25599" y="4210050"/>
                  <a:pt x="23739" y="4220120"/>
                  <a:pt x="19249" y="4229100"/>
                </a:cubicBezTo>
                <a:cubicBezTo>
                  <a:pt x="-3323" y="4274245"/>
                  <a:pt x="199" y="4239967"/>
                  <a:pt x="199" y="4276725"/>
                </a:cubicBezTo>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9584104">
            <a:off x="3308308" y="1372001"/>
            <a:ext cx="1392086" cy="369332"/>
          </a:xfrm>
          <a:prstGeom prst="rect">
            <a:avLst/>
          </a:prstGeom>
          <a:noFill/>
        </p:spPr>
        <p:txBody>
          <a:bodyPr wrap="square" rtlCol="0">
            <a:spAutoFit/>
          </a:bodyPr>
          <a:lstStyle/>
          <a:p>
            <a:r>
              <a:rPr lang="en-US" b="1" dirty="0"/>
              <a:t>Mucosa</a:t>
            </a:r>
          </a:p>
        </p:txBody>
      </p:sp>
      <p:sp>
        <p:nvSpPr>
          <p:cNvPr id="6" name="Rectangle 5"/>
          <p:cNvSpPr/>
          <p:nvPr/>
        </p:nvSpPr>
        <p:spPr>
          <a:xfrm>
            <a:off x="1385886" y="1981200"/>
            <a:ext cx="366714" cy="304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477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014" y="457200"/>
            <a:ext cx="6260961" cy="473868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1061"/>
            <a:ext cx="2265045" cy="1698784"/>
          </a:xfrm>
          <a:prstGeom prst="rect">
            <a:avLst/>
          </a:prstGeom>
        </p:spPr>
      </p:pic>
      <p:sp>
        <p:nvSpPr>
          <p:cNvPr id="3" name="Rectangle 2"/>
          <p:cNvSpPr/>
          <p:nvPr/>
        </p:nvSpPr>
        <p:spPr>
          <a:xfrm>
            <a:off x="115125" y="21491"/>
            <a:ext cx="891385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SEMINAL VESICLES</a:t>
            </a:r>
          </a:p>
        </p:txBody>
      </p:sp>
      <p:sp>
        <p:nvSpPr>
          <p:cNvPr id="5" name="TextBox 4"/>
          <p:cNvSpPr txBox="1"/>
          <p:nvPr/>
        </p:nvSpPr>
        <p:spPr>
          <a:xfrm>
            <a:off x="149078" y="5215565"/>
            <a:ext cx="8845944"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Although the epithelium of the seminal vesicle is officially pseudostratified, the basal cells are less numerous, making the epithelium appear simple columnar.  There is some variation in cell height, from cuboidal to columnar, but this is not as prominent as is the case for the efferent </a:t>
            </a:r>
            <a:r>
              <a:rPr lang="en-US" sz="1600" b="1" dirty="0" err="1">
                <a:solidFill>
                  <a:schemeClr val="accent6">
                    <a:lumMod val="50000"/>
                  </a:schemeClr>
                </a:solidFill>
                <a:latin typeface="Calibri" pitchFamily="34" charset="0"/>
              </a:rPr>
              <a:t>ductules</a:t>
            </a:r>
            <a:r>
              <a:rPr lang="en-US" sz="1600" b="1" dirty="0">
                <a:solidFill>
                  <a:schemeClr val="accent6">
                    <a:lumMod val="50000"/>
                  </a:schemeClr>
                </a:solidFill>
                <a:latin typeface="Calibri" pitchFamily="34" charset="0"/>
              </a:rPr>
              <a:t>.</a:t>
            </a:r>
          </a:p>
          <a:p>
            <a:r>
              <a:rPr lang="en-US" sz="1600" b="1" dirty="0">
                <a:solidFill>
                  <a:schemeClr val="accent6">
                    <a:lumMod val="50000"/>
                  </a:schemeClr>
                </a:solidFill>
                <a:latin typeface="Calibri" pitchFamily="34" charset="0"/>
              </a:rPr>
              <a:t>The epithelium is supported by loose connective tissue (arrows), which forms the core of the folds, and contains little, if any, smooth muscle.  The </a:t>
            </a:r>
            <a:r>
              <a:rPr lang="en-US" sz="1600" b="1" dirty="0" err="1">
                <a:solidFill>
                  <a:schemeClr val="accent6">
                    <a:lumMod val="75000"/>
                  </a:schemeClr>
                </a:solidFill>
                <a:latin typeface="Calibri" pitchFamily="34" charset="0"/>
              </a:rPr>
              <a:t>muscularis</a:t>
            </a:r>
            <a:r>
              <a:rPr lang="en-US" sz="1600" b="1" dirty="0">
                <a:solidFill>
                  <a:schemeClr val="accent6">
                    <a:lumMod val="50000"/>
                  </a:schemeClr>
                </a:solidFill>
                <a:latin typeface="Calibri" pitchFamily="34" charset="0"/>
              </a:rPr>
              <a:t> that surrounds each region of the seminal vesicle is indicated.</a:t>
            </a:r>
          </a:p>
        </p:txBody>
      </p:sp>
      <p:cxnSp>
        <p:nvCxnSpPr>
          <p:cNvPr id="7" name="Straight Connector 6"/>
          <p:cNvCxnSpPr/>
          <p:nvPr/>
        </p:nvCxnSpPr>
        <p:spPr>
          <a:xfrm flipV="1">
            <a:off x="2234609" y="457201"/>
            <a:ext cx="584791" cy="13788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34609" y="1988405"/>
            <a:ext cx="584791" cy="32074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71900" y="997805"/>
            <a:ext cx="0" cy="5567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334000" y="3952011"/>
            <a:ext cx="257175" cy="365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057400" y="1836005"/>
            <a:ext cx="177209" cy="152400"/>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162800" y="3028681"/>
            <a:ext cx="1600200" cy="369332"/>
          </a:xfrm>
          <a:prstGeom prst="rect">
            <a:avLst/>
          </a:prstGeom>
          <a:noFill/>
        </p:spPr>
        <p:txBody>
          <a:bodyPr wrap="square" rtlCol="0">
            <a:spAutoFit/>
          </a:bodyPr>
          <a:lstStyle/>
          <a:p>
            <a:r>
              <a:rPr lang="en-US" b="1" dirty="0" err="1"/>
              <a:t>muscularis</a:t>
            </a:r>
            <a:endParaRPr lang="en-US" b="1" dirty="0"/>
          </a:p>
        </p:txBody>
      </p:sp>
    </p:spTree>
    <p:extLst>
      <p:ext uri="{BB962C8B-B14F-4D97-AF65-F5344CB8AC3E}">
        <p14:creationId xmlns:p14="http://schemas.microsoft.com/office/powerpoint/2010/main" val="3922398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209800" y="1828800"/>
            <a:ext cx="41847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seminal vesicle overview – SL56</a:t>
            </a:r>
            <a:endParaRPr lang="en-US" dirty="0">
              <a:latin typeface="Calibri" pitchFamily="34" charset="0"/>
            </a:endParaRPr>
          </a:p>
        </p:txBody>
      </p:sp>
      <p:sp>
        <p:nvSpPr>
          <p:cNvPr id="37891" name="TextBox 4"/>
          <p:cNvSpPr txBox="1">
            <a:spLocks noChangeArrowheads="1"/>
          </p:cNvSpPr>
          <p:nvPr/>
        </p:nvSpPr>
        <p:spPr bwMode="auto">
          <a:xfrm>
            <a:off x="1987473" y="5396805"/>
            <a:ext cx="4495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056</a:t>
            </a:r>
            <a:r>
              <a:rPr lang="en-US" dirty="0">
                <a:latin typeface="Calibri" pitchFamily="34" charset="0"/>
              </a:rPr>
              <a:t> and </a:t>
            </a:r>
            <a:r>
              <a:rPr lang="en-US" u="sng" dirty="0">
                <a:hlinkClick r:id="rId5"/>
              </a:rPr>
              <a:t>SL 161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Seminal vesicle</a:t>
            </a:r>
          </a:p>
          <a:p>
            <a:pPr lvl="2" eaLnBrk="0" hangingPunct="0">
              <a:buFontTx/>
              <a:buChar char="•"/>
            </a:pPr>
            <a:r>
              <a:rPr lang="en-US" sz="1200" b="1" dirty="0">
                <a:solidFill>
                  <a:srgbClr val="002060"/>
                </a:solidFill>
                <a:latin typeface="Georgia" pitchFamily="18" charset="0"/>
                <a:ea typeface="Times" pitchFamily="18" charset="0"/>
                <a:cs typeface="Arial" charset="0"/>
              </a:rPr>
              <a:t>Mucosa</a:t>
            </a:r>
          </a:p>
          <a:p>
            <a:pPr lvl="2" eaLnBrk="0" hangingPunct="0">
              <a:buFontTx/>
              <a:buChar char="•"/>
            </a:pPr>
            <a:r>
              <a:rPr lang="en-US" sz="1200" b="1" dirty="0" err="1">
                <a:solidFill>
                  <a:srgbClr val="002060"/>
                </a:solidFill>
                <a:latin typeface="Georgia" pitchFamily="18" charset="0"/>
                <a:ea typeface="Times" pitchFamily="18" charset="0"/>
                <a:cs typeface="Arial" charset="0"/>
              </a:rPr>
              <a:t>Muscularis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Adventitia</a:t>
            </a:r>
          </a:p>
        </p:txBody>
      </p:sp>
      <p:sp>
        <p:nvSpPr>
          <p:cNvPr id="5" name="TextBox 3"/>
          <p:cNvSpPr txBox="1">
            <a:spLocks noChangeArrowheads="1"/>
          </p:cNvSpPr>
          <p:nvPr/>
        </p:nvSpPr>
        <p:spPr bwMode="auto">
          <a:xfrm>
            <a:off x="2667000" y="2505075"/>
            <a:ext cx="4267201"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seminal vesicle – SL56</a:t>
            </a:r>
            <a:endParaRPr lang="en-US" dirty="0">
              <a:latin typeface="Calibri" pitchFamily="34" charset="0"/>
            </a:endParaRPr>
          </a:p>
        </p:txBody>
      </p:sp>
      <p:sp>
        <p:nvSpPr>
          <p:cNvPr id="6" name="TextBox 3"/>
          <p:cNvSpPr txBox="1">
            <a:spLocks noChangeArrowheads="1"/>
          </p:cNvSpPr>
          <p:nvPr/>
        </p:nvSpPr>
        <p:spPr bwMode="auto">
          <a:xfrm>
            <a:off x="2638425" y="3244334"/>
            <a:ext cx="4267201" cy="369332"/>
          </a:xfrm>
          <a:prstGeom prst="rect">
            <a:avLst/>
          </a:prstGeom>
          <a:noFill/>
          <a:ln w="9525">
            <a:noFill/>
            <a:miter lim="800000"/>
            <a:headEnd/>
            <a:tailEnd/>
          </a:ln>
        </p:spPr>
        <p:txBody>
          <a:bodyPr wrap="square">
            <a:spAutoFit/>
          </a:bodyPr>
          <a:lstStyle/>
          <a:p>
            <a:r>
              <a:rPr lang="en-US" dirty="0">
                <a:latin typeface="Calibri" pitchFamily="34" charset="0"/>
                <a:hlinkClick r:id="rId7"/>
              </a:rPr>
              <a:t>Video of seminal vesicle – SL161</a:t>
            </a:r>
            <a:endParaRPr lang="en-US" dirty="0">
              <a:latin typeface="Calibri" pitchFamily="34" charset="0"/>
            </a:endParaRPr>
          </a:p>
        </p:txBody>
      </p:sp>
      <p:sp>
        <p:nvSpPr>
          <p:cNvPr id="8" name="Rectangle 7"/>
          <p:cNvSpPr/>
          <p:nvPr/>
        </p:nvSpPr>
        <p:spPr>
          <a:xfrm>
            <a:off x="115125" y="21491"/>
            <a:ext cx="8913850"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SEMINAL VESICLES</a:t>
            </a:r>
          </a:p>
        </p:txBody>
      </p:sp>
    </p:spTree>
    <p:extLst>
      <p:ext uri="{BB962C8B-B14F-4D97-AF65-F5344CB8AC3E}">
        <p14:creationId xmlns:p14="http://schemas.microsoft.com/office/powerpoint/2010/main" val="51264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My Documents\Histology course director\digital labs\Endocrine Reproduction\MaleAccessory\SL56M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95300" y="1016855"/>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My Documents\Histology course director\digital labs\Endocrine Reproduction\MaleAccessory\SL56H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521555"/>
            <a:ext cx="5562600" cy="4171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6176" y="21491"/>
            <a:ext cx="875175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820000"/>
                </a:solidFill>
                <a:latin typeface="+mn-lt"/>
              </a:rPr>
              <a:t>MALE REPRODUCTIVE SYSTEM – PROSTATE GLAND</a:t>
            </a:r>
          </a:p>
        </p:txBody>
      </p:sp>
      <p:sp>
        <p:nvSpPr>
          <p:cNvPr id="5" name="TextBox 4"/>
          <p:cNvSpPr txBox="1"/>
          <p:nvPr/>
        </p:nvSpPr>
        <p:spPr>
          <a:xfrm>
            <a:off x="130028" y="4693505"/>
            <a:ext cx="8937772" cy="2062103"/>
          </a:xfrm>
          <a:prstGeom prst="rect">
            <a:avLst/>
          </a:prstGeom>
          <a:noFill/>
        </p:spPr>
        <p:txBody>
          <a:bodyPr wrap="square">
            <a:spAutoFit/>
          </a:bodyPr>
          <a:lstStyle/>
          <a:p>
            <a:r>
              <a:rPr lang="en-US" sz="1600" b="1" dirty="0">
                <a:solidFill>
                  <a:schemeClr val="accent6">
                    <a:lumMod val="50000"/>
                  </a:schemeClr>
                </a:solidFill>
                <a:latin typeface="Calibri" pitchFamily="34" charset="0"/>
              </a:rPr>
              <a:t>The prostate gland has the same general features as the seminal vesicle; mucosa with pseudostratified epithelium, </a:t>
            </a:r>
            <a:r>
              <a:rPr lang="en-US" sz="1600" b="1" dirty="0" err="1">
                <a:solidFill>
                  <a:schemeClr val="accent6">
                    <a:lumMod val="50000"/>
                  </a:schemeClr>
                </a:solidFill>
                <a:latin typeface="Calibri" pitchFamily="34" charset="0"/>
              </a:rPr>
              <a:t>muscularis</a:t>
            </a:r>
            <a:r>
              <a:rPr lang="en-US" sz="1600" b="1" dirty="0">
                <a:solidFill>
                  <a:schemeClr val="accent6">
                    <a:lumMod val="50000"/>
                  </a:schemeClr>
                </a:solidFill>
                <a:latin typeface="Calibri" pitchFamily="34" charset="0"/>
              </a:rPr>
              <a:t>, adventitia.  However, there are notable differences:</a:t>
            </a:r>
          </a:p>
          <a:p>
            <a:pPr marL="342900" indent="-342900">
              <a:buAutoNum type="arabicPeriod"/>
            </a:pPr>
            <a:r>
              <a:rPr lang="en-US" sz="1600" b="1" dirty="0">
                <a:solidFill>
                  <a:schemeClr val="accent6">
                    <a:lumMod val="50000"/>
                  </a:schemeClr>
                </a:solidFill>
                <a:latin typeface="Calibri" pitchFamily="34" charset="0"/>
              </a:rPr>
              <a:t>The lumen contains </a:t>
            </a:r>
            <a:r>
              <a:rPr lang="en-US" sz="1600" b="1" dirty="0" err="1">
                <a:solidFill>
                  <a:schemeClr val="accent6">
                    <a:lumMod val="50000"/>
                  </a:schemeClr>
                </a:solidFill>
                <a:latin typeface="Calibri" pitchFamily="34" charset="0"/>
              </a:rPr>
              <a:t>noticable</a:t>
            </a:r>
            <a:r>
              <a:rPr lang="en-US" sz="1600" b="1" dirty="0">
                <a:solidFill>
                  <a:schemeClr val="accent6">
                    <a:lumMod val="50000"/>
                  </a:schemeClr>
                </a:solidFill>
                <a:latin typeface="Calibri" pitchFamily="34" charset="0"/>
              </a:rPr>
              <a:t> concretions (black arrows).</a:t>
            </a:r>
          </a:p>
          <a:p>
            <a:pPr marL="342900" indent="-342900">
              <a:buAutoNum type="arabicPeriod"/>
            </a:pPr>
            <a:r>
              <a:rPr lang="en-US" sz="1600" b="1" dirty="0">
                <a:solidFill>
                  <a:schemeClr val="accent6">
                    <a:lumMod val="50000"/>
                  </a:schemeClr>
                </a:solidFill>
                <a:latin typeface="Calibri" pitchFamily="34" charset="0"/>
              </a:rPr>
              <a:t>The “lobules” of the prostate are much smaller, with noticeable smooth muscle interspersed between them.</a:t>
            </a:r>
          </a:p>
          <a:p>
            <a:pPr marL="342900" indent="-342900">
              <a:buAutoNum type="arabicPeriod"/>
            </a:pPr>
            <a:r>
              <a:rPr lang="en-US" sz="1600" b="1" dirty="0">
                <a:solidFill>
                  <a:schemeClr val="accent6">
                    <a:lumMod val="50000"/>
                  </a:schemeClr>
                </a:solidFill>
                <a:latin typeface="Calibri" pitchFamily="34" charset="0"/>
              </a:rPr>
              <a:t>The folds of mucosa are much less elaborate.</a:t>
            </a:r>
          </a:p>
          <a:p>
            <a:pPr marL="342900" indent="-342900">
              <a:buAutoNum type="arabicPeriod"/>
            </a:pPr>
            <a:r>
              <a:rPr lang="en-US" sz="1600" b="1" dirty="0">
                <a:solidFill>
                  <a:schemeClr val="accent6">
                    <a:lumMod val="50000"/>
                  </a:schemeClr>
                </a:solidFill>
                <a:latin typeface="Calibri" pitchFamily="34" charset="0"/>
              </a:rPr>
              <a:t>The epithelium undulates; the taller regions appear to be stratified (outlined), even though the epithelium, like the seminal vesicle, is pseudostratified</a:t>
            </a:r>
          </a:p>
        </p:txBody>
      </p:sp>
      <p:cxnSp>
        <p:nvCxnSpPr>
          <p:cNvPr id="18" name="Straight Arrow Connector 17"/>
          <p:cNvCxnSpPr/>
          <p:nvPr/>
        </p:nvCxnSpPr>
        <p:spPr>
          <a:xfrm flipV="1">
            <a:off x="653179" y="1411368"/>
            <a:ext cx="257175" cy="365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85800" y="2819400"/>
            <a:ext cx="914400" cy="914400"/>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1598207" y="521555"/>
            <a:ext cx="1525993" cy="22978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7732" y="3705225"/>
            <a:ext cx="1516469" cy="9882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998926" y="2590800"/>
            <a:ext cx="439474" cy="615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667500" y="2847975"/>
            <a:ext cx="561975" cy="762000"/>
          </a:xfrm>
          <a:custGeom>
            <a:avLst/>
            <a:gdLst>
              <a:gd name="connsiteX0" fmla="*/ 561975 w 561975"/>
              <a:gd name="connsiteY0" fmla="*/ 352425 h 762000"/>
              <a:gd name="connsiteX1" fmla="*/ 552450 w 561975"/>
              <a:gd name="connsiteY1" fmla="*/ 171450 h 762000"/>
              <a:gd name="connsiteX2" fmla="*/ 542925 w 561975"/>
              <a:gd name="connsiteY2" fmla="*/ 104775 h 762000"/>
              <a:gd name="connsiteX3" fmla="*/ 523875 w 561975"/>
              <a:gd name="connsiteY3" fmla="*/ 76200 h 762000"/>
              <a:gd name="connsiteX4" fmla="*/ 495300 w 561975"/>
              <a:gd name="connsiteY4" fmla="*/ 19050 h 762000"/>
              <a:gd name="connsiteX5" fmla="*/ 466725 w 561975"/>
              <a:gd name="connsiteY5" fmla="*/ 0 h 762000"/>
              <a:gd name="connsiteX6" fmla="*/ 228600 w 561975"/>
              <a:gd name="connsiteY6" fmla="*/ 19050 h 762000"/>
              <a:gd name="connsiteX7" fmla="*/ 123825 w 561975"/>
              <a:gd name="connsiteY7" fmla="*/ 76200 h 762000"/>
              <a:gd name="connsiteX8" fmla="*/ 95250 w 561975"/>
              <a:gd name="connsiteY8" fmla="*/ 95250 h 762000"/>
              <a:gd name="connsiteX9" fmla="*/ 85725 w 561975"/>
              <a:gd name="connsiteY9" fmla="*/ 123825 h 762000"/>
              <a:gd name="connsiteX10" fmla="*/ 47625 w 561975"/>
              <a:gd name="connsiteY10" fmla="*/ 180975 h 762000"/>
              <a:gd name="connsiteX11" fmla="*/ 28575 w 561975"/>
              <a:gd name="connsiteY11" fmla="*/ 257175 h 762000"/>
              <a:gd name="connsiteX12" fmla="*/ 19050 w 561975"/>
              <a:gd name="connsiteY12" fmla="*/ 295275 h 762000"/>
              <a:gd name="connsiteX13" fmla="*/ 0 w 561975"/>
              <a:gd name="connsiteY13" fmla="*/ 361950 h 762000"/>
              <a:gd name="connsiteX14" fmla="*/ 28575 w 561975"/>
              <a:gd name="connsiteY14" fmla="*/ 581025 h 762000"/>
              <a:gd name="connsiteX15" fmla="*/ 47625 w 561975"/>
              <a:gd name="connsiteY15" fmla="*/ 609600 h 762000"/>
              <a:gd name="connsiteX16" fmla="*/ 57150 w 561975"/>
              <a:gd name="connsiteY16" fmla="*/ 638175 h 762000"/>
              <a:gd name="connsiteX17" fmla="*/ 104775 w 561975"/>
              <a:gd name="connsiteY17" fmla="*/ 695325 h 762000"/>
              <a:gd name="connsiteX18" fmla="*/ 133350 w 561975"/>
              <a:gd name="connsiteY18" fmla="*/ 704850 h 762000"/>
              <a:gd name="connsiteX19" fmla="*/ 152400 w 561975"/>
              <a:gd name="connsiteY19" fmla="*/ 733425 h 762000"/>
              <a:gd name="connsiteX20" fmla="*/ 190500 w 561975"/>
              <a:gd name="connsiteY20" fmla="*/ 742950 h 762000"/>
              <a:gd name="connsiteX21" fmla="*/ 276225 w 561975"/>
              <a:gd name="connsiteY21" fmla="*/ 762000 h 762000"/>
              <a:gd name="connsiteX22" fmla="*/ 428625 w 561975"/>
              <a:gd name="connsiteY22" fmla="*/ 752475 h 762000"/>
              <a:gd name="connsiteX23" fmla="*/ 457200 w 561975"/>
              <a:gd name="connsiteY23" fmla="*/ 733425 h 762000"/>
              <a:gd name="connsiteX24" fmla="*/ 495300 w 561975"/>
              <a:gd name="connsiteY24" fmla="*/ 647700 h 762000"/>
              <a:gd name="connsiteX25" fmla="*/ 523875 w 561975"/>
              <a:gd name="connsiteY25" fmla="*/ 571500 h 762000"/>
              <a:gd name="connsiteX26" fmla="*/ 542925 w 561975"/>
              <a:gd name="connsiteY26" fmla="*/ 504825 h 762000"/>
              <a:gd name="connsiteX27" fmla="*/ 552450 w 561975"/>
              <a:gd name="connsiteY27" fmla="*/ 457200 h 762000"/>
              <a:gd name="connsiteX28" fmla="*/ 561975 w 561975"/>
              <a:gd name="connsiteY28" fmla="*/ 352425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1975" h="762000">
                <a:moveTo>
                  <a:pt x="561975" y="352425"/>
                </a:moveTo>
                <a:cubicBezTo>
                  <a:pt x="561975" y="304800"/>
                  <a:pt x="557083" y="231681"/>
                  <a:pt x="552450" y="171450"/>
                </a:cubicBezTo>
                <a:cubicBezTo>
                  <a:pt x="550728" y="149065"/>
                  <a:pt x="549376" y="126279"/>
                  <a:pt x="542925" y="104775"/>
                </a:cubicBezTo>
                <a:cubicBezTo>
                  <a:pt x="539636" y="93810"/>
                  <a:pt x="528995" y="86439"/>
                  <a:pt x="523875" y="76200"/>
                </a:cubicBezTo>
                <a:cubicBezTo>
                  <a:pt x="508381" y="45212"/>
                  <a:pt x="522597" y="46347"/>
                  <a:pt x="495300" y="19050"/>
                </a:cubicBezTo>
                <a:cubicBezTo>
                  <a:pt x="487205" y="10955"/>
                  <a:pt x="476250" y="6350"/>
                  <a:pt x="466725" y="0"/>
                </a:cubicBezTo>
                <a:cubicBezTo>
                  <a:pt x="447962" y="1104"/>
                  <a:pt x="278575" y="7517"/>
                  <a:pt x="228600" y="19050"/>
                </a:cubicBezTo>
                <a:cubicBezTo>
                  <a:pt x="186460" y="28775"/>
                  <a:pt x="159391" y="52489"/>
                  <a:pt x="123825" y="76200"/>
                </a:cubicBezTo>
                <a:lnTo>
                  <a:pt x="95250" y="95250"/>
                </a:lnTo>
                <a:cubicBezTo>
                  <a:pt x="92075" y="104775"/>
                  <a:pt x="90601" y="115048"/>
                  <a:pt x="85725" y="123825"/>
                </a:cubicBezTo>
                <a:cubicBezTo>
                  <a:pt x="74606" y="143839"/>
                  <a:pt x="47625" y="180975"/>
                  <a:pt x="47625" y="180975"/>
                </a:cubicBezTo>
                <a:lnTo>
                  <a:pt x="28575" y="257175"/>
                </a:lnTo>
                <a:cubicBezTo>
                  <a:pt x="25400" y="269875"/>
                  <a:pt x="23190" y="282856"/>
                  <a:pt x="19050" y="295275"/>
                </a:cubicBezTo>
                <a:cubicBezTo>
                  <a:pt x="5385" y="336269"/>
                  <a:pt x="11960" y="314110"/>
                  <a:pt x="0" y="361950"/>
                </a:cubicBezTo>
                <a:cubicBezTo>
                  <a:pt x="1285" y="383795"/>
                  <a:pt x="-4075" y="532050"/>
                  <a:pt x="28575" y="581025"/>
                </a:cubicBezTo>
                <a:cubicBezTo>
                  <a:pt x="34925" y="590550"/>
                  <a:pt x="42505" y="599361"/>
                  <a:pt x="47625" y="609600"/>
                </a:cubicBezTo>
                <a:cubicBezTo>
                  <a:pt x="52115" y="618580"/>
                  <a:pt x="52660" y="629195"/>
                  <a:pt x="57150" y="638175"/>
                </a:cubicBezTo>
                <a:cubicBezTo>
                  <a:pt x="65935" y="655746"/>
                  <a:pt x="88976" y="684792"/>
                  <a:pt x="104775" y="695325"/>
                </a:cubicBezTo>
                <a:cubicBezTo>
                  <a:pt x="113129" y="700894"/>
                  <a:pt x="123825" y="701675"/>
                  <a:pt x="133350" y="704850"/>
                </a:cubicBezTo>
                <a:cubicBezTo>
                  <a:pt x="139700" y="714375"/>
                  <a:pt x="142875" y="727075"/>
                  <a:pt x="152400" y="733425"/>
                </a:cubicBezTo>
                <a:cubicBezTo>
                  <a:pt x="163292" y="740687"/>
                  <a:pt x="177721" y="740110"/>
                  <a:pt x="190500" y="742950"/>
                </a:cubicBezTo>
                <a:cubicBezTo>
                  <a:pt x="299331" y="767135"/>
                  <a:pt x="183307" y="738771"/>
                  <a:pt x="276225" y="762000"/>
                </a:cubicBezTo>
                <a:cubicBezTo>
                  <a:pt x="327025" y="758825"/>
                  <a:pt x="378349" y="760413"/>
                  <a:pt x="428625" y="752475"/>
                </a:cubicBezTo>
                <a:cubicBezTo>
                  <a:pt x="439933" y="750690"/>
                  <a:pt x="449105" y="741520"/>
                  <a:pt x="457200" y="733425"/>
                </a:cubicBezTo>
                <a:cubicBezTo>
                  <a:pt x="485218" y="705407"/>
                  <a:pt x="476437" y="685426"/>
                  <a:pt x="495300" y="647700"/>
                </a:cubicBezTo>
                <a:cubicBezTo>
                  <a:pt x="524893" y="588513"/>
                  <a:pt x="506583" y="632021"/>
                  <a:pt x="523875" y="571500"/>
                </a:cubicBezTo>
                <a:cubicBezTo>
                  <a:pt x="539786" y="515813"/>
                  <a:pt x="528037" y="571823"/>
                  <a:pt x="542925" y="504825"/>
                </a:cubicBezTo>
                <a:cubicBezTo>
                  <a:pt x="546437" y="489021"/>
                  <a:pt x="551373" y="473354"/>
                  <a:pt x="552450" y="457200"/>
                </a:cubicBezTo>
                <a:cubicBezTo>
                  <a:pt x="554562" y="425520"/>
                  <a:pt x="561975" y="400050"/>
                  <a:pt x="561975" y="352425"/>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048250" y="1714500"/>
            <a:ext cx="1039409" cy="1009650"/>
          </a:xfrm>
          <a:custGeom>
            <a:avLst/>
            <a:gdLst>
              <a:gd name="connsiteX0" fmla="*/ 914400 w 1039409"/>
              <a:gd name="connsiteY0" fmla="*/ 1000125 h 1009650"/>
              <a:gd name="connsiteX1" fmla="*/ 962025 w 1039409"/>
              <a:gd name="connsiteY1" fmla="*/ 962025 h 1009650"/>
              <a:gd name="connsiteX2" fmla="*/ 1009650 w 1039409"/>
              <a:gd name="connsiteY2" fmla="*/ 914400 h 1009650"/>
              <a:gd name="connsiteX3" fmla="*/ 1028700 w 1039409"/>
              <a:gd name="connsiteY3" fmla="*/ 885825 h 1009650"/>
              <a:gd name="connsiteX4" fmla="*/ 1028700 w 1039409"/>
              <a:gd name="connsiteY4" fmla="*/ 733425 h 1009650"/>
              <a:gd name="connsiteX5" fmla="*/ 1009650 w 1039409"/>
              <a:gd name="connsiteY5" fmla="*/ 676275 h 1009650"/>
              <a:gd name="connsiteX6" fmla="*/ 952500 w 1039409"/>
              <a:gd name="connsiteY6" fmla="*/ 628650 h 1009650"/>
              <a:gd name="connsiteX7" fmla="*/ 923925 w 1039409"/>
              <a:gd name="connsiteY7" fmla="*/ 600075 h 1009650"/>
              <a:gd name="connsiteX8" fmla="*/ 895350 w 1039409"/>
              <a:gd name="connsiteY8" fmla="*/ 590550 h 1009650"/>
              <a:gd name="connsiteX9" fmla="*/ 838200 w 1039409"/>
              <a:gd name="connsiteY9" fmla="*/ 552450 h 1009650"/>
              <a:gd name="connsiteX10" fmla="*/ 781050 w 1039409"/>
              <a:gd name="connsiteY10" fmla="*/ 523875 h 1009650"/>
              <a:gd name="connsiteX11" fmla="*/ 752475 w 1039409"/>
              <a:gd name="connsiteY11" fmla="*/ 514350 h 1009650"/>
              <a:gd name="connsiteX12" fmla="*/ 695325 w 1039409"/>
              <a:gd name="connsiteY12" fmla="*/ 476250 h 1009650"/>
              <a:gd name="connsiteX13" fmla="*/ 657225 w 1039409"/>
              <a:gd name="connsiteY13" fmla="*/ 419100 h 1009650"/>
              <a:gd name="connsiteX14" fmla="*/ 638175 w 1039409"/>
              <a:gd name="connsiteY14" fmla="*/ 390525 h 1009650"/>
              <a:gd name="connsiteX15" fmla="*/ 619125 w 1039409"/>
              <a:gd name="connsiteY15" fmla="*/ 333375 h 1009650"/>
              <a:gd name="connsiteX16" fmla="*/ 581025 w 1039409"/>
              <a:gd name="connsiteY16" fmla="*/ 276225 h 1009650"/>
              <a:gd name="connsiteX17" fmla="*/ 542925 w 1039409"/>
              <a:gd name="connsiteY17" fmla="*/ 190500 h 1009650"/>
              <a:gd name="connsiteX18" fmla="*/ 514350 w 1039409"/>
              <a:gd name="connsiteY18" fmla="*/ 171450 h 1009650"/>
              <a:gd name="connsiteX19" fmla="*/ 504825 w 1039409"/>
              <a:gd name="connsiteY19" fmla="*/ 142875 h 1009650"/>
              <a:gd name="connsiteX20" fmla="*/ 390525 w 1039409"/>
              <a:gd name="connsiteY20" fmla="*/ 66675 h 1009650"/>
              <a:gd name="connsiteX21" fmla="*/ 304800 w 1039409"/>
              <a:gd name="connsiteY21" fmla="*/ 0 h 1009650"/>
              <a:gd name="connsiteX22" fmla="*/ 266700 w 1039409"/>
              <a:gd name="connsiteY22" fmla="*/ 19050 h 1009650"/>
              <a:gd name="connsiteX23" fmla="*/ 238125 w 1039409"/>
              <a:gd name="connsiteY23" fmla="*/ 47625 h 1009650"/>
              <a:gd name="connsiteX24" fmla="*/ 152400 w 1039409"/>
              <a:gd name="connsiteY24" fmla="*/ 95250 h 1009650"/>
              <a:gd name="connsiteX25" fmla="*/ 133350 w 1039409"/>
              <a:gd name="connsiteY25" fmla="*/ 123825 h 1009650"/>
              <a:gd name="connsiteX26" fmla="*/ 76200 w 1039409"/>
              <a:gd name="connsiteY26" fmla="*/ 161925 h 1009650"/>
              <a:gd name="connsiteX27" fmla="*/ 19050 w 1039409"/>
              <a:gd name="connsiteY27" fmla="*/ 247650 h 1009650"/>
              <a:gd name="connsiteX28" fmla="*/ 0 w 1039409"/>
              <a:gd name="connsiteY28" fmla="*/ 276225 h 1009650"/>
              <a:gd name="connsiteX29" fmla="*/ 9525 w 1039409"/>
              <a:gd name="connsiteY29" fmla="*/ 342900 h 1009650"/>
              <a:gd name="connsiteX30" fmla="*/ 47625 w 1039409"/>
              <a:gd name="connsiteY30" fmla="*/ 400050 h 1009650"/>
              <a:gd name="connsiteX31" fmla="*/ 95250 w 1039409"/>
              <a:gd name="connsiteY31" fmla="*/ 447675 h 1009650"/>
              <a:gd name="connsiteX32" fmla="*/ 114300 w 1039409"/>
              <a:gd name="connsiteY32" fmla="*/ 476250 h 1009650"/>
              <a:gd name="connsiteX33" fmla="*/ 180975 w 1039409"/>
              <a:gd name="connsiteY33" fmla="*/ 523875 h 1009650"/>
              <a:gd name="connsiteX34" fmla="*/ 209550 w 1039409"/>
              <a:gd name="connsiteY34" fmla="*/ 552450 h 1009650"/>
              <a:gd name="connsiteX35" fmla="*/ 266700 w 1039409"/>
              <a:gd name="connsiteY35" fmla="*/ 590550 h 1009650"/>
              <a:gd name="connsiteX36" fmla="*/ 295275 w 1039409"/>
              <a:gd name="connsiteY36" fmla="*/ 609600 h 1009650"/>
              <a:gd name="connsiteX37" fmla="*/ 314325 w 1039409"/>
              <a:gd name="connsiteY37" fmla="*/ 638175 h 1009650"/>
              <a:gd name="connsiteX38" fmla="*/ 342900 w 1039409"/>
              <a:gd name="connsiteY38" fmla="*/ 647700 h 1009650"/>
              <a:gd name="connsiteX39" fmla="*/ 400050 w 1039409"/>
              <a:gd name="connsiteY39" fmla="*/ 685800 h 1009650"/>
              <a:gd name="connsiteX40" fmla="*/ 400050 w 1039409"/>
              <a:gd name="connsiteY40" fmla="*/ 685800 h 1009650"/>
              <a:gd name="connsiteX41" fmla="*/ 457200 w 1039409"/>
              <a:gd name="connsiteY41" fmla="*/ 733425 h 1009650"/>
              <a:gd name="connsiteX42" fmla="*/ 485775 w 1039409"/>
              <a:gd name="connsiteY42" fmla="*/ 762000 h 1009650"/>
              <a:gd name="connsiteX43" fmla="*/ 523875 w 1039409"/>
              <a:gd name="connsiteY43" fmla="*/ 781050 h 1009650"/>
              <a:gd name="connsiteX44" fmla="*/ 609600 w 1039409"/>
              <a:gd name="connsiteY44" fmla="*/ 847725 h 1009650"/>
              <a:gd name="connsiteX45" fmla="*/ 638175 w 1039409"/>
              <a:gd name="connsiteY45" fmla="*/ 876300 h 1009650"/>
              <a:gd name="connsiteX46" fmla="*/ 666750 w 1039409"/>
              <a:gd name="connsiteY46" fmla="*/ 895350 h 1009650"/>
              <a:gd name="connsiteX47" fmla="*/ 714375 w 1039409"/>
              <a:gd name="connsiteY47" fmla="*/ 952500 h 1009650"/>
              <a:gd name="connsiteX48" fmla="*/ 771525 w 1039409"/>
              <a:gd name="connsiteY48" fmla="*/ 971550 h 1009650"/>
              <a:gd name="connsiteX49" fmla="*/ 800100 w 1039409"/>
              <a:gd name="connsiteY49" fmla="*/ 981075 h 1009650"/>
              <a:gd name="connsiteX50" fmla="*/ 857250 w 1039409"/>
              <a:gd name="connsiteY50" fmla="*/ 1009650 h 1009650"/>
              <a:gd name="connsiteX51" fmla="*/ 942975 w 1039409"/>
              <a:gd name="connsiteY51" fmla="*/ 1000125 h 1009650"/>
              <a:gd name="connsiteX52" fmla="*/ 971550 w 1039409"/>
              <a:gd name="connsiteY52" fmla="*/ 981075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39409" h="1009650">
                <a:moveTo>
                  <a:pt x="914400" y="1000125"/>
                </a:moveTo>
                <a:cubicBezTo>
                  <a:pt x="930275" y="987425"/>
                  <a:pt x="947650" y="976400"/>
                  <a:pt x="962025" y="962025"/>
                </a:cubicBezTo>
                <a:cubicBezTo>
                  <a:pt x="1025525" y="898525"/>
                  <a:pt x="933450" y="965200"/>
                  <a:pt x="1009650" y="914400"/>
                </a:cubicBezTo>
                <a:cubicBezTo>
                  <a:pt x="1016000" y="904875"/>
                  <a:pt x="1024191" y="896347"/>
                  <a:pt x="1028700" y="885825"/>
                </a:cubicBezTo>
                <a:cubicBezTo>
                  <a:pt x="1048641" y="839296"/>
                  <a:pt x="1035973" y="777064"/>
                  <a:pt x="1028700" y="733425"/>
                </a:cubicBezTo>
                <a:cubicBezTo>
                  <a:pt x="1025399" y="713618"/>
                  <a:pt x="1023849" y="690474"/>
                  <a:pt x="1009650" y="676275"/>
                </a:cubicBezTo>
                <a:cubicBezTo>
                  <a:pt x="926168" y="592793"/>
                  <a:pt x="1032066" y="694955"/>
                  <a:pt x="952500" y="628650"/>
                </a:cubicBezTo>
                <a:cubicBezTo>
                  <a:pt x="942152" y="620026"/>
                  <a:pt x="935133" y="607547"/>
                  <a:pt x="923925" y="600075"/>
                </a:cubicBezTo>
                <a:cubicBezTo>
                  <a:pt x="915571" y="594506"/>
                  <a:pt x="904127" y="595426"/>
                  <a:pt x="895350" y="590550"/>
                </a:cubicBezTo>
                <a:cubicBezTo>
                  <a:pt x="875336" y="579431"/>
                  <a:pt x="859920" y="559690"/>
                  <a:pt x="838200" y="552450"/>
                </a:cubicBezTo>
                <a:cubicBezTo>
                  <a:pt x="766376" y="528509"/>
                  <a:pt x="854908" y="560804"/>
                  <a:pt x="781050" y="523875"/>
                </a:cubicBezTo>
                <a:cubicBezTo>
                  <a:pt x="772070" y="519385"/>
                  <a:pt x="761252" y="519226"/>
                  <a:pt x="752475" y="514350"/>
                </a:cubicBezTo>
                <a:cubicBezTo>
                  <a:pt x="732461" y="503231"/>
                  <a:pt x="695325" y="476250"/>
                  <a:pt x="695325" y="476250"/>
                </a:cubicBezTo>
                <a:lnTo>
                  <a:pt x="657225" y="419100"/>
                </a:lnTo>
                <a:cubicBezTo>
                  <a:pt x="650875" y="409575"/>
                  <a:pt x="641795" y="401385"/>
                  <a:pt x="638175" y="390525"/>
                </a:cubicBezTo>
                <a:cubicBezTo>
                  <a:pt x="631825" y="371475"/>
                  <a:pt x="630264" y="350083"/>
                  <a:pt x="619125" y="333375"/>
                </a:cubicBezTo>
                <a:cubicBezTo>
                  <a:pt x="606425" y="314325"/>
                  <a:pt x="588265" y="297945"/>
                  <a:pt x="581025" y="276225"/>
                </a:cubicBezTo>
                <a:cubicBezTo>
                  <a:pt x="571594" y="247931"/>
                  <a:pt x="565566" y="213141"/>
                  <a:pt x="542925" y="190500"/>
                </a:cubicBezTo>
                <a:cubicBezTo>
                  <a:pt x="534830" y="182405"/>
                  <a:pt x="523875" y="177800"/>
                  <a:pt x="514350" y="171450"/>
                </a:cubicBezTo>
                <a:cubicBezTo>
                  <a:pt x="511175" y="161925"/>
                  <a:pt x="510989" y="150800"/>
                  <a:pt x="504825" y="142875"/>
                </a:cubicBezTo>
                <a:cubicBezTo>
                  <a:pt x="406656" y="16658"/>
                  <a:pt x="493224" y="135141"/>
                  <a:pt x="390525" y="66675"/>
                </a:cubicBezTo>
                <a:cubicBezTo>
                  <a:pt x="322167" y="21103"/>
                  <a:pt x="349564" y="44764"/>
                  <a:pt x="304800" y="0"/>
                </a:cubicBezTo>
                <a:cubicBezTo>
                  <a:pt x="292100" y="6350"/>
                  <a:pt x="278254" y="10797"/>
                  <a:pt x="266700" y="19050"/>
                </a:cubicBezTo>
                <a:cubicBezTo>
                  <a:pt x="255739" y="26880"/>
                  <a:pt x="248758" y="39355"/>
                  <a:pt x="238125" y="47625"/>
                </a:cubicBezTo>
                <a:cubicBezTo>
                  <a:pt x="188997" y="85836"/>
                  <a:pt x="195514" y="80879"/>
                  <a:pt x="152400" y="95250"/>
                </a:cubicBezTo>
                <a:cubicBezTo>
                  <a:pt x="146050" y="104775"/>
                  <a:pt x="141965" y="116287"/>
                  <a:pt x="133350" y="123825"/>
                </a:cubicBezTo>
                <a:cubicBezTo>
                  <a:pt x="116120" y="138902"/>
                  <a:pt x="76200" y="161925"/>
                  <a:pt x="76200" y="161925"/>
                </a:cubicBezTo>
                <a:lnTo>
                  <a:pt x="19050" y="247650"/>
                </a:lnTo>
                <a:lnTo>
                  <a:pt x="0" y="276225"/>
                </a:lnTo>
                <a:cubicBezTo>
                  <a:pt x="3175" y="298450"/>
                  <a:pt x="1466" y="321946"/>
                  <a:pt x="9525" y="342900"/>
                </a:cubicBezTo>
                <a:cubicBezTo>
                  <a:pt x="17744" y="364269"/>
                  <a:pt x="34925" y="381000"/>
                  <a:pt x="47625" y="400050"/>
                </a:cubicBezTo>
                <a:cubicBezTo>
                  <a:pt x="73025" y="438150"/>
                  <a:pt x="57150" y="422275"/>
                  <a:pt x="95250" y="447675"/>
                </a:cubicBezTo>
                <a:cubicBezTo>
                  <a:pt x="101600" y="457200"/>
                  <a:pt x="106205" y="468155"/>
                  <a:pt x="114300" y="476250"/>
                </a:cubicBezTo>
                <a:cubicBezTo>
                  <a:pt x="148615" y="510565"/>
                  <a:pt x="148525" y="496833"/>
                  <a:pt x="180975" y="523875"/>
                </a:cubicBezTo>
                <a:cubicBezTo>
                  <a:pt x="191323" y="532499"/>
                  <a:pt x="198917" y="544180"/>
                  <a:pt x="209550" y="552450"/>
                </a:cubicBezTo>
                <a:cubicBezTo>
                  <a:pt x="227622" y="566506"/>
                  <a:pt x="247650" y="577850"/>
                  <a:pt x="266700" y="590550"/>
                </a:cubicBezTo>
                <a:lnTo>
                  <a:pt x="295275" y="609600"/>
                </a:lnTo>
                <a:cubicBezTo>
                  <a:pt x="301625" y="619125"/>
                  <a:pt x="305386" y="631024"/>
                  <a:pt x="314325" y="638175"/>
                </a:cubicBezTo>
                <a:cubicBezTo>
                  <a:pt x="322165" y="644447"/>
                  <a:pt x="334123" y="642824"/>
                  <a:pt x="342900" y="647700"/>
                </a:cubicBezTo>
                <a:cubicBezTo>
                  <a:pt x="362914" y="658819"/>
                  <a:pt x="381000" y="673100"/>
                  <a:pt x="400050" y="685800"/>
                </a:cubicBezTo>
                <a:lnTo>
                  <a:pt x="400050" y="685800"/>
                </a:lnTo>
                <a:cubicBezTo>
                  <a:pt x="483532" y="769282"/>
                  <a:pt x="377634" y="667120"/>
                  <a:pt x="457200" y="733425"/>
                </a:cubicBezTo>
                <a:cubicBezTo>
                  <a:pt x="467548" y="742049"/>
                  <a:pt x="474814" y="754170"/>
                  <a:pt x="485775" y="762000"/>
                </a:cubicBezTo>
                <a:cubicBezTo>
                  <a:pt x="497329" y="770253"/>
                  <a:pt x="512787" y="772180"/>
                  <a:pt x="523875" y="781050"/>
                </a:cubicBezTo>
                <a:cubicBezTo>
                  <a:pt x="615660" y="854478"/>
                  <a:pt x="545205" y="826260"/>
                  <a:pt x="609600" y="847725"/>
                </a:cubicBezTo>
                <a:cubicBezTo>
                  <a:pt x="619125" y="857250"/>
                  <a:pt x="627827" y="867676"/>
                  <a:pt x="638175" y="876300"/>
                </a:cubicBezTo>
                <a:cubicBezTo>
                  <a:pt x="646969" y="883629"/>
                  <a:pt x="658655" y="887255"/>
                  <a:pt x="666750" y="895350"/>
                </a:cubicBezTo>
                <a:cubicBezTo>
                  <a:pt x="691946" y="920546"/>
                  <a:pt x="679266" y="932995"/>
                  <a:pt x="714375" y="952500"/>
                </a:cubicBezTo>
                <a:cubicBezTo>
                  <a:pt x="731928" y="962252"/>
                  <a:pt x="752475" y="965200"/>
                  <a:pt x="771525" y="971550"/>
                </a:cubicBezTo>
                <a:cubicBezTo>
                  <a:pt x="781050" y="974725"/>
                  <a:pt x="791746" y="975506"/>
                  <a:pt x="800100" y="981075"/>
                </a:cubicBezTo>
                <a:cubicBezTo>
                  <a:pt x="837029" y="1005694"/>
                  <a:pt x="817815" y="996505"/>
                  <a:pt x="857250" y="1009650"/>
                </a:cubicBezTo>
                <a:cubicBezTo>
                  <a:pt x="885825" y="1006475"/>
                  <a:pt x="915083" y="1007098"/>
                  <a:pt x="942975" y="1000125"/>
                </a:cubicBezTo>
                <a:cubicBezTo>
                  <a:pt x="954081" y="997349"/>
                  <a:pt x="971550" y="981075"/>
                  <a:pt x="971550" y="981075"/>
                </a:cubicBezTo>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501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7055</TotalTime>
  <Words>2686</Words>
  <Application>Microsoft Macintosh PowerPoint</Application>
  <PresentationFormat>On-screen Show (4:3)</PresentationFormat>
  <Paragraphs>290</Paragraphs>
  <Slides>56</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Bradley Hand ITC</vt:lpstr>
      <vt:lpstr>Calibri</vt:lpstr>
      <vt:lpstr>Chiller</vt:lpstr>
      <vt:lpstr>Georgia</vt:lpstr>
      <vt:lpstr>Script MT Bold</vt:lpstr>
      <vt:lpstr>Tempus Sans ITC</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Freiermuth, Jacquelyn (freierjp)</cp:lastModifiedBy>
  <cp:revision>350</cp:revision>
  <cp:lastPrinted>2012-01-11T19:49:14Z</cp:lastPrinted>
  <dcterms:created xsi:type="dcterms:W3CDTF">2011-12-20T15:52:42Z</dcterms:created>
  <dcterms:modified xsi:type="dcterms:W3CDTF">2020-08-01T01:34:49Z</dcterms:modified>
</cp:coreProperties>
</file>